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9.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drawings/drawing3.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8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9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9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9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93.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94.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95.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96.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97.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8" r:id="rId2"/>
    <p:sldMasterId id="2147483720" r:id="rId3"/>
    <p:sldMasterId id="2147483731" r:id="rId4"/>
    <p:sldMasterId id="2147483743" r:id="rId5"/>
    <p:sldMasterId id="2147483756" r:id="rId6"/>
    <p:sldMasterId id="2147483758" r:id="rId7"/>
    <p:sldMasterId id="2147483768" r:id="rId8"/>
    <p:sldMasterId id="2147483780" r:id="rId9"/>
    <p:sldMasterId id="2147483793" r:id="rId10"/>
  </p:sldMasterIdLst>
  <p:notesMasterIdLst>
    <p:notesMasterId r:id="rId157"/>
  </p:notesMasterIdLst>
  <p:sldIdLst>
    <p:sldId id="444" r:id="rId11"/>
    <p:sldId id="335" r:id="rId12"/>
    <p:sldId id="287" r:id="rId13"/>
    <p:sldId id="336" r:id="rId14"/>
    <p:sldId id="266" r:id="rId15"/>
    <p:sldId id="290" r:id="rId16"/>
    <p:sldId id="284" r:id="rId17"/>
    <p:sldId id="279" r:id="rId18"/>
    <p:sldId id="281" r:id="rId19"/>
    <p:sldId id="294" r:id="rId20"/>
    <p:sldId id="291" r:id="rId21"/>
    <p:sldId id="283" r:id="rId22"/>
    <p:sldId id="337" r:id="rId23"/>
    <p:sldId id="267" r:id="rId24"/>
    <p:sldId id="292" r:id="rId25"/>
    <p:sldId id="277" r:id="rId26"/>
    <p:sldId id="338" r:id="rId27"/>
    <p:sldId id="339" r:id="rId28"/>
    <p:sldId id="274" r:id="rId29"/>
    <p:sldId id="340" r:id="rId30"/>
    <p:sldId id="282" r:id="rId31"/>
    <p:sldId id="439" r:id="rId32"/>
    <p:sldId id="256" r:id="rId33"/>
    <p:sldId id="262" r:id="rId34"/>
    <p:sldId id="272" r:id="rId35"/>
    <p:sldId id="264" r:id="rId36"/>
    <p:sldId id="263" r:id="rId37"/>
    <p:sldId id="265" r:id="rId38"/>
    <p:sldId id="311" r:id="rId39"/>
    <p:sldId id="331" r:id="rId40"/>
    <p:sldId id="332" r:id="rId41"/>
    <p:sldId id="313" r:id="rId42"/>
    <p:sldId id="312" r:id="rId43"/>
    <p:sldId id="268" r:id="rId44"/>
    <p:sldId id="315" r:id="rId45"/>
    <p:sldId id="316" r:id="rId46"/>
    <p:sldId id="317" r:id="rId47"/>
    <p:sldId id="318" r:id="rId48"/>
    <p:sldId id="333" r:id="rId49"/>
    <p:sldId id="320" r:id="rId50"/>
    <p:sldId id="334" r:id="rId51"/>
    <p:sldId id="269" r:id="rId52"/>
    <p:sldId id="440" r:id="rId53"/>
    <p:sldId id="260" r:id="rId54"/>
    <p:sldId id="321" r:id="rId55"/>
    <p:sldId id="310" r:id="rId56"/>
    <p:sldId id="322" r:id="rId57"/>
    <p:sldId id="275" r:id="rId58"/>
    <p:sldId id="324" r:id="rId59"/>
    <p:sldId id="306" r:id="rId60"/>
    <p:sldId id="301" r:id="rId61"/>
    <p:sldId id="300" r:id="rId62"/>
    <p:sldId id="323" r:id="rId63"/>
    <p:sldId id="325" r:id="rId64"/>
    <p:sldId id="319" r:id="rId65"/>
    <p:sldId id="302" r:id="rId66"/>
    <p:sldId id="278" r:id="rId67"/>
    <p:sldId id="326" r:id="rId68"/>
    <p:sldId id="303" r:id="rId69"/>
    <p:sldId id="309" r:id="rId70"/>
    <p:sldId id="328" r:id="rId71"/>
    <p:sldId id="327" r:id="rId72"/>
    <p:sldId id="293" r:id="rId73"/>
    <p:sldId id="366" r:id="rId74"/>
    <p:sldId id="361" r:id="rId75"/>
    <p:sldId id="362" r:id="rId76"/>
    <p:sldId id="355" r:id="rId77"/>
    <p:sldId id="363" r:id="rId78"/>
    <p:sldId id="392" r:id="rId79"/>
    <p:sldId id="391" r:id="rId80"/>
    <p:sldId id="393" r:id="rId81"/>
    <p:sldId id="376" r:id="rId82"/>
    <p:sldId id="357" r:id="rId83"/>
    <p:sldId id="371" r:id="rId84"/>
    <p:sldId id="381" r:id="rId85"/>
    <p:sldId id="384" r:id="rId86"/>
    <p:sldId id="372" r:id="rId87"/>
    <p:sldId id="383" r:id="rId88"/>
    <p:sldId id="356" r:id="rId89"/>
    <p:sldId id="374" r:id="rId90"/>
    <p:sldId id="375" r:id="rId91"/>
    <p:sldId id="373" r:id="rId92"/>
    <p:sldId id="352" r:id="rId93"/>
    <p:sldId id="394" r:id="rId94"/>
    <p:sldId id="304" r:id="rId95"/>
    <p:sldId id="305" r:id="rId96"/>
    <p:sldId id="395" r:id="rId97"/>
    <p:sldId id="396" r:id="rId98"/>
    <p:sldId id="397" r:id="rId99"/>
    <p:sldId id="285" r:id="rId100"/>
    <p:sldId id="398" r:id="rId101"/>
    <p:sldId id="399" r:id="rId102"/>
    <p:sldId id="400" r:id="rId103"/>
    <p:sldId id="295" r:id="rId104"/>
    <p:sldId id="401" r:id="rId105"/>
    <p:sldId id="402" r:id="rId106"/>
    <p:sldId id="403" r:id="rId107"/>
    <p:sldId id="297" r:id="rId108"/>
    <p:sldId id="299" r:id="rId109"/>
    <p:sldId id="404" r:id="rId110"/>
    <p:sldId id="405" r:id="rId111"/>
    <p:sldId id="406" r:id="rId112"/>
    <p:sldId id="407" r:id="rId113"/>
    <p:sldId id="441" r:id="rId114"/>
    <p:sldId id="258" r:id="rId115"/>
    <p:sldId id="408" r:id="rId116"/>
    <p:sldId id="409" r:id="rId117"/>
    <p:sldId id="286" r:id="rId118"/>
    <p:sldId id="410" r:id="rId119"/>
    <p:sldId id="411" r:id="rId120"/>
    <p:sldId id="296" r:id="rId121"/>
    <p:sldId id="412" r:id="rId122"/>
    <p:sldId id="413" r:id="rId123"/>
    <p:sldId id="414" r:id="rId124"/>
    <p:sldId id="257" r:id="rId125"/>
    <p:sldId id="271" r:id="rId126"/>
    <p:sldId id="415" r:id="rId127"/>
    <p:sldId id="416" r:id="rId128"/>
    <p:sldId id="417" r:id="rId129"/>
    <p:sldId id="418" r:id="rId130"/>
    <p:sldId id="419" r:id="rId131"/>
    <p:sldId id="420" r:id="rId132"/>
    <p:sldId id="421" r:id="rId133"/>
    <p:sldId id="422" r:id="rId134"/>
    <p:sldId id="442" r:id="rId135"/>
    <p:sldId id="423" r:id="rId136"/>
    <p:sldId id="424" r:id="rId137"/>
    <p:sldId id="425" r:id="rId138"/>
    <p:sldId id="259" r:id="rId139"/>
    <p:sldId id="426" r:id="rId140"/>
    <p:sldId id="273" r:id="rId141"/>
    <p:sldId id="261" r:id="rId142"/>
    <p:sldId id="427" r:id="rId143"/>
    <p:sldId id="428" r:id="rId144"/>
    <p:sldId id="429" r:id="rId145"/>
    <p:sldId id="430" r:id="rId146"/>
    <p:sldId id="431" r:id="rId147"/>
    <p:sldId id="276" r:id="rId148"/>
    <p:sldId id="432" r:id="rId149"/>
    <p:sldId id="433" r:id="rId150"/>
    <p:sldId id="434" r:id="rId151"/>
    <p:sldId id="435" r:id="rId152"/>
    <p:sldId id="436" r:id="rId153"/>
    <p:sldId id="437" r:id="rId154"/>
    <p:sldId id="438" r:id="rId155"/>
    <p:sldId id="443" r:id="rId1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2B8A9B5-2CBA-459F-812E-9D5ED83423D4}">
          <p14:sldIdLst>
            <p14:sldId id="444"/>
            <p14:sldId id="335"/>
            <p14:sldId id="287"/>
            <p14:sldId id="336"/>
            <p14:sldId id="266"/>
            <p14:sldId id="290"/>
            <p14:sldId id="284"/>
            <p14:sldId id="279"/>
            <p14:sldId id="281"/>
            <p14:sldId id="294"/>
            <p14:sldId id="291"/>
            <p14:sldId id="283"/>
            <p14:sldId id="337"/>
            <p14:sldId id="267"/>
            <p14:sldId id="292"/>
            <p14:sldId id="277"/>
            <p14:sldId id="338"/>
            <p14:sldId id="339"/>
            <p14:sldId id="274"/>
            <p14:sldId id="340"/>
            <p14:sldId id="282"/>
            <p14:sldId id="439"/>
            <p14:sldId id="256"/>
            <p14:sldId id="262"/>
            <p14:sldId id="272"/>
            <p14:sldId id="264"/>
            <p14:sldId id="263"/>
            <p14:sldId id="265"/>
            <p14:sldId id="311"/>
            <p14:sldId id="331"/>
            <p14:sldId id="332"/>
            <p14:sldId id="313"/>
            <p14:sldId id="312"/>
            <p14:sldId id="268"/>
            <p14:sldId id="315"/>
            <p14:sldId id="316"/>
            <p14:sldId id="317"/>
            <p14:sldId id="318"/>
            <p14:sldId id="333"/>
            <p14:sldId id="320"/>
            <p14:sldId id="334"/>
            <p14:sldId id="269"/>
            <p14:sldId id="440"/>
            <p14:sldId id="260"/>
            <p14:sldId id="321"/>
            <p14:sldId id="310"/>
            <p14:sldId id="322"/>
            <p14:sldId id="275"/>
            <p14:sldId id="324"/>
            <p14:sldId id="306"/>
            <p14:sldId id="301"/>
            <p14:sldId id="300"/>
            <p14:sldId id="323"/>
            <p14:sldId id="325"/>
            <p14:sldId id="319"/>
            <p14:sldId id="302"/>
            <p14:sldId id="278"/>
            <p14:sldId id="326"/>
            <p14:sldId id="303"/>
            <p14:sldId id="309"/>
            <p14:sldId id="328"/>
            <p14:sldId id="327"/>
            <p14:sldId id="293"/>
          </p14:sldIdLst>
        </p14:section>
        <p14:section name="Default Section" id="{038E6832-3108-435F-855F-AAA33816EA85}">
          <p14:sldIdLst>
            <p14:sldId id="366"/>
            <p14:sldId id="361"/>
            <p14:sldId id="362"/>
            <p14:sldId id="355"/>
            <p14:sldId id="363"/>
            <p14:sldId id="392"/>
            <p14:sldId id="391"/>
            <p14:sldId id="393"/>
            <p14:sldId id="376"/>
            <p14:sldId id="357"/>
            <p14:sldId id="371"/>
            <p14:sldId id="381"/>
            <p14:sldId id="384"/>
            <p14:sldId id="372"/>
            <p14:sldId id="383"/>
            <p14:sldId id="356"/>
            <p14:sldId id="374"/>
            <p14:sldId id="375"/>
            <p14:sldId id="373"/>
            <p14:sldId id="352"/>
            <p14:sldId id="394"/>
            <p14:sldId id="304"/>
            <p14:sldId id="305"/>
            <p14:sldId id="395"/>
            <p14:sldId id="396"/>
            <p14:sldId id="397"/>
            <p14:sldId id="285"/>
            <p14:sldId id="398"/>
            <p14:sldId id="399"/>
            <p14:sldId id="400"/>
            <p14:sldId id="295"/>
            <p14:sldId id="401"/>
            <p14:sldId id="402"/>
            <p14:sldId id="403"/>
            <p14:sldId id="297"/>
            <p14:sldId id="299"/>
            <p14:sldId id="404"/>
            <p14:sldId id="405"/>
            <p14:sldId id="406"/>
            <p14:sldId id="407"/>
            <p14:sldId id="441"/>
            <p14:sldId id="258"/>
            <p14:sldId id="408"/>
            <p14:sldId id="409"/>
            <p14:sldId id="286"/>
            <p14:sldId id="410"/>
            <p14:sldId id="411"/>
            <p14:sldId id="296"/>
            <p14:sldId id="412"/>
            <p14:sldId id="413"/>
            <p14:sldId id="414"/>
            <p14:sldId id="257"/>
            <p14:sldId id="271"/>
            <p14:sldId id="415"/>
            <p14:sldId id="416"/>
            <p14:sldId id="417"/>
            <p14:sldId id="418"/>
            <p14:sldId id="419"/>
            <p14:sldId id="420"/>
            <p14:sldId id="421"/>
            <p14:sldId id="422"/>
            <p14:sldId id="442"/>
            <p14:sldId id="423"/>
            <p14:sldId id="424"/>
            <p14:sldId id="425"/>
            <p14:sldId id="259"/>
            <p14:sldId id="426"/>
            <p14:sldId id="273"/>
            <p14:sldId id="261"/>
            <p14:sldId id="427"/>
            <p14:sldId id="428"/>
            <p14:sldId id="429"/>
            <p14:sldId id="430"/>
            <p14:sldId id="431"/>
            <p14:sldId id="276"/>
            <p14:sldId id="432"/>
            <p14:sldId id="433"/>
            <p14:sldId id="434"/>
            <p14:sldId id="435"/>
            <p14:sldId id="436"/>
            <p14:sldId id="437"/>
            <p14:sldId id="438"/>
            <p14:sldId id="44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09" d="100"/>
          <a:sy n="109" d="100"/>
        </p:scale>
        <p:origin x="1422" y="108"/>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slide" Target="slides/slide107.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slide" Target="slides/slide102.xml"/><Relationship Id="rId133" Type="http://schemas.openxmlformats.org/officeDocument/2006/relationships/slide" Target="slides/slide123.xml"/><Relationship Id="rId138" Type="http://schemas.openxmlformats.org/officeDocument/2006/relationships/slide" Target="slides/slide128.xml"/><Relationship Id="rId154" Type="http://schemas.openxmlformats.org/officeDocument/2006/relationships/slide" Target="slides/slide144.xml"/><Relationship Id="rId159" Type="http://schemas.openxmlformats.org/officeDocument/2006/relationships/viewProps" Target="viewProps.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123" Type="http://schemas.openxmlformats.org/officeDocument/2006/relationships/slide" Target="slides/slide113.xml"/><Relationship Id="rId128" Type="http://schemas.openxmlformats.org/officeDocument/2006/relationships/slide" Target="slides/slide118.xml"/><Relationship Id="rId144" Type="http://schemas.openxmlformats.org/officeDocument/2006/relationships/slide" Target="slides/slide134.xml"/><Relationship Id="rId149" Type="http://schemas.openxmlformats.org/officeDocument/2006/relationships/slide" Target="slides/slide139.xml"/><Relationship Id="rId5" Type="http://schemas.openxmlformats.org/officeDocument/2006/relationships/slideMaster" Target="slideMasters/slideMaster5.xml"/><Relationship Id="rId90" Type="http://schemas.openxmlformats.org/officeDocument/2006/relationships/slide" Target="slides/slide80.xml"/><Relationship Id="rId95" Type="http://schemas.openxmlformats.org/officeDocument/2006/relationships/slide" Target="slides/slide85.xml"/><Relationship Id="rId160" Type="http://schemas.openxmlformats.org/officeDocument/2006/relationships/theme" Target="theme/theme1.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113" Type="http://schemas.openxmlformats.org/officeDocument/2006/relationships/slide" Target="slides/slide103.xml"/><Relationship Id="rId118" Type="http://schemas.openxmlformats.org/officeDocument/2006/relationships/slide" Target="slides/slide108.xml"/><Relationship Id="rId134" Type="http://schemas.openxmlformats.org/officeDocument/2006/relationships/slide" Target="slides/slide124.xml"/><Relationship Id="rId139" Type="http://schemas.openxmlformats.org/officeDocument/2006/relationships/slide" Target="slides/slide129.xml"/><Relationship Id="rId80" Type="http://schemas.openxmlformats.org/officeDocument/2006/relationships/slide" Target="slides/slide70.xml"/><Relationship Id="rId85" Type="http://schemas.openxmlformats.org/officeDocument/2006/relationships/slide" Target="slides/slide75.xml"/><Relationship Id="rId150" Type="http://schemas.openxmlformats.org/officeDocument/2006/relationships/slide" Target="slides/slide140.xml"/><Relationship Id="rId155" Type="http://schemas.openxmlformats.org/officeDocument/2006/relationships/slide" Target="slides/slide14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slide" Target="slides/slide98.xml"/><Relationship Id="rId124" Type="http://schemas.openxmlformats.org/officeDocument/2006/relationships/slide" Target="slides/slide114.xml"/><Relationship Id="rId129" Type="http://schemas.openxmlformats.org/officeDocument/2006/relationships/slide" Target="slides/slide119.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slide" Target="slides/slide78.xml"/><Relationship Id="rId91" Type="http://schemas.openxmlformats.org/officeDocument/2006/relationships/slide" Target="slides/slide81.xml"/><Relationship Id="rId96" Type="http://schemas.openxmlformats.org/officeDocument/2006/relationships/slide" Target="slides/slide86.xml"/><Relationship Id="rId111" Type="http://schemas.openxmlformats.org/officeDocument/2006/relationships/slide" Target="slides/slide101.xml"/><Relationship Id="rId132" Type="http://schemas.openxmlformats.org/officeDocument/2006/relationships/slide" Target="slides/slide122.xml"/><Relationship Id="rId140" Type="http://schemas.openxmlformats.org/officeDocument/2006/relationships/slide" Target="slides/slide130.xml"/><Relationship Id="rId145" Type="http://schemas.openxmlformats.org/officeDocument/2006/relationships/slide" Target="slides/slide135.xml"/><Relationship Id="rId153" Type="http://schemas.openxmlformats.org/officeDocument/2006/relationships/slide" Target="slides/slide143.xml"/><Relationship Id="rId16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6" Type="http://schemas.openxmlformats.org/officeDocument/2006/relationships/slide" Target="slides/slide96.xml"/><Relationship Id="rId114" Type="http://schemas.openxmlformats.org/officeDocument/2006/relationships/slide" Target="slides/slide104.xml"/><Relationship Id="rId119" Type="http://schemas.openxmlformats.org/officeDocument/2006/relationships/slide" Target="slides/slide109.xml"/><Relationship Id="rId127" Type="http://schemas.openxmlformats.org/officeDocument/2006/relationships/slide" Target="slides/slide11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slide" Target="slides/slide76.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 Id="rId122" Type="http://schemas.openxmlformats.org/officeDocument/2006/relationships/slide" Target="slides/slide112.xml"/><Relationship Id="rId130" Type="http://schemas.openxmlformats.org/officeDocument/2006/relationships/slide" Target="slides/slide120.xml"/><Relationship Id="rId135" Type="http://schemas.openxmlformats.org/officeDocument/2006/relationships/slide" Target="slides/slide125.xml"/><Relationship Id="rId143" Type="http://schemas.openxmlformats.org/officeDocument/2006/relationships/slide" Target="slides/slide133.xml"/><Relationship Id="rId148" Type="http://schemas.openxmlformats.org/officeDocument/2006/relationships/slide" Target="slides/slide138.xml"/><Relationship Id="rId151" Type="http://schemas.openxmlformats.org/officeDocument/2006/relationships/slide" Target="slides/slide141.xml"/><Relationship Id="rId156" Type="http://schemas.openxmlformats.org/officeDocument/2006/relationships/slide" Target="slides/slide146.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openxmlformats.org/officeDocument/2006/relationships/slide" Target="slides/slide110.xml"/><Relationship Id="rId125" Type="http://schemas.openxmlformats.org/officeDocument/2006/relationships/slide" Target="slides/slide115.xml"/><Relationship Id="rId141" Type="http://schemas.openxmlformats.org/officeDocument/2006/relationships/slide" Target="slides/slide131.xml"/><Relationship Id="rId146" Type="http://schemas.openxmlformats.org/officeDocument/2006/relationships/slide" Target="slides/slide136.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slide" Target="slides/slide105.xml"/><Relationship Id="rId131" Type="http://schemas.openxmlformats.org/officeDocument/2006/relationships/slide" Target="slides/slide121.xml"/><Relationship Id="rId136" Type="http://schemas.openxmlformats.org/officeDocument/2006/relationships/slide" Target="slides/slide126.xml"/><Relationship Id="rId157" Type="http://schemas.openxmlformats.org/officeDocument/2006/relationships/notesMaster" Target="notesMasters/notesMaster1.xml"/><Relationship Id="rId61" Type="http://schemas.openxmlformats.org/officeDocument/2006/relationships/slide" Target="slides/slide51.xml"/><Relationship Id="rId82" Type="http://schemas.openxmlformats.org/officeDocument/2006/relationships/slide" Target="slides/slide72.xml"/><Relationship Id="rId152" Type="http://schemas.openxmlformats.org/officeDocument/2006/relationships/slide" Target="slides/slide14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126" Type="http://schemas.openxmlformats.org/officeDocument/2006/relationships/slide" Target="slides/slide116.xml"/><Relationship Id="rId147" Type="http://schemas.openxmlformats.org/officeDocument/2006/relationships/slide" Target="slides/slide13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openxmlformats.org/officeDocument/2006/relationships/slide" Target="slides/slide111.xml"/><Relationship Id="rId142" Type="http://schemas.openxmlformats.org/officeDocument/2006/relationships/slide" Target="slides/slide132.xml"/><Relationship Id="rId3" Type="http://schemas.openxmlformats.org/officeDocument/2006/relationships/slideMaster" Target="slideMasters/slideMaster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slide" Target="slides/slide106.xml"/><Relationship Id="rId137" Type="http://schemas.openxmlformats.org/officeDocument/2006/relationships/slide" Target="slides/slide127.xml"/><Relationship Id="rId158"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heafiles\heaharris\Documents\AITT\IgnitePresentationCalculations_June2019.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heafiles\heaharris\Documents\AITT\IgnitePresentationCalculations_June2019.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1.bin"/></Relationships>
</file>

<file path=ppt/charts/_rels/chart6.xml.rels><?xml version="1.0" encoding="UTF-8" standalone="yes"?>
<Relationships xmlns="http://schemas.openxmlformats.org/package/2006/relationships"><Relationship Id="rId3" Type="http://schemas.openxmlformats.org/officeDocument/2006/relationships/oleObject" Target="file:///E:\ELR%20Received%20Graph.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dLbls>
          <c:showLegendKey val="0"/>
          <c:showVal val="1"/>
          <c:showCatName val="0"/>
          <c:showSerName val="0"/>
          <c:showPercent val="0"/>
          <c:showBubbleSize val="0"/>
        </c:dLbls>
        <c:gapWidth val="150"/>
        <c:shape val="box"/>
        <c:axId val="88774144"/>
        <c:axId val="88775680"/>
        <c:axId val="0"/>
      </c:bar3DChart>
      <c:catAx>
        <c:axId val="88774144"/>
        <c:scaling>
          <c:orientation val="minMax"/>
        </c:scaling>
        <c:delete val="0"/>
        <c:axPos val="b"/>
        <c:majorTickMark val="out"/>
        <c:minorTickMark val="none"/>
        <c:tickLblPos val="nextTo"/>
        <c:crossAx val="88775680"/>
        <c:crosses val="autoZero"/>
        <c:auto val="1"/>
        <c:lblAlgn val="ctr"/>
        <c:lblOffset val="100"/>
        <c:noMultiLvlLbl val="0"/>
      </c:catAx>
      <c:valAx>
        <c:axId val="88775680"/>
        <c:scaling>
          <c:orientation val="minMax"/>
        </c:scaling>
        <c:delete val="1"/>
        <c:axPos val="l"/>
        <c:majorGridlines/>
        <c:numFmt formatCode="0.0%" sourceLinked="1"/>
        <c:majorTickMark val="out"/>
        <c:minorTickMark val="none"/>
        <c:tickLblPos val="none"/>
        <c:crossAx val="88774144"/>
        <c:crosses val="autoZero"/>
        <c:crossBetween val="between"/>
      </c:valAx>
    </c:plotArea>
    <c:plotVisOnly val="1"/>
    <c:dispBlanksAs val="gap"/>
    <c:showDLblsOverMax val="0"/>
  </c:chart>
  <c:spPr>
    <a:ln w="57150"/>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noFill/>
        <a:ln w="25400">
          <a:noFill/>
        </a:ln>
      </c:spPr>
    </c:sideWall>
    <c:backWall>
      <c:thickness val="0"/>
      <c:spPr>
        <a:noFill/>
        <a:ln w="25400">
          <a:noFill/>
        </a:ln>
      </c:spPr>
    </c:backWall>
    <c:plotArea>
      <c:layout/>
      <c:bar3DChart>
        <c:barDir val="col"/>
        <c:grouping val="clustered"/>
        <c:varyColors val="0"/>
        <c:ser>
          <c:idx val="0"/>
          <c:order val="0"/>
          <c:invertIfNegative val="0"/>
          <c:dPt>
            <c:idx val="1"/>
            <c:invertIfNegative val="0"/>
            <c:bubble3D val="0"/>
            <c:spPr>
              <a:solidFill>
                <a:schemeClr val="accent2">
                  <a:lumMod val="60000"/>
                  <a:lumOff val="40000"/>
                </a:schemeClr>
              </a:solidFill>
            </c:spPr>
            <c:extLst>
              <c:ext xmlns:c16="http://schemas.microsoft.com/office/drawing/2014/chart" uri="{C3380CC4-5D6E-409C-BE32-E72D297353CC}">
                <c16:uniqueId val="{00000000-7F28-410F-86DE-FDE06CD3069D}"/>
              </c:ext>
            </c:extLst>
          </c:dPt>
          <c:dLbls>
            <c:dLbl>
              <c:idx val="0"/>
              <c:layout>
                <c:manualLayout>
                  <c:x val="1.9076387412888889E-3"/>
                  <c:y val="-4.9883074270300497E-2"/>
                </c:manualLayout>
              </c:layout>
              <c:spPr/>
              <c:txPr>
                <a:bodyPr/>
                <a:lstStyle/>
                <a:p>
                  <a:pPr>
                    <a:defRPr sz="1600" b="1"/>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F28-410F-86DE-FDE06CD3069D}"/>
                </c:ext>
              </c:extLst>
            </c:dLbl>
            <c:dLbl>
              <c:idx val="1"/>
              <c:delete val="1"/>
              <c:extLst>
                <c:ext xmlns:c15="http://schemas.microsoft.com/office/drawing/2012/chart" uri="{CE6537A1-D6FC-4f65-9D91-7224C49458BB}"/>
                <c:ext xmlns:c16="http://schemas.microsoft.com/office/drawing/2014/chart" uri="{C3380CC4-5D6E-409C-BE32-E72D297353CC}">
                  <c16:uniqueId val="{00000000-7F28-410F-86DE-FDE06CD3069D}"/>
                </c:ext>
              </c:extLst>
            </c:dLbl>
            <c:spPr>
              <a:noFill/>
              <a:ln>
                <a:noFill/>
              </a:ln>
              <a:effectLst/>
            </c:spPr>
            <c:txPr>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Sheet1!$C$26:$C$27</c:f>
              <c:strCache>
                <c:ptCount val="2"/>
                <c:pt idx="0">
                  <c:v>Total Calls</c:v>
                </c:pt>
                <c:pt idx="1">
                  <c:v>Average Age</c:v>
                </c:pt>
              </c:strCache>
            </c:strRef>
          </c:cat>
          <c:val>
            <c:numRef>
              <c:f>Sheet1!$D$26:$D$27</c:f>
              <c:numCache>
                <c:formatCode>General</c:formatCode>
                <c:ptCount val="2"/>
                <c:pt idx="0">
                  <c:v>504</c:v>
                </c:pt>
                <c:pt idx="1">
                  <c:v>36</c:v>
                </c:pt>
              </c:numCache>
            </c:numRef>
          </c:val>
          <c:extLst>
            <c:ext xmlns:c16="http://schemas.microsoft.com/office/drawing/2014/chart" uri="{C3380CC4-5D6E-409C-BE32-E72D297353CC}">
              <c16:uniqueId val="{00000002-7F28-410F-86DE-FDE06CD3069D}"/>
            </c:ext>
          </c:extLst>
        </c:ser>
        <c:dLbls>
          <c:showLegendKey val="0"/>
          <c:showVal val="1"/>
          <c:showCatName val="0"/>
          <c:showSerName val="0"/>
          <c:showPercent val="0"/>
          <c:showBubbleSize val="0"/>
        </c:dLbls>
        <c:gapWidth val="150"/>
        <c:shape val="box"/>
        <c:axId val="89111168"/>
        <c:axId val="89141632"/>
        <c:axId val="0"/>
      </c:bar3DChart>
      <c:catAx>
        <c:axId val="89111168"/>
        <c:scaling>
          <c:orientation val="minMax"/>
        </c:scaling>
        <c:delete val="0"/>
        <c:axPos val="b"/>
        <c:numFmt formatCode="General" sourceLinked="0"/>
        <c:majorTickMark val="out"/>
        <c:minorTickMark val="none"/>
        <c:tickLblPos val="nextTo"/>
        <c:txPr>
          <a:bodyPr/>
          <a:lstStyle/>
          <a:p>
            <a:pPr>
              <a:defRPr sz="1600" b="1"/>
            </a:pPr>
            <a:endParaRPr lang="en-US"/>
          </a:p>
        </c:txPr>
        <c:crossAx val="89141632"/>
        <c:crosses val="autoZero"/>
        <c:auto val="1"/>
        <c:lblAlgn val="ctr"/>
        <c:lblOffset val="100"/>
        <c:noMultiLvlLbl val="0"/>
      </c:catAx>
      <c:valAx>
        <c:axId val="89141632"/>
        <c:scaling>
          <c:orientation val="minMax"/>
        </c:scaling>
        <c:delete val="1"/>
        <c:axPos val="l"/>
        <c:numFmt formatCode="General" sourceLinked="1"/>
        <c:majorTickMark val="out"/>
        <c:minorTickMark val="none"/>
        <c:tickLblPos val="none"/>
        <c:crossAx val="89111168"/>
        <c:crosses val="autoZero"/>
        <c:crossBetween val="between"/>
      </c:valAx>
    </c:plotArea>
    <c:plotVisOnly val="1"/>
    <c:dispBlanksAs val="gap"/>
    <c:showDLblsOverMax val="0"/>
  </c:chart>
  <c:spPr>
    <a:solidFill>
      <a:schemeClr val="lt1"/>
    </a:solidFill>
    <a:ln w="25400" cap="flat" cmpd="sng" algn="ctr">
      <a:solidFill>
        <a:schemeClr val="accent2"/>
      </a:solidFill>
      <a:prstDash val="solid"/>
    </a:ln>
    <a:effectLst>
      <a:innerShdw blurRad="63500" dist="50800" dir="18900000">
        <a:prstClr val="black">
          <a:alpha val="50000"/>
        </a:prstClr>
      </a:innerShdw>
    </a:effectLst>
  </c:spPr>
  <c:txPr>
    <a:bodyPr/>
    <a:lstStyle/>
    <a:p>
      <a:pPr>
        <a:defRPr>
          <a:solidFill>
            <a:schemeClr val="dk1"/>
          </a:solidFill>
          <a:latin typeface="+mn-lt"/>
          <a:ea typeface="+mn-ea"/>
          <a:cs typeface="+mn-cs"/>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872802664372837"/>
          <c:y val="5.6323604710701483E-2"/>
          <c:w val="0.72127197335627169"/>
          <c:h val="0.88735279057859706"/>
        </c:manualLayout>
      </c:layout>
      <c:barChart>
        <c:barDir val="bar"/>
        <c:grouping val="clustered"/>
        <c:varyColors val="0"/>
        <c:ser>
          <c:idx val="0"/>
          <c:order val="0"/>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Sheet1!$A$1:$A$3</c:f>
              <c:strCache>
                <c:ptCount val="3"/>
                <c:pt idx="0">
                  <c:v>Male</c:v>
                </c:pt>
                <c:pt idx="1">
                  <c:v>White</c:v>
                </c:pt>
                <c:pt idx="2">
                  <c:v>Hispanic</c:v>
                </c:pt>
              </c:strCache>
            </c:strRef>
          </c:cat>
          <c:val>
            <c:numRef>
              <c:f>Sheet1!$B$1:$B$3</c:f>
              <c:numCache>
                <c:formatCode>0.0%</c:formatCode>
                <c:ptCount val="3"/>
                <c:pt idx="0">
                  <c:v>0.56000000000000005</c:v>
                </c:pt>
                <c:pt idx="1">
                  <c:v>0.72</c:v>
                </c:pt>
                <c:pt idx="2">
                  <c:v>0.14399999999999999</c:v>
                </c:pt>
              </c:numCache>
            </c:numRef>
          </c:val>
          <c:extLst>
            <c:ext xmlns:c16="http://schemas.microsoft.com/office/drawing/2014/chart" uri="{C3380CC4-5D6E-409C-BE32-E72D297353CC}">
              <c16:uniqueId val="{00000000-D1F2-48AF-A945-B2CE1F2A9F69}"/>
            </c:ext>
          </c:extLst>
        </c:ser>
        <c:dLbls>
          <c:showLegendKey val="0"/>
          <c:showVal val="0"/>
          <c:showCatName val="0"/>
          <c:showSerName val="0"/>
          <c:showPercent val="0"/>
          <c:showBubbleSize val="0"/>
        </c:dLbls>
        <c:gapWidth val="182"/>
        <c:axId val="460141216"/>
        <c:axId val="460142856"/>
      </c:barChart>
      <c:catAx>
        <c:axId val="460141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60142856"/>
        <c:crosses val="autoZero"/>
        <c:auto val="1"/>
        <c:lblAlgn val="ctr"/>
        <c:lblOffset val="100"/>
        <c:noMultiLvlLbl val="0"/>
      </c:catAx>
      <c:valAx>
        <c:axId val="460142856"/>
        <c:scaling>
          <c:orientation val="minMax"/>
        </c:scaling>
        <c:delete val="1"/>
        <c:axPos val="b"/>
        <c:majorGridlines>
          <c:spPr>
            <a:ln w="9525" cap="flat" cmpd="sng" algn="ctr">
              <a:noFill/>
              <a:round/>
            </a:ln>
            <a:effectLst/>
          </c:spPr>
        </c:majorGridlines>
        <c:numFmt formatCode="0.0%" sourceLinked="1"/>
        <c:majorTickMark val="none"/>
        <c:minorTickMark val="none"/>
        <c:tickLblPos val="nextTo"/>
        <c:crossAx val="4601412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pieChart>
        <c:varyColors val="1"/>
        <c:ser>
          <c:idx val="0"/>
          <c:order val="0"/>
          <c:dLbls>
            <c:dLbl>
              <c:idx val="0"/>
              <c:layout>
                <c:manualLayout>
                  <c:x val="-0.22629969418960244"/>
                  <c:y val="-5.021972116587257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1C50-4189-8623-08D574143547}"/>
                </c:ext>
              </c:extLst>
            </c:dLbl>
            <c:dLbl>
              <c:idx val="1"/>
              <c:layout>
                <c:manualLayout>
                  <c:x val="0.11773700305810397"/>
                  <c:y val="-0.1682360659056732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C50-4189-8623-08D574143547}"/>
                </c:ext>
              </c:extLst>
            </c:dLbl>
            <c:dLbl>
              <c:idx val="2"/>
              <c:layout>
                <c:manualLayout>
                  <c:x val="0.11162079510703364"/>
                  <c:y val="-2.259887452464267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1C50-4189-8623-08D574143547}"/>
                </c:ext>
              </c:extLst>
            </c:dLbl>
            <c:dLbl>
              <c:idx val="3"/>
              <c:layout>
                <c:manualLayout>
                  <c:x val="0.11162079510703364"/>
                  <c:y val="0.1732580380222605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C50-4189-8623-08D574143547}"/>
                </c:ext>
              </c:extLst>
            </c:dLbl>
            <c:spPr>
              <a:noFill/>
              <a:ln>
                <a:noFill/>
              </a:ln>
              <a:effectLst/>
            </c:spPr>
            <c:txPr>
              <a:bodyPr wrap="square" lIns="38100" tIns="19050" rIns="38100" bIns="19050" anchor="ctr">
                <a:spAutoFit/>
              </a:bodyPr>
              <a:lstStyle/>
              <a:p>
                <a:pPr>
                  <a:defRPr sz="1400" b="1"/>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Sheet1!$A$1:$A$4</c:f>
              <c:strCache>
                <c:ptCount val="4"/>
                <c:pt idx="0">
                  <c:v>Check the Welfare</c:v>
                </c:pt>
                <c:pt idx="1">
                  <c:v>Distrubance</c:v>
                </c:pt>
                <c:pt idx="2">
                  <c:v>Referrals</c:v>
                </c:pt>
                <c:pt idx="3">
                  <c:v>Other</c:v>
                </c:pt>
              </c:strCache>
            </c:strRef>
          </c:cat>
          <c:val>
            <c:numRef>
              <c:f>Sheet1!$B$1:$B$4</c:f>
              <c:numCache>
                <c:formatCode>0%</c:formatCode>
                <c:ptCount val="4"/>
                <c:pt idx="0">
                  <c:v>0.55000000000000004</c:v>
                </c:pt>
                <c:pt idx="1">
                  <c:v>0.15000000000000016</c:v>
                </c:pt>
                <c:pt idx="2">
                  <c:v>7.0000000000000034E-2</c:v>
                </c:pt>
                <c:pt idx="3">
                  <c:v>0.23</c:v>
                </c:pt>
              </c:numCache>
            </c:numRef>
          </c:val>
          <c:extLst>
            <c:ext xmlns:c16="http://schemas.microsoft.com/office/drawing/2014/chart" uri="{C3380CC4-5D6E-409C-BE32-E72D297353CC}">
              <c16:uniqueId val="{00000000-254D-43DD-98B8-31A84A80FD87}"/>
            </c:ext>
          </c:extLst>
        </c:ser>
        <c:dLbls>
          <c:showLegendKey val="0"/>
          <c:showVal val="0"/>
          <c:showCatName val="1"/>
          <c:showSerName val="0"/>
          <c:showPercent val="1"/>
          <c:showBubbleSize val="0"/>
          <c:showLeaderLines val="0"/>
        </c:dLbls>
        <c:firstSliceAng val="0"/>
      </c:pieChart>
    </c:plotArea>
    <c:plotVisOnly val="1"/>
    <c:dispBlanksAs val="zero"/>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4273996572346268"/>
          <c:y val="0.11229043955987891"/>
          <c:w val="0.5003569074413643"/>
          <c:h val="0.90445364040238629"/>
        </c:manualLayout>
      </c:layout>
      <c:pieChart>
        <c:varyColors val="1"/>
        <c:ser>
          <c:idx val="0"/>
          <c:order val="0"/>
          <c:dLbls>
            <c:dLbl>
              <c:idx val="1"/>
              <c:layout>
                <c:manualLayout>
                  <c:x val="-4.0971667925071009E-2"/>
                  <c:y val="-8.375653339948419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0-9093-4B09-A419-518BBAF224DD}"/>
                </c:ext>
              </c:extLst>
            </c:dLbl>
            <c:spPr>
              <a:noFill/>
              <a:ln>
                <a:noFill/>
              </a:ln>
              <a:effectLst/>
            </c:spPr>
            <c:txPr>
              <a:bodyPr wrap="square" lIns="38100" tIns="19050" rIns="38100" bIns="19050" anchor="ctr" anchorCtr="0">
                <a:spAutoFit/>
              </a:bodyPr>
              <a:lstStyle/>
              <a:p>
                <a:pPr>
                  <a:defRPr sz="1600" b="1"/>
                </a:pPr>
                <a:endParaRPr lang="en-US"/>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Sheet1!$A$20:$A$23</c:f>
              <c:strCache>
                <c:ptCount val="4"/>
                <c:pt idx="0">
                  <c:v>Treat in Place</c:v>
                </c:pt>
                <c:pt idx="1">
                  <c:v>Mental Health Hold (M1)</c:v>
                </c:pt>
                <c:pt idx="2">
                  <c:v>Arrest</c:v>
                </c:pt>
                <c:pt idx="3">
                  <c:v>Other</c:v>
                </c:pt>
              </c:strCache>
            </c:strRef>
          </c:cat>
          <c:val>
            <c:numRef>
              <c:f>Sheet1!$B$20:$B$23</c:f>
              <c:numCache>
                <c:formatCode>0%</c:formatCode>
                <c:ptCount val="4"/>
                <c:pt idx="0">
                  <c:v>0.4</c:v>
                </c:pt>
                <c:pt idx="1">
                  <c:v>0.13</c:v>
                </c:pt>
                <c:pt idx="2">
                  <c:v>3.0000000000000002E-2</c:v>
                </c:pt>
                <c:pt idx="3">
                  <c:v>0.44</c:v>
                </c:pt>
              </c:numCache>
            </c:numRef>
          </c:val>
          <c:extLst>
            <c:ext xmlns:c16="http://schemas.microsoft.com/office/drawing/2014/chart" uri="{C3380CC4-5D6E-409C-BE32-E72D297353CC}">
              <c16:uniqueId val="{00000000-2E2A-4FF6-B235-0D1B60A92558}"/>
            </c:ext>
          </c:extLst>
        </c:ser>
        <c:dLbls>
          <c:showLegendKey val="0"/>
          <c:showVal val="0"/>
          <c:showCatName val="0"/>
          <c:showSerName val="0"/>
          <c:showPercent val="1"/>
          <c:showBubbleSize val="0"/>
          <c:showLeaderLines val="0"/>
        </c:dLbls>
        <c:firstSliceAng val="0"/>
      </c:pieChart>
    </c:plotArea>
    <c:plotVisOnly val="1"/>
    <c:dispBlanksAs val="zero"/>
    <c:showDLblsOverMax val="0"/>
  </c:chart>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65373629766869"/>
          <c:y val="3.3558578768401397E-2"/>
          <c:w val="0.80649915084143908"/>
          <c:h val="0.78668915079048785"/>
        </c:manualLayout>
      </c:layout>
      <c:lineChart>
        <c:grouping val="standard"/>
        <c:varyColors val="0"/>
        <c:ser>
          <c:idx val="0"/>
          <c:order val="0"/>
          <c:spPr>
            <a:ln w="38100" cap="rnd">
              <a:solidFill>
                <a:srgbClr val="A72137"/>
              </a:solidFill>
              <a:round/>
            </a:ln>
            <a:effectLst/>
          </c:spPr>
          <c:marker>
            <c:symbol val="none"/>
          </c:marker>
          <c:cat>
            <c:numRef>
              <c:f>Sheet1!$A$1:$A$45</c:f>
              <c:numCache>
                <c:formatCode>mm/yyyy</c:formatCode>
                <c:ptCount val="45"/>
                <c:pt idx="0">
                  <c:v>41852</c:v>
                </c:pt>
                <c:pt idx="1">
                  <c:v>41883</c:v>
                </c:pt>
                <c:pt idx="2">
                  <c:v>41913</c:v>
                </c:pt>
                <c:pt idx="3">
                  <c:v>41944</c:v>
                </c:pt>
                <c:pt idx="4">
                  <c:v>41974</c:v>
                </c:pt>
                <c:pt idx="5">
                  <c:v>42005</c:v>
                </c:pt>
                <c:pt idx="6">
                  <c:v>42036</c:v>
                </c:pt>
                <c:pt idx="7">
                  <c:v>42064</c:v>
                </c:pt>
                <c:pt idx="8">
                  <c:v>42095</c:v>
                </c:pt>
                <c:pt idx="9">
                  <c:v>42125</c:v>
                </c:pt>
                <c:pt idx="10">
                  <c:v>42156</c:v>
                </c:pt>
                <c:pt idx="11">
                  <c:v>42186</c:v>
                </c:pt>
                <c:pt idx="12">
                  <c:v>42217</c:v>
                </c:pt>
                <c:pt idx="13">
                  <c:v>42248</c:v>
                </c:pt>
                <c:pt idx="14">
                  <c:v>42278</c:v>
                </c:pt>
                <c:pt idx="15">
                  <c:v>42309</c:v>
                </c:pt>
                <c:pt idx="16">
                  <c:v>42339</c:v>
                </c:pt>
                <c:pt idx="17">
                  <c:v>42370</c:v>
                </c:pt>
                <c:pt idx="18">
                  <c:v>42401</c:v>
                </c:pt>
                <c:pt idx="19">
                  <c:v>42430</c:v>
                </c:pt>
                <c:pt idx="20">
                  <c:v>42461</c:v>
                </c:pt>
                <c:pt idx="21">
                  <c:v>42491</c:v>
                </c:pt>
                <c:pt idx="22">
                  <c:v>42522</c:v>
                </c:pt>
                <c:pt idx="23">
                  <c:v>42552</c:v>
                </c:pt>
                <c:pt idx="24">
                  <c:v>42583</c:v>
                </c:pt>
                <c:pt idx="25">
                  <c:v>42614</c:v>
                </c:pt>
                <c:pt idx="26">
                  <c:v>42644</c:v>
                </c:pt>
                <c:pt idx="27">
                  <c:v>42675</c:v>
                </c:pt>
                <c:pt idx="28">
                  <c:v>42705</c:v>
                </c:pt>
                <c:pt idx="29">
                  <c:v>42736</c:v>
                </c:pt>
                <c:pt idx="30">
                  <c:v>42767</c:v>
                </c:pt>
                <c:pt idx="31">
                  <c:v>42795</c:v>
                </c:pt>
                <c:pt idx="32">
                  <c:v>42826</c:v>
                </c:pt>
                <c:pt idx="33">
                  <c:v>42856</c:v>
                </c:pt>
                <c:pt idx="34">
                  <c:v>42887</c:v>
                </c:pt>
                <c:pt idx="35">
                  <c:v>42917</c:v>
                </c:pt>
                <c:pt idx="36">
                  <c:v>42948</c:v>
                </c:pt>
                <c:pt idx="37">
                  <c:v>42979</c:v>
                </c:pt>
                <c:pt idx="38">
                  <c:v>43009</c:v>
                </c:pt>
                <c:pt idx="39">
                  <c:v>43040</c:v>
                </c:pt>
                <c:pt idx="40">
                  <c:v>43070</c:v>
                </c:pt>
                <c:pt idx="41">
                  <c:v>43101</c:v>
                </c:pt>
                <c:pt idx="42">
                  <c:v>43132</c:v>
                </c:pt>
                <c:pt idx="43">
                  <c:v>43160</c:v>
                </c:pt>
                <c:pt idx="44">
                  <c:v>43191</c:v>
                </c:pt>
              </c:numCache>
            </c:numRef>
          </c:cat>
          <c:val>
            <c:numRef>
              <c:f>Sheet1!$B$1:$B$45</c:f>
              <c:numCache>
                <c:formatCode>General</c:formatCode>
                <c:ptCount val="45"/>
                <c:pt idx="0">
                  <c:v>12784</c:v>
                </c:pt>
                <c:pt idx="1">
                  <c:v>13215</c:v>
                </c:pt>
                <c:pt idx="2">
                  <c:v>11362</c:v>
                </c:pt>
                <c:pt idx="3">
                  <c:v>13363</c:v>
                </c:pt>
                <c:pt idx="4">
                  <c:v>15026</c:v>
                </c:pt>
                <c:pt idx="5">
                  <c:v>12500</c:v>
                </c:pt>
                <c:pt idx="6">
                  <c:v>19094</c:v>
                </c:pt>
                <c:pt idx="7">
                  <c:v>11437</c:v>
                </c:pt>
                <c:pt idx="8">
                  <c:v>15172</c:v>
                </c:pt>
                <c:pt idx="9">
                  <c:v>12602</c:v>
                </c:pt>
                <c:pt idx="10">
                  <c:v>13069</c:v>
                </c:pt>
                <c:pt idx="11">
                  <c:v>15259</c:v>
                </c:pt>
                <c:pt idx="12">
                  <c:v>11259</c:v>
                </c:pt>
                <c:pt idx="13">
                  <c:v>13441</c:v>
                </c:pt>
                <c:pt idx="14">
                  <c:v>15739</c:v>
                </c:pt>
                <c:pt idx="15">
                  <c:v>15148</c:v>
                </c:pt>
                <c:pt idx="16">
                  <c:v>16752</c:v>
                </c:pt>
                <c:pt idx="17">
                  <c:v>19710</c:v>
                </c:pt>
                <c:pt idx="18">
                  <c:v>14790</c:v>
                </c:pt>
                <c:pt idx="19">
                  <c:v>22946</c:v>
                </c:pt>
                <c:pt idx="20">
                  <c:v>21679</c:v>
                </c:pt>
                <c:pt idx="21">
                  <c:v>18614</c:v>
                </c:pt>
                <c:pt idx="22">
                  <c:v>20573</c:v>
                </c:pt>
                <c:pt idx="23">
                  <c:v>20173</c:v>
                </c:pt>
                <c:pt idx="24">
                  <c:v>20796</c:v>
                </c:pt>
                <c:pt idx="25">
                  <c:v>20760</c:v>
                </c:pt>
                <c:pt idx="26">
                  <c:v>19604</c:v>
                </c:pt>
                <c:pt idx="27">
                  <c:v>21818</c:v>
                </c:pt>
                <c:pt idx="28">
                  <c:v>20923</c:v>
                </c:pt>
                <c:pt idx="29">
                  <c:v>23122</c:v>
                </c:pt>
                <c:pt idx="30">
                  <c:v>23437</c:v>
                </c:pt>
                <c:pt idx="31">
                  <c:v>21487</c:v>
                </c:pt>
                <c:pt idx="32">
                  <c:v>23385</c:v>
                </c:pt>
                <c:pt idx="33">
                  <c:v>17855</c:v>
                </c:pt>
                <c:pt idx="34">
                  <c:v>25153</c:v>
                </c:pt>
                <c:pt idx="35">
                  <c:v>23433</c:v>
                </c:pt>
                <c:pt idx="36">
                  <c:v>24635</c:v>
                </c:pt>
                <c:pt idx="37">
                  <c:v>25514</c:v>
                </c:pt>
                <c:pt idx="38">
                  <c:v>20842</c:v>
                </c:pt>
                <c:pt idx="39">
                  <c:v>27139</c:v>
                </c:pt>
                <c:pt idx="40">
                  <c:v>22781</c:v>
                </c:pt>
                <c:pt idx="41">
                  <c:v>26819</c:v>
                </c:pt>
                <c:pt idx="42">
                  <c:v>25978</c:v>
                </c:pt>
                <c:pt idx="43">
                  <c:v>27719</c:v>
                </c:pt>
                <c:pt idx="44">
                  <c:v>27361</c:v>
                </c:pt>
              </c:numCache>
            </c:numRef>
          </c:val>
          <c:smooth val="0"/>
          <c:extLst>
            <c:ext xmlns:c16="http://schemas.microsoft.com/office/drawing/2014/chart" uri="{C3380CC4-5D6E-409C-BE32-E72D297353CC}">
              <c16:uniqueId val="{00000000-4E1C-436B-B0C2-440F710849FB}"/>
            </c:ext>
          </c:extLst>
        </c:ser>
        <c:dLbls>
          <c:showLegendKey val="0"/>
          <c:showVal val="0"/>
          <c:showCatName val="0"/>
          <c:showSerName val="0"/>
          <c:showPercent val="0"/>
          <c:showBubbleSize val="0"/>
        </c:dLbls>
        <c:smooth val="0"/>
        <c:axId val="154814832"/>
        <c:axId val="497892944"/>
      </c:lineChart>
      <c:dateAx>
        <c:axId val="154814832"/>
        <c:scaling>
          <c:orientation val="minMax"/>
        </c:scaling>
        <c:delete val="0"/>
        <c:axPos val="b"/>
        <c:title>
          <c:tx>
            <c:rich>
              <a:bodyPr rot="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b="1" dirty="0"/>
                  <a:t>Month Received</a:t>
                </a:r>
              </a:p>
            </c:rich>
          </c:tx>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mmm\ yy" sourceLinked="0"/>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497892944"/>
        <c:crosses val="autoZero"/>
        <c:auto val="1"/>
        <c:lblOffset val="100"/>
        <c:baseTimeUnit val="months"/>
        <c:majorUnit val="4"/>
        <c:majorTimeUnit val="months"/>
      </c:dateAx>
      <c:valAx>
        <c:axId val="497892944"/>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b="1" dirty="0"/>
                  <a:t>Number of ELR</a:t>
                </a:r>
              </a:p>
            </c:rich>
          </c:tx>
          <c:overlay val="0"/>
          <c:spPr>
            <a:noFill/>
            <a:ln>
              <a:noFill/>
            </a:ln>
            <a:effectLst/>
          </c:spPr>
          <c:txPr>
            <a:bodyPr rot="-54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154814832"/>
        <c:crosses val="autoZero"/>
        <c:crossBetween val="between"/>
      </c:valAx>
      <c:spPr>
        <a:noFill/>
        <a:ln>
          <a:noFill/>
        </a:ln>
        <a:effectLst/>
      </c:spPr>
    </c:plotArea>
    <c:plotVisOnly val="1"/>
    <c:dispBlanksAs val="gap"/>
    <c:showDLblsOverMax val="0"/>
  </c:chart>
  <c:spPr>
    <a:noFill/>
    <a:ln>
      <a:noFill/>
    </a:ln>
    <a:effectLst/>
  </c:spPr>
  <c:txPr>
    <a:bodyPr/>
    <a:lstStyle/>
    <a:p>
      <a:pPr>
        <a:defRPr sz="1100">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9.xml.rels><?xml version="1.0" encoding="UTF-8" standalone="yes"?>
<Relationships xmlns="http://schemas.openxmlformats.org/package/2006/relationships"><Relationship Id="rId8" Type="http://schemas.openxmlformats.org/officeDocument/2006/relationships/image" Target="../media/image196.svg"/><Relationship Id="rId3" Type="http://schemas.openxmlformats.org/officeDocument/2006/relationships/image" Target="../media/image191.png"/><Relationship Id="rId7" Type="http://schemas.openxmlformats.org/officeDocument/2006/relationships/image" Target="../media/image195.png"/><Relationship Id="rId2" Type="http://schemas.openxmlformats.org/officeDocument/2006/relationships/image" Target="../media/image190.svg"/><Relationship Id="rId1" Type="http://schemas.openxmlformats.org/officeDocument/2006/relationships/image" Target="../media/image189.png"/><Relationship Id="rId6" Type="http://schemas.openxmlformats.org/officeDocument/2006/relationships/image" Target="../media/image194.svg"/><Relationship Id="rId5" Type="http://schemas.openxmlformats.org/officeDocument/2006/relationships/image" Target="../media/image193.png"/><Relationship Id="rId4" Type="http://schemas.openxmlformats.org/officeDocument/2006/relationships/image" Target="../media/image192.svg"/></Relationships>
</file>

<file path=ppt/diagrams/_rels/drawing29.xml.rels><?xml version="1.0" encoding="UTF-8" standalone="yes"?>
<Relationships xmlns="http://schemas.openxmlformats.org/package/2006/relationships"><Relationship Id="rId8" Type="http://schemas.openxmlformats.org/officeDocument/2006/relationships/image" Target="../media/image196.svg"/><Relationship Id="rId3" Type="http://schemas.openxmlformats.org/officeDocument/2006/relationships/image" Target="../media/image191.png"/><Relationship Id="rId7" Type="http://schemas.openxmlformats.org/officeDocument/2006/relationships/image" Target="../media/image195.png"/><Relationship Id="rId2" Type="http://schemas.openxmlformats.org/officeDocument/2006/relationships/image" Target="../media/image190.svg"/><Relationship Id="rId1" Type="http://schemas.openxmlformats.org/officeDocument/2006/relationships/image" Target="../media/image189.png"/><Relationship Id="rId6" Type="http://schemas.openxmlformats.org/officeDocument/2006/relationships/image" Target="../media/image194.svg"/><Relationship Id="rId5" Type="http://schemas.openxmlformats.org/officeDocument/2006/relationships/image" Target="../media/image193.png"/><Relationship Id="rId4" Type="http://schemas.openxmlformats.org/officeDocument/2006/relationships/image" Target="../media/image192.sv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2B35F3-3F8D-4C8B-A836-304A2049A5FF}" type="doc">
      <dgm:prSet loTypeId="urn:microsoft.com/office/officeart/2005/8/layout/cycle6" loCatId="cycle" qsTypeId="urn:microsoft.com/office/officeart/2005/8/quickstyle/simple1" qsCatId="simple" csTypeId="urn:microsoft.com/office/officeart/2005/8/colors/accent2_3" csCatId="accent2" phldr="1"/>
      <dgm:spPr/>
      <dgm:t>
        <a:bodyPr/>
        <a:lstStyle/>
        <a:p>
          <a:endParaRPr lang="en-US"/>
        </a:p>
      </dgm:t>
    </dgm:pt>
    <dgm:pt modelId="{8FE8AD57-2614-4B4D-8118-1CC5E333A921}">
      <dgm:prSet phldrT="[Text]" custT="1"/>
      <dgm:spPr/>
      <dgm:t>
        <a:bodyPr/>
        <a:lstStyle/>
        <a:p>
          <a:r>
            <a:rPr lang="en-US" sz="1200" b="1"/>
            <a:t>EHR</a:t>
          </a:r>
        </a:p>
      </dgm:t>
    </dgm:pt>
    <dgm:pt modelId="{B7C5C315-F86B-4CEA-BD31-F002F047FE68}" type="parTrans" cxnId="{E2F92BF0-83D0-48DF-9359-7835D4F535F7}">
      <dgm:prSet/>
      <dgm:spPr/>
      <dgm:t>
        <a:bodyPr/>
        <a:lstStyle/>
        <a:p>
          <a:endParaRPr lang="en-US" sz="1200" b="1"/>
        </a:p>
      </dgm:t>
    </dgm:pt>
    <dgm:pt modelId="{81B92730-57BA-45C2-B419-F754CA0EB1A9}" type="sibTrans" cxnId="{E2F92BF0-83D0-48DF-9359-7835D4F535F7}">
      <dgm:prSet/>
      <dgm:spPr/>
      <dgm:t>
        <a:bodyPr/>
        <a:lstStyle/>
        <a:p>
          <a:endParaRPr lang="en-US" sz="1200" b="1"/>
        </a:p>
      </dgm:t>
    </dgm:pt>
    <dgm:pt modelId="{B74125AF-184E-4642-9E76-522FF3A6B508}">
      <dgm:prSet phldrT="[Text]" custT="1"/>
      <dgm:spPr/>
      <dgm:t>
        <a:bodyPr/>
        <a:lstStyle/>
        <a:p>
          <a:r>
            <a:rPr lang="en-US" sz="1200" b="1"/>
            <a:t>Social determinants of health</a:t>
          </a:r>
        </a:p>
      </dgm:t>
    </dgm:pt>
    <dgm:pt modelId="{0047772A-F3D7-4BDE-A419-C5ECE0873F13}" type="parTrans" cxnId="{8B84A014-DB00-4D7A-B719-E9DFD98B3D21}">
      <dgm:prSet/>
      <dgm:spPr/>
      <dgm:t>
        <a:bodyPr/>
        <a:lstStyle/>
        <a:p>
          <a:endParaRPr lang="en-US" sz="1200" b="1"/>
        </a:p>
      </dgm:t>
    </dgm:pt>
    <dgm:pt modelId="{9D9176A6-1C91-48FA-93E9-FD4570CE2D11}" type="sibTrans" cxnId="{8B84A014-DB00-4D7A-B719-E9DFD98B3D21}">
      <dgm:prSet/>
      <dgm:spPr/>
      <dgm:t>
        <a:bodyPr/>
        <a:lstStyle/>
        <a:p>
          <a:endParaRPr lang="en-US" sz="1200" b="1"/>
        </a:p>
      </dgm:t>
    </dgm:pt>
    <dgm:pt modelId="{A4975734-D15E-4C6A-97D0-5EC8D859CB96}">
      <dgm:prSet phldrT="[Text]" custT="1"/>
      <dgm:spPr/>
      <dgm:t>
        <a:bodyPr/>
        <a:lstStyle/>
        <a:p>
          <a:r>
            <a:rPr lang="en-US" sz="1200" b="1"/>
            <a:t>Health care providers and hospitals</a:t>
          </a:r>
        </a:p>
      </dgm:t>
    </dgm:pt>
    <dgm:pt modelId="{37CDC120-AF25-4EF8-8F68-A4610BE34B0A}" type="parTrans" cxnId="{3EA9AC08-7AA7-420B-B7A4-3CBF34B1BC9C}">
      <dgm:prSet/>
      <dgm:spPr/>
      <dgm:t>
        <a:bodyPr/>
        <a:lstStyle/>
        <a:p>
          <a:endParaRPr lang="en-US" sz="1200" b="1"/>
        </a:p>
      </dgm:t>
    </dgm:pt>
    <dgm:pt modelId="{66B8C095-F893-409B-9B11-56E9BFB18630}" type="sibTrans" cxnId="{3EA9AC08-7AA7-420B-B7A4-3CBF34B1BC9C}">
      <dgm:prSet/>
      <dgm:spPr/>
      <dgm:t>
        <a:bodyPr/>
        <a:lstStyle/>
        <a:p>
          <a:endParaRPr lang="en-US" sz="1200" b="1"/>
        </a:p>
      </dgm:t>
    </dgm:pt>
    <dgm:pt modelId="{91623ECE-D1D8-4F83-96F2-16E2F9CF2875}">
      <dgm:prSet phldrT="[Text]" custT="1"/>
      <dgm:spPr/>
      <dgm:t>
        <a:bodyPr/>
        <a:lstStyle/>
        <a:p>
          <a:r>
            <a:rPr lang="en-US" sz="1200" b="1"/>
            <a:t>Infectious diseases</a:t>
          </a:r>
        </a:p>
      </dgm:t>
    </dgm:pt>
    <dgm:pt modelId="{A7E7E6C6-2A71-4E7F-AF42-EEB1313302DE}" type="parTrans" cxnId="{13D59FA4-FB15-4293-86BC-3E7A982AC6B7}">
      <dgm:prSet/>
      <dgm:spPr/>
      <dgm:t>
        <a:bodyPr/>
        <a:lstStyle/>
        <a:p>
          <a:endParaRPr lang="en-US" sz="1200" b="1"/>
        </a:p>
      </dgm:t>
    </dgm:pt>
    <dgm:pt modelId="{8DE1F737-C1F9-445E-B6BC-D83DAF3A59F7}" type="sibTrans" cxnId="{13D59FA4-FB15-4293-86BC-3E7A982AC6B7}">
      <dgm:prSet/>
      <dgm:spPr/>
      <dgm:t>
        <a:bodyPr/>
        <a:lstStyle/>
        <a:p>
          <a:endParaRPr lang="en-US" sz="1200" b="1"/>
        </a:p>
      </dgm:t>
    </dgm:pt>
    <dgm:pt modelId="{C0B47373-D2D3-4FC6-A7DB-AB287B91FBBB}">
      <dgm:prSet phldrT="[Text]" custT="1"/>
      <dgm:spPr/>
      <dgm:t>
        <a:bodyPr/>
        <a:lstStyle/>
        <a:p>
          <a:r>
            <a:rPr lang="en-US" sz="1200" b="1"/>
            <a:t>Environmental health</a:t>
          </a:r>
        </a:p>
      </dgm:t>
    </dgm:pt>
    <dgm:pt modelId="{FD96BF71-7BE9-4279-A0E6-0EABDEEF07CB}" type="parTrans" cxnId="{DB2A22E9-FFD6-4468-A0B3-95D293C35EFF}">
      <dgm:prSet/>
      <dgm:spPr/>
      <dgm:t>
        <a:bodyPr/>
        <a:lstStyle/>
        <a:p>
          <a:endParaRPr lang="en-US" sz="1200" b="1"/>
        </a:p>
      </dgm:t>
    </dgm:pt>
    <dgm:pt modelId="{454F0C18-EE70-42A4-9588-AAD8A3A05D0B}" type="sibTrans" cxnId="{DB2A22E9-FFD6-4468-A0B3-95D293C35EFF}">
      <dgm:prSet/>
      <dgm:spPr/>
      <dgm:t>
        <a:bodyPr/>
        <a:lstStyle/>
        <a:p>
          <a:endParaRPr lang="en-US" sz="1200" b="1"/>
        </a:p>
      </dgm:t>
    </dgm:pt>
    <dgm:pt modelId="{78674957-9438-4875-859C-DD6FB7A59D6D}">
      <dgm:prSet phldrT="[Text]" custT="1"/>
      <dgm:spPr/>
      <dgm:t>
        <a:bodyPr/>
        <a:lstStyle/>
        <a:p>
          <a:r>
            <a:rPr lang="en-US" sz="1200" b="1"/>
            <a:t>Public safety</a:t>
          </a:r>
        </a:p>
      </dgm:t>
    </dgm:pt>
    <dgm:pt modelId="{732CA657-84D2-4DBA-871C-F819B92A77E7}" type="parTrans" cxnId="{F0F04C94-64DD-47C6-B4B7-8794691727AE}">
      <dgm:prSet/>
      <dgm:spPr/>
      <dgm:t>
        <a:bodyPr/>
        <a:lstStyle/>
        <a:p>
          <a:endParaRPr lang="en-US" sz="1200" b="1"/>
        </a:p>
      </dgm:t>
    </dgm:pt>
    <dgm:pt modelId="{B7B1A45A-4447-4F74-817F-6EBD4393AC60}" type="sibTrans" cxnId="{F0F04C94-64DD-47C6-B4B7-8794691727AE}">
      <dgm:prSet/>
      <dgm:spPr/>
      <dgm:t>
        <a:bodyPr/>
        <a:lstStyle/>
        <a:p>
          <a:endParaRPr lang="en-US" sz="1200" b="1"/>
        </a:p>
      </dgm:t>
    </dgm:pt>
    <dgm:pt modelId="{0585DA19-5B2F-48B2-8512-5725CC0AC3E3}">
      <dgm:prSet phldrT="[Text]" custT="1"/>
      <dgm:spPr/>
      <dgm:t>
        <a:bodyPr/>
        <a:lstStyle/>
        <a:p>
          <a:r>
            <a:rPr lang="en-US" sz="1200" b="1"/>
            <a:t>EPCPH data</a:t>
          </a:r>
        </a:p>
      </dgm:t>
    </dgm:pt>
    <dgm:pt modelId="{F3FD02AC-D221-4693-BABC-F59C7AF5BCA7}" type="parTrans" cxnId="{3388E4DA-4523-4491-A2A0-4B4EEE4B60ED}">
      <dgm:prSet/>
      <dgm:spPr/>
      <dgm:t>
        <a:bodyPr/>
        <a:lstStyle/>
        <a:p>
          <a:endParaRPr lang="en-US" sz="1200" b="1"/>
        </a:p>
      </dgm:t>
    </dgm:pt>
    <dgm:pt modelId="{FDDD59BB-3703-4154-9A34-53D16A8C556A}" type="sibTrans" cxnId="{3388E4DA-4523-4491-A2A0-4B4EEE4B60ED}">
      <dgm:prSet/>
      <dgm:spPr/>
      <dgm:t>
        <a:bodyPr/>
        <a:lstStyle/>
        <a:p>
          <a:endParaRPr lang="en-US" sz="1200" b="1"/>
        </a:p>
      </dgm:t>
    </dgm:pt>
    <dgm:pt modelId="{978A5ABB-7882-46DA-A898-502370B1250F}">
      <dgm:prSet phldrT="[Text]" custT="1"/>
      <dgm:spPr/>
      <dgm:t>
        <a:bodyPr/>
        <a:lstStyle/>
        <a:p>
          <a:r>
            <a:rPr lang="en-US" sz="1200" b="1"/>
            <a:t>Military</a:t>
          </a:r>
        </a:p>
      </dgm:t>
    </dgm:pt>
    <dgm:pt modelId="{2CC2C546-FBBB-435B-8238-6AF98F80244A}" type="parTrans" cxnId="{C68295E1-59A1-466B-AD97-4D90F244F998}">
      <dgm:prSet/>
      <dgm:spPr/>
      <dgm:t>
        <a:bodyPr/>
        <a:lstStyle/>
        <a:p>
          <a:endParaRPr lang="en-US" sz="1200" b="1"/>
        </a:p>
      </dgm:t>
    </dgm:pt>
    <dgm:pt modelId="{689B475B-12AA-4BC2-8603-733798A7C05D}" type="sibTrans" cxnId="{C68295E1-59A1-466B-AD97-4D90F244F998}">
      <dgm:prSet/>
      <dgm:spPr/>
      <dgm:t>
        <a:bodyPr/>
        <a:lstStyle/>
        <a:p>
          <a:endParaRPr lang="en-US" sz="1200" b="1"/>
        </a:p>
      </dgm:t>
    </dgm:pt>
    <dgm:pt modelId="{08803B7B-46CB-49B7-A92D-2A311AA18C12}">
      <dgm:prSet phldrT="[Text]" custT="1"/>
      <dgm:spPr/>
      <dgm:t>
        <a:bodyPr/>
        <a:lstStyle/>
        <a:p>
          <a:r>
            <a:rPr lang="en-US" sz="1200" b="1"/>
            <a:t>MH/SUD</a:t>
          </a:r>
        </a:p>
      </dgm:t>
    </dgm:pt>
    <dgm:pt modelId="{A68D41F0-BA7E-493A-A027-57DC8B20C943}" type="parTrans" cxnId="{9DA61D41-C658-4D74-9DBE-BD93B386AEAE}">
      <dgm:prSet/>
      <dgm:spPr/>
      <dgm:t>
        <a:bodyPr/>
        <a:lstStyle/>
        <a:p>
          <a:endParaRPr lang="en-US" sz="1200" b="1"/>
        </a:p>
      </dgm:t>
    </dgm:pt>
    <dgm:pt modelId="{EEDCA8B0-52E5-4528-A6F2-52337F500302}" type="sibTrans" cxnId="{9DA61D41-C658-4D74-9DBE-BD93B386AEAE}">
      <dgm:prSet/>
      <dgm:spPr/>
      <dgm:t>
        <a:bodyPr/>
        <a:lstStyle/>
        <a:p>
          <a:endParaRPr lang="en-US" sz="1200" b="1"/>
        </a:p>
      </dgm:t>
    </dgm:pt>
    <dgm:pt modelId="{A4BF7477-3EA4-4417-B762-CA55A80D3020}" type="pres">
      <dgm:prSet presAssocID="{F92B35F3-3F8D-4C8B-A836-304A2049A5FF}" presName="cycle" presStyleCnt="0">
        <dgm:presLayoutVars>
          <dgm:dir/>
          <dgm:resizeHandles val="exact"/>
        </dgm:presLayoutVars>
      </dgm:prSet>
      <dgm:spPr/>
    </dgm:pt>
    <dgm:pt modelId="{783CA949-6514-4405-9541-29BAD4A65812}" type="pres">
      <dgm:prSet presAssocID="{8FE8AD57-2614-4B4D-8118-1CC5E333A921}" presName="node" presStyleLbl="node1" presStyleIdx="0" presStyleCnt="9">
        <dgm:presLayoutVars>
          <dgm:bulletEnabled val="1"/>
        </dgm:presLayoutVars>
      </dgm:prSet>
      <dgm:spPr/>
    </dgm:pt>
    <dgm:pt modelId="{F6374D99-FEDC-4546-B4DF-FF36065F72F4}" type="pres">
      <dgm:prSet presAssocID="{8FE8AD57-2614-4B4D-8118-1CC5E333A921}" presName="spNode" presStyleCnt="0"/>
      <dgm:spPr/>
    </dgm:pt>
    <dgm:pt modelId="{FA3EF646-C93F-42B6-BCCF-7851E5F5ACCF}" type="pres">
      <dgm:prSet presAssocID="{81B92730-57BA-45C2-B419-F754CA0EB1A9}" presName="sibTrans" presStyleLbl="sibTrans1D1" presStyleIdx="0" presStyleCnt="9"/>
      <dgm:spPr/>
    </dgm:pt>
    <dgm:pt modelId="{B0333791-9854-42B0-8BDB-FD1617D3C07F}" type="pres">
      <dgm:prSet presAssocID="{B74125AF-184E-4642-9E76-522FF3A6B508}" presName="node" presStyleLbl="node1" presStyleIdx="1" presStyleCnt="9" custScaleX="132712" custScaleY="111808">
        <dgm:presLayoutVars>
          <dgm:bulletEnabled val="1"/>
        </dgm:presLayoutVars>
      </dgm:prSet>
      <dgm:spPr/>
    </dgm:pt>
    <dgm:pt modelId="{60D91301-EBC3-4C0C-A56B-F8A91FDAB063}" type="pres">
      <dgm:prSet presAssocID="{B74125AF-184E-4642-9E76-522FF3A6B508}" presName="spNode" presStyleCnt="0"/>
      <dgm:spPr/>
    </dgm:pt>
    <dgm:pt modelId="{26BFBA0B-73D6-4E39-A5CD-C91ECFF9C82E}" type="pres">
      <dgm:prSet presAssocID="{9D9176A6-1C91-48FA-93E9-FD4570CE2D11}" presName="sibTrans" presStyleLbl="sibTrans1D1" presStyleIdx="1" presStyleCnt="9"/>
      <dgm:spPr/>
    </dgm:pt>
    <dgm:pt modelId="{37E3A6B9-2482-4165-A55E-95467829CB5E}" type="pres">
      <dgm:prSet presAssocID="{A4975734-D15E-4C6A-97D0-5EC8D859CB96}" presName="node" presStyleLbl="node1" presStyleIdx="2" presStyleCnt="9" custScaleX="136887" custScaleY="132737">
        <dgm:presLayoutVars>
          <dgm:bulletEnabled val="1"/>
        </dgm:presLayoutVars>
      </dgm:prSet>
      <dgm:spPr/>
    </dgm:pt>
    <dgm:pt modelId="{D978030E-6963-4D4C-8600-FAD50739CE22}" type="pres">
      <dgm:prSet presAssocID="{A4975734-D15E-4C6A-97D0-5EC8D859CB96}" presName="spNode" presStyleCnt="0"/>
      <dgm:spPr/>
    </dgm:pt>
    <dgm:pt modelId="{9871447D-DC95-4583-9DAF-EC613D5D9B38}" type="pres">
      <dgm:prSet presAssocID="{66B8C095-F893-409B-9B11-56E9BFB18630}" presName="sibTrans" presStyleLbl="sibTrans1D1" presStyleIdx="2" presStyleCnt="9"/>
      <dgm:spPr/>
    </dgm:pt>
    <dgm:pt modelId="{F3A58832-5610-4A8A-BE38-E6222C1AA88D}" type="pres">
      <dgm:prSet presAssocID="{91623ECE-D1D8-4F83-96F2-16E2F9CF2875}" presName="node" presStyleLbl="node1" presStyleIdx="3" presStyleCnt="9">
        <dgm:presLayoutVars>
          <dgm:bulletEnabled val="1"/>
        </dgm:presLayoutVars>
      </dgm:prSet>
      <dgm:spPr/>
    </dgm:pt>
    <dgm:pt modelId="{D4361C34-60DA-4FC1-931F-61DBDABC3E74}" type="pres">
      <dgm:prSet presAssocID="{91623ECE-D1D8-4F83-96F2-16E2F9CF2875}" presName="spNode" presStyleCnt="0"/>
      <dgm:spPr/>
    </dgm:pt>
    <dgm:pt modelId="{858FB810-88E3-4BFA-85B1-2A1963073C29}" type="pres">
      <dgm:prSet presAssocID="{8DE1F737-C1F9-445E-B6BC-D83DAF3A59F7}" presName="sibTrans" presStyleLbl="sibTrans1D1" presStyleIdx="3" presStyleCnt="9"/>
      <dgm:spPr/>
    </dgm:pt>
    <dgm:pt modelId="{B39D5FBF-5C39-4E91-BF35-F74E7E3676CB}" type="pres">
      <dgm:prSet presAssocID="{C0B47373-D2D3-4FC6-A7DB-AB287B91FBBB}" presName="node" presStyleLbl="node1" presStyleIdx="4" presStyleCnt="9" custScaleX="146830" custScaleY="135974" custRadScaleRad="94237" custRadScaleInc="3026">
        <dgm:presLayoutVars>
          <dgm:bulletEnabled val="1"/>
        </dgm:presLayoutVars>
      </dgm:prSet>
      <dgm:spPr/>
    </dgm:pt>
    <dgm:pt modelId="{A8E4D880-5264-4AF9-ADC0-DE3C77E654AE}" type="pres">
      <dgm:prSet presAssocID="{C0B47373-D2D3-4FC6-A7DB-AB287B91FBBB}" presName="spNode" presStyleCnt="0"/>
      <dgm:spPr/>
    </dgm:pt>
    <dgm:pt modelId="{F49E524E-6109-438C-AC82-73B8FB7A07B2}" type="pres">
      <dgm:prSet presAssocID="{454F0C18-EE70-42A4-9588-AAD8A3A05D0B}" presName="sibTrans" presStyleLbl="sibTrans1D1" presStyleIdx="4" presStyleCnt="9"/>
      <dgm:spPr/>
    </dgm:pt>
    <dgm:pt modelId="{EAE6B985-003A-46F9-B56D-F47F6B5652AF}" type="pres">
      <dgm:prSet presAssocID="{78674957-9438-4875-859C-DD6FB7A59D6D}" presName="node" presStyleLbl="node1" presStyleIdx="5" presStyleCnt="9" custScaleX="115417" custScaleY="110733" custRadScaleRad="93773" custRadScaleInc="18982">
        <dgm:presLayoutVars>
          <dgm:bulletEnabled val="1"/>
        </dgm:presLayoutVars>
      </dgm:prSet>
      <dgm:spPr/>
    </dgm:pt>
    <dgm:pt modelId="{37FA75FF-3741-496C-9745-596BF1B099C1}" type="pres">
      <dgm:prSet presAssocID="{78674957-9438-4875-859C-DD6FB7A59D6D}" presName="spNode" presStyleCnt="0"/>
      <dgm:spPr/>
    </dgm:pt>
    <dgm:pt modelId="{57628CD8-E028-4DA9-8C41-339FE1A49F91}" type="pres">
      <dgm:prSet presAssocID="{B7B1A45A-4447-4F74-817F-6EBD4393AC60}" presName="sibTrans" presStyleLbl="sibTrans1D1" presStyleIdx="5" presStyleCnt="9"/>
      <dgm:spPr/>
    </dgm:pt>
    <dgm:pt modelId="{586B4E48-8D2C-44FB-B044-B52B9B9BC3A7}" type="pres">
      <dgm:prSet presAssocID="{0585DA19-5B2F-48B2-8512-5725CC0AC3E3}" presName="node" presStyleLbl="node1" presStyleIdx="6" presStyleCnt="9">
        <dgm:presLayoutVars>
          <dgm:bulletEnabled val="1"/>
        </dgm:presLayoutVars>
      </dgm:prSet>
      <dgm:spPr/>
    </dgm:pt>
    <dgm:pt modelId="{E35AC380-97CC-42D2-A476-44977D451AEF}" type="pres">
      <dgm:prSet presAssocID="{0585DA19-5B2F-48B2-8512-5725CC0AC3E3}" presName="spNode" presStyleCnt="0"/>
      <dgm:spPr/>
    </dgm:pt>
    <dgm:pt modelId="{33599220-B2CE-4198-BBB9-007C6448C359}" type="pres">
      <dgm:prSet presAssocID="{FDDD59BB-3703-4154-9A34-53D16A8C556A}" presName="sibTrans" presStyleLbl="sibTrans1D1" presStyleIdx="6" presStyleCnt="9"/>
      <dgm:spPr/>
    </dgm:pt>
    <dgm:pt modelId="{871648B6-E431-4752-A251-C2AF73D783DA}" type="pres">
      <dgm:prSet presAssocID="{978A5ABB-7882-46DA-A898-502370B1250F}" presName="node" presStyleLbl="node1" presStyleIdx="7" presStyleCnt="9">
        <dgm:presLayoutVars>
          <dgm:bulletEnabled val="1"/>
        </dgm:presLayoutVars>
      </dgm:prSet>
      <dgm:spPr/>
    </dgm:pt>
    <dgm:pt modelId="{DF1C660A-30E4-43D4-BE42-D9C1DB10CD36}" type="pres">
      <dgm:prSet presAssocID="{978A5ABB-7882-46DA-A898-502370B1250F}" presName="spNode" presStyleCnt="0"/>
      <dgm:spPr/>
    </dgm:pt>
    <dgm:pt modelId="{6F29AE99-2192-4EA8-AD1E-3299D50BBA58}" type="pres">
      <dgm:prSet presAssocID="{689B475B-12AA-4BC2-8603-733798A7C05D}" presName="sibTrans" presStyleLbl="sibTrans1D1" presStyleIdx="7" presStyleCnt="9"/>
      <dgm:spPr/>
    </dgm:pt>
    <dgm:pt modelId="{E3D44379-2CF2-44E3-A26B-2BC20796DCA3}" type="pres">
      <dgm:prSet presAssocID="{08803B7B-46CB-49B7-A92D-2A311AA18C12}" presName="node" presStyleLbl="node1" presStyleIdx="8" presStyleCnt="9">
        <dgm:presLayoutVars>
          <dgm:bulletEnabled val="1"/>
        </dgm:presLayoutVars>
      </dgm:prSet>
      <dgm:spPr/>
    </dgm:pt>
    <dgm:pt modelId="{BEEDC6FF-AB06-4D78-BB8C-6FB85AC143DF}" type="pres">
      <dgm:prSet presAssocID="{08803B7B-46CB-49B7-A92D-2A311AA18C12}" presName="spNode" presStyleCnt="0"/>
      <dgm:spPr/>
    </dgm:pt>
    <dgm:pt modelId="{4784747F-3AAA-463A-9163-70E085DA11FD}" type="pres">
      <dgm:prSet presAssocID="{EEDCA8B0-52E5-4528-A6F2-52337F500302}" presName="sibTrans" presStyleLbl="sibTrans1D1" presStyleIdx="8" presStyleCnt="9"/>
      <dgm:spPr/>
    </dgm:pt>
  </dgm:ptLst>
  <dgm:cxnLst>
    <dgm:cxn modelId="{C0339E02-E38C-40DA-ACAA-E28507EF754A}" type="presOf" srcId="{0585DA19-5B2F-48B2-8512-5725CC0AC3E3}" destId="{586B4E48-8D2C-44FB-B044-B52B9B9BC3A7}" srcOrd="0" destOrd="0" presId="urn:microsoft.com/office/officeart/2005/8/layout/cycle6"/>
    <dgm:cxn modelId="{EDD46B06-DA2D-4E37-A521-948478321623}" type="presOf" srcId="{689B475B-12AA-4BC2-8603-733798A7C05D}" destId="{6F29AE99-2192-4EA8-AD1E-3299D50BBA58}" srcOrd="0" destOrd="0" presId="urn:microsoft.com/office/officeart/2005/8/layout/cycle6"/>
    <dgm:cxn modelId="{3EA9AC08-7AA7-420B-B7A4-3CBF34B1BC9C}" srcId="{F92B35F3-3F8D-4C8B-A836-304A2049A5FF}" destId="{A4975734-D15E-4C6A-97D0-5EC8D859CB96}" srcOrd="2" destOrd="0" parTransId="{37CDC120-AF25-4EF8-8F68-A4610BE34B0A}" sibTransId="{66B8C095-F893-409B-9B11-56E9BFB18630}"/>
    <dgm:cxn modelId="{8B84A014-DB00-4D7A-B719-E9DFD98B3D21}" srcId="{F92B35F3-3F8D-4C8B-A836-304A2049A5FF}" destId="{B74125AF-184E-4642-9E76-522FF3A6B508}" srcOrd="1" destOrd="0" parTransId="{0047772A-F3D7-4BDE-A419-C5ECE0873F13}" sibTransId="{9D9176A6-1C91-48FA-93E9-FD4570CE2D11}"/>
    <dgm:cxn modelId="{E2462660-22CF-4309-B67B-9C790B47AB92}" type="presOf" srcId="{454F0C18-EE70-42A4-9588-AAD8A3A05D0B}" destId="{F49E524E-6109-438C-AC82-73B8FB7A07B2}" srcOrd="0" destOrd="0" presId="urn:microsoft.com/office/officeart/2005/8/layout/cycle6"/>
    <dgm:cxn modelId="{9DA61D41-C658-4D74-9DBE-BD93B386AEAE}" srcId="{F92B35F3-3F8D-4C8B-A836-304A2049A5FF}" destId="{08803B7B-46CB-49B7-A92D-2A311AA18C12}" srcOrd="8" destOrd="0" parTransId="{A68D41F0-BA7E-493A-A027-57DC8B20C943}" sibTransId="{EEDCA8B0-52E5-4528-A6F2-52337F500302}"/>
    <dgm:cxn modelId="{DFA97F62-6F1D-44E2-BFB6-C609124B1669}" type="presOf" srcId="{9D9176A6-1C91-48FA-93E9-FD4570CE2D11}" destId="{26BFBA0B-73D6-4E39-A5CD-C91ECFF9C82E}" srcOrd="0" destOrd="0" presId="urn:microsoft.com/office/officeart/2005/8/layout/cycle6"/>
    <dgm:cxn modelId="{47265763-1DCF-4AAB-879D-336B3133C6BE}" type="presOf" srcId="{91623ECE-D1D8-4F83-96F2-16E2F9CF2875}" destId="{F3A58832-5610-4A8A-BE38-E6222C1AA88D}" srcOrd="0" destOrd="0" presId="urn:microsoft.com/office/officeart/2005/8/layout/cycle6"/>
    <dgm:cxn modelId="{5A790D69-E954-461D-914F-D4CC8D310711}" type="presOf" srcId="{66B8C095-F893-409B-9B11-56E9BFB18630}" destId="{9871447D-DC95-4583-9DAF-EC613D5D9B38}" srcOrd="0" destOrd="0" presId="urn:microsoft.com/office/officeart/2005/8/layout/cycle6"/>
    <dgm:cxn modelId="{B4E1F46A-92EF-4726-98BC-938DC720D23C}" type="presOf" srcId="{B7B1A45A-4447-4F74-817F-6EBD4393AC60}" destId="{57628CD8-E028-4DA9-8C41-339FE1A49F91}" srcOrd="0" destOrd="0" presId="urn:microsoft.com/office/officeart/2005/8/layout/cycle6"/>
    <dgm:cxn modelId="{94CBE870-34AC-4836-8935-6293A4828B6C}" type="presOf" srcId="{B74125AF-184E-4642-9E76-522FF3A6B508}" destId="{B0333791-9854-42B0-8BDB-FD1617D3C07F}" srcOrd="0" destOrd="0" presId="urn:microsoft.com/office/officeart/2005/8/layout/cycle6"/>
    <dgm:cxn modelId="{11786952-4B16-4DE8-84D9-3DDF78DB9E60}" type="presOf" srcId="{EEDCA8B0-52E5-4528-A6F2-52337F500302}" destId="{4784747F-3AAA-463A-9163-70E085DA11FD}" srcOrd="0" destOrd="0" presId="urn:microsoft.com/office/officeart/2005/8/layout/cycle6"/>
    <dgm:cxn modelId="{CD251258-C014-454C-AB5A-0033BCFEBB9E}" type="presOf" srcId="{8FE8AD57-2614-4B4D-8118-1CC5E333A921}" destId="{783CA949-6514-4405-9541-29BAD4A65812}" srcOrd="0" destOrd="0" presId="urn:microsoft.com/office/officeart/2005/8/layout/cycle6"/>
    <dgm:cxn modelId="{D5155C81-7BDD-450E-8A81-B4D540DAF273}" type="presOf" srcId="{8DE1F737-C1F9-445E-B6BC-D83DAF3A59F7}" destId="{858FB810-88E3-4BFA-85B1-2A1963073C29}" srcOrd="0" destOrd="0" presId="urn:microsoft.com/office/officeart/2005/8/layout/cycle6"/>
    <dgm:cxn modelId="{9F8E4489-34EA-45C8-9EDB-6B160F576AB8}" type="presOf" srcId="{08803B7B-46CB-49B7-A92D-2A311AA18C12}" destId="{E3D44379-2CF2-44E3-A26B-2BC20796DCA3}" srcOrd="0" destOrd="0" presId="urn:microsoft.com/office/officeart/2005/8/layout/cycle6"/>
    <dgm:cxn modelId="{F0F04C94-64DD-47C6-B4B7-8794691727AE}" srcId="{F92B35F3-3F8D-4C8B-A836-304A2049A5FF}" destId="{78674957-9438-4875-859C-DD6FB7A59D6D}" srcOrd="5" destOrd="0" parTransId="{732CA657-84D2-4DBA-871C-F819B92A77E7}" sibTransId="{B7B1A45A-4447-4F74-817F-6EBD4393AC60}"/>
    <dgm:cxn modelId="{13D59FA4-FB15-4293-86BC-3E7A982AC6B7}" srcId="{F92B35F3-3F8D-4C8B-A836-304A2049A5FF}" destId="{91623ECE-D1D8-4F83-96F2-16E2F9CF2875}" srcOrd="3" destOrd="0" parTransId="{A7E7E6C6-2A71-4E7F-AF42-EEB1313302DE}" sibTransId="{8DE1F737-C1F9-445E-B6BC-D83DAF3A59F7}"/>
    <dgm:cxn modelId="{76A1A9A9-0726-482F-A002-71D4C26DB224}" type="presOf" srcId="{C0B47373-D2D3-4FC6-A7DB-AB287B91FBBB}" destId="{B39D5FBF-5C39-4E91-BF35-F74E7E3676CB}" srcOrd="0" destOrd="0" presId="urn:microsoft.com/office/officeart/2005/8/layout/cycle6"/>
    <dgm:cxn modelId="{F3EBCEB9-1B2C-4E93-B191-1A0BC4BB70F4}" type="presOf" srcId="{A4975734-D15E-4C6A-97D0-5EC8D859CB96}" destId="{37E3A6B9-2482-4165-A55E-95467829CB5E}" srcOrd="0" destOrd="0" presId="urn:microsoft.com/office/officeart/2005/8/layout/cycle6"/>
    <dgm:cxn modelId="{35ED85C2-4600-4AA9-B97D-E144145C3319}" type="presOf" srcId="{F92B35F3-3F8D-4C8B-A836-304A2049A5FF}" destId="{A4BF7477-3EA4-4417-B762-CA55A80D3020}" srcOrd="0" destOrd="0" presId="urn:microsoft.com/office/officeart/2005/8/layout/cycle6"/>
    <dgm:cxn modelId="{86AF70C7-ECDB-4F69-99EE-DE0C9C18EDE1}" type="presOf" srcId="{81B92730-57BA-45C2-B419-F754CA0EB1A9}" destId="{FA3EF646-C93F-42B6-BCCF-7851E5F5ACCF}" srcOrd="0" destOrd="0" presId="urn:microsoft.com/office/officeart/2005/8/layout/cycle6"/>
    <dgm:cxn modelId="{B8B3A8D5-FDBF-483B-B335-D9481838399E}" type="presOf" srcId="{78674957-9438-4875-859C-DD6FB7A59D6D}" destId="{EAE6B985-003A-46F9-B56D-F47F6B5652AF}" srcOrd="0" destOrd="0" presId="urn:microsoft.com/office/officeart/2005/8/layout/cycle6"/>
    <dgm:cxn modelId="{3388E4DA-4523-4491-A2A0-4B4EEE4B60ED}" srcId="{F92B35F3-3F8D-4C8B-A836-304A2049A5FF}" destId="{0585DA19-5B2F-48B2-8512-5725CC0AC3E3}" srcOrd="6" destOrd="0" parTransId="{F3FD02AC-D221-4693-BABC-F59C7AF5BCA7}" sibTransId="{FDDD59BB-3703-4154-9A34-53D16A8C556A}"/>
    <dgm:cxn modelId="{E3A887E1-0538-4ED1-9586-A6285989A63B}" type="presOf" srcId="{FDDD59BB-3703-4154-9A34-53D16A8C556A}" destId="{33599220-B2CE-4198-BBB9-007C6448C359}" srcOrd="0" destOrd="0" presId="urn:microsoft.com/office/officeart/2005/8/layout/cycle6"/>
    <dgm:cxn modelId="{C68295E1-59A1-466B-AD97-4D90F244F998}" srcId="{F92B35F3-3F8D-4C8B-A836-304A2049A5FF}" destId="{978A5ABB-7882-46DA-A898-502370B1250F}" srcOrd="7" destOrd="0" parTransId="{2CC2C546-FBBB-435B-8238-6AF98F80244A}" sibTransId="{689B475B-12AA-4BC2-8603-733798A7C05D}"/>
    <dgm:cxn modelId="{AC58D8E4-36F3-4160-9DCC-91BB58EF1E2D}" type="presOf" srcId="{978A5ABB-7882-46DA-A898-502370B1250F}" destId="{871648B6-E431-4752-A251-C2AF73D783DA}" srcOrd="0" destOrd="0" presId="urn:microsoft.com/office/officeart/2005/8/layout/cycle6"/>
    <dgm:cxn modelId="{DB2A22E9-FFD6-4468-A0B3-95D293C35EFF}" srcId="{F92B35F3-3F8D-4C8B-A836-304A2049A5FF}" destId="{C0B47373-D2D3-4FC6-A7DB-AB287B91FBBB}" srcOrd="4" destOrd="0" parTransId="{FD96BF71-7BE9-4279-A0E6-0EABDEEF07CB}" sibTransId="{454F0C18-EE70-42A4-9588-AAD8A3A05D0B}"/>
    <dgm:cxn modelId="{E2F92BF0-83D0-48DF-9359-7835D4F535F7}" srcId="{F92B35F3-3F8D-4C8B-A836-304A2049A5FF}" destId="{8FE8AD57-2614-4B4D-8118-1CC5E333A921}" srcOrd="0" destOrd="0" parTransId="{B7C5C315-F86B-4CEA-BD31-F002F047FE68}" sibTransId="{81B92730-57BA-45C2-B419-F754CA0EB1A9}"/>
    <dgm:cxn modelId="{27A6A5B7-A654-45DD-84FB-1CD0A46B0904}" type="presParOf" srcId="{A4BF7477-3EA4-4417-B762-CA55A80D3020}" destId="{783CA949-6514-4405-9541-29BAD4A65812}" srcOrd="0" destOrd="0" presId="urn:microsoft.com/office/officeart/2005/8/layout/cycle6"/>
    <dgm:cxn modelId="{3BF8A80C-D838-4708-91AD-70026CE3E535}" type="presParOf" srcId="{A4BF7477-3EA4-4417-B762-CA55A80D3020}" destId="{F6374D99-FEDC-4546-B4DF-FF36065F72F4}" srcOrd="1" destOrd="0" presId="urn:microsoft.com/office/officeart/2005/8/layout/cycle6"/>
    <dgm:cxn modelId="{7CADF945-06D5-42E9-967A-FD244BC4329B}" type="presParOf" srcId="{A4BF7477-3EA4-4417-B762-CA55A80D3020}" destId="{FA3EF646-C93F-42B6-BCCF-7851E5F5ACCF}" srcOrd="2" destOrd="0" presId="urn:microsoft.com/office/officeart/2005/8/layout/cycle6"/>
    <dgm:cxn modelId="{CA3FD5F2-DE52-4D96-9E78-4306E4CD1CA9}" type="presParOf" srcId="{A4BF7477-3EA4-4417-B762-CA55A80D3020}" destId="{B0333791-9854-42B0-8BDB-FD1617D3C07F}" srcOrd="3" destOrd="0" presId="urn:microsoft.com/office/officeart/2005/8/layout/cycle6"/>
    <dgm:cxn modelId="{1D696546-DA79-4D2F-9A4E-8EFAF9A7001A}" type="presParOf" srcId="{A4BF7477-3EA4-4417-B762-CA55A80D3020}" destId="{60D91301-EBC3-4C0C-A56B-F8A91FDAB063}" srcOrd="4" destOrd="0" presId="urn:microsoft.com/office/officeart/2005/8/layout/cycle6"/>
    <dgm:cxn modelId="{851FFDC6-A721-4E8A-A077-ADF776BAB82E}" type="presParOf" srcId="{A4BF7477-3EA4-4417-B762-CA55A80D3020}" destId="{26BFBA0B-73D6-4E39-A5CD-C91ECFF9C82E}" srcOrd="5" destOrd="0" presId="urn:microsoft.com/office/officeart/2005/8/layout/cycle6"/>
    <dgm:cxn modelId="{E750AFE0-07F0-4B97-B033-2B79D922FBF7}" type="presParOf" srcId="{A4BF7477-3EA4-4417-B762-CA55A80D3020}" destId="{37E3A6B9-2482-4165-A55E-95467829CB5E}" srcOrd="6" destOrd="0" presId="urn:microsoft.com/office/officeart/2005/8/layout/cycle6"/>
    <dgm:cxn modelId="{F21902EC-99DE-4B51-AD1E-9E6B2F230F28}" type="presParOf" srcId="{A4BF7477-3EA4-4417-B762-CA55A80D3020}" destId="{D978030E-6963-4D4C-8600-FAD50739CE22}" srcOrd="7" destOrd="0" presId="urn:microsoft.com/office/officeart/2005/8/layout/cycle6"/>
    <dgm:cxn modelId="{1200FC44-FCF8-4CC3-B22A-7BEC89B358D2}" type="presParOf" srcId="{A4BF7477-3EA4-4417-B762-CA55A80D3020}" destId="{9871447D-DC95-4583-9DAF-EC613D5D9B38}" srcOrd="8" destOrd="0" presId="urn:microsoft.com/office/officeart/2005/8/layout/cycle6"/>
    <dgm:cxn modelId="{E30D2060-F2D9-4DA9-8BD8-8E68165A779E}" type="presParOf" srcId="{A4BF7477-3EA4-4417-B762-CA55A80D3020}" destId="{F3A58832-5610-4A8A-BE38-E6222C1AA88D}" srcOrd="9" destOrd="0" presId="urn:microsoft.com/office/officeart/2005/8/layout/cycle6"/>
    <dgm:cxn modelId="{19833607-4B2D-457E-8E7B-9EE5B6160CD6}" type="presParOf" srcId="{A4BF7477-3EA4-4417-B762-CA55A80D3020}" destId="{D4361C34-60DA-4FC1-931F-61DBDABC3E74}" srcOrd="10" destOrd="0" presId="urn:microsoft.com/office/officeart/2005/8/layout/cycle6"/>
    <dgm:cxn modelId="{8E5D1B74-6675-4EA1-8B29-D62D11475EFB}" type="presParOf" srcId="{A4BF7477-3EA4-4417-B762-CA55A80D3020}" destId="{858FB810-88E3-4BFA-85B1-2A1963073C29}" srcOrd="11" destOrd="0" presId="urn:microsoft.com/office/officeart/2005/8/layout/cycle6"/>
    <dgm:cxn modelId="{9D9FFC30-909E-42F8-AFAB-00F34F44F2FF}" type="presParOf" srcId="{A4BF7477-3EA4-4417-B762-CA55A80D3020}" destId="{B39D5FBF-5C39-4E91-BF35-F74E7E3676CB}" srcOrd="12" destOrd="0" presId="urn:microsoft.com/office/officeart/2005/8/layout/cycle6"/>
    <dgm:cxn modelId="{C9DC98A9-C319-434C-8E3F-B212DAFC445E}" type="presParOf" srcId="{A4BF7477-3EA4-4417-B762-CA55A80D3020}" destId="{A8E4D880-5264-4AF9-ADC0-DE3C77E654AE}" srcOrd="13" destOrd="0" presId="urn:microsoft.com/office/officeart/2005/8/layout/cycle6"/>
    <dgm:cxn modelId="{7897211A-E29D-404E-8F90-FBF775FDCFFF}" type="presParOf" srcId="{A4BF7477-3EA4-4417-B762-CA55A80D3020}" destId="{F49E524E-6109-438C-AC82-73B8FB7A07B2}" srcOrd="14" destOrd="0" presId="urn:microsoft.com/office/officeart/2005/8/layout/cycle6"/>
    <dgm:cxn modelId="{23B1ED89-4BAC-4F12-898C-39F186F535C2}" type="presParOf" srcId="{A4BF7477-3EA4-4417-B762-CA55A80D3020}" destId="{EAE6B985-003A-46F9-B56D-F47F6B5652AF}" srcOrd="15" destOrd="0" presId="urn:microsoft.com/office/officeart/2005/8/layout/cycle6"/>
    <dgm:cxn modelId="{FEB54265-4B58-412D-A351-E1E10763A31A}" type="presParOf" srcId="{A4BF7477-3EA4-4417-B762-CA55A80D3020}" destId="{37FA75FF-3741-496C-9745-596BF1B099C1}" srcOrd="16" destOrd="0" presId="urn:microsoft.com/office/officeart/2005/8/layout/cycle6"/>
    <dgm:cxn modelId="{399C8525-E733-4C65-8E5E-460F51579610}" type="presParOf" srcId="{A4BF7477-3EA4-4417-B762-CA55A80D3020}" destId="{57628CD8-E028-4DA9-8C41-339FE1A49F91}" srcOrd="17" destOrd="0" presId="urn:microsoft.com/office/officeart/2005/8/layout/cycle6"/>
    <dgm:cxn modelId="{2E610519-7BD4-4474-A852-E8A779ED36E6}" type="presParOf" srcId="{A4BF7477-3EA4-4417-B762-CA55A80D3020}" destId="{586B4E48-8D2C-44FB-B044-B52B9B9BC3A7}" srcOrd="18" destOrd="0" presId="urn:microsoft.com/office/officeart/2005/8/layout/cycle6"/>
    <dgm:cxn modelId="{A9361100-4994-4E3A-8320-08F354EA88D8}" type="presParOf" srcId="{A4BF7477-3EA4-4417-B762-CA55A80D3020}" destId="{E35AC380-97CC-42D2-A476-44977D451AEF}" srcOrd="19" destOrd="0" presId="urn:microsoft.com/office/officeart/2005/8/layout/cycle6"/>
    <dgm:cxn modelId="{E9C048AE-DD29-4AC9-BAF1-B30CDC33AEA4}" type="presParOf" srcId="{A4BF7477-3EA4-4417-B762-CA55A80D3020}" destId="{33599220-B2CE-4198-BBB9-007C6448C359}" srcOrd="20" destOrd="0" presId="urn:microsoft.com/office/officeart/2005/8/layout/cycle6"/>
    <dgm:cxn modelId="{EDB89C47-951B-4DEA-90B2-1C0DDE42E2FA}" type="presParOf" srcId="{A4BF7477-3EA4-4417-B762-CA55A80D3020}" destId="{871648B6-E431-4752-A251-C2AF73D783DA}" srcOrd="21" destOrd="0" presId="urn:microsoft.com/office/officeart/2005/8/layout/cycle6"/>
    <dgm:cxn modelId="{15C2415F-C9BD-4903-B925-EF96AF7DC531}" type="presParOf" srcId="{A4BF7477-3EA4-4417-B762-CA55A80D3020}" destId="{DF1C660A-30E4-43D4-BE42-D9C1DB10CD36}" srcOrd="22" destOrd="0" presId="urn:microsoft.com/office/officeart/2005/8/layout/cycle6"/>
    <dgm:cxn modelId="{AE82491E-7721-4D63-A062-823F1ED772CE}" type="presParOf" srcId="{A4BF7477-3EA4-4417-B762-CA55A80D3020}" destId="{6F29AE99-2192-4EA8-AD1E-3299D50BBA58}" srcOrd="23" destOrd="0" presId="urn:microsoft.com/office/officeart/2005/8/layout/cycle6"/>
    <dgm:cxn modelId="{DE327145-DAC6-464F-9C0A-C673A95E0501}" type="presParOf" srcId="{A4BF7477-3EA4-4417-B762-CA55A80D3020}" destId="{E3D44379-2CF2-44E3-A26B-2BC20796DCA3}" srcOrd="24" destOrd="0" presId="urn:microsoft.com/office/officeart/2005/8/layout/cycle6"/>
    <dgm:cxn modelId="{FEE3A51D-D933-46F0-B707-9D9C7997D4F7}" type="presParOf" srcId="{A4BF7477-3EA4-4417-B762-CA55A80D3020}" destId="{BEEDC6FF-AB06-4D78-BB8C-6FB85AC143DF}" srcOrd="25" destOrd="0" presId="urn:microsoft.com/office/officeart/2005/8/layout/cycle6"/>
    <dgm:cxn modelId="{9C328205-72DB-4801-8B54-8A08B5752A41}" type="presParOf" srcId="{A4BF7477-3EA4-4417-B762-CA55A80D3020}" destId="{4784747F-3AAA-463A-9163-70E085DA11FD}" srcOrd="26" destOrd="0" presId="urn:microsoft.com/office/officeart/2005/8/layout/cycle6"/>
  </dgm:cxnLst>
  <dgm:bg/>
  <dgm:whole>
    <a:ln w="57150"/>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2B35F3-3F8D-4C8B-A836-304A2049A5FF}"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8FE8AD57-2614-4B4D-8118-1CC5E333A921}">
      <dgm:prSet phldrT="[Text]" custT="1"/>
      <dgm:spPr/>
      <dgm:t>
        <a:bodyPr/>
        <a:lstStyle/>
        <a:p>
          <a:pPr algn="ctr"/>
          <a:r>
            <a:rPr lang="en-US" sz="1200" b="1" dirty="0"/>
            <a:t>Strategic Initiatives and Development Officer</a:t>
          </a:r>
        </a:p>
      </dgm:t>
    </dgm:pt>
    <dgm:pt modelId="{B7C5C315-F86B-4CEA-BD31-F002F047FE68}" type="parTrans" cxnId="{E2F92BF0-83D0-48DF-9359-7835D4F535F7}">
      <dgm:prSet/>
      <dgm:spPr/>
      <dgm:t>
        <a:bodyPr/>
        <a:lstStyle/>
        <a:p>
          <a:pPr algn="ctr"/>
          <a:endParaRPr lang="en-US" sz="1200" b="1"/>
        </a:p>
      </dgm:t>
    </dgm:pt>
    <dgm:pt modelId="{81B92730-57BA-45C2-B419-F754CA0EB1A9}" type="sibTrans" cxnId="{E2F92BF0-83D0-48DF-9359-7835D4F535F7}">
      <dgm:prSet/>
      <dgm:spPr/>
      <dgm:t>
        <a:bodyPr/>
        <a:lstStyle/>
        <a:p>
          <a:pPr algn="ctr"/>
          <a:endParaRPr lang="en-US" sz="1200" b="1"/>
        </a:p>
      </dgm:t>
    </dgm:pt>
    <dgm:pt modelId="{B74125AF-184E-4642-9E76-522FF3A6B508}">
      <dgm:prSet phldrT="[Text]" custT="1"/>
      <dgm:spPr/>
      <dgm:t>
        <a:bodyPr/>
        <a:lstStyle/>
        <a:p>
          <a:pPr algn="ctr"/>
          <a:r>
            <a:rPr lang="en-US" sz="1200" b="1" dirty="0"/>
            <a:t>Emergency Preparedness Epi</a:t>
          </a:r>
        </a:p>
      </dgm:t>
    </dgm:pt>
    <dgm:pt modelId="{0047772A-F3D7-4BDE-A419-C5ECE0873F13}" type="parTrans" cxnId="{8B84A014-DB00-4D7A-B719-E9DFD98B3D21}">
      <dgm:prSet/>
      <dgm:spPr/>
      <dgm:t>
        <a:bodyPr/>
        <a:lstStyle/>
        <a:p>
          <a:pPr algn="ctr"/>
          <a:endParaRPr lang="en-US" sz="1200" b="1"/>
        </a:p>
      </dgm:t>
    </dgm:pt>
    <dgm:pt modelId="{9D9176A6-1C91-48FA-93E9-FD4570CE2D11}" type="sibTrans" cxnId="{8B84A014-DB00-4D7A-B719-E9DFD98B3D21}">
      <dgm:prSet/>
      <dgm:spPr/>
      <dgm:t>
        <a:bodyPr/>
        <a:lstStyle/>
        <a:p>
          <a:pPr algn="ctr"/>
          <a:endParaRPr lang="en-US" sz="1200" b="1"/>
        </a:p>
      </dgm:t>
    </dgm:pt>
    <dgm:pt modelId="{A4975734-D15E-4C6A-97D0-5EC8D859CB96}">
      <dgm:prSet phldrT="[Text]" custT="1"/>
      <dgm:spPr/>
      <dgm:t>
        <a:bodyPr/>
        <a:lstStyle/>
        <a:p>
          <a:pPr algn="ctr"/>
          <a:r>
            <a:rPr lang="en-US" sz="1200" b="1" dirty="0"/>
            <a:t>Global Health Epidemiologist</a:t>
          </a:r>
        </a:p>
      </dgm:t>
    </dgm:pt>
    <dgm:pt modelId="{37CDC120-AF25-4EF8-8F68-A4610BE34B0A}" type="parTrans" cxnId="{3EA9AC08-7AA7-420B-B7A4-3CBF34B1BC9C}">
      <dgm:prSet/>
      <dgm:spPr/>
      <dgm:t>
        <a:bodyPr/>
        <a:lstStyle/>
        <a:p>
          <a:pPr algn="ctr"/>
          <a:endParaRPr lang="en-US" sz="1200" b="1"/>
        </a:p>
      </dgm:t>
    </dgm:pt>
    <dgm:pt modelId="{66B8C095-F893-409B-9B11-56E9BFB18630}" type="sibTrans" cxnId="{3EA9AC08-7AA7-420B-B7A4-3CBF34B1BC9C}">
      <dgm:prSet/>
      <dgm:spPr/>
      <dgm:t>
        <a:bodyPr/>
        <a:lstStyle/>
        <a:p>
          <a:pPr algn="ctr"/>
          <a:endParaRPr lang="en-US" sz="1200" b="1"/>
        </a:p>
      </dgm:t>
    </dgm:pt>
    <dgm:pt modelId="{91623ECE-D1D8-4F83-96F2-16E2F9CF2875}">
      <dgm:prSet phldrT="[Text]" custT="1"/>
      <dgm:spPr/>
      <dgm:t>
        <a:bodyPr/>
        <a:lstStyle/>
        <a:p>
          <a:pPr algn="ctr"/>
          <a:r>
            <a:rPr lang="en-US" sz="1200" b="1" dirty="0"/>
            <a:t>Data Analyst</a:t>
          </a:r>
        </a:p>
      </dgm:t>
    </dgm:pt>
    <dgm:pt modelId="{A7E7E6C6-2A71-4E7F-AF42-EEB1313302DE}" type="parTrans" cxnId="{13D59FA4-FB15-4293-86BC-3E7A982AC6B7}">
      <dgm:prSet/>
      <dgm:spPr/>
      <dgm:t>
        <a:bodyPr/>
        <a:lstStyle/>
        <a:p>
          <a:pPr algn="ctr"/>
          <a:endParaRPr lang="en-US" sz="1200" b="1"/>
        </a:p>
      </dgm:t>
    </dgm:pt>
    <dgm:pt modelId="{8DE1F737-C1F9-445E-B6BC-D83DAF3A59F7}" type="sibTrans" cxnId="{13D59FA4-FB15-4293-86BC-3E7A982AC6B7}">
      <dgm:prSet/>
      <dgm:spPr/>
      <dgm:t>
        <a:bodyPr/>
        <a:lstStyle/>
        <a:p>
          <a:pPr algn="ctr"/>
          <a:endParaRPr lang="en-US" sz="1200" b="1"/>
        </a:p>
      </dgm:t>
    </dgm:pt>
    <dgm:pt modelId="{C0B47373-D2D3-4FC6-A7DB-AB287B91FBBB}">
      <dgm:prSet phldrT="[Text]" custT="1"/>
      <dgm:spPr/>
      <dgm:t>
        <a:bodyPr/>
        <a:lstStyle/>
        <a:p>
          <a:pPr algn="ctr"/>
          <a:r>
            <a:rPr lang="en-US" sz="1200" b="1" dirty="0"/>
            <a:t>Communicable Disease Epi</a:t>
          </a:r>
        </a:p>
      </dgm:t>
    </dgm:pt>
    <dgm:pt modelId="{FD96BF71-7BE9-4279-A0E6-0EABDEEF07CB}" type="parTrans" cxnId="{DB2A22E9-FFD6-4468-A0B3-95D293C35EFF}">
      <dgm:prSet/>
      <dgm:spPr/>
      <dgm:t>
        <a:bodyPr/>
        <a:lstStyle/>
        <a:p>
          <a:pPr algn="ctr"/>
          <a:endParaRPr lang="en-US" sz="1200" b="1"/>
        </a:p>
      </dgm:t>
    </dgm:pt>
    <dgm:pt modelId="{454F0C18-EE70-42A4-9588-AAD8A3A05D0B}" type="sibTrans" cxnId="{DB2A22E9-FFD6-4468-A0B3-95D293C35EFF}">
      <dgm:prSet/>
      <dgm:spPr/>
      <dgm:t>
        <a:bodyPr/>
        <a:lstStyle/>
        <a:p>
          <a:pPr algn="ctr"/>
          <a:endParaRPr lang="en-US" sz="1200" b="1"/>
        </a:p>
      </dgm:t>
    </dgm:pt>
    <dgm:pt modelId="{78674957-9438-4875-859C-DD6FB7A59D6D}">
      <dgm:prSet phldrT="[Text]" custT="1"/>
      <dgm:spPr/>
      <dgm:t>
        <a:bodyPr/>
        <a:lstStyle/>
        <a:p>
          <a:pPr algn="ctr"/>
          <a:r>
            <a:rPr lang="en-US" sz="1200" b="1" dirty="0"/>
            <a:t>El Paso County IT</a:t>
          </a:r>
        </a:p>
      </dgm:t>
    </dgm:pt>
    <dgm:pt modelId="{732CA657-84D2-4DBA-871C-F819B92A77E7}" type="parTrans" cxnId="{F0F04C94-64DD-47C6-B4B7-8794691727AE}">
      <dgm:prSet/>
      <dgm:spPr/>
      <dgm:t>
        <a:bodyPr/>
        <a:lstStyle/>
        <a:p>
          <a:pPr algn="ctr"/>
          <a:endParaRPr lang="en-US" sz="1200" b="1"/>
        </a:p>
      </dgm:t>
    </dgm:pt>
    <dgm:pt modelId="{B7B1A45A-4447-4F74-817F-6EBD4393AC60}" type="sibTrans" cxnId="{F0F04C94-64DD-47C6-B4B7-8794691727AE}">
      <dgm:prSet/>
      <dgm:spPr/>
      <dgm:t>
        <a:bodyPr/>
        <a:lstStyle/>
        <a:p>
          <a:pPr algn="ctr"/>
          <a:endParaRPr lang="en-US" sz="1200" b="1"/>
        </a:p>
      </dgm:t>
    </dgm:pt>
    <dgm:pt modelId="{0585DA19-5B2F-48B2-8512-5725CC0AC3E3}">
      <dgm:prSet phldrT="[Text]" custT="1"/>
      <dgm:spPr/>
      <dgm:t>
        <a:bodyPr/>
        <a:lstStyle/>
        <a:p>
          <a:pPr algn="ctr"/>
          <a:r>
            <a:rPr lang="en-US" sz="1200" b="1" dirty="0"/>
            <a:t>Operations</a:t>
          </a:r>
        </a:p>
      </dgm:t>
    </dgm:pt>
    <dgm:pt modelId="{F3FD02AC-D221-4693-BABC-F59C7AF5BCA7}" type="parTrans" cxnId="{3388E4DA-4523-4491-A2A0-4B4EEE4B60ED}">
      <dgm:prSet/>
      <dgm:spPr/>
      <dgm:t>
        <a:bodyPr/>
        <a:lstStyle/>
        <a:p>
          <a:pPr algn="ctr"/>
          <a:endParaRPr lang="en-US" sz="1200" b="1"/>
        </a:p>
      </dgm:t>
    </dgm:pt>
    <dgm:pt modelId="{FDDD59BB-3703-4154-9A34-53D16A8C556A}" type="sibTrans" cxnId="{3388E4DA-4523-4491-A2A0-4B4EEE4B60ED}">
      <dgm:prSet/>
      <dgm:spPr/>
      <dgm:t>
        <a:bodyPr/>
        <a:lstStyle/>
        <a:p>
          <a:pPr algn="ctr"/>
          <a:endParaRPr lang="en-US" sz="1200" b="1"/>
        </a:p>
      </dgm:t>
    </dgm:pt>
    <dgm:pt modelId="{978A5ABB-7882-46DA-A898-502370B1250F}">
      <dgm:prSet phldrT="[Text]" custT="1"/>
      <dgm:spPr/>
      <dgm:t>
        <a:bodyPr/>
        <a:lstStyle/>
        <a:p>
          <a:pPr algn="ctr"/>
          <a:r>
            <a:rPr lang="en-US" sz="1200" b="1" dirty="0"/>
            <a:t>Communications</a:t>
          </a:r>
        </a:p>
      </dgm:t>
    </dgm:pt>
    <dgm:pt modelId="{2CC2C546-FBBB-435B-8238-6AF98F80244A}" type="parTrans" cxnId="{C68295E1-59A1-466B-AD97-4D90F244F998}">
      <dgm:prSet/>
      <dgm:spPr/>
      <dgm:t>
        <a:bodyPr/>
        <a:lstStyle/>
        <a:p>
          <a:pPr algn="ctr"/>
          <a:endParaRPr lang="en-US" sz="1200" b="1"/>
        </a:p>
      </dgm:t>
    </dgm:pt>
    <dgm:pt modelId="{689B475B-12AA-4BC2-8603-733798A7C05D}" type="sibTrans" cxnId="{C68295E1-59A1-466B-AD97-4D90F244F998}">
      <dgm:prSet/>
      <dgm:spPr/>
      <dgm:t>
        <a:bodyPr/>
        <a:lstStyle/>
        <a:p>
          <a:pPr algn="ctr"/>
          <a:endParaRPr lang="en-US" sz="1200" b="1"/>
        </a:p>
      </dgm:t>
    </dgm:pt>
    <dgm:pt modelId="{08803B7B-46CB-49B7-A92D-2A311AA18C12}">
      <dgm:prSet phldrT="[Text]" custT="1"/>
      <dgm:spPr/>
      <dgm:t>
        <a:bodyPr/>
        <a:lstStyle/>
        <a:p>
          <a:pPr algn="ctr"/>
          <a:r>
            <a:rPr lang="en-US" sz="1200" b="1" dirty="0"/>
            <a:t>Public Health Planners</a:t>
          </a:r>
        </a:p>
      </dgm:t>
    </dgm:pt>
    <dgm:pt modelId="{A68D41F0-BA7E-493A-A027-57DC8B20C943}" type="parTrans" cxnId="{9DA61D41-C658-4D74-9DBE-BD93B386AEAE}">
      <dgm:prSet/>
      <dgm:spPr/>
      <dgm:t>
        <a:bodyPr/>
        <a:lstStyle/>
        <a:p>
          <a:pPr algn="ctr"/>
          <a:endParaRPr lang="en-US" sz="1200" b="1"/>
        </a:p>
      </dgm:t>
    </dgm:pt>
    <dgm:pt modelId="{EEDCA8B0-52E5-4528-A6F2-52337F500302}" type="sibTrans" cxnId="{9DA61D41-C658-4D74-9DBE-BD93B386AEAE}">
      <dgm:prSet/>
      <dgm:spPr/>
      <dgm:t>
        <a:bodyPr/>
        <a:lstStyle/>
        <a:p>
          <a:pPr algn="ctr"/>
          <a:endParaRPr lang="en-US" sz="1200" b="1"/>
        </a:p>
      </dgm:t>
    </dgm:pt>
    <dgm:pt modelId="{A4BF7477-3EA4-4417-B762-CA55A80D3020}" type="pres">
      <dgm:prSet presAssocID="{F92B35F3-3F8D-4C8B-A836-304A2049A5FF}" presName="cycle" presStyleCnt="0">
        <dgm:presLayoutVars>
          <dgm:dir/>
          <dgm:resizeHandles val="exact"/>
        </dgm:presLayoutVars>
      </dgm:prSet>
      <dgm:spPr/>
    </dgm:pt>
    <dgm:pt modelId="{783CA949-6514-4405-9541-29BAD4A65812}" type="pres">
      <dgm:prSet presAssocID="{8FE8AD57-2614-4B4D-8118-1CC5E333A921}" presName="node" presStyleLbl="node1" presStyleIdx="0" presStyleCnt="9" custScaleX="171453" custScaleY="127577" custRadScaleRad="104449" custRadScaleInc="50279">
        <dgm:presLayoutVars>
          <dgm:bulletEnabled val="1"/>
        </dgm:presLayoutVars>
      </dgm:prSet>
      <dgm:spPr/>
    </dgm:pt>
    <dgm:pt modelId="{F6374D99-FEDC-4546-B4DF-FF36065F72F4}" type="pres">
      <dgm:prSet presAssocID="{8FE8AD57-2614-4B4D-8118-1CC5E333A921}" presName="spNode" presStyleCnt="0"/>
      <dgm:spPr/>
    </dgm:pt>
    <dgm:pt modelId="{FA3EF646-C93F-42B6-BCCF-7851E5F5ACCF}" type="pres">
      <dgm:prSet presAssocID="{81B92730-57BA-45C2-B419-F754CA0EB1A9}" presName="sibTrans" presStyleLbl="sibTrans1D1" presStyleIdx="0" presStyleCnt="9"/>
      <dgm:spPr/>
    </dgm:pt>
    <dgm:pt modelId="{B0333791-9854-42B0-8BDB-FD1617D3C07F}" type="pres">
      <dgm:prSet presAssocID="{B74125AF-184E-4642-9E76-522FF3A6B508}" presName="node" presStyleLbl="node1" presStyleIdx="1" presStyleCnt="9" custScaleX="159497" custScaleY="136778" custRadScaleRad="117242" custRadScaleInc="132671">
        <dgm:presLayoutVars>
          <dgm:bulletEnabled val="1"/>
        </dgm:presLayoutVars>
      </dgm:prSet>
      <dgm:spPr/>
    </dgm:pt>
    <dgm:pt modelId="{60D91301-EBC3-4C0C-A56B-F8A91FDAB063}" type="pres">
      <dgm:prSet presAssocID="{B74125AF-184E-4642-9E76-522FF3A6B508}" presName="spNode" presStyleCnt="0"/>
      <dgm:spPr/>
    </dgm:pt>
    <dgm:pt modelId="{26BFBA0B-73D6-4E39-A5CD-C91ECFF9C82E}" type="pres">
      <dgm:prSet presAssocID="{9D9176A6-1C91-48FA-93E9-FD4570CE2D11}" presName="sibTrans" presStyleLbl="sibTrans1D1" presStyleIdx="1" presStyleCnt="9"/>
      <dgm:spPr/>
    </dgm:pt>
    <dgm:pt modelId="{37E3A6B9-2482-4165-A55E-95467829CB5E}" type="pres">
      <dgm:prSet presAssocID="{A4975734-D15E-4C6A-97D0-5EC8D859CB96}" presName="node" presStyleLbl="node1" presStyleIdx="2" presStyleCnt="9" custScaleX="159900" custScaleY="155723" custRadScaleRad="110054" custRadScaleInc="2738">
        <dgm:presLayoutVars>
          <dgm:bulletEnabled val="1"/>
        </dgm:presLayoutVars>
      </dgm:prSet>
      <dgm:spPr/>
    </dgm:pt>
    <dgm:pt modelId="{D978030E-6963-4D4C-8600-FAD50739CE22}" type="pres">
      <dgm:prSet presAssocID="{A4975734-D15E-4C6A-97D0-5EC8D859CB96}" presName="spNode" presStyleCnt="0"/>
      <dgm:spPr/>
    </dgm:pt>
    <dgm:pt modelId="{9871447D-DC95-4583-9DAF-EC613D5D9B38}" type="pres">
      <dgm:prSet presAssocID="{66B8C095-F893-409B-9B11-56E9BFB18630}" presName="sibTrans" presStyleLbl="sibTrans1D1" presStyleIdx="2" presStyleCnt="9"/>
      <dgm:spPr/>
    </dgm:pt>
    <dgm:pt modelId="{F3A58832-5610-4A8A-BE38-E6222C1AA88D}" type="pres">
      <dgm:prSet presAssocID="{91623ECE-D1D8-4F83-96F2-16E2F9CF2875}" presName="node" presStyleLbl="node1" presStyleIdx="3" presStyleCnt="9" custScaleX="141214" custScaleY="120423" custRadScaleRad="111712" custRadScaleInc="-59001">
        <dgm:presLayoutVars>
          <dgm:bulletEnabled val="1"/>
        </dgm:presLayoutVars>
      </dgm:prSet>
      <dgm:spPr/>
    </dgm:pt>
    <dgm:pt modelId="{D4361C34-60DA-4FC1-931F-61DBDABC3E74}" type="pres">
      <dgm:prSet presAssocID="{91623ECE-D1D8-4F83-96F2-16E2F9CF2875}" presName="spNode" presStyleCnt="0"/>
      <dgm:spPr/>
    </dgm:pt>
    <dgm:pt modelId="{858FB810-88E3-4BFA-85B1-2A1963073C29}" type="pres">
      <dgm:prSet presAssocID="{8DE1F737-C1F9-445E-B6BC-D83DAF3A59F7}" presName="sibTrans" presStyleLbl="sibTrans1D1" presStyleIdx="3" presStyleCnt="9"/>
      <dgm:spPr/>
    </dgm:pt>
    <dgm:pt modelId="{B39D5FBF-5C39-4E91-BF35-F74E7E3676CB}" type="pres">
      <dgm:prSet presAssocID="{C0B47373-D2D3-4FC6-A7DB-AB287B91FBBB}" presName="node" presStyleLbl="node1" presStyleIdx="4" presStyleCnt="9" custScaleX="168438" custScaleY="160907" custRadScaleRad="103875" custRadScaleInc="-73622">
        <dgm:presLayoutVars>
          <dgm:bulletEnabled val="1"/>
        </dgm:presLayoutVars>
      </dgm:prSet>
      <dgm:spPr/>
    </dgm:pt>
    <dgm:pt modelId="{A8E4D880-5264-4AF9-ADC0-DE3C77E654AE}" type="pres">
      <dgm:prSet presAssocID="{C0B47373-D2D3-4FC6-A7DB-AB287B91FBBB}" presName="spNode" presStyleCnt="0"/>
      <dgm:spPr/>
    </dgm:pt>
    <dgm:pt modelId="{F49E524E-6109-438C-AC82-73B8FB7A07B2}" type="pres">
      <dgm:prSet presAssocID="{454F0C18-EE70-42A4-9588-AAD8A3A05D0B}" presName="sibTrans" presStyleLbl="sibTrans1D1" presStyleIdx="4" presStyleCnt="9"/>
      <dgm:spPr/>
    </dgm:pt>
    <dgm:pt modelId="{EAE6B985-003A-46F9-B56D-F47F6B5652AF}" type="pres">
      <dgm:prSet presAssocID="{78674957-9438-4875-859C-DD6FB7A59D6D}" presName="node" presStyleLbl="node1" presStyleIdx="5" presStyleCnt="9" custScaleX="141995" custScaleY="139939" custRadScaleRad="102906" custRadScaleInc="107724">
        <dgm:presLayoutVars>
          <dgm:bulletEnabled val="1"/>
        </dgm:presLayoutVars>
      </dgm:prSet>
      <dgm:spPr/>
    </dgm:pt>
    <dgm:pt modelId="{37FA75FF-3741-496C-9745-596BF1B099C1}" type="pres">
      <dgm:prSet presAssocID="{78674957-9438-4875-859C-DD6FB7A59D6D}" presName="spNode" presStyleCnt="0"/>
      <dgm:spPr/>
    </dgm:pt>
    <dgm:pt modelId="{57628CD8-E028-4DA9-8C41-339FE1A49F91}" type="pres">
      <dgm:prSet presAssocID="{B7B1A45A-4447-4F74-817F-6EBD4393AC60}" presName="sibTrans" presStyleLbl="sibTrans1D1" presStyleIdx="5" presStyleCnt="9"/>
      <dgm:spPr/>
    </dgm:pt>
    <dgm:pt modelId="{586B4E48-8D2C-44FB-B044-B52B9B9BC3A7}" type="pres">
      <dgm:prSet presAssocID="{0585DA19-5B2F-48B2-8512-5725CC0AC3E3}" presName="node" presStyleLbl="node1" presStyleIdx="6" presStyleCnt="9" custScaleX="108064" custScaleY="130134" custRadScaleRad="102973" custRadScaleInc="86598">
        <dgm:presLayoutVars>
          <dgm:bulletEnabled val="1"/>
        </dgm:presLayoutVars>
      </dgm:prSet>
      <dgm:spPr/>
    </dgm:pt>
    <dgm:pt modelId="{E35AC380-97CC-42D2-A476-44977D451AEF}" type="pres">
      <dgm:prSet presAssocID="{0585DA19-5B2F-48B2-8512-5725CC0AC3E3}" presName="spNode" presStyleCnt="0"/>
      <dgm:spPr/>
    </dgm:pt>
    <dgm:pt modelId="{33599220-B2CE-4198-BBB9-007C6448C359}" type="pres">
      <dgm:prSet presAssocID="{FDDD59BB-3703-4154-9A34-53D16A8C556A}" presName="sibTrans" presStyleLbl="sibTrans1D1" presStyleIdx="6" presStyleCnt="9"/>
      <dgm:spPr/>
    </dgm:pt>
    <dgm:pt modelId="{871648B6-E431-4752-A251-C2AF73D783DA}" type="pres">
      <dgm:prSet presAssocID="{978A5ABB-7882-46DA-A898-502370B1250F}" presName="node" presStyleLbl="node1" presStyleIdx="7" presStyleCnt="9" custScaleX="156523" custScaleY="106973" custRadScaleRad="103466" custRadScaleInc="26540">
        <dgm:presLayoutVars>
          <dgm:bulletEnabled val="1"/>
        </dgm:presLayoutVars>
      </dgm:prSet>
      <dgm:spPr/>
    </dgm:pt>
    <dgm:pt modelId="{DF1C660A-30E4-43D4-BE42-D9C1DB10CD36}" type="pres">
      <dgm:prSet presAssocID="{978A5ABB-7882-46DA-A898-502370B1250F}" presName="spNode" presStyleCnt="0"/>
      <dgm:spPr/>
    </dgm:pt>
    <dgm:pt modelId="{6F29AE99-2192-4EA8-AD1E-3299D50BBA58}" type="pres">
      <dgm:prSet presAssocID="{689B475B-12AA-4BC2-8603-733798A7C05D}" presName="sibTrans" presStyleLbl="sibTrans1D1" presStyleIdx="7" presStyleCnt="9"/>
      <dgm:spPr/>
    </dgm:pt>
    <dgm:pt modelId="{E3D44379-2CF2-44E3-A26B-2BC20796DCA3}" type="pres">
      <dgm:prSet presAssocID="{08803B7B-46CB-49B7-A92D-2A311AA18C12}" presName="node" presStyleLbl="node1" presStyleIdx="8" presStyleCnt="9" custScaleX="137897" custScaleY="142443">
        <dgm:presLayoutVars>
          <dgm:bulletEnabled val="1"/>
        </dgm:presLayoutVars>
      </dgm:prSet>
      <dgm:spPr/>
    </dgm:pt>
    <dgm:pt modelId="{BEEDC6FF-AB06-4D78-BB8C-6FB85AC143DF}" type="pres">
      <dgm:prSet presAssocID="{08803B7B-46CB-49B7-A92D-2A311AA18C12}" presName="spNode" presStyleCnt="0"/>
      <dgm:spPr/>
    </dgm:pt>
    <dgm:pt modelId="{4784747F-3AAA-463A-9163-70E085DA11FD}" type="pres">
      <dgm:prSet presAssocID="{EEDCA8B0-52E5-4528-A6F2-52337F500302}" presName="sibTrans" presStyleLbl="sibTrans1D1" presStyleIdx="8" presStyleCnt="9"/>
      <dgm:spPr/>
    </dgm:pt>
  </dgm:ptLst>
  <dgm:cxnLst>
    <dgm:cxn modelId="{E64B5505-5192-4E9D-A787-F20A7A8A47C2}" type="presOf" srcId="{78674957-9438-4875-859C-DD6FB7A59D6D}" destId="{EAE6B985-003A-46F9-B56D-F47F6B5652AF}" srcOrd="0" destOrd="0" presId="urn:microsoft.com/office/officeart/2005/8/layout/cycle6"/>
    <dgm:cxn modelId="{CFB34708-AC65-4CD2-A252-0BDC224327F1}" type="presOf" srcId="{454F0C18-EE70-42A4-9588-AAD8A3A05D0B}" destId="{F49E524E-6109-438C-AC82-73B8FB7A07B2}" srcOrd="0" destOrd="0" presId="urn:microsoft.com/office/officeart/2005/8/layout/cycle6"/>
    <dgm:cxn modelId="{3EA9AC08-7AA7-420B-B7A4-3CBF34B1BC9C}" srcId="{F92B35F3-3F8D-4C8B-A836-304A2049A5FF}" destId="{A4975734-D15E-4C6A-97D0-5EC8D859CB96}" srcOrd="2" destOrd="0" parTransId="{37CDC120-AF25-4EF8-8F68-A4610BE34B0A}" sibTransId="{66B8C095-F893-409B-9B11-56E9BFB18630}"/>
    <dgm:cxn modelId="{0221280A-EBBC-4E6D-A846-6B89F5B24D94}" type="presOf" srcId="{B74125AF-184E-4642-9E76-522FF3A6B508}" destId="{B0333791-9854-42B0-8BDB-FD1617D3C07F}" srcOrd="0" destOrd="0" presId="urn:microsoft.com/office/officeart/2005/8/layout/cycle6"/>
    <dgm:cxn modelId="{52958210-7A35-4DB6-A4D2-7F8BF3ADCC74}" type="presOf" srcId="{8DE1F737-C1F9-445E-B6BC-D83DAF3A59F7}" destId="{858FB810-88E3-4BFA-85B1-2A1963073C29}" srcOrd="0" destOrd="0" presId="urn:microsoft.com/office/officeart/2005/8/layout/cycle6"/>
    <dgm:cxn modelId="{8B84A014-DB00-4D7A-B719-E9DFD98B3D21}" srcId="{F92B35F3-3F8D-4C8B-A836-304A2049A5FF}" destId="{B74125AF-184E-4642-9E76-522FF3A6B508}" srcOrd="1" destOrd="0" parTransId="{0047772A-F3D7-4BDE-A419-C5ECE0873F13}" sibTransId="{9D9176A6-1C91-48FA-93E9-FD4570CE2D11}"/>
    <dgm:cxn modelId="{C7AC9C17-12AF-40B6-90BD-EB6231E59AA0}" type="presOf" srcId="{FDDD59BB-3703-4154-9A34-53D16A8C556A}" destId="{33599220-B2CE-4198-BBB9-007C6448C359}" srcOrd="0" destOrd="0" presId="urn:microsoft.com/office/officeart/2005/8/layout/cycle6"/>
    <dgm:cxn modelId="{07555D27-FDDF-48A2-A82D-1EECBF0A6B3E}" type="presOf" srcId="{91623ECE-D1D8-4F83-96F2-16E2F9CF2875}" destId="{F3A58832-5610-4A8A-BE38-E6222C1AA88D}" srcOrd="0" destOrd="0" presId="urn:microsoft.com/office/officeart/2005/8/layout/cycle6"/>
    <dgm:cxn modelId="{7E64C332-BAB7-46A7-9BD0-05BB56C1A578}" type="presOf" srcId="{66B8C095-F893-409B-9B11-56E9BFB18630}" destId="{9871447D-DC95-4583-9DAF-EC613D5D9B38}" srcOrd="0" destOrd="0" presId="urn:microsoft.com/office/officeart/2005/8/layout/cycle6"/>
    <dgm:cxn modelId="{9DA61D41-C658-4D74-9DBE-BD93B386AEAE}" srcId="{F92B35F3-3F8D-4C8B-A836-304A2049A5FF}" destId="{08803B7B-46CB-49B7-A92D-2A311AA18C12}" srcOrd="8" destOrd="0" parTransId="{A68D41F0-BA7E-493A-A027-57DC8B20C943}" sibTransId="{EEDCA8B0-52E5-4528-A6F2-52337F500302}"/>
    <dgm:cxn modelId="{E3C0936B-5CE9-4067-9953-11AE061B69C6}" type="presOf" srcId="{978A5ABB-7882-46DA-A898-502370B1250F}" destId="{871648B6-E431-4752-A251-C2AF73D783DA}" srcOrd="0" destOrd="0" presId="urn:microsoft.com/office/officeart/2005/8/layout/cycle6"/>
    <dgm:cxn modelId="{49EE6E70-8827-4287-B192-74285B331277}" type="presOf" srcId="{08803B7B-46CB-49B7-A92D-2A311AA18C12}" destId="{E3D44379-2CF2-44E3-A26B-2BC20796DCA3}" srcOrd="0" destOrd="0" presId="urn:microsoft.com/office/officeart/2005/8/layout/cycle6"/>
    <dgm:cxn modelId="{1F00AB80-058C-4520-8090-7DBB57DF312D}" type="presOf" srcId="{B7B1A45A-4447-4F74-817F-6EBD4393AC60}" destId="{57628CD8-E028-4DA9-8C41-339FE1A49F91}" srcOrd="0" destOrd="0" presId="urn:microsoft.com/office/officeart/2005/8/layout/cycle6"/>
    <dgm:cxn modelId="{9BC2B98B-5D49-49D2-B5D5-60923CE79DE4}" type="presOf" srcId="{8FE8AD57-2614-4B4D-8118-1CC5E333A921}" destId="{783CA949-6514-4405-9541-29BAD4A65812}" srcOrd="0" destOrd="0" presId="urn:microsoft.com/office/officeart/2005/8/layout/cycle6"/>
    <dgm:cxn modelId="{54FD968D-F6F6-459E-8FF2-59BB79D63FE3}" type="presOf" srcId="{F92B35F3-3F8D-4C8B-A836-304A2049A5FF}" destId="{A4BF7477-3EA4-4417-B762-CA55A80D3020}" srcOrd="0" destOrd="0" presId="urn:microsoft.com/office/officeart/2005/8/layout/cycle6"/>
    <dgm:cxn modelId="{F0F04C94-64DD-47C6-B4B7-8794691727AE}" srcId="{F92B35F3-3F8D-4C8B-A836-304A2049A5FF}" destId="{78674957-9438-4875-859C-DD6FB7A59D6D}" srcOrd="5" destOrd="0" parTransId="{732CA657-84D2-4DBA-871C-F819B92A77E7}" sibTransId="{B7B1A45A-4447-4F74-817F-6EBD4393AC60}"/>
    <dgm:cxn modelId="{4EDF769F-8E50-4D82-B67A-F97E442C5CD5}" type="presOf" srcId="{81B92730-57BA-45C2-B419-F754CA0EB1A9}" destId="{FA3EF646-C93F-42B6-BCCF-7851E5F5ACCF}" srcOrd="0" destOrd="0" presId="urn:microsoft.com/office/officeart/2005/8/layout/cycle6"/>
    <dgm:cxn modelId="{1080C6A2-9BEB-47B5-8AAD-5A74211B6D9A}" type="presOf" srcId="{0585DA19-5B2F-48B2-8512-5725CC0AC3E3}" destId="{586B4E48-8D2C-44FB-B044-B52B9B9BC3A7}" srcOrd="0" destOrd="0" presId="urn:microsoft.com/office/officeart/2005/8/layout/cycle6"/>
    <dgm:cxn modelId="{13D59FA4-FB15-4293-86BC-3E7A982AC6B7}" srcId="{F92B35F3-3F8D-4C8B-A836-304A2049A5FF}" destId="{91623ECE-D1D8-4F83-96F2-16E2F9CF2875}" srcOrd="3" destOrd="0" parTransId="{A7E7E6C6-2A71-4E7F-AF42-EEB1313302DE}" sibTransId="{8DE1F737-C1F9-445E-B6BC-D83DAF3A59F7}"/>
    <dgm:cxn modelId="{E7365DCA-8691-4C83-AE51-392652A8FB70}" type="presOf" srcId="{689B475B-12AA-4BC2-8603-733798A7C05D}" destId="{6F29AE99-2192-4EA8-AD1E-3299D50BBA58}" srcOrd="0" destOrd="0" presId="urn:microsoft.com/office/officeart/2005/8/layout/cycle6"/>
    <dgm:cxn modelId="{3388E4DA-4523-4491-A2A0-4B4EEE4B60ED}" srcId="{F92B35F3-3F8D-4C8B-A836-304A2049A5FF}" destId="{0585DA19-5B2F-48B2-8512-5725CC0AC3E3}" srcOrd="6" destOrd="0" parTransId="{F3FD02AC-D221-4693-BABC-F59C7AF5BCA7}" sibTransId="{FDDD59BB-3703-4154-9A34-53D16A8C556A}"/>
    <dgm:cxn modelId="{5CCADCDD-4879-4A0D-B34B-80F3CD3F61C8}" type="presOf" srcId="{A4975734-D15E-4C6A-97D0-5EC8D859CB96}" destId="{37E3A6B9-2482-4165-A55E-95467829CB5E}" srcOrd="0" destOrd="0" presId="urn:microsoft.com/office/officeart/2005/8/layout/cycle6"/>
    <dgm:cxn modelId="{C68295E1-59A1-466B-AD97-4D90F244F998}" srcId="{F92B35F3-3F8D-4C8B-A836-304A2049A5FF}" destId="{978A5ABB-7882-46DA-A898-502370B1250F}" srcOrd="7" destOrd="0" parTransId="{2CC2C546-FBBB-435B-8238-6AF98F80244A}" sibTransId="{689B475B-12AA-4BC2-8603-733798A7C05D}"/>
    <dgm:cxn modelId="{16C28AE7-842E-405C-AA6D-F7D6ACCAA459}" type="presOf" srcId="{C0B47373-D2D3-4FC6-A7DB-AB287B91FBBB}" destId="{B39D5FBF-5C39-4E91-BF35-F74E7E3676CB}" srcOrd="0" destOrd="0" presId="urn:microsoft.com/office/officeart/2005/8/layout/cycle6"/>
    <dgm:cxn modelId="{DB2A22E9-FFD6-4468-A0B3-95D293C35EFF}" srcId="{F92B35F3-3F8D-4C8B-A836-304A2049A5FF}" destId="{C0B47373-D2D3-4FC6-A7DB-AB287B91FBBB}" srcOrd="4" destOrd="0" parTransId="{FD96BF71-7BE9-4279-A0E6-0EABDEEF07CB}" sibTransId="{454F0C18-EE70-42A4-9588-AAD8A3A05D0B}"/>
    <dgm:cxn modelId="{303AE6EE-FF7E-4667-8F47-9C9CF22EDFC8}" type="presOf" srcId="{9D9176A6-1C91-48FA-93E9-FD4570CE2D11}" destId="{26BFBA0B-73D6-4E39-A5CD-C91ECFF9C82E}" srcOrd="0" destOrd="0" presId="urn:microsoft.com/office/officeart/2005/8/layout/cycle6"/>
    <dgm:cxn modelId="{E2F92BF0-83D0-48DF-9359-7835D4F535F7}" srcId="{F92B35F3-3F8D-4C8B-A836-304A2049A5FF}" destId="{8FE8AD57-2614-4B4D-8118-1CC5E333A921}" srcOrd="0" destOrd="0" parTransId="{B7C5C315-F86B-4CEA-BD31-F002F047FE68}" sibTransId="{81B92730-57BA-45C2-B419-F754CA0EB1A9}"/>
    <dgm:cxn modelId="{513C23F9-9200-4385-A410-A60BA2EC9273}" type="presOf" srcId="{EEDCA8B0-52E5-4528-A6F2-52337F500302}" destId="{4784747F-3AAA-463A-9163-70E085DA11FD}" srcOrd="0" destOrd="0" presId="urn:microsoft.com/office/officeart/2005/8/layout/cycle6"/>
    <dgm:cxn modelId="{5B0E19C5-5F49-4334-9A50-ED19782BD0A9}" type="presParOf" srcId="{A4BF7477-3EA4-4417-B762-CA55A80D3020}" destId="{783CA949-6514-4405-9541-29BAD4A65812}" srcOrd="0" destOrd="0" presId="urn:microsoft.com/office/officeart/2005/8/layout/cycle6"/>
    <dgm:cxn modelId="{498F5E58-CBA5-41B2-B868-5C4CF83D5150}" type="presParOf" srcId="{A4BF7477-3EA4-4417-B762-CA55A80D3020}" destId="{F6374D99-FEDC-4546-B4DF-FF36065F72F4}" srcOrd="1" destOrd="0" presId="urn:microsoft.com/office/officeart/2005/8/layout/cycle6"/>
    <dgm:cxn modelId="{30E5B7F7-8A8D-4245-8E1F-D2A0983AB6F7}" type="presParOf" srcId="{A4BF7477-3EA4-4417-B762-CA55A80D3020}" destId="{FA3EF646-C93F-42B6-BCCF-7851E5F5ACCF}" srcOrd="2" destOrd="0" presId="urn:microsoft.com/office/officeart/2005/8/layout/cycle6"/>
    <dgm:cxn modelId="{6856DF3D-3003-40DF-A4B2-FDC4863DFB75}" type="presParOf" srcId="{A4BF7477-3EA4-4417-B762-CA55A80D3020}" destId="{B0333791-9854-42B0-8BDB-FD1617D3C07F}" srcOrd="3" destOrd="0" presId="urn:microsoft.com/office/officeart/2005/8/layout/cycle6"/>
    <dgm:cxn modelId="{B71142C6-7FCC-4809-A091-34353F2A41A2}" type="presParOf" srcId="{A4BF7477-3EA4-4417-B762-CA55A80D3020}" destId="{60D91301-EBC3-4C0C-A56B-F8A91FDAB063}" srcOrd="4" destOrd="0" presId="urn:microsoft.com/office/officeart/2005/8/layout/cycle6"/>
    <dgm:cxn modelId="{977197EF-A358-45EA-BDC1-F09BDFB12183}" type="presParOf" srcId="{A4BF7477-3EA4-4417-B762-CA55A80D3020}" destId="{26BFBA0B-73D6-4E39-A5CD-C91ECFF9C82E}" srcOrd="5" destOrd="0" presId="urn:microsoft.com/office/officeart/2005/8/layout/cycle6"/>
    <dgm:cxn modelId="{0252FF58-5A3F-4CE7-9E6A-229749F89F7A}" type="presParOf" srcId="{A4BF7477-3EA4-4417-B762-CA55A80D3020}" destId="{37E3A6B9-2482-4165-A55E-95467829CB5E}" srcOrd="6" destOrd="0" presId="urn:microsoft.com/office/officeart/2005/8/layout/cycle6"/>
    <dgm:cxn modelId="{63C8BF35-7BE6-475D-84D2-DA3F86154A79}" type="presParOf" srcId="{A4BF7477-3EA4-4417-B762-CA55A80D3020}" destId="{D978030E-6963-4D4C-8600-FAD50739CE22}" srcOrd="7" destOrd="0" presId="urn:microsoft.com/office/officeart/2005/8/layout/cycle6"/>
    <dgm:cxn modelId="{CC5E7753-8147-4B25-9AA8-3A98B3D7C12F}" type="presParOf" srcId="{A4BF7477-3EA4-4417-B762-CA55A80D3020}" destId="{9871447D-DC95-4583-9DAF-EC613D5D9B38}" srcOrd="8" destOrd="0" presId="urn:microsoft.com/office/officeart/2005/8/layout/cycle6"/>
    <dgm:cxn modelId="{F827DC56-D40D-4757-9D44-AC9018285E0C}" type="presParOf" srcId="{A4BF7477-3EA4-4417-B762-CA55A80D3020}" destId="{F3A58832-5610-4A8A-BE38-E6222C1AA88D}" srcOrd="9" destOrd="0" presId="urn:microsoft.com/office/officeart/2005/8/layout/cycle6"/>
    <dgm:cxn modelId="{B7A6E689-F8B0-4133-9DD3-42DE9B3A4221}" type="presParOf" srcId="{A4BF7477-3EA4-4417-B762-CA55A80D3020}" destId="{D4361C34-60DA-4FC1-931F-61DBDABC3E74}" srcOrd="10" destOrd="0" presId="urn:microsoft.com/office/officeart/2005/8/layout/cycle6"/>
    <dgm:cxn modelId="{49A62BBF-194E-47BC-9CD5-1597B14ED785}" type="presParOf" srcId="{A4BF7477-3EA4-4417-B762-CA55A80D3020}" destId="{858FB810-88E3-4BFA-85B1-2A1963073C29}" srcOrd="11" destOrd="0" presId="urn:microsoft.com/office/officeart/2005/8/layout/cycle6"/>
    <dgm:cxn modelId="{1FE1E897-A9B5-4E97-8596-378ED7C24B5F}" type="presParOf" srcId="{A4BF7477-3EA4-4417-B762-CA55A80D3020}" destId="{B39D5FBF-5C39-4E91-BF35-F74E7E3676CB}" srcOrd="12" destOrd="0" presId="urn:microsoft.com/office/officeart/2005/8/layout/cycle6"/>
    <dgm:cxn modelId="{1ED4EA97-9448-4AE2-B28F-D0EADFBA9DD2}" type="presParOf" srcId="{A4BF7477-3EA4-4417-B762-CA55A80D3020}" destId="{A8E4D880-5264-4AF9-ADC0-DE3C77E654AE}" srcOrd="13" destOrd="0" presId="urn:microsoft.com/office/officeart/2005/8/layout/cycle6"/>
    <dgm:cxn modelId="{3EF72E38-0153-47CA-84D2-E7E187030857}" type="presParOf" srcId="{A4BF7477-3EA4-4417-B762-CA55A80D3020}" destId="{F49E524E-6109-438C-AC82-73B8FB7A07B2}" srcOrd="14" destOrd="0" presId="urn:microsoft.com/office/officeart/2005/8/layout/cycle6"/>
    <dgm:cxn modelId="{37CE970B-C45C-4E9E-B513-412654F2F604}" type="presParOf" srcId="{A4BF7477-3EA4-4417-B762-CA55A80D3020}" destId="{EAE6B985-003A-46F9-B56D-F47F6B5652AF}" srcOrd="15" destOrd="0" presId="urn:microsoft.com/office/officeart/2005/8/layout/cycle6"/>
    <dgm:cxn modelId="{E1A7019D-A9ED-45E2-9BD5-706009C1E3E8}" type="presParOf" srcId="{A4BF7477-3EA4-4417-B762-CA55A80D3020}" destId="{37FA75FF-3741-496C-9745-596BF1B099C1}" srcOrd="16" destOrd="0" presId="urn:microsoft.com/office/officeart/2005/8/layout/cycle6"/>
    <dgm:cxn modelId="{6258D9E2-E2F0-43D2-8379-09133423DAA0}" type="presParOf" srcId="{A4BF7477-3EA4-4417-B762-CA55A80D3020}" destId="{57628CD8-E028-4DA9-8C41-339FE1A49F91}" srcOrd="17" destOrd="0" presId="urn:microsoft.com/office/officeart/2005/8/layout/cycle6"/>
    <dgm:cxn modelId="{F0F5CEDC-9F9D-422A-B072-D92D33305F0D}" type="presParOf" srcId="{A4BF7477-3EA4-4417-B762-CA55A80D3020}" destId="{586B4E48-8D2C-44FB-B044-B52B9B9BC3A7}" srcOrd="18" destOrd="0" presId="urn:microsoft.com/office/officeart/2005/8/layout/cycle6"/>
    <dgm:cxn modelId="{B7BE4DF3-8F28-4DB5-BCAB-76D4E12E19D6}" type="presParOf" srcId="{A4BF7477-3EA4-4417-B762-CA55A80D3020}" destId="{E35AC380-97CC-42D2-A476-44977D451AEF}" srcOrd="19" destOrd="0" presId="urn:microsoft.com/office/officeart/2005/8/layout/cycle6"/>
    <dgm:cxn modelId="{71001D0C-213B-4D43-B7A5-EED69E1C39CE}" type="presParOf" srcId="{A4BF7477-3EA4-4417-B762-CA55A80D3020}" destId="{33599220-B2CE-4198-BBB9-007C6448C359}" srcOrd="20" destOrd="0" presId="urn:microsoft.com/office/officeart/2005/8/layout/cycle6"/>
    <dgm:cxn modelId="{E2A9F0A3-3EB8-4761-B0D9-1879B406427F}" type="presParOf" srcId="{A4BF7477-3EA4-4417-B762-CA55A80D3020}" destId="{871648B6-E431-4752-A251-C2AF73D783DA}" srcOrd="21" destOrd="0" presId="urn:microsoft.com/office/officeart/2005/8/layout/cycle6"/>
    <dgm:cxn modelId="{21CC859B-5FA0-48B8-9090-B83231596779}" type="presParOf" srcId="{A4BF7477-3EA4-4417-B762-CA55A80D3020}" destId="{DF1C660A-30E4-43D4-BE42-D9C1DB10CD36}" srcOrd="22" destOrd="0" presId="urn:microsoft.com/office/officeart/2005/8/layout/cycle6"/>
    <dgm:cxn modelId="{0A92E468-20CA-4AD3-9640-61F4D677C1F1}" type="presParOf" srcId="{A4BF7477-3EA4-4417-B762-CA55A80D3020}" destId="{6F29AE99-2192-4EA8-AD1E-3299D50BBA58}" srcOrd="23" destOrd="0" presId="urn:microsoft.com/office/officeart/2005/8/layout/cycle6"/>
    <dgm:cxn modelId="{9B6FBB95-64C3-4794-B2C4-3258777F248B}" type="presParOf" srcId="{A4BF7477-3EA4-4417-B762-CA55A80D3020}" destId="{E3D44379-2CF2-44E3-A26B-2BC20796DCA3}" srcOrd="24" destOrd="0" presId="urn:microsoft.com/office/officeart/2005/8/layout/cycle6"/>
    <dgm:cxn modelId="{CE294165-A3F7-4B59-B989-16D0F7887ACF}" type="presParOf" srcId="{A4BF7477-3EA4-4417-B762-CA55A80D3020}" destId="{BEEDC6FF-AB06-4D78-BB8C-6FB85AC143DF}" srcOrd="25" destOrd="0" presId="urn:microsoft.com/office/officeart/2005/8/layout/cycle6"/>
    <dgm:cxn modelId="{9A89BA7E-CCF1-4EBB-B7FF-11EFBAF82CB2}" type="presParOf" srcId="{A4BF7477-3EA4-4417-B762-CA55A80D3020}" destId="{4784747F-3AAA-463A-9163-70E085DA11FD}" srcOrd="26"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400" dirty="0"/>
            <a:t>Governance</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dgm:t>
        <a:bodyPr/>
        <a:lstStyle/>
        <a:p>
          <a:r>
            <a:rPr lang="en-US" sz="1400" dirty="0"/>
            <a:t>Warehouse</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dgm:t>
        <a:bodyPr/>
        <a:lstStyle/>
        <a:p>
          <a:r>
            <a:rPr lang="en-US" sz="1400" dirty="0"/>
            <a:t>Recommendations</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dgm:t>
        <a:bodyPr/>
        <a:lstStyle/>
        <a:p>
          <a:r>
            <a:rPr lang="en-US" sz="1400" b="0" i="0" u="none" dirty="0"/>
            <a:t>Disseminate</a:t>
          </a:r>
          <a:endParaRPr lang="en-US" sz="1400" dirty="0"/>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dgm:t>
        <a:bodyPr/>
        <a:lstStyle/>
        <a:p>
          <a:r>
            <a:rPr lang="en-US" sz="14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a:solidFill>
          <a:schemeClr val="accent2">
            <a:lumMod val="40000"/>
            <a:lumOff val="60000"/>
          </a:schemeClr>
        </a:solidFill>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a:solidFill>
          <a:schemeClr val="accent2">
            <a:lumMod val="40000"/>
            <a:lumOff val="60000"/>
          </a:schemeClr>
        </a:solidFill>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b="0" i="0" u="none"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a:solidFill>
          <a:schemeClr val="accent2">
            <a:lumMod val="40000"/>
            <a:lumOff val="60000"/>
          </a:schemeClr>
        </a:solidFill>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a:solidFill>
          <a:schemeClr val="accent2">
            <a:lumMod val="40000"/>
            <a:lumOff val="60000"/>
          </a:schemeClr>
        </a:solidFill>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b="0" i="0" u="none"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a:solidFill>
          <a:schemeClr val="accent2">
            <a:lumMod val="40000"/>
            <a:lumOff val="60000"/>
          </a:schemeClr>
        </a:solidFill>
      </dgm:spPr>
      <dgm:t>
        <a:bodyPr/>
        <a:lstStyle/>
        <a:p>
          <a:r>
            <a:rPr lang="en-US" sz="1800" dirty="0"/>
            <a:t>Objective 2</a:t>
          </a:r>
        </a:p>
      </dgm:t>
    </dgm:pt>
    <dgm:pt modelId="{3F166511-3C4F-478E-899B-CAFEF6577115}" type="sibTrans" cxnId="{88464775-2A17-4BD4-97EB-4423418B457A}">
      <dgm:prSet/>
      <dgm:spPr/>
      <dgm:t>
        <a:bodyPr/>
        <a:lstStyle/>
        <a:p>
          <a:endParaRPr lang="en-US"/>
        </a:p>
      </dgm:t>
    </dgm:pt>
    <dgm:pt modelId="{FAD6DA94-45D0-40B4-9EFC-2DBA30351C7F}" type="par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CFC3907D-5253-43ED-AA29-32025E67FE00}" type="sibTrans" cxnId="{A28429D8-76B0-4B35-98D4-EC7352DBE54D}">
      <dgm:prSet/>
      <dgm:spPr/>
      <dgm:t>
        <a:bodyPr/>
        <a:lstStyle/>
        <a:p>
          <a:endParaRPr lang="en-US"/>
        </a:p>
      </dgm:t>
    </dgm:pt>
    <dgm:pt modelId="{D39E1504-DB01-472D-9104-468242519C15}" type="par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b="0" i="0" u="none" dirty="0"/>
            <a:t>Objective 4</a:t>
          </a:r>
          <a:endParaRPr lang="en-US" sz="1800" dirty="0"/>
        </a:p>
      </dgm:t>
    </dgm:pt>
    <dgm:pt modelId="{907567FD-DE8C-4D03-93F4-36AB527C2658}" type="sibTrans" cxnId="{838E7B82-3F30-4AAE-9D0A-109CFA05B59E}">
      <dgm:prSet/>
      <dgm:spPr/>
      <dgm:t>
        <a:bodyPr/>
        <a:lstStyle/>
        <a:p>
          <a:endParaRPr lang="en-US"/>
        </a:p>
      </dgm:t>
    </dgm:pt>
    <dgm:pt modelId="{FC792625-ACCF-425C-9860-3F3E24348F9A}" type="par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57EA19DB-1167-408E-BC50-4935F661DB85}" type="sibTrans" cxnId="{BE24E313-8033-4215-9477-B07661B47BFD}">
      <dgm:prSet/>
      <dgm:spPr/>
      <dgm:t>
        <a:bodyPr/>
        <a:lstStyle/>
        <a:p>
          <a:endParaRPr lang="en-US"/>
        </a:p>
      </dgm:t>
    </dgm:pt>
    <dgm:pt modelId="{BA3B29F0-D9AD-4A8B-A586-F779912ABB61}" type="par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800" dirty="0"/>
            <a:t>Objective 1</a:t>
          </a:r>
          <a:endParaRPr lang="en-US" sz="1000" dirty="0"/>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a:solidFill>
          <a:schemeClr val="accent2">
            <a:lumMod val="40000"/>
            <a:lumOff val="60000"/>
          </a:schemeClr>
        </a:solidFill>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a:solidFill>
          <a:schemeClr val="accent2">
            <a:lumMod val="40000"/>
            <a:lumOff val="60000"/>
          </a:schemeClr>
        </a:solidFill>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custLinFactNeighborX="-1544">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custLinFactNeighborX="-1544">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custLinFactNeighborX="-1544">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custLinFactNeighborX="-1544">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a:solidFill>
          <a:schemeClr val="accent2">
            <a:lumMod val="40000"/>
            <a:lumOff val="60000"/>
          </a:schemeClr>
        </a:solidFill>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custLinFactNeighborX="814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custLinFactNeighborX="814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custLinFactNeighborX="8145">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custLinFactNeighborX="814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2780BB20-248F-471B-B08B-79C32DCE2753}" type="doc">
      <dgm:prSet loTypeId="urn:microsoft.com/office/officeart/2005/8/layout/hProcess9" loCatId="process" qsTypeId="urn:microsoft.com/office/officeart/2005/8/quickstyle/simple1" qsCatId="simple" csTypeId="urn:microsoft.com/office/officeart/2005/8/colors/accent2_2" csCatId="accent2" phldr="1"/>
      <dgm:spPr/>
    </dgm:pt>
    <dgm:pt modelId="{6FD4B624-FF1C-47A7-9C3E-3345C1F6C00C}">
      <dgm:prSet phldrT="[Text]" custT="1"/>
      <dgm:spPr/>
      <dgm:t>
        <a:bodyPr/>
        <a:lstStyle/>
        <a:p>
          <a:r>
            <a:rPr lang="en-US" sz="1800" dirty="0"/>
            <a:t>Objective 1</a:t>
          </a:r>
        </a:p>
      </dgm:t>
    </dgm:pt>
    <dgm:pt modelId="{E873E528-1B31-44EE-A698-3830163E64DD}" type="parTrans" cxnId="{BD5F2F04-74E5-474E-A3ED-27DAA58988C5}">
      <dgm:prSet/>
      <dgm:spPr/>
      <dgm:t>
        <a:bodyPr/>
        <a:lstStyle/>
        <a:p>
          <a:endParaRPr lang="en-US"/>
        </a:p>
      </dgm:t>
    </dgm:pt>
    <dgm:pt modelId="{1B34BE41-5A65-42CE-90FE-44BBA2BDA4D7}" type="sibTrans" cxnId="{BD5F2F04-74E5-474E-A3ED-27DAA58988C5}">
      <dgm:prSet/>
      <dgm:spPr/>
      <dgm:t>
        <a:bodyPr/>
        <a:lstStyle/>
        <a:p>
          <a:endParaRPr lang="en-US"/>
        </a:p>
      </dgm:t>
    </dgm:pt>
    <dgm:pt modelId="{E1E073D0-18FD-4B88-BED2-BF03655886E9}">
      <dgm:prSet phldrT="[Text]" custT="1"/>
      <dgm:spPr/>
      <dgm:t>
        <a:bodyPr/>
        <a:lstStyle/>
        <a:p>
          <a:r>
            <a:rPr lang="en-US" sz="1800" dirty="0"/>
            <a:t>Objective 2</a:t>
          </a:r>
        </a:p>
      </dgm:t>
    </dgm:pt>
    <dgm:pt modelId="{FAD6DA94-45D0-40B4-9EFC-2DBA30351C7F}" type="parTrans" cxnId="{88464775-2A17-4BD4-97EB-4423418B457A}">
      <dgm:prSet/>
      <dgm:spPr/>
      <dgm:t>
        <a:bodyPr/>
        <a:lstStyle/>
        <a:p>
          <a:endParaRPr lang="en-US"/>
        </a:p>
      </dgm:t>
    </dgm:pt>
    <dgm:pt modelId="{3F166511-3C4F-478E-899B-CAFEF6577115}" type="sibTrans" cxnId="{88464775-2A17-4BD4-97EB-4423418B457A}">
      <dgm:prSet/>
      <dgm:spPr/>
      <dgm:t>
        <a:bodyPr/>
        <a:lstStyle/>
        <a:p>
          <a:endParaRPr lang="en-US"/>
        </a:p>
      </dgm:t>
    </dgm:pt>
    <dgm:pt modelId="{FF663D5E-0F41-4094-8728-71CA278A9D6D}">
      <dgm:prSet phldrT="[Text]" custT="1"/>
      <dgm:spPr>
        <a:solidFill>
          <a:schemeClr val="accent2">
            <a:lumMod val="40000"/>
            <a:lumOff val="60000"/>
          </a:schemeClr>
        </a:solidFill>
      </dgm:spPr>
      <dgm:t>
        <a:bodyPr/>
        <a:lstStyle/>
        <a:p>
          <a:r>
            <a:rPr lang="en-US" sz="1800" dirty="0"/>
            <a:t>Objective 3</a:t>
          </a:r>
        </a:p>
      </dgm:t>
    </dgm:pt>
    <dgm:pt modelId="{D39E1504-DB01-472D-9104-468242519C15}" type="parTrans" cxnId="{A28429D8-76B0-4B35-98D4-EC7352DBE54D}">
      <dgm:prSet/>
      <dgm:spPr/>
      <dgm:t>
        <a:bodyPr/>
        <a:lstStyle/>
        <a:p>
          <a:endParaRPr lang="en-US"/>
        </a:p>
      </dgm:t>
    </dgm:pt>
    <dgm:pt modelId="{CFC3907D-5253-43ED-AA29-32025E67FE00}" type="sibTrans" cxnId="{A28429D8-76B0-4B35-98D4-EC7352DBE54D}">
      <dgm:prSet/>
      <dgm:spPr/>
      <dgm:t>
        <a:bodyPr/>
        <a:lstStyle/>
        <a:p>
          <a:endParaRPr lang="en-US"/>
        </a:p>
      </dgm:t>
    </dgm:pt>
    <dgm:pt modelId="{5B71F9C4-2EF2-4FCC-9DFA-E61E81FDB38C}">
      <dgm:prSet custT="1"/>
      <dgm:spPr>
        <a:solidFill>
          <a:schemeClr val="accent2">
            <a:lumMod val="40000"/>
            <a:lumOff val="60000"/>
          </a:schemeClr>
        </a:solidFill>
      </dgm:spPr>
      <dgm:t>
        <a:bodyPr/>
        <a:lstStyle/>
        <a:p>
          <a:r>
            <a:rPr lang="en-US" sz="1800" dirty="0"/>
            <a:t>Objective 4</a:t>
          </a:r>
        </a:p>
      </dgm:t>
    </dgm:pt>
    <dgm:pt modelId="{FC792625-ACCF-425C-9860-3F3E24348F9A}" type="parTrans" cxnId="{838E7B82-3F30-4AAE-9D0A-109CFA05B59E}">
      <dgm:prSet/>
      <dgm:spPr/>
      <dgm:t>
        <a:bodyPr/>
        <a:lstStyle/>
        <a:p>
          <a:endParaRPr lang="en-US"/>
        </a:p>
      </dgm:t>
    </dgm:pt>
    <dgm:pt modelId="{907567FD-DE8C-4D03-93F4-36AB527C2658}" type="sibTrans" cxnId="{838E7B82-3F30-4AAE-9D0A-109CFA05B59E}">
      <dgm:prSet/>
      <dgm:spPr/>
      <dgm:t>
        <a:bodyPr/>
        <a:lstStyle/>
        <a:p>
          <a:endParaRPr lang="en-US"/>
        </a:p>
      </dgm:t>
    </dgm:pt>
    <dgm:pt modelId="{A97EB082-59FB-436E-BF60-D188A2FC85AF}">
      <dgm:prSet custT="1"/>
      <dgm:spPr>
        <a:solidFill>
          <a:schemeClr val="accent2">
            <a:lumMod val="40000"/>
            <a:lumOff val="60000"/>
          </a:schemeClr>
        </a:solidFill>
      </dgm:spPr>
      <dgm:t>
        <a:bodyPr/>
        <a:lstStyle/>
        <a:p>
          <a:r>
            <a:rPr lang="en-US" sz="1800" dirty="0"/>
            <a:t>FINAL REPORT</a:t>
          </a:r>
        </a:p>
      </dgm:t>
    </dgm:pt>
    <dgm:pt modelId="{BA3B29F0-D9AD-4A8B-A586-F779912ABB61}" type="parTrans" cxnId="{BE24E313-8033-4215-9477-B07661B47BFD}">
      <dgm:prSet/>
      <dgm:spPr/>
      <dgm:t>
        <a:bodyPr/>
        <a:lstStyle/>
        <a:p>
          <a:endParaRPr lang="en-US"/>
        </a:p>
      </dgm:t>
    </dgm:pt>
    <dgm:pt modelId="{57EA19DB-1167-408E-BC50-4935F661DB85}" type="sibTrans" cxnId="{BE24E313-8033-4215-9477-B07661B47BFD}">
      <dgm:prSet/>
      <dgm:spPr/>
      <dgm:t>
        <a:bodyPr/>
        <a:lstStyle/>
        <a:p>
          <a:endParaRPr lang="en-US"/>
        </a:p>
      </dgm:t>
    </dgm:pt>
    <dgm:pt modelId="{E2F09D10-6789-47A5-AD81-9A1AC536CED9}" type="pres">
      <dgm:prSet presAssocID="{2780BB20-248F-471B-B08B-79C32DCE2753}" presName="CompostProcess" presStyleCnt="0">
        <dgm:presLayoutVars>
          <dgm:dir/>
          <dgm:resizeHandles val="exact"/>
        </dgm:presLayoutVars>
      </dgm:prSet>
      <dgm:spPr/>
    </dgm:pt>
    <dgm:pt modelId="{A4FB5646-23DE-45F3-9F1E-3EB8EA1904B7}" type="pres">
      <dgm:prSet presAssocID="{2780BB20-248F-471B-B08B-79C32DCE2753}" presName="arrow" presStyleLbl="bgShp" presStyleIdx="0" presStyleCnt="1" custScaleX="117647"/>
      <dgm:spPr/>
    </dgm:pt>
    <dgm:pt modelId="{7A292104-F7EF-42C6-A9F1-558DA24BA352}" type="pres">
      <dgm:prSet presAssocID="{2780BB20-248F-471B-B08B-79C32DCE2753}" presName="linearProcess" presStyleCnt="0"/>
      <dgm:spPr/>
    </dgm:pt>
    <dgm:pt modelId="{48418639-B54B-4F7F-810C-F444AAC053D4}" type="pres">
      <dgm:prSet presAssocID="{6FD4B624-FF1C-47A7-9C3E-3345C1F6C00C}" presName="textNode" presStyleLbl="node1" presStyleIdx="0" presStyleCnt="5">
        <dgm:presLayoutVars>
          <dgm:bulletEnabled val="1"/>
        </dgm:presLayoutVars>
      </dgm:prSet>
      <dgm:spPr/>
    </dgm:pt>
    <dgm:pt modelId="{19F94781-A1F2-4A8A-A818-F36C89101BC4}" type="pres">
      <dgm:prSet presAssocID="{1B34BE41-5A65-42CE-90FE-44BBA2BDA4D7}" presName="sibTrans" presStyleCnt="0"/>
      <dgm:spPr/>
    </dgm:pt>
    <dgm:pt modelId="{96A2AD8D-F5A7-4752-8DE9-239373CE7972}" type="pres">
      <dgm:prSet presAssocID="{E1E073D0-18FD-4B88-BED2-BF03655886E9}" presName="textNode" presStyleLbl="node1" presStyleIdx="1" presStyleCnt="5">
        <dgm:presLayoutVars>
          <dgm:bulletEnabled val="1"/>
        </dgm:presLayoutVars>
      </dgm:prSet>
      <dgm:spPr/>
    </dgm:pt>
    <dgm:pt modelId="{CA9F08F9-15FC-4352-9DB0-9EB85AA2F996}" type="pres">
      <dgm:prSet presAssocID="{3F166511-3C4F-478E-899B-CAFEF6577115}" presName="sibTrans" presStyleCnt="0"/>
      <dgm:spPr/>
    </dgm:pt>
    <dgm:pt modelId="{40C5BC1B-A407-480B-AD7E-7E48534DF9A2}" type="pres">
      <dgm:prSet presAssocID="{FF663D5E-0F41-4094-8728-71CA278A9D6D}" presName="textNode" presStyleLbl="node1" presStyleIdx="2" presStyleCnt="5" custScaleX="106488">
        <dgm:presLayoutVars>
          <dgm:bulletEnabled val="1"/>
        </dgm:presLayoutVars>
      </dgm:prSet>
      <dgm:spPr/>
    </dgm:pt>
    <dgm:pt modelId="{0AA50863-EF55-4D6B-8BF5-A4DEF20559BC}" type="pres">
      <dgm:prSet presAssocID="{CFC3907D-5253-43ED-AA29-32025E67FE00}" presName="sibTrans" presStyleCnt="0"/>
      <dgm:spPr/>
    </dgm:pt>
    <dgm:pt modelId="{7A11794C-BB29-41E8-A07E-6B012AC1A610}" type="pres">
      <dgm:prSet presAssocID="{5B71F9C4-2EF2-4FCC-9DFA-E61E81FDB38C}" presName="textNode" presStyleLbl="node1" presStyleIdx="3" presStyleCnt="5">
        <dgm:presLayoutVars>
          <dgm:bulletEnabled val="1"/>
        </dgm:presLayoutVars>
      </dgm:prSet>
      <dgm:spPr/>
    </dgm:pt>
    <dgm:pt modelId="{158CDBFA-B720-4BDD-96BF-6CA187860A5A}" type="pres">
      <dgm:prSet presAssocID="{907567FD-DE8C-4D03-93F4-36AB527C2658}" presName="sibTrans" presStyleCnt="0"/>
      <dgm:spPr/>
    </dgm:pt>
    <dgm:pt modelId="{74336133-3E0E-498E-8DB6-48924E29E614}" type="pres">
      <dgm:prSet presAssocID="{A97EB082-59FB-436E-BF60-D188A2FC85AF}" presName="textNode" presStyleLbl="node1" presStyleIdx="4" presStyleCnt="5" custLinFactX="5898" custLinFactNeighborX="100000" custLinFactNeighborY="-1562">
        <dgm:presLayoutVars>
          <dgm:bulletEnabled val="1"/>
        </dgm:presLayoutVars>
      </dgm:prSet>
      <dgm:spPr/>
    </dgm:pt>
  </dgm:ptLst>
  <dgm:cxnLst>
    <dgm:cxn modelId="{BD5F2F04-74E5-474E-A3ED-27DAA58988C5}" srcId="{2780BB20-248F-471B-B08B-79C32DCE2753}" destId="{6FD4B624-FF1C-47A7-9C3E-3345C1F6C00C}" srcOrd="0" destOrd="0" parTransId="{E873E528-1B31-44EE-A698-3830163E64DD}" sibTransId="{1B34BE41-5A65-42CE-90FE-44BBA2BDA4D7}"/>
    <dgm:cxn modelId="{BE24E313-8033-4215-9477-B07661B47BFD}" srcId="{2780BB20-248F-471B-B08B-79C32DCE2753}" destId="{A97EB082-59FB-436E-BF60-D188A2FC85AF}" srcOrd="4" destOrd="0" parTransId="{BA3B29F0-D9AD-4A8B-A586-F779912ABB61}" sibTransId="{57EA19DB-1167-408E-BC50-4935F661DB85}"/>
    <dgm:cxn modelId="{88464775-2A17-4BD4-97EB-4423418B457A}" srcId="{2780BB20-248F-471B-B08B-79C32DCE2753}" destId="{E1E073D0-18FD-4B88-BED2-BF03655886E9}" srcOrd="1" destOrd="0" parTransId="{FAD6DA94-45D0-40B4-9EFC-2DBA30351C7F}" sibTransId="{3F166511-3C4F-478E-899B-CAFEF6577115}"/>
    <dgm:cxn modelId="{838E7B82-3F30-4AAE-9D0A-109CFA05B59E}" srcId="{2780BB20-248F-471B-B08B-79C32DCE2753}" destId="{5B71F9C4-2EF2-4FCC-9DFA-E61E81FDB38C}" srcOrd="3" destOrd="0" parTransId="{FC792625-ACCF-425C-9860-3F3E24348F9A}" sibTransId="{907567FD-DE8C-4D03-93F4-36AB527C2658}"/>
    <dgm:cxn modelId="{85AD0C95-E7AF-424E-A1AD-E03AB39C34FD}" type="presOf" srcId="{A97EB082-59FB-436E-BF60-D188A2FC85AF}" destId="{74336133-3E0E-498E-8DB6-48924E29E614}" srcOrd="0" destOrd="0" presId="urn:microsoft.com/office/officeart/2005/8/layout/hProcess9"/>
    <dgm:cxn modelId="{3BD63FAD-7B54-4123-AE53-4FD2CD33C542}" type="presOf" srcId="{6FD4B624-FF1C-47A7-9C3E-3345C1F6C00C}" destId="{48418639-B54B-4F7F-810C-F444AAC053D4}" srcOrd="0" destOrd="0" presId="urn:microsoft.com/office/officeart/2005/8/layout/hProcess9"/>
    <dgm:cxn modelId="{A77AE0C7-01FB-4599-8D74-183D3450CC14}" type="presOf" srcId="{E1E073D0-18FD-4B88-BED2-BF03655886E9}" destId="{96A2AD8D-F5A7-4752-8DE9-239373CE7972}" srcOrd="0" destOrd="0" presId="urn:microsoft.com/office/officeart/2005/8/layout/hProcess9"/>
    <dgm:cxn modelId="{E07A4BD4-CB53-46B2-9619-F0400E8AE696}" type="presOf" srcId="{FF663D5E-0F41-4094-8728-71CA278A9D6D}" destId="{40C5BC1B-A407-480B-AD7E-7E48534DF9A2}" srcOrd="0" destOrd="0" presId="urn:microsoft.com/office/officeart/2005/8/layout/hProcess9"/>
    <dgm:cxn modelId="{29C0D2D7-F657-416B-AEDF-A3CE996AE915}" type="presOf" srcId="{5B71F9C4-2EF2-4FCC-9DFA-E61E81FDB38C}" destId="{7A11794C-BB29-41E8-A07E-6B012AC1A610}" srcOrd="0" destOrd="0" presId="urn:microsoft.com/office/officeart/2005/8/layout/hProcess9"/>
    <dgm:cxn modelId="{A28429D8-76B0-4B35-98D4-EC7352DBE54D}" srcId="{2780BB20-248F-471B-B08B-79C32DCE2753}" destId="{FF663D5E-0F41-4094-8728-71CA278A9D6D}" srcOrd="2" destOrd="0" parTransId="{D39E1504-DB01-472D-9104-468242519C15}" sibTransId="{CFC3907D-5253-43ED-AA29-32025E67FE00}"/>
    <dgm:cxn modelId="{FC7FD9FD-38B2-4E13-9587-16A3016752D5}" type="presOf" srcId="{2780BB20-248F-471B-B08B-79C32DCE2753}" destId="{E2F09D10-6789-47A5-AD81-9A1AC536CED9}" srcOrd="0" destOrd="0" presId="urn:microsoft.com/office/officeart/2005/8/layout/hProcess9"/>
    <dgm:cxn modelId="{A95B6203-3032-4331-8550-B52CCF4004AB}" type="presParOf" srcId="{E2F09D10-6789-47A5-AD81-9A1AC536CED9}" destId="{A4FB5646-23DE-45F3-9F1E-3EB8EA1904B7}" srcOrd="0" destOrd="0" presId="urn:microsoft.com/office/officeart/2005/8/layout/hProcess9"/>
    <dgm:cxn modelId="{F15DE59D-9D9B-423E-B636-666033607586}" type="presParOf" srcId="{E2F09D10-6789-47A5-AD81-9A1AC536CED9}" destId="{7A292104-F7EF-42C6-A9F1-558DA24BA352}" srcOrd="1" destOrd="0" presId="urn:microsoft.com/office/officeart/2005/8/layout/hProcess9"/>
    <dgm:cxn modelId="{CC59F648-A0A2-4149-9ADC-8CE3C558CAAB}" type="presParOf" srcId="{7A292104-F7EF-42C6-A9F1-558DA24BA352}" destId="{48418639-B54B-4F7F-810C-F444AAC053D4}" srcOrd="0" destOrd="0" presId="urn:microsoft.com/office/officeart/2005/8/layout/hProcess9"/>
    <dgm:cxn modelId="{B2397FFF-68B9-4852-BCB1-95A94FE732F0}" type="presParOf" srcId="{7A292104-F7EF-42C6-A9F1-558DA24BA352}" destId="{19F94781-A1F2-4A8A-A818-F36C89101BC4}" srcOrd="1" destOrd="0" presId="urn:microsoft.com/office/officeart/2005/8/layout/hProcess9"/>
    <dgm:cxn modelId="{86338573-B1BE-4E01-885E-E4BE51316712}" type="presParOf" srcId="{7A292104-F7EF-42C6-A9F1-558DA24BA352}" destId="{96A2AD8D-F5A7-4752-8DE9-239373CE7972}" srcOrd="2" destOrd="0" presId="urn:microsoft.com/office/officeart/2005/8/layout/hProcess9"/>
    <dgm:cxn modelId="{DE298D17-2AF7-4F93-AC58-8DBC0229789F}" type="presParOf" srcId="{7A292104-F7EF-42C6-A9F1-558DA24BA352}" destId="{CA9F08F9-15FC-4352-9DB0-9EB85AA2F996}" srcOrd="3" destOrd="0" presId="urn:microsoft.com/office/officeart/2005/8/layout/hProcess9"/>
    <dgm:cxn modelId="{4DB96D4A-48C6-407F-82CA-D7009F5DBA9A}" type="presParOf" srcId="{7A292104-F7EF-42C6-A9F1-558DA24BA352}" destId="{40C5BC1B-A407-480B-AD7E-7E48534DF9A2}" srcOrd="4" destOrd="0" presId="urn:microsoft.com/office/officeart/2005/8/layout/hProcess9"/>
    <dgm:cxn modelId="{B7076C2B-00EC-496A-A8B1-39631EBB71A2}" type="presParOf" srcId="{7A292104-F7EF-42C6-A9F1-558DA24BA352}" destId="{0AA50863-EF55-4D6B-8BF5-A4DEF20559BC}" srcOrd="5" destOrd="0" presId="urn:microsoft.com/office/officeart/2005/8/layout/hProcess9"/>
    <dgm:cxn modelId="{F8AD64A9-3917-4E14-AD6A-365460BC0594}" type="presParOf" srcId="{7A292104-F7EF-42C6-A9F1-558DA24BA352}" destId="{7A11794C-BB29-41E8-A07E-6B012AC1A610}" srcOrd="6" destOrd="0" presId="urn:microsoft.com/office/officeart/2005/8/layout/hProcess9"/>
    <dgm:cxn modelId="{86F8F951-1BDE-42F1-B088-559BE608F338}" type="presParOf" srcId="{7A292104-F7EF-42C6-A9F1-558DA24BA352}" destId="{158CDBFA-B720-4BDD-96BF-6CA187860A5A}" srcOrd="7" destOrd="0" presId="urn:microsoft.com/office/officeart/2005/8/layout/hProcess9"/>
    <dgm:cxn modelId="{330EEC12-4C47-4A89-9AF0-DB10BCAB3EBD}" type="presParOf" srcId="{7A292104-F7EF-42C6-A9F1-558DA24BA352}" destId="{74336133-3E0E-498E-8DB6-48924E29E614}" srcOrd="8"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B3278A0-B6FF-4EA7-9E40-811FA7865654}" type="doc">
      <dgm:prSet loTypeId="urn:microsoft.com/office/officeart/2005/8/layout/chevron1" loCatId="process" qsTypeId="urn:microsoft.com/office/officeart/2005/8/quickstyle/simple1" qsCatId="simple" csTypeId="urn:microsoft.com/office/officeart/2005/8/colors/accent1_2" csCatId="accent1" phldr="1"/>
      <dgm:spPr/>
    </dgm:pt>
    <dgm:pt modelId="{2F46B2C4-CFD4-4DD9-99A3-9F7AB69FB957}" type="pres">
      <dgm:prSet presAssocID="{2B3278A0-B6FF-4EA7-9E40-811FA7865654}" presName="Name0" presStyleCnt="0">
        <dgm:presLayoutVars>
          <dgm:dir/>
          <dgm:animLvl val="lvl"/>
          <dgm:resizeHandles val="exact"/>
        </dgm:presLayoutVars>
      </dgm:prSet>
      <dgm:spPr/>
    </dgm:pt>
  </dgm:ptLst>
  <dgm:cxnLst>
    <dgm:cxn modelId="{C943DC68-F51D-4C38-A206-DB39EE1E1C1A}" type="presOf" srcId="{2B3278A0-B6FF-4EA7-9E40-811FA7865654}" destId="{2F46B2C4-CFD4-4DD9-99A3-9F7AB69FB957}"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29CDC850-2F51-4CCB-85E2-1F66ED7BF3BB}" type="doc">
      <dgm:prSet loTypeId="urn:microsoft.com/office/officeart/2005/8/layout/vList3" loCatId="list" qsTypeId="urn:microsoft.com/office/officeart/2005/8/quickstyle/simple1" qsCatId="simple" csTypeId="urn:microsoft.com/office/officeart/2005/8/colors/accent1_2" csCatId="accent1" phldr="1"/>
      <dgm:spPr/>
    </dgm:pt>
    <dgm:pt modelId="{747D1232-9844-47F9-88D4-CF9A9F17D989}">
      <dgm:prSet phldrT="[Text]"/>
      <dgm:spPr>
        <a:solidFill>
          <a:srgbClr val="A72137"/>
        </a:solidFill>
        <a:ln w="25400" cap="flat" cmpd="sng" algn="ctr">
          <a:solidFill>
            <a:srgbClr val="A72137"/>
          </a:solidFill>
          <a:prstDash val="solid"/>
        </a:ln>
        <a:effectLst/>
      </dgm:spPr>
      <dgm:t>
        <a:bodyPr/>
        <a:lstStyle/>
        <a:p>
          <a:r>
            <a:rPr lang="en-US" dirty="0">
              <a:latin typeface="Georgia" panose="02040502050405020303" pitchFamily="18" charset="0"/>
            </a:rPr>
            <a:t>Assess Completeness</a:t>
          </a:r>
        </a:p>
      </dgm:t>
    </dgm:pt>
    <dgm:pt modelId="{539282C1-FFE0-4D3D-9914-4F8F81728FBE}" type="parTrans" cxnId="{C14BAE5D-E162-4ABF-B3BA-A0B18B49BB10}">
      <dgm:prSet/>
      <dgm:spPr/>
      <dgm:t>
        <a:bodyPr/>
        <a:lstStyle/>
        <a:p>
          <a:endParaRPr lang="en-US">
            <a:latin typeface="Georgia" panose="02040502050405020303" pitchFamily="18" charset="0"/>
          </a:endParaRPr>
        </a:p>
      </dgm:t>
    </dgm:pt>
    <dgm:pt modelId="{E991C116-7C77-4358-9C46-65B459A63DD2}" type="sibTrans" cxnId="{C14BAE5D-E162-4ABF-B3BA-A0B18B49BB10}">
      <dgm:prSet/>
      <dgm:spPr/>
      <dgm:t>
        <a:bodyPr/>
        <a:lstStyle/>
        <a:p>
          <a:endParaRPr lang="en-US">
            <a:latin typeface="Georgia" panose="02040502050405020303" pitchFamily="18" charset="0"/>
          </a:endParaRPr>
        </a:p>
      </dgm:t>
    </dgm:pt>
    <dgm:pt modelId="{1BD02A5F-7023-427A-A2BB-38B616401E38}">
      <dgm:prSet phldrT="[Text]" custT="1"/>
      <dgm:spPr>
        <a:solidFill>
          <a:srgbClr val="A72137"/>
        </a:solidFill>
        <a:ln w="25400" cap="flat" cmpd="sng" algn="ctr">
          <a:solidFill>
            <a:srgbClr val="A72137"/>
          </a:solidFill>
          <a:prstDash val="solid"/>
        </a:ln>
        <a:effectLst/>
      </dgm:spPr>
      <dgm:t>
        <a:bodyPr spcFirstLastPara="0" vert="horz" wrap="square" lIns="301754" tIns="125730" rIns="234696" bIns="125730" numCol="1" spcCol="1270" anchor="ctr" anchorCtr="0"/>
        <a:lstStyle/>
        <a:p>
          <a:pPr marL="0" lvl="0" indent="0" algn="ctr" defTabSz="1466850">
            <a:lnSpc>
              <a:spcPct val="90000"/>
            </a:lnSpc>
            <a:spcBef>
              <a:spcPct val="0"/>
            </a:spcBef>
            <a:spcAft>
              <a:spcPct val="35000"/>
            </a:spcAft>
            <a:buNone/>
          </a:pPr>
          <a:r>
            <a:rPr lang="en-US" sz="3300" kern="1200" dirty="0">
              <a:solidFill>
                <a:prstClr val="white"/>
              </a:solidFill>
              <a:latin typeface="Georgia" panose="02040502050405020303" pitchFamily="18" charset="0"/>
              <a:ea typeface="+mn-ea"/>
              <a:cs typeface="+mn-cs"/>
            </a:rPr>
            <a:t>Evaluate Reporting</a:t>
          </a:r>
        </a:p>
      </dgm:t>
    </dgm:pt>
    <dgm:pt modelId="{ED0CFF0E-6F0E-4CB0-B96C-C063884CDD53}" type="parTrans" cxnId="{070CEBD9-22B5-41F9-992A-9FC621D0F7E3}">
      <dgm:prSet/>
      <dgm:spPr/>
      <dgm:t>
        <a:bodyPr/>
        <a:lstStyle/>
        <a:p>
          <a:endParaRPr lang="en-US">
            <a:latin typeface="Georgia" panose="02040502050405020303" pitchFamily="18" charset="0"/>
          </a:endParaRPr>
        </a:p>
      </dgm:t>
    </dgm:pt>
    <dgm:pt modelId="{8AA01098-4A46-4E22-9471-E344B03A369B}" type="sibTrans" cxnId="{070CEBD9-22B5-41F9-992A-9FC621D0F7E3}">
      <dgm:prSet/>
      <dgm:spPr/>
      <dgm:t>
        <a:bodyPr/>
        <a:lstStyle/>
        <a:p>
          <a:endParaRPr lang="en-US">
            <a:latin typeface="Georgia" panose="02040502050405020303" pitchFamily="18" charset="0"/>
          </a:endParaRPr>
        </a:p>
      </dgm:t>
    </dgm:pt>
    <dgm:pt modelId="{ED6C8FBF-4918-4082-9C47-0E40B0F7C7AC}">
      <dgm:prSet phldrT="[Text]" custT="1"/>
      <dgm:spPr>
        <a:solidFill>
          <a:srgbClr val="A72137"/>
        </a:solidFill>
        <a:ln w="25400" cap="flat" cmpd="sng" algn="ctr">
          <a:solidFill>
            <a:srgbClr val="A72137"/>
          </a:solidFill>
          <a:prstDash val="solid"/>
        </a:ln>
        <a:effectLst/>
      </dgm:spPr>
      <dgm:t>
        <a:bodyPr spcFirstLastPara="0" vert="horz" wrap="square" lIns="301754" tIns="125730" rIns="234696" bIns="125730" numCol="1" spcCol="1270" anchor="ctr" anchorCtr="0"/>
        <a:lstStyle/>
        <a:p>
          <a:pPr marL="0" lvl="0" indent="0" algn="ctr" defTabSz="1466850">
            <a:lnSpc>
              <a:spcPct val="90000"/>
            </a:lnSpc>
            <a:spcBef>
              <a:spcPct val="0"/>
            </a:spcBef>
            <a:spcAft>
              <a:spcPct val="35000"/>
            </a:spcAft>
            <a:buNone/>
          </a:pPr>
          <a:r>
            <a:rPr lang="en-US" sz="3300" kern="1200" dirty="0">
              <a:solidFill>
                <a:prstClr val="white"/>
              </a:solidFill>
              <a:latin typeface="Georgia" panose="02040502050405020303" pitchFamily="18" charset="0"/>
              <a:ea typeface="+mn-ea"/>
              <a:cs typeface="+mn-cs"/>
            </a:rPr>
            <a:t>Enhance Collaboration</a:t>
          </a:r>
        </a:p>
      </dgm:t>
    </dgm:pt>
    <dgm:pt modelId="{B692CF34-14DE-46D0-B18D-A1C875B74633}" type="parTrans" cxnId="{4892FAD7-AF74-43E5-9173-865159EAEB5D}">
      <dgm:prSet/>
      <dgm:spPr/>
      <dgm:t>
        <a:bodyPr/>
        <a:lstStyle/>
        <a:p>
          <a:endParaRPr lang="en-US">
            <a:latin typeface="Georgia" panose="02040502050405020303" pitchFamily="18" charset="0"/>
          </a:endParaRPr>
        </a:p>
      </dgm:t>
    </dgm:pt>
    <dgm:pt modelId="{2C0E7533-592C-48CF-9E77-AB0590B4C157}" type="sibTrans" cxnId="{4892FAD7-AF74-43E5-9173-865159EAEB5D}">
      <dgm:prSet/>
      <dgm:spPr/>
      <dgm:t>
        <a:bodyPr/>
        <a:lstStyle/>
        <a:p>
          <a:endParaRPr lang="en-US">
            <a:latin typeface="Georgia" panose="02040502050405020303" pitchFamily="18" charset="0"/>
          </a:endParaRPr>
        </a:p>
      </dgm:t>
    </dgm:pt>
    <dgm:pt modelId="{77BF94AD-9788-4D52-BEFE-AC6A6C0964DF}">
      <dgm:prSet phldrT="[Text]" custT="1"/>
      <dgm:spPr>
        <a:solidFill>
          <a:srgbClr val="A72137"/>
        </a:solidFill>
        <a:ln w="25400" cap="flat" cmpd="sng" algn="ctr">
          <a:solidFill>
            <a:srgbClr val="A72137"/>
          </a:solidFill>
          <a:prstDash val="solid"/>
        </a:ln>
        <a:effectLst/>
      </dgm:spPr>
      <dgm:t>
        <a:bodyPr spcFirstLastPara="0" vert="horz" wrap="square" lIns="301754" tIns="125730" rIns="234696" bIns="125730" numCol="1" spcCol="1270" anchor="ctr" anchorCtr="0"/>
        <a:lstStyle/>
        <a:p>
          <a:pPr marL="0" lvl="0" indent="0" algn="ctr" defTabSz="1466850">
            <a:lnSpc>
              <a:spcPct val="90000"/>
            </a:lnSpc>
            <a:spcBef>
              <a:spcPct val="0"/>
            </a:spcBef>
            <a:spcAft>
              <a:spcPct val="35000"/>
            </a:spcAft>
            <a:buNone/>
          </a:pPr>
          <a:r>
            <a:rPr lang="en-US" sz="3300" kern="1200" dirty="0">
              <a:solidFill>
                <a:prstClr val="white"/>
              </a:solidFill>
              <a:latin typeface="Georgia" panose="02040502050405020303" pitchFamily="18" charset="0"/>
              <a:ea typeface="+mn-ea"/>
              <a:cs typeface="+mn-cs"/>
            </a:rPr>
            <a:t>Create Feedback Loop</a:t>
          </a:r>
        </a:p>
      </dgm:t>
    </dgm:pt>
    <dgm:pt modelId="{9E20EA36-EA96-498D-8DD6-189E0E48F57B}" type="parTrans" cxnId="{ED3347D1-720B-40E7-A843-F444BADFF0BE}">
      <dgm:prSet/>
      <dgm:spPr/>
      <dgm:t>
        <a:bodyPr/>
        <a:lstStyle/>
        <a:p>
          <a:endParaRPr lang="en-US">
            <a:latin typeface="Georgia" panose="02040502050405020303" pitchFamily="18" charset="0"/>
          </a:endParaRPr>
        </a:p>
      </dgm:t>
    </dgm:pt>
    <dgm:pt modelId="{C41F935E-9FED-4BF9-8A96-E18E32B21E65}" type="sibTrans" cxnId="{ED3347D1-720B-40E7-A843-F444BADFF0BE}">
      <dgm:prSet/>
      <dgm:spPr/>
      <dgm:t>
        <a:bodyPr/>
        <a:lstStyle/>
        <a:p>
          <a:endParaRPr lang="en-US">
            <a:latin typeface="Georgia" panose="02040502050405020303" pitchFamily="18" charset="0"/>
          </a:endParaRPr>
        </a:p>
      </dgm:t>
    </dgm:pt>
    <dgm:pt modelId="{AE194C5C-E0DB-49D6-8636-E089E0564120}" type="pres">
      <dgm:prSet presAssocID="{29CDC850-2F51-4CCB-85E2-1F66ED7BF3BB}" presName="linearFlow" presStyleCnt="0">
        <dgm:presLayoutVars>
          <dgm:dir/>
          <dgm:resizeHandles val="exact"/>
        </dgm:presLayoutVars>
      </dgm:prSet>
      <dgm:spPr/>
    </dgm:pt>
    <dgm:pt modelId="{86DA4486-3566-4334-BABA-E2CD9003A967}" type="pres">
      <dgm:prSet presAssocID="{747D1232-9844-47F9-88D4-CF9A9F17D989}" presName="composite" presStyleCnt="0"/>
      <dgm:spPr/>
    </dgm:pt>
    <dgm:pt modelId="{FDA3E3DC-A9EF-4E3C-8A6C-0C1FEBEE73EA}" type="pres">
      <dgm:prSet presAssocID="{747D1232-9844-47F9-88D4-CF9A9F17D989}" presName="imgShp" presStyleLbl="fgImgPlace1" presStyleIdx="0" presStyleCnt="4" custLinFactNeighborX="-50165" custLinFactNeighborY="-20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Database"/>
        </a:ext>
      </dgm:extLst>
    </dgm:pt>
    <dgm:pt modelId="{14143899-8F0D-4446-BD59-C2855F0A0EEE}" type="pres">
      <dgm:prSet presAssocID="{747D1232-9844-47F9-88D4-CF9A9F17D989}" presName="txShp" presStyleLbl="node1" presStyleIdx="0" presStyleCnt="4">
        <dgm:presLayoutVars>
          <dgm:bulletEnabled val="1"/>
        </dgm:presLayoutVars>
      </dgm:prSet>
      <dgm:spPr>
        <a:xfrm rot="10800000">
          <a:off x="1447423" y="1413"/>
          <a:ext cx="5067300" cy="684293"/>
        </a:xfrm>
        <a:prstGeom prst="homePlate">
          <a:avLst/>
        </a:prstGeom>
      </dgm:spPr>
    </dgm:pt>
    <dgm:pt modelId="{B00284F9-A0C0-4F5B-902C-2BEFF6845642}" type="pres">
      <dgm:prSet presAssocID="{E991C116-7C77-4358-9C46-65B459A63DD2}" presName="spacing" presStyleCnt="0"/>
      <dgm:spPr/>
    </dgm:pt>
    <dgm:pt modelId="{39EDF311-8E4B-4ADB-8426-84A47B8DB760}" type="pres">
      <dgm:prSet presAssocID="{1BD02A5F-7023-427A-A2BB-38B616401E38}" presName="composite" presStyleCnt="0"/>
      <dgm:spPr/>
    </dgm:pt>
    <dgm:pt modelId="{72F41719-1C87-417C-B9A8-3C70E8D396ED}" type="pres">
      <dgm:prSet presAssocID="{1BD02A5F-7023-427A-A2BB-38B616401E38}" presName="imgShp" presStyleLbl="fgImgPlace1" presStyleIdx="1" presStyleCnt="4" custLinFactNeighborX="-50165" custLinFactNeighborY="-959"/>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Research"/>
        </a:ext>
      </dgm:extLst>
    </dgm:pt>
    <dgm:pt modelId="{B7E4AAF0-63E7-4D06-9F0C-89C73F7EA8E8}" type="pres">
      <dgm:prSet presAssocID="{1BD02A5F-7023-427A-A2BB-38B616401E38}" presName="txShp" presStyleLbl="node1" presStyleIdx="1" presStyleCnt="4">
        <dgm:presLayoutVars>
          <dgm:bulletEnabled val="1"/>
        </dgm:presLayoutVars>
      </dgm:prSet>
      <dgm:spPr>
        <a:xfrm rot="10800000">
          <a:off x="1447423" y="889973"/>
          <a:ext cx="5067300" cy="684293"/>
        </a:xfrm>
        <a:prstGeom prst="homePlate">
          <a:avLst/>
        </a:prstGeom>
      </dgm:spPr>
    </dgm:pt>
    <dgm:pt modelId="{89954295-D5C0-45BC-BE80-4F0437A306D3}" type="pres">
      <dgm:prSet presAssocID="{8AA01098-4A46-4E22-9471-E344B03A369B}" presName="spacing" presStyleCnt="0"/>
      <dgm:spPr/>
    </dgm:pt>
    <dgm:pt modelId="{2621AE16-1939-4210-B56A-69F6080D184A}" type="pres">
      <dgm:prSet presAssocID="{ED6C8FBF-4918-4082-9C47-0E40B0F7C7AC}" presName="composite" presStyleCnt="0"/>
      <dgm:spPr/>
    </dgm:pt>
    <dgm:pt modelId="{68437D96-B41F-4464-9E61-E6C70780F0B5}" type="pres">
      <dgm:prSet presAssocID="{ED6C8FBF-4918-4082-9C47-0E40B0F7C7AC}" presName="imgShp" presStyleLbl="fgImgPlace1" presStyleIdx="2" presStyleCnt="4" custLinFactNeighborX="-50165" custLinFactNeighborY="734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Meeting"/>
        </a:ext>
      </dgm:extLst>
    </dgm:pt>
    <dgm:pt modelId="{B3D86C89-B9BC-47BC-A7D8-1B4A3B1F85E2}" type="pres">
      <dgm:prSet presAssocID="{ED6C8FBF-4918-4082-9C47-0E40B0F7C7AC}" presName="txShp" presStyleLbl="node1" presStyleIdx="2" presStyleCnt="4">
        <dgm:presLayoutVars>
          <dgm:bulletEnabled val="1"/>
        </dgm:presLayoutVars>
      </dgm:prSet>
      <dgm:spPr>
        <a:xfrm rot="10800000">
          <a:off x="1447423" y="1778533"/>
          <a:ext cx="5067300" cy="684293"/>
        </a:xfrm>
        <a:prstGeom prst="homePlate">
          <a:avLst/>
        </a:prstGeom>
      </dgm:spPr>
    </dgm:pt>
    <dgm:pt modelId="{11DBABDA-7E76-48B4-AE51-52D750C3F1D2}" type="pres">
      <dgm:prSet presAssocID="{2C0E7533-592C-48CF-9E77-AB0590B4C157}" presName="spacing" presStyleCnt="0"/>
      <dgm:spPr/>
    </dgm:pt>
    <dgm:pt modelId="{B4FED86D-D1B5-422B-A4A2-851AA715D585}" type="pres">
      <dgm:prSet presAssocID="{77BF94AD-9788-4D52-BEFE-AC6A6C0964DF}" presName="composite" presStyleCnt="0"/>
      <dgm:spPr/>
    </dgm:pt>
    <dgm:pt modelId="{907212EC-2EDC-428F-BC1F-19444CCC33DB}" type="pres">
      <dgm:prSet presAssocID="{77BF94AD-9788-4D52-BEFE-AC6A6C0964DF}" presName="imgShp" presStyleLbl="fgImgPlace1" presStyleIdx="3" presStyleCnt="4" custLinFactNeighborX="-50165" custLinFactNeighborY="-1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Repeat"/>
        </a:ext>
      </dgm:extLst>
    </dgm:pt>
    <dgm:pt modelId="{33F671A9-F8D3-44FE-8BE8-E79D186D5215}" type="pres">
      <dgm:prSet presAssocID="{77BF94AD-9788-4D52-BEFE-AC6A6C0964DF}" presName="txShp" presStyleLbl="node1" presStyleIdx="3" presStyleCnt="4">
        <dgm:presLayoutVars>
          <dgm:bulletEnabled val="1"/>
        </dgm:presLayoutVars>
      </dgm:prSet>
      <dgm:spPr>
        <a:xfrm rot="10800000">
          <a:off x="1447423" y="2667093"/>
          <a:ext cx="5067300" cy="684293"/>
        </a:xfrm>
        <a:prstGeom prst="homePlate">
          <a:avLst/>
        </a:prstGeom>
      </dgm:spPr>
    </dgm:pt>
  </dgm:ptLst>
  <dgm:cxnLst>
    <dgm:cxn modelId="{4577DD0D-5F9F-47C0-9AB5-00CEEEFF4D03}" type="presOf" srcId="{77BF94AD-9788-4D52-BEFE-AC6A6C0964DF}" destId="{33F671A9-F8D3-44FE-8BE8-E79D186D5215}" srcOrd="0" destOrd="0" presId="urn:microsoft.com/office/officeart/2005/8/layout/vList3"/>
    <dgm:cxn modelId="{B4FF7B10-764F-4E44-B843-D24A874A880E}" type="presOf" srcId="{1BD02A5F-7023-427A-A2BB-38B616401E38}" destId="{B7E4AAF0-63E7-4D06-9F0C-89C73F7EA8E8}" srcOrd="0" destOrd="0" presId="urn:microsoft.com/office/officeart/2005/8/layout/vList3"/>
    <dgm:cxn modelId="{F878E23A-E943-4A80-A0BA-621274DB0D14}" type="presOf" srcId="{747D1232-9844-47F9-88D4-CF9A9F17D989}" destId="{14143899-8F0D-4446-BD59-C2855F0A0EEE}" srcOrd="0" destOrd="0" presId="urn:microsoft.com/office/officeart/2005/8/layout/vList3"/>
    <dgm:cxn modelId="{C14BAE5D-E162-4ABF-B3BA-A0B18B49BB10}" srcId="{29CDC850-2F51-4CCB-85E2-1F66ED7BF3BB}" destId="{747D1232-9844-47F9-88D4-CF9A9F17D989}" srcOrd="0" destOrd="0" parTransId="{539282C1-FFE0-4D3D-9914-4F8F81728FBE}" sibTransId="{E991C116-7C77-4358-9C46-65B459A63DD2}"/>
    <dgm:cxn modelId="{2B292B4A-B234-4EBA-9AFC-0CA91E60F458}" type="presOf" srcId="{ED6C8FBF-4918-4082-9C47-0E40B0F7C7AC}" destId="{B3D86C89-B9BC-47BC-A7D8-1B4A3B1F85E2}" srcOrd="0" destOrd="0" presId="urn:microsoft.com/office/officeart/2005/8/layout/vList3"/>
    <dgm:cxn modelId="{E559164D-AA3E-40BC-9A74-13161FB8D07E}" type="presOf" srcId="{29CDC850-2F51-4CCB-85E2-1F66ED7BF3BB}" destId="{AE194C5C-E0DB-49D6-8636-E089E0564120}" srcOrd="0" destOrd="0" presId="urn:microsoft.com/office/officeart/2005/8/layout/vList3"/>
    <dgm:cxn modelId="{ED3347D1-720B-40E7-A843-F444BADFF0BE}" srcId="{29CDC850-2F51-4CCB-85E2-1F66ED7BF3BB}" destId="{77BF94AD-9788-4D52-BEFE-AC6A6C0964DF}" srcOrd="3" destOrd="0" parTransId="{9E20EA36-EA96-498D-8DD6-189E0E48F57B}" sibTransId="{C41F935E-9FED-4BF9-8A96-E18E32B21E65}"/>
    <dgm:cxn modelId="{4892FAD7-AF74-43E5-9173-865159EAEB5D}" srcId="{29CDC850-2F51-4CCB-85E2-1F66ED7BF3BB}" destId="{ED6C8FBF-4918-4082-9C47-0E40B0F7C7AC}" srcOrd="2" destOrd="0" parTransId="{B692CF34-14DE-46D0-B18D-A1C875B74633}" sibTransId="{2C0E7533-592C-48CF-9E77-AB0590B4C157}"/>
    <dgm:cxn modelId="{070CEBD9-22B5-41F9-992A-9FC621D0F7E3}" srcId="{29CDC850-2F51-4CCB-85E2-1F66ED7BF3BB}" destId="{1BD02A5F-7023-427A-A2BB-38B616401E38}" srcOrd="1" destOrd="0" parTransId="{ED0CFF0E-6F0E-4CB0-B96C-C063884CDD53}" sibTransId="{8AA01098-4A46-4E22-9471-E344B03A369B}"/>
    <dgm:cxn modelId="{1A12700E-A992-4F7D-A7C5-D405D90D6B7F}" type="presParOf" srcId="{AE194C5C-E0DB-49D6-8636-E089E0564120}" destId="{86DA4486-3566-4334-BABA-E2CD9003A967}" srcOrd="0" destOrd="0" presId="urn:microsoft.com/office/officeart/2005/8/layout/vList3"/>
    <dgm:cxn modelId="{0206CCE2-E140-4A7C-BD87-916ACD97A3AA}" type="presParOf" srcId="{86DA4486-3566-4334-BABA-E2CD9003A967}" destId="{FDA3E3DC-A9EF-4E3C-8A6C-0C1FEBEE73EA}" srcOrd="0" destOrd="0" presId="urn:microsoft.com/office/officeart/2005/8/layout/vList3"/>
    <dgm:cxn modelId="{508EDBA0-61F1-44C1-9FB3-401662378968}" type="presParOf" srcId="{86DA4486-3566-4334-BABA-E2CD9003A967}" destId="{14143899-8F0D-4446-BD59-C2855F0A0EEE}" srcOrd="1" destOrd="0" presId="urn:microsoft.com/office/officeart/2005/8/layout/vList3"/>
    <dgm:cxn modelId="{9ECDB0E3-BD4D-43E4-B720-B6346636F38F}" type="presParOf" srcId="{AE194C5C-E0DB-49D6-8636-E089E0564120}" destId="{B00284F9-A0C0-4F5B-902C-2BEFF6845642}" srcOrd="1" destOrd="0" presId="urn:microsoft.com/office/officeart/2005/8/layout/vList3"/>
    <dgm:cxn modelId="{48A3C506-311C-40FB-8510-F52327142098}" type="presParOf" srcId="{AE194C5C-E0DB-49D6-8636-E089E0564120}" destId="{39EDF311-8E4B-4ADB-8426-84A47B8DB760}" srcOrd="2" destOrd="0" presId="urn:microsoft.com/office/officeart/2005/8/layout/vList3"/>
    <dgm:cxn modelId="{9A3E7904-5B61-41BA-A52E-E87222D31870}" type="presParOf" srcId="{39EDF311-8E4B-4ADB-8426-84A47B8DB760}" destId="{72F41719-1C87-417C-B9A8-3C70E8D396ED}" srcOrd="0" destOrd="0" presId="urn:microsoft.com/office/officeart/2005/8/layout/vList3"/>
    <dgm:cxn modelId="{7C5B30FF-A75B-4318-AE34-88D85E8265BC}" type="presParOf" srcId="{39EDF311-8E4B-4ADB-8426-84A47B8DB760}" destId="{B7E4AAF0-63E7-4D06-9F0C-89C73F7EA8E8}" srcOrd="1" destOrd="0" presId="urn:microsoft.com/office/officeart/2005/8/layout/vList3"/>
    <dgm:cxn modelId="{EAD48B67-5DF0-4764-A817-0E7E610EEDDF}" type="presParOf" srcId="{AE194C5C-E0DB-49D6-8636-E089E0564120}" destId="{89954295-D5C0-45BC-BE80-4F0437A306D3}" srcOrd="3" destOrd="0" presId="urn:microsoft.com/office/officeart/2005/8/layout/vList3"/>
    <dgm:cxn modelId="{6F0F218B-07FD-426C-ADD4-A4E23466BE09}" type="presParOf" srcId="{AE194C5C-E0DB-49D6-8636-E089E0564120}" destId="{2621AE16-1939-4210-B56A-69F6080D184A}" srcOrd="4" destOrd="0" presId="urn:microsoft.com/office/officeart/2005/8/layout/vList3"/>
    <dgm:cxn modelId="{2885C555-6665-499F-80B6-88A4BD8243B4}" type="presParOf" srcId="{2621AE16-1939-4210-B56A-69F6080D184A}" destId="{68437D96-B41F-4464-9E61-E6C70780F0B5}" srcOrd="0" destOrd="0" presId="urn:microsoft.com/office/officeart/2005/8/layout/vList3"/>
    <dgm:cxn modelId="{CE160535-2128-4D7A-BC11-74E0FC8BD601}" type="presParOf" srcId="{2621AE16-1939-4210-B56A-69F6080D184A}" destId="{B3D86C89-B9BC-47BC-A7D8-1B4A3B1F85E2}" srcOrd="1" destOrd="0" presId="urn:microsoft.com/office/officeart/2005/8/layout/vList3"/>
    <dgm:cxn modelId="{2234CE90-77C1-4235-B380-9EC5445CE5EA}" type="presParOf" srcId="{AE194C5C-E0DB-49D6-8636-E089E0564120}" destId="{11DBABDA-7E76-48B4-AE51-52D750C3F1D2}" srcOrd="5" destOrd="0" presId="urn:microsoft.com/office/officeart/2005/8/layout/vList3"/>
    <dgm:cxn modelId="{79C9B829-AA85-4402-9159-A3976AADB593}" type="presParOf" srcId="{AE194C5C-E0DB-49D6-8636-E089E0564120}" destId="{B4FED86D-D1B5-422B-A4A2-851AA715D585}" srcOrd="6" destOrd="0" presId="urn:microsoft.com/office/officeart/2005/8/layout/vList3"/>
    <dgm:cxn modelId="{3CC3BDDF-11A1-4E4B-B82D-95E402609C48}" type="presParOf" srcId="{B4FED86D-D1B5-422B-A4A2-851AA715D585}" destId="{907212EC-2EDC-428F-BC1F-19444CCC33DB}" srcOrd="0" destOrd="0" presId="urn:microsoft.com/office/officeart/2005/8/layout/vList3"/>
    <dgm:cxn modelId="{88EC7056-3086-4DAC-B4C2-E3FEF2A92335}" type="presParOf" srcId="{B4FED86D-D1B5-422B-A4A2-851AA715D585}" destId="{33F671A9-F8D3-44FE-8BE8-E79D186D5215}" srcOrd="1" destOrd="0" presId="urn:microsoft.com/office/officeart/2005/8/layout/vList3"/>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custT="1"/>
      <dgm:spPr>
        <a:ln>
          <a:solidFill>
            <a:srgbClr val="A72137"/>
          </a:solidFill>
        </a:ln>
      </dgm:spPr>
      <dgm:t>
        <a:bodyPr/>
        <a:lstStyle/>
        <a:p>
          <a:endParaRPr lang="en-US" sz="1300" dirty="0">
            <a:latin typeface="Times New Roman" panose="02020603050405020304" pitchFamily="18" charset="0"/>
            <a:cs typeface="Times New Roman" panose="02020603050405020304" pitchFamily="18" charset="0"/>
          </a:endParaRP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custT="1"/>
      <dgm:spPr>
        <a:ln>
          <a:solidFill>
            <a:srgbClr val="A72137"/>
          </a:solidFill>
        </a:ln>
      </dgm:spPr>
      <dgm:t>
        <a:bodyPr/>
        <a:lstStyle/>
        <a:p>
          <a:endParaRPr lang="en-US" sz="1300" dirty="0">
            <a:latin typeface="Times New Roman" panose="02020603050405020304" pitchFamily="18" charset="0"/>
            <a:cs typeface="Times New Roman" panose="02020603050405020304" pitchFamily="18" charset="0"/>
          </a:endParaRP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custT="1"/>
      <dgm:spPr>
        <a:ln>
          <a:solidFill>
            <a:srgbClr val="A72137"/>
          </a:solidFill>
        </a:ln>
      </dgm:spPr>
      <dgm:t>
        <a:bodyPr/>
        <a:lstStyle/>
        <a:p>
          <a:endParaRPr lang="en-US" sz="1300" dirty="0">
            <a:latin typeface="Times New Roman" panose="02020603050405020304" pitchFamily="18" charset="0"/>
            <a:cs typeface="Times New Roman" panose="02020603050405020304" pitchFamily="18" charset="0"/>
          </a:endParaRP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chemeClr val="bg1">
            <a:lumMod val="65000"/>
          </a:schemeClr>
        </a:solidFill>
        <a:ln>
          <a:solidFill>
            <a:schemeClr val="bg1">
              <a:lumMod val="65000"/>
            </a:schemeClr>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chemeClr val="bg1">
            <a:lumMod val="65000"/>
          </a:schemeClr>
        </a:solidFill>
        <a:ln>
          <a:solidFill>
            <a:schemeClr val="bg1">
              <a:lumMod val="65000"/>
            </a:schemeClr>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chemeClr val="bg1">
            <a:lumMod val="65000"/>
          </a:schemeClr>
        </a:solidFill>
        <a:ln>
          <a:solidFill>
            <a:schemeClr val="bg1">
              <a:lumMod val="65000"/>
            </a:schemeClr>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Contact information</a:t>
          </a: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Stakeholders</a:t>
          </a: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dgm:spPr>
        <a:ln>
          <a:solidFill>
            <a:srgbClr val="A72137"/>
          </a:solidFill>
        </a:ln>
      </dgm:spPr>
      <dgm:t>
        <a:bodyPr/>
        <a:lstStyle/>
        <a:p>
          <a:endParaRPr lang="en-US" dirty="0">
            <a:latin typeface="Times New Roman" panose="02020603050405020304" pitchFamily="18" charset="0"/>
            <a:cs typeface="Times New Roman" panose="02020603050405020304" pitchFamily="18" charset="0"/>
          </a:endParaRP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chemeClr val="bg1">
            <a:lumMod val="65000"/>
          </a:schemeClr>
        </a:solidFill>
        <a:ln>
          <a:solidFill>
            <a:schemeClr val="bg1">
              <a:lumMod val="65000"/>
            </a:schemeClr>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rgbClr val="A72137"/>
        </a:solidFill>
        <a:ln>
          <a:solidFill>
            <a:srgbClr val="A72137"/>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rgbClr val="A72137"/>
        </a:solidFill>
        <a:ln>
          <a:solidFill>
            <a:srgbClr val="A72137"/>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custT="1"/>
      <dgm:spPr>
        <a:ln>
          <a:solidFill>
            <a:srgbClr val="A72137"/>
          </a:solidFill>
        </a:ln>
      </dgm:spPr>
      <dgm:t>
        <a:bodyPr/>
        <a:lstStyle/>
        <a:p>
          <a:endParaRPr lang="en-US" sz="1300" dirty="0">
            <a:latin typeface="Times New Roman" panose="02020603050405020304" pitchFamily="18" charset="0"/>
            <a:cs typeface="Times New Roman" panose="02020603050405020304" pitchFamily="18" charset="0"/>
          </a:endParaRP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custT="1"/>
      <dgm:spPr>
        <a:ln>
          <a:solidFill>
            <a:srgbClr val="A72137"/>
          </a:solidFill>
        </a:ln>
      </dgm:spPr>
      <dgm:t>
        <a:bodyPr/>
        <a:lstStyle/>
        <a:p>
          <a:endParaRPr lang="en-US" sz="1300" dirty="0">
            <a:latin typeface="Times New Roman" panose="02020603050405020304" pitchFamily="18" charset="0"/>
            <a:cs typeface="Times New Roman" panose="02020603050405020304" pitchFamily="18" charset="0"/>
          </a:endParaRP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custT="1"/>
      <dgm:spPr>
        <a:ln>
          <a:solidFill>
            <a:srgbClr val="A72137"/>
          </a:solidFill>
        </a:ln>
      </dgm:spPr>
      <dgm:t>
        <a:bodyPr/>
        <a:lstStyle/>
        <a:p>
          <a:endParaRPr lang="en-US" sz="1300" dirty="0">
            <a:latin typeface="Times New Roman" panose="02020603050405020304" pitchFamily="18" charset="0"/>
            <a:cs typeface="Times New Roman" panose="02020603050405020304" pitchFamily="18" charset="0"/>
          </a:endParaRP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chemeClr val="bg1">
            <a:lumMod val="65000"/>
          </a:schemeClr>
        </a:solidFill>
        <a:ln>
          <a:solidFill>
            <a:schemeClr val="bg1">
              <a:lumMod val="65000"/>
            </a:schemeClr>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chemeClr val="bg1">
            <a:lumMod val="65000"/>
          </a:schemeClr>
        </a:solidFill>
        <a:ln>
          <a:solidFill>
            <a:schemeClr val="bg1">
              <a:lumMod val="65000"/>
            </a:schemeClr>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chemeClr val="bg1">
            <a:lumMod val="65000"/>
          </a:schemeClr>
        </a:solidFill>
        <a:ln>
          <a:solidFill>
            <a:schemeClr val="bg1">
              <a:lumMod val="65000"/>
            </a:schemeClr>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Contact information</a:t>
          </a: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Stakeholders</a:t>
          </a: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Report Card Indicators</a:t>
          </a: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rgbClr val="A72137"/>
        </a:solidFill>
        <a:ln>
          <a:solidFill>
            <a:srgbClr val="A72137"/>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chemeClr val="bg1">
            <a:lumMod val="65000"/>
          </a:schemeClr>
        </a:solidFill>
        <a:ln>
          <a:solidFill>
            <a:schemeClr val="bg1">
              <a:lumMod val="65000"/>
            </a:schemeClr>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chemeClr val="bg1">
            <a:lumMod val="65000"/>
          </a:schemeClr>
        </a:solidFill>
        <a:ln>
          <a:solidFill>
            <a:schemeClr val="bg1">
              <a:lumMod val="65000"/>
            </a:schemeClr>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custT="1"/>
      <dgm:spPr>
        <a:ln>
          <a:solidFill>
            <a:srgbClr val="A72137"/>
          </a:solidFill>
        </a:ln>
      </dgm:spPr>
      <dgm:t>
        <a:bodyPr/>
        <a:lstStyle/>
        <a:p>
          <a:r>
            <a:rPr lang="en-US" sz="1300" dirty="0">
              <a:latin typeface="Times New Roman" panose="02020603050405020304" pitchFamily="18" charset="0"/>
              <a:cs typeface="Times New Roman" panose="02020603050405020304" pitchFamily="18" charset="0"/>
            </a:rPr>
            <a:t>Laboratory assessment</a:t>
          </a: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custT="1"/>
      <dgm:spPr>
        <a:ln>
          <a:solidFill>
            <a:srgbClr val="A72137"/>
          </a:solidFill>
        </a:ln>
      </dgm:spPr>
      <dgm:t>
        <a:bodyPr/>
        <a:lstStyle/>
        <a:p>
          <a:endParaRPr lang="en-US" sz="1300" dirty="0">
            <a:latin typeface="Times New Roman" panose="02020603050405020304" pitchFamily="18" charset="0"/>
            <a:cs typeface="Times New Roman" panose="02020603050405020304" pitchFamily="18" charset="0"/>
          </a:endParaRP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custT="1"/>
      <dgm:spPr>
        <a:ln>
          <a:solidFill>
            <a:srgbClr val="A72137"/>
          </a:solidFill>
        </a:ln>
      </dgm:spPr>
      <dgm:t>
        <a:bodyPr/>
        <a:lstStyle/>
        <a:p>
          <a:endParaRPr lang="en-US" sz="1300" dirty="0">
            <a:latin typeface="Times New Roman" panose="02020603050405020304" pitchFamily="18" charset="0"/>
            <a:cs typeface="Times New Roman" panose="02020603050405020304" pitchFamily="18" charset="0"/>
          </a:endParaRP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chemeClr val="bg1">
            <a:lumMod val="65000"/>
          </a:schemeClr>
        </a:solidFill>
        <a:ln>
          <a:solidFill>
            <a:schemeClr val="bg1">
              <a:lumMod val="65000"/>
            </a:schemeClr>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chemeClr val="bg1">
            <a:lumMod val="65000"/>
          </a:schemeClr>
        </a:solidFill>
        <a:ln>
          <a:solidFill>
            <a:schemeClr val="bg1">
              <a:lumMod val="65000"/>
            </a:schemeClr>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rgbClr val="A72137"/>
        </a:solidFill>
        <a:ln>
          <a:solidFill>
            <a:srgbClr val="A72137"/>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Contact information</a:t>
          </a: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Stakeholders</a:t>
          </a: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Report Card Indicators</a:t>
          </a: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chemeClr val="bg1">
            <a:lumMod val="65000"/>
          </a:schemeClr>
        </a:solidFill>
        <a:ln>
          <a:solidFill>
            <a:schemeClr val="bg1">
              <a:lumMod val="65000"/>
            </a:schemeClr>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chemeClr val="bg1">
            <a:lumMod val="65000"/>
          </a:schemeClr>
        </a:solidFill>
        <a:ln>
          <a:solidFill>
            <a:schemeClr val="bg1">
              <a:lumMod val="65000"/>
            </a:schemeClr>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chemeClr val="bg1">
            <a:lumMod val="65000"/>
          </a:schemeClr>
        </a:solidFill>
        <a:ln>
          <a:solidFill>
            <a:schemeClr val="bg1">
              <a:lumMod val="65000"/>
            </a:schemeClr>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custT="1"/>
      <dgm:spPr>
        <a:ln>
          <a:solidFill>
            <a:srgbClr val="A72137"/>
          </a:solidFill>
        </a:ln>
      </dgm:spPr>
      <dgm:t>
        <a:bodyPr/>
        <a:lstStyle/>
        <a:p>
          <a:r>
            <a:rPr lang="en-US" sz="1300" dirty="0">
              <a:latin typeface="Times New Roman" panose="02020603050405020304" pitchFamily="18" charset="0"/>
              <a:cs typeface="Times New Roman" panose="02020603050405020304" pitchFamily="18" charset="0"/>
            </a:rPr>
            <a:t>Laboratory assessment</a:t>
          </a: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custT="1"/>
      <dgm:spPr>
        <a:ln>
          <a:solidFill>
            <a:srgbClr val="A72137"/>
          </a:solidFill>
        </a:ln>
      </dgm:spPr>
      <dgm:t>
        <a:bodyPr/>
        <a:lstStyle/>
        <a:p>
          <a:r>
            <a:rPr lang="en-US" sz="1300" dirty="0">
              <a:latin typeface="Times New Roman" panose="02020603050405020304" pitchFamily="18" charset="0"/>
              <a:cs typeface="Times New Roman" panose="02020603050405020304" pitchFamily="18" charset="0"/>
            </a:rPr>
            <a:t>Distribution</a:t>
          </a: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custT="1"/>
      <dgm:spPr>
        <a:ln>
          <a:solidFill>
            <a:srgbClr val="A72137"/>
          </a:solidFill>
        </a:ln>
      </dgm:spPr>
      <dgm:t>
        <a:bodyPr/>
        <a:lstStyle/>
        <a:p>
          <a:endParaRPr lang="en-US" sz="1300" dirty="0">
            <a:latin typeface="Times New Roman" panose="02020603050405020304" pitchFamily="18" charset="0"/>
            <a:cs typeface="Times New Roman" panose="02020603050405020304" pitchFamily="18" charset="0"/>
          </a:endParaRP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chemeClr val="bg1">
            <a:lumMod val="65000"/>
          </a:schemeClr>
        </a:solidFill>
        <a:ln>
          <a:solidFill>
            <a:schemeClr val="bg1">
              <a:lumMod val="65000"/>
            </a:schemeClr>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rgbClr val="A72137"/>
        </a:solidFill>
        <a:ln>
          <a:solidFill>
            <a:srgbClr val="A72137"/>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chemeClr val="bg1">
            <a:lumMod val="65000"/>
          </a:schemeClr>
        </a:solidFill>
        <a:ln>
          <a:solidFill>
            <a:schemeClr val="bg1">
              <a:lumMod val="65000"/>
            </a:schemeClr>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Contact information</a:t>
          </a: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Stakeholders</a:t>
          </a: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Report Card Indicators</a:t>
          </a: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chemeClr val="bg1">
            <a:lumMod val="65000"/>
          </a:schemeClr>
        </a:solidFill>
        <a:ln>
          <a:solidFill>
            <a:schemeClr val="bg1">
              <a:lumMod val="65000"/>
            </a:schemeClr>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chemeClr val="bg1">
            <a:lumMod val="65000"/>
          </a:schemeClr>
        </a:solidFill>
        <a:ln>
          <a:solidFill>
            <a:schemeClr val="bg1">
              <a:lumMod val="65000"/>
            </a:schemeClr>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chemeClr val="bg1">
            <a:lumMod val="65000"/>
          </a:schemeClr>
        </a:solidFill>
        <a:ln>
          <a:solidFill>
            <a:schemeClr val="bg1">
              <a:lumMod val="65000"/>
            </a:schemeClr>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custT="1"/>
      <dgm:spPr>
        <a:ln>
          <a:solidFill>
            <a:srgbClr val="A72137"/>
          </a:solidFill>
        </a:ln>
      </dgm:spPr>
      <dgm:t>
        <a:bodyPr/>
        <a:lstStyle/>
        <a:p>
          <a:r>
            <a:rPr lang="en-US" sz="1300" dirty="0">
              <a:latin typeface="Times New Roman" panose="02020603050405020304" pitchFamily="18" charset="0"/>
              <a:cs typeface="Times New Roman" panose="02020603050405020304" pitchFamily="18" charset="0"/>
            </a:rPr>
            <a:t>Laboratory assessment</a:t>
          </a: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custT="1"/>
      <dgm:spPr>
        <a:ln>
          <a:solidFill>
            <a:srgbClr val="A72137"/>
          </a:solidFill>
        </a:ln>
      </dgm:spPr>
      <dgm:t>
        <a:bodyPr/>
        <a:lstStyle/>
        <a:p>
          <a:r>
            <a:rPr lang="en-US" sz="1300" dirty="0">
              <a:latin typeface="Times New Roman" panose="02020603050405020304" pitchFamily="18" charset="0"/>
              <a:cs typeface="Times New Roman" panose="02020603050405020304" pitchFamily="18" charset="0"/>
            </a:rPr>
            <a:t>Distribution</a:t>
          </a: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custT="1"/>
      <dgm:spPr>
        <a:ln>
          <a:solidFill>
            <a:srgbClr val="A72137"/>
          </a:solidFill>
        </a:ln>
      </dgm:spPr>
      <dgm:t>
        <a:bodyPr/>
        <a:lstStyle/>
        <a:p>
          <a:r>
            <a:rPr lang="en-US" sz="1300" dirty="0">
              <a:latin typeface="Times New Roman" panose="02020603050405020304" pitchFamily="18" charset="0"/>
              <a:cs typeface="Times New Roman" panose="02020603050405020304" pitchFamily="18" charset="0"/>
            </a:rPr>
            <a:t>Internal Analyses</a:t>
          </a: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rgbClr val="A72137"/>
        </a:solidFill>
        <a:ln>
          <a:solidFill>
            <a:srgbClr val="A72137"/>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chemeClr val="bg1">
            <a:lumMod val="65000"/>
          </a:schemeClr>
        </a:solidFill>
        <a:ln>
          <a:solidFill>
            <a:schemeClr val="bg1">
              <a:lumMod val="65000"/>
            </a:schemeClr>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chemeClr val="bg1">
            <a:lumMod val="65000"/>
          </a:schemeClr>
        </a:solidFill>
        <a:ln>
          <a:solidFill>
            <a:schemeClr val="bg1">
              <a:lumMod val="65000"/>
            </a:schemeClr>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Contact information</a:t>
          </a: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Stakeholders</a:t>
          </a: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dgm:spPr>
        <a:ln>
          <a:solidFill>
            <a:srgbClr val="A72137"/>
          </a:solidFill>
        </a:ln>
      </dgm:spPr>
      <dgm:t>
        <a:bodyPr/>
        <a:lstStyle/>
        <a:p>
          <a:r>
            <a:rPr lang="en-US" dirty="0">
              <a:latin typeface="Times New Roman" panose="02020603050405020304" pitchFamily="18" charset="0"/>
              <a:cs typeface="Times New Roman" panose="02020603050405020304" pitchFamily="18" charset="0"/>
            </a:rPr>
            <a:t>Report Card Indicators</a:t>
          </a: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0" presStyleCnt="3"/>
      <dgm:spPr>
        <a:solidFill>
          <a:schemeClr val="bg1">
            <a:lumMod val="65000"/>
          </a:schemeClr>
        </a:solidFill>
        <a:ln>
          <a:solidFill>
            <a:schemeClr val="bg1">
              <a:lumMod val="65000"/>
            </a:schemeClr>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0" presStyleCnt="3"/>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1" presStyleCnt="3"/>
      <dgm:spPr>
        <a:solidFill>
          <a:schemeClr val="bg1">
            <a:lumMod val="65000"/>
          </a:schemeClr>
        </a:solidFill>
        <a:ln>
          <a:solidFill>
            <a:schemeClr val="bg1">
              <a:lumMod val="65000"/>
            </a:schemeClr>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1" presStyleCnt="3"/>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2" presStyleCnt="3"/>
      <dgm:spPr>
        <a:solidFill>
          <a:schemeClr val="bg1">
            <a:lumMod val="65000"/>
          </a:schemeClr>
        </a:solidFill>
        <a:ln>
          <a:solidFill>
            <a:schemeClr val="bg1">
              <a:lumMod val="65000"/>
            </a:schemeClr>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2" presStyleCnt="3"/>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7C97DD4B-8F00-4C80-9E78-F8A580F5B2DC}" type="presParOf" srcId="{7BA2620E-2BBE-4FB3-9740-1D10F290C829}" destId="{288B4AD8-81BF-4717-A686-70D94835EFF8}" srcOrd="0"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1"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2" destOrd="0" presId="urn:microsoft.com/office/officeart/2011/layout/CircleProcess"/>
    <dgm:cxn modelId="{E1E90F7A-8CFF-4700-8AB6-65306C61D65A}" type="presParOf" srcId="{7BA2620E-2BBE-4FB3-9740-1D10F290C829}" destId="{8800B353-800A-4B6C-913B-6276CDA6BBDD}" srcOrd="3"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4"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5" destOrd="0" presId="urn:microsoft.com/office/officeart/2011/layout/CircleProcess"/>
    <dgm:cxn modelId="{8D7F376A-FD59-43A4-988B-EA337C26C4DB}" type="presParOf" srcId="{7BA2620E-2BBE-4FB3-9740-1D10F290C829}" destId="{0823ECDD-AF32-4001-8FB2-A8502C5BC358}" srcOrd="6"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7"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8" destOrd="0" presId="urn:microsoft.com/office/officeart/2011/layout/Circle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0258B8A9-6288-41A2-B124-2063EB2145EF}"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US"/>
        </a:p>
      </dgm:t>
    </dgm:pt>
    <dgm:pt modelId="{A55C0E8F-734B-42B7-99DC-062AA5BC2BFC}">
      <dgm:prSet phldrT="[Text]"/>
      <dgm:spPr>
        <a:ln>
          <a:solidFill>
            <a:schemeClr val="bg1">
              <a:lumMod val="65000"/>
            </a:schemeClr>
          </a:solidFill>
        </a:ln>
      </dgm:spPr>
      <dgm:t>
        <a:bodyPr/>
        <a:lstStyle/>
        <a:p>
          <a:r>
            <a:rPr lang="en-US" dirty="0">
              <a:latin typeface="Times New Roman" panose="02020603050405020304" pitchFamily="18" charset="0"/>
              <a:cs typeface="Times New Roman" panose="02020603050405020304" pitchFamily="18" charset="0"/>
            </a:rPr>
            <a:t>Extract data from </a:t>
          </a:r>
          <a:r>
            <a:rPr lang="en-US" dirty="0" err="1">
              <a:latin typeface="Times New Roman" panose="02020603050405020304" pitchFamily="18" charset="0"/>
              <a:cs typeface="Times New Roman" panose="02020603050405020304" pitchFamily="18" charset="0"/>
            </a:rPr>
            <a:t>eHARS</a:t>
          </a:r>
          <a:r>
            <a:rPr lang="en-US" dirty="0">
              <a:latin typeface="Times New Roman" panose="02020603050405020304" pitchFamily="18" charset="0"/>
              <a:cs typeface="Times New Roman" panose="02020603050405020304" pitchFamily="18" charset="0"/>
            </a:rPr>
            <a:t> for report cards</a:t>
          </a:r>
        </a:p>
      </dgm:t>
    </dgm:pt>
    <dgm:pt modelId="{98D52840-021D-4049-9FB9-C888DB641B20}" type="par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96F1AAE3-1BCC-49A1-B13A-85BE4F75DB92}" type="sibTrans" cxnId="{9B805715-FEAC-4E20-AF20-F1279234F0B1}">
      <dgm:prSet/>
      <dgm:spPr/>
      <dgm:t>
        <a:bodyPr/>
        <a:lstStyle/>
        <a:p>
          <a:endParaRPr lang="en-US">
            <a:latin typeface="Times New Roman" panose="02020603050405020304" pitchFamily="18" charset="0"/>
            <a:cs typeface="Times New Roman" panose="02020603050405020304" pitchFamily="18" charset="0"/>
          </a:endParaRPr>
        </a:p>
      </dgm:t>
    </dgm:pt>
    <dgm:pt modelId="{598FB69D-2314-4DA5-AD06-27DFE4FE6EC7}">
      <dgm:prSet phldrT="[Text]"/>
      <dgm:spPr>
        <a:ln>
          <a:solidFill>
            <a:schemeClr val="bg1">
              <a:lumMod val="65000"/>
            </a:schemeClr>
          </a:solidFill>
        </a:ln>
      </dgm:spPr>
      <dgm:t>
        <a:bodyPr/>
        <a:lstStyle/>
        <a:p>
          <a:r>
            <a:rPr lang="en-US" dirty="0">
              <a:latin typeface="Times New Roman" panose="02020603050405020304" pitchFamily="18" charset="0"/>
              <a:cs typeface="Times New Roman" panose="02020603050405020304" pitchFamily="18" charset="0"/>
            </a:rPr>
            <a:t>Share report cards with labs</a:t>
          </a:r>
        </a:p>
      </dgm:t>
    </dgm:pt>
    <dgm:pt modelId="{5A8429EA-3184-4E1D-A1D9-0641DBB6C35D}" type="par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C7D4C57A-3D97-45DB-8E51-5FDC60E9594F}" type="sibTrans" cxnId="{8AD1DB95-DBF8-454D-BCBA-CA1412F64B38}">
      <dgm:prSet/>
      <dgm:spPr/>
      <dgm:t>
        <a:bodyPr/>
        <a:lstStyle/>
        <a:p>
          <a:endParaRPr lang="en-US">
            <a:latin typeface="Times New Roman" panose="02020603050405020304" pitchFamily="18" charset="0"/>
            <a:cs typeface="Times New Roman" panose="02020603050405020304" pitchFamily="18" charset="0"/>
          </a:endParaRPr>
        </a:p>
      </dgm:t>
    </dgm:pt>
    <dgm:pt modelId="{11B7F47A-9128-433F-B38B-C6D9D523C86B}">
      <dgm:prSet phldrT="[Text]"/>
      <dgm:spPr>
        <a:ln>
          <a:solidFill>
            <a:schemeClr val="bg1">
              <a:lumMod val="65000"/>
            </a:schemeClr>
          </a:solidFill>
        </a:ln>
      </dgm:spPr>
      <dgm:t>
        <a:bodyPr/>
        <a:lstStyle/>
        <a:p>
          <a:r>
            <a:rPr lang="en-US" dirty="0">
              <a:latin typeface="Times New Roman" panose="02020603050405020304" pitchFamily="18" charset="0"/>
              <a:cs typeface="Times New Roman" panose="02020603050405020304" pitchFamily="18" charset="0"/>
            </a:rPr>
            <a:t>Evaluate process to improve for 2020</a:t>
          </a:r>
        </a:p>
      </dgm:t>
    </dgm:pt>
    <dgm:pt modelId="{3F1888D4-485A-4031-BC94-9049CF393A3E}" type="par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D089AE41-DF53-4310-987C-05984C28501C}" type="sibTrans" cxnId="{3EFC43C7-EED6-4090-90F2-DC87655992C7}">
      <dgm:prSet/>
      <dgm:spPr/>
      <dgm:t>
        <a:bodyPr/>
        <a:lstStyle/>
        <a:p>
          <a:endParaRPr lang="en-US">
            <a:latin typeface="Times New Roman" panose="02020603050405020304" pitchFamily="18" charset="0"/>
            <a:cs typeface="Times New Roman" panose="02020603050405020304" pitchFamily="18" charset="0"/>
          </a:endParaRPr>
        </a:p>
      </dgm:t>
    </dgm:pt>
    <dgm:pt modelId="{A816A654-631B-4B93-B11E-44126651E355}">
      <dgm:prSet phldrT="[Text]"/>
      <dgm:spPr>
        <a:ln>
          <a:solidFill>
            <a:schemeClr val="bg1">
              <a:lumMod val="65000"/>
            </a:schemeClr>
          </a:solidFill>
        </a:ln>
      </dgm:spPr>
      <dgm:t>
        <a:bodyPr/>
        <a:lstStyle/>
        <a:p>
          <a:r>
            <a:rPr lang="en-US" dirty="0">
              <a:latin typeface="Times New Roman" panose="02020603050405020304" pitchFamily="18" charset="0"/>
              <a:cs typeface="Times New Roman" panose="02020603050405020304" pitchFamily="18" charset="0"/>
            </a:rPr>
            <a:t>Assess changes over time for improvements</a:t>
          </a:r>
        </a:p>
      </dgm:t>
    </dgm:pt>
    <dgm:pt modelId="{C4B4F47C-D287-44F5-83B4-DB4106E9A2EE}" type="parTrans" cxnId="{B8A2E588-DCC8-471D-B364-88F2C926A235}">
      <dgm:prSet/>
      <dgm:spPr/>
      <dgm:t>
        <a:bodyPr/>
        <a:lstStyle/>
        <a:p>
          <a:endParaRPr lang="en-US">
            <a:latin typeface="Times New Roman" panose="02020603050405020304" pitchFamily="18" charset="0"/>
            <a:cs typeface="Times New Roman" panose="02020603050405020304" pitchFamily="18" charset="0"/>
          </a:endParaRPr>
        </a:p>
      </dgm:t>
    </dgm:pt>
    <dgm:pt modelId="{2842EA7F-547C-4890-A02D-9DAC1EA13068}" type="sibTrans" cxnId="{B8A2E588-DCC8-471D-B364-88F2C926A235}">
      <dgm:prSet/>
      <dgm:spPr/>
      <dgm:t>
        <a:bodyPr/>
        <a:lstStyle/>
        <a:p>
          <a:endParaRPr lang="en-US">
            <a:latin typeface="Times New Roman" panose="02020603050405020304" pitchFamily="18" charset="0"/>
            <a:cs typeface="Times New Roman" panose="02020603050405020304" pitchFamily="18" charset="0"/>
          </a:endParaRPr>
        </a:p>
      </dgm:t>
    </dgm:pt>
    <dgm:pt modelId="{7BA2620E-2BBE-4FB3-9740-1D10F290C829}" type="pres">
      <dgm:prSet presAssocID="{0258B8A9-6288-41A2-B124-2063EB2145EF}" presName="Name0" presStyleCnt="0">
        <dgm:presLayoutVars>
          <dgm:chMax val="11"/>
          <dgm:chPref val="11"/>
          <dgm:dir/>
          <dgm:resizeHandles/>
        </dgm:presLayoutVars>
      </dgm:prSet>
      <dgm:spPr/>
    </dgm:pt>
    <dgm:pt modelId="{6F108807-D724-4469-A07D-766111D71495}" type="pres">
      <dgm:prSet presAssocID="{A816A654-631B-4B93-B11E-44126651E355}" presName="Accent4" presStyleCnt="0"/>
      <dgm:spPr/>
    </dgm:pt>
    <dgm:pt modelId="{97C92727-42A5-4F6C-AFEE-9D7A8E02FDEE}" type="pres">
      <dgm:prSet presAssocID="{A816A654-631B-4B93-B11E-44126651E355}" presName="Accent" presStyleLbl="node1" presStyleIdx="0" presStyleCnt="4"/>
      <dgm:spPr>
        <a:solidFill>
          <a:schemeClr val="accent2">
            <a:lumMod val="20000"/>
            <a:lumOff val="80000"/>
          </a:schemeClr>
        </a:solidFill>
        <a:ln>
          <a:solidFill>
            <a:schemeClr val="accent2">
              <a:lumMod val="20000"/>
              <a:lumOff val="80000"/>
            </a:schemeClr>
          </a:solidFill>
        </a:ln>
      </dgm:spPr>
    </dgm:pt>
    <dgm:pt modelId="{9455C3E6-F6C6-44A5-A0D8-2F2C6FE6204A}" type="pres">
      <dgm:prSet presAssocID="{A816A654-631B-4B93-B11E-44126651E355}" presName="ParentBackground4" presStyleCnt="0"/>
      <dgm:spPr/>
    </dgm:pt>
    <dgm:pt modelId="{2B9E5A73-3C8E-4FB8-BD37-0C5A6D53BEAF}" type="pres">
      <dgm:prSet presAssocID="{A816A654-631B-4B93-B11E-44126651E355}" presName="ParentBackground" presStyleLbl="fgAcc1" presStyleIdx="0" presStyleCnt="4"/>
      <dgm:spPr/>
    </dgm:pt>
    <dgm:pt modelId="{54348B67-69E4-4C91-89D0-EA8CD8ACA6FE}" type="pres">
      <dgm:prSet presAssocID="{A816A654-631B-4B93-B11E-44126651E355}" presName="Parent4" presStyleLbl="revTx" presStyleIdx="0" presStyleCnt="0">
        <dgm:presLayoutVars>
          <dgm:chMax val="1"/>
          <dgm:chPref val="1"/>
          <dgm:bulletEnabled val="1"/>
        </dgm:presLayoutVars>
      </dgm:prSet>
      <dgm:spPr/>
    </dgm:pt>
    <dgm:pt modelId="{288B4AD8-81BF-4717-A686-70D94835EFF8}" type="pres">
      <dgm:prSet presAssocID="{11B7F47A-9128-433F-B38B-C6D9D523C86B}" presName="Accent3" presStyleCnt="0"/>
      <dgm:spPr/>
    </dgm:pt>
    <dgm:pt modelId="{3A9E91A1-814E-40A6-840B-CBB76D503FC7}" type="pres">
      <dgm:prSet presAssocID="{11B7F47A-9128-433F-B38B-C6D9D523C86B}" presName="Accent" presStyleLbl="node1" presStyleIdx="1" presStyleCnt="4"/>
      <dgm:spPr>
        <a:solidFill>
          <a:schemeClr val="accent2">
            <a:lumMod val="20000"/>
            <a:lumOff val="80000"/>
          </a:schemeClr>
        </a:solidFill>
        <a:ln>
          <a:solidFill>
            <a:schemeClr val="accent2">
              <a:lumMod val="20000"/>
              <a:lumOff val="80000"/>
            </a:schemeClr>
          </a:solidFill>
        </a:ln>
      </dgm:spPr>
    </dgm:pt>
    <dgm:pt modelId="{DD9D9A2E-E0D4-4FE2-9404-B98753A9740A}" type="pres">
      <dgm:prSet presAssocID="{11B7F47A-9128-433F-B38B-C6D9D523C86B}" presName="ParentBackground3" presStyleCnt="0"/>
      <dgm:spPr/>
    </dgm:pt>
    <dgm:pt modelId="{9395BB9D-F9F5-4ACF-A6CB-07D1B2AEBCF1}" type="pres">
      <dgm:prSet presAssocID="{11B7F47A-9128-433F-B38B-C6D9D523C86B}" presName="ParentBackground" presStyleLbl="fgAcc1" presStyleIdx="1" presStyleCnt="4"/>
      <dgm:spPr/>
    </dgm:pt>
    <dgm:pt modelId="{7795D263-0B03-4A29-92EE-F859769F270F}" type="pres">
      <dgm:prSet presAssocID="{11B7F47A-9128-433F-B38B-C6D9D523C86B}" presName="Parent3" presStyleLbl="revTx" presStyleIdx="0" presStyleCnt="0">
        <dgm:presLayoutVars>
          <dgm:chMax val="1"/>
          <dgm:chPref val="1"/>
          <dgm:bulletEnabled val="1"/>
        </dgm:presLayoutVars>
      </dgm:prSet>
      <dgm:spPr/>
    </dgm:pt>
    <dgm:pt modelId="{8800B353-800A-4B6C-913B-6276CDA6BBDD}" type="pres">
      <dgm:prSet presAssocID="{598FB69D-2314-4DA5-AD06-27DFE4FE6EC7}" presName="Accent2" presStyleCnt="0"/>
      <dgm:spPr/>
    </dgm:pt>
    <dgm:pt modelId="{341147F9-9871-46AB-A63A-C06647BD52F6}" type="pres">
      <dgm:prSet presAssocID="{598FB69D-2314-4DA5-AD06-27DFE4FE6EC7}" presName="Accent" presStyleLbl="node1" presStyleIdx="2" presStyleCnt="4"/>
      <dgm:spPr>
        <a:solidFill>
          <a:schemeClr val="accent2">
            <a:lumMod val="20000"/>
            <a:lumOff val="80000"/>
          </a:schemeClr>
        </a:solidFill>
        <a:ln>
          <a:solidFill>
            <a:schemeClr val="accent2">
              <a:lumMod val="20000"/>
              <a:lumOff val="80000"/>
            </a:schemeClr>
          </a:solidFill>
        </a:ln>
      </dgm:spPr>
    </dgm:pt>
    <dgm:pt modelId="{721DD5AB-7FFB-4D6E-9BB1-72AFB361BF13}" type="pres">
      <dgm:prSet presAssocID="{598FB69D-2314-4DA5-AD06-27DFE4FE6EC7}" presName="ParentBackground2" presStyleCnt="0"/>
      <dgm:spPr/>
    </dgm:pt>
    <dgm:pt modelId="{59E30871-5082-40C8-9567-403C2A76C7FF}" type="pres">
      <dgm:prSet presAssocID="{598FB69D-2314-4DA5-AD06-27DFE4FE6EC7}" presName="ParentBackground" presStyleLbl="fgAcc1" presStyleIdx="2" presStyleCnt="4"/>
      <dgm:spPr/>
    </dgm:pt>
    <dgm:pt modelId="{830452FD-76E0-4A88-9DD9-CA4CA5C9AB49}" type="pres">
      <dgm:prSet presAssocID="{598FB69D-2314-4DA5-AD06-27DFE4FE6EC7}" presName="Parent2" presStyleLbl="revTx" presStyleIdx="0" presStyleCnt="0">
        <dgm:presLayoutVars>
          <dgm:chMax val="1"/>
          <dgm:chPref val="1"/>
          <dgm:bulletEnabled val="1"/>
        </dgm:presLayoutVars>
      </dgm:prSet>
      <dgm:spPr/>
    </dgm:pt>
    <dgm:pt modelId="{0823ECDD-AF32-4001-8FB2-A8502C5BC358}" type="pres">
      <dgm:prSet presAssocID="{A55C0E8F-734B-42B7-99DC-062AA5BC2BFC}" presName="Accent1" presStyleCnt="0"/>
      <dgm:spPr/>
    </dgm:pt>
    <dgm:pt modelId="{686A39BF-9E26-4C83-9D03-CEDFFBA77DFA}" type="pres">
      <dgm:prSet presAssocID="{A55C0E8F-734B-42B7-99DC-062AA5BC2BFC}" presName="Accent" presStyleLbl="node1" presStyleIdx="3" presStyleCnt="4"/>
      <dgm:spPr>
        <a:solidFill>
          <a:schemeClr val="accent2">
            <a:lumMod val="20000"/>
            <a:lumOff val="80000"/>
          </a:schemeClr>
        </a:solidFill>
        <a:ln>
          <a:solidFill>
            <a:schemeClr val="accent2">
              <a:lumMod val="20000"/>
              <a:lumOff val="80000"/>
            </a:schemeClr>
          </a:solidFill>
        </a:ln>
      </dgm:spPr>
    </dgm:pt>
    <dgm:pt modelId="{AD44B461-1240-4252-BA20-F2CE1492C3DF}" type="pres">
      <dgm:prSet presAssocID="{A55C0E8F-734B-42B7-99DC-062AA5BC2BFC}" presName="ParentBackground1" presStyleCnt="0"/>
      <dgm:spPr/>
    </dgm:pt>
    <dgm:pt modelId="{57E695FC-6E57-4743-818A-3EC2D80D9A30}" type="pres">
      <dgm:prSet presAssocID="{A55C0E8F-734B-42B7-99DC-062AA5BC2BFC}" presName="ParentBackground" presStyleLbl="fgAcc1" presStyleIdx="3" presStyleCnt="4"/>
      <dgm:spPr/>
    </dgm:pt>
    <dgm:pt modelId="{F792FA99-935D-4CCC-A783-570702B1CDCB}" type="pres">
      <dgm:prSet presAssocID="{A55C0E8F-734B-42B7-99DC-062AA5BC2BFC}" presName="Parent1" presStyleLbl="revTx" presStyleIdx="0" presStyleCnt="0">
        <dgm:presLayoutVars>
          <dgm:chMax val="1"/>
          <dgm:chPref val="1"/>
          <dgm:bulletEnabled val="1"/>
        </dgm:presLayoutVars>
      </dgm:prSet>
      <dgm:spPr/>
    </dgm:pt>
  </dgm:ptLst>
  <dgm:cxnLst>
    <dgm:cxn modelId="{643EB305-70BE-464D-AA71-375183C85F84}" type="presOf" srcId="{598FB69D-2314-4DA5-AD06-27DFE4FE6EC7}" destId="{830452FD-76E0-4A88-9DD9-CA4CA5C9AB49}" srcOrd="1" destOrd="0" presId="urn:microsoft.com/office/officeart/2011/layout/CircleProcess"/>
    <dgm:cxn modelId="{9B805715-FEAC-4E20-AF20-F1279234F0B1}" srcId="{0258B8A9-6288-41A2-B124-2063EB2145EF}" destId="{A55C0E8F-734B-42B7-99DC-062AA5BC2BFC}" srcOrd="0" destOrd="0" parTransId="{98D52840-021D-4049-9FB9-C888DB641B20}" sibTransId="{96F1AAE3-1BCC-49A1-B13A-85BE4F75DB92}"/>
    <dgm:cxn modelId="{60AA6717-E308-4521-8692-6EB3582D86E7}" type="presOf" srcId="{A55C0E8F-734B-42B7-99DC-062AA5BC2BFC}" destId="{57E695FC-6E57-4743-818A-3EC2D80D9A30}" srcOrd="0" destOrd="0" presId="urn:microsoft.com/office/officeart/2011/layout/CircleProcess"/>
    <dgm:cxn modelId="{A0D0291F-FC26-4E40-B225-BA80A1C75375}" type="presOf" srcId="{598FB69D-2314-4DA5-AD06-27DFE4FE6EC7}" destId="{59E30871-5082-40C8-9567-403C2A76C7FF}" srcOrd="0" destOrd="0" presId="urn:microsoft.com/office/officeart/2011/layout/CircleProcess"/>
    <dgm:cxn modelId="{A422E82C-F5B5-4E85-891A-E9793E8556F3}" type="presOf" srcId="{A816A654-631B-4B93-B11E-44126651E355}" destId="{2B9E5A73-3C8E-4FB8-BD37-0C5A6D53BEAF}" srcOrd="0" destOrd="0" presId="urn:microsoft.com/office/officeart/2011/layout/CircleProcess"/>
    <dgm:cxn modelId="{B17D7861-61EB-48A9-ADFB-D2EB32CBC7FB}" type="presOf" srcId="{11B7F47A-9128-433F-B38B-C6D9D523C86B}" destId="{9395BB9D-F9F5-4ACF-A6CB-07D1B2AEBCF1}" srcOrd="0" destOrd="0" presId="urn:microsoft.com/office/officeart/2011/layout/CircleProcess"/>
    <dgm:cxn modelId="{80C71551-5D59-4C4B-AB1C-AD46815FE077}" type="presOf" srcId="{0258B8A9-6288-41A2-B124-2063EB2145EF}" destId="{7BA2620E-2BBE-4FB3-9740-1D10F290C829}" srcOrd="0" destOrd="0" presId="urn:microsoft.com/office/officeart/2011/layout/CircleProcess"/>
    <dgm:cxn modelId="{424D6557-2B73-463D-B867-994D9ED635F2}" type="presOf" srcId="{A55C0E8F-734B-42B7-99DC-062AA5BC2BFC}" destId="{F792FA99-935D-4CCC-A783-570702B1CDCB}" srcOrd="1" destOrd="0" presId="urn:microsoft.com/office/officeart/2011/layout/CircleProcess"/>
    <dgm:cxn modelId="{B8A2E588-DCC8-471D-B364-88F2C926A235}" srcId="{0258B8A9-6288-41A2-B124-2063EB2145EF}" destId="{A816A654-631B-4B93-B11E-44126651E355}" srcOrd="3" destOrd="0" parTransId="{C4B4F47C-D287-44F5-83B4-DB4106E9A2EE}" sibTransId="{2842EA7F-547C-4890-A02D-9DAC1EA13068}"/>
    <dgm:cxn modelId="{8AD1DB95-DBF8-454D-BCBA-CA1412F64B38}" srcId="{0258B8A9-6288-41A2-B124-2063EB2145EF}" destId="{598FB69D-2314-4DA5-AD06-27DFE4FE6EC7}" srcOrd="1" destOrd="0" parTransId="{5A8429EA-3184-4E1D-A1D9-0641DBB6C35D}" sibTransId="{C7D4C57A-3D97-45DB-8E51-5FDC60E9594F}"/>
    <dgm:cxn modelId="{3EFC43C7-EED6-4090-90F2-DC87655992C7}" srcId="{0258B8A9-6288-41A2-B124-2063EB2145EF}" destId="{11B7F47A-9128-433F-B38B-C6D9D523C86B}" srcOrd="2" destOrd="0" parTransId="{3F1888D4-485A-4031-BC94-9049CF393A3E}" sibTransId="{D089AE41-DF53-4310-987C-05984C28501C}"/>
    <dgm:cxn modelId="{3F4D06D6-9C40-4F45-9F73-56F34AF9F00E}" type="presOf" srcId="{11B7F47A-9128-433F-B38B-C6D9D523C86B}" destId="{7795D263-0B03-4A29-92EE-F859769F270F}" srcOrd="1" destOrd="0" presId="urn:microsoft.com/office/officeart/2011/layout/CircleProcess"/>
    <dgm:cxn modelId="{591084D8-3D86-4565-A549-F8BB8B77BFEF}" type="presOf" srcId="{A816A654-631B-4B93-B11E-44126651E355}" destId="{54348B67-69E4-4C91-89D0-EA8CD8ACA6FE}" srcOrd="1" destOrd="0" presId="urn:microsoft.com/office/officeart/2011/layout/CircleProcess"/>
    <dgm:cxn modelId="{1AEE54CE-1F35-43ED-9699-079D09AB711E}" type="presParOf" srcId="{7BA2620E-2BBE-4FB3-9740-1D10F290C829}" destId="{6F108807-D724-4469-A07D-766111D71495}" srcOrd="0" destOrd="0" presId="urn:microsoft.com/office/officeart/2011/layout/CircleProcess"/>
    <dgm:cxn modelId="{5BF885C3-15A0-4992-94F7-F1C8415E0A76}" type="presParOf" srcId="{6F108807-D724-4469-A07D-766111D71495}" destId="{97C92727-42A5-4F6C-AFEE-9D7A8E02FDEE}" srcOrd="0" destOrd="0" presId="urn:microsoft.com/office/officeart/2011/layout/CircleProcess"/>
    <dgm:cxn modelId="{BEB37961-5C29-417C-ADDC-136DD4272962}" type="presParOf" srcId="{7BA2620E-2BBE-4FB3-9740-1D10F290C829}" destId="{9455C3E6-F6C6-44A5-A0D8-2F2C6FE6204A}" srcOrd="1" destOrd="0" presId="urn:microsoft.com/office/officeart/2011/layout/CircleProcess"/>
    <dgm:cxn modelId="{B65F5169-0522-4E38-82DE-FBD1856311C1}" type="presParOf" srcId="{9455C3E6-F6C6-44A5-A0D8-2F2C6FE6204A}" destId="{2B9E5A73-3C8E-4FB8-BD37-0C5A6D53BEAF}" srcOrd="0" destOrd="0" presId="urn:microsoft.com/office/officeart/2011/layout/CircleProcess"/>
    <dgm:cxn modelId="{9172A43E-A252-4553-AF76-4F78B4D63584}" type="presParOf" srcId="{7BA2620E-2BBE-4FB3-9740-1D10F290C829}" destId="{54348B67-69E4-4C91-89D0-EA8CD8ACA6FE}" srcOrd="2" destOrd="0" presId="urn:microsoft.com/office/officeart/2011/layout/CircleProcess"/>
    <dgm:cxn modelId="{7C97DD4B-8F00-4C80-9E78-F8A580F5B2DC}" type="presParOf" srcId="{7BA2620E-2BBE-4FB3-9740-1D10F290C829}" destId="{288B4AD8-81BF-4717-A686-70D94835EFF8}" srcOrd="3" destOrd="0" presId="urn:microsoft.com/office/officeart/2011/layout/CircleProcess"/>
    <dgm:cxn modelId="{7D6E5F2C-C31C-4745-97A1-4D31B8F7A7BC}" type="presParOf" srcId="{288B4AD8-81BF-4717-A686-70D94835EFF8}" destId="{3A9E91A1-814E-40A6-840B-CBB76D503FC7}" srcOrd="0" destOrd="0" presId="urn:microsoft.com/office/officeart/2011/layout/CircleProcess"/>
    <dgm:cxn modelId="{180A97F9-F981-44E9-AA1F-242F687B4E9C}" type="presParOf" srcId="{7BA2620E-2BBE-4FB3-9740-1D10F290C829}" destId="{DD9D9A2E-E0D4-4FE2-9404-B98753A9740A}" srcOrd="4" destOrd="0" presId="urn:microsoft.com/office/officeart/2011/layout/CircleProcess"/>
    <dgm:cxn modelId="{9A48BAEB-DC76-4F62-91DC-31C4DDC75218}" type="presParOf" srcId="{DD9D9A2E-E0D4-4FE2-9404-B98753A9740A}" destId="{9395BB9D-F9F5-4ACF-A6CB-07D1B2AEBCF1}" srcOrd="0" destOrd="0" presId="urn:microsoft.com/office/officeart/2011/layout/CircleProcess"/>
    <dgm:cxn modelId="{25BFDB3F-2FCB-49DB-870B-DA8FAE305764}" type="presParOf" srcId="{7BA2620E-2BBE-4FB3-9740-1D10F290C829}" destId="{7795D263-0B03-4A29-92EE-F859769F270F}" srcOrd="5" destOrd="0" presId="urn:microsoft.com/office/officeart/2011/layout/CircleProcess"/>
    <dgm:cxn modelId="{E1E90F7A-8CFF-4700-8AB6-65306C61D65A}" type="presParOf" srcId="{7BA2620E-2BBE-4FB3-9740-1D10F290C829}" destId="{8800B353-800A-4B6C-913B-6276CDA6BBDD}" srcOrd="6" destOrd="0" presId="urn:microsoft.com/office/officeart/2011/layout/CircleProcess"/>
    <dgm:cxn modelId="{9CBCDE86-5439-4395-85F2-4EF32E14A961}" type="presParOf" srcId="{8800B353-800A-4B6C-913B-6276CDA6BBDD}" destId="{341147F9-9871-46AB-A63A-C06647BD52F6}" srcOrd="0" destOrd="0" presId="urn:microsoft.com/office/officeart/2011/layout/CircleProcess"/>
    <dgm:cxn modelId="{EA9BFE88-7004-4105-996C-5C1D6DDD7759}" type="presParOf" srcId="{7BA2620E-2BBE-4FB3-9740-1D10F290C829}" destId="{721DD5AB-7FFB-4D6E-9BB1-72AFB361BF13}" srcOrd="7" destOrd="0" presId="urn:microsoft.com/office/officeart/2011/layout/CircleProcess"/>
    <dgm:cxn modelId="{10AB46E3-5D47-466A-AC4F-CE416CE1FB2E}" type="presParOf" srcId="{721DD5AB-7FFB-4D6E-9BB1-72AFB361BF13}" destId="{59E30871-5082-40C8-9567-403C2A76C7FF}" srcOrd="0" destOrd="0" presId="urn:microsoft.com/office/officeart/2011/layout/CircleProcess"/>
    <dgm:cxn modelId="{A0696714-8503-4A48-B689-5C1447AB26D5}" type="presParOf" srcId="{7BA2620E-2BBE-4FB3-9740-1D10F290C829}" destId="{830452FD-76E0-4A88-9DD9-CA4CA5C9AB49}" srcOrd="8" destOrd="0" presId="urn:microsoft.com/office/officeart/2011/layout/CircleProcess"/>
    <dgm:cxn modelId="{8D7F376A-FD59-43A4-988B-EA337C26C4DB}" type="presParOf" srcId="{7BA2620E-2BBE-4FB3-9740-1D10F290C829}" destId="{0823ECDD-AF32-4001-8FB2-A8502C5BC358}" srcOrd="9" destOrd="0" presId="urn:microsoft.com/office/officeart/2011/layout/CircleProcess"/>
    <dgm:cxn modelId="{F4DBB106-5F55-4E5B-B152-2ACE56BDFFBD}" type="presParOf" srcId="{0823ECDD-AF32-4001-8FB2-A8502C5BC358}" destId="{686A39BF-9E26-4C83-9D03-CEDFFBA77DFA}" srcOrd="0" destOrd="0" presId="urn:microsoft.com/office/officeart/2011/layout/CircleProcess"/>
    <dgm:cxn modelId="{1FB6FEA6-37AF-493C-B8F1-3CB10134B21B}" type="presParOf" srcId="{7BA2620E-2BBE-4FB3-9740-1D10F290C829}" destId="{AD44B461-1240-4252-BA20-F2CE1492C3DF}" srcOrd="10" destOrd="0" presId="urn:microsoft.com/office/officeart/2011/layout/CircleProcess"/>
    <dgm:cxn modelId="{496AF7E6-26DB-445D-8B1A-41F5C81750BC}" type="presParOf" srcId="{AD44B461-1240-4252-BA20-F2CE1492C3DF}" destId="{57E695FC-6E57-4743-818A-3EC2D80D9A30}" srcOrd="0" destOrd="0" presId="urn:microsoft.com/office/officeart/2011/layout/CircleProcess"/>
    <dgm:cxn modelId="{45D082C4-2B4D-4C62-B7F0-0991E8D0536B}" type="presParOf" srcId="{7BA2620E-2BBE-4FB3-9740-1D10F290C829}" destId="{F792FA99-935D-4CCC-A783-570702B1CDCB}" srcOrd="11" destOrd="0" presId="urn:microsoft.com/office/officeart/2011/layout/Circle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CA949-6514-4405-9541-29BAD4A65812}">
      <dsp:nvSpPr>
        <dsp:cNvPr id="0" name=""/>
        <dsp:cNvSpPr/>
      </dsp:nvSpPr>
      <dsp:spPr>
        <a:xfrm>
          <a:off x="2611768" y="-49447"/>
          <a:ext cx="881360" cy="572884"/>
        </a:xfrm>
        <a:prstGeom prst="roundRect">
          <a:avLst/>
        </a:prstGeom>
        <a:solidFill>
          <a:schemeClr val="accent2">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EHR</a:t>
          </a:r>
        </a:p>
      </dsp:txBody>
      <dsp:txXfrm>
        <a:off x="2639734" y="-21481"/>
        <a:ext cx="825428" cy="516952"/>
      </dsp:txXfrm>
    </dsp:sp>
    <dsp:sp modelId="{FA3EF646-C93F-42B6-BCCF-7851E5F5ACCF}">
      <dsp:nvSpPr>
        <dsp:cNvPr id="0" name=""/>
        <dsp:cNvSpPr/>
      </dsp:nvSpPr>
      <dsp:spPr>
        <a:xfrm>
          <a:off x="850454" y="236994"/>
          <a:ext cx="4403986" cy="4403986"/>
        </a:xfrm>
        <a:custGeom>
          <a:avLst/>
          <a:gdLst/>
          <a:ahLst/>
          <a:cxnLst/>
          <a:rect l="0" t="0" r="0" b="0"/>
          <a:pathLst>
            <a:path>
              <a:moveTo>
                <a:pt x="2647461" y="45530"/>
              </a:moveTo>
              <a:arcTo wR="2201993" hR="2201993" stAng="16900296" swAng="749367"/>
            </a:path>
          </a:pathLst>
        </a:custGeom>
        <a:noFill/>
        <a:ln w="9525" cap="flat" cmpd="sng" algn="ctr">
          <a:solidFill>
            <a:schemeClr val="accent2">
              <a:shade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0333791-9854-42B0-8BDB-FD1617D3C07F}">
      <dsp:nvSpPr>
        <dsp:cNvPr id="0" name=""/>
        <dsp:cNvSpPr/>
      </dsp:nvSpPr>
      <dsp:spPr>
        <a:xfrm>
          <a:off x="3883026" y="431898"/>
          <a:ext cx="1169670" cy="640530"/>
        </a:xfrm>
        <a:prstGeom prst="roundRect">
          <a:avLst/>
        </a:prstGeom>
        <a:solidFill>
          <a:schemeClr val="accent2">
            <a:shade val="80000"/>
            <a:hueOff val="-4484"/>
            <a:satOff val="-503"/>
            <a:lumOff val="321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Social determinants of health</a:t>
          </a:r>
        </a:p>
      </dsp:txBody>
      <dsp:txXfrm>
        <a:off x="3914294" y="463166"/>
        <a:ext cx="1107134" cy="577994"/>
      </dsp:txXfrm>
    </dsp:sp>
    <dsp:sp modelId="{26BFBA0B-73D6-4E39-A5CD-C91ECFF9C82E}">
      <dsp:nvSpPr>
        <dsp:cNvPr id="0" name=""/>
        <dsp:cNvSpPr/>
      </dsp:nvSpPr>
      <dsp:spPr>
        <a:xfrm>
          <a:off x="850454" y="236994"/>
          <a:ext cx="4403986" cy="4403986"/>
        </a:xfrm>
        <a:custGeom>
          <a:avLst/>
          <a:gdLst/>
          <a:ahLst/>
          <a:cxnLst/>
          <a:rect l="0" t="0" r="0" b="0"/>
          <a:pathLst>
            <a:path>
              <a:moveTo>
                <a:pt x="3932924" y="840871"/>
              </a:moveTo>
              <a:arcTo wR="2201993" hR="2201993" stAng="19309211" swAng="1064245"/>
            </a:path>
          </a:pathLst>
        </a:custGeom>
        <a:noFill/>
        <a:ln w="9525" cap="flat" cmpd="sng" algn="ctr">
          <a:solidFill>
            <a:schemeClr val="accent2">
              <a:shade val="90000"/>
              <a:hueOff val="-4481"/>
              <a:satOff val="-526"/>
              <a:lumOff val="2876"/>
              <a:alphaOff val="0"/>
            </a:schemeClr>
          </a:solidFill>
          <a:prstDash val="solid"/>
        </a:ln>
        <a:effectLst/>
      </dsp:spPr>
      <dsp:style>
        <a:lnRef idx="1">
          <a:scrgbClr r="0" g="0" b="0"/>
        </a:lnRef>
        <a:fillRef idx="0">
          <a:scrgbClr r="0" g="0" b="0"/>
        </a:fillRef>
        <a:effectRef idx="0">
          <a:scrgbClr r="0" g="0" b="0"/>
        </a:effectRef>
        <a:fontRef idx="minor"/>
      </dsp:style>
    </dsp:sp>
    <dsp:sp modelId="{37E3A6B9-2482-4165-A55E-95467829CB5E}">
      <dsp:nvSpPr>
        <dsp:cNvPr id="0" name=""/>
        <dsp:cNvSpPr/>
      </dsp:nvSpPr>
      <dsp:spPr>
        <a:xfrm>
          <a:off x="4617754" y="1676401"/>
          <a:ext cx="1206467" cy="760429"/>
        </a:xfrm>
        <a:prstGeom prst="roundRect">
          <a:avLst/>
        </a:prstGeom>
        <a:solidFill>
          <a:schemeClr val="accent2">
            <a:shade val="80000"/>
            <a:hueOff val="-8968"/>
            <a:satOff val="-1006"/>
            <a:lumOff val="642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Health care providers and hospitals</a:t>
          </a:r>
        </a:p>
      </dsp:txBody>
      <dsp:txXfrm>
        <a:off x="4654875" y="1713522"/>
        <a:ext cx="1132225" cy="686187"/>
      </dsp:txXfrm>
    </dsp:sp>
    <dsp:sp modelId="{9871447D-DC95-4583-9DAF-EC613D5D9B38}">
      <dsp:nvSpPr>
        <dsp:cNvPr id="0" name=""/>
        <dsp:cNvSpPr/>
      </dsp:nvSpPr>
      <dsp:spPr>
        <a:xfrm>
          <a:off x="850454" y="236994"/>
          <a:ext cx="4403986" cy="4403986"/>
        </a:xfrm>
        <a:custGeom>
          <a:avLst/>
          <a:gdLst/>
          <a:ahLst/>
          <a:cxnLst/>
          <a:rect l="0" t="0" r="0" b="0"/>
          <a:pathLst>
            <a:path>
              <a:moveTo>
                <a:pt x="4403978" y="2208151"/>
              </a:moveTo>
              <a:arcTo wR="2201993" hR="2201993" stAng="21609613" swAng="1280035"/>
            </a:path>
          </a:pathLst>
        </a:custGeom>
        <a:noFill/>
        <a:ln w="9525" cap="flat" cmpd="sng" algn="ctr">
          <a:solidFill>
            <a:schemeClr val="accent2">
              <a:shade val="90000"/>
              <a:hueOff val="-8963"/>
              <a:satOff val="-1052"/>
              <a:lumOff val="5753"/>
              <a:alphaOff val="0"/>
            </a:schemeClr>
          </a:solidFill>
          <a:prstDash val="solid"/>
        </a:ln>
        <a:effectLst/>
      </dsp:spPr>
      <dsp:style>
        <a:lnRef idx="1">
          <a:scrgbClr r="0" g="0" b="0"/>
        </a:lnRef>
        <a:fillRef idx="0">
          <a:scrgbClr r="0" g="0" b="0"/>
        </a:fillRef>
        <a:effectRef idx="0">
          <a:scrgbClr r="0" g="0" b="0"/>
        </a:effectRef>
        <a:fontRef idx="minor"/>
      </dsp:style>
    </dsp:sp>
    <dsp:sp modelId="{F3A58832-5610-4A8A-BE38-E6222C1AA88D}">
      <dsp:nvSpPr>
        <dsp:cNvPr id="0" name=""/>
        <dsp:cNvSpPr/>
      </dsp:nvSpPr>
      <dsp:spPr>
        <a:xfrm>
          <a:off x="4518750" y="3253543"/>
          <a:ext cx="881360" cy="572884"/>
        </a:xfrm>
        <a:prstGeom prst="roundRect">
          <a:avLst/>
        </a:prstGeom>
        <a:solidFill>
          <a:schemeClr val="accent2">
            <a:shade val="80000"/>
            <a:hueOff val="-13452"/>
            <a:satOff val="-1509"/>
            <a:lumOff val="96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Infectious diseases</a:t>
          </a:r>
        </a:p>
      </dsp:txBody>
      <dsp:txXfrm>
        <a:off x="4546716" y="3281509"/>
        <a:ext cx="825428" cy="516952"/>
      </dsp:txXfrm>
    </dsp:sp>
    <dsp:sp modelId="{858FB810-88E3-4BFA-85B1-2A1963073C29}">
      <dsp:nvSpPr>
        <dsp:cNvPr id="0" name=""/>
        <dsp:cNvSpPr/>
      </dsp:nvSpPr>
      <dsp:spPr>
        <a:xfrm>
          <a:off x="1350433" y="-215360"/>
          <a:ext cx="4403986" cy="4403986"/>
        </a:xfrm>
        <a:custGeom>
          <a:avLst/>
          <a:gdLst/>
          <a:ahLst/>
          <a:cxnLst/>
          <a:rect l="0" t="0" r="0" b="0"/>
          <a:pathLst>
            <a:path>
              <a:moveTo>
                <a:pt x="3408452" y="4044065"/>
              </a:moveTo>
              <a:arcTo wR="2201993" hR="2201993" stAng="3406640" swAng="636234"/>
            </a:path>
          </a:pathLst>
        </a:custGeom>
        <a:noFill/>
        <a:ln w="9525" cap="flat" cmpd="sng" algn="ctr">
          <a:solidFill>
            <a:schemeClr val="accent2">
              <a:shade val="90000"/>
              <a:hueOff val="-13444"/>
              <a:satOff val="-1578"/>
              <a:lumOff val="8629"/>
              <a:alphaOff val="0"/>
            </a:schemeClr>
          </a:solidFill>
          <a:prstDash val="solid"/>
        </a:ln>
        <a:effectLst/>
      </dsp:spPr>
      <dsp:style>
        <a:lnRef idx="1">
          <a:scrgbClr r="0" g="0" b="0"/>
        </a:lnRef>
        <a:fillRef idx="0">
          <a:scrgbClr r="0" g="0" b="0"/>
        </a:fillRef>
        <a:effectRef idx="0">
          <a:scrgbClr r="0" g="0" b="0"/>
        </a:effectRef>
        <a:fontRef idx="minor"/>
      </dsp:style>
    </dsp:sp>
    <dsp:sp modelId="{B39D5FBF-5C39-4E91-BF35-F74E7E3676CB}">
      <dsp:nvSpPr>
        <dsp:cNvPr id="0" name=""/>
        <dsp:cNvSpPr/>
      </dsp:nvSpPr>
      <dsp:spPr>
        <a:xfrm>
          <a:off x="3101372" y="4004400"/>
          <a:ext cx="1294101" cy="778973"/>
        </a:xfrm>
        <a:prstGeom prst="roundRect">
          <a:avLst/>
        </a:prstGeom>
        <a:solidFill>
          <a:schemeClr val="accent2">
            <a:shade val="80000"/>
            <a:hueOff val="-17936"/>
            <a:satOff val="-2012"/>
            <a:lumOff val="128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Environmental health</a:t>
          </a:r>
        </a:p>
      </dsp:txBody>
      <dsp:txXfrm>
        <a:off x="3139398" y="4042426"/>
        <a:ext cx="1218049" cy="702921"/>
      </dsp:txXfrm>
    </dsp:sp>
    <dsp:sp modelId="{F49E524E-6109-438C-AC82-73B8FB7A07B2}">
      <dsp:nvSpPr>
        <dsp:cNvPr id="0" name=""/>
        <dsp:cNvSpPr/>
      </dsp:nvSpPr>
      <dsp:spPr>
        <a:xfrm>
          <a:off x="925413" y="109671"/>
          <a:ext cx="4403986" cy="4403986"/>
        </a:xfrm>
        <a:custGeom>
          <a:avLst/>
          <a:gdLst/>
          <a:ahLst/>
          <a:cxnLst/>
          <a:rect l="0" t="0" r="0" b="0"/>
          <a:pathLst>
            <a:path>
              <a:moveTo>
                <a:pt x="2172631" y="4403791"/>
              </a:moveTo>
              <a:arcTo wR="2201993" hR="2201993" stAng="5445842" swAng="509671"/>
            </a:path>
          </a:pathLst>
        </a:custGeom>
        <a:noFill/>
        <a:ln w="9525" cap="flat" cmpd="sng" algn="ctr">
          <a:solidFill>
            <a:schemeClr val="accent2">
              <a:shade val="90000"/>
              <a:hueOff val="-17925"/>
              <a:satOff val="-2104"/>
              <a:lumOff val="11505"/>
              <a:alphaOff val="0"/>
            </a:schemeClr>
          </a:solidFill>
          <a:prstDash val="solid"/>
        </a:ln>
        <a:effectLst/>
      </dsp:spPr>
      <dsp:style>
        <a:lnRef idx="1">
          <a:scrgbClr r="0" g="0" b="0"/>
        </a:lnRef>
        <a:fillRef idx="0">
          <a:scrgbClr r="0" g="0" b="0"/>
        </a:fillRef>
        <a:effectRef idx="0">
          <a:scrgbClr r="0" g="0" b="0"/>
        </a:effectRef>
        <a:fontRef idx="minor"/>
      </dsp:style>
    </dsp:sp>
    <dsp:sp modelId="{EAE6B985-003A-46F9-B56D-F47F6B5652AF}">
      <dsp:nvSpPr>
        <dsp:cNvPr id="0" name=""/>
        <dsp:cNvSpPr/>
      </dsp:nvSpPr>
      <dsp:spPr>
        <a:xfrm>
          <a:off x="1752605" y="4029071"/>
          <a:ext cx="1017239" cy="634371"/>
        </a:xfrm>
        <a:prstGeom prst="roundRect">
          <a:avLst/>
        </a:prstGeom>
        <a:solidFill>
          <a:schemeClr val="accent2">
            <a:shade val="80000"/>
            <a:hueOff val="-22420"/>
            <a:satOff val="-2515"/>
            <a:lumOff val="160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Public safety</a:t>
          </a:r>
        </a:p>
      </dsp:txBody>
      <dsp:txXfrm>
        <a:off x="1783572" y="4060038"/>
        <a:ext cx="955305" cy="572437"/>
      </dsp:txXfrm>
    </dsp:sp>
    <dsp:sp modelId="{57628CD8-E028-4DA9-8C41-339FE1A49F91}">
      <dsp:nvSpPr>
        <dsp:cNvPr id="0" name=""/>
        <dsp:cNvSpPr/>
      </dsp:nvSpPr>
      <dsp:spPr>
        <a:xfrm>
          <a:off x="369664" y="-202597"/>
          <a:ext cx="4403986" cy="4403986"/>
        </a:xfrm>
        <a:custGeom>
          <a:avLst/>
          <a:gdLst/>
          <a:ahLst/>
          <a:cxnLst/>
          <a:rect l="0" t="0" r="0" b="0"/>
          <a:pathLst>
            <a:path>
              <a:moveTo>
                <a:pt x="1378635" y="4244261"/>
              </a:moveTo>
              <a:arcTo wR="2201993" hR="2201993" stAng="6717435" swAng="711143"/>
            </a:path>
          </a:pathLst>
        </a:custGeom>
        <a:noFill/>
        <a:ln w="9525" cap="flat" cmpd="sng" algn="ctr">
          <a:solidFill>
            <a:schemeClr val="accent2">
              <a:shade val="90000"/>
              <a:hueOff val="-22407"/>
              <a:satOff val="-2629"/>
              <a:lumOff val="14382"/>
              <a:alphaOff val="0"/>
            </a:schemeClr>
          </a:solidFill>
          <a:prstDash val="solid"/>
        </a:ln>
        <a:effectLst/>
      </dsp:spPr>
      <dsp:style>
        <a:lnRef idx="1">
          <a:scrgbClr r="0" g="0" b="0"/>
        </a:lnRef>
        <a:fillRef idx="0">
          <a:scrgbClr r="0" g="0" b="0"/>
        </a:fillRef>
        <a:effectRef idx="0">
          <a:scrgbClr r="0" g="0" b="0"/>
        </a:effectRef>
        <a:fontRef idx="minor"/>
      </dsp:style>
    </dsp:sp>
    <dsp:sp modelId="{586B4E48-8D2C-44FB-B044-B52B9B9BC3A7}">
      <dsp:nvSpPr>
        <dsp:cNvPr id="0" name=""/>
        <dsp:cNvSpPr/>
      </dsp:nvSpPr>
      <dsp:spPr>
        <a:xfrm>
          <a:off x="704785" y="3253543"/>
          <a:ext cx="881360" cy="572884"/>
        </a:xfrm>
        <a:prstGeom prst="roundRect">
          <a:avLst/>
        </a:prstGeom>
        <a:solidFill>
          <a:schemeClr val="accent2">
            <a:shade val="80000"/>
            <a:hueOff val="-26904"/>
            <a:satOff val="-3018"/>
            <a:lumOff val="1926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EPCPH data</a:t>
          </a:r>
        </a:p>
      </dsp:txBody>
      <dsp:txXfrm>
        <a:off x="732751" y="3281509"/>
        <a:ext cx="825428" cy="516952"/>
      </dsp:txXfrm>
    </dsp:sp>
    <dsp:sp modelId="{33599220-B2CE-4198-BBB9-007C6448C359}">
      <dsp:nvSpPr>
        <dsp:cNvPr id="0" name=""/>
        <dsp:cNvSpPr/>
      </dsp:nvSpPr>
      <dsp:spPr>
        <a:xfrm>
          <a:off x="850454" y="236994"/>
          <a:ext cx="4403986" cy="4403986"/>
        </a:xfrm>
        <a:custGeom>
          <a:avLst/>
          <a:gdLst/>
          <a:ahLst/>
          <a:cxnLst/>
          <a:rect l="0" t="0" r="0" b="0"/>
          <a:pathLst>
            <a:path>
              <a:moveTo>
                <a:pt x="152800" y="3007961"/>
              </a:moveTo>
              <a:arcTo wR="2201993" hR="2201993" stAng="9511787" swAng="1423610"/>
            </a:path>
          </a:pathLst>
        </a:custGeom>
        <a:noFill/>
        <a:ln w="9525" cap="flat" cmpd="sng" algn="ctr">
          <a:solidFill>
            <a:schemeClr val="accent2">
              <a:shade val="90000"/>
              <a:hueOff val="-26888"/>
              <a:satOff val="-3155"/>
              <a:lumOff val="17258"/>
              <a:alphaOff val="0"/>
            </a:schemeClr>
          </a:solidFill>
          <a:prstDash val="solid"/>
        </a:ln>
        <a:effectLst/>
      </dsp:spPr>
      <dsp:style>
        <a:lnRef idx="1">
          <a:scrgbClr r="0" g="0" b="0"/>
        </a:lnRef>
        <a:fillRef idx="0">
          <a:scrgbClr r="0" g="0" b="0"/>
        </a:fillRef>
        <a:effectRef idx="0">
          <a:scrgbClr r="0" g="0" b="0"/>
        </a:effectRef>
        <a:fontRef idx="minor"/>
      </dsp:style>
    </dsp:sp>
    <dsp:sp modelId="{871648B6-E431-4752-A251-C2AF73D783DA}">
      <dsp:nvSpPr>
        <dsp:cNvPr id="0" name=""/>
        <dsp:cNvSpPr/>
      </dsp:nvSpPr>
      <dsp:spPr>
        <a:xfrm>
          <a:off x="443227" y="1770174"/>
          <a:ext cx="881360" cy="572884"/>
        </a:xfrm>
        <a:prstGeom prst="roundRect">
          <a:avLst/>
        </a:prstGeom>
        <a:solidFill>
          <a:schemeClr val="accent2">
            <a:shade val="80000"/>
            <a:hueOff val="-31388"/>
            <a:satOff val="-3521"/>
            <a:lumOff val="2247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Military</a:t>
          </a:r>
        </a:p>
      </dsp:txBody>
      <dsp:txXfrm>
        <a:off x="471193" y="1798140"/>
        <a:ext cx="825428" cy="516952"/>
      </dsp:txXfrm>
    </dsp:sp>
    <dsp:sp modelId="{6F29AE99-2192-4EA8-AD1E-3299D50BBA58}">
      <dsp:nvSpPr>
        <dsp:cNvPr id="0" name=""/>
        <dsp:cNvSpPr/>
      </dsp:nvSpPr>
      <dsp:spPr>
        <a:xfrm>
          <a:off x="850454" y="236994"/>
          <a:ext cx="4403986" cy="4403986"/>
        </a:xfrm>
        <a:custGeom>
          <a:avLst/>
          <a:gdLst/>
          <a:ahLst/>
          <a:cxnLst/>
          <a:rect l="0" t="0" r="0" b="0"/>
          <a:pathLst>
            <a:path>
              <a:moveTo>
                <a:pt x="106572" y="1525246"/>
              </a:moveTo>
              <a:arcTo wR="2201993" hR="2201993" stAng="11873918" swAng="1282555"/>
            </a:path>
          </a:pathLst>
        </a:custGeom>
        <a:noFill/>
        <a:ln w="9525" cap="flat" cmpd="sng" algn="ctr">
          <a:solidFill>
            <a:schemeClr val="accent2">
              <a:shade val="90000"/>
              <a:hueOff val="-31370"/>
              <a:satOff val="-3681"/>
              <a:lumOff val="20135"/>
              <a:alphaOff val="0"/>
            </a:schemeClr>
          </a:solidFill>
          <a:prstDash val="solid"/>
        </a:ln>
        <a:effectLst/>
      </dsp:spPr>
      <dsp:style>
        <a:lnRef idx="1">
          <a:scrgbClr r="0" g="0" b="0"/>
        </a:lnRef>
        <a:fillRef idx="0">
          <a:scrgbClr r="0" g="0" b="0"/>
        </a:fillRef>
        <a:effectRef idx="0">
          <a:scrgbClr r="0" g="0" b="0"/>
        </a:effectRef>
        <a:fontRef idx="minor"/>
      </dsp:style>
    </dsp:sp>
    <dsp:sp modelId="{E3D44379-2CF2-44E3-A26B-2BC20796DCA3}">
      <dsp:nvSpPr>
        <dsp:cNvPr id="0" name=""/>
        <dsp:cNvSpPr/>
      </dsp:nvSpPr>
      <dsp:spPr>
        <a:xfrm>
          <a:off x="1196354" y="465721"/>
          <a:ext cx="881360" cy="572884"/>
        </a:xfrm>
        <a:prstGeom prst="roundRect">
          <a:avLst/>
        </a:prstGeom>
        <a:solidFill>
          <a:schemeClr val="accent2">
            <a:shade val="80000"/>
            <a:hueOff val="-35872"/>
            <a:satOff val="-4024"/>
            <a:lumOff val="256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MH/SUD</a:t>
          </a:r>
        </a:p>
      </dsp:txBody>
      <dsp:txXfrm>
        <a:off x="1224320" y="493687"/>
        <a:ext cx="825428" cy="516952"/>
      </dsp:txXfrm>
    </dsp:sp>
    <dsp:sp modelId="{4784747F-3AAA-463A-9163-70E085DA11FD}">
      <dsp:nvSpPr>
        <dsp:cNvPr id="0" name=""/>
        <dsp:cNvSpPr/>
      </dsp:nvSpPr>
      <dsp:spPr>
        <a:xfrm>
          <a:off x="850454" y="236994"/>
          <a:ext cx="4403986" cy="4403986"/>
        </a:xfrm>
        <a:custGeom>
          <a:avLst/>
          <a:gdLst/>
          <a:ahLst/>
          <a:cxnLst/>
          <a:rect l="0" t="0" r="0" b="0"/>
          <a:pathLst>
            <a:path>
              <a:moveTo>
                <a:pt x="1229842" y="226215"/>
              </a:moveTo>
              <a:arcTo wR="2201993" hR="2201993" stAng="14628074" swAng="870404"/>
            </a:path>
          </a:pathLst>
        </a:custGeom>
        <a:noFill/>
        <a:ln w="9525" cap="flat" cmpd="sng" algn="ctr">
          <a:solidFill>
            <a:schemeClr val="accent2">
              <a:shade val="90000"/>
              <a:hueOff val="-35851"/>
              <a:satOff val="-4207"/>
              <a:lumOff val="23011"/>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CA949-6514-4405-9541-29BAD4A65812}">
      <dsp:nvSpPr>
        <dsp:cNvPr id="0" name=""/>
        <dsp:cNvSpPr/>
      </dsp:nvSpPr>
      <dsp:spPr>
        <a:xfrm>
          <a:off x="3286712" y="-131004"/>
          <a:ext cx="1611006" cy="7791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Strategic Initiatives and Development Officer</a:t>
          </a:r>
        </a:p>
      </dsp:txBody>
      <dsp:txXfrm>
        <a:off x="3324748" y="-92968"/>
        <a:ext cx="1534934" cy="703108"/>
      </dsp:txXfrm>
    </dsp:sp>
    <dsp:sp modelId="{FA3EF646-C93F-42B6-BCCF-7851E5F5ACCF}">
      <dsp:nvSpPr>
        <dsp:cNvPr id="0" name=""/>
        <dsp:cNvSpPr/>
      </dsp:nvSpPr>
      <dsp:spPr>
        <a:xfrm>
          <a:off x="2495068" y="507802"/>
          <a:ext cx="4687792" cy="4687792"/>
        </a:xfrm>
        <a:custGeom>
          <a:avLst/>
          <a:gdLst/>
          <a:ahLst/>
          <a:cxnLst/>
          <a:rect l="0" t="0" r="0" b="0"/>
          <a:pathLst>
            <a:path>
              <a:moveTo>
                <a:pt x="2411949" y="988"/>
              </a:moveTo>
              <a:arcTo wR="2343896" hR="2343896" stAng="16299827" swAng="134626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0333791-9854-42B0-8BDB-FD1617D3C07F}">
      <dsp:nvSpPr>
        <dsp:cNvPr id="0" name=""/>
        <dsp:cNvSpPr/>
      </dsp:nvSpPr>
      <dsp:spPr>
        <a:xfrm>
          <a:off x="5379623" y="715950"/>
          <a:ext cx="1498665" cy="8353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Emergency Preparedness Epi</a:t>
          </a:r>
        </a:p>
      </dsp:txBody>
      <dsp:txXfrm>
        <a:off x="5420403" y="756730"/>
        <a:ext cx="1417105" cy="753815"/>
      </dsp:txXfrm>
    </dsp:sp>
    <dsp:sp modelId="{26BFBA0B-73D6-4E39-A5CD-C91ECFF9C82E}">
      <dsp:nvSpPr>
        <dsp:cNvPr id="0" name=""/>
        <dsp:cNvSpPr/>
      </dsp:nvSpPr>
      <dsp:spPr>
        <a:xfrm>
          <a:off x="2167303" y="-2251789"/>
          <a:ext cx="4687792" cy="4687792"/>
        </a:xfrm>
        <a:custGeom>
          <a:avLst/>
          <a:gdLst/>
          <a:ahLst/>
          <a:cxnLst/>
          <a:rect l="0" t="0" r="0" b="0"/>
          <a:pathLst>
            <a:path>
              <a:moveTo>
                <a:pt x="4176977" y="3804602"/>
              </a:moveTo>
              <a:arcTo wR="2343896" hR="2343896" stAng="2312993" swAng="273375"/>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7E3A6B9-2482-4165-A55E-95467829CB5E}">
      <dsp:nvSpPr>
        <dsp:cNvPr id="0" name=""/>
        <dsp:cNvSpPr/>
      </dsp:nvSpPr>
      <dsp:spPr>
        <a:xfrm>
          <a:off x="5598359" y="1695201"/>
          <a:ext cx="1502452" cy="95108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Global Health Epidemiologist</a:t>
          </a:r>
        </a:p>
      </dsp:txBody>
      <dsp:txXfrm>
        <a:off x="5644787" y="1741629"/>
        <a:ext cx="1409596" cy="858226"/>
      </dsp:txXfrm>
    </dsp:sp>
    <dsp:sp modelId="{9871447D-DC95-4583-9DAF-EC613D5D9B38}">
      <dsp:nvSpPr>
        <dsp:cNvPr id="0" name=""/>
        <dsp:cNvSpPr/>
      </dsp:nvSpPr>
      <dsp:spPr>
        <a:xfrm>
          <a:off x="1702387" y="448820"/>
          <a:ext cx="4687792" cy="4687792"/>
        </a:xfrm>
        <a:custGeom>
          <a:avLst/>
          <a:gdLst/>
          <a:ahLst/>
          <a:cxnLst/>
          <a:rect l="0" t="0" r="0" b="0"/>
          <a:pathLst>
            <a:path>
              <a:moveTo>
                <a:pt x="4683566" y="2203213"/>
              </a:moveTo>
              <a:arcTo wR="2343896" hR="2343896" stAng="21393539" swAng="83009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3A58832-5610-4A8A-BE38-E6222C1AA88D}">
      <dsp:nvSpPr>
        <dsp:cNvPr id="0" name=""/>
        <dsp:cNvSpPr/>
      </dsp:nvSpPr>
      <dsp:spPr>
        <a:xfrm>
          <a:off x="5568447" y="3221254"/>
          <a:ext cx="1326874" cy="73548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Data Analyst</a:t>
          </a:r>
        </a:p>
      </dsp:txBody>
      <dsp:txXfrm>
        <a:off x="5604351" y="3257158"/>
        <a:ext cx="1255066" cy="663679"/>
      </dsp:txXfrm>
    </dsp:sp>
    <dsp:sp modelId="{858FB810-88E3-4BFA-85B1-2A1963073C29}">
      <dsp:nvSpPr>
        <dsp:cNvPr id="0" name=""/>
        <dsp:cNvSpPr/>
      </dsp:nvSpPr>
      <dsp:spPr>
        <a:xfrm>
          <a:off x="2251015" y="-226739"/>
          <a:ext cx="4687792" cy="4687792"/>
        </a:xfrm>
        <a:custGeom>
          <a:avLst/>
          <a:gdLst/>
          <a:ahLst/>
          <a:cxnLst/>
          <a:rect l="0" t="0" r="0" b="0"/>
          <a:pathLst>
            <a:path>
              <a:moveTo>
                <a:pt x="3792465" y="4186582"/>
              </a:moveTo>
              <a:arcTo wR="2343896" hR="2343896" stAng="3109708" swAng="72192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39D5FBF-5C39-4E91-BF35-F74E7E3676CB}">
      <dsp:nvSpPr>
        <dsp:cNvPr id="0" name=""/>
        <dsp:cNvSpPr/>
      </dsp:nvSpPr>
      <dsp:spPr>
        <a:xfrm>
          <a:off x="4225676" y="4223533"/>
          <a:ext cx="1582676" cy="98274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Communicable Disease Epi</a:t>
          </a:r>
        </a:p>
      </dsp:txBody>
      <dsp:txXfrm>
        <a:off x="4273650" y="4271507"/>
        <a:ext cx="1486728" cy="886796"/>
      </dsp:txXfrm>
    </dsp:sp>
    <dsp:sp modelId="{F49E524E-6109-438C-AC82-73B8FB7A07B2}">
      <dsp:nvSpPr>
        <dsp:cNvPr id="0" name=""/>
        <dsp:cNvSpPr/>
      </dsp:nvSpPr>
      <dsp:spPr>
        <a:xfrm>
          <a:off x="1505208" y="343490"/>
          <a:ext cx="4687792" cy="4687792"/>
        </a:xfrm>
        <a:custGeom>
          <a:avLst/>
          <a:gdLst/>
          <a:ahLst/>
          <a:cxnLst/>
          <a:rect l="0" t="0" r="0" b="0"/>
          <a:pathLst>
            <a:path>
              <a:moveTo>
                <a:pt x="2709437" y="4659112"/>
              </a:moveTo>
              <a:arcTo wR="2343896" hR="2343896" stAng="4861671" swAng="162155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AE6B985-003A-46F9-B56D-F47F6B5652AF}">
      <dsp:nvSpPr>
        <dsp:cNvPr id="0" name=""/>
        <dsp:cNvSpPr/>
      </dsp:nvSpPr>
      <dsp:spPr>
        <a:xfrm>
          <a:off x="1777887" y="4166197"/>
          <a:ext cx="1334213" cy="85468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El Paso County IT</a:t>
          </a:r>
        </a:p>
      </dsp:txBody>
      <dsp:txXfrm>
        <a:off x="1819609" y="4207919"/>
        <a:ext cx="1250769" cy="771237"/>
      </dsp:txXfrm>
    </dsp:sp>
    <dsp:sp modelId="{57628CD8-E028-4DA9-8C41-339FE1A49F91}">
      <dsp:nvSpPr>
        <dsp:cNvPr id="0" name=""/>
        <dsp:cNvSpPr/>
      </dsp:nvSpPr>
      <dsp:spPr>
        <a:xfrm>
          <a:off x="1401224" y="291726"/>
          <a:ext cx="4687792" cy="4687792"/>
        </a:xfrm>
        <a:custGeom>
          <a:avLst/>
          <a:gdLst/>
          <a:ahLst/>
          <a:cxnLst/>
          <a:rect l="0" t="0" r="0" b="0"/>
          <a:pathLst>
            <a:path>
              <a:moveTo>
                <a:pt x="565542" y="3870757"/>
              </a:moveTo>
              <a:arcTo wR="2343896" hR="2343896" stAng="8361073" swAng="70531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6B4E48-8D2C-44FB-B044-B52B9B9BC3A7}">
      <dsp:nvSpPr>
        <dsp:cNvPr id="0" name=""/>
        <dsp:cNvSpPr/>
      </dsp:nvSpPr>
      <dsp:spPr>
        <a:xfrm>
          <a:off x="1009251" y="2969069"/>
          <a:ext cx="1015390" cy="79479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Operations</a:t>
          </a:r>
        </a:p>
      </dsp:txBody>
      <dsp:txXfrm>
        <a:off x="1048050" y="3007868"/>
        <a:ext cx="937792" cy="717199"/>
      </dsp:txXfrm>
    </dsp:sp>
    <dsp:sp modelId="{33599220-B2CE-4198-BBB9-007C6448C359}">
      <dsp:nvSpPr>
        <dsp:cNvPr id="0" name=""/>
        <dsp:cNvSpPr/>
      </dsp:nvSpPr>
      <dsp:spPr>
        <a:xfrm>
          <a:off x="1384869" y="216097"/>
          <a:ext cx="4687792" cy="4687792"/>
        </a:xfrm>
        <a:custGeom>
          <a:avLst/>
          <a:gdLst/>
          <a:ahLst/>
          <a:cxnLst/>
          <a:rect l="0" t="0" r="0" b="0"/>
          <a:pathLst>
            <a:path>
              <a:moveTo>
                <a:pt x="34919" y="2746980"/>
              </a:moveTo>
              <a:arcTo wR="2343896" hR="2343896" stAng="10205850" swAng="87681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71648B6-E431-4752-A251-C2AF73D783DA}">
      <dsp:nvSpPr>
        <dsp:cNvPr id="0" name=""/>
        <dsp:cNvSpPr/>
      </dsp:nvSpPr>
      <dsp:spPr>
        <a:xfrm>
          <a:off x="713314" y="1708083"/>
          <a:ext cx="1470721" cy="6533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Communications</a:t>
          </a:r>
        </a:p>
      </dsp:txBody>
      <dsp:txXfrm>
        <a:off x="745207" y="1739976"/>
        <a:ext cx="1406935" cy="589554"/>
      </dsp:txXfrm>
    </dsp:sp>
    <dsp:sp modelId="{6F29AE99-2192-4EA8-AD1E-3299D50BBA58}">
      <dsp:nvSpPr>
        <dsp:cNvPr id="0" name=""/>
        <dsp:cNvSpPr/>
      </dsp:nvSpPr>
      <dsp:spPr>
        <a:xfrm>
          <a:off x="1249555" y="516273"/>
          <a:ext cx="4687792" cy="4687792"/>
        </a:xfrm>
        <a:custGeom>
          <a:avLst/>
          <a:gdLst/>
          <a:ahLst/>
          <a:cxnLst/>
          <a:rect l="0" t="0" r="0" b="0"/>
          <a:pathLst>
            <a:path>
              <a:moveTo>
                <a:pt x="305542" y="1186759"/>
              </a:moveTo>
              <a:arcTo wR="2343896" hR="2343896" stAng="12574968" swAng="83623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3D44379-2CF2-44E3-A26B-2BC20796DCA3}">
      <dsp:nvSpPr>
        <dsp:cNvPr id="0" name=""/>
        <dsp:cNvSpPr/>
      </dsp:nvSpPr>
      <dsp:spPr>
        <a:xfrm>
          <a:off x="1651940" y="371965"/>
          <a:ext cx="1295707" cy="869974"/>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Public Health Planners</a:t>
          </a:r>
        </a:p>
      </dsp:txBody>
      <dsp:txXfrm>
        <a:off x="1694409" y="414434"/>
        <a:ext cx="1210769" cy="785036"/>
      </dsp:txXfrm>
    </dsp:sp>
    <dsp:sp modelId="{4784747F-3AAA-463A-9163-70E085DA11FD}">
      <dsp:nvSpPr>
        <dsp:cNvPr id="0" name=""/>
        <dsp:cNvSpPr/>
      </dsp:nvSpPr>
      <dsp:spPr>
        <a:xfrm>
          <a:off x="1567043" y="214478"/>
          <a:ext cx="4687792" cy="4687792"/>
        </a:xfrm>
        <a:custGeom>
          <a:avLst/>
          <a:gdLst/>
          <a:ahLst/>
          <a:cxnLst/>
          <a:rect l="0" t="0" r="0" b="0"/>
          <a:pathLst>
            <a:path>
              <a:moveTo>
                <a:pt x="1383891" y="205616"/>
              </a:moveTo>
              <a:arcTo wR="2343896" hR="2343896" stAng="14749306" swAng="51868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Governance</a:t>
          </a:r>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Warehouse</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Recommendations</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t>Disseminate</a:t>
          </a:r>
          <a:endParaRPr lang="en-US" sz="1400" kern="1200" dirty="0"/>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FINAL REPORT</a:t>
          </a:r>
        </a:p>
      </dsp:txBody>
      <dsp:txXfrm>
        <a:off x="6229419" y="1257353"/>
        <a:ext cx="1174635" cy="14985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u="none" kern="1200" dirty="0"/>
            <a:t>Objective 4</a:t>
          </a:r>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u="none" kern="1200" dirty="0"/>
            <a:t>Objective 4</a:t>
          </a:r>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u="none" kern="1200" dirty="0"/>
            <a:t>Objective 4</a:t>
          </a:r>
          <a:endParaRPr lang="en-US" sz="1800" kern="1200" dirty="0"/>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endParaRPr lang="en-US" sz="1000" kern="1200" dirty="0"/>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4</a:t>
          </a:r>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63545" y="1282744"/>
        <a:ext cx="1174635" cy="1498510"/>
      </dsp:txXfrm>
    </dsp:sp>
    <dsp:sp modelId="{96A2AD8D-F5A7-4752-8DE9-239373CE7972}">
      <dsp:nvSpPr>
        <dsp:cNvPr id="0" name=""/>
        <dsp:cNvSpPr/>
      </dsp:nvSpPr>
      <dsp:spPr>
        <a:xfrm>
          <a:off x="1518680"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2225" y="1282744"/>
        <a:ext cx="1174635" cy="1498510"/>
      </dsp:txXfrm>
    </dsp:sp>
    <dsp:sp modelId="{40C5BC1B-A407-480B-AD7E-7E48534DF9A2}">
      <dsp:nvSpPr>
        <dsp:cNvPr id="0" name=""/>
        <dsp:cNvSpPr/>
      </dsp:nvSpPr>
      <dsp:spPr>
        <a:xfrm>
          <a:off x="303735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5027" y="1286867"/>
        <a:ext cx="1250845" cy="1490264"/>
      </dsp:txXfrm>
    </dsp:sp>
    <dsp:sp modelId="{7A11794C-BB29-41E8-A07E-6B012AC1A610}">
      <dsp:nvSpPr>
        <dsp:cNvPr id="0" name=""/>
        <dsp:cNvSpPr/>
      </dsp:nvSpPr>
      <dsp:spPr>
        <a:xfrm>
          <a:off x="464049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4</a:t>
          </a:r>
        </a:p>
      </dsp:txBody>
      <dsp:txXfrm>
        <a:off x="470403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21021"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84566" y="1282744"/>
        <a:ext cx="1174635" cy="1498510"/>
      </dsp:txXfrm>
    </dsp:sp>
    <dsp:sp modelId="{96A2AD8D-F5A7-4752-8DE9-239373CE7972}">
      <dsp:nvSpPr>
        <dsp:cNvPr id="0" name=""/>
        <dsp:cNvSpPr/>
      </dsp:nvSpPr>
      <dsp:spPr>
        <a:xfrm>
          <a:off x="1539700"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603245" y="1282744"/>
        <a:ext cx="1174635" cy="1498510"/>
      </dsp:txXfrm>
    </dsp:sp>
    <dsp:sp modelId="{40C5BC1B-A407-480B-AD7E-7E48534DF9A2}">
      <dsp:nvSpPr>
        <dsp:cNvPr id="0" name=""/>
        <dsp:cNvSpPr/>
      </dsp:nvSpPr>
      <dsp:spPr>
        <a:xfrm>
          <a:off x="3058380"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26048" y="1286867"/>
        <a:ext cx="1250845" cy="1490264"/>
      </dsp:txXfrm>
    </dsp:sp>
    <dsp:sp modelId="{7A11794C-BB29-41E8-A07E-6B012AC1A610}">
      <dsp:nvSpPr>
        <dsp:cNvPr id="0" name=""/>
        <dsp:cNvSpPr/>
      </dsp:nvSpPr>
      <dsp:spPr>
        <a:xfrm>
          <a:off x="4661515"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4</a:t>
          </a:r>
        </a:p>
      </dsp:txBody>
      <dsp:txXfrm>
        <a:off x="4725060"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4</a:t>
          </a:r>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4</a:t>
          </a:r>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4</a:t>
          </a:r>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4</a:t>
          </a:r>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B5646-23DE-45F3-9F1E-3EB8EA1904B7}">
      <dsp:nvSpPr>
        <dsp:cNvPr id="0" name=""/>
        <dsp:cNvSpPr/>
      </dsp:nvSpPr>
      <dsp:spPr>
        <a:xfrm>
          <a:off x="1" y="0"/>
          <a:ext cx="7467596" cy="40640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418639-B54B-4F7F-810C-F444AAC053D4}">
      <dsp:nvSpPr>
        <dsp:cNvPr id="0" name=""/>
        <dsp:cNvSpPr/>
      </dsp:nvSpPr>
      <dsp:spPr>
        <a:xfrm>
          <a:off x="335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1</a:t>
          </a:r>
        </a:p>
      </dsp:txBody>
      <dsp:txXfrm>
        <a:off x="66895" y="1282744"/>
        <a:ext cx="1174635" cy="1498510"/>
      </dsp:txXfrm>
    </dsp:sp>
    <dsp:sp modelId="{96A2AD8D-F5A7-4752-8DE9-239373CE7972}">
      <dsp:nvSpPr>
        <dsp:cNvPr id="0" name=""/>
        <dsp:cNvSpPr/>
      </dsp:nvSpPr>
      <dsp:spPr>
        <a:xfrm>
          <a:off x="1522030" y="1219199"/>
          <a:ext cx="1301725" cy="16256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2</a:t>
          </a:r>
        </a:p>
      </dsp:txBody>
      <dsp:txXfrm>
        <a:off x="1585575" y="1282744"/>
        <a:ext cx="1174635" cy="1498510"/>
      </dsp:txXfrm>
    </dsp:sp>
    <dsp:sp modelId="{40C5BC1B-A407-480B-AD7E-7E48534DF9A2}">
      <dsp:nvSpPr>
        <dsp:cNvPr id="0" name=""/>
        <dsp:cNvSpPr/>
      </dsp:nvSpPr>
      <dsp:spPr>
        <a:xfrm>
          <a:off x="3040709" y="1219199"/>
          <a:ext cx="1386181"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3</a:t>
          </a:r>
        </a:p>
      </dsp:txBody>
      <dsp:txXfrm>
        <a:off x="3108377" y="1286867"/>
        <a:ext cx="1250845" cy="1490264"/>
      </dsp:txXfrm>
    </dsp:sp>
    <dsp:sp modelId="{7A11794C-BB29-41E8-A07E-6B012AC1A610}">
      <dsp:nvSpPr>
        <dsp:cNvPr id="0" name=""/>
        <dsp:cNvSpPr/>
      </dsp:nvSpPr>
      <dsp:spPr>
        <a:xfrm>
          <a:off x="4643844" y="1219199"/>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Objective 4</a:t>
          </a:r>
        </a:p>
      </dsp:txBody>
      <dsp:txXfrm>
        <a:off x="4707389" y="1282744"/>
        <a:ext cx="1174635" cy="1498510"/>
      </dsp:txXfrm>
    </dsp:sp>
    <dsp:sp modelId="{74336133-3E0E-498E-8DB6-48924E29E614}">
      <dsp:nvSpPr>
        <dsp:cNvPr id="0" name=""/>
        <dsp:cNvSpPr/>
      </dsp:nvSpPr>
      <dsp:spPr>
        <a:xfrm>
          <a:off x="6165874" y="1193808"/>
          <a:ext cx="1301725" cy="1625600"/>
        </a:xfrm>
        <a:prstGeom prst="roundRect">
          <a:avLst/>
        </a:prstGeom>
        <a:solidFill>
          <a:schemeClr val="accent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REPORT</a:t>
          </a:r>
        </a:p>
      </dsp:txBody>
      <dsp:txXfrm>
        <a:off x="6229419" y="1257353"/>
        <a:ext cx="1174635" cy="1498510"/>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43899-8F0D-4446-BD59-C2855F0A0EEE}">
      <dsp:nvSpPr>
        <dsp:cNvPr id="0" name=""/>
        <dsp:cNvSpPr/>
      </dsp:nvSpPr>
      <dsp:spPr>
        <a:xfrm rot="10800000">
          <a:off x="1447423" y="1413"/>
          <a:ext cx="5067300" cy="684293"/>
        </a:xfrm>
        <a:prstGeom prst="homePlate">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1754"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kern="1200" dirty="0">
              <a:latin typeface="Georgia" panose="02040502050405020303" pitchFamily="18" charset="0"/>
            </a:rPr>
            <a:t>Assess Completeness</a:t>
          </a:r>
        </a:p>
      </dsp:txBody>
      <dsp:txXfrm rot="10800000">
        <a:off x="1618496" y="1413"/>
        <a:ext cx="4896227" cy="684293"/>
      </dsp:txXfrm>
    </dsp:sp>
    <dsp:sp modelId="{FDA3E3DC-A9EF-4E3C-8A6C-0C1FEBEE73EA}">
      <dsp:nvSpPr>
        <dsp:cNvPr id="0" name=""/>
        <dsp:cNvSpPr/>
      </dsp:nvSpPr>
      <dsp:spPr>
        <a:xfrm>
          <a:off x="762001" y="0"/>
          <a:ext cx="684293" cy="68429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B7E4AAF0-63E7-4D06-9F0C-89C73F7EA8E8}">
      <dsp:nvSpPr>
        <dsp:cNvPr id="0" name=""/>
        <dsp:cNvSpPr/>
      </dsp:nvSpPr>
      <dsp:spPr>
        <a:xfrm rot="10800000">
          <a:off x="1447423" y="889973"/>
          <a:ext cx="5067300" cy="684293"/>
        </a:xfrm>
        <a:prstGeom prst="homePlate">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1754"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kern="1200" dirty="0">
              <a:solidFill>
                <a:prstClr val="white"/>
              </a:solidFill>
              <a:latin typeface="Georgia" panose="02040502050405020303" pitchFamily="18" charset="0"/>
              <a:ea typeface="+mn-ea"/>
              <a:cs typeface="+mn-cs"/>
            </a:rPr>
            <a:t>Evaluate Reporting</a:t>
          </a:r>
        </a:p>
      </dsp:txBody>
      <dsp:txXfrm rot="10800000">
        <a:off x="1618496" y="889973"/>
        <a:ext cx="4896227" cy="684293"/>
      </dsp:txXfrm>
    </dsp:sp>
    <dsp:sp modelId="{72F41719-1C87-417C-B9A8-3C70E8D396ED}">
      <dsp:nvSpPr>
        <dsp:cNvPr id="0" name=""/>
        <dsp:cNvSpPr/>
      </dsp:nvSpPr>
      <dsp:spPr>
        <a:xfrm>
          <a:off x="762001" y="883411"/>
          <a:ext cx="684293" cy="68429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B3D86C89-B9BC-47BC-A7D8-1B4A3B1F85E2}">
      <dsp:nvSpPr>
        <dsp:cNvPr id="0" name=""/>
        <dsp:cNvSpPr/>
      </dsp:nvSpPr>
      <dsp:spPr>
        <a:xfrm rot="10800000">
          <a:off x="1447423" y="1778533"/>
          <a:ext cx="5067300" cy="684293"/>
        </a:xfrm>
        <a:prstGeom prst="homePlate">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1754"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kern="1200" dirty="0">
              <a:solidFill>
                <a:prstClr val="white"/>
              </a:solidFill>
              <a:latin typeface="Georgia" panose="02040502050405020303" pitchFamily="18" charset="0"/>
              <a:ea typeface="+mn-ea"/>
              <a:cs typeface="+mn-cs"/>
            </a:rPr>
            <a:t>Enhance Collaboration</a:t>
          </a:r>
        </a:p>
      </dsp:txBody>
      <dsp:txXfrm rot="10800000">
        <a:off x="1618496" y="1778533"/>
        <a:ext cx="4896227" cy="684293"/>
      </dsp:txXfrm>
    </dsp:sp>
    <dsp:sp modelId="{68437D96-B41F-4464-9E61-E6C70780F0B5}">
      <dsp:nvSpPr>
        <dsp:cNvPr id="0" name=""/>
        <dsp:cNvSpPr/>
      </dsp:nvSpPr>
      <dsp:spPr>
        <a:xfrm>
          <a:off x="762001" y="1828801"/>
          <a:ext cx="684293" cy="684293"/>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33F671A9-F8D3-44FE-8BE8-E79D186D5215}">
      <dsp:nvSpPr>
        <dsp:cNvPr id="0" name=""/>
        <dsp:cNvSpPr/>
      </dsp:nvSpPr>
      <dsp:spPr>
        <a:xfrm rot="10800000">
          <a:off x="1447423" y="2667093"/>
          <a:ext cx="5067300" cy="684293"/>
        </a:xfrm>
        <a:prstGeom prst="homePlate">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1754" tIns="125730" rIns="234696" bIns="125730" numCol="1" spcCol="1270" anchor="ctr" anchorCtr="0">
          <a:noAutofit/>
        </a:bodyPr>
        <a:lstStyle/>
        <a:p>
          <a:pPr marL="0" lvl="0" indent="0" algn="ctr" defTabSz="1466850">
            <a:lnSpc>
              <a:spcPct val="90000"/>
            </a:lnSpc>
            <a:spcBef>
              <a:spcPct val="0"/>
            </a:spcBef>
            <a:spcAft>
              <a:spcPct val="35000"/>
            </a:spcAft>
            <a:buNone/>
          </a:pPr>
          <a:r>
            <a:rPr lang="en-US" sz="3300" kern="1200" dirty="0">
              <a:solidFill>
                <a:prstClr val="white"/>
              </a:solidFill>
              <a:latin typeface="Georgia" panose="02040502050405020303" pitchFamily="18" charset="0"/>
              <a:ea typeface="+mn-ea"/>
              <a:cs typeface="+mn-cs"/>
            </a:rPr>
            <a:t>Create Feedback Loop</a:t>
          </a:r>
        </a:p>
      </dsp:txBody>
      <dsp:txXfrm rot="10800000">
        <a:off x="1618496" y="2667093"/>
        <a:ext cx="4896227" cy="684293"/>
      </dsp:txXfrm>
    </dsp:sp>
    <dsp:sp modelId="{907212EC-2EDC-428F-BC1F-19444CCC33DB}">
      <dsp:nvSpPr>
        <dsp:cNvPr id="0" name=""/>
        <dsp:cNvSpPr/>
      </dsp:nvSpPr>
      <dsp:spPr>
        <a:xfrm>
          <a:off x="762001" y="2666997"/>
          <a:ext cx="684293" cy="684293"/>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550142" y="1081721"/>
        <a:ext cx="935513" cy="935604"/>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Stakeholders</a:t>
          </a: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Contact information</a:t>
          </a:r>
        </a:p>
      </dsp:txBody>
      <dsp:txXfrm>
        <a:off x="550142" y="1081721"/>
        <a:ext cx="935513" cy="935604"/>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550142" y="1081721"/>
        <a:ext cx="935513" cy="935604"/>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Report Card Indicators</a:t>
          </a: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Stakeholders</a:t>
          </a: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Contact information</a:t>
          </a:r>
        </a:p>
      </dsp:txBody>
      <dsp:txXfrm>
        <a:off x="550142" y="1081721"/>
        <a:ext cx="935513" cy="93560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Laboratory assessment</a:t>
          </a:r>
        </a:p>
      </dsp:txBody>
      <dsp:txXfrm>
        <a:off x="550142" y="1081721"/>
        <a:ext cx="935513" cy="935604"/>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Report Card Indicators</a:t>
          </a: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Stakeholders</a:t>
          </a: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Contact information</a:t>
          </a:r>
        </a:p>
      </dsp:txBody>
      <dsp:txXfrm>
        <a:off x="550142" y="1081721"/>
        <a:ext cx="935513" cy="935604"/>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dirty="0">
            <a:latin typeface="Times New Roman" panose="02020603050405020304" pitchFamily="18" charset="0"/>
            <a:cs typeface="Times New Roman" panose="02020603050405020304" pitchFamily="18" charset="0"/>
          </a:endParaRP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Distribution</a:t>
          </a: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Laboratory assessment</a:t>
          </a:r>
        </a:p>
      </dsp:txBody>
      <dsp:txXfrm>
        <a:off x="550142" y="1081721"/>
        <a:ext cx="935513" cy="935604"/>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Report Card Indicators</a:t>
          </a: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Stakeholders</a:t>
          </a: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Contact information</a:t>
          </a:r>
        </a:p>
      </dsp:txBody>
      <dsp:txXfrm>
        <a:off x="550142" y="1081721"/>
        <a:ext cx="935513" cy="935604"/>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rgbClr val="A72137"/>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Internal Analyses</a:t>
          </a: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Distribution</a:t>
          </a: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Laboratory assessment</a:t>
          </a:r>
        </a:p>
      </dsp:txBody>
      <dsp:txXfrm>
        <a:off x="550142" y="1081721"/>
        <a:ext cx="935513" cy="935604"/>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9E91A1-814E-40A6-840B-CBB76D503FC7}">
      <dsp:nvSpPr>
        <dsp:cNvPr id="0" name=""/>
        <dsp:cNvSpPr/>
      </dsp:nvSpPr>
      <dsp:spPr>
        <a:xfrm>
          <a:off x="3216902" y="847758"/>
          <a:ext cx="1403269" cy="1403529"/>
        </a:xfrm>
        <a:prstGeom prst="ellipse">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3263495"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Report Card Indicators</a:t>
          </a:r>
        </a:p>
      </dsp:txBody>
      <dsp:txXfrm>
        <a:off x="3450781" y="1081721"/>
        <a:ext cx="935513" cy="935604"/>
      </dsp:txXfrm>
    </dsp:sp>
    <dsp:sp modelId="{341147F9-9871-46AB-A63A-C06647BD52F6}">
      <dsp:nvSpPr>
        <dsp:cNvPr id="0" name=""/>
        <dsp:cNvSpPr/>
      </dsp:nvSpPr>
      <dsp:spPr>
        <a:xfrm rot="2700000">
          <a:off x="176827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181317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Stakeholders</a:t>
          </a:r>
        </a:p>
      </dsp:txBody>
      <dsp:txXfrm>
        <a:off x="2000461" y="1081721"/>
        <a:ext cx="935513" cy="935604"/>
      </dsp:txXfrm>
    </dsp:sp>
    <dsp:sp modelId="{686A39BF-9E26-4C83-9D03-CEDFFBA77DFA}">
      <dsp:nvSpPr>
        <dsp:cNvPr id="0" name=""/>
        <dsp:cNvSpPr/>
      </dsp:nvSpPr>
      <dsp:spPr>
        <a:xfrm rot="2700000">
          <a:off x="317953" y="849455"/>
          <a:ext cx="1399889" cy="1399889"/>
        </a:xfrm>
        <a:prstGeom prst="teardrop">
          <a:avLst>
            <a:gd name="adj" fmla="val 100000"/>
          </a:avLst>
        </a:prstGeom>
        <a:solidFill>
          <a:schemeClr val="bg1">
            <a:lumMod val="6500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362856" y="894550"/>
          <a:ext cx="1310083" cy="1309944"/>
        </a:xfrm>
        <a:prstGeom prst="ellipse">
          <a:avLst/>
        </a:prstGeom>
        <a:solidFill>
          <a:schemeClr val="lt1">
            <a:alpha val="90000"/>
            <a:hueOff val="0"/>
            <a:satOff val="0"/>
            <a:lumOff val="0"/>
            <a:alphaOff val="0"/>
          </a:schemeClr>
        </a:solidFill>
        <a:ln w="25400" cap="flat" cmpd="sng" algn="ctr">
          <a:solidFill>
            <a:srgbClr val="A72137"/>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Times New Roman" panose="02020603050405020304" pitchFamily="18" charset="0"/>
              <a:cs typeface="Times New Roman" panose="02020603050405020304" pitchFamily="18" charset="0"/>
            </a:rPr>
            <a:t>Contact information</a:t>
          </a:r>
        </a:p>
      </dsp:txBody>
      <dsp:txXfrm>
        <a:off x="550142" y="1081721"/>
        <a:ext cx="935513" cy="935604"/>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C92727-42A5-4F6C-AFEE-9D7A8E02FDEE}">
      <dsp:nvSpPr>
        <dsp:cNvPr id="0" name=""/>
        <dsp:cNvSpPr/>
      </dsp:nvSpPr>
      <dsp:spPr>
        <a:xfrm>
          <a:off x="5826610" y="1671395"/>
          <a:ext cx="1743775" cy="1743864"/>
        </a:xfrm>
        <a:prstGeom prst="ellipse">
          <a:avLst/>
        </a:prstGeom>
        <a:solidFill>
          <a:schemeClr val="accent2">
            <a:lumMod val="20000"/>
            <a:lumOff val="80000"/>
          </a:schemeClr>
        </a:solidFill>
        <a:ln w="2540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sp>
    <dsp:sp modelId="{2B9E5A73-3C8E-4FB8-BD37-0C5A6D53BEAF}">
      <dsp:nvSpPr>
        <dsp:cNvPr id="0" name=""/>
        <dsp:cNvSpPr/>
      </dsp:nvSpPr>
      <dsp:spPr>
        <a:xfrm>
          <a:off x="5884935" y="1729534"/>
          <a:ext cx="1627872" cy="1627586"/>
        </a:xfrm>
        <a:prstGeom prst="ellipse">
          <a:avLst/>
        </a:prstGeom>
        <a:solidFill>
          <a:schemeClr val="lt1">
            <a:alpha val="90000"/>
            <a:hueOff val="0"/>
            <a:satOff val="0"/>
            <a:lumOff val="0"/>
            <a:alphaOff val="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Assess changes over time for improvements</a:t>
          </a:r>
        </a:p>
      </dsp:txBody>
      <dsp:txXfrm>
        <a:off x="6117488" y="1962090"/>
        <a:ext cx="1162766" cy="1162474"/>
      </dsp:txXfrm>
    </dsp:sp>
    <dsp:sp modelId="{3A9E91A1-814E-40A6-840B-CBB76D503FC7}">
      <dsp:nvSpPr>
        <dsp:cNvPr id="0" name=""/>
        <dsp:cNvSpPr/>
      </dsp:nvSpPr>
      <dsp:spPr>
        <a:xfrm rot="2700000">
          <a:off x="4017017" y="1671272"/>
          <a:ext cx="1743804" cy="1743804"/>
        </a:xfrm>
        <a:prstGeom prst="teardrop">
          <a:avLst>
            <a:gd name="adj" fmla="val 100000"/>
          </a:avLst>
        </a:prstGeom>
        <a:solidFill>
          <a:schemeClr val="accent2">
            <a:lumMod val="20000"/>
            <a:lumOff val="80000"/>
          </a:schemeClr>
        </a:solidFill>
        <a:ln w="2540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sp>
    <dsp:sp modelId="{9395BB9D-F9F5-4ACF-A6CB-07D1B2AEBCF1}">
      <dsp:nvSpPr>
        <dsp:cNvPr id="0" name=""/>
        <dsp:cNvSpPr/>
      </dsp:nvSpPr>
      <dsp:spPr>
        <a:xfrm>
          <a:off x="4082834" y="1729534"/>
          <a:ext cx="1627872" cy="1627586"/>
        </a:xfrm>
        <a:prstGeom prst="ellipse">
          <a:avLst/>
        </a:prstGeom>
        <a:solidFill>
          <a:schemeClr val="lt1">
            <a:alpha val="90000"/>
            <a:hueOff val="0"/>
            <a:satOff val="0"/>
            <a:lumOff val="0"/>
            <a:alphaOff val="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Evaluate process to improve for 2020</a:t>
          </a:r>
        </a:p>
      </dsp:txBody>
      <dsp:txXfrm>
        <a:off x="4315387" y="1962090"/>
        <a:ext cx="1162766" cy="1162474"/>
      </dsp:txXfrm>
    </dsp:sp>
    <dsp:sp modelId="{341147F9-9871-46AB-A63A-C06647BD52F6}">
      <dsp:nvSpPr>
        <dsp:cNvPr id="0" name=""/>
        <dsp:cNvSpPr/>
      </dsp:nvSpPr>
      <dsp:spPr>
        <a:xfrm rot="2700000">
          <a:off x="2222393" y="1671272"/>
          <a:ext cx="1743804" cy="1743804"/>
        </a:xfrm>
        <a:prstGeom prst="teardrop">
          <a:avLst>
            <a:gd name="adj" fmla="val 100000"/>
          </a:avLst>
        </a:prstGeom>
        <a:solidFill>
          <a:schemeClr val="accent2">
            <a:lumMod val="20000"/>
            <a:lumOff val="80000"/>
          </a:schemeClr>
        </a:solidFill>
        <a:ln w="2540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sp>
    <dsp:sp modelId="{59E30871-5082-40C8-9567-403C2A76C7FF}">
      <dsp:nvSpPr>
        <dsp:cNvPr id="0" name=""/>
        <dsp:cNvSpPr/>
      </dsp:nvSpPr>
      <dsp:spPr>
        <a:xfrm>
          <a:off x="2280733" y="1729534"/>
          <a:ext cx="1627872" cy="1627586"/>
        </a:xfrm>
        <a:prstGeom prst="ellipse">
          <a:avLst/>
        </a:prstGeom>
        <a:solidFill>
          <a:schemeClr val="lt1">
            <a:alpha val="90000"/>
            <a:hueOff val="0"/>
            <a:satOff val="0"/>
            <a:lumOff val="0"/>
            <a:alphaOff val="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Share report cards with labs</a:t>
          </a:r>
        </a:p>
      </dsp:txBody>
      <dsp:txXfrm>
        <a:off x="2513286" y="1962090"/>
        <a:ext cx="1162766" cy="1162474"/>
      </dsp:txXfrm>
    </dsp:sp>
    <dsp:sp modelId="{686A39BF-9E26-4C83-9D03-CEDFFBA77DFA}">
      <dsp:nvSpPr>
        <dsp:cNvPr id="0" name=""/>
        <dsp:cNvSpPr/>
      </dsp:nvSpPr>
      <dsp:spPr>
        <a:xfrm rot="2700000">
          <a:off x="420292" y="1671272"/>
          <a:ext cx="1743804" cy="1743804"/>
        </a:xfrm>
        <a:prstGeom prst="teardrop">
          <a:avLst>
            <a:gd name="adj" fmla="val 100000"/>
          </a:avLst>
        </a:prstGeom>
        <a:solidFill>
          <a:schemeClr val="accent2">
            <a:lumMod val="20000"/>
            <a:lumOff val="80000"/>
          </a:schemeClr>
        </a:solidFill>
        <a:ln w="25400" cap="flat" cmpd="sng" algn="ctr">
          <a:solidFill>
            <a:schemeClr val="accent2">
              <a:lumMod val="20000"/>
              <a:lumOff val="80000"/>
            </a:schemeClr>
          </a:solidFill>
          <a:prstDash val="solid"/>
        </a:ln>
        <a:effectLst/>
      </dsp:spPr>
      <dsp:style>
        <a:lnRef idx="2">
          <a:scrgbClr r="0" g="0" b="0"/>
        </a:lnRef>
        <a:fillRef idx="1">
          <a:scrgbClr r="0" g="0" b="0"/>
        </a:fillRef>
        <a:effectRef idx="0">
          <a:scrgbClr r="0" g="0" b="0"/>
        </a:effectRef>
        <a:fontRef idx="minor">
          <a:schemeClr val="lt1"/>
        </a:fontRef>
      </dsp:style>
    </dsp:sp>
    <dsp:sp modelId="{57E695FC-6E57-4743-818A-3EC2D80D9A30}">
      <dsp:nvSpPr>
        <dsp:cNvPr id="0" name=""/>
        <dsp:cNvSpPr/>
      </dsp:nvSpPr>
      <dsp:spPr>
        <a:xfrm>
          <a:off x="478632" y="1729534"/>
          <a:ext cx="1627872" cy="1627586"/>
        </a:xfrm>
        <a:prstGeom prst="ellipse">
          <a:avLst/>
        </a:prstGeom>
        <a:solidFill>
          <a:schemeClr val="lt1">
            <a:alpha val="90000"/>
            <a:hueOff val="0"/>
            <a:satOff val="0"/>
            <a:lumOff val="0"/>
            <a:alphaOff val="0"/>
          </a:schemeClr>
        </a:solidFill>
        <a:ln w="25400" cap="flat"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Extract data from </a:t>
          </a:r>
          <a:r>
            <a:rPr lang="en-US" sz="1500" kern="1200" dirty="0" err="1">
              <a:latin typeface="Times New Roman" panose="02020603050405020304" pitchFamily="18" charset="0"/>
              <a:cs typeface="Times New Roman" panose="02020603050405020304" pitchFamily="18" charset="0"/>
            </a:rPr>
            <a:t>eHARS</a:t>
          </a:r>
          <a:r>
            <a:rPr lang="en-US" sz="1500" kern="1200" dirty="0">
              <a:latin typeface="Times New Roman" panose="02020603050405020304" pitchFamily="18" charset="0"/>
              <a:cs typeface="Times New Roman" panose="02020603050405020304" pitchFamily="18" charset="0"/>
            </a:rPr>
            <a:t> for report cards</a:t>
          </a:r>
        </a:p>
      </dsp:txBody>
      <dsp:txXfrm>
        <a:off x="711185" y="1962090"/>
        <a:ext cx="1162766" cy="1162474"/>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3.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5.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7.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8.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9.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0.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0.16822</cdr:x>
      <cdr:y>0.32668</cdr:y>
    </cdr:from>
    <cdr:to>
      <cdr:x>0.42835</cdr:x>
      <cdr:y>0.62344</cdr:y>
    </cdr:to>
    <cdr:sp macro="" textlink="">
      <cdr:nvSpPr>
        <cdr:cNvPr id="2" name="TextBox 1"/>
        <cdr:cNvSpPr txBox="1"/>
      </cdr:nvSpPr>
      <cdr:spPr>
        <a:xfrm xmlns:a="http://schemas.openxmlformats.org/drawingml/2006/main">
          <a:off x="1028700" y="1247776"/>
          <a:ext cx="1590675" cy="113347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0.63739</cdr:x>
      <cdr:y>0.64965</cdr:y>
    </cdr:from>
    <cdr:to>
      <cdr:x>0.76838</cdr:x>
      <cdr:y>0.72655</cdr:y>
    </cdr:to>
    <cdr:sp macro="" textlink="">
      <cdr:nvSpPr>
        <cdr:cNvPr id="2" name="TextBox 1"/>
        <cdr:cNvSpPr txBox="1"/>
      </cdr:nvSpPr>
      <cdr:spPr>
        <a:xfrm xmlns:a="http://schemas.openxmlformats.org/drawingml/2006/main">
          <a:off x="4243388" y="2646361"/>
          <a:ext cx="872065" cy="31326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a:t>36 Years</a:t>
          </a:r>
        </a:p>
      </cdr:txBody>
    </cdr:sp>
  </cdr:relSizeAnchor>
</c:userShapes>
</file>

<file path=ppt/drawings/drawing3.xml><?xml version="1.0" encoding="utf-8"?>
<c:userShapes xmlns:c="http://schemas.openxmlformats.org/drawingml/2006/chart">
  <cdr:relSizeAnchor xmlns:cdr="http://schemas.openxmlformats.org/drawingml/2006/chartDrawing">
    <cdr:from>
      <cdr:x>0.5425</cdr:x>
      <cdr:y>0.49272</cdr:y>
    </cdr:from>
    <cdr:to>
      <cdr:x>0.70274</cdr:x>
      <cdr:y>0.74952</cdr:y>
    </cdr:to>
    <cdr:sp macro="" textlink="">
      <cdr:nvSpPr>
        <cdr:cNvPr id="2" name="TextBox 1"/>
        <cdr:cNvSpPr txBox="1"/>
      </cdr:nvSpPr>
      <cdr:spPr>
        <a:xfrm xmlns:a="http://schemas.openxmlformats.org/drawingml/2006/main">
          <a:off x="4960620" y="2708909"/>
          <a:ext cx="1465232" cy="141182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t>Treat in Place</a:t>
          </a:r>
        </a:p>
      </cdr:txBody>
    </cdr:sp>
  </cdr:relSizeAnchor>
  <cdr:relSizeAnchor xmlns:cdr="http://schemas.openxmlformats.org/drawingml/2006/chartDrawing">
    <cdr:from>
      <cdr:x>0.38904</cdr:x>
      <cdr:y>0.7041</cdr:y>
    </cdr:from>
    <cdr:to>
      <cdr:x>0.66438</cdr:x>
      <cdr:y>0.92977</cdr:y>
    </cdr:to>
    <cdr:sp macro="" textlink="">
      <cdr:nvSpPr>
        <cdr:cNvPr id="3" name="TextBox 2"/>
        <cdr:cNvSpPr txBox="1"/>
      </cdr:nvSpPr>
      <cdr:spPr>
        <a:xfrm xmlns:a="http://schemas.openxmlformats.org/drawingml/2006/main">
          <a:off x="3246120" y="3726180"/>
          <a:ext cx="2297430" cy="119424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1400" b="1" dirty="0"/>
            <a:t>Mental</a:t>
          </a:r>
        </a:p>
        <a:p xmlns:a="http://schemas.openxmlformats.org/drawingml/2006/main">
          <a:pPr algn="ctr"/>
          <a:r>
            <a:rPr lang="en-US" sz="1400" b="1" dirty="0"/>
            <a:t>Health Hold</a:t>
          </a:r>
        </a:p>
        <a:p xmlns:a="http://schemas.openxmlformats.org/drawingml/2006/main">
          <a:pPr algn="ctr"/>
          <a:r>
            <a:rPr lang="en-US" sz="1400" b="1" dirty="0"/>
            <a:t> (M1)</a:t>
          </a:r>
        </a:p>
      </cdr:txBody>
    </cdr:sp>
  </cdr:relSizeAnchor>
  <cdr:relSizeAnchor xmlns:cdr="http://schemas.openxmlformats.org/drawingml/2006/chartDrawing">
    <cdr:from>
      <cdr:x>0.36301</cdr:x>
      <cdr:y>0.76213</cdr:y>
    </cdr:from>
    <cdr:to>
      <cdr:x>0.4726</cdr:x>
      <cdr:y>0.96041</cdr:y>
    </cdr:to>
    <cdr:sp macro="" textlink="">
      <cdr:nvSpPr>
        <cdr:cNvPr id="4" name="TextBox 3"/>
        <cdr:cNvSpPr txBox="1"/>
      </cdr:nvSpPr>
      <cdr:spPr>
        <a:xfrm xmlns:a="http://schemas.openxmlformats.org/drawingml/2006/main">
          <a:off x="3028950" y="35147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0.36849</cdr:x>
      <cdr:y>0.91577</cdr:y>
    </cdr:from>
    <cdr:to>
      <cdr:x>0.43425</cdr:x>
      <cdr:y>1</cdr:y>
    </cdr:to>
    <cdr:sp macro="" textlink="">
      <cdr:nvSpPr>
        <cdr:cNvPr id="5" name="TextBox 4"/>
        <cdr:cNvSpPr txBox="1"/>
      </cdr:nvSpPr>
      <cdr:spPr>
        <a:xfrm xmlns:a="http://schemas.openxmlformats.org/drawingml/2006/main">
          <a:off x="3074670" y="4846320"/>
          <a:ext cx="548640" cy="44576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t>Arrest</a:t>
          </a:r>
        </a:p>
      </cdr:txBody>
    </cdr:sp>
  </cdr:relSizeAnchor>
  <cdr:relSizeAnchor xmlns:cdr="http://schemas.openxmlformats.org/drawingml/2006/chartDrawing">
    <cdr:from>
      <cdr:x>0.32466</cdr:x>
      <cdr:y>0.4946</cdr:y>
    </cdr:from>
    <cdr:to>
      <cdr:x>0.47945</cdr:x>
      <cdr:y>0.64317</cdr:y>
    </cdr:to>
    <cdr:sp macro="" textlink="">
      <cdr:nvSpPr>
        <cdr:cNvPr id="6" name="TextBox 5"/>
        <cdr:cNvSpPr txBox="1"/>
      </cdr:nvSpPr>
      <cdr:spPr>
        <a:xfrm xmlns:a="http://schemas.openxmlformats.org/drawingml/2006/main">
          <a:off x="2708910" y="2617470"/>
          <a:ext cx="1291590" cy="786226"/>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t>Other</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CC26F0-4893-4687-B83B-7F8D07B7F60B}" type="datetimeFigureOut">
              <a:rPr lang="en-US" smtClean="0"/>
              <a:t>7/9/2019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2DFC94-E728-43B3-A7BC-2B322F29DA9E}" type="slidenum">
              <a:rPr lang="en-US" smtClean="0"/>
              <a:t>‹#›</a:t>
            </a:fld>
            <a:endParaRPr lang="en-US"/>
          </a:p>
        </p:txBody>
      </p:sp>
    </p:spTree>
    <p:extLst>
      <p:ext uri="{BB962C8B-B14F-4D97-AF65-F5344CB8AC3E}">
        <p14:creationId xmlns:p14="http://schemas.microsoft.com/office/powerpoint/2010/main" val="341726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1889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left:</a:t>
            </a:r>
          </a:p>
          <a:p>
            <a:r>
              <a:rPr lang="en-US" dirty="0"/>
              <a:t>Carey </a:t>
            </a:r>
            <a:r>
              <a:rPr lang="en-US" dirty="0" err="1"/>
              <a:t>Boelter</a:t>
            </a:r>
            <a:r>
              <a:rPr lang="en-US" dirty="0"/>
              <a:t> – El Paso County Sheriff’s Office</a:t>
            </a:r>
            <a:r>
              <a:rPr lang="en-US" baseline="0" dirty="0"/>
              <a:t> – Program Manager of the Co-Responder Program</a:t>
            </a:r>
          </a:p>
          <a:p>
            <a:r>
              <a:rPr lang="en-US" baseline="0" dirty="0"/>
              <a:t>Helen Harris – El Paso County Public Health Population Epidemiologist</a:t>
            </a:r>
          </a:p>
          <a:p>
            <a:r>
              <a:rPr lang="en-US" baseline="0" dirty="0"/>
              <a:t>Mike </a:t>
            </a:r>
            <a:r>
              <a:rPr lang="en-US" baseline="0" dirty="0" err="1"/>
              <a:t>DeRose</a:t>
            </a:r>
            <a:r>
              <a:rPr lang="en-US" baseline="0" dirty="0"/>
              <a:t> – El Paso County Public Health Data Analyst</a:t>
            </a:r>
          </a:p>
          <a:p>
            <a:r>
              <a:rPr lang="en-US" baseline="0" dirty="0"/>
              <a:t>Marigny Klaber – Regional Epidemiologist</a:t>
            </a:r>
          </a:p>
          <a:p>
            <a:r>
              <a:rPr lang="en-US" baseline="0" dirty="0"/>
              <a:t>Haley Zachary – Communicable Disease Epidemiologist</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205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Build informatics capacity to address data access and system integration gaps for the El Paso County Sheriff’s Office Co-Responder Program</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8846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Policing approach that pairs a specially trained law enforcement officer with a mental health clinician to respond to mental health related calls.</a:t>
            </a:r>
          </a:p>
          <a:p>
            <a:pPr lvl="0"/>
            <a:endParaRPr lang="en-US" sz="2000" dirty="0"/>
          </a:p>
          <a:p>
            <a:r>
              <a:rPr lang="en-US" sz="1200" kern="1200" dirty="0">
                <a:solidFill>
                  <a:schemeClr val="tx1"/>
                </a:solidFill>
                <a:latin typeface="+mn-lt"/>
                <a:ea typeface="+mn-ea"/>
                <a:cs typeface="+mn-cs"/>
              </a:rPr>
              <a:t> Team name is BHCON for Be</a:t>
            </a:r>
            <a:r>
              <a:rPr lang="en-US" sz="1200" kern="1200" baseline="0" dirty="0">
                <a:solidFill>
                  <a:schemeClr val="tx1"/>
                </a:solidFill>
                <a:latin typeface="+mn-lt"/>
                <a:ea typeface="+mn-ea"/>
                <a:cs typeface="+mn-cs"/>
              </a:rPr>
              <a:t>havioral Health Connect</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 daily duties and responsibilities of the BHCON team include responding to crisis 911 calls, taking referrals from other EPSO deputies to respond to identified individuals, and completing follow up visits and/or phone calls to individuals previously contacted by BHCON.  BHCON team members also participate in facilitating CIT and MHFA training for EPSO personnel and other local law enforcement agencies. BHCON team members work collaboratively with local psychiatric care providers and emergency departments to ensure appropriate care for those contacted by BHCON.</a:t>
            </a:r>
          </a:p>
          <a:p>
            <a:pPr lvl="0"/>
            <a:endParaRPr lang="en-US" sz="20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2585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The goals of the BHCON unit include:</a:t>
            </a:r>
          </a:p>
          <a:p>
            <a:endParaRPr lang="en-US" sz="1200" kern="1200" dirty="0">
              <a:solidFill>
                <a:schemeClr val="tx1"/>
              </a:solidFill>
              <a:latin typeface="+mn-lt"/>
              <a:ea typeface="+mn-ea"/>
              <a:cs typeface="+mn-cs"/>
            </a:endParaRPr>
          </a:p>
          <a:p>
            <a:pPr lvl="0"/>
            <a:r>
              <a:rPr lang="en-US" sz="1200" kern="1200" dirty="0">
                <a:solidFill>
                  <a:schemeClr val="tx1"/>
                </a:solidFill>
                <a:latin typeface="+mn-lt"/>
                <a:ea typeface="+mn-ea"/>
                <a:cs typeface="+mn-cs"/>
              </a:rPr>
              <a:t>Provide crisis intervention response to individuals experiencing a mental health emergency</a:t>
            </a:r>
          </a:p>
          <a:p>
            <a:pPr lvl="0"/>
            <a:r>
              <a:rPr lang="en-US" sz="1200" kern="1200" dirty="0">
                <a:solidFill>
                  <a:schemeClr val="tx1"/>
                </a:solidFill>
                <a:latin typeface="+mn-lt"/>
                <a:ea typeface="+mn-ea"/>
                <a:cs typeface="+mn-cs"/>
              </a:rPr>
              <a:t>Prevent unnecessary incarceration and/or hospitalization of mentally ill individuals by connecting them with appropriate care in the least restrictive environment </a:t>
            </a:r>
          </a:p>
          <a:p>
            <a:pPr lvl="0"/>
            <a:r>
              <a:rPr lang="en-US" sz="1200" kern="1200" dirty="0">
                <a:solidFill>
                  <a:schemeClr val="tx1"/>
                </a:solidFill>
                <a:latin typeface="+mn-lt"/>
                <a:ea typeface="+mn-ea"/>
                <a:cs typeface="+mn-cs"/>
              </a:rPr>
              <a:t>Facilitate the return of law enforcement units to patrol activities and emergency vehicles back into rotation</a:t>
            </a:r>
          </a:p>
          <a:p>
            <a:pPr lvl="0"/>
            <a:r>
              <a:rPr lang="en-US" sz="1200" kern="1200" dirty="0">
                <a:solidFill>
                  <a:schemeClr val="tx1"/>
                </a:solidFill>
                <a:latin typeface="+mn-lt"/>
                <a:ea typeface="+mn-ea"/>
                <a:cs typeface="+mn-cs"/>
              </a:rPr>
              <a:t>Support increased training to deputies on improved law enforcement responses to behavioral health calls through Crisis Intervention Training (CIT) and Mental Health First Aid (MHFA)</a:t>
            </a:r>
          </a:p>
          <a:p>
            <a:pPr lvl="0"/>
            <a:r>
              <a:rPr lang="en-US" sz="1200" kern="1200" dirty="0">
                <a:solidFill>
                  <a:schemeClr val="tx1"/>
                </a:solidFill>
                <a:latin typeface="+mn-lt"/>
                <a:ea typeface="+mn-ea"/>
                <a:cs typeface="+mn-cs"/>
              </a:rPr>
              <a:t>Promote an information campaign for families, friends, neighbors and communities about mental health awareness, decreasing the stigma of mental illness and encouraging individuals to seek help</a:t>
            </a:r>
          </a:p>
          <a:p>
            <a:pPr lvl="0"/>
            <a:r>
              <a:rPr lang="en-US" sz="1200" kern="1200" dirty="0">
                <a:solidFill>
                  <a:schemeClr val="tx1"/>
                </a:solidFill>
                <a:latin typeface="+mn-lt"/>
                <a:ea typeface="+mn-ea"/>
                <a:cs typeface="+mn-cs"/>
              </a:rPr>
              <a:t>Provide not only response, but also follow-up, to ensure a continuum of care and access to resources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a:t>
            </a:r>
            <a:r>
              <a:rPr lang="en-US" baseline="0" dirty="0"/>
              <a:t> the area excluded/covered by EPSO Co-Responder Unit – Define by color </a:t>
            </a:r>
          </a:p>
          <a:p>
            <a:pPr marL="171450" indent="-171450">
              <a:buFont typeface="Arial" panose="020B0604020202020204" pitchFamily="34" charset="0"/>
              <a:buChar char="•"/>
            </a:pPr>
            <a:r>
              <a:rPr lang="en-US" baseline="0" dirty="0"/>
              <a:t>2100 square miles</a:t>
            </a:r>
          </a:p>
          <a:p>
            <a:pPr marL="171450" indent="-171450">
              <a:buFont typeface="Arial" panose="020B0604020202020204" pitchFamily="34" charset="0"/>
              <a:buChar char="•"/>
            </a:pPr>
            <a:r>
              <a:rPr lang="en-US" baseline="0" dirty="0"/>
              <a:t>Team covers 8 districts and assists several other municipalities such as Monument, Manitou, Calhan and Fountain</a:t>
            </a:r>
          </a:p>
          <a:p>
            <a:pPr marL="171450" indent="-171450">
              <a:buFont typeface="Arial" panose="020B0604020202020204" pitchFamily="34" charset="0"/>
              <a:buChar char="•"/>
            </a:pPr>
            <a:r>
              <a:rPr lang="en-US" baseline="0" dirty="0"/>
              <a:t>Serving a Population of 701,283</a:t>
            </a:r>
          </a:p>
          <a:p>
            <a:pPr marL="171450" indent="-171450">
              <a:buFont typeface="Arial" panose="020B0604020202020204" pitchFamily="34" charset="0"/>
              <a:buChar char="•"/>
            </a:pPr>
            <a:r>
              <a:rPr lang="en-US" baseline="0" dirty="0"/>
              <a:t>All with one team working 10 hours,  4 day/week</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6215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Operations data was collected from Go-Live on 7/1/2018 to inform continuous program improvements and overall evaluation</a:t>
            </a:r>
          </a:p>
          <a:p>
            <a:pPr marL="174708" indent="-174708">
              <a:buFont typeface="Arial" panose="020B0604020202020204" pitchFamily="34" charset="0"/>
              <a:buChar char="•"/>
            </a:pPr>
            <a:r>
              <a:rPr lang="en-US" dirty="0"/>
              <a:t>7/1/2018</a:t>
            </a:r>
            <a:r>
              <a:rPr lang="en-US" baseline="0" dirty="0"/>
              <a:t> through 5/31/2019 (11 months) shows our single Co-Responder Unit actively responding to:</a:t>
            </a:r>
          </a:p>
          <a:p>
            <a:pPr marL="174708" indent="-174708">
              <a:buFont typeface="Arial" panose="020B0604020202020204" pitchFamily="34" charset="0"/>
              <a:buChar char="•"/>
            </a:pPr>
            <a:r>
              <a:rPr lang="en-US" baseline="0" dirty="0"/>
              <a:t>504 calls that came into 911 dispatch</a:t>
            </a:r>
          </a:p>
          <a:p>
            <a:pPr marL="174708" marR="0" indent="-17470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Average age 36 years</a:t>
            </a:r>
            <a:endParaRPr lang="en-US" baseline="0" dirty="0"/>
          </a:p>
          <a:p>
            <a:pPr marL="174708" indent="-174708">
              <a:buFont typeface="Arial" panose="020B0604020202020204" pitchFamily="34" charset="0"/>
              <a:buChar char="•"/>
            </a:pPr>
            <a:r>
              <a:rPr lang="en-US" dirty="0"/>
              <a:t>Just over half male (56%)</a:t>
            </a:r>
          </a:p>
          <a:p>
            <a:pPr marL="174708" indent="-174708">
              <a:buFont typeface="Arial" panose="020B0604020202020204" pitchFamily="34" charset="0"/>
              <a:buChar char="•"/>
            </a:pPr>
            <a:r>
              <a:rPr lang="en-US" dirty="0"/>
              <a:t>Racially and ethnically aligning with our overall population proportions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3806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u="sng" dirty="0"/>
              <a:t>Call Types</a:t>
            </a:r>
          </a:p>
          <a:p>
            <a:r>
              <a:rPr lang="en-US" b="1" dirty="0"/>
              <a:t>Check the Welfare:</a:t>
            </a:r>
            <a:r>
              <a:rPr lang="en-US" dirty="0"/>
              <a:t> 911 Caller reports someone may be suicidal or having a crisis</a:t>
            </a:r>
          </a:p>
          <a:p>
            <a:pPr>
              <a:buFont typeface="Arial" pitchFamily="34" charset="0"/>
              <a:buChar char="•"/>
            </a:pPr>
            <a:endParaRPr lang="en-US" dirty="0"/>
          </a:p>
          <a:p>
            <a:r>
              <a:rPr lang="en-US" b="1" dirty="0"/>
              <a:t>Disturbance:</a:t>
            </a:r>
            <a:r>
              <a:rPr lang="en-US" dirty="0"/>
              <a:t> 911 Caller reports individual is causing some sort of problem/situation</a:t>
            </a:r>
          </a:p>
          <a:p>
            <a:pPr>
              <a:buFont typeface="Arial" pitchFamily="34" charset="0"/>
              <a:buChar char="•"/>
            </a:pPr>
            <a:endParaRPr lang="en-US" dirty="0"/>
          </a:p>
          <a:p>
            <a:r>
              <a:rPr lang="en-US" b="1" dirty="0"/>
              <a:t>Referrals:</a:t>
            </a:r>
            <a:r>
              <a:rPr lang="en-US" dirty="0"/>
              <a:t> BHCON team contacted directly by law enforcement, fire, agency or community member to respond to an individual</a:t>
            </a:r>
          </a:p>
          <a:p>
            <a:endParaRPr lang="en-US" dirty="0"/>
          </a:p>
          <a:p>
            <a:r>
              <a:rPr lang="en-US" b="1" dirty="0">
                <a:solidFill>
                  <a:srgbClr val="FF0000"/>
                </a:solidFill>
              </a:rPr>
              <a:t>Other:</a:t>
            </a:r>
            <a:r>
              <a:rPr lang="en-US" b="1" baseline="0" dirty="0">
                <a:solidFill>
                  <a:srgbClr val="FF0000"/>
                </a:solidFill>
              </a:rPr>
              <a:t> </a:t>
            </a:r>
            <a:r>
              <a:rPr lang="en-US" baseline="0" dirty="0">
                <a:solidFill>
                  <a:srgbClr val="FF0000"/>
                </a:solidFill>
              </a:rPr>
              <a:t>Harassment, Domestic Violence, Suspicious Incident</a:t>
            </a:r>
            <a:endParaRPr lang="en-US" dirty="0">
              <a:solidFill>
                <a:srgbClr val="FF0000"/>
              </a:solidFill>
            </a:endParaRPr>
          </a:p>
          <a:p>
            <a:pPr lvl="1"/>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8104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u="sng" dirty="0"/>
              <a:t>Dispositions</a:t>
            </a:r>
          </a:p>
          <a:p>
            <a:r>
              <a:rPr lang="en-US" b="1" dirty="0"/>
              <a:t>Treat in Place: </a:t>
            </a:r>
            <a:r>
              <a:rPr lang="en-US" dirty="0"/>
              <a:t>Individual treated in place and provided resources</a:t>
            </a:r>
          </a:p>
          <a:p>
            <a:pPr>
              <a:buFont typeface="Arial" pitchFamily="34" charset="0"/>
              <a:buChar char="•"/>
            </a:pPr>
            <a:endParaRPr lang="en-US" dirty="0"/>
          </a:p>
          <a:p>
            <a:r>
              <a:rPr lang="en-US" b="1" dirty="0"/>
              <a:t>M1:</a:t>
            </a:r>
            <a:r>
              <a:rPr lang="en-US" dirty="0"/>
              <a:t> Individual presents as danger to self or others or gravely disabled and mandated to 72 hold for psychiatric treatment</a:t>
            </a:r>
          </a:p>
          <a:p>
            <a:pPr>
              <a:buFont typeface="Arial" pitchFamily="34" charset="0"/>
              <a:buChar char="•"/>
            </a:pPr>
            <a:endParaRPr lang="en-US" dirty="0"/>
          </a:p>
          <a:p>
            <a:r>
              <a:rPr lang="en-US" b="1" dirty="0"/>
              <a:t>Arrest:</a:t>
            </a:r>
            <a:r>
              <a:rPr lang="en-US" dirty="0"/>
              <a:t> Individual arrested on new charge or warrant</a:t>
            </a:r>
          </a:p>
          <a:p>
            <a:endParaRPr lang="en-US" dirty="0"/>
          </a:p>
          <a:p>
            <a:r>
              <a:rPr lang="en-US" dirty="0">
                <a:solidFill>
                  <a:srgbClr val="FF0000"/>
                </a:solidFill>
              </a:rPr>
              <a:t>Other?</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7005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Why does this project matter – what have we learned by using it as</a:t>
            </a:r>
            <a:r>
              <a:rPr lang="en-US" baseline="0" dirty="0"/>
              <a:t> our AITT project</a:t>
            </a:r>
            <a:r>
              <a:rPr lang="en-US" dirty="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1. The Co-Responder Program has informed a</a:t>
            </a:r>
            <a:r>
              <a:rPr lang="en-US" baseline="0" dirty="0"/>
              <a:t> future-state interoperability that could be applied to all public health programs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2. The need for data-sharing across agencies to improve outcomes for EPC residents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Char char="Ø"/>
            </a:pPr>
            <a:r>
              <a:rPr lang="en-US" baseline="0" dirty="0"/>
              <a:t>These data may be collected by individual agencies, including:</a:t>
            </a:r>
          </a:p>
          <a:p>
            <a:pPr>
              <a:buFont typeface="Arial" pitchFamily="34" charset="0"/>
              <a:buChar char="•"/>
            </a:pPr>
            <a:r>
              <a:rPr lang="en-US" baseline="0" dirty="0"/>
              <a:t>EHR</a:t>
            </a:r>
          </a:p>
          <a:p>
            <a:pPr>
              <a:buFont typeface="Arial" pitchFamily="34" charset="0"/>
              <a:buChar char="•"/>
            </a:pPr>
            <a:r>
              <a:rPr lang="en-US" baseline="0" dirty="0"/>
              <a:t>Environmental Health</a:t>
            </a:r>
          </a:p>
          <a:p>
            <a:pPr>
              <a:buFont typeface="Arial" pitchFamily="34" charset="0"/>
              <a:buChar char="•"/>
            </a:pPr>
            <a:r>
              <a:rPr lang="en-US" baseline="0" dirty="0"/>
              <a:t>BH and medical providers</a:t>
            </a:r>
          </a:p>
          <a:p>
            <a:pPr>
              <a:buFont typeface="Arial" pitchFamily="34" charset="0"/>
              <a:buChar char="•"/>
            </a:pPr>
            <a:r>
              <a:rPr lang="en-US" baseline="0" dirty="0"/>
              <a:t>Infectious diseases</a:t>
            </a:r>
          </a:p>
          <a:p>
            <a:pPr>
              <a:buFont typeface="Arial" pitchFamily="34" charset="0"/>
              <a:buChar char="•"/>
            </a:pPr>
            <a:r>
              <a:rPr lang="en-US" baseline="0" dirty="0"/>
              <a:t>Law enforcement and public safety</a:t>
            </a:r>
          </a:p>
          <a:p>
            <a:pPr>
              <a:buFont typeface="Arial" pitchFamily="34" charset="0"/>
              <a:buChar char="•"/>
            </a:pPr>
            <a:endParaRPr lang="en-US" baseline="0" dirty="0"/>
          </a:p>
          <a:p>
            <a:pPr>
              <a:buFont typeface="Arial" pitchFamily="34" charset="0"/>
              <a:buChar char="•"/>
            </a:pPr>
            <a:r>
              <a:rPr lang="en-US" baseline="0" dirty="0"/>
              <a:t>And when shared in a formalized manner across multiple agencies are more powerful in aggregate than individually</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9451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with caution.</a:t>
            </a:r>
          </a:p>
          <a:p>
            <a:endParaRPr lang="en-US" dirty="0"/>
          </a:p>
          <a:p>
            <a:r>
              <a:rPr lang="en-US" dirty="0"/>
              <a:t>During our Adaptive Problem </a:t>
            </a:r>
            <a:r>
              <a:rPr lang="en-US" baseline="0" dirty="0"/>
              <a:t>presentation of our project in April, our AITT peers made 2 helpful recommendations: </a:t>
            </a:r>
          </a:p>
          <a:p>
            <a:pPr marL="228600" indent="-228600">
              <a:buFont typeface="Arial" panose="020B0604020202020204" pitchFamily="34" charset="0"/>
              <a:buAutoNum type="arabicPeriod"/>
            </a:pPr>
            <a:r>
              <a:rPr lang="en-US" baseline="0" dirty="0"/>
              <a:t>The need for data governance when managing data across different agencies, and</a:t>
            </a:r>
          </a:p>
          <a:p>
            <a:pPr marL="228600" indent="-228600">
              <a:buFont typeface="Arial" panose="020B0604020202020204" pitchFamily="34" charset="0"/>
              <a:buAutoNum type="arabicPeriod"/>
            </a:pPr>
            <a:r>
              <a:rPr lang="en-US" baseline="0" dirty="0"/>
              <a:t>The benefits of formalizing the partnerships sharing the data related to the Co-Responder Program</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9098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During the program the</a:t>
            </a:r>
            <a:r>
              <a:rPr lang="en-US" sz="1600" baseline="0" dirty="0"/>
              <a:t> team i</a:t>
            </a:r>
            <a:r>
              <a:rPr lang="en-US" sz="1600" dirty="0"/>
              <a:t>dentified gaps in data collection, standards, and integration between systems for the Co-Responder Program</a:t>
            </a:r>
          </a:p>
          <a:p>
            <a:pPr marL="285750" lvl="0" indent="-285750">
              <a:buFont typeface="Arial" panose="020B0604020202020204" pitchFamily="34" charset="0"/>
              <a:buChar char="•"/>
            </a:pPr>
            <a:r>
              <a:rPr lang="en-US" sz="1600" dirty="0"/>
              <a:t>We</a:t>
            </a:r>
            <a:r>
              <a:rPr lang="en-US" sz="1600" baseline="0" dirty="0"/>
              <a:t> r</a:t>
            </a:r>
            <a:r>
              <a:rPr lang="en-US" sz="1600" dirty="0"/>
              <a:t>eviewed data fields collected and identified data collection discrepancies between systems used by the El Paso County Sherriff’s Office Co-Responder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600" dirty="0"/>
          </a:p>
          <a:p>
            <a:pPr marL="0" lvl="0" indent="0">
              <a:buNone/>
            </a:pPr>
            <a:endParaRPr lang="en-US" sz="1600" dirty="0"/>
          </a:p>
          <a:p>
            <a:pPr marL="174708" indent="-174708">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1901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Arial" panose="020B0604020202020204" pitchFamily="34" charset="0"/>
              <a:buChar char="•"/>
            </a:pPr>
            <a:r>
              <a:rPr lang="en-US" sz="1200" dirty="0"/>
              <a:t>Determined the need for a data dictionary for multiple</a:t>
            </a:r>
            <a:r>
              <a:rPr lang="en-US" sz="1200" baseline="0" dirty="0"/>
              <a:t> data collections systems within the Sherriff’s Office </a:t>
            </a:r>
            <a:r>
              <a:rPr lang="en-US" sz="1200" dirty="0"/>
              <a:t>in order to find common data fields;</a:t>
            </a:r>
            <a:r>
              <a:rPr lang="en-US" sz="1200" baseline="0" dirty="0"/>
              <a:t> </a:t>
            </a:r>
          </a:p>
          <a:p>
            <a:pPr marL="171450" lvl="0" indent="-171450">
              <a:buFont typeface="Arial" panose="020B0604020202020204" pitchFamily="34" charset="0"/>
              <a:buChar char="•"/>
            </a:pPr>
            <a:r>
              <a:rPr lang="en-US" sz="1200" dirty="0"/>
              <a:t>Attempted to integrate patient records between</a:t>
            </a:r>
            <a:r>
              <a:rPr lang="en-US" sz="1200" baseline="0" dirty="0"/>
              <a:t> 2 user groups using the </a:t>
            </a:r>
            <a:r>
              <a:rPr lang="en-US" sz="1200" dirty="0"/>
              <a:t>same vendor software</a:t>
            </a:r>
            <a:r>
              <a:rPr lang="en-US" sz="1200" baseline="0" dirty="0"/>
              <a:t> </a:t>
            </a:r>
            <a:r>
              <a:rPr lang="en-US" sz="1200" dirty="0"/>
              <a:t>(EPSO and CARES)</a:t>
            </a:r>
          </a:p>
          <a:p>
            <a:pPr marL="171450" lvl="0" indent="-171450">
              <a:buFont typeface="Arial" panose="020B0604020202020204" pitchFamily="34" charset="0"/>
              <a:buChar char="•"/>
            </a:pPr>
            <a:r>
              <a:rPr lang="en-US" sz="1200" dirty="0"/>
              <a:t>The current software is not a viable option moving forward based on lack of interoperability and data standards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dirty="0"/>
              <a:t>The</a:t>
            </a:r>
            <a:r>
              <a:rPr lang="en-US" baseline="0" dirty="0"/>
              <a:t> AITT program helped id</a:t>
            </a:r>
            <a:r>
              <a:rPr lang="en-US" dirty="0"/>
              <a:t>entify</a:t>
            </a:r>
            <a:r>
              <a:rPr lang="en-US" baseline="0" dirty="0"/>
              <a:t> </a:t>
            </a:r>
            <a:r>
              <a:rPr lang="en-US" dirty="0"/>
              <a:t>the need for data governance and we have begun the groundwork; understanding the need for</a:t>
            </a:r>
            <a:r>
              <a:rPr lang="en-US" baseline="0" dirty="0"/>
              <a:t> </a:t>
            </a:r>
            <a:r>
              <a:rPr lang="en-US" dirty="0"/>
              <a:t>policies and procedures for data acquisition,</a:t>
            </a:r>
            <a:r>
              <a:rPr lang="en-US" baseline="0" dirty="0"/>
              <a:t> </a:t>
            </a:r>
            <a:r>
              <a:rPr lang="en-US" dirty="0"/>
              <a:t>maintaining data quality and thinking about the end-use of the data, why is it needed and how will it help?</a:t>
            </a:r>
          </a:p>
          <a:p>
            <a:pPr>
              <a:buFont typeface="Wingdings" pitchFamily="2" charset="2"/>
              <a:buNone/>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98061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None/>
            </a:pPr>
            <a:r>
              <a:rPr lang="en-US" dirty="0"/>
              <a:t>We have selected the data governance community and convened a preliminary </a:t>
            </a:r>
            <a:r>
              <a:rPr lang="en-US" baseline="0" dirty="0"/>
              <a:t>workgroup consisting of epidemiologists, data analysts, operations, communication, planners, and information technology.</a:t>
            </a:r>
          </a:p>
          <a:p>
            <a:pPr marL="174708" indent="-174708">
              <a:buFont typeface="Arial" panose="020B0604020202020204" pitchFamily="34" charset="0"/>
              <a:buNone/>
            </a:pPr>
            <a:endParaRPr lang="en-US" baseline="0" dirty="0"/>
          </a:p>
          <a:p>
            <a:pPr marL="174708" indent="-174708">
              <a:buFont typeface="Arial" panose="020B0604020202020204" pitchFamily="34" charset="0"/>
              <a:buNone/>
            </a:pPr>
            <a:r>
              <a:rPr lang="en-US" baseline="0" dirty="0"/>
              <a:t>Current actions are to incorporate lessons learned in the AITT program to determine further actions at EPCPH including creating policies and procedures for sharing and storing the data, and assigning roles and responsibilities for the data to the individuals involved</a:t>
            </a:r>
          </a:p>
          <a:p>
            <a:pPr marL="174708" indent="-174708">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3829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 have completed our inventory of current data infrastructure and resources:</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Existing software/hardware</a:t>
            </a:r>
          </a:p>
          <a:p>
            <a:pPr marL="457200" marR="0" lvl="1"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Staff roles and capacity</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Identified best practice programs and impending processes needing improvement</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 are in our infancy but up-and-running</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itchFamily="2" charset="2"/>
              <a:buNone/>
            </a:pPr>
            <a:r>
              <a:rPr lang="en-US" b="0" dirty="0"/>
              <a:t>Our next steps for the Co-Responder</a:t>
            </a:r>
            <a:r>
              <a:rPr lang="en-US" b="0" baseline="0" dirty="0"/>
              <a:t> program are to include lessons learned and to evaluate the operational successes and effectiveness.</a:t>
            </a:r>
          </a:p>
          <a:p>
            <a:pPr>
              <a:buFont typeface="Wingdings" pitchFamily="2" charset="2"/>
              <a:buNone/>
            </a:pPr>
            <a:endParaRPr lang="en-US" b="0" baseline="0" dirty="0"/>
          </a:p>
          <a:p>
            <a:pPr>
              <a:buFont typeface="Wingdings" pitchFamily="2" charset="2"/>
              <a:buNone/>
            </a:pPr>
            <a:r>
              <a:rPr lang="en-US" b="0" baseline="0" dirty="0"/>
              <a:t>It will be important to identify additional key data points, and to build the capacity to collect that information.</a:t>
            </a:r>
          </a:p>
          <a:p>
            <a:pPr>
              <a:buFont typeface="Wingdings" pitchFamily="2" charset="2"/>
              <a:buNone/>
            </a:pPr>
            <a:endParaRPr lang="en-US" b="0" baseline="0" dirty="0"/>
          </a:p>
          <a:p>
            <a:pPr>
              <a:buFont typeface="Wingdings" pitchFamily="2" charset="2"/>
              <a:buNone/>
            </a:pPr>
            <a:r>
              <a:rPr lang="en-US" b="0" baseline="0" dirty="0"/>
              <a:t>We have determined the need to replace the software used in the Co-Responder Program with a more accurate and flexible product that provides interoperability with other systems.</a:t>
            </a:r>
            <a:endParaRPr lang="en-US" b="0" dirty="0"/>
          </a:p>
          <a:p>
            <a:pPr>
              <a:buFont typeface="Wingdings" pitchFamily="2" charset="2"/>
              <a:buChar char="§"/>
            </a:pPr>
            <a:endParaRPr lang="en-US" b="1" dirty="0"/>
          </a:p>
          <a:p>
            <a:pPr>
              <a:buFont typeface="Wingdings" pitchFamily="2" charset="2"/>
              <a:buChar char="§"/>
            </a:pPr>
            <a:endParaRPr lang="en-US" b="1" dirty="0"/>
          </a:p>
          <a:p>
            <a:pPr>
              <a:buFont typeface="Wingdings" pitchFamily="2" charset="2"/>
              <a:buChar char="§"/>
            </a:pPr>
            <a:endParaRPr lang="en-US" b="1"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044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to success for behavioral health response and continuity of care is</a:t>
            </a:r>
            <a:r>
              <a:rPr lang="en-US" baseline="0" dirty="0"/>
              <a:t> to be able to link all services with on medical record that is patient-based.  </a:t>
            </a:r>
          </a:p>
          <a:p>
            <a:endParaRPr lang="en-US" baseline="0" dirty="0"/>
          </a:p>
          <a:p>
            <a:r>
              <a:rPr lang="en-US" baseline="0" dirty="0"/>
              <a:t>This will require the integration of several different data collection systems; behavioral health responder teams, law enforcement, hospitals, behavioral health facilities, and pre-hospital/ambulance.</a:t>
            </a:r>
          </a:p>
          <a:p>
            <a:endParaRPr lang="en-US" baseline="0" dirty="0"/>
          </a:p>
          <a:p>
            <a:r>
              <a:rPr lang="en-US" baseline="0" dirty="0"/>
              <a:t>To start connect the 2 different behavioral health responder data collection tools; then the next step will be to connect all sheriff's office data collection systems.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5317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a:t>Next steps for data governance will be to:</a:t>
            </a: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r>
              <a:rPr lang="en-US" b="0" dirty="0"/>
              <a:t>Continue developing Data Governance community</a:t>
            </a:r>
          </a:p>
          <a:p>
            <a:pPr marL="171450" indent="-171450">
              <a:buFont typeface="Arial" panose="020B0604020202020204" pitchFamily="34" charset="0"/>
              <a:buChar char="•"/>
            </a:pPr>
            <a:r>
              <a:rPr lang="en-US" b="0" dirty="0"/>
              <a:t>Identify gaps in partner participation and formalize existing partnerships</a:t>
            </a:r>
          </a:p>
          <a:p>
            <a:pPr marL="171450" indent="-171450">
              <a:buFont typeface="Arial" panose="020B0604020202020204" pitchFamily="34" charset="0"/>
              <a:buChar char="•"/>
            </a:pPr>
            <a:r>
              <a:rPr lang="en-US" b="0" dirty="0"/>
              <a:t>Create and document draft project plan</a:t>
            </a:r>
          </a:p>
          <a:p>
            <a:pPr>
              <a:buFont typeface="Wingdings" pitchFamily="2" charset="2"/>
              <a:buNone/>
            </a:pPr>
            <a:endParaRPr lang="en-US" dirty="0"/>
          </a:p>
          <a:p>
            <a:pPr lvl="1">
              <a:buFont typeface="Wingdings" pitchFamily="2" charset="2"/>
              <a:buChar char="v"/>
            </a:pPr>
            <a:r>
              <a:rPr lang="en-US" dirty="0"/>
              <a:t>What issues exist that need resolution?</a:t>
            </a:r>
          </a:p>
          <a:p>
            <a:pPr lvl="1">
              <a:buFont typeface="Wingdings" pitchFamily="2" charset="2"/>
              <a:buChar char="v"/>
            </a:pPr>
            <a:r>
              <a:rPr lang="en-US" dirty="0"/>
              <a:t>What data exists to answer these problems?</a:t>
            </a:r>
          </a:p>
          <a:p>
            <a:pPr lvl="1">
              <a:buFont typeface="Wingdings" pitchFamily="2" charset="2"/>
              <a:buChar char="v"/>
            </a:pPr>
            <a:r>
              <a:rPr lang="en-US" dirty="0"/>
              <a:t>Who collects the needed data?</a:t>
            </a:r>
          </a:p>
          <a:p>
            <a:pPr lvl="1">
              <a:buFont typeface="Wingdings" pitchFamily="2" charset="2"/>
              <a:buChar char="v"/>
            </a:pPr>
            <a:r>
              <a:rPr lang="en-US" dirty="0"/>
              <a:t>How will this data be shared?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Gather information regarding data acquisition agreements, data storage requirements, data analytics and appropriate ways of releasing data (both to partners and the public).</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95C6493-CF5C-4BA2-A1BD-4008C4D109E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8601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1411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medical and RE to Merlin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8781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1642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interoperability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4119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interoperability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20390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interoperability: vaccine control built into extended data</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743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Biweekly meetings with team, monthly meetings with SHOTS</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5682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use RXA 18 to record refusal reason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4420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message doesn’t have an applicable field</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6241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designed how Merlin will look; add info to profile vaccine history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93285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Approach: Extended data logic question RE y/n</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2166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Changes in leadership and other competing priorities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88643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Changes in leadership and other competing priorities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3134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relationship has lead to collaboration on other projects</a:t>
            </a:r>
          </a:p>
          <a:p>
            <a:endParaRPr lang="en-US" dirty="0"/>
          </a:p>
          <a:p>
            <a:r>
              <a:rPr lang="en-US" dirty="0"/>
              <a:t>https://thenounproject.com/term/shaking-hands/66686/ by Marco </a:t>
            </a:r>
            <a:r>
              <a:rPr lang="en-US" dirty="0" err="1"/>
              <a:t>Galtarossa</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6728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https://thenounproject.com/search/?q=adding%20to%20book%20case&amp;i=2380315 created by </a:t>
            </a:r>
            <a:r>
              <a:rPr lang="en-US" dirty="0" err="1"/>
              <a:t>Prosymbols</a:t>
            </a:r>
            <a:r>
              <a:rPr lang="en-US" dirty="0"/>
              <a:t>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7642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https://thenounproject.com/search/?q=testing&amp;i=2390394 created by </a:t>
            </a:r>
            <a:r>
              <a:rPr lang="en-US" dirty="0" err="1"/>
              <a:t>Eucalyp</a:t>
            </a:r>
            <a:r>
              <a:rPr lang="en-US" dirty="0"/>
              <a:t>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65693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2223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https://thenounproject.com/search/?q=man%20with%20beard&amp;i=1470350 by Edwin PM</a:t>
            </a:r>
          </a:p>
          <a:p>
            <a:endParaRPr lang="en-US" dirty="0"/>
          </a:p>
          <a:p>
            <a:r>
              <a:rPr lang="en-US" dirty="0"/>
              <a:t>https://thenounproject.com/term/hairstyle-man/1470318/ by Edwin PM</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0720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Doesn’t mean it’s easy if one step of the process is already done</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C77606A-1B3A-4680-B51E-7887DDD703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41932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defRPr/>
            </a:pPr>
            <a:r>
              <a:rPr lang="en-US" dirty="0"/>
              <a:t>Virginia Department of</a:t>
            </a:r>
            <a:r>
              <a:rPr lang="en-US" baseline="0" dirty="0"/>
              <a:t> Health’s Ignite Presentation</a:t>
            </a:r>
          </a:p>
          <a:p>
            <a:pPr marL="171450" indent="-171450">
              <a:buFont typeface="Arial" panose="020B0604020202020204" pitchFamily="34" charset="0"/>
              <a:buChar char="•"/>
              <a:defRPr/>
            </a:pPr>
            <a:r>
              <a:rPr lang="en-US" baseline="0" dirty="0"/>
              <a:t>We’ll be discussing our Rabies Data Management Project </a:t>
            </a:r>
            <a:endParaRPr 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673" indent="-284925" eaLnBrk="0" hangingPunct="0">
              <a:spcBef>
                <a:spcPct val="30000"/>
              </a:spcBef>
              <a:defRPr sz="1200">
                <a:solidFill>
                  <a:schemeClr val="tx1"/>
                </a:solidFill>
                <a:latin typeface="Calibri" pitchFamily="34" charset="0"/>
              </a:defRPr>
            </a:lvl2pPr>
            <a:lvl3pPr marL="1142813" indent="-227317" eaLnBrk="0" hangingPunct="0">
              <a:spcBef>
                <a:spcPct val="30000"/>
              </a:spcBef>
              <a:defRPr sz="1200">
                <a:solidFill>
                  <a:schemeClr val="tx1"/>
                </a:solidFill>
                <a:latin typeface="Calibri" pitchFamily="34" charset="0"/>
              </a:defRPr>
            </a:lvl3pPr>
            <a:lvl4pPr marL="1600559" indent="-227317" eaLnBrk="0" hangingPunct="0">
              <a:spcBef>
                <a:spcPct val="30000"/>
              </a:spcBef>
              <a:defRPr sz="1200">
                <a:solidFill>
                  <a:schemeClr val="tx1"/>
                </a:solidFill>
                <a:latin typeface="Calibri" pitchFamily="34" charset="0"/>
              </a:defRPr>
            </a:lvl4pPr>
            <a:lvl5pPr marL="2058307" indent="-227317" eaLnBrk="0" hangingPunct="0">
              <a:spcBef>
                <a:spcPct val="30000"/>
              </a:spcBef>
              <a:defRPr sz="1200">
                <a:solidFill>
                  <a:schemeClr val="tx1"/>
                </a:solidFill>
                <a:latin typeface="Calibri" pitchFamily="34" charset="0"/>
              </a:defRPr>
            </a:lvl5pPr>
            <a:lvl6pPr marL="2506715" indent="-227317" eaLnBrk="0" fontAlgn="base" hangingPunct="0">
              <a:spcBef>
                <a:spcPct val="30000"/>
              </a:spcBef>
              <a:spcAft>
                <a:spcPct val="0"/>
              </a:spcAft>
              <a:defRPr sz="1200">
                <a:solidFill>
                  <a:schemeClr val="tx1"/>
                </a:solidFill>
                <a:latin typeface="Calibri" pitchFamily="34" charset="0"/>
              </a:defRPr>
            </a:lvl6pPr>
            <a:lvl7pPr marL="2955119" indent="-227317" eaLnBrk="0" fontAlgn="base" hangingPunct="0">
              <a:spcBef>
                <a:spcPct val="30000"/>
              </a:spcBef>
              <a:spcAft>
                <a:spcPct val="0"/>
              </a:spcAft>
              <a:defRPr sz="1200">
                <a:solidFill>
                  <a:schemeClr val="tx1"/>
                </a:solidFill>
                <a:latin typeface="Calibri" pitchFamily="34" charset="0"/>
              </a:defRPr>
            </a:lvl7pPr>
            <a:lvl8pPr marL="3403526" indent="-227317" eaLnBrk="0" fontAlgn="base" hangingPunct="0">
              <a:spcBef>
                <a:spcPct val="30000"/>
              </a:spcBef>
              <a:spcAft>
                <a:spcPct val="0"/>
              </a:spcAft>
              <a:defRPr sz="1200">
                <a:solidFill>
                  <a:schemeClr val="tx1"/>
                </a:solidFill>
                <a:latin typeface="Calibri" pitchFamily="34" charset="0"/>
              </a:defRPr>
            </a:lvl8pPr>
            <a:lvl9pPr marL="3851931" indent="-227317"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FDFAE9C7-C53F-440A-9202-313325F03969}"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44</a:t>
            </a:fld>
            <a:endParaRPr kumimoji="0" lang="en-US" altLang="en-US" sz="1200" b="0" i="0" u="none" strike="noStrike" kern="1200" cap="none" spc="0" normalizeH="0" baseline="0" noProof="0" dirty="0">
              <a:ln>
                <a:noFill/>
              </a:ln>
              <a:solidFill>
                <a:prstClr val="black"/>
              </a:solidFill>
              <a:effectLst/>
              <a:uLnTx/>
              <a:uFillTx/>
              <a:latin typeface="Arial" charset="0"/>
              <a:ea typeface="+mn-ea"/>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Members of the team are split between Central Office and Fairfax</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Members from Central Office include and are shown in the photo on the left, and going left to right-</a:t>
            </a:r>
            <a:endParaRPr lang="en-US" baseline="0" dirty="0"/>
          </a:p>
          <a:p>
            <a:pPr marL="171450" indent="-171450">
              <a:buFont typeface="Arial" panose="020B0604020202020204" pitchFamily="34" charset="0"/>
              <a:buChar char="•"/>
            </a:pPr>
            <a:r>
              <a:rPr lang="en-US" baseline="0" dirty="0"/>
              <a:t>Jessica </a:t>
            </a:r>
            <a:r>
              <a:rPr lang="en-US" baseline="0" dirty="0" err="1"/>
              <a:t>Mawdsley</a:t>
            </a:r>
            <a:r>
              <a:rPr lang="en-US" baseline="0" dirty="0"/>
              <a:t> – VEDSS Coordinator</a:t>
            </a:r>
          </a:p>
          <a:p>
            <a:pPr marL="171450" indent="-171450">
              <a:buFont typeface="Arial" panose="020B0604020202020204" pitchFamily="34" charset="0"/>
              <a:buChar char="•"/>
            </a:pPr>
            <a:r>
              <a:rPr lang="en-US" baseline="0" dirty="0"/>
              <a:t>Rebecca Early – VEDSS Manager</a:t>
            </a:r>
          </a:p>
          <a:p>
            <a:pPr marL="171450" indent="-171450">
              <a:buFont typeface="Arial" panose="020B0604020202020204" pitchFamily="34" charset="0"/>
              <a:buChar char="•"/>
            </a:pPr>
            <a:r>
              <a:rPr lang="en-US" baseline="0" dirty="0"/>
              <a:t>These two</a:t>
            </a:r>
            <a:r>
              <a:rPr lang="en-US" dirty="0"/>
              <a:t> are i</a:t>
            </a:r>
            <a:r>
              <a:rPr lang="en-US" baseline="0" dirty="0"/>
              <a:t>nvolved in daily operation</a:t>
            </a:r>
            <a:r>
              <a:rPr lang="en-US" dirty="0"/>
              <a:t>s of</a:t>
            </a:r>
            <a:r>
              <a:rPr lang="en-US" baseline="0" dirty="0"/>
              <a:t> the surveillance system, and overseeing ELR onboarding</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Sara Gowda – Messaging Manager</a:t>
            </a:r>
          </a:p>
          <a:p>
            <a:pPr marL="171450" indent="-171450">
              <a:buFont typeface="Arial" panose="020B0604020202020204" pitchFamily="34" charset="0"/>
              <a:buChar char="•"/>
            </a:pPr>
            <a:r>
              <a:rPr lang="en-US" baseline="0" dirty="0"/>
              <a:t>She’s certified in HL7, and is ke</a:t>
            </a:r>
            <a:r>
              <a:rPr lang="en-US" dirty="0"/>
              <a:t>y to</a:t>
            </a:r>
            <a:r>
              <a:rPr lang="en-US" baseline="0" dirty="0"/>
              <a:t> transforming the file from Fairfax to desired</a:t>
            </a:r>
            <a:r>
              <a:rPr lang="en-US" dirty="0"/>
              <a:t> specifications</a:t>
            </a: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Kyle </a:t>
            </a:r>
            <a:r>
              <a:rPr lang="en-US" baseline="0" dirty="0" err="1"/>
              <a:t>Girone</a:t>
            </a:r>
            <a:r>
              <a:rPr lang="en-US" baseline="0" dirty="0"/>
              <a:t> – </a:t>
            </a:r>
            <a:r>
              <a:rPr lang="en-US" sz="1200" b="0" i="0" kern="1200" dirty="0">
                <a:solidFill>
                  <a:schemeClr val="tx1"/>
                </a:solidFill>
                <a:effectLst/>
                <a:latin typeface="+mn-lt"/>
                <a:ea typeface="+mn-ea"/>
                <a:cs typeface="+mn-cs"/>
              </a:rPr>
              <a:t>Data and Surveillance Specialist, Vector-borne/Rabies</a:t>
            </a:r>
          </a:p>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He’s the subject matter expert and stakeholder, and helped develop requirements for rabies data management</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And for Fairfax County Health Department – </a:t>
            </a:r>
          </a:p>
          <a:p>
            <a:pPr marL="171450" indent="-171450">
              <a:buFont typeface="Arial" panose="020B0604020202020204" pitchFamily="34" charset="0"/>
              <a:buChar char="•"/>
            </a:pPr>
            <a:r>
              <a:rPr lang="en-US" baseline="0" dirty="0"/>
              <a:t>Ben </a:t>
            </a:r>
            <a:r>
              <a:rPr lang="en-US" baseline="0" dirty="0" err="1"/>
              <a:t>Klekamp</a:t>
            </a:r>
            <a:r>
              <a:rPr lang="en-US" baseline="0" dirty="0"/>
              <a:t> - </a:t>
            </a:r>
            <a:r>
              <a:rPr lang="en-US" sz="1200" b="0" i="0" kern="1200" dirty="0">
                <a:solidFill>
                  <a:schemeClr val="tx1"/>
                </a:solidFill>
                <a:effectLst/>
                <a:latin typeface="+mn-lt"/>
                <a:ea typeface="+mn-ea"/>
                <a:cs typeface="+mn-cs"/>
              </a:rPr>
              <a:t>Communicable Disease Epidemiology Manager</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He oversees the technical work done by Fairfax to generate the file needed by</a:t>
            </a:r>
            <a:r>
              <a:rPr lang="en-US" sz="1200" b="0" i="0" kern="1200" baseline="0" dirty="0">
                <a:solidFill>
                  <a:schemeClr val="tx1"/>
                </a:solidFill>
                <a:effectLst/>
                <a:latin typeface="+mn-lt"/>
                <a:ea typeface="+mn-ea"/>
                <a:cs typeface="+mn-cs"/>
              </a:rPr>
              <a:t> VDH</a:t>
            </a:r>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45</a:t>
            </a:fld>
            <a:endParaRPr lang="en-US" dirty="0"/>
          </a:p>
        </p:txBody>
      </p:sp>
    </p:spTree>
    <p:extLst>
      <p:ext uri="{BB962C8B-B14F-4D97-AF65-F5344CB8AC3E}">
        <p14:creationId xmlns:p14="http://schemas.microsoft.com/office/powerpoint/2010/main" val="467845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dirty="0"/>
              <a:t>Animal rabies is endemic throughout Virginia</a:t>
            </a:r>
          </a:p>
          <a:p>
            <a:pPr marL="457200" indent="-457200">
              <a:buFont typeface="Arial" panose="020B0604020202020204" pitchFamily="34" charset="0"/>
              <a:buChar char="•"/>
            </a:pPr>
            <a:r>
              <a:rPr lang="en-US" dirty="0"/>
              <a:t>From 2009-2018, the average</a:t>
            </a:r>
            <a:r>
              <a:rPr lang="en-US" baseline="0" dirty="0"/>
              <a:t> number of animals per year tested positive was 487. </a:t>
            </a:r>
          </a:p>
          <a:p>
            <a:pPr marL="457200" indent="-457200">
              <a:buFont typeface="Arial" panose="020B0604020202020204" pitchFamily="34" charset="0"/>
              <a:buChar char="•"/>
            </a:pPr>
            <a:r>
              <a:rPr lang="en-US" dirty="0"/>
              <a:t>We have 2 public health labs: Richmond &amp; Fairfax</a:t>
            </a:r>
          </a:p>
          <a:p>
            <a:pPr marL="457200" indent="-457200">
              <a:buFont typeface="Arial" panose="020B0604020202020204" pitchFamily="34" charset="0"/>
              <a:buChar char="•"/>
            </a:pPr>
            <a:r>
              <a:rPr lang="en-US" dirty="0"/>
              <a:t>Richmond being the state lab, Fairfax being a jurisdictional lab</a:t>
            </a:r>
          </a:p>
          <a:p>
            <a:pPr marL="457200" indent="-457200">
              <a:buFont typeface="Arial" panose="020B0604020202020204" pitchFamily="34" charset="0"/>
              <a:buChar char="•"/>
            </a:pPr>
            <a:r>
              <a:rPr lang="en-US" dirty="0"/>
              <a:t>Richmond is already sending animal</a:t>
            </a:r>
            <a:r>
              <a:rPr lang="en-US" baseline="0" dirty="0"/>
              <a:t> rabies results</a:t>
            </a:r>
            <a:r>
              <a:rPr lang="en-US" dirty="0"/>
              <a:t> daily to stakeholders</a:t>
            </a:r>
          </a:p>
          <a:p>
            <a:pPr marL="457200" indent="-457200">
              <a:buFont typeface="Arial" panose="020B0604020202020204" pitchFamily="34" charset="0"/>
              <a:buChar char="•"/>
            </a:pPr>
            <a:r>
              <a:rPr lang="en-US" dirty="0"/>
              <a:t>Fairfax is paper-based currently, so inefficient</a:t>
            </a:r>
            <a:r>
              <a:rPr lang="en-US" baseline="0" dirty="0"/>
              <a:t> as a process, resulting in manual entry</a:t>
            </a:r>
          </a:p>
          <a:p>
            <a:pPr marL="457200" indent="-457200">
              <a:buFont typeface="Arial" panose="020B0604020202020204" pitchFamily="34" charset="0"/>
              <a:buChar char="•"/>
            </a:pPr>
            <a:r>
              <a:rPr lang="en-US" dirty="0"/>
              <a:t>Stakeholders want more real-time rabies results – including VDH,</a:t>
            </a:r>
            <a:r>
              <a:rPr lang="en-US" baseline="0" dirty="0"/>
              <a:t> CDC (APHL)</a:t>
            </a:r>
            <a:endParaRPr lang="en-US" dirty="0"/>
          </a:p>
          <a:p>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46</a:t>
            </a:fld>
            <a:endParaRPr lang="en-US" dirty="0"/>
          </a:p>
        </p:txBody>
      </p:sp>
    </p:spTree>
    <p:extLst>
      <p:ext uri="{BB962C8B-B14F-4D97-AF65-F5344CB8AC3E}">
        <p14:creationId xmlns:p14="http://schemas.microsoft.com/office/powerpoint/2010/main" val="33461487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Fairfax Lab is unique –</a:t>
            </a:r>
            <a:r>
              <a:rPr lang="en-US" baseline="0" dirty="0"/>
              <a:t> located in most populous area of state</a:t>
            </a:r>
          </a:p>
          <a:p>
            <a:pPr marL="171450" lvl="0" indent="-171450">
              <a:buFont typeface="Arial" panose="020B0604020202020204" pitchFamily="34" charset="0"/>
              <a:buChar char="•"/>
            </a:pPr>
            <a:r>
              <a:rPr lang="en-US" baseline="0" dirty="0"/>
              <a:t>Performs t</a:t>
            </a:r>
            <a:r>
              <a:rPr lang="en-US" dirty="0"/>
              <a:t>ests for surrounding jurisdictions</a:t>
            </a:r>
          </a:p>
          <a:p>
            <a:pPr marL="171450" lvl="0" indent="-171450">
              <a:buFont typeface="Arial" panose="020B0604020202020204" pitchFamily="34" charset="0"/>
              <a:buChar char="•"/>
            </a:pPr>
            <a:r>
              <a:rPr lang="en-US" dirty="0"/>
              <a:t>And has greatest percentage of tested animals </a:t>
            </a:r>
          </a:p>
          <a:p>
            <a:pPr marL="171450" lvl="0" indent="-171450">
              <a:buFont typeface="Arial" panose="020B0604020202020204" pitchFamily="34" charset="0"/>
              <a:buChar char="•"/>
            </a:pPr>
            <a:r>
              <a:rPr lang="en-US" dirty="0"/>
              <a:t>Yet, it’s not part of established ELR process </a:t>
            </a:r>
          </a:p>
          <a:p>
            <a:pPr marL="171450" lvl="0" indent="-171450">
              <a:buFont typeface="Arial" panose="020B0604020202020204" pitchFamily="34" charset="0"/>
              <a:buChar char="•"/>
            </a:pPr>
            <a:r>
              <a:rPr lang="en-US" dirty="0"/>
              <a:t>Results are entered into Microsoft Dynamics, </a:t>
            </a:r>
            <a:r>
              <a:rPr lang="en-US" baseline="0" dirty="0"/>
              <a:t>rather than the laboratory’s lab information system (LIS)</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Currently, Kyle is entering these results</a:t>
            </a:r>
            <a:r>
              <a:rPr lang="en-US" baseline="0" dirty="0"/>
              <a:t> manually</a:t>
            </a:r>
            <a:endParaRPr lang="en-US" dirty="0"/>
          </a:p>
          <a:p>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47</a:t>
            </a:fld>
            <a:endParaRPr lang="en-US" dirty="0"/>
          </a:p>
        </p:txBody>
      </p:sp>
    </p:spTree>
    <p:extLst>
      <p:ext uri="{BB962C8B-B14F-4D97-AF65-F5344CB8AC3E}">
        <p14:creationId xmlns:p14="http://schemas.microsoft.com/office/powerpoint/2010/main" val="30499262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So the basic goal of the project was to</a:t>
            </a:r>
            <a:r>
              <a:rPr lang="en-US" sz="1200" baseline="0" dirty="0"/>
              <a:t> transition Fairfax animal rabies results from paper-based reporting to electronic reporting </a:t>
            </a:r>
          </a:p>
          <a:p>
            <a:pPr marL="171450" indent="-171450">
              <a:buFont typeface="Arial" panose="020B0604020202020204" pitchFamily="34" charset="0"/>
              <a:buChar char="•"/>
            </a:pPr>
            <a:r>
              <a:rPr lang="en-US" sz="1200" dirty="0"/>
              <a:t>We were tackling disparate data systems</a:t>
            </a:r>
          </a:p>
          <a:p>
            <a:pPr marL="171450" indent="-171450">
              <a:buFont typeface="Arial" panose="020B0604020202020204" pitchFamily="34" charset="0"/>
              <a:buChar char="•"/>
            </a:pPr>
            <a:r>
              <a:rPr lang="en-US" sz="1200" dirty="0"/>
              <a:t>These include the Fairfax</a:t>
            </a:r>
            <a:r>
              <a:rPr lang="en-US" sz="1200" baseline="0" dirty="0"/>
              <a:t> with </a:t>
            </a:r>
            <a:r>
              <a:rPr lang="en-US" sz="1200" baseline="0" dirty="0" err="1"/>
              <a:t>MicroSoft</a:t>
            </a:r>
            <a:r>
              <a:rPr lang="en-US" sz="1200" dirty="0"/>
              <a:t> </a:t>
            </a:r>
            <a:r>
              <a:rPr lang="en-US" sz="1200" baseline="0" dirty="0"/>
              <a:t>Dynamics system (where results are entered), a new environmental health database for tracking bites and follow-up (EHD), and CDC receiving data through APHL </a:t>
            </a:r>
            <a:endParaRPr lang="en-US" sz="1200" dirty="0"/>
          </a:p>
          <a:p>
            <a:pPr marL="171450" indent="-171450">
              <a:buFont typeface="Arial" panose="020B0604020202020204" pitchFamily="34" charset="0"/>
              <a:buChar char="•"/>
            </a:pPr>
            <a:r>
              <a:rPr lang="en-US" sz="1200" dirty="0"/>
              <a:t>We needed to ensure </a:t>
            </a:r>
            <a:r>
              <a:rPr lang="en-US" dirty="0"/>
              <a:t>t</a:t>
            </a:r>
            <a:r>
              <a:rPr lang="en-US" sz="1200" dirty="0"/>
              <a:t>he data was flowing downstream!</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48</a:t>
            </a:fld>
            <a:endParaRPr lang="en-US" dirty="0"/>
          </a:p>
        </p:txBody>
      </p:sp>
    </p:spTree>
    <p:extLst>
      <p:ext uri="{BB962C8B-B14F-4D97-AF65-F5344CB8AC3E}">
        <p14:creationId xmlns:p14="http://schemas.microsoft.com/office/powerpoint/2010/main" val="37146254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Another project goal was </a:t>
            </a:r>
            <a:r>
              <a:rPr lang="en-US" sz="1200" baseline="0" dirty="0"/>
              <a:t>e</a:t>
            </a:r>
            <a:r>
              <a:rPr lang="en-US" sz="1200" dirty="0"/>
              <a:t>xploring management of animal rabies testing data through our statewide surveillance system, the Virginia Electronic</a:t>
            </a:r>
            <a:r>
              <a:rPr lang="en-US" sz="1200" baseline="0" dirty="0"/>
              <a:t> Disease Surveillance System (VEDSS), which is why Rebecca and Jessica were involved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VEDSS automatically consumes ELRs, and seemed like a possible home for rabies animal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Currently, DCLS rabies data is consumed in the VEDSS Test environment, as we were interested in evaluating it use</a:t>
            </a:r>
          </a:p>
          <a:p>
            <a:pPr marL="171450" indent="-171450">
              <a:buFont typeface="Arial" panose="020B0604020202020204" pitchFamily="34" charset="0"/>
              <a:buChar char="•"/>
            </a:pPr>
            <a:r>
              <a:rPr lang="en-US" sz="1200" dirty="0"/>
              <a:t>We want to</a:t>
            </a:r>
            <a:r>
              <a:rPr lang="en-US" sz="1200" baseline="0" dirty="0"/>
              <a:t> be able to manage the data more easily, as central office also had to tackle an </a:t>
            </a:r>
            <a:r>
              <a:rPr lang="en-US" sz="1200" dirty="0"/>
              <a:t>Annual Reconciliation for our 35 health districts</a:t>
            </a:r>
          </a:p>
          <a:p>
            <a:pPr marL="171450" indent="-171450">
              <a:buFont typeface="Arial" panose="020B0604020202020204" pitchFamily="34" charset="0"/>
              <a:buChar char="•"/>
            </a:pPr>
            <a:r>
              <a:rPr lang="en-US" sz="1200" dirty="0"/>
              <a:t>VEDSS seemed like the place to do this, and is used by other states for rabies data management, so we</a:t>
            </a:r>
            <a:r>
              <a:rPr lang="en-US" sz="1200" baseline="0" dirty="0"/>
              <a:t> wanted to evaluate it.</a:t>
            </a:r>
          </a:p>
        </p:txBody>
      </p:sp>
      <p:sp>
        <p:nvSpPr>
          <p:cNvPr id="4" name="Slide Number Placeholder 3"/>
          <p:cNvSpPr>
            <a:spLocks noGrp="1"/>
          </p:cNvSpPr>
          <p:nvPr>
            <p:ph type="sldNum" sz="quarter" idx="10"/>
          </p:nvPr>
        </p:nvSpPr>
        <p:spPr/>
        <p:txBody>
          <a:bodyPr/>
          <a:lstStyle/>
          <a:p>
            <a:fld id="{F91F8AEE-B8D4-4A17-82AC-EDC015B5ACC7}" type="slidenum">
              <a:rPr lang="en-US" smtClean="0"/>
              <a:t>49</a:t>
            </a:fld>
            <a:endParaRPr lang="en-US" dirty="0"/>
          </a:p>
        </p:txBody>
      </p:sp>
    </p:spTree>
    <p:extLst>
      <p:ext uri="{BB962C8B-B14F-4D97-AF65-F5344CB8AC3E}">
        <p14:creationId xmlns:p14="http://schemas.microsoft.com/office/powerpoint/2010/main" val="35754096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We wanted to also</a:t>
            </a:r>
            <a:r>
              <a:rPr lang="en-US" sz="1200" baseline="0" dirty="0"/>
              <a:t> create a roadmap for what we ultimately wanted to do with the data</a:t>
            </a:r>
          </a:p>
          <a:p>
            <a:pPr marL="171450" indent="-171450">
              <a:buFont typeface="Arial" panose="020B0604020202020204" pitchFamily="34" charset="0"/>
              <a:buChar char="•"/>
            </a:pPr>
            <a:r>
              <a:rPr lang="en-US" sz="1200" dirty="0"/>
              <a:t>We</a:t>
            </a:r>
            <a:r>
              <a:rPr lang="en-US" sz="1200" baseline="0" dirty="0"/>
              <a:t> had a concept that we basically </a:t>
            </a:r>
            <a:r>
              <a:rPr lang="en-US" sz="1200" dirty="0"/>
              <a:t>wanted to go</a:t>
            </a:r>
            <a:r>
              <a:rPr lang="en-US" sz="1200" baseline="0" dirty="0"/>
              <a:t> from a table (what’s on the external VDH webpage) to dynamic visualizations (for example, positive results by county, with species)</a:t>
            </a:r>
            <a:endParaRPr lang="en-US" sz="1200" dirty="0"/>
          </a:p>
        </p:txBody>
      </p:sp>
      <p:sp>
        <p:nvSpPr>
          <p:cNvPr id="4" name="Slide Number Placeholder 3"/>
          <p:cNvSpPr>
            <a:spLocks noGrp="1"/>
          </p:cNvSpPr>
          <p:nvPr>
            <p:ph type="sldNum" sz="quarter" idx="10"/>
          </p:nvPr>
        </p:nvSpPr>
        <p:spPr/>
        <p:txBody>
          <a:bodyPr/>
          <a:lstStyle/>
          <a:p>
            <a:fld id="{F91F8AEE-B8D4-4A17-82AC-EDC015B5ACC7}" type="slidenum">
              <a:rPr lang="en-US" smtClean="0"/>
              <a:t>50</a:t>
            </a:fld>
            <a:endParaRPr lang="en-US" dirty="0"/>
          </a:p>
        </p:txBody>
      </p:sp>
    </p:spTree>
    <p:extLst>
      <p:ext uri="{BB962C8B-B14F-4D97-AF65-F5344CB8AC3E}">
        <p14:creationId xmlns:p14="http://schemas.microsoft.com/office/powerpoint/2010/main" val="14891999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This was our initial timeline</a:t>
            </a:r>
            <a:r>
              <a:rPr lang="en-US" baseline="0" dirty="0"/>
              <a:t> for accomplishing these goals, and it definitely shifted over time, due to competing priorities,</a:t>
            </a:r>
            <a:r>
              <a:rPr lang="en-US" dirty="0"/>
              <a:t> and as we discovered new aspects of the project </a:t>
            </a:r>
          </a:p>
        </p:txBody>
      </p:sp>
      <p:sp>
        <p:nvSpPr>
          <p:cNvPr id="4" name="Slide Number Placeholder 3"/>
          <p:cNvSpPr>
            <a:spLocks noGrp="1"/>
          </p:cNvSpPr>
          <p:nvPr>
            <p:ph type="sldNum" sz="quarter" idx="10"/>
          </p:nvPr>
        </p:nvSpPr>
        <p:spPr/>
        <p:txBody>
          <a:bodyPr/>
          <a:lstStyle/>
          <a:p>
            <a:fld id="{F91F8AEE-B8D4-4A17-82AC-EDC015B5ACC7}" type="slidenum">
              <a:rPr lang="en-US" smtClean="0"/>
              <a:t>51</a:t>
            </a:fld>
            <a:endParaRPr lang="en-US" dirty="0"/>
          </a:p>
        </p:txBody>
      </p:sp>
    </p:spTree>
    <p:extLst>
      <p:ext uri="{BB962C8B-B14F-4D97-AF65-F5344CB8AC3E}">
        <p14:creationId xmlns:p14="http://schemas.microsoft.com/office/powerpoint/2010/main" val="7727302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So</a:t>
            </a:r>
            <a:r>
              <a:rPr lang="en-US" baseline="0" dirty="0"/>
              <a:t> where are we now?</a:t>
            </a:r>
            <a:endParaRPr lang="en-US" dirty="0"/>
          </a:p>
          <a:p>
            <a:pPr marL="171450" indent="-171450">
              <a:buFont typeface="Arial" panose="020B0604020202020204" pitchFamily="34" charset="0"/>
              <a:buChar char="•"/>
            </a:pPr>
            <a:r>
              <a:rPr lang="en-US" dirty="0"/>
              <a:t>Our</a:t>
            </a:r>
            <a:r>
              <a:rPr lang="en-US" baseline="0" dirty="0"/>
              <a:t> accomplishments include a local data export that satisfies CDC and VDH central office</a:t>
            </a:r>
          </a:p>
          <a:p>
            <a:pPr marL="171450" indent="-171450">
              <a:buFont typeface="Arial" panose="020B0604020202020204" pitchFamily="34" charset="0"/>
              <a:buChar char="•"/>
            </a:pPr>
            <a:r>
              <a:rPr lang="en-US" baseline="0" dirty="0"/>
              <a:t>The file is still being modified currently </a:t>
            </a:r>
          </a:p>
          <a:p>
            <a:pPr marL="171450" indent="-171450">
              <a:buFont typeface="Arial" panose="020B0604020202020204" pitchFamily="34" charset="0"/>
              <a:buChar char="•"/>
            </a:pPr>
            <a:r>
              <a:rPr lang="en-US" baseline="0" dirty="0"/>
              <a:t>Our Messaging Manager, Sara Gowda, was actually in an</a:t>
            </a:r>
            <a:r>
              <a:rPr lang="en-US" dirty="0"/>
              <a:t> accident in mid-June, so the last, small pieces for this export are on hold, but we are very close.  </a:t>
            </a:r>
            <a:r>
              <a:rPr lang="en-US" baseline="0" dirty="0"/>
              <a:t> </a:t>
            </a:r>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52</a:t>
            </a:fld>
            <a:endParaRPr lang="en-US" dirty="0"/>
          </a:p>
        </p:txBody>
      </p:sp>
    </p:spTree>
    <p:extLst>
      <p:ext uri="{BB962C8B-B14F-4D97-AF65-F5344CB8AC3E}">
        <p14:creationId xmlns:p14="http://schemas.microsoft.com/office/powerpoint/2010/main" val="19234478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a:t>Another accomplishment</a:t>
            </a:r>
            <a:r>
              <a:rPr lang="en-US" dirty="0"/>
              <a:t> was the list of requirements for data management, in order to determine whether we were going to use VEDSS or another system, and what we wanted to do with the data</a:t>
            </a:r>
          </a:p>
          <a:p>
            <a:pPr marL="171450" indent="-171450">
              <a:buFont typeface="Arial" panose="020B0604020202020204" pitchFamily="34" charset="0"/>
              <a:buChar char="•"/>
            </a:pPr>
            <a:r>
              <a:rPr lang="en-US" baseline="0" dirty="0"/>
              <a:t>We wanted to Dream Big</a:t>
            </a:r>
          </a:p>
          <a:p>
            <a:pPr marL="171450" indent="-171450">
              <a:buFont typeface="Arial" panose="020B0604020202020204" pitchFamily="34" charset="0"/>
              <a:buChar char="•"/>
            </a:pPr>
            <a:r>
              <a:rPr lang="en-US" baseline="0" dirty="0"/>
              <a:t>What did ultimate data management look like?</a:t>
            </a:r>
          </a:p>
          <a:p>
            <a:pPr marL="171450" indent="-171450">
              <a:buFont typeface="Arial" panose="020B0604020202020204" pitchFamily="34" charset="0"/>
              <a:buChar char="•"/>
            </a:pPr>
            <a:r>
              <a:rPr lang="en-US" dirty="0"/>
              <a:t>Kyle</a:t>
            </a:r>
            <a:r>
              <a:rPr lang="en-US" baseline="0" dirty="0"/>
              <a:t> and Jessica</a:t>
            </a:r>
            <a:r>
              <a:rPr lang="en-US" dirty="0"/>
              <a:t> developed Requirements Gathering document to distinguish wants and needs and stakeholder levels for these needs, and also consulted with the State Vet</a:t>
            </a:r>
            <a:r>
              <a:rPr lang="en-US" baseline="0" dirty="0"/>
              <a:t> Epi </a:t>
            </a:r>
          </a:p>
          <a:p>
            <a:pPr marL="171450" indent="-171450">
              <a:buFont typeface="Arial" panose="020B0604020202020204" pitchFamily="34" charset="0"/>
              <a:buChar char="•"/>
            </a:pPr>
            <a:r>
              <a:rPr lang="en-US" baseline="0" dirty="0"/>
              <a:t>We touched on this during our peer to peer call – do we share data with the public? What do our district epidemiologists want?</a:t>
            </a:r>
          </a:p>
          <a:p>
            <a:pPr marL="171450" indent="-171450">
              <a:buFont typeface="Arial" panose="020B0604020202020204" pitchFamily="34" charset="0"/>
              <a:buChar char="•"/>
            </a:pPr>
            <a:r>
              <a:rPr lang="en-US" dirty="0"/>
              <a:t>The result of these consultations is a list of requirements.</a:t>
            </a:r>
          </a:p>
          <a:p>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53</a:t>
            </a:fld>
            <a:endParaRPr lang="en-US" dirty="0"/>
          </a:p>
        </p:txBody>
      </p:sp>
    </p:spTree>
    <p:extLst>
      <p:ext uri="{BB962C8B-B14F-4D97-AF65-F5344CB8AC3E}">
        <p14:creationId xmlns:p14="http://schemas.microsoft.com/office/powerpoint/2010/main" val="17775193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a:t>
            </a:r>
            <a:r>
              <a:rPr lang="en-US" baseline="0" dirty="0"/>
              <a:t> have come to a decision not to use VEDSS for rabies data management, but to pursue using the Environmental Health Database, a new system that is coming on board</a:t>
            </a:r>
          </a:p>
          <a:p>
            <a:pPr marL="171450" indent="-171450">
              <a:buFont typeface="Arial" panose="020B0604020202020204" pitchFamily="34" charset="0"/>
              <a:buChar char="•"/>
            </a:pPr>
            <a:r>
              <a:rPr lang="en-US" baseline="0" dirty="0"/>
              <a:t>This is because using the new environmental health database</a:t>
            </a:r>
            <a:r>
              <a:rPr lang="en-US" dirty="0"/>
              <a:t> </a:t>
            </a:r>
            <a:r>
              <a:rPr lang="en-US" baseline="0" dirty="0"/>
              <a:t>will prevent redundancy in terms of </a:t>
            </a:r>
            <a:r>
              <a:rPr lang="en-US" dirty="0"/>
              <a:t>not</a:t>
            </a:r>
            <a:r>
              <a:rPr lang="en-US" baseline="0" dirty="0"/>
              <a:t> importing ELRs into 2 systems, only one.</a:t>
            </a:r>
          </a:p>
          <a:p>
            <a:pPr marL="171450" indent="-171450">
              <a:buFont typeface="Arial" panose="020B0604020202020204" pitchFamily="34" charset="0"/>
              <a:buChar char="•"/>
            </a:pPr>
            <a:r>
              <a:rPr lang="en-US" baseline="0" dirty="0"/>
              <a:t>Were we to use VEDSS, we would potentially have the reconcile the data in 2 places</a:t>
            </a:r>
          </a:p>
          <a:p>
            <a:pPr marL="171450" indent="-171450">
              <a:buFont typeface="Arial" panose="020B0604020202020204" pitchFamily="34" charset="0"/>
              <a:buChar char="•"/>
            </a:pPr>
            <a:r>
              <a:rPr lang="en-US" baseline="0" dirty="0"/>
              <a:t>There are still several unknowns with the new system, but we are pursuing a super user access in order to view and edit data across jurisdictions</a:t>
            </a:r>
          </a:p>
          <a:p>
            <a:pPr marL="171450" indent="-171450">
              <a:buFont typeface="Arial" panose="020B0604020202020204" pitchFamily="34" charset="0"/>
              <a:buChar char="•"/>
            </a:pPr>
            <a:r>
              <a:rPr lang="en-US" dirty="0"/>
              <a:t>Knowing more about the environmental health database points to need for more of an informatics governance for VDH, and knowing more about other systems across the agency.</a:t>
            </a:r>
          </a:p>
        </p:txBody>
      </p:sp>
      <p:sp>
        <p:nvSpPr>
          <p:cNvPr id="4" name="Slide Number Placeholder 3"/>
          <p:cNvSpPr>
            <a:spLocks noGrp="1"/>
          </p:cNvSpPr>
          <p:nvPr>
            <p:ph type="sldNum" sz="quarter" idx="10"/>
          </p:nvPr>
        </p:nvSpPr>
        <p:spPr/>
        <p:txBody>
          <a:bodyPr/>
          <a:lstStyle/>
          <a:p>
            <a:fld id="{F91F8AEE-B8D4-4A17-82AC-EDC015B5ACC7}" type="slidenum">
              <a:rPr lang="en-US" smtClean="0"/>
              <a:t>54</a:t>
            </a:fld>
            <a:endParaRPr lang="en-US" dirty="0"/>
          </a:p>
        </p:txBody>
      </p:sp>
    </p:spTree>
    <p:extLst>
      <p:ext uri="{BB962C8B-B14F-4D97-AF65-F5344CB8AC3E}">
        <p14:creationId xmlns:p14="http://schemas.microsoft.com/office/powerpoint/2010/main" val="468012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do want to develop internal</a:t>
            </a:r>
            <a:r>
              <a:rPr lang="en-US" baseline="0" dirty="0"/>
              <a:t> and external dashboards, which will facilitate knowledge sharing</a:t>
            </a:r>
          </a:p>
          <a:p>
            <a:pPr marL="171450" indent="-171450">
              <a:buFont typeface="Arial" panose="020B0604020202020204" pitchFamily="34" charset="0"/>
              <a:buChar char="•"/>
            </a:pPr>
            <a:r>
              <a:rPr lang="en-US" baseline="0" dirty="0"/>
              <a:t>And potentially help convince the public to have their animals vaccinated</a:t>
            </a:r>
          </a:p>
          <a:p>
            <a:pPr marL="171450" indent="-171450">
              <a:buFont typeface="Arial" panose="020B0604020202020204" pitchFamily="34" charset="0"/>
              <a:buChar char="•"/>
            </a:pPr>
            <a:r>
              <a:rPr lang="en-US" baseline="0" dirty="0"/>
              <a:t>Ultimately saving the lives of humans and animals</a:t>
            </a:r>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55</a:t>
            </a:fld>
            <a:endParaRPr lang="en-US" dirty="0"/>
          </a:p>
        </p:txBody>
      </p:sp>
    </p:spTree>
    <p:extLst>
      <p:ext uri="{BB962C8B-B14F-4D97-AF65-F5344CB8AC3E}">
        <p14:creationId xmlns:p14="http://schemas.microsoft.com/office/powerpoint/2010/main" val="21229387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What were our methods and keys to success?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Communication is always a significant key</a:t>
            </a:r>
            <a:r>
              <a:rPr lang="en-US" b="0" baseline="0" dirty="0"/>
              <a:t> to success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We d</a:t>
            </a:r>
            <a:r>
              <a:rPr lang="en-US" b="0" dirty="0"/>
              <a:t>iscussed project and action items needed for each person during group calls following AITT trainings, during check-in calls, additional calls as needed, and email.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The project manager, Rebecca, pinged us regarding assignments due and what needed to be done, and provided summaries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Team</a:t>
            </a:r>
            <a:r>
              <a:rPr lang="en-US" b="0" baseline="0" dirty="0"/>
              <a:t> members always reached out if they needed anything</a:t>
            </a:r>
            <a:endParaRPr lang="en-US" b="0" dirty="0"/>
          </a:p>
          <a:p>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56</a:t>
            </a:fld>
            <a:endParaRPr lang="en-US" dirty="0"/>
          </a:p>
        </p:txBody>
      </p:sp>
    </p:spTree>
    <p:extLst>
      <p:ext uri="{BB962C8B-B14F-4D97-AF65-F5344CB8AC3E}">
        <p14:creationId xmlns:p14="http://schemas.microsoft.com/office/powerpoint/2010/main" val="8157550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Fairfax generated sample file</a:t>
            </a:r>
          </a:p>
          <a:p>
            <a:pPr marL="171450" indent="-171450">
              <a:buFont typeface="Arial" panose="020B0604020202020204" pitchFamily="34" charset="0"/>
              <a:buChar char="•"/>
            </a:pPr>
            <a:r>
              <a:rPr lang="en-US" dirty="0"/>
              <a:t>Conformance with CDC specs, DEE expectations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Fairfax and VDH technical staff: </a:t>
            </a:r>
          </a:p>
          <a:p>
            <a:pPr marL="628650" lvl="1" indent="-171450">
              <a:buFont typeface="Arial" panose="020B0604020202020204" pitchFamily="34" charset="0"/>
              <a:buChar char="•"/>
            </a:pPr>
            <a:r>
              <a:rPr lang="en-US" dirty="0"/>
              <a:t>Ensured conformance with CDC specs</a:t>
            </a:r>
          </a:p>
          <a:p>
            <a:pPr marL="628650" lvl="1" indent="-171450">
              <a:buFont typeface="Arial" panose="020B0604020202020204" pitchFamily="34" charset="0"/>
              <a:buChar char="•"/>
            </a:pPr>
            <a:r>
              <a:rPr lang="en-US" dirty="0"/>
              <a:t>Working to meet DEE expectations on fields </a:t>
            </a:r>
          </a:p>
          <a:p>
            <a:pPr marL="628650" lvl="1" indent="-171450">
              <a:buFont typeface="Arial" panose="020B0604020202020204" pitchFamily="34" charset="0"/>
              <a:buChar char="•"/>
            </a:pPr>
            <a:r>
              <a:rPr lang="en-US" dirty="0"/>
              <a:t>Transformed flat file to HL7</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57</a:t>
            </a:fld>
            <a:endParaRPr lang="en-US" dirty="0"/>
          </a:p>
        </p:txBody>
      </p:sp>
    </p:spTree>
    <p:extLst>
      <p:ext uri="{BB962C8B-B14F-4D97-AF65-F5344CB8AC3E}">
        <p14:creationId xmlns:p14="http://schemas.microsoft.com/office/powerpoint/2010/main" val="26110899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Developed requirements for data management</a:t>
            </a:r>
          </a:p>
          <a:p>
            <a:pPr marL="171450" indent="-171450">
              <a:buFont typeface="Arial" panose="020B0604020202020204" pitchFamily="34" charset="0"/>
              <a:buChar char="•"/>
            </a:pPr>
            <a:r>
              <a:rPr lang="en-US" dirty="0"/>
              <a:t>Consulted informatics, epidemiologist(s)</a:t>
            </a:r>
          </a:p>
          <a:p>
            <a:pPr marL="171450" indent="-171450">
              <a:buFont typeface="Arial" panose="020B0604020202020204" pitchFamily="34" charset="0"/>
              <a:buChar char="•"/>
            </a:pPr>
            <a:r>
              <a:rPr lang="en-US" dirty="0"/>
              <a:t>Assessed VEDSS and EHD for data needs </a:t>
            </a:r>
          </a:p>
          <a:p>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58</a:t>
            </a:fld>
            <a:endParaRPr lang="en-US" dirty="0"/>
          </a:p>
        </p:txBody>
      </p:sp>
    </p:spTree>
    <p:extLst>
      <p:ext uri="{BB962C8B-B14F-4D97-AF65-F5344CB8AC3E}">
        <p14:creationId xmlns:p14="http://schemas.microsoft.com/office/powerpoint/2010/main" val="28642544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Finalize</a:t>
            </a:r>
            <a:r>
              <a:rPr lang="en-US" baseline="0" dirty="0"/>
              <a:t> the changes to the rabies file once Sara returns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Transition Fairfax rabies results to weekly ELR reporting in July, but may be August just based on Sara’s availability </a:t>
            </a:r>
          </a:p>
          <a:p>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59</a:t>
            </a:fld>
            <a:endParaRPr lang="en-US" dirty="0"/>
          </a:p>
        </p:txBody>
      </p:sp>
    </p:spTree>
    <p:extLst>
      <p:ext uri="{BB962C8B-B14F-4D97-AF65-F5344CB8AC3E}">
        <p14:creationId xmlns:p14="http://schemas.microsoft.com/office/powerpoint/2010/main" val="4908220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Training is needed for new environmental</a:t>
            </a:r>
            <a:r>
              <a:rPr lang="en-US" baseline="0" dirty="0"/>
              <a:t> health database to assess its 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Sara/Kyle - we know the excel file generated will import successfully into EHD?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Request and assess enhancements such as the </a:t>
            </a:r>
            <a:r>
              <a:rPr lang="en-US" baseline="0" dirty="0" err="1"/>
              <a:t>s</a:t>
            </a:r>
            <a:r>
              <a:rPr lang="en-US" dirty="0" err="1"/>
              <a:t>uperuser</a:t>
            </a:r>
            <a:r>
              <a:rPr lang="en-US" dirty="0"/>
              <a:t> role</a:t>
            </a:r>
          </a:p>
          <a:p>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60</a:t>
            </a:fld>
            <a:endParaRPr lang="en-US" dirty="0"/>
          </a:p>
        </p:txBody>
      </p:sp>
    </p:spTree>
    <p:extLst>
      <p:ext uri="{BB962C8B-B14F-4D97-AF65-F5344CB8AC3E}">
        <p14:creationId xmlns:p14="http://schemas.microsoft.com/office/powerpoint/2010/main" val="19699261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Use for annual reconciliation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Current process</a:t>
            </a:r>
            <a:r>
              <a:rPr lang="en-US" baseline="0" dirty="0"/>
              <a:t> is time consuming and involves contacting each of the 35 districts individually, requesting them to validate and return updated spreadsheets.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Data flow to facilitate Tableau visualizations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61</a:t>
            </a:fld>
            <a:endParaRPr lang="en-US" dirty="0"/>
          </a:p>
        </p:txBody>
      </p:sp>
    </p:spTree>
    <p:extLst>
      <p:ext uri="{BB962C8B-B14F-4D97-AF65-F5344CB8AC3E}">
        <p14:creationId xmlns:p14="http://schemas.microsoft.com/office/powerpoint/2010/main" val="40538024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Data flow to facilitate Tableau visualizations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F91F8AEE-B8D4-4A17-82AC-EDC015B5ACC7}" type="slidenum">
              <a:rPr lang="en-US" smtClean="0"/>
              <a:t>62</a:t>
            </a:fld>
            <a:endParaRPr lang="en-US" dirty="0"/>
          </a:p>
        </p:txBody>
      </p:sp>
    </p:spTree>
    <p:extLst>
      <p:ext uri="{BB962C8B-B14F-4D97-AF65-F5344CB8AC3E}">
        <p14:creationId xmlns:p14="http://schemas.microsoft.com/office/powerpoint/2010/main" val="266894110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Questions?</a:t>
            </a:r>
          </a:p>
        </p:txBody>
      </p:sp>
      <p:sp>
        <p:nvSpPr>
          <p:cNvPr id="4" name="Slide Number Placeholder 3"/>
          <p:cNvSpPr>
            <a:spLocks noGrp="1"/>
          </p:cNvSpPr>
          <p:nvPr>
            <p:ph type="sldNum" sz="quarter" idx="10"/>
          </p:nvPr>
        </p:nvSpPr>
        <p:spPr/>
        <p:txBody>
          <a:bodyPr/>
          <a:lstStyle/>
          <a:p>
            <a:fld id="{F91F8AEE-B8D4-4A17-82AC-EDC015B5ACC7}" type="slidenum">
              <a:rPr lang="en-US" smtClean="0"/>
              <a:t>63</a:t>
            </a:fld>
            <a:endParaRPr lang="en-US" dirty="0"/>
          </a:p>
        </p:txBody>
      </p:sp>
    </p:spTree>
    <p:extLst>
      <p:ext uri="{BB962C8B-B14F-4D97-AF65-F5344CB8AC3E}">
        <p14:creationId xmlns:p14="http://schemas.microsoft.com/office/powerpoint/2010/main" val="1536674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324235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550785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73242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3630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44857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9643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63247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74332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7681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253327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73942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635361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Permissions</a:t>
            </a:r>
            <a:r>
              <a:rPr lang="en-US" baseline="0" dirty="0"/>
              <a:t> based on agency, role, and rights to see only programs they work on.</a:t>
            </a:r>
          </a:p>
          <a:p>
            <a:endParaRPr lang="en-US" baseline="0" dirty="0"/>
          </a:p>
          <a:p>
            <a:r>
              <a:rPr lang="en-US" baseline="0" dirty="0"/>
              <a:t>Also, which data elements are visible, specifically PHI, is also configurable.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98342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007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a:p>
            <a:pPr lvl="1"/>
            <a:endParaRPr lang="en-US" dirty="0"/>
          </a:p>
          <a:p>
            <a:pPr lvl="1"/>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77718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governance: need to come up with rules. Who is going to be involved. How will final decisions be made going forward –so that it’s not the squeakiest wheel that gets the grease, but the one that sticks to the guiding principles.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66601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2421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Goals/agenda of </a:t>
            </a:r>
            <a:r>
              <a:rPr lang="en-US" dirty="0" err="1"/>
              <a:t>r</a:t>
            </a:r>
            <a:r>
              <a:rPr lang="en-US" sz="1200" kern="1200" dirty="0" err="1">
                <a:solidFill>
                  <a:schemeClr val="tx1"/>
                </a:solidFill>
                <a:effectLst/>
                <a:latin typeface="+mn-lt"/>
                <a:ea typeface="+mn-ea"/>
                <a:cs typeface="+mn-cs"/>
              </a:rPr>
              <a:t>A</a:t>
            </a:r>
            <a:r>
              <a:rPr lang="en-US" sz="1200" kern="1200" dirty="0">
                <a:solidFill>
                  <a:schemeClr val="tx1"/>
                </a:solidFill>
                <a:effectLst/>
                <a:latin typeface="+mn-lt"/>
                <a:ea typeface="+mn-ea"/>
                <a:cs typeface="+mn-cs"/>
              </a:rPr>
              <a:t> retreat in the fall to present from both work groups. (get more details on the agenda)</a:t>
            </a:r>
          </a:p>
          <a:p>
            <a:r>
              <a:rPr lang="en-US" sz="1200" kern="1200" dirty="0">
                <a:solidFill>
                  <a:schemeClr val="tx1"/>
                </a:solidFill>
                <a:effectLst/>
                <a:latin typeface="+mn-lt"/>
                <a:ea typeface="+mn-ea"/>
                <a:cs typeface="+mn-cs"/>
              </a:rPr>
              <a:t>Continue meeting weekly. </a:t>
            </a:r>
          </a:p>
          <a:p>
            <a:r>
              <a:rPr lang="en-US" sz="1200" kern="1200" dirty="0">
                <a:solidFill>
                  <a:schemeClr val="tx1"/>
                </a:solidFill>
                <a:effectLst/>
                <a:latin typeface="+mn-lt"/>
                <a:ea typeface="+mn-ea"/>
                <a:cs typeface="+mn-cs"/>
              </a:rPr>
              <a:t>Functional specs: </a:t>
            </a:r>
          </a:p>
          <a:p>
            <a:r>
              <a:rPr lang="en-US" sz="1200" kern="1200" dirty="0">
                <a:solidFill>
                  <a:schemeClr val="tx1"/>
                </a:solidFill>
                <a:effectLst/>
                <a:latin typeface="+mn-lt"/>
                <a:ea typeface="+mn-ea"/>
                <a:cs typeface="+mn-cs"/>
              </a:rPr>
              <a:t>Navigation</a:t>
            </a:r>
          </a:p>
          <a:p>
            <a:r>
              <a:rPr lang="en-US" sz="1200" kern="1200" dirty="0">
                <a:solidFill>
                  <a:schemeClr val="tx1"/>
                </a:solidFill>
                <a:effectLst/>
                <a:latin typeface="+mn-lt"/>
                <a:ea typeface="+mn-ea"/>
                <a:cs typeface="+mn-cs"/>
              </a:rPr>
              <a:t>How the user will move from one interface to another.</a:t>
            </a:r>
          </a:p>
          <a:p>
            <a:r>
              <a:rPr lang="en-US" sz="1200" kern="1200" dirty="0">
                <a:solidFill>
                  <a:schemeClr val="tx1"/>
                </a:solidFill>
                <a:effectLst/>
                <a:latin typeface="+mn-lt"/>
                <a:ea typeface="+mn-ea"/>
                <a:cs typeface="+mn-cs"/>
              </a:rPr>
              <a:t>Emphasis on ease of use.</a:t>
            </a:r>
          </a:p>
          <a:p>
            <a:r>
              <a:rPr lang="en-US" sz="1200" kern="1200" dirty="0">
                <a:solidFill>
                  <a:schemeClr val="tx1"/>
                </a:solidFill>
                <a:effectLst/>
                <a:latin typeface="+mn-lt"/>
                <a:ea typeface="+mn-ea"/>
                <a:cs typeface="+mn-cs"/>
              </a:rPr>
              <a:t>Configured Instruments</a:t>
            </a:r>
          </a:p>
          <a:p>
            <a:r>
              <a:rPr lang="en-US" sz="1200" kern="1200" dirty="0">
                <a:solidFill>
                  <a:schemeClr val="tx1"/>
                </a:solidFill>
                <a:effectLst/>
                <a:latin typeface="+mn-lt"/>
                <a:ea typeface="+mn-ea"/>
                <a:cs typeface="+mn-cs"/>
              </a:rPr>
              <a:t>Sets of data elements that can be set up by administrator without programming.</a:t>
            </a:r>
          </a:p>
          <a:p>
            <a:r>
              <a:rPr lang="en-US" sz="1200" kern="1200" dirty="0">
                <a:solidFill>
                  <a:schemeClr val="tx1"/>
                </a:solidFill>
                <a:effectLst/>
                <a:latin typeface="+mn-lt"/>
                <a:ea typeface="+mn-ea"/>
                <a:cs typeface="+mn-cs"/>
              </a:rPr>
              <a:t>Allow the system to flexibly meet the needs of tomorrow as well as today.</a:t>
            </a:r>
          </a:p>
          <a:p>
            <a:pPr defTabSz="933237">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452884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C9218D-CA72-440B-B0E1-40A4A36C2C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432110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Develop a data governance framework and centralized warehouse for the MD opioid response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 access to timely data sharing and</a:t>
            </a:r>
            <a:r>
              <a:rPr lang="en-US" baseline="0" dirty="0"/>
              <a:t> </a:t>
            </a:r>
            <a:r>
              <a:rPr lang="en-US" dirty="0"/>
              <a:t>guide future policy and programs</a:t>
            </a:r>
          </a:p>
          <a:p>
            <a:pPr marL="0" lvl="0" indent="0" algn="l" rtl="0">
              <a:spcBef>
                <a:spcPts val="0"/>
              </a:spcBef>
              <a:spcAft>
                <a:spcPts val="0"/>
              </a:spcAft>
              <a:buNone/>
            </a:pPr>
            <a:endParaRPr lang="en-US" dirty="0"/>
          </a:p>
        </p:txBody>
      </p:sp>
      <p:sp>
        <p:nvSpPr>
          <p:cNvPr id="160" name="Google Shape;160;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25832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aseline="0" dirty="0"/>
              <a:t>Created a detailed plan – data governance, centralized warehouse, recommendations for leadership, dissemination</a:t>
            </a:r>
            <a:endParaRPr lang="en-US" dirty="0"/>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aseline="0" dirty="0"/>
          </a:p>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9730371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Secured funding to start the project through federal grants</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050" dirty="0"/>
              <a:t>This was initiated before the AITT program started</a:t>
            </a:r>
          </a:p>
          <a:p>
            <a:endParaRPr lang="en-US" sz="1050"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65885931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aseline="0" dirty="0"/>
              <a:t>We are currently between objectives 1 and 2</a:t>
            </a:r>
            <a:endParaRPr lang="en-US" dirty="0"/>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aseline="0" dirty="0"/>
          </a:p>
          <a:p>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88</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66069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LOOKING AT HOW WE GOT HERE</a:t>
            </a:r>
          </a:p>
          <a:p>
            <a:r>
              <a:rPr lang="en-US" dirty="0"/>
              <a:t>The</a:t>
            </a:r>
            <a:r>
              <a:rPr lang="en-US" baseline="0" dirty="0"/>
              <a:t> 1</a:t>
            </a:r>
            <a:r>
              <a:rPr lang="en-US" baseline="30000" dirty="0"/>
              <a:t>st</a:t>
            </a:r>
            <a:r>
              <a:rPr lang="en-US" baseline="0" dirty="0"/>
              <a:t> step was identifying</a:t>
            </a:r>
            <a:r>
              <a:rPr lang="en-US" dirty="0"/>
              <a:t> datasets that could be used to inform final report:</a:t>
            </a:r>
          </a:p>
          <a:p>
            <a:pPr lvl="1"/>
            <a:r>
              <a:rPr lang="en-US" sz="2400" dirty="0"/>
              <a:t>Rx history</a:t>
            </a:r>
          </a:p>
          <a:p>
            <a:pPr lvl="1"/>
            <a:r>
              <a:rPr lang="en-US" sz="2400" dirty="0"/>
              <a:t>Opioid overdoses (fatal/nonfatal)</a:t>
            </a:r>
          </a:p>
          <a:p>
            <a:pPr lvl="1"/>
            <a:r>
              <a:rPr lang="en-US" sz="2400" dirty="0"/>
              <a:t>Patients in SUD/OUD treatment (includes court-ordered treatment)</a:t>
            </a:r>
          </a:p>
          <a:p>
            <a:pPr lvl="1"/>
            <a:r>
              <a:rPr lang="en-US" sz="2400" dirty="0"/>
              <a:t>Demographics </a:t>
            </a:r>
          </a:p>
          <a:p>
            <a:pPr lvl="1"/>
            <a:r>
              <a:rPr lang="en-US" sz="2400" dirty="0"/>
              <a:t>Insurance </a:t>
            </a:r>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6220033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ONCE WE IDENTIFIED DATA OF INTEREST – WE HAD TO FIGURE OUT WHO HAS IT</a:t>
            </a:r>
          </a:p>
          <a:p>
            <a:r>
              <a:rPr lang="en-US" baseline="0" dirty="0"/>
              <a:t>A number of internal and external state partners have the information we are interested in for this project</a:t>
            </a:r>
          </a:p>
          <a:p>
            <a:r>
              <a:rPr lang="en-US" dirty="0"/>
              <a:t>Institutional</a:t>
            </a:r>
            <a:r>
              <a:rPr lang="en-US" baseline="0" dirty="0"/>
              <a:t> knowledge of team members was important for identifying a comprehensive list</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9895065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SOME OF OUR Internal partners include – PDMP, Medical Examiner, Vital</a:t>
            </a:r>
            <a:r>
              <a:rPr lang="en-US" baseline="0" dirty="0"/>
              <a:t> Statistics, Syndromic Surveillance, Medicaid</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53680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External partners – EMS- emergency medical services, Housing, Juvenile Services, Corrections</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2936080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a:t>
            </a:r>
            <a:r>
              <a:rPr lang="en-US" baseline="0" dirty="0"/>
              <a:t> INDENTIFYING DATA AND STATE PARTNERS WE STARTED TO CREATE DATA GOVERNANCE FRAMEWORK</a:t>
            </a:r>
          </a:p>
          <a:p>
            <a:r>
              <a:rPr lang="en-US" dirty="0"/>
              <a:t>Big step with a lot of parts</a:t>
            </a:r>
            <a:r>
              <a:rPr lang="en-US" baseline="0" dirty="0"/>
              <a:t> to it – requires development of policies/procedures</a:t>
            </a:r>
          </a:p>
          <a:p>
            <a:r>
              <a:rPr lang="en-US" baseline="0" dirty="0"/>
              <a:t>This is where we will see more informatics capacity being built</a:t>
            </a:r>
            <a:endParaRPr lang="en-US" dirty="0"/>
          </a:p>
          <a:p>
            <a:endParaRPr lang="en-US" baseline="0"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1484561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2400" dirty="0"/>
              <a:t>Requires:</a:t>
            </a:r>
          </a:p>
          <a:p>
            <a:pPr lvl="1"/>
            <a:r>
              <a:rPr lang="en-US" sz="2400" dirty="0"/>
              <a:t>Stakeholder buy-in (internal/external)</a:t>
            </a:r>
          </a:p>
          <a:p>
            <a:pPr lvl="1"/>
            <a:r>
              <a:rPr lang="en-US" sz="2400" dirty="0"/>
              <a:t>Signed DUAs in place</a:t>
            </a:r>
            <a:endParaRPr lang="en-US" dirty="0"/>
          </a:p>
          <a:p>
            <a:r>
              <a:rPr lang="en-US" dirty="0"/>
              <a:t>The existence of data silos and lack of well-established programs and policies for sharing data across state programs makes coordination among data units difficult</a:t>
            </a:r>
          </a:p>
          <a:p>
            <a:r>
              <a:rPr lang="en-US" dirty="0"/>
              <a:t>So</a:t>
            </a:r>
            <a:r>
              <a:rPr lang="en-US" baseline="0" dirty="0"/>
              <a:t> there is no</a:t>
            </a:r>
            <a:r>
              <a:rPr lang="en-US" dirty="0"/>
              <a:t> standardized</a:t>
            </a:r>
            <a:r>
              <a:rPr lang="en-US" baseline="0" dirty="0"/>
              <a:t> process in place- this makes creating a timeline challenging</a:t>
            </a:r>
          </a:p>
          <a:p>
            <a:endParaRPr lang="en-US" baseline="0"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5270701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mentioned before,</a:t>
            </a:r>
            <a:r>
              <a:rPr lang="en-US" baseline="0" dirty="0"/>
              <a:t> there is no standard for sharing data</a:t>
            </a:r>
          </a:p>
          <a:p>
            <a:r>
              <a:rPr lang="en-US" dirty="0"/>
              <a:t>Something that is agreed</a:t>
            </a:r>
            <a:r>
              <a:rPr lang="en-US" baseline="0" dirty="0"/>
              <a:t> upon by all the different data stewards/leadership</a:t>
            </a:r>
            <a:endParaRPr lang="en-US" dirty="0"/>
          </a:p>
          <a:p>
            <a:endParaRPr lang="en-US" baseline="0"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95</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1811067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Upholding these will help to maintain the integrity of data elements</a:t>
            </a:r>
          </a:p>
          <a:p>
            <a:endParaRPr lang="en-US" baseline="0"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96</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7945252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aseline="0" dirty="0"/>
              <a:t>NEXT STEP IS BUILDING A DATA WAREHOUSE (Parts of these happen concurrently – that is why we are in between)</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aseline="0" dirty="0"/>
              <a:t>Some of the visualization of this began before the AITT program and was fleshed out as the plan was developed </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aseline="0" dirty="0"/>
              <a:t>We w</a:t>
            </a:r>
            <a:r>
              <a:rPr lang="en-US" dirty="0"/>
              <a:t>orked with our state </a:t>
            </a:r>
            <a:r>
              <a:rPr lang="en-US" b="1" dirty="0"/>
              <a:t>health information exchange</a:t>
            </a:r>
            <a:r>
              <a:rPr lang="en-US" dirty="0"/>
              <a:t> (ALREADY</a:t>
            </a:r>
            <a:r>
              <a:rPr lang="en-US" baseline="0" dirty="0"/>
              <a:t> ESTABLISHED) </a:t>
            </a:r>
            <a:r>
              <a:rPr lang="en-US" dirty="0"/>
              <a:t>to see how it could become the centralized data warehouse</a:t>
            </a:r>
          </a:p>
          <a:p>
            <a:endParaRPr lang="en-US" baseline="0"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97</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69929762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a:t>
            </a:r>
            <a:r>
              <a:rPr lang="en-US" baseline="0" dirty="0"/>
              <a:t> COMPONENT OF BUILDING A DATA WAREHOUSE IS - </a:t>
            </a:r>
            <a:r>
              <a:rPr lang="en-US" dirty="0"/>
              <a:t>Understanding what format the data is in </a:t>
            </a:r>
          </a:p>
          <a:p>
            <a:pPr marL="914400" marR="0" lvl="1"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2400" dirty="0"/>
              <a:t>We will share data questionnaire with stewards (asks about the specific data elements as well as</a:t>
            </a:r>
            <a:r>
              <a:rPr lang="en-US" sz="2400" baseline="0" dirty="0"/>
              <a:t> the structure of the dataset and any potential caveats)</a:t>
            </a:r>
            <a:endParaRPr lang="en-US" sz="2400" dirty="0"/>
          </a:p>
          <a:p>
            <a:pPr lvl="1"/>
            <a:r>
              <a:rPr lang="en-US" sz="2400" dirty="0"/>
              <a:t>This will also help to inform analysis</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98</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11282024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Time taken to analyze</a:t>
            </a:r>
            <a:r>
              <a:rPr lang="en-US" sz="2400" baseline="0" dirty="0"/>
              <a:t> depends on a number of factors (how much data, how clean, who is doing it)</a:t>
            </a:r>
          </a:p>
          <a:p>
            <a:r>
              <a:rPr lang="en-US" sz="2400" baseline="0" dirty="0"/>
              <a:t>Want to prevent duplication of efforts</a:t>
            </a:r>
          </a:p>
          <a:p>
            <a:r>
              <a:rPr lang="en-US" sz="2400" dirty="0"/>
              <a:t>Analysis results will help to paint the picture of opioid overdoses in MD</a:t>
            </a:r>
          </a:p>
          <a:p>
            <a:pPr lvl="1"/>
            <a:r>
              <a:rPr lang="en-US" sz="2400" dirty="0"/>
              <a:t>Is analysis something that can be done in-house?</a:t>
            </a:r>
          </a:p>
          <a:p>
            <a:pPr lvl="1"/>
            <a:r>
              <a:rPr lang="en-US" sz="2400" dirty="0"/>
              <a:t>How long will it take?</a:t>
            </a:r>
          </a:p>
          <a:p>
            <a:pPr lvl="1"/>
            <a:r>
              <a:rPr lang="en-US" sz="2400" dirty="0"/>
              <a:t>Is someone already collecting this data?</a:t>
            </a:r>
          </a:p>
          <a:p>
            <a:endParaRPr lang="en-US" baseline="0"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61618876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Because of the number of datasets this will be challenging…the HIE has a master </a:t>
            </a:r>
            <a:r>
              <a:rPr lang="en-US" dirty="0" err="1"/>
              <a:t>pt</a:t>
            </a:r>
            <a:r>
              <a:rPr lang="en-US" baseline="0" dirty="0"/>
              <a:t> index that will help to streamline this process</a:t>
            </a:r>
            <a:endParaRPr lang="en-US" dirty="0"/>
          </a:p>
          <a:p>
            <a:endParaRPr lang="en-US" baseline="0"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6703243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aseline="0" dirty="0"/>
              <a:t>This will require k</a:t>
            </a:r>
            <a:r>
              <a:rPr lang="en-US" dirty="0"/>
              <a:t>eeping current with changes in health IT and electronic data storage standards</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 suspect</a:t>
            </a:r>
            <a:r>
              <a:rPr lang="en-US" baseline="0" dirty="0"/>
              <a:t> there may be some current state policy on this that can be revised</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8121828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CONTINUE THE PROJECT BEYOND</a:t>
            </a:r>
            <a:r>
              <a:rPr lang="en-US" baseline="0" dirty="0"/>
              <a:t> THE FIRST STEPS OF BUILDING DG and DW - </a:t>
            </a:r>
            <a:r>
              <a:rPr lang="en-US" dirty="0"/>
              <a:t>Dedicated funding is needed to ensure that data collected meets the needs of end users and results</a:t>
            </a:r>
            <a:r>
              <a:rPr lang="en-US" baseline="0" dirty="0"/>
              <a:t> in creation of the final report</a:t>
            </a:r>
            <a:endParaRPr lang="en-US" dirty="0"/>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6329691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133408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C8A3D561-4360-4B78-B6A4-E8B290CEDB85}"/>
              </a:ext>
            </a:extLst>
          </p:cNvPr>
          <p:cNvSpPr>
            <a:spLocks noGrp="1"/>
          </p:cNvSpPr>
          <p:nvPr>
            <p:ph type="body" idx="1"/>
          </p:nvPr>
        </p:nvSpPr>
        <p:spPr/>
        <p:txBody>
          <a:bodyPr/>
          <a:lstStyle/>
          <a:p>
            <a:pPr lvl="1"/>
            <a:r>
              <a:rPr lang="en-US" sz="1200" kern="1200" dirty="0">
                <a:solidFill>
                  <a:schemeClr val="tx1"/>
                </a:solidFill>
                <a:effectLst/>
                <a:latin typeface="+mn-lt"/>
                <a:ea typeface="+mn-ea"/>
                <a:cs typeface="+mn-cs"/>
              </a:rPr>
              <a:t>Our team includes Joseph Bareta and Sarah Shrum Davis from Infectious Disease, Gwendolyn Gallagher who works with communities, Brooke Doman who works with our tribal partners, and Lois Haggard who manages our NM-IBIS web query system.</a:t>
            </a:r>
            <a:endParaRPr lang="en-US" dirty="0"/>
          </a:p>
        </p:txBody>
      </p:sp>
    </p:spTree>
    <p:extLst>
      <p:ext uri="{BB962C8B-B14F-4D97-AF65-F5344CB8AC3E}">
        <p14:creationId xmlns:p14="http://schemas.microsoft.com/office/powerpoint/2010/main" val="210563954"/>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819DDBD-B7FB-4949-86A9-B1DE08A28410}"/>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One of our goals is to produce a web-based interactive dashboard for timely dissemination of notifiable conditions data. It should provide useful, meaningful and actionable information to infectious disease practitioners.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selected training courses to help us understand the steps that would result in a terrific dashboard for our stakeholders. Those trainings included Stakeholder Engagement, Business Analysis, Collaborative Requirements Development, and </a:t>
            </a:r>
            <a:r>
              <a:rPr lang="en-US" sz="1200" kern="1200" dirty="0" err="1">
                <a:solidFill>
                  <a:schemeClr val="tx1"/>
                </a:solidFill>
                <a:effectLst/>
                <a:latin typeface="+mn-lt"/>
                <a:ea typeface="+mn-ea"/>
                <a:cs typeface="+mn-cs"/>
              </a:rPr>
              <a:t>I.T</a:t>
            </a:r>
            <a:r>
              <a:rPr lang="en-US" sz="1200" kern="1200" dirty="0">
                <a:solidFill>
                  <a:schemeClr val="tx1"/>
                </a:solidFill>
                <a:effectLst/>
                <a:latin typeface="+mn-lt"/>
                <a:ea typeface="+mn-ea"/>
                <a:cs typeface="+mn-cs"/>
              </a:rPr>
              <a:t>. Lifecycle Fundamentals.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79F456-C113-43DB-AF75-401EC5E297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93775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Stakeholder Engagement will help us understand which stakeholders to involve, what information they need, and how they would like to receive it. We think a data dashboard is the answer, but we may find out something different after interviewing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78211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Business analysis will help us understand the progression of data to information from the data’s source through the various workflows involved in the practice of infectious disease prevention and control.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470676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Collaborative Requirements Development will show us how best to work with our stakeholders to design a tool that is both feasible given our data and resources, and one that will provide the information that is needed at the right time and in the right formats to be useful.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160631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Finally, Lifecycle Fundamentals will give us a structure to organize our work with our stakeholders and software developer so that we can produce the best possible results.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036271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more challenging aspects of the analysis step will be deciding whether to use one of our existing tools that will be more sustainable versus going with a new tool that might offer better response to user requirements. We think assessing those trade-offs could be tricky.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899625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Receipt of the AITT award shed light on the need for informatics development at the department. So an additional goal of our project was to lay the groundwork for development of an informatics vision and roadmap for the future.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79F456-C113-43DB-AF75-401EC5E297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27510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decided that conducting the </a:t>
            </a:r>
            <a:r>
              <a:rPr lang="en-US" sz="1200" kern="1200" dirty="0" err="1">
                <a:solidFill>
                  <a:schemeClr val="tx1"/>
                </a:solidFill>
                <a:effectLst/>
                <a:latin typeface="+mn-lt"/>
                <a:ea typeface="+mn-ea"/>
                <a:cs typeface="+mn-cs"/>
              </a:rPr>
              <a:t>PHII</a:t>
            </a:r>
            <a:r>
              <a:rPr lang="en-US" sz="1200" kern="1200" dirty="0">
                <a:solidFill>
                  <a:schemeClr val="tx1"/>
                </a:solidFill>
                <a:effectLst/>
                <a:latin typeface="+mn-lt"/>
                <a:ea typeface="+mn-ea"/>
                <a:cs typeface="+mn-cs"/>
              </a:rPr>
              <a:t> informatics capacity self-assessment would foster awareness and better understanding of the role of informatics  in the department, potentially getting the informatics ball rolling.</a:t>
            </a:r>
          </a:p>
          <a:p>
            <a:pPr lvl="1"/>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79F456-C113-43DB-AF75-401EC5E297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78863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a day-long retreat, our team guided 23 DOH staff through the assessment tool and discussed data governance, planning, staff training, and whether our systems are well-designed and effective.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41876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group included representatives from 5 major divisions in our department. They reported that they had made individual, ad hoc attempts at developing informatics strategies, data governance, and system documentation.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120802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Having a skilled workforce and HR positions to support informatics was identified as a weakness throughout the department. This issue will receive emphasis in our final recommendations.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8327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 the exception of some administrative functions like HR and contracts, the group thought we had some good, well-designed systems, but that we lacked funding and good strategies for improvement.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284287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received valuable input on the formation of an informatics steering group. During the retreat, group members expressed a desire to have DOH program staff on the steering committee.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9446483"/>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team is working collaboratively to produce a report of the retreat that includes the survey responses and our notes from the group discussion. We plan to involve our </a:t>
            </a:r>
            <a:r>
              <a:rPr lang="en-US" sz="1200" kern="1200" dirty="0" err="1">
                <a:solidFill>
                  <a:schemeClr val="tx1"/>
                </a:solidFill>
                <a:effectLst/>
                <a:latin typeface="+mn-lt"/>
                <a:ea typeface="+mn-ea"/>
                <a:cs typeface="+mn-cs"/>
              </a:rPr>
              <a:t>I.T</a:t>
            </a:r>
            <a:r>
              <a:rPr lang="en-US" sz="1200" kern="1200" dirty="0">
                <a:solidFill>
                  <a:schemeClr val="tx1"/>
                </a:solidFill>
                <a:effectLst/>
                <a:latin typeface="+mn-lt"/>
                <a:ea typeface="+mn-ea"/>
                <a:cs typeface="+mn-cs"/>
              </a:rPr>
              <a:t>. staff and the retreat group members in review of the report before it is presented to senior leadership.</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999157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will also work collaboratively with group members on the report conclusions and recommendations which will capture the key points that will drive the department toward a strategic informatics plan.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40005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Going forward, we’d like to continue to </a:t>
            </a:r>
            <a:r>
              <a:rPr lang="en-US" sz="1200" i="1" kern="1200" dirty="0">
                <a:solidFill>
                  <a:schemeClr val="tx1"/>
                </a:solidFill>
                <a:effectLst/>
                <a:latin typeface="+mn-lt"/>
                <a:ea typeface="+mn-ea"/>
                <a:cs typeface="+mn-cs"/>
              </a:rPr>
              <a:t>Engage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I.T</a:t>
            </a:r>
            <a:r>
              <a:rPr lang="en-US" sz="1200" kern="1200" dirty="0">
                <a:solidFill>
                  <a:schemeClr val="tx1"/>
                </a:solidFill>
                <a:effectLst/>
                <a:latin typeface="+mn-lt"/>
                <a:ea typeface="+mn-ea"/>
                <a:cs typeface="+mn-cs"/>
              </a:rPr>
              <a:t>. staff, stakeholders, and senior leadership, </a:t>
            </a:r>
            <a:r>
              <a:rPr lang="en-US" sz="1200" i="1" kern="1200" dirty="0">
                <a:solidFill>
                  <a:schemeClr val="tx1"/>
                </a:solidFill>
                <a:effectLst/>
                <a:latin typeface="+mn-lt"/>
                <a:ea typeface="+mn-ea"/>
                <a:cs typeface="+mn-cs"/>
              </a:rPr>
              <a:t>Apply</a:t>
            </a:r>
            <a:r>
              <a:rPr lang="en-US" sz="1200" kern="1200" dirty="0">
                <a:solidFill>
                  <a:schemeClr val="tx1"/>
                </a:solidFill>
                <a:effectLst/>
                <a:latin typeface="+mn-lt"/>
                <a:ea typeface="+mn-ea"/>
                <a:cs typeface="+mn-cs"/>
              </a:rPr>
              <a:t> what we have learned to advance DOH informatics projects, </a:t>
            </a:r>
            <a:r>
              <a:rPr lang="en-US" sz="1200" i="1" kern="1200" dirty="0">
                <a:solidFill>
                  <a:schemeClr val="tx1"/>
                </a:solidFill>
                <a:effectLst/>
                <a:latin typeface="+mn-lt"/>
                <a:ea typeface="+mn-ea"/>
                <a:cs typeface="+mn-cs"/>
              </a:rPr>
              <a:t>Sustain</a:t>
            </a:r>
            <a:r>
              <a:rPr lang="en-US" sz="1200" kern="1200" dirty="0">
                <a:solidFill>
                  <a:schemeClr val="tx1"/>
                </a:solidFill>
                <a:effectLst/>
                <a:latin typeface="+mn-lt"/>
                <a:ea typeface="+mn-ea"/>
                <a:cs typeface="+mn-cs"/>
              </a:rPr>
              <a:t> dashboard &amp; informatics capabilities, and </a:t>
            </a:r>
            <a:r>
              <a:rPr lang="en-US" sz="1200" i="1" kern="1200" dirty="0">
                <a:solidFill>
                  <a:schemeClr val="tx1"/>
                </a:solidFill>
                <a:effectLst/>
                <a:latin typeface="+mn-lt"/>
                <a:ea typeface="+mn-ea"/>
                <a:cs typeface="+mn-cs"/>
              </a:rPr>
              <a:t>Advocate</a:t>
            </a:r>
            <a:r>
              <a:rPr lang="en-US" sz="1200" kern="1200" dirty="0">
                <a:solidFill>
                  <a:schemeClr val="tx1"/>
                </a:solidFill>
                <a:effectLst/>
                <a:latin typeface="+mn-lt"/>
                <a:ea typeface="+mn-ea"/>
                <a:cs typeface="+mn-cs"/>
              </a:rPr>
              <a:t> for public health informatics as department priority.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8038556"/>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Thus far, the topic of informatics has been met with enthusiasm by both DOH leadership and staff. We are encouraged and plan to move the topic forward while we seem to have some good momentum.</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ABF4EF-F0B8-4286-93DC-064D605512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611570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hyperlink" Target="https://phpa.health.maryland.gov/" TargetMode="External"/><Relationship Id="rId2" Type="http://schemas.openxmlformats.org/officeDocument/2006/relationships/image" Target="../media/image11.jpeg"/><Relationship Id="rId1" Type="http://schemas.openxmlformats.org/officeDocument/2006/relationships/slideMaster" Target="../slideMasters/slideMaster9.xml"/><Relationship Id="rId4" Type="http://schemas.openxmlformats.org/officeDocument/2006/relationships/image" Target="../media/image8.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6" name="Picture 6"/>
          <p:cNvPicPr>
            <a:picLocks noChangeAspect="1" noChangeArrowheads="1"/>
          </p:cNvPicPr>
          <p:nvPr userDrawn="1"/>
        </p:nvPicPr>
        <p:blipFill>
          <a:blip r:embed="rId2" cstate="print"/>
          <a:srcRect l="45361" t="13956" r="45172" b="77457"/>
          <a:stretch>
            <a:fillRect/>
          </a:stretch>
        </p:blipFill>
        <p:spPr bwMode="auto">
          <a:xfrm>
            <a:off x="0" y="3429000"/>
            <a:ext cx="9144000" cy="3429000"/>
          </a:xfrm>
          <a:prstGeom prst="rect">
            <a:avLst/>
          </a:prstGeom>
          <a:noFill/>
          <a:ln w="9525">
            <a:noFill/>
            <a:miter lim="800000"/>
            <a:headEnd/>
            <a:tailEnd/>
          </a:ln>
        </p:spPr>
      </p:pic>
      <p:pic>
        <p:nvPicPr>
          <p:cNvPr id="4" name="Picture 9"/>
          <p:cNvPicPr>
            <a:picLocks noChangeAspect="1" noChangeArrowheads="1"/>
          </p:cNvPicPr>
          <p:nvPr/>
        </p:nvPicPr>
        <p:blipFill>
          <a:blip r:embed="rId2" cstate="print"/>
          <a:srcRect l="42047" t="49384" r="43752" b="3381"/>
          <a:stretch>
            <a:fillRect/>
          </a:stretch>
        </p:blipFill>
        <p:spPr bwMode="auto">
          <a:xfrm>
            <a:off x="0" y="0"/>
            <a:ext cx="9144000" cy="3429000"/>
          </a:xfrm>
          <a:prstGeom prst="rect">
            <a:avLst/>
          </a:prstGeom>
          <a:noFill/>
          <a:ln w="9525">
            <a:noFill/>
            <a:miter lim="800000"/>
            <a:headEnd/>
            <a:tailEnd/>
          </a:ln>
        </p:spPr>
      </p:pic>
      <p:pic>
        <p:nvPicPr>
          <p:cNvPr id="5" name="Picture 10" descr="02.wmf"/>
          <p:cNvPicPr>
            <a:picLocks noChangeAspect="1"/>
          </p:cNvPicPr>
          <p:nvPr userDrawn="1"/>
        </p:nvPicPr>
        <p:blipFill>
          <a:blip r:embed="rId3" cstate="print">
            <a:lum bright="100000"/>
          </a:blip>
          <a:srcRect/>
          <a:stretch>
            <a:fillRect/>
          </a:stretch>
        </p:blipFill>
        <p:spPr bwMode="auto">
          <a:xfrm>
            <a:off x="6400803" y="6096000"/>
            <a:ext cx="2327275" cy="458788"/>
          </a:xfrm>
          <a:prstGeom prst="rect">
            <a:avLst/>
          </a:prstGeom>
          <a:noFill/>
          <a:ln w="9525">
            <a:noFill/>
            <a:miter lim="800000"/>
            <a:headEnd/>
            <a:tailEnd/>
          </a:ln>
        </p:spPr>
      </p:pic>
      <p:sp>
        <p:nvSpPr>
          <p:cNvPr id="8" name="Subtitle 2"/>
          <p:cNvSpPr>
            <a:spLocks noGrp="1"/>
          </p:cNvSpPr>
          <p:nvPr>
            <p:ph type="subTitle" idx="1"/>
          </p:nvPr>
        </p:nvSpPr>
        <p:spPr>
          <a:xfrm>
            <a:off x="685800" y="4572000"/>
            <a:ext cx="6400800" cy="1600200"/>
          </a:xfrm>
        </p:spPr>
        <p:txBody>
          <a:bodyPr>
            <a:normAutofit/>
          </a:bodyPr>
          <a:lstStyle>
            <a:lvl1pPr>
              <a:buNone/>
              <a:defRPr>
                <a:solidFill>
                  <a:schemeClr val="bg1">
                    <a:lumMod val="75000"/>
                  </a:schemeClr>
                </a:solidFill>
                <a:latin typeface="Arial" panose="020B0604020202020204" pitchFamily="34" charset="0"/>
                <a:cs typeface="Arial" panose="020B0604020202020204" pitchFamily="34" charset="0"/>
              </a:defRPr>
            </a:lvl1pPr>
          </a:lstStyle>
          <a:p>
            <a:r>
              <a:rPr lang="en-US" dirty="0"/>
              <a:t>Click to edit Master subtitle style</a:t>
            </a:r>
          </a:p>
        </p:txBody>
      </p:sp>
      <p:sp>
        <p:nvSpPr>
          <p:cNvPr id="9" name="Title 1"/>
          <p:cNvSpPr>
            <a:spLocks noGrp="1"/>
          </p:cNvSpPr>
          <p:nvPr>
            <p:ph type="ctrTitle"/>
          </p:nvPr>
        </p:nvSpPr>
        <p:spPr>
          <a:xfrm>
            <a:off x="685800" y="3635380"/>
            <a:ext cx="7772400" cy="936625"/>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7" name="Rectangle 6"/>
          <p:cNvSpPr/>
          <p:nvPr/>
        </p:nvSpPr>
        <p:spPr>
          <a:xfrm>
            <a:off x="0" y="1676400"/>
            <a:ext cx="9144000" cy="1752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013" dirty="0"/>
          </a:p>
        </p:txBody>
      </p:sp>
    </p:spTree>
    <p:extLst>
      <p:ext uri="{BB962C8B-B14F-4D97-AF65-F5344CB8AC3E}">
        <p14:creationId xmlns:p14="http://schemas.microsoft.com/office/powerpoint/2010/main" val="1851414543"/>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229600" cy="655638"/>
          </a:xfrm>
        </p:spPr>
        <p:txBody>
          <a:bodyPr/>
          <a:lstStyle>
            <a:lvl1pP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57200" y="1447800"/>
            <a:ext cx="8153400" cy="4678363"/>
          </a:xfrm>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solidFill>
                  <a:schemeClr val="bg1"/>
                </a:solidFill>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2789079943"/>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6"/>
            <a:ext cx="7772400" cy="1362075"/>
          </a:xfrm>
        </p:spPr>
        <p:txBody>
          <a:bodyPr anchor="t"/>
          <a:lstStyle>
            <a:lvl1pPr algn="l">
              <a:defRPr sz="225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solidFill>
                  <a:schemeClr val="bg1"/>
                </a:solidFill>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410319246"/>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43006"/>
            <a:ext cx="4038600" cy="49831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143006"/>
            <a:ext cx="4038600" cy="4983163"/>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solidFill>
                  <a:schemeClr val="bg1"/>
                </a:solidFill>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1379974409"/>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60375" y="1066800"/>
            <a:ext cx="4040188"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752602"/>
            <a:ext cx="4040188" cy="4373563"/>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8203" y="1066800"/>
            <a:ext cx="4041775" cy="63976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45028" y="1752602"/>
            <a:ext cx="4041775" cy="4373563"/>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239864622"/>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solidFill>
                  <a:schemeClr val="bg1"/>
                </a:solidFill>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148066608"/>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1258116129"/>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125" b="1"/>
            </a:lvl1pPr>
          </a:lstStyle>
          <a:p>
            <a:r>
              <a:rPr lang="en-US"/>
              <a:t>Click to edit Master title style</a:t>
            </a:r>
          </a:p>
        </p:txBody>
      </p:sp>
      <p:sp>
        <p:nvSpPr>
          <p:cNvPr id="3" name="Content Placeholder 2"/>
          <p:cNvSpPr>
            <a:spLocks noGrp="1"/>
          </p:cNvSpPr>
          <p:nvPr>
            <p:ph idx="1"/>
          </p:nvPr>
        </p:nvSpPr>
        <p:spPr>
          <a:xfrm>
            <a:off x="3575050" y="273056"/>
            <a:ext cx="5111750" cy="5853113"/>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363730021"/>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125"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165197475"/>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3484764785"/>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4"/>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4"/>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a:xfrm>
            <a:off x="6553200" y="6356356"/>
            <a:ext cx="2133600" cy="365125"/>
          </a:xfrm>
          <a:prstGeom prst="rect">
            <a:avLst/>
          </a:prstGeom>
        </p:spPr>
        <p:txBody>
          <a:bodyPr/>
          <a:lstStyle>
            <a:lvl1pPr fontAlgn="auto">
              <a:spcBef>
                <a:spcPts val="0"/>
              </a:spcBef>
              <a:spcAft>
                <a:spcPts val="0"/>
              </a:spcAft>
              <a:defRPr>
                <a:latin typeface="+mn-lt"/>
              </a:defRPr>
            </a:lvl1pPr>
          </a:lstStyle>
          <a:p>
            <a:fld id="{CFDA1D72-B0BA-4F5D-892B-D6C858A144E2}" type="slidenum">
              <a:rPr lang="en-US" smtClean="0"/>
              <a:pPr/>
              <a:t>‹#›</a:t>
            </a:fld>
            <a:endParaRPr lang="en-US" dirty="0"/>
          </a:p>
        </p:txBody>
      </p:sp>
    </p:spTree>
    <p:extLst>
      <p:ext uri="{BB962C8B-B14F-4D97-AF65-F5344CB8AC3E}">
        <p14:creationId xmlns:p14="http://schemas.microsoft.com/office/powerpoint/2010/main" val="839890658"/>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2000"/>
            <a:ext cx="7590051" cy="5334001"/>
          </a:xfrm>
          <a:prstGeom prst="rect">
            <a:avLst/>
          </a:prstGeom>
          <a:solidFill>
            <a:srgbClr val="00A4A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458200" y="761999"/>
            <a:ext cx="685800"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4425" spc="-75" baseline="0">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1650" cap="none" spc="0" baseline="0">
                <a:solidFill>
                  <a:schemeClr val="accent1">
                    <a:lumMod val="20000"/>
                    <a:lumOff val="80000"/>
                  </a:schemeClr>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4A3C9-A78B-4F82-92CE-BEF212BF31E2}" type="slidenum">
              <a:rPr lang="en-US" smtClean="0"/>
              <a:t>‹#›</a:t>
            </a:fld>
            <a:endParaRPr lang="en-US"/>
          </a:p>
        </p:txBody>
      </p:sp>
      <p:sp>
        <p:nvSpPr>
          <p:cNvPr id="9" name="Rectangle 8">
            <a:extLst>
              <a:ext uri="{FF2B5EF4-FFF2-40B4-BE49-F238E27FC236}">
                <a16:creationId xmlns:a16="http://schemas.microsoft.com/office/drawing/2014/main" id="{3F789CE7-CACB-4D4A-9A1D-950ED97FE416}"/>
              </a:ext>
            </a:extLst>
          </p:cNvPr>
          <p:cNvSpPr/>
          <p:nvPr userDrawn="1"/>
        </p:nvSpPr>
        <p:spPr>
          <a:xfrm>
            <a:off x="7681225" y="761998"/>
            <a:ext cx="685800" cy="5334001"/>
          </a:xfrm>
          <a:prstGeom prst="rect">
            <a:avLst/>
          </a:prstGeom>
          <a:solidFill>
            <a:srgbClr val="70707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4220408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ssistant" panose="00000500000000000000" pitchFamily="2" charset="-79"/>
                <a:cs typeface="Assistant" panose="00000500000000000000" pitchFamily="2"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ssistant" panose="00000500000000000000" pitchFamily="2" charset="-79"/>
                <a:cs typeface="Assistant" panose="00000500000000000000" pitchFamily="2" charset="-79"/>
              </a:defRPr>
            </a:lvl1pPr>
            <a:lvl2pPr>
              <a:defRPr>
                <a:latin typeface="Assistant" panose="00000500000000000000" pitchFamily="2" charset="-79"/>
                <a:cs typeface="Assistant" panose="00000500000000000000" pitchFamily="2" charset="-79"/>
              </a:defRPr>
            </a:lvl2pPr>
            <a:lvl3pPr>
              <a:defRPr>
                <a:latin typeface="Assistant" panose="00000500000000000000" pitchFamily="2" charset="-79"/>
                <a:cs typeface="Assistant" panose="00000500000000000000" pitchFamily="2" charset="-79"/>
              </a:defRPr>
            </a:lvl3pPr>
            <a:lvl4pPr>
              <a:defRPr>
                <a:latin typeface="Assistant" panose="00000500000000000000" pitchFamily="2" charset="-79"/>
                <a:cs typeface="Assistant" panose="00000500000000000000" pitchFamily="2" charset="-79"/>
              </a:defRPr>
            </a:lvl4pPr>
            <a:lvl5pPr>
              <a:defRPr>
                <a:latin typeface="Assistant" panose="00000500000000000000" pitchFamily="2" charset="-79"/>
                <a:cs typeface="Assistant" panose="00000500000000000000" pitchFamily="2" charset="-79"/>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64517135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4425" b="0" spc="-75"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1650" cap="none" spc="0" baseline="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135815090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18955399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362793993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212496184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83038158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p:spPr>
        <p:txBody>
          <a:bodyPr anchor="b">
            <a:normAutofit/>
          </a:bodyPr>
          <a:lstStyle>
            <a:lvl1pPr>
              <a:defRPr sz="2400" b="0" baseline="0"/>
            </a:lvl1pPr>
          </a:lstStyle>
          <a:p>
            <a:r>
              <a:rPr lang="en-US"/>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2024" y="3494176"/>
            <a:ext cx="2125980" cy="2321990"/>
          </a:xfr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8" name="Date Placeholder 7"/>
          <p:cNvSpPr>
            <a:spLocks noGrp="1"/>
          </p:cNvSpPr>
          <p:nvPr>
            <p:ph type="dt" sz="half" idx="10"/>
          </p:nvPr>
        </p:nvSpPr>
        <p:spPr/>
        <p:txBody>
          <a:bodyPr/>
          <a:lstStyle/>
          <a:p>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228958046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p:spPr>
        <p:txBody>
          <a:bodyPr anchor="b">
            <a:normAutofit/>
          </a:bodyPr>
          <a:lstStyle>
            <a:lvl1pP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92024" y="3493008"/>
            <a:ext cx="2125980" cy="2322576"/>
          </a:xfr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8" name="Date Placeholder 7"/>
          <p:cNvSpPr>
            <a:spLocks noGrp="1"/>
          </p:cNvSpPr>
          <p:nvPr>
            <p:ph type="dt" sz="half" idx="10"/>
          </p:nvPr>
        </p:nvSpPr>
        <p:spPr/>
        <p:txBody>
          <a:bodyPr/>
          <a:lstStyle/>
          <a:p>
            <a:endParaRPr lang="en-US"/>
          </a:p>
        </p:txBody>
      </p:sp>
      <p:sp>
        <p:nvSpPr>
          <p:cNvPr id="9" name="Footer Placeholder 8"/>
          <p:cNvSpPr>
            <a:spLocks noGrp="1"/>
          </p:cNvSpPr>
          <p:nvPr>
            <p:ph type="ftr" sz="quarter" idx="11"/>
          </p:nvPr>
        </p:nvSpPr>
        <p:spPr>
          <a:xfrm>
            <a:off x="2624326" y="6356351"/>
            <a:ext cx="4433638" cy="365125"/>
          </a:xfrm>
        </p:spPr>
        <p:txBody>
          <a:bodyPr/>
          <a:lstStyle/>
          <a:p>
            <a:endParaRPr lang="en-US" dirty="0"/>
          </a:p>
        </p:txBody>
      </p:sp>
      <p:sp>
        <p:nvSpPr>
          <p:cNvPr id="10" name="Slide Number Placeholder 9"/>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52032123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156981527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136532211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a:prstGeom prst="rect">
            <a:avLst/>
          </a:prstGeom>
        </p:spPr>
        <p:txBody>
          <a:bodyPr anchor="b">
            <a:normAutofit/>
          </a:bodyPr>
          <a:lstStyle>
            <a:lvl1pPr>
              <a:defRPr sz="4425" b="0" spc="-75"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4672584"/>
            <a:ext cx="5486400" cy="914400"/>
          </a:xfrm>
          <a:prstGeom prst="rect">
            <a:avLst/>
          </a:prstGeom>
        </p:spPr>
        <p:txBody>
          <a:bodyPr anchor="t">
            <a:normAutofit/>
          </a:bodyPr>
          <a:lstStyle>
            <a:lvl1pPr marL="0" indent="0">
              <a:buNone/>
              <a:defRPr sz="1650" cap="none" spc="0" baseline="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196849" y="6356351"/>
            <a:ext cx="2057400" cy="365125"/>
          </a:xfrm>
          <a:prstGeom prst="rect">
            <a:avLst/>
          </a:prstGeom>
        </p:spPr>
        <p:txBody>
          <a:bodyPr/>
          <a:lstStyle/>
          <a:p>
            <a:endParaRPr lang="en-US"/>
          </a:p>
        </p:txBody>
      </p:sp>
      <p:sp>
        <p:nvSpPr>
          <p:cNvPr id="5" name="Footer Placeholder 4"/>
          <p:cNvSpPr>
            <a:spLocks noGrp="1"/>
          </p:cNvSpPr>
          <p:nvPr>
            <p:ph type="ftr" sz="quarter" idx="11"/>
          </p:nvPr>
        </p:nvSpPr>
        <p:spPr>
          <a:xfrm>
            <a:off x="2901951" y="6356351"/>
            <a:ext cx="4433638"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412797986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BC24A3C9-A78B-4F82-92CE-BEF212BF31E2}" type="slidenum">
              <a:rPr lang="en-US" smtClean="0"/>
              <a:t>‹#›</a:t>
            </a:fld>
            <a:endParaRPr lang="en-US" dirty="0"/>
          </a:p>
        </p:txBody>
      </p:sp>
      <p:sp>
        <p:nvSpPr>
          <p:cNvPr id="7" name="Title 1">
            <a:extLst>
              <a:ext uri="{FF2B5EF4-FFF2-40B4-BE49-F238E27FC236}">
                <a16:creationId xmlns:a16="http://schemas.microsoft.com/office/drawing/2014/main" id="{DF32E52E-6A8C-4AD1-8249-57A30164EFEE}"/>
              </a:ext>
            </a:extLst>
          </p:cNvPr>
          <p:cNvSpPr>
            <a:spLocks noGrp="1"/>
          </p:cNvSpPr>
          <p:nvPr>
            <p:ph type="ctrTitle"/>
          </p:nvPr>
        </p:nvSpPr>
        <p:spPr>
          <a:xfrm>
            <a:off x="465826" y="511294"/>
            <a:ext cx="8216660" cy="548640"/>
          </a:xfrm>
          <a:prstGeom prst="rect">
            <a:avLst/>
          </a:prstGeom>
        </p:spPr>
        <p:txBody>
          <a:bodyPr anchor="ctr">
            <a:normAutofit/>
          </a:bodyPr>
          <a:lstStyle>
            <a:lvl1pPr algn="l">
              <a:defRPr sz="2475" spc="-75" baseline="0">
                <a:solidFill>
                  <a:schemeClr val="tx1">
                    <a:lumMod val="65000"/>
                    <a:lumOff val="35000"/>
                  </a:schemeClr>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270CBFC6-5178-471E-ADAB-BC115510BD22}"/>
              </a:ext>
            </a:extLst>
          </p:cNvPr>
          <p:cNvSpPr>
            <a:spLocks noGrp="1"/>
          </p:cNvSpPr>
          <p:nvPr>
            <p:ph idx="1"/>
          </p:nvPr>
        </p:nvSpPr>
        <p:spPr>
          <a:xfrm>
            <a:off x="465826" y="1682151"/>
            <a:ext cx="8216660" cy="4674199"/>
          </a:xfrm>
          <a:prstGeom prst="rect">
            <a:avLst/>
          </a:prstGeom>
        </p:spPr>
        <p:txBody>
          <a:bodyPr anchor="t"/>
          <a:lstStyle>
            <a:lvl1pPr>
              <a:buClr>
                <a:srgbClr val="00A4A6"/>
              </a:buClr>
              <a:defRPr>
                <a:latin typeface="Assistant" panose="00000500000000000000" pitchFamily="2" charset="-79"/>
                <a:cs typeface="Assistant" panose="00000500000000000000" pitchFamily="2" charset="-79"/>
              </a:defRPr>
            </a:lvl1pPr>
            <a:lvl2pPr>
              <a:buClr>
                <a:srgbClr val="00A4A6"/>
              </a:buClr>
              <a:defRPr>
                <a:latin typeface="Assistant" panose="00000500000000000000" pitchFamily="2" charset="-79"/>
                <a:cs typeface="Assistant" panose="00000500000000000000" pitchFamily="2" charset="-79"/>
              </a:defRPr>
            </a:lvl2pPr>
            <a:lvl3pPr>
              <a:buClr>
                <a:srgbClr val="00A4A6"/>
              </a:buClr>
              <a:defRPr>
                <a:latin typeface="Assistant" panose="00000500000000000000" pitchFamily="2" charset="-79"/>
                <a:cs typeface="Assistant" panose="00000500000000000000" pitchFamily="2" charset="-79"/>
              </a:defRPr>
            </a:lvl3pPr>
            <a:lvl4pPr>
              <a:buClr>
                <a:srgbClr val="00A4A6"/>
              </a:buClr>
              <a:defRPr>
                <a:latin typeface="Assistant" panose="00000500000000000000" pitchFamily="2" charset="-79"/>
                <a:cs typeface="Assistant" panose="00000500000000000000" pitchFamily="2" charset="-79"/>
              </a:defRPr>
            </a:lvl4pPr>
            <a:lvl5pPr>
              <a:buClr>
                <a:srgbClr val="00A4A6"/>
              </a:buClr>
              <a:defRPr>
                <a:latin typeface="Assistant" panose="00000500000000000000" pitchFamily="2" charset="-79"/>
                <a:cs typeface="Assistant" panose="00000500000000000000" pitchFamily="2" charset="-79"/>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025314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 y="758953"/>
            <a:ext cx="6571106" cy="77457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2900934" y="868680"/>
            <a:ext cx="2606040" cy="5120640"/>
          </a:xfrm>
          <a:prstGeom prst="rect">
            <a:avLst/>
          </a:prstGeo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63590" y="868680"/>
            <a:ext cx="2606040" cy="5120640"/>
          </a:xfrm>
          <a:prstGeom prst="rect">
            <a:avLst/>
          </a:prstGeo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a:xfrm>
            <a:off x="196849" y="6356351"/>
            <a:ext cx="2057400" cy="365125"/>
          </a:xfrm>
          <a:prstGeom prst="rect">
            <a:avLst/>
          </a:prstGeom>
        </p:spPr>
        <p:txBody>
          <a:bodyPr/>
          <a:lstStyle/>
          <a:p>
            <a:endParaRPr lang="en-US"/>
          </a:p>
        </p:txBody>
      </p:sp>
      <p:sp>
        <p:nvSpPr>
          <p:cNvPr id="9" name="Footer Placeholder 8"/>
          <p:cNvSpPr>
            <a:spLocks noGrp="1"/>
          </p:cNvSpPr>
          <p:nvPr>
            <p:ph type="ftr" sz="quarter" idx="11"/>
          </p:nvPr>
        </p:nvSpPr>
        <p:spPr>
          <a:xfrm>
            <a:off x="2901951" y="6356351"/>
            <a:ext cx="4433638" cy="365125"/>
          </a:xfrm>
          <a:prstGeom prst="rect">
            <a:avLst/>
          </a:prstGeom>
        </p:spPr>
        <p:txBody>
          <a:bodyPr/>
          <a:lstStyle/>
          <a:p>
            <a:endParaRPr lang="en-US"/>
          </a:p>
        </p:txBody>
      </p:sp>
      <p:sp>
        <p:nvSpPr>
          <p:cNvPr id="10" name="Slide Number Placeholder 9"/>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279507768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 y="758953"/>
            <a:ext cx="6571106" cy="77457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1023586"/>
            <a:ext cx="2606040" cy="807720"/>
          </a:xfrm>
          <a:prstGeom prst="rect">
            <a:avLst/>
          </a:prstGeo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900934" y="1930936"/>
            <a:ext cx="2606040" cy="4023360"/>
          </a:xfrm>
          <a:prstGeom prst="rect">
            <a:avLst/>
          </a:prstGeo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1023587"/>
            <a:ext cx="2606040" cy="813171"/>
          </a:xfrm>
          <a:prstGeom prst="rect">
            <a:avLst/>
          </a:prstGeo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5863847" y="1930936"/>
            <a:ext cx="2606040" cy="4023360"/>
          </a:xfrm>
          <a:prstGeom prst="rect">
            <a:avLst/>
          </a:prstGeo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a:xfrm>
            <a:off x="196849" y="6356351"/>
            <a:ext cx="2057400" cy="365125"/>
          </a:xfrm>
          <a:prstGeom prst="rect">
            <a:avLst/>
          </a:prstGeom>
        </p:spPr>
        <p:txBody>
          <a:bodyPr/>
          <a:lstStyle/>
          <a:p>
            <a:endParaRPr lang="en-US"/>
          </a:p>
        </p:txBody>
      </p:sp>
      <p:sp>
        <p:nvSpPr>
          <p:cNvPr id="11" name="Footer Placeholder 10"/>
          <p:cNvSpPr>
            <a:spLocks noGrp="1"/>
          </p:cNvSpPr>
          <p:nvPr>
            <p:ph type="ftr" sz="quarter" idx="11"/>
          </p:nvPr>
        </p:nvSpPr>
        <p:spPr>
          <a:xfrm>
            <a:off x="2901951" y="6356351"/>
            <a:ext cx="4433638" cy="365125"/>
          </a:xfrm>
          <a:prstGeom prst="rect">
            <a:avLst/>
          </a:prstGeom>
        </p:spPr>
        <p:txBody>
          <a:bodyPr/>
          <a:lstStyle/>
          <a:p>
            <a:endParaRPr lang="en-US"/>
          </a:p>
        </p:txBody>
      </p:sp>
      <p:sp>
        <p:nvSpPr>
          <p:cNvPr id="12" name="Slide Number Placeholder 11"/>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243817578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1" y="758953"/>
            <a:ext cx="6571106" cy="774573"/>
          </a:xfrm>
          <a:prstGeom prst="rect">
            <a:avLst/>
          </a:prstGeom>
        </p:spPr>
        <p:txBody>
          <a:bodyPr/>
          <a:lstStyle/>
          <a:p>
            <a:r>
              <a:rPr lang="en-US"/>
              <a:t>Click to edit Master title style</a:t>
            </a:r>
            <a:endParaRPr lang="en-US" dirty="0"/>
          </a:p>
        </p:txBody>
      </p:sp>
      <p:sp>
        <p:nvSpPr>
          <p:cNvPr id="2" name="Date Placeholder 1"/>
          <p:cNvSpPr>
            <a:spLocks noGrp="1"/>
          </p:cNvSpPr>
          <p:nvPr>
            <p:ph type="dt" sz="half" idx="10"/>
          </p:nvPr>
        </p:nvSpPr>
        <p:spPr>
          <a:xfrm>
            <a:off x="196849" y="6356351"/>
            <a:ext cx="2057400" cy="365125"/>
          </a:xfrm>
          <a:prstGeom prst="rect">
            <a:avLst/>
          </a:prstGeom>
        </p:spPr>
        <p:txBody>
          <a:bodyPr/>
          <a:lstStyle/>
          <a:p>
            <a:endParaRPr lang="en-US"/>
          </a:p>
        </p:txBody>
      </p:sp>
      <p:sp>
        <p:nvSpPr>
          <p:cNvPr id="7" name="Footer Placeholder 6"/>
          <p:cNvSpPr>
            <a:spLocks noGrp="1"/>
          </p:cNvSpPr>
          <p:nvPr>
            <p:ph type="ftr" sz="quarter" idx="11"/>
          </p:nvPr>
        </p:nvSpPr>
        <p:spPr>
          <a:xfrm>
            <a:off x="2901951" y="6356351"/>
            <a:ext cx="4433638" cy="365125"/>
          </a:xfrm>
          <a:prstGeom prst="rect">
            <a:avLst/>
          </a:prstGeom>
        </p:spPr>
        <p:txBody>
          <a:bodyPr/>
          <a:lstStyle/>
          <a:p>
            <a:endParaRPr lang="en-US"/>
          </a:p>
        </p:txBody>
      </p:sp>
      <p:sp>
        <p:nvSpPr>
          <p:cNvPr id="8" name="Slide Number Placeholder 7"/>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240264568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196849" y="6356351"/>
            <a:ext cx="2057400" cy="365125"/>
          </a:xfrm>
          <a:prstGeom prst="rect">
            <a:avLst/>
          </a:prstGeom>
        </p:spPr>
        <p:txBody>
          <a:bodyPr/>
          <a:lstStyle/>
          <a:p>
            <a:endParaRPr lang="en-US"/>
          </a:p>
        </p:txBody>
      </p:sp>
      <p:sp>
        <p:nvSpPr>
          <p:cNvPr id="6" name="Footer Placeholder 5"/>
          <p:cNvSpPr>
            <a:spLocks noGrp="1"/>
          </p:cNvSpPr>
          <p:nvPr>
            <p:ph type="ftr" sz="quarter" idx="11"/>
          </p:nvPr>
        </p:nvSpPr>
        <p:spPr>
          <a:xfrm>
            <a:off x="2901951" y="6356351"/>
            <a:ext cx="4433638"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163524076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a:prstGeom prst="rect">
            <a:avLst/>
          </a:prstGeom>
        </p:spPr>
        <p:txBody>
          <a:bodyPr anchor="b">
            <a:normAutofit/>
          </a:bodyPr>
          <a:lstStyle>
            <a:lvl1pPr>
              <a:defRPr sz="2400" b="0" baseline="0"/>
            </a:lvl1pPr>
          </a:lstStyle>
          <a:p>
            <a:r>
              <a:rPr lang="en-US"/>
              <a:t>Click to edit Master title style</a:t>
            </a:r>
            <a:endParaRPr lang="en-US" dirty="0"/>
          </a:p>
        </p:txBody>
      </p:sp>
      <p:sp>
        <p:nvSpPr>
          <p:cNvPr id="3" name="Content Placeholder 2"/>
          <p:cNvSpPr>
            <a:spLocks noGrp="1"/>
          </p:cNvSpPr>
          <p:nvPr>
            <p:ph idx="1"/>
          </p:nvPr>
        </p:nvSpPr>
        <p:spPr>
          <a:xfrm>
            <a:off x="2900934" y="868680"/>
            <a:ext cx="5486400" cy="5120640"/>
          </a:xfrm>
          <a:prstGeom prst="rect">
            <a:avLst/>
          </a:prstGeo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2024" y="3494176"/>
            <a:ext cx="2125980" cy="2321990"/>
          </a:xfrm>
          <a:prstGeom prst="rect">
            <a:avLst/>
          </a:prstGeo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8" name="Date Placeholder 7"/>
          <p:cNvSpPr>
            <a:spLocks noGrp="1"/>
          </p:cNvSpPr>
          <p:nvPr>
            <p:ph type="dt" sz="half" idx="10"/>
          </p:nvPr>
        </p:nvSpPr>
        <p:spPr>
          <a:xfrm>
            <a:off x="196849" y="6356351"/>
            <a:ext cx="2057400" cy="365125"/>
          </a:xfrm>
          <a:prstGeom prst="rect">
            <a:avLst/>
          </a:prstGeom>
        </p:spPr>
        <p:txBody>
          <a:bodyPr/>
          <a:lstStyle/>
          <a:p>
            <a:endParaRPr lang="en-US"/>
          </a:p>
        </p:txBody>
      </p:sp>
      <p:sp>
        <p:nvSpPr>
          <p:cNvPr id="9" name="Footer Placeholder 8"/>
          <p:cNvSpPr>
            <a:spLocks noGrp="1"/>
          </p:cNvSpPr>
          <p:nvPr>
            <p:ph type="ftr" sz="quarter" idx="11"/>
          </p:nvPr>
        </p:nvSpPr>
        <p:spPr>
          <a:xfrm>
            <a:off x="2901951" y="6356351"/>
            <a:ext cx="4433638" cy="365125"/>
          </a:xfrm>
          <a:prstGeom prst="rect">
            <a:avLst/>
          </a:prstGeom>
        </p:spPr>
        <p:txBody>
          <a:bodyPr/>
          <a:lstStyle/>
          <a:p>
            <a:endParaRPr lang="en-US"/>
          </a:p>
        </p:txBody>
      </p:sp>
      <p:sp>
        <p:nvSpPr>
          <p:cNvPr id="10" name="Slide Number Placeholder 9"/>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213077256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a:prstGeom prst="rect">
            <a:avLst/>
          </a:prstGeom>
        </p:spPr>
        <p:txBody>
          <a:bodyPr anchor="b">
            <a:normAutofit/>
          </a:bodyPr>
          <a:lstStyle>
            <a:lvl1pP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prstGeom prst="rect">
            <a:avLst/>
          </a:prstGeom>
          <a:solidFill>
            <a:schemeClr val="bg1">
              <a:lumMod val="75000"/>
            </a:schemeClr>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92024" y="3493008"/>
            <a:ext cx="2125980" cy="2322576"/>
          </a:xfrm>
          <a:prstGeom prst="rect">
            <a:avLst/>
          </a:prstGeo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8" name="Date Placeholder 7"/>
          <p:cNvSpPr>
            <a:spLocks noGrp="1"/>
          </p:cNvSpPr>
          <p:nvPr>
            <p:ph type="dt" sz="half" idx="10"/>
          </p:nvPr>
        </p:nvSpPr>
        <p:spPr>
          <a:xfrm>
            <a:off x="196849" y="6356351"/>
            <a:ext cx="2057400" cy="365125"/>
          </a:xfrm>
          <a:prstGeom prst="rect">
            <a:avLst/>
          </a:prstGeom>
        </p:spPr>
        <p:txBody>
          <a:bodyPr/>
          <a:lstStyle/>
          <a:p>
            <a:endParaRPr lang="en-US"/>
          </a:p>
        </p:txBody>
      </p:sp>
      <p:sp>
        <p:nvSpPr>
          <p:cNvPr id="9" name="Footer Placeholder 8"/>
          <p:cNvSpPr>
            <a:spLocks noGrp="1"/>
          </p:cNvSpPr>
          <p:nvPr>
            <p:ph type="ftr" sz="quarter" idx="11"/>
          </p:nvPr>
        </p:nvSpPr>
        <p:spPr>
          <a:xfrm>
            <a:off x="2624326" y="6356351"/>
            <a:ext cx="4433638" cy="365125"/>
          </a:xfrm>
          <a:prstGeom prst="rect">
            <a:avLst/>
          </a:prstGeom>
        </p:spPr>
        <p:txBody>
          <a:bodyPr/>
          <a:lstStyle/>
          <a:p>
            <a:endParaRPr lang="en-US" dirty="0"/>
          </a:p>
        </p:txBody>
      </p:sp>
      <p:sp>
        <p:nvSpPr>
          <p:cNvPr id="10" name="Slide Number Placeholder 9"/>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95492042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 y="758953"/>
            <a:ext cx="6571106" cy="77457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77862" y="1990726"/>
            <a:ext cx="7788276" cy="4051172"/>
          </a:xfrm>
          <a:prstGeom prst="rect">
            <a:avLst/>
          </a:prstGeo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96849" y="6356351"/>
            <a:ext cx="2057400" cy="365125"/>
          </a:xfrm>
          <a:prstGeom prst="rect">
            <a:avLst/>
          </a:prstGeom>
        </p:spPr>
        <p:txBody>
          <a:bodyPr/>
          <a:lstStyle/>
          <a:p>
            <a:endParaRPr lang="en-US"/>
          </a:p>
        </p:txBody>
      </p:sp>
      <p:sp>
        <p:nvSpPr>
          <p:cNvPr id="8" name="Footer Placeholder 7"/>
          <p:cNvSpPr>
            <a:spLocks noGrp="1"/>
          </p:cNvSpPr>
          <p:nvPr>
            <p:ph type="ftr" sz="quarter" idx="11"/>
          </p:nvPr>
        </p:nvSpPr>
        <p:spPr>
          <a:xfrm>
            <a:off x="2901951" y="6356351"/>
            <a:ext cx="4433638"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237625655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a:prstGeom prst="rect">
            <a:avLst/>
          </a:prstGeo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196849" y="6356351"/>
            <a:ext cx="2057400" cy="365125"/>
          </a:xfrm>
          <a:prstGeom prst="rect">
            <a:avLst/>
          </a:prstGeom>
        </p:spPr>
        <p:txBody>
          <a:bodyPr/>
          <a:lstStyle/>
          <a:p>
            <a:endParaRPr lang="en-US"/>
          </a:p>
        </p:txBody>
      </p:sp>
      <p:sp>
        <p:nvSpPr>
          <p:cNvPr id="8" name="Footer Placeholder 7"/>
          <p:cNvSpPr>
            <a:spLocks noGrp="1"/>
          </p:cNvSpPr>
          <p:nvPr>
            <p:ph type="ftr" sz="quarter" idx="11"/>
          </p:nvPr>
        </p:nvSpPr>
        <p:spPr>
          <a:xfrm>
            <a:off x="2901951" y="6356351"/>
            <a:ext cx="4433638"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C24A3C9-A78B-4F82-92CE-BEF212BF31E2}" type="slidenum">
              <a:rPr lang="en-US" smtClean="0"/>
              <a:t>‹#›</a:t>
            </a:fld>
            <a:endParaRPr lang="en-US"/>
          </a:p>
        </p:txBody>
      </p:sp>
    </p:spTree>
    <p:extLst>
      <p:ext uri="{BB962C8B-B14F-4D97-AF65-F5344CB8AC3E}">
        <p14:creationId xmlns:p14="http://schemas.microsoft.com/office/powerpoint/2010/main" val="214812813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7599932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701386431"/>
      </p:ext>
    </p:extLst>
  </p:cSld>
  <p:clrMapOvr>
    <a:masterClrMapping/>
  </p:clrMapOvr>
  <p:transition advClick="0" advTm="15000"/>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2863873017"/>
      </p:ext>
    </p:extLst>
  </p:cSld>
  <p:clrMapOvr>
    <a:masterClrMapping/>
  </p:clrMapOvr>
  <p:transition advClick="0" advTm="15000"/>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728410554"/>
      </p:ext>
    </p:extLst>
  </p:cSld>
  <p:clrMapOvr>
    <a:masterClrMapping/>
  </p:clrMapOvr>
  <p:transition advClick="0" advTm="15000"/>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3897909599"/>
      </p:ext>
    </p:extLst>
  </p:cSld>
  <p:clrMapOvr>
    <a:masterClrMapping/>
  </p:clrMapOvr>
  <p:transition advClick="0" advTm="15000"/>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1494922918"/>
      </p:ext>
    </p:extLst>
  </p:cSld>
  <p:clrMapOvr>
    <a:masterClrMapping/>
  </p:clrMapOvr>
  <p:transition advClick="0" advTm="1500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2331967504"/>
      </p:ext>
    </p:extLst>
  </p:cSld>
  <p:clrMapOvr>
    <a:masterClrMapping/>
  </p:clrMapOvr>
  <p:transition advClick="0" advTm="1500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4282271126"/>
      </p:ext>
    </p:extLst>
  </p:cSld>
  <p:clrMapOvr>
    <a:masterClrMapping/>
  </p:clrMapOvr>
  <p:transition advClick="0" advTm="1500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1425544435"/>
      </p:ext>
    </p:extLst>
  </p:cSld>
  <p:clrMapOvr>
    <a:masterClrMapping/>
  </p:clrMapOvr>
  <p:transition advClick="0" advTm="15000"/>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2976696834"/>
      </p:ext>
    </p:extLst>
  </p:cSld>
  <p:clrMapOvr>
    <a:masterClrMapping/>
  </p:clrMapOvr>
  <p:transition advClick="0" advTm="1500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2916548342"/>
      </p:ext>
    </p:extLst>
  </p:cSld>
  <p:clrMapOvr>
    <a:masterClrMapping/>
  </p:clrMapOvr>
  <p:transition advClick="0" advTm="15000"/>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227193" y="6492875"/>
            <a:ext cx="2133600" cy="365125"/>
          </a:xfrm>
          <a:prstGeom prst="rect">
            <a:avLst/>
          </a:prstGeom>
        </p:spPr>
        <p:txBody>
          <a:bodyPr/>
          <a:lstStyle/>
          <a:p>
            <a:fld id="{8C72ED92-FED6-C44D-BB68-BFF14D170891}" type="datetimeFigureOut">
              <a:rPr lang="en-US" smtClean="0"/>
              <a:pPr/>
              <a:t>7/9/2019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099DA5F5-B57F-564D-A425-7812A40033E9}" type="slidenum">
              <a:rPr lang="en-US" smtClean="0"/>
              <a:pPr/>
              <a:t>‹#›</a:t>
            </a:fld>
            <a:endParaRPr lang="en-US"/>
          </a:p>
        </p:txBody>
      </p:sp>
    </p:spTree>
    <p:extLst>
      <p:ext uri="{BB962C8B-B14F-4D97-AF65-F5344CB8AC3E}">
        <p14:creationId xmlns:p14="http://schemas.microsoft.com/office/powerpoint/2010/main" val="1901823691"/>
      </p:ext>
    </p:extLst>
  </p:cSld>
  <p:clrMapOvr>
    <a:masterClrMapping/>
  </p:clrMapOvr>
  <p:transition advClick="0" advTm="1500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6409490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520314282"/>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94200" y="158402"/>
            <a:ext cx="8579458" cy="1325563"/>
          </a:xfrm>
        </p:spPr>
        <p:txBody>
          <a:bodyPr>
            <a:normAutofit/>
          </a:bodyPr>
          <a:lstStyle>
            <a:lvl1pPr>
              <a:defRPr sz="3000" b="1">
                <a:latin typeface="+mn-lt"/>
              </a:defRPr>
            </a:lvl1pPr>
          </a:lstStyle>
          <a:p>
            <a:r>
              <a:rPr lang="en-US" dirty="0"/>
              <a:t>Click to edit Master title style</a:t>
            </a:r>
          </a:p>
        </p:txBody>
      </p:sp>
      <p:sp>
        <p:nvSpPr>
          <p:cNvPr id="3" name="Content Placeholder 2"/>
          <p:cNvSpPr>
            <a:spLocks noGrp="1"/>
          </p:cNvSpPr>
          <p:nvPr>
            <p:ph idx="1"/>
          </p:nvPr>
        </p:nvSpPr>
        <p:spPr>
          <a:xfrm>
            <a:off x="294200" y="1825625"/>
            <a:ext cx="8579457" cy="4351338"/>
          </a:xfrm>
        </p:spPr>
        <p:txBody>
          <a:bodyPr/>
          <a:lstStyle>
            <a:lvl1pPr>
              <a:buClr>
                <a:srgbClr val="EB008C"/>
              </a:buClr>
              <a:defRPr/>
            </a:lvl1pPr>
            <a:lvl2pPr marL="514350" indent="-171450">
              <a:buClr>
                <a:srgbClr val="1BB1E7"/>
              </a:buClr>
              <a:buSzPct val="81000"/>
              <a:buFont typeface="Courier New" panose="02070309020205020404" pitchFamily="49" charset="0"/>
              <a:buChar char="o"/>
              <a:defRPr/>
            </a:lvl2pPr>
            <a:lvl3pPr marL="857250" indent="-171450">
              <a:buClr>
                <a:srgbClr val="EB008C"/>
              </a:buClr>
              <a:buFont typeface="Wingdings" panose="05000000000000000000" pitchFamily="2" charset="2"/>
              <a:buChar char="§"/>
              <a:defRPr/>
            </a:lvl3pPr>
            <a:lvl4pPr>
              <a:buClr>
                <a:srgbClr val="1BB1E7"/>
              </a:buClr>
              <a:defRPr/>
            </a:lvl4pPr>
            <a:lvl5pPr>
              <a:buClr>
                <a:schemeClr val="bg2">
                  <a:lumMod val="50000"/>
                </a:schemeClr>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a:spLocks noGrp="1"/>
          </p:cNvSpPr>
          <p:nvPr>
            <p:ph type="sldNum" sz="quarter" idx="4"/>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2476157940"/>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b="1">
                <a:latin typeface="+mn-lt"/>
              </a:defRPr>
            </a:lvl1pPr>
          </a:lstStyle>
          <a:p>
            <a:r>
              <a:rPr lang="en-US" dirty="0"/>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Slide Number Placeholder 5"/>
          <p:cNvSpPr>
            <a:spLocks noGrp="1"/>
          </p:cNvSpPr>
          <p:nvPr>
            <p:ph type="sldNum" sz="quarter" idx="4"/>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527781504"/>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p:cNvSpPr>
            <a:spLocks noGrp="1"/>
          </p:cNvSpPr>
          <p:nvPr>
            <p:ph type="sldNum" sz="quarter" idx="4"/>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1844000422"/>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2942589999"/>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5"/>
          <p:cNvSpPr>
            <a:spLocks noGrp="1"/>
          </p:cNvSpPr>
          <p:nvPr>
            <p:ph type="sldNum" sz="quarter" idx="4"/>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2473663470"/>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1402515595"/>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5"/>
          <p:cNvSpPr>
            <a:spLocks noGrp="1"/>
          </p:cNvSpPr>
          <p:nvPr>
            <p:ph type="sldNum" sz="quarter" idx="4"/>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605860762"/>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Slide Number Placeholder 5"/>
          <p:cNvSpPr>
            <a:spLocks noGrp="1"/>
          </p:cNvSpPr>
          <p:nvPr>
            <p:ph type="sldNum" sz="quarter" idx="4"/>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2025163609"/>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2180966074"/>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6924115" y="6446475"/>
            <a:ext cx="2057400" cy="365125"/>
          </a:xfrm>
          <a:prstGeom prst="rect">
            <a:avLst/>
          </a:prstGeom>
        </p:spPr>
        <p:txBody>
          <a:bodyPr/>
          <a:lstStyle>
            <a:lvl1pPr>
              <a:defRPr b="1">
                <a:solidFill>
                  <a:schemeClr val="bg1"/>
                </a:solidFill>
              </a:defRPr>
            </a:lvl1pPr>
          </a:lstStyle>
          <a:p>
            <a:pPr algn="r"/>
            <a:fld id="{B7BAC8F5-78E7-4E0B-AE08-56CFC94C1796}" type="slidenum">
              <a:rPr lang="en-US" smtClean="0">
                <a:solidFill>
                  <a:prstClr val="white"/>
                </a:solidFill>
              </a:rPr>
              <a:pPr algn="r"/>
              <a:t>‹#›</a:t>
            </a:fld>
            <a:endParaRPr lang="en-US" dirty="0">
              <a:solidFill>
                <a:prstClr val="white"/>
              </a:solidFill>
            </a:endParaRPr>
          </a:p>
        </p:txBody>
      </p:sp>
    </p:spTree>
    <p:extLst>
      <p:ext uri="{BB962C8B-B14F-4D97-AF65-F5344CB8AC3E}">
        <p14:creationId xmlns:p14="http://schemas.microsoft.com/office/powerpoint/2010/main" val="2067782032"/>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8"/>
        <p:cNvGrpSpPr/>
        <p:nvPr/>
      </p:nvGrpSpPr>
      <p:grpSpPr>
        <a:xfrm>
          <a:off x="0" y="0"/>
          <a:ext cx="0" cy="0"/>
          <a:chOff x="0" y="0"/>
          <a:chExt cx="0" cy="0"/>
        </a:xfrm>
      </p:grpSpPr>
      <p:sp>
        <p:nvSpPr>
          <p:cNvPr id="9" name="Shape 9"/>
          <p:cNvSpPr txBox="1">
            <a:spLocks noGrp="1"/>
          </p:cNvSpPr>
          <p:nvPr>
            <p:ph type="ctrTitle"/>
          </p:nvPr>
        </p:nvSpPr>
        <p:spPr>
          <a:xfrm>
            <a:off x="996630" y="2671851"/>
            <a:ext cx="4523700" cy="1546400"/>
          </a:xfrm>
          <a:prstGeom prst="rect">
            <a:avLst/>
          </a:prstGeom>
        </p:spPr>
        <p:txBody>
          <a:bodyPr spcFirstLastPara="1" wrap="square" lIns="91425" tIns="91425" rIns="91425" bIns="91425" anchor="b" anchorCtr="0"/>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dirty="0"/>
          </a:p>
        </p:txBody>
      </p:sp>
      <p:cxnSp>
        <p:nvCxnSpPr>
          <p:cNvPr id="10" name="Shape 10"/>
          <p:cNvCxnSpPr/>
          <p:nvPr/>
        </p:nvCxnSpPr>
        <p:spPr>
          <a:xfrm>
            <a:off x="-6025" y="4902016"/>
            <a:ext cx="9162000" cy="0"/>
          </a:xfrm>
          <a:prstGeom prst="straightConnector1">
            <a:avLst/>
          </a:prstGeom>
          <a:noFill/>
          <a:ln w="9525" cap="flat" cmpd="sng">
            <a:solidFill>
              <a:srgbClr val="000000"/>
            </a:solidFill>
            <a:prstDash val="solid"/>
            <a:round/>
            <a:headEnd type="none" w="med" len="med"/>
            <a:tailEnd type="none" w="med" len="med"/>
          </a:ln>
        </p:spPr>
      </p:cxnSp>
      <p:sp>
        <p:nvSpPr>
          <p:cNvPr id="11" name="Shape 11"/>
          <p:cNvSpPr/>
          <p:nvPr/>
        </p:nvSpPr>
        <p:spPr>
          <a:xfrm>
            <a:off x="1117950" y="4524000"/>
            <a:ext cx="567000" cy="756000"/>
          </a:xfrm>
          <a:prstGeom prst="ellipse">
            <a:avLst/>
          </a:prstGeom>
          <a:solidFill>
            <a:srgbClr val="FFCD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87358" y="305719"/>
            <a:ext cx="769757" cy="472117"/>
          </a:xfrm>
          <a:prstGeom prst="rect">
            <a:avLst/>
          </a:prstGeom>
        </p:spPr>
      </p:pic>
      <p:sp>
        <p:nvSpPr>
          <p:cNvPr id="6" name="Shape 91"/>
          <p:cNvSpPr/>
          <p:nvPr userDrawn="1"/>
        </p:nvSpPr>
        <p:spPr>
          <a:xfrm>
            <a:off x="-6025" y="5280001"/>
            <a:ext cx="9144000" cy="1571627"/>
          </a:xfrm>
          <a:custGeom>
            <a:avLst/>
            <a:gdLst/>
            <a:ahLst/>
            <a:cxnLst/>
            <a:rect l="0" t="0" r="0" b="0"/>
            <a:pathLst>
              <a:path w="285750" h="36835" extrusionOk="0">
                <a:moveTo>
                  <a:pt x="280169" y="0"/>
                </a:moveTo>
                <a:lnTo>
                  <a:pt x="272802" y="4465"/>
                </a:lnTo>
                <a:lnTo>
                  <a:pt x="272802" y="23441"/>
                </a:lnTo>
                <a:lnTo>
                  <a:pt x="264988" y="23441"/>
                </a:lnTo>
                <a:lnTo>
                  <a:pt x="264988" y="12948"/>
                </a:lnTo>
                <a:lnTo>
                  <a:pt x="260524" y="12948"/>
                </a:lnTo>
                <a:lnTo>
                  <a:pt x="260524" y="6028"/>
                </a:lnTo>
                <a:lnTo>
                  <a:pt x="253157" y="6028"/>
                </a:lnTo>
                <a:lnTo>
                  <a:pt x="253157" y="19869"/>
                </a:lnTo>
                <a:lnTo>
                  <a:pt x="232395" y="15404"/>
                </a:lnTo>
                <a:lnTo>
                  <a:pt x="232395" y="7144"/>
                </a:lnTo>
                <a:lnTo>
                  <a:pt x="225698" y="7144"/>
                </a:lnTo>
                <a:lnTo>
                  <a:pt x="225698" y="19422"/>
                </a:lnTo>
                <a:lnTo>
                  <a:pt x="216098" y="19422"/>
                </a:lnTo>
                <a:lnTo>
                  <a:pt x="216098" y="9153"/>
                </a:lnTo>
                <a:lnTo>
                  <a:pt x="214313" y="9153"/>
                </a:lnTo>
                <a:lnTo>
                  <a:pt x="214313" y="8483"/>
                </a:lnTo>
                <a:lnTo>
                  <a:pt x="210071" y="8483"/>
                </a:lnTo>
                <a:lnTo>
                  <a:pt x="210071" y="9153"/>
                </a:lnTo>
                <a:lnTo>
                  <a:pt x="208731" y="9153"/>
                </a:lnTo>
                <a:lnTo>
                  <a:pt x="208731" y="18083"/>
                </a:lnTo>
                <a:lnTo>
                  <a:pt x="200695" y="18083"/>
                </a:lnTo>
                <a:lnTo>
                  <a:pt x="200695" y="6028"/>
                </a:lnTo>
                <a:lnTo>
                  <a:pt x="198462" y="6028"/>
                </a:lnTo>
                <a:lnTo>
                  <a:pt x="198351" y="5693"/>
                </a:lnTo>
                <a:lnTo>
                  <a:pt x="198239" y="5414"/>
                </a:lnTo>
                <a:lnTo>
                  <a:pt x="198072" y="5135"/>
                </a:lnTo>
                <a:lnTo>
                  <a:pt x="197848" y="4911"/>
                </a:lnTo>
                <a:lnTo>
                  <a:pt x="197625" y="4744"/>
                </a:lnTo>
                <a:lnTo>
                  <a:pt x="197346" y="4577"/>
                </a:lnTo>
                <a:lnTo>
                  <a:pt x="197011" y="4521"/>
                </a:lnTo>
                <a:lnTo>
                  <a:pt x="196676" y="4465"/>
                </a:lnTo>
                <a:lnTo>
                  <a:pt x="196342" y="4521"/>
                </a:lnTo>
                <a:lnTo>
                  <a:pt x="196007" y="4577"/>
                </a:lnTo>
                <a:lnTo>
                  <a:pt x="195728" y="4744"/>
                </a:lnTo>
                <a:lnTo>
                  <a:pt x="195504" y="4911"/>
                </a:lnTo>
                <a:lnTo>
                  <a:pt x="195281" y="5135"/>
                </a:lnTo>
                <a:lnTo>
                  <a:pt x="195114" y="5414"/>
                </a:lnTo>
                <a:lnTo>
                  <a:pt x="195002" y="5693"/>
                </a:lnTo>
                <a:lnTo>
                  <a:pt x="194890" y="6028"/>
                </a:lnTo>
                <a:lnTo>
                  <a:pt x="192881" y="6028"/>
                </a:lnTo>
                <a:lnTo>
                  <a:pt x="192881" y="14734"/>
                </a:lnTo>
                <a:lnTo>
                  <a:pt x="182166" y="14734"/>
                </a:lnTo>
                <a:lnTo>
                  <a:pt x="182166" y="19869"/>
                </a:lnTo>
                <a:lnTo>
                  <a:pt x="172789" y="19869"/>
                </a:lnTo>
                <a:lnTo>
                  <a:pt x="172789" y="14734"/>
                </a:lnTo>
                <a:lnTo>
                  <a:pt x="167432" y="12502"/>
                </a:lnTo>
                <a:lnTo>
                  <a:pt x="167432" y="16967"/>
                </a:lnTo>
                <a:lnTo>
                  <a:pt x="160511" y="16967"/>
                </a:lnTo>
                <a:lnTo>
                  <a:pt x="160511" y="8037"/>
                </a:lnTo>
                <a:lnTo>
                  <a:pt x="154260" y="8037"/>
                </a:lnTo>
                <a:lnTo>
                  <a:pt x="154260" y="6697"/>
                </a:lnTo>
                <a:lnTo>
                  <a:pt x="152251" y="6697"/>
                </a:lnTo>
                <a:lnTo>
                  <a:pt x="152251" y="8037"/>
                </a:lnTo>
                <a:lnTo>
                  <a:pt x="150912" y="8037"/>
                </a:lnTo>
                <a:lnTo>
                  <a:pt x="150912" y="21655"/>
                </a:lnTo>
                <a:lnTo>
                  <a:pt x="138410" y="21655"/>
                </a:lnTo>
                <a:lnTo>
                  <a:pt x="138410" y="8037"/>
                </a:lnTo>
                <a:lnTo>
                  <a:pt x="130597" y="8037"/>
                </a:lnTo>
                <a:lnTo>
                  <a:pt x="130597" y="18976"/>
                </a:lnTo>
                <a:lnTo>
                  <a:pt x="127695" y="18976"/>
                </a:lnTo>
                <a:lnTo>
                  <a:pt x="127695" y="11162"/>
                </a:lnTo>
                <a:lnTo>
                  <a:pt x="121890" y="11162"/>
                </a:lnTo>
                <a:lnTo>
                  <a:pt x="121890" y="18976"/>
                </a:lnTo>
                <a:lnTo>
                  <a:pt x="120774" y="18976"/>
                </a:lnTo>
                <a:lnTo>
                  <a:pt x="120774" y="20538"/>
                </a:lnTo>
                <a:lnTo>
                  <a:pt x="109165" y="20538"/>
                </a:lnTo>
                <a:lnTo>
                  <a:pt x="109165" y="12948"/>
                </a:lnTo>
                <a:lnTo>
                  <a:pt x="99343" y="12948"/>
                </a:lnTo>
                <a:lnTo>
                  <a:pt x="99343" y="11162"/>
                </a:lnTo>
                <a:lnTo>
                  <a:pt x="93762" y="11162"/>
                </a:lnTo>
                <a:lnTo>
                  <a:pt x="93762" y="22994"/>
                </a:lnTo>
                <a:lnTo>
                  <a:pt x="86841" y="22994"/>
                </a:lnTo>
                <a:lnTo>
                  <a:pt x="86841" y="14734"/>
                </a:lnTo>
                <a:lnTo>
                  <a:pt x="84386" y="14734"/>
                </a:lnTo>
                <a:lnTo>
                  <a:pt x="84386" y="12948"/>
                </a:lnTo>
                <a:lnTo>
                  <a:pt x="80144" y="12948"/>
                </a:lnTo>
                <a:lnTo>
                  <a:pt x="80144" y="14734"/>
                </a:lnTo>
                <a:lnTo>
                  <a:pt x="77465" y="14734"/>
                </a:lnTo>
                <a:lnTo>
                  <a:pt x="77465" y="21655"/>
                </a:lnTo>
                <a:lnTo>
                  <a:pt x="56927" y="21655"/>
                </a:lnTo>
                <a:lnTo>
                  <a:pt x="56927" y="16297"/>
                </a:lnTo>
                <a:lnTo>
                  <a:pt x="51346" y="16297"/>
                </a:lnTo>
                <a:lnTo>
                  <a:pt x="51346" y="8037"/>
                </a:lnTo>
                <a:lnTo>
                  <a:pt x="45318" y="10269"/>
                </a:lnTo>
                <a:lnTo>
                  <a:pt x="45318" y="27682"/>
                </a:lnTo>
                <a:lnTo>
                  <a:pt x="33710" y="27682"/>
                </a:lnTo>
                <a:lnTo>
                  <a:pt x="33710" y="11162"/>
                </a:lnTo>
                <a:lnTo>
                  <a:pt x="25673" y="11162"/>
                </a:lnTo>
                <a:lnTo>
                  <a:pt x="25673" y="21878"/>
                </a:lnTo>
                <a:lnTo>
                  <a:pt x="8037" y="21878"/>
                </a:lnTo>
                <a:lnTo>
                  <a:pt x="8037" y="16967"/>
                </a:lnTo>
                <a:lnTo>
                  <a:pt x="0" y="16967"/>
                </a:lnTo>
                <a:lnTo>
                  <a:pt x="0" y="36835"/>
                </a:lnTo>
                <a:lnTo>
                  <a:pt x="285750" y="36835"/>
                </a:lnTo>
                <a:lnTo>
                  <a:pt x="285750" y="16743"/>
                </a:lnTo>
                <a:lnTo>
                  <a:pt x="280169" y="16743"/>
                </a:lnTo>
                <a:lnTo>
                  <a:pt x="280169" y="0"/>
                </a:lnTo>
                <a:close/>
              </a:path>
            </a:pathLst>
          </a:custGeom>
          <a:solidFill>
            <a:srgbClr val="1C4587">
              <a:alpha val="23460"/>
            </a:srgb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dirty="0"/>
          </a:p>
        </p:txBody>
      </p:sp>
      <p:sp>
        <p:nvSpPr>
          <p:cNvPr id="8" name="Shape 77"/>
          <p:cNvSpPr/>
          <p:nvPr userDrawn="1"/>
        </p:nvSpPr>
        <p:spPr>
          <a:xfrm>
            <a:off x="83399" y="5381606"/>
            <a:ext cx="9072576" cy="1476395"/>
          </a:xfrm>
          <a:custGeom>
            <a:avLst/>
            <a:gdLst/>
            <a:ahLst/>
            <a:cxnLst/>
            <a:rect l="0" t="0" r="0" b="0"/>
            <a:pathLst>
              <a:path w="283518" h="34603" extrusionOk="0">
                <a:moveTo>
                  <a:pt x="110059" y="1"/>
                </a:moveTo>
                <a:lnTo>
                  <a:pt x="110059" y="2010"/>
                </a:lnTo>
                <a:lnTo>
                  <a:pt x="108273" y="2010"/>
                </a:lnTo>
                <a:lnTo>
                  <a:pt x="108273" y="5135"/>
                </a:lnTo>
                <a:lnTo>
                  <a:pt x="105817" y="5135"/>
                </a:lnTo>
                <a:lnTo>
                  <a:pt x="105817" y="29245"/>
                </a:lnTo>
                <a:lnTo>
                  <a:pt x="100236" y="29245"/>
                </a:lnTo>
                <a:lnTo>
                  <a:pt x="100236" y="16297"/>
                </a:lnTo>
                <a:lnTo>
                  <a:pt x="90413" y="16297"/>
                </a:lnTo>
                <a:lnTo>
                  <a:pt x="90413" y="26622"/>
                </a:lnTo>
                <a:lnTo>
                  <a:pt x="83046" y="29859"/>
                </a:lnTo>
                <a:lnTo>
                  <a:pt x="83046" y="22771"/>
                </a:lnTo>
                <a:lnTo>
                  <a:pt x="80144" y="22771"/>
                </a:lnTo>
                <a:lnTo>
                  <a:pt x="80144" y="29245"/>
                </a:lnTo>
                <a:lnTo>
                  <a:pt x="73224" y="29245"/>
                </a:lnTo>
                <a:lnTo>
                  <a:pt x="73224" y="24557"/>
                </a:lnTo>
                <a:lnTo>
                  <a:pt x="69429" y="24557"/>
                </a:lnTo>
                <a:lnTo>
                  <a:pt x="69429" y="11386"/>
                </a:lnTo>
                <a:lnTo>
                  <a:pt x="59159" y="13228"/>
                </a:lnTo>
                <a:lnTo>
                  <a:pt x="59159" y="24557"/>
                </a:lnTo>
                <a:lnTo>
                  <a:pt x="53355" y="24557"/>
                </a:lnTo>
                <a:lnTo>
                  <a:pt x="53355" y="29245"/>
                </a:lnTo>
                <a:lnTo>
                  <a:pt x="45765" y="29245"/>
                </a:lnTo>
                <a:lnTo>
                  <a:pt x="45765" y="13842"/>
                </a:lnTo>
                <a:lnTo>
                  <a:pt x="41747" y="13842"/>
                </a:lnTo>
                <a:lnTo>
                  <a:pt x="41747" y="5135"/>
                </a:lnTo>
                <a:lnTo>
                  <a:pt x="28352" y="5135"/>
                </a:lnTo>
                <a:lnTo>
                  <a:pt x="28352" y="25450"/>
                </a:lnTo>
                <a:lnTo>
                  <a:pt x="20762" y="25450"/>
                </a:lnTo>
                <a:lnTo>
                  <a:pt x="20762" y="16297"/>
                </a:lnTo>
                <a:lnTo>
                  <a:pt x="19311" y="16297"/>
                </a:lnTo>
                <a:lnTo>
                  <a:pt x="19143" y="15348"/>
                </a:lnTo>
                <a:lnTo>
                  <a:pt x="19032" y="14902"/>
                </a:lnTo>
                <a:lnTo>
                  <a:pt x="18864" y="14511"/>
                </a:lnTo>
                <a:lnTo>
                  <a:pt x="18585" y="14121"/>
                </a:lnTo>
                <a:lnTo>
                  <a:pt x="18306" y="13786"/>
                </a:lnTo>
                <a:lnTo>
                  <a:pt x="17915" y="13507"/>
                </a:lnTo>
                <a:lnTo>
                  <a:pt x="17525" y="13339"/>
                </a:lnTo>
                <a:lnTo>
                  <a:pt x="17078" y="13228"/>
                </a:lnTo>
                <a:lnTo>
                  <a:pt x="16632" y="13172"/>
                </a:lnTo>
                <a:lnTo>
                  <a:pt x="16185" y="13228"/>
                </a:lnTo>
                <a:lnTo>
                  <a:pt x="15739" y="13339"/>
                </a:lnTo>
                <a:lnTo>
                  <a:pt x="15348" y="13507"/>
                </a:lnTo>
                <a:lnTo>
                  <a:pt x="14957" y="13786"/>
                </a:lnTo>
                <a:lnTo>
                  <a:pt x="14678" y="14121"/>
                </a:lnTo>
                <a:lnTo>
                  <a:pt x="14399" y="14511"/>
                </a:lnTo>
                <a:lnTo>
                  <a:pt x="14232" y="14902"/>
                </a:lnTo>
                <a:lnTo>
                  <a:pt x="14120" y="15348"/>
                </a:lnTo>
                <a:lnTo>
                  <a:pt x="13953" y="16297"/>
                </a:lnTo>
                <a:lnTo>
                  <a:pt x="12502" y="16297"/>
                </a:lnTo>
                <a:lnTo>
                  <a:pt x="12502" y="21153"/>
                </a:lnTo>
                <a:lnTo>
                  <a:pt x="4242" y="23385"/>
                </a:lnTo>
                <a:lnTo>
                  <a:pt x="4242" y="29245"/>
                </a:lnTo>
                <a:lnTo>
                  <a:pt x="0" y="29245"/>
                </a:lnTo>
                <a:lnTo>
                  <a:pt x="0" y="34603"/>
                </a:lnTo>
                <a:lnTo>
                  <a:pt x="283518" y="34603"/>
                </a:lnTo>
                <a:lnTo>
                  <a:pt x="283518" y="25450"/>
                </a:lnTo>
                <a:lnTo>
                  <a:pt x="275258" y="25450"/>
                </a:lnTo>
                <a:lnTo>
                  <a:pt x="275258" y="11163"/>
                </a:lnTo>
                <a:lnTo>
                  <a:pt x="268114" y="11163"/>
                </a:lnTo>
                <a:lnTo>
                  <a:pt x="268114" y="19423"/>
                </a:lnTo>
                <a:lnTo>
                  <a:pt x="255389" y="19423"/>
                </a:lnTo>
                <a:lnTo>
                  <a:pt x="255389" y="29245"/>
                </a:lnTo>
                <a:lnTo>
                  <a:pt x="247576" y="29245"/>
                </a:lnTo>
                <a:lnTo>
                  <a:pt x="247576" y="5135"/>
                </a:lnTo>
                <a:lnTo>
                  <a:pt x="244450" y="5135"/>
                </a:lnTo>
                <a:lnTo>
                  <a:pt x="244450" y="4075"/>
                </a:lnTo>
                <a:lnTo>
                  <a:pt x="244339" y="3405"/>
                </a:lnTo>
                <a:lnTo>
                  <a:pt x="244171" y="2791"/>
                </a:lnTo>
                <a:lnTo>
                  <a:pt x="243892" y="2289"/>
                </a:lnTo>
                <a:lnTo>
                  <a:pt x="243502" y="1787"/>
                </a:lnTo>
                <a:lnTo>
                  <a:pt x="242999" y="1452"/>
                </a:lnTo>
                <a:lnTo>
                  <a:pt x="242441" y="1117"/>
                </a:lnTo>
                <a:lnTo>
                  <a:pt x="241883" y="949"/>
                </a:lnTo>
                <a:lnTo>
                  <a:pt x="241213" y="894"/>
                </a:lnTo>
                <a:lnTo>
                  <a:pt x="240544" y="949"/>
                </a:lnTo>
                <a:lnTo>
                  <a:pt x="239986" y="1117"/>
                </a:lnTo>
                <a:lnTo>
                  <a:pt x="239427" y="1452"/>
                </a:lnTo>
                <a:lnTo>
                  <a:pt x="238925" y="1787"/>
                </a:lnTo>
                <a:lnTo>
                  <a:pt x="238534" y="2289"/>
                </a:lnTo>
                <a:lnTo>
                  <a:pt x="238255" y="2791"/>
                </a:lnTo>
                <a:lnTo>
                  <a:pt x="238088" y="3405"/>
                </a:lnTo>
                <a:lnTo>
                  <a:pt x="237976" y="4075"/>
                </a:lnTo>
                <a:lnTo>
                  <a:pt x="237976" y="5135"/>
                </a:lnTo>
                <a:lnTo>
                  <a:pt x="235074" y="5135"/>
                </a:lnTo>
                <a:lnTo>
                  <a:pt x="235074" y="21878"/>
                </a:lnTo>
                <a:lnTo>
                  <a:pt x="226368" y="30864"/>
                </a:lnTo>
                <a:lnTo>
                  <a:pt x="226368" y="894"/>
                </a:lnTo>
                <a:lnTo>
                  <a:pt x="221010" y="5637"/>
                </a:lnTo>
                <a:lnTo>
                  <a:pt x="221010" y="21432"/>
                </a:lnTo>
                <a:lnTo>
                  <a:pt x="216322" y="21432"/>
                </a:lnTo>
                <a:lnTo>
                  <a:pt x="216322" y="13842"/>
                </a:lnTo>
                <a:lnTo>
                  <a:pt x="204490" y="13842"/>
                </a:lnTo>
                <a:lnTo>
                  <a:pt x="204490" y="29245"/>
                </a:lnTo>
                <a:lnTo>
                  <a:pt x="195114" y="29245"/>
                </a:lnTo>
                <a:lnTo>
                  <a:pt x="195114" y="11163"/>
                </a:lnTo>
                <a:lnTo>
                  <a:pt x="185961" y="11163"/>
                </a:lnTo>
                <a:lnTo>
                  <a:pt x="185961" y="29245"/>
                </a:lnTo>
                <a:lnTo>
                  <a:pt x="177255" y="29245"/>
                </a:lnTo>
                <a:lnTo>
                  <a:pt x="177255" y="16297"/>
                </a:lnTo>
                <a:lnTo>
                  <a:pt x="174799" y="16297"/>
                </a:lnTo>
                <a:lnTo>
                  <a:pt x="174799" y="29692"/>
                </a:lnTo>
                <a:lnTo>
                  <a:pt x="166316" y="26678"/>
                </a:lnTo>
                <a:lnTo>
                  <a:pt x="166316" y="19423"/>
                </a:lnTo>
                <a:lnTo>
                  <a:pt x="163190" y="19423"/>
                </a:lnTo>
                <a:lnTo>
                  <a:pt x="163190" y="11832"/>
                </a:lnTo>
                <a:lnTo>
                  <a:pt x="155600" y="11832"/>
                </a:lnTo>
                <a:lnTo>
                  <a:pt x="155600" y="19423"/>
                </a:lnTo>
                <a:lnTo>
                  <a:pt x="144884" y="19423"/>
                </a:lnTo>
                <a:lnTo>
                  <a:pt x="144884" y="15293"/>
                </a:lnTo>
                <a:lnTo>
                  <a:pt x="134615" y="11609"/>
                </a:lnTo>
                <a:lnTo>
                  <a:pt x="134615" y="23664"/>
                </a:lnTo>
                <a:lnTo>
                  <a:pt x="123900" y="23664"/>
                </a:lnTo>
                <a:lnTo>
                  <a:pt x="123900" y="13842"/>
                </a:lnTo>
                <a:lnTo>
                  <a:pt x="117426" y="13842"/>
                </a:lnTo>
                <a:lnTo>
                  <a:pt x="117426" y="5135"/>
                </a:lnTo>
                <a:lnTo>
                  <a:pt x="114523" y="5135"/>
                </a:lnTo>
                <a:lnTo>
                  <a:pt x="114523" y="2010"/>
                </a:lnTo>
                <a:lnTo>
                  <a:pt x="112738" y="2010"/>
                </a:lnTo>
                <a:lnTo>
                  <a:pt x="112738" y="1"/>
                </a:lnTo>
                <a:close/>
              </a:path>
            </a:pathLst>
          </a:custGeom>
          <a:solidFill>
            <a:srgbClr val="FFD300"/>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dirty="0"/>
          </a:p>
        </p:txBody>
      </p:sp>
      <p:sp>
        <p:nvSpPr>
          <p:cNvPr id="12" name="Shape 78"/>
          <p:cNvSpPr/>
          <p:nvPr userDrawn="1"/>
        </p:nvSpPr>
        <p:spPr>
          <a:xfrm>
            <a:off x="11975" y="5227605"/>
            <a:ext cx="9144000" cy="1676416"/>
          </a:xfrm>
          <a:custGeom>
            <a:avLst/>
            <a:gdLst/>
            <a:ahLst/>
            <a:cxnLst/>
            <a:rect l="0" t="0" r="0" b="0"/>
            <a:pathLst>
              <a:path w="285750" h="39291" extrusionOk="0">
                <a:moveTo>
                  <a:pt x="241381" y="11832"/>
                </a:moveTo>
                <a:lnTo>
                  <a:pt x="241381" y="15348"/>
                </a:lnTo>
                <a:lnTo>
                  <a:pt x="239762" y="15348"/>
                </a:lnTo>
                <a:lnTo>
                  <a:pt x="239762" y="11832"/>
                </a:lnTo>
                <a:close/>
                <a:moveTo>
                  <a:pt x="244450" y="11832"/>
                </a:moveTo>
                <a:lnTo>
                  <a:pt x="244450" y="15348"/>
                </a:lnTo>
                <a:lnTo>
                  <a:pt x="242832" y="15348"/>
                </a:lnTo>
                <a:lnTo>
                  <a:pt x="242832" y="11832"/>
                </a:lnTo>
                <a:close/>
                <a:moveTo>
                  <a:pt x="226591" y="8484"/>
                </a:moveTo>
                <a:lnTo>
                  <a:pt x="226591" y="17190"/>
                </a:lnTo>
                <a:lnTo>
                  <a:pt x="225698" y="17190"/>
                </a:lnTo>
                <a:lnTo>
                  <a:pt x="225698" y="9600"/>
                </a:lnTo>
                <a:lnTo>
                  <a:pt x="226591" y="8484"/>
                </a:lnTo>
                <a:close/>
                <a:moveTo>
                  <a:pt x="241381" y="17134"/>
                </a:moveTo>
                <a:lnTo>
                  <a:pt x="241381" y="20650"/>
                </a:lnTo>
                <a:lnTo>
                  <a:pt x="239762" y="20650"/>
                </a:lnTo>
                <a:lnTo>
                  <a:pt x="239762" y="17134"/>
                </a:lnTo>
                <a:close/>
                <a:moveTo>
                  <a:pt x="244450" y="17134"/>
                </a:moveTo>
                <a:lnTo>
                  <a:pt x="244450" y="20650"/>
                </a:lnTo>
                <a:lnTo>
                  <a:pt x="242832" y="20650"/>
                </a:lnTo>
                <a:lnTo>
                  <a:pt x="242832" y="17134"/>
                </a:lnTo>
                <a:close/>
                <a:moveTo>
                  <a:pt x="194221" y="17860"/>
                </a:moveTo>
                <a:lnTo>
                  <a:pt x="194221" y="21320"/>
                </a:lnTo>
                <a:lnTo>
                  <a:pt x="192212" y="21320"/>
                </a:lnTo>
                <a:lnTo>
                  <a:pt x="192212" y="17860"/>
                </a:lnTo>
                <a:close/>
                <a:moveTo>
                  <a:pt x="216098" y="20762"/>
                </a:moveTo>
                <a:lnTo>
                  <a:pt x="216098" y="21822"/>
                </a:lnTo>
                <a:lnTo>
                  <a:pt x="207169" y="21822"/>
                </a:lnTo>
                <a:lnTo>
                  <a:pt x="207169" y="20762"/>
                </a:lnTo>
                <a:close/>
                <a:moveTo>
                  <a:pt x="64517" y="19869"/>
                </a:moveTo>
                <a:lnTo>
                  <a:pt x="64517" y="21878"/>
                </a:lnTo>
                <a:lnTo>
                  <a:pt x="62508" y="21878"/>
                </a:lnTo>
                <a:lnTo>
                  <a:pt x="62508" y="19869"/>
                </a:lnTo>
                <a:close/>
                <a:moveTo>
                  <a:pt x="68312" y="19869"/>
                </a:moveTo>
                <a:lnTo>
                  <a:pt x="68312" y="21878"/>
                </a:lnTo>
                <a:lnTo>
                  <a:pt x="66303" y="21878"/>
                </a:lnTo>
                <a:lnTo>
                  <a:pt x="66303" y="19869"/>
                </a:lnTo>
                <a:close/>
                <a:moveTo>
                  <a:pt x="45318" y="21208"/>
                </a:moveTo>
                <a:lnTo>
                  <a:pt x="45318" y="22213"/>
                </a:lnTo>
                <a:lnTo>
                  <a:pt x="40853" y="22213"/>
                </a:lnTo>
                <a:lnTo>
                  <a:pt x="40853" y="21208"/>
                </a:lnTo>
                <a:close/>
                <a:moveTo>
                  <a:pt x="138522" y="19423"/>
                </a:moveTo>
                <a:lnTo>
                  <a:pt x="138857" y="19478"/>
                </a:lnTo>
                <a:lnTo>
                  <a:pt x="139192" y="19534"/>
                </a:lnTo>
                <a:lnTo>
                  <a:pt x="139471" y="19702"/>
                </a:lnTo>
                <a:lnTo>
                  <a:pt x="139694" y="19925"/>
                </a:lnTo>
                <a:lnTo>
                  <a:pt x="139917" y="20148"/>
                </a:lnTo>
                <a:lnTo>
                  <a:pt x="140084" y="20427"/>
                </a:lnTo>
                <a:lnTo>
                  <a:pt x="140140" y="20762"/>
                </a:lnTo>
                <a:lnTo>
                  <a:pt x="140196" y="21097"/>
                </a:lnTo>
                <a:lnTo>
                  <a:pt x="140140" y="21432"/>
                </a:lnTo>
                <a:lnTo>
                  <a:pt x="140084" y="21767"/>
                </a:lnTo>
                <a:lnTo>
                  <a:pt x="139917" y="22046"/>
                </a:lnTo>
                <a:lnTo>
                  <a:pt x="139694" y="22269"/>
                </a:lnTo>
                <a:lnTo>
                  <a:pt x="139471" y="22492"/>
                </a:lnTo>
                <a:lnTo>
                  <a:pt x="139192" y="22660"/>
                </a:lnTo>
                <a:lnTo>
                  <a:pt x="138857" y="22715"/>
                </a:lnTo>
                <a:lnTo>
                  <a:pt x="138522" y="22771"/>
                </a:lnTo>
                <a:lnTo>
                  <a:pt x="138187" y="22715"/>
                </a:lnTo>
                <a:lnTo>
                  <a:pt x="137852" y="22660"/>
                </a:lnTo>
                <a:lnTo>
                  <a:pt x="137573" y="22492"/>
                </a:lnTo>
                <a:lnTo>
                  <a:pt x="137350" y="22269"/>
                </a:lnTo>
                <a:lnTo>
                  <a:pt x="137127" y="22046"/>
                </a:lnTo>
                <a:lnTo>
                  <a:pt x="136959" y="21767"/>
                </a:lnTo>
                <a:lnTo>
                  <a:pt x="136903" y="21432"/>
                </a:lnTo>
                <a:lnTo>
                  <a:pt x="136847" y="21097"/>
                </a:lnTo>
                <a:lnTo>
                  <a:pt x="136903" y="20762"/>
                </a:lnTo>
                <a:lnTo>
                  <a:pt x="136959" y="20427"/>
                </a:lnTo>
                <a:lnTo>
                  <a:pt x="137127" y="20148"/>
                </a:lnTo>
                <a:lnTo>
                  <a:pt x="137350" y="19925"/>
                </a:lnTo>
                <a:lnTo>
                  <a:pt x="137573" y="19702"/>
                </a:lnTo>
                <a:lnTo>
                  <a:pt x="137852" y="19534"/>
                </a:lnTo>
                <a:lnTo>
                  <a:pt x="138187" y="19478"/>
                </a:lnTo>
                <a:lnTo>
                  <a:pt x="138522" y="19423"/>
                </a:lnTo>
                <a:close/>
                <a:moveTo>
                  <a:pt x="64517" y="22883"/>
                </a:moveTo>
                <a:lnTo>
                  <a:pt x="64517" y="24892"/>
                </a:lnTo>
                <a:lnTo>
                  <a:pt x="62508" y="24892"/>
                </a:lnTo>
                <a:lnTo>
                  <a:pt x="62508" y="22883"/>
                </a:lnTo>
                <a:close/>
                <a:moveTo>
                  <a:pt x="68312" y="22883"/>
                </a:moveTo>
                <a:lnTo>
                  <a:pt x="68312" y="24892"/>
                </a:lnTo>
                <a:lnTo>
                  <a:pt x="66303" y="24892"/>
                </a:lnTo>
                <a:lnTo>
                  <a:pt x="66303" y="22883"/>
                </a:lnTo>
                <a:close/>
                <a:moveTo>
                  <a:pt x="216098" y="24334"/>
                </a:moveTo>
                <a:lnTo>
                  <a:pt x="216098" y="25450"/>
                </a:lnTo>
                <a:lnTo>
                  <a:pt x="207169" y="25450"/>
                </a:lnTo>
                <a:lnTo>
                  <a:pt x="207169" y="24334"/>
                </a:lnTo>
                <a:close/>
                <a:moveTo>
                  <a:pt x="45318" y="24501"/>
                </a:moveTo>
                <a:lnTo>
                  <a:pt x="45318" y="25506"/>
                </a:lnTo>
                <a:lnTo>
                  <a:pt x="40853" y="25506"/>
                </a:lnTo>
                <a:lnTo>
                  <a:pt x="40853" y="24501"/>
                </a:lnTo>
                <a:close/>
                <a:moveTo>
                  <a:pt x="241381" y="22380"/>
                </a:moveTo>
                <a:lnTo>
                  <a:pt x="241381" y="25897"/>
                </a:lnTo>
                <a:lnTo>
                  <a:pt x="239762" y="25897"/>
                </a:lnTo>
                <a:lnTo>
                  <a:pt x="239762" y="22380"/>
                </a:lnTo>
                <a:close/>
                <a:moveTo>
                  <a:pt x="244450" y="22380"/>
                </a:moveTo>
                <a:lnTo>
                  <a:pt x="244450" y="25897"/>
                </a:lnTo>
                <a:lnTo>
                  <a:pt x="242832" y="25897"/>
                </a:lnTo>
                <a:lnTo>
                  <a:pt x="242832" y="22380"/>
                </a:lnTo>
                <a:close/>
                <a:moveTo>
                  <a:pt x="194221" y="23106"/>
                </a:moveTo>
                <a:lnTo>
                  <a:pt x="194221" y="26566"/>
                </a:lnTo>
                <a:lnTo>
                  <a:pt x="192212" y="26566"/>
                </a:lnTo>
                <a:lnTo>
                  <a:pt x="192212" y="23106"/>
                </a:lnTo>
                <a:close/>
                <a:moveTo>
                  <a:pt x="64517" y="25897"/>
                </a:moveTo>
                <a:lnTo>
                  <a:pt x="64517" y="27906"/>
                </a:lnTo>
                <a:lnTo>
                  <a:pt x="62508" y="27906"/>
                </a:lnTo>
                <a:lnTo>
                  <a:pt x="62508" y="25897"/>
                </a:lnTo>
                <a:close/>
                <a:moveTo>
                  <a:pt x="68312" y="25897"/>
                </a:moveTo>
                <a:lnTo>
                  <a:pt x="68312" y="27906"/>
                </a:lnTo>
                <a:lnTo>
                  <a:pt x="66303" y="27906"/>
                </a:lnTo>
                <a:lnTo>
                  <a:pt x="66303" y="25897"/>
                </a:lnTo>
                <a:close/>
                <a:moveTo>
                  <a:pt x="45318" y="27850"/>
                </a:moveTo>
                <a:lnTo>
                  <a:pt x="45318" y="28854"/>
                </a:lnTo>
                <a:lnTo>
                  <a:pt x="40853" y="28854"/>
                </a:lnTo>
                <a:lnTo>
                  <a:pt x="40853" y="27850"/>
                </a:lnTo>
                <a:close/>
                <a:moveTo>
                  <a:pt x="216098" y="27906"/>
                </a:moveTo>
                <a:lnTo>
                  <a:pt x="216098" y="29022"/>
                </a:lnTo>
                <a:lnTo>
                  <a:pt x="207169" y="29022"/>
                </a:lnTo>
                <a:lnTo>
                  <a:pt x="207169" y="27906"/>
                </a:lnTo>
                <a:close/>
                <a:moveTo>
                  <a:pt x="82767" y="28352"/>
                </a:moveTo>
                <a:lnTo>
                  <a:pt x="82934" y="28408"/>
                </a:lnTo>
                <a:lnTo>
                  <a:pt x="83214" y="28631"/>
                </a:lnTo>
                <a:lnTo>
                  <a:pt x="83437" y="28910"/>
                </a:lnTo>
                <a:lnTo>
                  <a:pt x="83493" y="29078"/>
                </a:lnTo>
                <a:lnTo>
                  <a:pt x="83493" y="29245"/>
                </a:lnTo>
                <a:lnTo>
                  <a:pt x="83493" y="29413"/>
                </a:lnTo>
                <a:lnTo>
                  <a:pt x="83437" y="29580"/>
                </a:lnTo>
                <a:lnTo>
                  <a:pt x="83214" y="29859"/>
                </a:lnTo>
                <a:lnTo>
                  <a:pt x="82934" y="30082"/>
                </a:lnTo>
                <a:lnTo>
                  <a:pt x="82767" y="30138"/>
                </a:lnTo>
                <a:lnTo>
                  <a:pt x="82432" y="30138"/>
                </a:lnTo>
                <a:lnTo>
                  <a:pt x="82265" y="30082"/>
                </a:lnTo>
                <a:lnTo>
                  <a:pt x="81986" y="29859"/>
                </a:lnTo>
                <a:lnTo>
                  <a:pt x="81762" y="29580"/>
                </a:lnTo>
                <a:lnTo>
                  <a:pt x="81707" y="29413"/>
                </a:lnTo>
                <a:lnTo>
                  <a:pt x="81707" y="29245"/>
                </a:lnTo>
                <a:lnTo>
                  <a:pt x="81707" y="29078"/>
                </a:lnTo>
                <a:lnTo>
                  <a:pt x="81762" y="28910"/>
                </a:lnTo>
                <a:lnTo>
                  <a:pt x="81986" y="28631"/>
                </a:lnTo>
                <a:lnTo>
                  <a:pt x="82265" y="28408"/>
                </a:lnTo>
                <a:lnTo>
                  <a:pt x="82432" y="28352"/>
                </a:lnTo>
                <a:close/>
                <a:moveTo>
                  <a:pt x="45318" y="31143"/>
                </a:moveTo>
                <a:lnTo>
                  <a:pt x="45318" y="32147"/>
                </a:lnTo>
                <a:lnTo>
                  <a:pt x="40853" y="32147"/>
                </a:lnTo>
                <a:lnTo>
                  <a:pt x="40853" y="31143"/>
                </a:lnTo>
                <a:close/>
                <a:moveTo>
                  <a:pt x="8037" y="28352"/>
                </a:moveTo>
                <a:lnTo>
                  <a:pt x="8037" y="32594"/>
                </a:lnTo>
                <a:lnTo>
                  <a:pt x="6028" y="32594"/>
                </a:lnTo>
                <a:lnTo>
                  <a:pt x="6028" y="28352"/>
                </a:lnTo>
                <a:close/>
                <a:moveTo>
                  <a:pt x="216098" y="31533"/>
                </a:moveTo>
                <a:lnTo>
                  <a:pt x="216098" y="32594"/>
                </a:lnTo>
                <a:lnTo>
                  <a:pt x="207169" y="32594"/>
                </a:lnTo>
                <a:lnTo>
                  <a:pt x="207169" y="31533"/>
                </a:lnTo>
                <a:close/>
                <a:moveTo>
                  <a:pt x="82767" y="31924"/>
                </a:moveTo>
                <a:lnTo>
                  <a:pt x="82934" y="31980"/>
                </a:lnTo>
                <a:lnTo>
                  <a:pt x="83214" y="32203"/>
                </a:lnTo>
                <a:lnTo>
                  <a:pt x="83437" y="32482"/>
                </a:lnTo>
                <a:lnTo>
                  <a:pt x="83493" y="32650"/>
                </a:lnTo>
                <a:lnTo>
                  <a:pt x="83493" y="32817"/>
                </a:lnTo>
                <a:lnTo>
                  <a:pt x="83493" y="32984"/>
                </a:lnTo>
                <a:lnTo>
                  <a:pt x="83437" y="33152"/>
                </a:lnTo>
                <a:lnTo>
                  <a:pt x="83214" y="33431"/>
                </a:lnTo>
                <a:lnTo>
                  <a:pt x="82934" y="33654"/>
                </a:lnTo>
                <a:lnTo>
                  <a:pt x="82767" y="33710"/>
                </a:lnTo>
                <a:lnTo>
                  <a:pt x="82432" y="33710"/>
                </a:lnTo>
                <a:lnTo>
                  <a:pt x="82265" y="33654"/>
                </a:lnTo>
                <a:lnTo>
                  <a:pt x="81986" y="33431"/>
                </a:lnTo>
                <a:lnTo>
                  <a:pt x="81762" y="33152"/>
                </a:lnTo>
                <a:lnTo>
                  <a:pt x="81707" y="32984"/>
                </a:lnTo>
                <a:lnTo>
                  <a:pt x="81707" y="32817"/>
                </a:lnTo>
                <a:lnTo>
                  <a:pt x="81707" y="32650"/>
                </a:lnTo>
                <a:lnTo>
                  <a:pt x="81762" y="32482"/>
                </a:lnTo>
                <a:lnTo>
                  <a:pt x="81986" y="32203"/>
                </a:lnTo>
                <a:lnTo>
                  <a:pt x="82265" y="31980"/>
                </a:lnTo>
                <a:lnTo>
                  <a:pt x="82432" y="31924"/>
                </a:lnTo>
                <a:close/>
                <a:moveTo>
                  <a:pt x="109835" y="11609"/>
                </a:moveTo>
                <a:lnTo>
                  <a:pt x="109835" y="34603"/>
                </a:lnTo>
                <a:lnTo>
                  <a:pt x="109165" y="34603"/>
                </a:lnTo>
                <a:lnTo>
                  <a:pt x="109165" y="11609"/>
                </a:lnTo>
                <a:close/>
                <a:moveTo>
                  <a:pt x="112068" y="11609"/>
                </a:moveTo>
                <a:lnTo>
                  <a:pt x="112068" y="34603"/>
                </a:lnTo>
                <a:lnTo>
                  <a:pt x="111398" y="34603"/>
                </a:lnTo>
                <a:lnTo>
                  <a:pt x="111398" y="11609"/>
                </a:lnTo>
                <a:close/>
                <a:moveTo>
                  <a:pt x="114300" y="11609"/>
                </a:moveTo>
                <a:lnTo>
                  <a:pt x="114300" y="34603"/>
                </a:lnTo>
                <a:lnTo>
                  <a:pt x="113630" y="34603"/>
                </a:lnTo>
                <a:lnTo>
                  <a:pt x="113630" y="11609"/>
                </a:lnTo>
                <a:close/>
                <a:moveTo>
                  <a:pt x="116532" y="11609"/>
                </a:moveTo>
                <a:lnTo>
                  <a:pt x="116532" y="34603"/>
                </a:lnTo>
                <a:lnTo>
                  <a:pt x="115863" y="34603"/>
                </a:lnTo>
                <a:lnTo>
                  <a:pt x="115863" y="11609"/>
                </a:lnTo>
                <a:close/>
                <a:moveTo>
                  <a:pt x="45318" y="34491"/>
                </a:moveTo>
                <a:lnTo>
                  <a:pt x="45318" y="35496"/>
                </a:lnTo>
                <a:lnTo>
                  <a:pt x="40853" y="35496"/>
                </a:lnTo>
                <a:lnTo>
                  <a:pt x="40853" y="34491"/>
                </a:lnTo>
                <a:close/>
                <a:moveTo>
                  <a:pt x="112291" y="1"/>
                </a:moveTo>
                <a:lnTo>
                  <a:pt x="112291" y="3572"/>
                </a:lnTo>
                <a:lnTo>
                  <a:pt x="110058" y="3572"/>
                </a:lnTo>
                <a:lnTo>
                  <a:pt x="110058" y="5582"/>
                </a:lnTo>
                <a:lnTo>
                  <a:pt x="108272" y="5582"/>
                </a:lnTo>
                <a:lnTo>
                  <a:pt x="108272" y="8707"/>
                </a:lnTo>
                <a:lnTo>
                  <a:pt x="105817" y="8707"/>
                </a:lnTo>
                <a:lnTo>
                  <a:pt x="105817" y="32817"/>
                </a:lnTo>
                <a:lnTo>
                  <a:pt x="102468" y="32817"/>
                </a:lnTo>
                <a:lnTo>
                  <a:pt x="102468" y="19869"/>
                </a:lnTo>
                <a:lnTo>
                  <a:pt x="90413" y="19869"/>
                </a:lnTo>
                <a:lnTo>
                  <a:pt x="90413" y="30585"/>
                </a:lnTo>
                <a:lnTo>
                  <a:pt x="85279" y="32817"/>
                </a:lnTo>
                <a:lnTo>
                  <a:pt x="85279" y="26343"/>
                </a:lnTo>
                <a:lnTo>
                  <a:pt x="80144" y="26343"/>
                </a:lnTo>
                <a:lnTo>
                  <a:pt x="80144" y="32817"/>
                </a:lnTo>
                <a:lnTo>
                  <a:pt x="75456" y="32817"/>
                </a:lnTo>
                <a:lnTo>
                  <a:pt x="75456" y="28129"/>
                </a:lnTo>
                <a:lnTo>
                  <a:pt x="71661" y="28129"/>
                </a:lnTo>
                <a:lnTo>
                  <a:pt x="71661" y="14734"/>
                </a:lnTo>
                <a:lnTo>
                  <a:pt x="59159" y="16967"/>
                </a:lnTo>
                <a:lnTo>
                  <a:pt x="59159" y="28129"/>
                </a:lnTo>
                <a:lnTo>
                  <a:pt x="53355" y="28129"/>
                </a:lnTo>
                <a:lnTo>
                  <a:pt x="53355" y="32817"/>
                </a:lnTo>
                <a:lnTo>
                  <a:pt x="47997" y="32817"/>
                </a:lnTo>
                <a:lnTo>
                  <a:pt x="47997" y="17413"/>
                </a:lnTo>
                <a:lnTo>
                  <a:pt x="43979" y="17413"/>
                </a:lnTo>
                <a:lnTo>
                  <a:pt x="43979" y="8707"/>
                </a:lnTo>
                <a:lnTo>
                  <a:pt x="34603" y="8707"/>
                </a:lnTo>
                <a:lnTo>
                  <a:pt x="34603" y="5582"/>
                </a:lnTo>
                <a:lnTo>
                  <a:pt x="30584" y="5582"/>
                </a:lnTo>
                <a:lnTo>
                  <a:pt x="30584" y="8707"/>
                </a:lnTo>
                <a:lnTo>
                  <a:pt x="28352" y="8707"/>
                </a:lnTo>
                <a:lnTo>
                  <a:pt x="28352" y="29022"/>
                </a:lnTo>
                <a:lnTo>
                  <a:pt x="22994" y="29022"/>
                </a:lnTo>
                <a:lnTo>
                  <a:pt x="22994" y="19869"/>
                </a:lnTo>
                <a:lnTo>
                  <a:pt x="21375" y="19869"/>
                </a:lnTo>
                <a:lnTo>
                  <a:pt x="21208" y="19199"/>
                </a:lnTo>
                <a:lnTo>
                  <a:pt x="20985" y="18641"/>
                </a:lnTo>
                <a:lnTo>
                  <a:pt x="20594" y="18083"/>
                </a:lnTo>
                <a:lnTo>
                  <a:pt x="20148" y="17637"/>
                </a:lnTo>
                <a:lnTo>
                  <a:pt x="19645" y="17246"/>
                </a:lnTo>
                <a:lnTo>
                  <a:pt x="19031" y="16967"/>
                </a:lnTo>
                <a:lnTo>
                  <a:pt x="18417" y="16799"/>
                </a:lnTo>
                <a:lnTo>
                  <a:pt x="17748" y="16744"/>
                </a:lnTo>
                <a:lnTo>
                  <a:pt x="17078" y="16799"/>
                </a:lnTo>
                <a:lnTo>
                  <a:pt x="16464" y="16967"/>
                </a:lnTo>
                <a:lnTo>
                  <a:pt x="15850" y="17246"/>
                </a:lnTo>
                <a:lnTo>
                  <a:pt x="15348" y="17637"/>
                </a:lnTo>
                <a:lnTo>
                  <a:pt x="14901" y="18083"/>
                </a:lnTo>
                <a:lnTo>
                  <a:pt x="14511" y="18641"/>
                </a:lnTo>
                <a:lnTo>
                  <a:pt x="14288" y="19199"/>
                </a:lnTo>
                <a:lnTo>
                  <a:pt x="14120" y="19869"/>
                </a:lnTo>
                <a:lnTo>
                  <a:pt x="12502" y="19869"/>
                </a:lnTo>
                <a:lnTo>
                  <a:pt x="12502" y="25004"/>
                </a:lnTo>
                <a:lnTo>
                  <a:pt x="4242" y="27236"/>
                </a:lnTo>
                <a:lnTo>
                  <a:pt x="4242" y="32817"/>
                </a:lnTo>
                <a:lnTo>
                  <a:pt x="0" y="32817"/>
                </a:lnTo>
                <a:lnTo>
                  <a:pt x="0" y="39291"/>
                </a:lnTo>
                <a:lnTo>
                  <a:pt x="285750" y="39291"/>
                </a:lnTo>
                <a:lnTo>
                  <a:pt x="285750" y="29022"/>
                </a:lnTo>
                <a:lnTo>
                  <a:pt x="277490" y="29022"/>
                </a:lnTo>
                <a:lnTo>
                  <a:pt x="277490" y="14734"/>
                </a:lnTo>
                <a:lnTo>
                  <a:pt x="268114" y="14734"/>
                </a:lnTo>
                <a:lnTo>
                  <a:pt x="268114" y="22994"/>
                </a:lnTo>
                <a:lnTo>
                  <a:pt x="259407" y="22994"/>
                </a:lnTo>
                <a:lnTo>
                  <a:pt x="259407" y="19869"/>
                </a:lnTo>
                <a:lnTo>
                  <a:pt x="258514" y="19869"/>
                </a:lnTo>
                <a:lnTo>
                  <a:pt x="258514" y="16744"/>
                </a:lnTo>
                <a:lnTo>
                  <a:pt x="257845" y="16744"/>
                </a:lnTo>
                <a:lnTo>
                  <a:pt x="257845" y="19869"/>
                </a:lnTo>
                <a:lnTo>
                  <a:pt x="257175" y="19869"/>
                </a:lnTo>
                <a:lnTo>
                  <a:pt x="257175" y="22994"/>
                </a:lnTo>
                <a:lnTo>
                  <a:pt x="255389" y="22994"/>
                </a:lnTo>
                <a:lnTo>
                  <a:pt x="255389" y="32817"/>
                </a:lnTo>
                <a:lnTo>
                  <a:pt x="249808" y="32817"/>
                </a:lnTo>
                <a:lnTo>
                  <a:pt x="249808" y="8707"/>
                </a:lnTo>
                <a:lnTo>
                  <a:pt x="246683" y="8707"/>
                </a:lnTo>
                <a:lnTo>
                  <a:pt x="246627" y="8260"/>
                </a:lnTo>
                <a:lnTo>
                  <a:pt x="246571" y="7870"/>
                </a:lnTo>
                <a:lnTo>
                  <a:pt x="246459" y="7423"/>
                </a:lnTo>
                <a:lnTo>
                  <a:pt x="246292" y="7033"/>
                </a:lnTo>
                <a:lnTo>
                  <a:pt x="246125" y="6698"/>
                </a:lnTo>
                <a:lnTo>
                  <a:pt x="245901" y="6307"/>
                </a:lnTo>
                <a:lnTo>
                  <a:pt x="245622" y="6028"/>
                </a:lnTo>
                <a:lnTo>
                  <a:pt x="245343" y="5693"/>
                </a:lnTo>
                <a:lnTo>
                  <a:pt x="245064" y="5414"/>
                </a:lnTo>
                <a:lnTo>
                  <a:pt x="244729" y="5191"/>
                </a:lnTo>
                <a:lnTo>
                  <a:pt x="244394" y="4968"/>
                </a:lnTo>
                <a:lnTo>
                  <a:pt x="244004" y="4800"/>
                </a:lnTo>
                <a:lnTo>
                  <a:pt x="243613" y="4633"/>
                </a:lnTo>
                <a:lnTo>
                  <a:pt x="243167" y="4577"/>
                </a:lnTo>
                <a:lnTo>
                  <a:pt x="242776" y="4465"/>
                </a:lnTo>
                <a:lnTo>
                  <a:pt x="241883" y="4465"/>
                </a:lnTo>
                <a:lnTo>
                  <a:pt x="241492" y="4577"/>
                </a:lnTo>
                <a:lnTo>
                  <a:pt x="241046" y="4633"/>
                </a:lnTo>
                <a:lnTo>
                  <a:pt x="240655" y="4800"/>
                </a:lnTo>
                <a:lnTo>
                  <a:pt x="240264" y="4968"/>
                </a:lnTo>
                <a:lnTo>
                  <a:pt x="239930" y="5191"/>
                </a:lnTo>
                <a:lnTo>
                  <a:pt x="239595" y="5414"/>
                </a:lnTo>
                <a:lnTo>
                  <a:pt x="239316" y="5693"/>
                </a:lnTo>
                <a:lnTo>
                  <a:pt x="239037" y="6028"/>
                </a:lnTo>
                <a:lnTo>
                  <a:pt x="238758" y="6307"/>
                </a:lnTo>
                <a:lnTo>
                  <a:pt x="238534" y="6698"/>
                </a:lnTo>
                <a:lnTo>
                  <a:pt x="238367" y="7033"/>
                </a:lnTo>
                <a:lnTo>
                  <a:pt x="238199" y="7423"/>
                </a:lnTo>
                <a:lnTo>
                  <a:pt x="238088" y="7870"/>
                </a:lnTo>
                <a:lnTo>
                  <a:pt x="238032" y="8260"/>
                </a:lnTo>
                <a:lnTo>
                  <a:pt x="237976" y="8707"/>
                </a:lnTo>
                <a:lnTo>
                  <a:pt x="235074" y="8707"/>
                </a:lnTo>
                <a:lnTo>
                  <a:pt x="235074" y="26120"/>
                </a:lnTo>
                <a:lnTo>
                  <a:pt x="228600" y="32817"/>
                </a:lnTo>
                <a:lnTo>
                  <a:pt x="228600" y="3126"/>
                </a:lnTo>
                <a:lnTo>
                  <a:pt x="221010" y="9823"/>
                </a:lnTo>
                <a:lnTo>
                  <a:pt x="221010" y="25004"/>
                </a:lnTo>
                <a:lnTo>
                  <a:pt x="218554" y="25004"/>
                </a:lnTo>
                <a:lnTo>
                  <a:pt x="218554" y="17413"/>
                </a:lnTo>
                <a:lnTo>
                  <a:pt x="204490" y="17413"/>
                </a:lnTo>
                <a:lnTo>
                  <a:pt x="204490" y="32817"/>
                </a:lnTo>
                <a:lnTo>
                  <a:pt x="197346" y="32817"/>
                </a:lnTo>
                <a:lnTo>
                  <a:pt x="197346" y="14734"/>
                </a:lnTo>
                <a:lnTo>
                  <a:pt x="195114" y="14734"/>
                </a:lnTo>
                <a:lnTo>
                  <a:pt x="195114" y="12279"/>
                </a:lnTo>
                <a:lnTo>
                  <a:pt x="191542" y="12279"/>
                </a:lnTo>
                <a:lnTo>
                  <a:pt x="191542" y="14734"/>
                </a:lnTo>
                <a:lnTo>
                  <a:pt x="185961" y="14734"/>
                </a:lnTo>
                <a:lnTo>
                  <a:pt x="185961" y="32817"/>
                </a:lnTo>
                <a:lnTo>
                  <a:pt x="179487" y="32817"/>
                </a:lnTo>
                <a:lnTo>
                  <a:pt x="179487" y="19869"/>
                </a:lnTo>
                <a:lnTo>
                  <a:pt x="177478" y="19869"/>
                </a:lnTo>
                <a:lnTo>
                  <a:pt x="177478" y="16744"/>
                </a:lnTo>
                <a:lnTo>
                  <a:pt x="176808" y="16744"/>
                </a:lnTo>
                <a:lnTo>
                  <a:pt x="176808" y="19869"/>
                </a:lnTo>
                <a:lnTo>
                  <a:pt x="174799" y="19869"/>
                </a:lnTo>
                <a:lnTo>
                  <a:pt x="174799" y="32817"/>
                </a:lnTo>
                <a:lnTo>
                  <a:pt x="168548" y="30585"/>
                </a:lnTo>
                <a:lnTo>
                  <a:pt x="168548" y="22994"/>
                </a:lnTo>
                <a:lnTo>
                  <a:pt x="165422" y="22994"/>
                </a:lnTo>
                <a:lnTo>
                  <a:pt x="165422" y="15404"/>
                </a:lnTo>
                <a:lnTo>
                  <a:pt x="155600" y="15404"/>
                </a:lnTo>
                <a:lnTo>
                  <a:pt x="155600" y="22994"/>
                </a:lnTo>
                <a:lnTo>
                  <a:pt x="147117" y="22994"/>
                </a:lnTo>
                <a:lnTo>
                  <a:pt x="147117" y="19199"/>
                </a:lnTo>
                <a:lnTo>
                  <a:pt x="134615" y="14734"/>
                </a:lnTo>
                <a:lnTo>
                  <a:pt x="134615" y="27236"/>
                </a:lnTo>
                <a:lnTo>
                  <a:pt x="126132" y="27236"/>
                </a:lnTo>
                <a:lnTo>
                  <a:pt x="126132" y="17413"/>
                </a:lnTo>
                <a:lnTo>
                  <a:pt x="119658" y="17413"/>
                </a:lnTo>
                <a:lnTo>
                  <a:pt x="119658" y="8707"/>
                </a:lnTo>
                <a:lnTo>
                  <a:pt x="116756" y="8707"/>
                </a:lnTo>
                <a:lnTo>
                  <a:pt x="116756" y="5582"/>
                </a:lnTo>
                <a:lnTo>
                  <a:pt x="114970" y="5582"/>
                </a:lnTo>
                <a:lnTo>
                  <a:pt x="114970" y="3572"/>
                </a:lnTo>
                <a:lnTo>
                  <a:pt x="112961" y="3572"/>
                </a:lnTo>
                <a:lnTo>
                  <a:pt x="112961" y="1"/>
                </a:lnTo>
                <a:close/>
              </a:path>
            </a:pathLst>
          </a:custGeom>
          <a:solidFill>
            <a:srgbClr val="002E8C"/>
          </a:solidFill>
          <a:ln>
            <a:noFill/>
          </a:ln>
        </p:spPr>
        <p:txBody>
          <a:bodyPr spcFirstLastPara="1" wrap="square" lIns="91425" tIns="91425" rIns="91425" bIns="91425" anchor="ctr" anchorCtr="0">
            <a:noAutofit/>
          </a:bodyPr>
          <a:lstStyle/>
          <a:p>
            <a:pPr marL="0" lvl="0" indent="0">
              <a:spcBef>
                <a:spcPts val="0"/>
              </a:spcBef>
              <a:spcAft>
                <a:spcPts val="0"/>
              </a:spcAft>
              <a:buNone/>
            </a:pPr>
            <a:endParaRPr sz="1800" dirty="0"/>
          </a:p>
        </p:txBody>
      </p:sp>
    </p:spTree>
    <p:extLst>
      <p:ext uri="{BB962C8B-B14F-4D97-AF65-F5344CB8AC3E}">
        <p14:creationId xmlns:p14="http://schemas.microsoft.com/office/powerpoint/2010/main" val="731855435"/>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t" anchorCtr="0">
            <a:noAutofit/>
          </a:bodyPr>
          <a:lstStyle>
            <a:lvl1pPr marL="0" marR="0" lvl="0" indent="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r>
              <a:rPr lang="en-US"/>
              <a:t>Click to edit Master title style</a:t>
            </a:r>
            <a:endParaRPr/>
          </a:p>
        </p:txBody>
      </p:sp>
      <p:sp>
        <p:nvSpPr>
          <p:cNvPr id="15" name="Google Shape;15;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r>
              <a:rPr lang="en-US"/>
              <a:t>Click to edit Master subtitle style</a:t>
            </a:r>
            <a:endParaRPr/>
          </a:p>
        </p:txBody>
      </p:sp>
    </p:spTree>
    <p:extLst>
      <p:ext uri="{BB962C8B-B14F-4D97-AF65-F5344CB8AC3E}">
        <p14:creationId xmlns:p14="http://schemas.microsoft.com/office/powerpoint/2010/main" val="10036886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4" name="Google Shape;24;p4"/>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 name="Google Shape;25;p4"/>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b="0" i="0" u="none" strike="noStrike" cap="none">
                <a:solidFill>
                  <a:schemeClr val="dk1"/>
                </a:solidFill>
                <a:latin typeface="Calibri"/>
                <a:ea typeface="Calibri"/>
                <a:cs typeface="Calibri"/>
                <a:sym typeface="Calibri"/>
              </a:defRPr>
            </a:lvl1pPr>
            <a:lvl2pPr marL="0" marR="0" lvl="1" indent="0" algn="ctr" rtl="0">
              <a:spcBef>
                <a:spcPts val="0"/>
              </a:spcBef>
              <a:buNone/>
              <a:defRPr sz="1200" b="0" i="0" u="none" strike="noStrike" cap="none">
                <a:solidFill>
                  <a:schemeClr val="dk1"/>
                </a:solidFill>
                <a:latin typeface="Calibri"/>
                <a:ea typeface="Calibri"/>
                <a:cs typeface="Calibri"/>
                <a:sym typeface="Calibri"/>
              </a:defRPr>
            </a:lvl2pPr>
            <a:lvl3pPr marL="0" marR="0" lvl="2" indent="0" algn="ctr" rtl="0">
              <a:spcBef>
                <a:spcPts val="0"/>
              </a:spcBef>
              <a:buNone/>
              <a:defRPr sz="1200" b="0" i="0" u="none" strike="noStrike" cap="none">
                <a:solidFill>
                  <a:schemeClr val="dk1"/>
                </a:solidFill>
                <a:latin typeface="Calibri"/>
                <a:ea typeface="Calibri"/>
                <a:cs typeface="Calibri"/>
                <a:sym typeface="Calibri"/>
              </a:defRPr>
            </a:lvl3pPr>
            <a:lvl4pPr marL="0" marR="0" lvl="3" indent="0" algn="ctr" rtl="0">
              <a:spcBef>
                <a:spcPts val="0"/>
              </a:spcBef>
              <a:buNone/>
              <a:defRPr sz="1200" b="0" i="0" u="none" strike="noStrike" cap="none">
                <a:solidFill>
                  <a:schemeClr val="dk1"/>
                </a:solidFill>
                <a:latin typeface="Calibri"/>
                <a:ea typeface="Calibri"/>
                <a:cs typeface="Calibri"/>
                <a:sym typeface="Calibri"/>
              </a:defRPr>
            </a:lvl4pPr>
            <a:lvl5pPr marL="0" marR="0" lvl="4" indent="0" algn="ctr" rtl="0">
              <a:spcBef>
                <a:spcPts val="0"/>
              </a:spcBef>
              <a:buNone/>
              <a:defRPr sz="1200" b="0" i="0" u="none" strike="noStrike" cap="none">
                <a:solidFill>
                  <a:schemeClr val="dk1"/>
                </a:solidFill>
                <a:latin typeface="Calibri"/>
                <a:ea typeface="Calibri"/>
                <a:cs typeface="Calibri"/>
                <a:sym typeface="Calibri"/>
              </a:defRPr>
            </a:lvl5pPr>
            <a:lvl6pPr marL="0" marR="0" lvl="5" indent="0" algn="ctr" rtl="0">
              <a:spcBef>
                <a:spcPts val="0"/>
              </a:spcBef>
              <a:buNone/>
              <a:defRPr sz="1200" b="0" i="0" u="none" strike="noStrike" cap="none">
                <a:solidFill>
                  <a:schemeClr val="dk1"/>
                </a:solidFill>
                <a:latin typeface="Calibri"/>
                <a:ea typeface="Calibri"/>
                <a:cs typeface="Calibri"/>
                <a:sym typeface="Calibri"/>
              </a:defRPr>
            </a:lvl6pPr>
            <a:lvl7pPr marL="0" marR="0" lvl="6" indent="0" algn="ctr" rtl="0">
              <a:spcBef>
                <a:spcPts val="0"/>
              </a:spcBef>
              <a:buNone/>
              <a:defRPr sz="1200" b="0" i="0" u="none" strike="noStrike" cap="none">
                <a:solidFill>
                  <a:schemeClr val="dk1"/>
                </a:solidFill>
                <a:latin typeface="Calibri"/>
                <a:ea typeface="Calibri"/>
                <a:cs typeface="Calibri"/>
                <a:sym typeface="Calibri"/>
              </a:defRPr>
            </a:lvl7pPr>
            <a:lvl8pPr marL="0" marR="0" lvl="7" indent="0" algn="ctr" rtl="0">
              <a:spcBef>
                <a:spcPts val="0"/>
              </a:spcBef>
              <a:buNone/>
              <a:defRPr sz="1200" b="0" i="0" u="none" strike="noStrike" cap="none">
                <a:solidFill>
                  <a:schemeClr val="dk1"/>
                </a:solidFill>
                <a:latin typeface="Calibri"/>
                <a:ea typeface="Calibri"/>
                <a:cs typeface="Calibri"/>
                <a:sym typeface="Calibri"/>
              </a:defRPr>
            </a:lvl8pPr>
            <a:lvl9pPr marL="0" marR="0" lvl="8" indent="0" algn="ctr" rtl="0">
              <a:spcBef>
                <a:spcPts val="0"/>
              </a:spcBef>
              <a:buNone/>
              <a:defRPr sz="1200" b="0" i="0" u="none" strike="noStrike" cap="none">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669712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6"/>
        <p:cNvGrpSpPr/>
        <p:nvPr/>
      </p:nvGrpSpPr>
      <p:grpSpPr>
        <a:xfrm>
          <a:off x="0" y="0"/>
          <a:ext cx="0" cy="0"/>
          <a:chOff x="0" y="0"/>
          <a:chExt cx="0" cy="0"/>
        </a:xfrm>
      </p:grpSpPr>
      <p:sp>
        <p:nvSpPr>
          <p:cNvPr id="27" name="Google Shape;27;p5"/>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8" name="Google Shape;28;p5"/>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9" name="Google Shape;29;p5"/>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a:solidFill>
                  <a:schemeClr val="dk1"/>
                </a:solidFill>
                <a:latin typeface="Calibri"/>
                <a:ea typeface="Calibri"/>
                <a:cs typeface="Calibri"/>
                <a:sym typeface="Calibri"/>
              </a:defRPr>
            </a:lvl1pPr>
            <a:lvl2pPr marL="0" marR="0" lvl="1" indent="0" algn="ctr" rtl="0">
              <a:spcBef>
                <a:spcPts val="0"/>
              </a:spcBef>
              <a:buNone/>
              <a:defRPr sz="1200">
                <a:solidFill>
                  <a:schemeClr val="dk1"/>
                </a:solidFill>
                <a:latin typeface="Calibri"/>
                <a:ea typeface="Calibri"/>
                <a:cs typeface="Calibri"/>
                <a:sym typeface="Calibri"/>
              </a:defRPr>
            </a:lvl2pPr>
            <a:lvl3pPr marL="0" marR="0" lvl="2" indent="0" algn="ctr" rtl="0">
              <a:spcBef>
                <a:spcPts val="0"/>
              </a:spcBef>
              <a:buNone/>
              <a:defRPr sz="1200">
                <a:solidFill>
                  <a:schemeClr val="dk1"/>
                </a:solidFill>
                <a:latin typeface="Calibri"/>
                <a:ea typeface="Calibri"/>
                <a:cs typeface="Calibri"/>
                <a:sym typeface="Calibri"/>
              </a:defRPr>
            </a:lvl3pPr>
            <a:lvl4pPr marL="0" marR="0" lvl="3" indent="0" algn="ctr" rtl="0">
              <a:spcBef>
                <a:spcPts val="0"/>
              </a:spcBef>
              <a:buNone/>
              <a:defRPr sz="1200">
                <a:solidFill>
                  <a:schemeClr val="dk1"/>
                </a:solidFill>
                <a:latin typeface="Calibri"/>
                <a:ea typeface="Calibri"/>
                <a:cs typeface="Calibri"/>
                <a:sym typeface="Calibri"/>
              </a:defRPr>
            </a:lvl4pPr>
            <a:lvl5pPr marL="0" marR="0" lvl="4" indent="0" algn="ctr" rtl="0">
              <a:spcBef>
                <a:spcPts val="0"/>
              </a:spcBef>
              <a:buNone/>
              <a:defRPr sz="1200">
                <a:solidFill>
                  <a:schemeClr val="dk1"/>
                </a:solidFill>
                <a:latin typeface="Calibri"/>
                <a:ea typeface="Calibri"/>
                <a:cs typeface="Calibri"/>
                <a:sym typeface="Calibri"/>
              </a:defRPr>
            </a:lvl5pPr>
            <a:lvl6pPr marL="0" marR="0" lvl="5" indent="0" algn="ctr" rtl="0">
              <a:spcBef>
                <a:spcPts val="0"/>
              </a:spcBef>
              <a:buNone/>
              <a:defRPr sz="1200">
                <a:solidFill>
                  <a:schemeClr val="dk1"/>
                </a:solidFill>
                <a:latin typeface="Calibri"/>
                <a:ea typeface="Calibri"/>
                <a:cs typeface="Calibri"/>
                <a:sym typeface="Calibri"/>
              </a:defRPr>
            </a:lvl6pPr>
            <a:lvl7pPr marL="0" marR="0" lvl="6" indent="0" algn="ctr" rtl="0">
              <a:spcBef>
                <a:spcPts val="0"/>
              </a:spcBef>
              <a:buNone/>
              <a:defRPr sz="1200">
                <a:solidFill>
                  <a:schemeClr val="dk1"/>
                </a:solidFill>
                <a:latin typeface="Calibri"/>
                <a:ea typeface="Calibri"/>
                <a:cs typeface="Calibri"/>
                <a:sym typeface="Calibri"/>
              </a:defRPr>
            </a:lvl7pPr>
            <a:lvl8pPr marL="0" marR="0" lvl="7" indent="0" algn="ctr" rtl="0">
              <a:spcBef>
                <a:spcPts val="0"/>
              </a:spcBef>
              <a:buNone/>
              <a:defRPr sz="1200">
                <a:solidFill>
                  <a:schemeClr val="dk1"/>
                </a:solidFill>
                <a:latin typeface="Calibri"/>
                <a:ea typeface="Calibri"/>
                <a:cs typeface="Calibri"/>
                <a:sym typeface="Calibri"/>
              </a:defRPr>
            </a:lvl8pPr>
            <a:lvl9pPr marL="0" marR="0" lvl="8" indent="0" algn="ctr" rtl="0">
              <a:spcBef>
                <a:spcPts val="0"/>
              </a:spcBef>
              <a:buNone/>
              <a:defRPr sz="1200">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983795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722313" y="4406900"/>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2" name="Google Shape;32;p6"/>
          <p:cNvSpPr txBox="1">
            <a:spLocks noGrp="1"/>
          </p:cNvSpPr>
          <p:nvPr>
            <p:ph type="body" idx="1"/>
          </p:nvPr>
        </p:nvSpPr>
        <p:spPr>
          <a:xfrm>
            <a:off x="722313" y="2906713"/>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3" name="Google Shape;33;p6"/>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a:solidFill>
                  <a:schemeClr val="dk1"/>
                </a:solidFill>
                <a:latin typeface="Calibri"/>
                <a:ea typeface="Calibri"/>
                <a:cs typeface="Calibri"/>
                <a:sym typeface="Calibri"/>
              </a:defRPr>
            </a:lvl1pPr>
            <a:lvl2pPr marL="0" marR="0" lvl="1" indent="0" algn="ctr" rtl="0">
              <a:spcBef>
                <a:spcPts val="0"/>
              </a:spcBef>
              <a:buNone/>
              <a:defRPr sz="1200">
                <a:solidFill>
                  <a:schemeClr val="dk1"/>
                </a:solidFill>
                <a:latin typeface="Calibri"/>
                <a:ea typeface="Calibri"/>
                <a:cs typeface="Calibri"/>
                <a:sym typeface="Calibri"/>
              </a:defRPr>
            </a:lvl2pPr>
            <a:lvl3pPr marL="0" marR="0" lvl="2" indent="0" algn="ctr" rtl="0">
              <a:spcBef>
                <a:spcPts val="0"/>
              </a:spcBef>
              <a:buNone/>
              <a:defRPr sz="1200">
                <a:solidFill>
                  <a:schemeClr val="dk1"/>
                </a:solidFill>
                <a:latin typeface="Calibri"/>
                <a:ea typeface="Calibri"/>
                <a:cs typeface="Calibri"/>
                <a:sym typeface="Calibri"/>
              </a:defRPr>
            </a:lvl3pPr>
            <a:lvl4pPr marL="0" marR="0" lvl="3" indent="0" algn="ctr" rtl="0">
              <a:spcBef>
                <a:spcPts val="0"/>
              </a:spcBef>
              <a:buNone/>
              <a:defRPr sz="1200">
                <a:solidFill>
                  <a:schemeClr val="dk1"/>
                </a:solidFill>
                <a:latin typeface="Calibri"/>
                <a:ea typeface="Calibri"/>
                <a:cs typeface="Calibri"/>
                <a:sym typeface="Calibri"/>
              </a:defRPr>
            </a:lvl4pPr>
            <a:lvl5pPr marL="0" marR="0" lvl="4" indent="0" algn="ctr" rtl="0">
              <a:spcBef>
                <a:spcPts val="0"/>
              </a:spcBef>
              <a:buNone/>
              <a:defRPr sz="1200">
                <a:solidFill>
                  <a:schemeClr val="dk1"/>
                </a:solidFill>
                <a:latin typeface="Calibri"/>
                <a:ea typeface="Calibri"/>
                <a:cs typeface="Calibri"/>
                <a:sym typeface="Calibri"/>
              </a:defRPr>
            </a:lvl5pPr>
            <a:lvl6pPr marL="0" marR="0" lvl="5" indent="0" algn="ctr" rtl="0">
              <a:spcBef>
                <a:spcPts val="0"/>
              </a:spcBef>
              <a:buNone/>
              <a:defRPr sz="1200">
                <a:solidFill>
                  <a:schemeClr val="dk1"/>
                </a:solidFill>
                <a:latin typeface="Calibri"/>
                <a:ea typeface="Calibri"/>
                <a:cs typeface="Calibri"/>
                <a:sym typeface="Calibri"/>
              </a:defRPr>
            </a:lvl6pPr>
            <a:lvl7pPr marL="0" marR="0" lvl="6" indent="0" algn="ctr" rtl="0">
              <a:spcBef>
                <a:spcPts val="0"/>
              </a:spcBef>
              <a:buNone/>
              <a:defRPr sz="1200">
                <a:solidFill>
                  <a:schemeClr val="dk1"/>
                </a:solidFill>
                <a:latin typeface="Calibri"/>
                <a:ea typeface="Calibri"/>
                <a:cs typeface="Calibri"/>
                <a:sym typeface="Calibri"/>
              </a:defRPr>
            </a:lvl7pPr>
            <a:lvl8pPr marL="0" marR="0" lvl="7" indent="0" algn="ctr" rtl="0">
              <a:spcBef>
                <a:spcPts val="0"/>
              </a:spcBef>
              <a:buNone/>
              <a:defRPr sz="1200">
                <a:solidFill>
                  <a:schemeClr val="dk1"/>
                </a:solidFill>
                <a:latin typeface="Calibri"/>
                <a:ea typeface="Calibri"/>
                <a:cs typeface="Calibri"/>
                <a:sym typeface="Calibri"/>
              </a:defRPr>
            </a:lvl8pPr>
            <a:lvl9pPr marL="0" marR="0" lvl="8" indent="0" algn="ctr" rtl="0">
              <a:spcBef>
                <a:spcPts val="0"/>
              </a:spcBef>
              <a:buNone/>
              <a:defRPr sz="1200">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822213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4"/>
        <p:cNvGrpSpPr/>
        <p:nvPr/>
      </p:nvGrpSpPr>
      <p:grpSpPr>
        <a:xfrm>
          <a:off x="0" y="0"/>
          <a:ext cx="0" cy="0"/>
          <a:chOff x="0" y="0"/>
          <a:chExt cx="0" cy="0"/>
        </a:xfrm>
      </p:grpSpPr>
      <p:sp>
        <p:nvSpPr>
          <p:cNvPr id="35" name="Google Shape;35;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6" name="Google Shape;36;p7"/>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7"/>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7"/>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a:solidFill>
                  <a:schemeClr val="dk1"/>
                </a:solidFill>
                <a:latin typeface="Calibri"/>
                <a:ea typeface="Calibri"/>
                <a:cs typeface="Calibri"/>
                <a:sym typeface="Calibri"/>
              </a:defRPr>
            </a:lvl1pPr>
            <a:lvl2pPr marL="0" marR="0" lvl="1" indent="0" algn="ctr" rtl="0">
              <a:spcBef>
                <a:spcPts val="0"/>
              </a:spcBef>
              <a:buNone/>
              <a:defRPr sz="1200">
                <a:solidFill>
                  <a:schemeClr val="dk1"/>
                </a:solidFill>
                <a:latin typeface="Calibri"/>
                <a:ea typeface="Calibri"/>
                <a:cs typeface="Calibri"/>
                <a:sym typeface="Calibri"/>
              </a:defRPr>
            </a:lvl2pPr>
            <a:lvl3pPr marL="0" marR="0" lvl="2" indent="0" algn="ctr" rtl="0">
              <a:spcBef>
                <a:spcPts val="0"/>
              </a:spcBef>
              <a:buNone/>
              <a:defRPr sz="1200">
                <a:solidFill>
                  <a:schemeClr val="dk1"/>
                </a:solidFill>
                <a:latin typeface="Calibri"/>
                <a:ea typeface="Calibri"/>
                <a:cs typeface="Calibri"/>
                <a:sym typeface="Calibri"/>
              </a:defRPr>
            </a:lvl3pPr>
            <a:lvl4pPr marL="0" marR="0" lvl="3" indent="0" algn="ctr" rtl="0">
              <a:spcBef>
                <a:spcPts val="0"/>
              </a:spcBef>
              <a:buNone/>
              <a:defRPr sz="1200">
                <a:solidFill>
                  <a:schemeClr val="dk1"/>
                </a:solidFill>
                <a:latin typeface="Calibri"/>
                <a:ea typeface="Calibri"/>
                <a:cs typeface="Calibri"/>
                <a:sym typeface="Calibri"/>
              </a:defRPr>
            </a:lvl4pPr>
            <a:lvl5pPr marL="0" marR="0" lvl="4" indent="0" algn="ctr" rtl="0">
              <a:spcBef>
                <a:spcPts val="0"/>
              </a:spcBef>
              <a:buNone/>
              <a:defRPr sz="1200">
                <a:solidFill>
                  <a:schemeClr val="dk1"/>
                </a:solidFill>
                <a:latin typeface="Calibri"/>
                <a:ea typeface="Calibri"/>
                <a:cs typeface="Calibri"/>
                <a:sym typeface="Calibri"/>
              </a:defRPr>
            </a:lvl5pPr>
            <a:lvl6pPr marL="0" marR="0" lvl="5" indent="0" algn="ctr" rtl="0">
              <a:spcBef>
                <a:spcPts val="0"/>
              </a:spcBef>
              <a:buNone/>
              <a:defRPr sz="1200">
                <a:solidFill>
                  <a:schemeClr val="dk1"/>
                </a:solidFill>
                <a:latin typeface="Calibri"/>
                <a:ea typeface="Calibri"/>
                <a:cs typeface="Calibri"/>
                <a:sym typeface="Calibri"/>
              </a:defRPr>
            </a:lvl6pPr>
            <a:lvl7pPr marL="0" marR="0" lvl="6" indent="0" algn="ctr" rtl="0">
              <a:spcBef>
                <a:spcPts val="0"/>
              </a:spcBef>
              <a:buNone/>
              <a:defRPr sz="1200">
                <a:solidFill>
                  <a:schemeClr val="dk1"/>
                </a:solidFill>
                <a:latin typeface="Calibri"/>
                <a:ea typeface="Calibri"/>
                <a:cs typeface="Calibri"/>
                <a:sym typeface="Calibri"/>
              </a:defRPr>
            </a:lvl7pPr>
            <a:lvl8pPr marL="0" marR="0" lvl="7" indent="0" algn="ctr" rtl="0">
              <a:spcBef>
                <a:spcPts val="0"/>
              </a:spcBef>
              <a:buNone/>
              <a:defRPr sz="1200">
                <a:solidFill>
                  <a:schemeClr val="dk1"/>
                </a:solidFill>
                <a:latin typeface="Calibri"/>
                <a:ea typeface="Calibri"/>
                <a:cs typeface="Calibri"/>
                <a:sym typeface="Calibri"/>
              </a:defRPr>
            </a:lvl8pPr>
            <a:lvl9pPr marL="0" marR="0" lvl="8" indent="0" algn="ctr" rtl="0">
              <a:spcBef>
                <a:spcPts val="0"/>
              </a:spcBef>
              <a:buNone/>
              <a:defRPr sz="1200">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92910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9"/>
        <p:cNvGrpSpPr/>
        <p:nvPr/>
      </p:nvGrpSpPr>
      <p:grpSpPr>
        <a:xfrm>
          <a:off x="0" y="0"/>
          <a:ext cx="0" cy="0"/>
          <a:chOff x="0" y="0"/>
          <a:chExt cx="0" cy="0"/>
        </a:xfrm>
      </p:grpSpPr>
      <p:sp>
        <p:nvSpPr>
          <p:cNvPr id="40" name="Google Shape;40;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1" name="Google Shape;41;p8"/>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2" name="Google Shape;42;p8"/>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3" name="Google Shape;43;p8"/>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44" name="Google Shape;44;p8"/>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5" name="Google Shape;45;p8"/>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a:solidFill>
                  <a:schemeClr val="dk1"/>
                </a:solidFill>
                <a:latin typeface="Calibri"/>
                <a:ea typeface="Calibri"/>
                <a:cs typeface="Calibri"/>
                <a:sym typeface="Calibri"/>
              </a:defRPr>
            </a:lvl1pPr>
            <a:lvl2pPr marL="0" marR="0" lvl="1" indent="0" algn="ctr" rtl="0">
              <a:spcBef>
                <a:spcPts val="0"/>
              </a:spcBef>
              <a:buNone/>
              <a:defRPr sz="1200">
                <a:solidFill>
                  <a:schemeClr val="dk1"/>
                </a:solidFill>
                <a:latin typeface="Calibri"/>
                <a:ea typeface="Calibri"/>
                <a:cs typeface="Calibri"/>
                <a:sym typeface="Calibri"/>
              </a:defRPr>
            </a:lvl2pPr>
            <a:lvl3pPr marL="0" marR="0" lvl="2" indent="0" algn="ctr" rtl="0">
              <a:spcBef>
                <a:spcPts val="0"/>
              </a:spcBef>
              <a:buNone/>
              <a:defRPr sz="1200">
                <a:solidFill>
                  <a:schemeClr val="dk1"/>
                </a:solidFill>
                <a:latin typeface="Calibri"/>
                <a:ea typeface="Calibri"/>
                <a:cs typeface="Calibri"/>
                <a:sym typeface="Calibri"/>
              </a:defRPr>
            </a:lvl3pPr>
            <a:lvl4pPr marL="0" marR="0" lvl="3" indent="0" algn="ctr" rtl="0">
              <a:spcBef>
                <a:spcPts val="0"/>
              </a:spcBef>
              <a:buNone/>
              <a:defRPr sz="1200">
                <a:solidFill>
                  <a:schemeClr val="dk1"/>
                </a:solidFill>
                <a:latin typeface="Calibri"/>
                <a:ea typeface="Calibri"/>
                <a:cs typeface="Calibri"/>
                <a:sym typeface="Calibri"/>
              </a:defRPr>
            </a:lvl4pPr>
            <a:lvl5pPr marL="0" marR="0" lvl="4" indent="0" algn="ctr" rtl="0">
              <a:spcBef>
                <a:spcPts val="0"/>
              </a:spcBef>
              <a:buNone/>
              <a:defRPr sz="1200">
                <a:solidFill>
                  <a:schemeClr val="dk1"/>
                </a:solidFill>
                <a:latin typeface="Calibri"/>
                <a:ea typeface="Calibri"/>
                <a:cs typeface="Calibri"/>
                <a:sym typeface="Calibri"/>
              </a:defRPr>
            </a:lvl5pPr>
            <a:lvl6pPr marL="0" marR="0" lvl="5" indent="0" algn="ctr" rtl="0">
              <a:spcBef>
                <a:spcPts val="0"/>
              </a:spcBef>
              <a:buNone/>
              <a:defRPr sz="1200">
                <a:solidFill>
                  <a:schemeClr val="dk1"/>
                </a:solidFill>
                <a:latin typeface="Calibri"/>
                <a:ea typeface="Calibri"/>
                <a:cs typeface="Calibri"/>
                <a:sym typeface="Calibri"/>
              </a:defRPr>
            </a:lvl6pPr>
            <a:lvl7pPr marL="0" marR="0" lvl="6" indent="0" algn="ctr" rtl="0">
              <a:spcBef>
                <a:spcPts val="0"/>
              </a:spcBef>
              <a:buNone/>
              <a:defRPr sz="1200">
                <a:solidFill>
                  <a:schemeClr val="dk1"/>
                </a:solidFill>
                <a:latin typeface="Calibri"/>
                <a:ea typeface="Calibri"/>
                <a:cs typeface="Calibri"/>
                <a:sym typeface="Calibri"/>
              </a:defRPr>
            </a:lvl7pPr>
            <a:lvl8pPr marL="0" marR="0" lvl="7" indent="0" algn="ctr" rtl="0">
              <a:spcBef>
                <a:spcPts val="0"/>
              </a:spcBef>
              <a:buNone/>
              <a:defRPr sz="1200">
                <a:solidFill>
                  <a:schemeClr val="dk1"/>
                </a:solidFill>
                <a:latin typeface="Calibri"/>
                <a:ea typeface="Calibri"/>
                <a:cs typeface="Calibri"/>
                <a:sym typeface="Calibri"/>
              </a:defRPr>
            </a:lvl8pPr>
            <a:lvl9pPr marL="0" marR="0" lvl="8" indent="0" algn="ctr" rtl="0">
              <a:spcBef>
                <a:spcPts val="0"/>
              </a:spcBef>
              <a:buNone/>
              <a:defRPr sz="1200">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08859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6"/>
        <p:cNvGrpSpPr/>
        <p:nvPr/>
      </p:nvGrpSpPr>
      <p:grpSpPr>
        <a:xfrm>
          <a:off x="0" y="0"/>
          <a:ext cx="0" cy="0"/>
          <a:chOff x="0" y="0"/>
          <a:chExt cx="0" cy="0"/>
        </a:xfrm>
      </p:grpSpPr>
      <p:sp>
        <p:nvSpPr>
          <p:cNvPr id="47" name="Google Shape;47;p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8" name="Google Shape;48;p9"/>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a:solidFill>
                  <a:schemeClr val="dk1"/>
                </a:solidFill>
                <a:latin typeface="Calibri"/>
                <a:ea typeface="Calibri"/>
                <a:cs typeface="Calibri"/>
                <a:sym typeface="Calibri"/>
              </a:defRPr>
            </a:lvl1pPr>
            <a:lvl2pPr marL="0" marR="0" lvl="1" indent="0" algn="ctr" rtl="0">
              <a:spcBef>
                <a:spcPts val="0"/>
              </a:spcBef>
              <a:buNone/>
              <a:defRPr sz="1200">
                <a:solidFill>
                  <a:schemeClr val="dk1"/>
                </a:solidFill>
                <a:latin typeface="Calibri"/>
                <a:ea typeface="Calibri"/>
                <a:cs typeface="Calibri"/>
                <a:sym typeface="Calibri"/>
              </a:defRPr>
            </a:lvl2pPr>
            <a:lvl3pPr marL="0" marR="0" lvl="2" indent="0" algn="ctr" rtl="0">
              <a:spcBef>
                <a:spcPts val="0"/>
              </a:spcBef>
              <a:buNone/>
              <a:defRPr sz="1200">
                <a:solidFill>
                  <a:schemeClr val="dk1"/>
                </a:solidFill>
                <a:latin typeface="Calibri"/>
                <a:ea typeface="Calibri"/>
                <a:cs typeface="Calibri"/>
                <a:sym typeface="Calibri"/>
              </a:defRPr>
            </a:lvl3pPr>
            <a:lvl4pPr marL="0" marR="0" lvl="3" indent="0" algn="ctr" rtl="0">
              <a:spcBef>
                <a:spcPts val="0"/>
              </a:spcBef>
              <a:buNone/>
              <a:defRPr sz="1200">
                <a:solidFill>
                  <a:schemeClr val="dk1"/>
                </a:solidFill>
                <a:latin typeface="Calibri"/>
                <a:ea typeface="Calibri"/>
                <a:cs typeface="Calibri"/>
                <a:sym typeface="Calibri"/>
              </a:defRPr>
            </a:lvl4pPr>
            <a:lvl5pPr marL="0" marR="0" lvl="4" indent="0" algn="ctr" rtl="0">
              <a:spcBef>
                <a:spcPts val="0"/>
              </a:spcBef>
              <a:buNone/>
              <a:defRPr sz="1200">
                <a:solidFill>
                  <a:schemeClr val="dk1"/>
                </a:solidFill>
                <a:latin typeface="Calibri"/>
                <a:ea typeface="Calibri"/>
                <a:cs typeface="Calibri"/>
                <a:sym typeface="Calibri"/>
              </a:defRPr>
            </a:lvl5pPr>
            <a:lvl6pPr marL="0" marR="0" lvl="5" indent="0" algn="ctr" rtl="0">
              <a:spcBef>
                <a:spcPts val="0"/>
              </a:spcBef>
              <a:buNone/>
              <a:defRPr sz="1200">
                <a:solidFill>
                  <a:schemeClr val="dk1"/>
                </a:solidFill>
                <a:latin typeface="Calibri"/>
                <a:ea typeface="Calibri"/>
                <a:cs typeface="Calibri"/>
                <a:sym typeface="Calibri"/>
              </a:defRPr>
            </a:lvl6pPr>
            <a:lvl7pPr marL="0" marR="0" lvl="6" indent="0" algn="ctr" rtl="0">
              <a:spcBef>
                <a:spcPts val="0"/>
              </a:spcBef>
              <a:buNone/>
              <a:defRPr sz="1200">
                <a:solidFill>
                  <a:schemeClr val="dk1"/>
                </a:solidFill>
                <a:latin typeface="Calibri"/>
                <a:ea typeface="Calibri"/>
                <a:cs typeface="Calibri"/>
                <a:sym typeface="Calibri"/>
              </a:defRPr>
            </a:lvl7pPr>
            <a:lvl8pPr marL="0" marR="0" lvl="7" indent="0" algn="ctr" rtl="0">
              <a:spcBef>
                <a:spcPts val="0"/>
              </a:spcBef>
              <a:buNone/>
              <a:defRPr sz="1200">
                <a:solidFill>
                  <a:schemeClr val="dk1"/>
                </a:solidFill>
                <a:latin typeface="Calibri"/>
                <a:ea typeface="Calibri"/>
                <a:cs typeface="Calibri"/>
                <a:sym typeface="Calibri"/>
              </a:defRPr>
            </a:lvl8pPr>
            <a:lvl9pPr marL="0" marR="0" lvl="8" indent="0" algn="ctr" rtl="0">
              <a:spcBef>
                <a:spcPts val="0"/>
              </a:spcBef>
              <a:buNone/>
              <a:defRPr sz="1200">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662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3" name="Google Shape;53;p11"/>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4" name="Google Shape;54;p11"/>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5" name="Google Shape;55;p11"/>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a:solidFill>
                  <a:schemeClr val="dk1"/>
                </a:solidFill>
                <a:latin typeface="Calibri"/>
                <a:ea typeface="Calibri"/>
                <a:cs typeface="Calibri"/>
                <a:sym typeface="Calibri"/>
              </a:defRPr>
            </a:lvl1pPr>
            <a:lvl2pPr marL="0" marR="0" lvl="1" indent="0" algn="ctr" rtl="0">
              <a:spcBef>
                <a:spcPts val="0"/>
              </a:spcBef>
              <a:buNone/>
              <a:defRPr sz="1200">
                <a:solidFill>
                  <a:schemeClr val="dk1"/>
                </a:solidFill>
                <a:latin typeface="Calibri"/>
                <a:ea typeface="Calibri"/>
                <a:cs typeface="Calibri"/>
                <a:sym typeface="Calibri"/>
              </a:defRPr>
            </a:lvl2pPr>
            <a:lvl3pPr marL="0" marR="0" lvl="2" indent="0" algn="ctr" rtl="0">
              <a:spcBef>
                <a:spcPts val="0"/>
              </a:spcBef>
              <a:buNone/>
              <a:defRPr sz="1200">
                <a:solidFill>
                  <a:schemeClr val="dk1"/>
                </a:solidFill>
                <a:latin typeface="Calibri"/>
                <a:ea typeface="Calibri"/>
                <a:cs typeface="Calibri"/>
                <a:sym typeface="Calibri"/>
              </a:defRPr>
            </a:lvl3pPr>
            <a:lvl4pPr marL="0" marR="0" lvl="3" indent="0" algn="ctr" rtl="0">
              <a:spcBef>
                <a:spcPts val="0"/>
              </a:spcBef>
              <a:buNone/>
              <a:defRPr sz="1200">
                <a:solidFill>
                  <a:schemeClr val="dk1"/>
                </a:solidFill>
                <a:latin typeface="Calibri"/>
                <a:ea typeface="Calibri"/>
                <a:cs typeface="Calibri"/>
                <a:sym typeface="Calibri"/>
              </a:defRPr>
            </a:lvl4pPr>
            <a:lvl5pPr marL="0" marR="0" lvl="4" indent="0" algn="ctr" rtl="0">
              <a:spcBef>
                <a:spcPts val="0"/>
              </a:spcBef>
              <a:buNone/>
              <a:defRPr sz="1200">
                <a:solidFill>
                  <a:schemeClr val="dk1"/>
                </a:solidFill>
                <a:latin typeface="Calibri"/>
                <a:ea typeface="Calibri"/>
                <a:cs typeface="Calibri"/>
                <a:sym typeface="Calibri"/>
              </a:defRPr>
            </a:lvl5pPr>
            <a:lvl6pPr marL="0" marR="0" lvl="5" indent="0" algn="ctr" rtl="0">
              <a:spcBef>
                <a:spcPts val="0"/>
              </a:spcBef>
              <a:buNone/>
              <a:defRPr sz="1200">
                <a:solidFill>
                  <a:schemeClr val="dk1"/>
                </a:solidFill>
                <a:latin typeface="Calibri"/>
                <a:ea typeface="Calibri"/>
                <a:cs typeface="Calibri"/>
                <a:sym typeface="Calibri"/>
              </a:defRPr>
            </a:lvl6pPr>
            <a:lvl7pPr marL="0" marR="0" lvl="6" indent="0" algn="ctr" rtl="0">
              <a:spcBef>
                <a:spcPts val="0"/>
              </a:spcBef>
              <a:buNone/>
              <a:defRPr sz="1200">
                <a:solidFill>
                  <a:schemeClr val="dk1"/>
                </a:solidFill>
                <a:latin typeface="Calibri"/>
                <a:ea typeface="Calibri"/>
                <a:cs typeface="Calibri"/>
                <a:sym typeface="Calibri"/>
              </a:defRPr>
            </a:lvl7pPr>
            <a:lvl8pPr marL="0" marR="0" lvl="7" indent="0" algn="ctr" rtl="0">
              <a:spcBef>
                <a:spcPts val="0"/>
              </a:spcBef>
              <a:buNone/>
              <a:defRPr sz="1200">
                <a:solidFill>
                  <a:schemeClr val="dk1"/>
                </a:solidFill>
                <a:latin typeface="Calibri"/>
                <a:ea typeface="Calibri"/>
                <a:cs typeface="Calibri"/>
                <a:sym typeface="Calibri"/>
              </a:defRPr>
            </a:lvl8pPr>
            <a:lvl9pPr marL="0" marR="0" lvl="8" indent="0" algn="ctr" rtl="0">
              <a:spcBef>
                <a:spcPts val="0"/>
              </a:spcBef>
              <a:buNone/>
              <a:defRPr sz="1200">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97359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3" name="Google Shape;63;p13"/>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4" name="Google Shape;64;p13"/>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a:solidFill>
                  <a:schemeClr val="dk1"/>
                </a:solidFill>
                <a:latin typeface="Calibri"/>
                <a:ea typeface="Calibri"/>
                <a:cs typeface="Calibri"/>
                <a:sym typeface="Calibri"/>
              </a:defRPr>
            </a:lvl1pPr>
            <a:lvl2pPr marL="0" marR="0" lvl="1" indent="0" algn="ctr" rtl="0">
              <a:spcBef>
                <a:spcPts val="0"/>
              </a:spcBef>
              <a:buNone/>
              <a:defRPr sz="1200">
                <a:solidFill>
                  <a:schemeClr val="dk1"/>
                </a:solidFill>
                <a:latin typeface="Calibri"/>
                <a:ea typeface="Calibri"/>
                <a:cs typeface="Calibri"/>
                <a:sym typeface="Calibri"/>
              </a:defRPr>
            </a:lvl2pPr>
            <a:lvl3pPr marL="0" marR="0" lvl="2" indent="0" algn="ctr" rtl="0">
              <a:spcBef>
                <a:spcPts val="0"/>
              </a:spcBef>
              <a:buNone/>
              <a:defRPr sz="1200">
                <a:solidFill>
                  <a:schemeClr val="dk1"/>
                </a:solidFill>
                <a:latin typeface="Calibri"/>
                <a:ea typeface="Calibri"/>
                <a:cs typeface="Calibri"/>
                <a:sym typeface="Calibri"/>
              </a:defRPr>
            </a:lvl3pPr>
            <a:lvl4pPr marL="0" marR="0" lvl="3" indent="0" algn="ctr" rtl="0">
              <a:spcBef>
                <a:spcPts val="0"/>
              </a:spcBef>
              <a:buNone/>
              <a:defRPr sz="1200">
                <a:solidFill>
                  <a:schemeClr val="dk1"/>
                </a:solidFill>
                <a:latin typeface="Calibri"/>
                <a:ea typeface="Calibri"/>
                <a:cs typeface="Calibri"/>
                <a:sym typeface="Calibri"/>
              </a:defRPr>
            </a:lvl4pPr>
            <a:lvl5pPr marL="0" marR="0" lvl="4" indent="0" algn="ctr" rtl="0">
              <a:spcBef>
                <a:spcPts val="0"/>
              </a:spcBef>
              <a:buNone/>
              <a:defRPr sz="1200">
                <a:solidFill>
                  <a:schemeClr val="dk1"/>
                </a:solidFill>
                <a:latin typeface="Calibri"/>
                <a:ea typeface="Calibri"/>
                <a:cs typeface="Calibri"/>
                <a:sym typeface="Calibri"/>
              </a:defRPr>
            </a:lvl5pPr>
            <a:lvl6pPr marL="0" marR="0" lvl="5" indent="0" algn="ctr" rtl="0">
              <a:spcBef>
                <a:spcPts val="0"/>
              </a:spcBef>
              <a:buNone/>
              <a:defRPr sz="1200">
                <a:solidFill>
                  <a:schemeClr val="dk1"/>
                </a:solidFill>
                <a:latin typeface="Calibri"/>
                <a:ea typeface="Calibri"/>
                <a:cs typeface="Calibri"/>
                <a:sym typeface="Calibri"/>
              </a:defRPr>
            </a:lvl6pPr>
            <a:lvl7pPr marL="0" marR="0" lvl="6" indent="0" algn="ctr" rtl="0">
              <a:spcBef>
                <a:spcPts val="0"/>
              </a:spcBef>
              <a:buNone/>
              <a:defRPr sz="1200">
                <a:solidFill>
                  <a:schemeClr val="dk1"/>
                </a:solidFill>
                <a:latin typeface="Calibri"/>
                <a:ea typeface="Calibri"/>
                <a:cs typeface="Calibri"/>
                <a:sym typeface="Calibri"/>
              </a:defRPr>
            </a:lvl7pPr>
            <a:lvl8pPr marL="0" marR="0" lvl="7" indent="0" algn="ctr" rtl="0">
              <a:spcBef>
                <a:spcPts val="0"/>
              </a:spcBef>
              <a:buNone/>
              <a:defRPr sz="1200">
                <a:solidFill>
                  <a:schemeClr val="dk1"/>
                </a:solidFill>
                <a:latin typeface="Calibri"/>
                <a:ea typeface="Calibri"/>
                <a:cs typeface="Calibri"/>
                <a:sym typeface="Calibri"/>
              </a:defRPr>
            </a:lvl8pPr>
            <a:lvl9pPr marL="0" marR="0" lvl="8" indent="0" algn="ctr" rtl="0">
              <a:spcBef>
                <a:spcPts val="0"/>
              </a:spcBef>
              <a:buNone/>
              <a:defRPr sz="1200">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1494662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rot="5400000">
            <a:off x="4732337" y="2171700"/>
            <a:ext cx="5851525" cy="20574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7" name="Google Shape;67;p14"/>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8" name="Google Shape;68;p14"/>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a:solidFill>
                  <a:schemeClr val="dk1"/>
                </a:solidFill>
                <a:latin typeface="Calibri"/>
                <a:ea typeface="Calibri"/>
                <a:cs typeface="Calibri"/>
                <a:sym typeface="Calibri"/>
              </a:defRPr>
            </a:lvl1pPr>
            <a:lvl2pPr marL="0" marR="0" lvl="1" indent="0" algn="ctr" rtl="0">
              <a:spcBef>
                <a:spcPts val="0"/>
              </a:spcBef>
              <a:buNone/>
              <a:defRPr sz="1200">
                <a:solidFill>
                  <a:schemeClr val="dk1"/>
                </a:solidFill>
                <a:latin typeface="Calibri"/>
                <a:ea typeface="Calibri"/>
                <a:cs typeface="Calibri"/>
                <a:sym typeface="Calibri"/>
              </a:defRPr>
            </a:lvl2pPr>
            <a:lvl3pPr marL="0" marR="0" lvl="2" indent="0" algn="ctr" rtl="0">
              <a:spcBef>
                <a:spcPts val="0"/>
              </a:spcBef>
              <a:buNone/>
              <a:defRPr sz="1200">
                <a:solidFill>
                  <a:schemeClr val="dk1"/>
                </a:solidFill>
                <a:latin typeface="Calibri"/>
                <a:ea typeface="Calibri"/>
                <a:cs typeface="Calibri"/>
                <a:sym typeface="Calibri"/>
              </a:defRPr>
            </a:lvl3pPr>
            <a:lvl4pPr marL="0" marR="0" lvl="3" indent="0" algn="ctr" rtl="0">
              <a:spcBef>
                <a:spcPts val="0"/>
              </a:spcBef>
              <a:buNone/>
              <a:defRPr sz="1200">
                <a:solidFill>
                  <a:schemeClr val="dk1"/>
                </a:solidFill>
                <a:latin typeface="Calibri"/>
                <a:ea typeface="Calibri"/>
                <a:cs typeface="Calibri"/>
                <a:sym typeface="Calibri"/>
              </a:defRPr>
            </a:lvl4pPr>
            <a:lvl5pPr marL="0" marR="0" lvl="4" indent="0" algn="ctr" rtl="0">
              <a:spcBef>
                <a:spcPts val="0"/>
              </a:spcBef>
              <a:buNone/>
              <a:defRPr sz="1200">
                <a:solidFill>
                  <a:schemeClr val="dk1"/>
                </a:solidFill>
                <a:latin typeface="Calibri"/>
                <a:ea typeface="Calibri"/>
                <a:cs typeface="Calibri"/>
                <a:sym typeface="Calibri"/>
              </a:defRPr>
            </a:lvl5pPr>
            <a:lvl6pPr marL="0" marR="0" lvl="5" indent="0" algn="ctr" rtl="0">
              <a:spcBef>
                <a:spcPts val="0"/>
              </a:spcBef>
              <a:buNone/>
              <a:defRPr sz="1200">
                <a:solidFill>
                  <a:schemeClr val="dk1"/>
                </a:solidFill>
                <a:latin typeface="Calibri"/>
                <a:ea typeface="Calibri"/>
                <a:cs typeface="Calibri"/>
                <a:sym typeface="Calibri"/>
              </a:defRPr>
            </a:lvl6pPr>
            <a:lvl7pPr marL="0" marR="0" lvl="6" indent="0" algn="ctr" rtl="0">
              <a:spcBef>
                <a:spcPts val="0"/>
              </a:spcBef>
              <a:buNone/>
              <a:defRPr sz="1200">
                <a:solidFill>
                  <a:schemeClr val="dk1"/>
                </a:solidFill>
                <a:latin typeface="Calibri"/>
                <a:ea typeface="Calibri"/>
                <a:cs typeface="Calibri"/>
                <a:sym typeface="Calibri"/>
              </a:defRPr>
            </a:lvl7pPr>
            <a:lvl8pPr marL="0" marR="0" lvl="7" indent="0" algn="ctr" rtl="0">
              <a:spcBef>
                <a:spcPts val="0"/>
              </a:spcBef>
              <a:buNone/>
              <a:defRPr sz="1200">
                <a:solidFill>
                  <a:schemeClr val="dk1"/>
                </a:solidFill>
                <a:latin typeface="Calibri"/>
                <a:ea typeface="Calibri"/>
                <a:cs typeface="Calibri"/>
                <a:sym typeface="Calibri"/>
              </a:defRPr>
            </a:lvl8pPr>
            <a:lvl9pPr marL="0" marR="0" lvl="8" indent="0" algn="ctr" rtl="0">
              <a:spcBef>
                <a:spcPts val="0"/>
              </a:spcBef>
              <a:buNone/>
              <a:defRPr sz="1200">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32839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7966078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A784DECF-64EA-4AA1-BC62-62AD691017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2433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4607719" y="4314826"/>
            <a:ext cx="3393281" cy="1962149"/>
          </a:xfrm>
        </p:spPr>
        <p:txBody>
          <a:bodyPr/>
          <a:lstStyle>
            <a:lvl1pPr marL="0" indent="0" algn="ctr">
              <a:buNone/>
              <a:defRPr sz="1800">
                <a:solidFill>
                  <a:schemeClr val="accent1">
                    <a:lumMod val="60000"/>
                    <a:lumOff val="4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Title 10"/>
          <p:cNvSpPr>
            <a:spLocks noGrp="1"/>
          </p:cNvSpPr>
          <p:nvPr>
            <p:ph type="title"/>
          </p:nvPr>
        </p:nvSpPr>
        <p:spPr>
          <a:xfrm>
            <a:off x="4607720" y="555625"/>
            <a:ext cx="4114800" cy="3474720"/>
          </a:xfrm>
        </p:spPr>
        <p:txBody>
          <a:bodyPr/>
          <a:lstStyle/>
          <a:p>
            <a:r>
              <a:rPr lang="en-US"/>
              <a:t>Click to edit Master title style</a:t>
            </a:r>
          </a:p>
        </p:txBody>
      </p:sp>
    </p:spTree>
    <p:extLst>
      <p:ext uri="{BB962C8B-B14F-4D97-AF65-F5344CB8AC3E}">
        <p14:creationId xmlns:p14="http://schemas.microsoft.com/office/powerpoint/2010/main" val="2143424272"/>
      </p:ext>
    </p:extLst>
  </p:cSld>
  <p:clrMapOvr>
    <a:masterClrMapping/>
  </p:clrMapOvr>
  <p:transition spd="med" advClick="0" advTm="15000">
    <p:pull/>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92969" y="1768475"/>
            <a:ext cx="78867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B75C0-A41C-4B63-BDE0-EF500BF3FEB4}"/>
              </a:ext>
            </a:extLst>
          </p:cNvPr>
          <p:cNvSpPr>
            <a:spLocks noGrp="1"/>
          </p:cNvSpPr>
          <p:nvPr>
            <p:ph type="dt" sz="half" idx="10"/>
          </p:nvPr>
        </p:nvSpPr>
        <p:spPr/>
        <p:txBody>
          <a:bodyPr/>
          <a:lstStyle>
            <a:lvl1pPr>
              <a:defRPr/>
            </a:lvl1pPr>
          </a:lstStyle>
          <a:p>
            <a:pPr>
              <a:defRPr/>
            </a:pPr>
            <a:fld id="{66D221F8-D1B2-4F17-B654-072B3F1BBE08}" type="datetimeFigureOut">
              <a:rPr lang="en-US"/>
              <a:pPr>
                <a:defRPr/>
              </a:pPr>
              <a:t>7/9/2019</a:t>
            </a:fld>
            <a:endParaRPr lang="en-US"/>
          </a:p>
        </p:txBody>
      </p:sp>
      <p:sp>
        <p:nvSpPr>
          <p:cNvPr id="5" name="Footer Placeholder 4">
            <a:extLst>
              <a:ext uri="{FF2B5EF4-FFF2-40B4-BE49-F238E27FC236}">
                <a16:creationId xmlns:a16="http://schemas.microsoft.com/office/drawing/2014/main" id="{EFB88413-AF54-4818-B48F-D3D5157E2F7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B39F869-3205-4278-960A-B13BC72B855B}"/>
              </a:ext>
            </a:extLst>
          </p:cNvPr>
          <p:cNvSpPr>
            <a:spLocks noGrp="1"/>
          </p:cNvSpPr>
          <p:nvPr>
            <p:ph type="sldNum" sz="quarter" idx="12"/>
          </p:nvPr>
        </p:nvSpPr>
        <p:spPr/>
        <p:txBody>
          <a:bodyPr/>
          <a:lstStyle>
            <a:lvl1pPr>
              <a:defRPr/>
            </a:lvl1pPr>
          </a:lstStyle>
          <a:p>
            <a:pPr>
              <a:defRPr/>
            </a:pPr>
            <a:fld id="{34AD7E33-82AD-4CE9-BAC9-F4B6D02322C0}" type="slidenum">
              <a:rPr lang="en-US"/>
              <a:pPr>
                <a:defRPr/>
              </a:pPr>
              <a:t>‹#›</a:t>
            </a:fld>
            <a:endParaRPr lang="en-US"/>
          </a:p>
        </p:txBody>
      </p:sp>
    </p:spTree>
    <p:extLst>
      <p:ext uri="{BB962C8B-B14F-4D97-AF65-F5344CB8AC3E}">
        <p14:creationId xmlns:p14="http://schemas.microsoft.com/office/powerpoint/2010/main" val="1524103031"/>
      </p:ext>
    </p:extLst>
  </p:cSld>
  <p:clrMapOvr>
    <a:masterClrMapping/>
  </p:clrMapOvr>
  <p:transition spd="med" advClick="0" advTm="15000">
    <p:pull/>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02F6DACE-2BF5-4C23-B38C-44515B139F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2433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ubtitle 2"/>
          <p:cNvSpPr>
            <a:spLocks noGrp="1"/>
          </p:cNvSpPr>
          <p:nvPr>
            <p:ph type="subTitle" idx="10"/>
          </p:nvPr>
        </p:nvSpPr>
        <p:spPr>
          <a:xfrm>
            <a:off x="4607719" y="4314826"/>
            <a:ext cx="3393281" cy="196214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Title 10"/>
          <p:cNvSpPr>
            <a:spLocks noGrp="1"/>
          </p:cNvSpPr>
          <p:nvPr>
            <p:ph type="title"/>
          </p:nvPr>
        </p:nvSpPr>
        <p:spPr>
          <a:xfrm>
            <a:off x="4607719" y="555625"/>
            <a:ext cx="4114800" cy="3474720"/>
          </a:xfrm>
        </p:spPr>
        <p:txBody>
          <a:bodyPr/>
          <a:lstStyle/>
          <a:p>
            <a:r>
              <a:rPr lang="en-US"/>
              <a:t>Click to edit Master title style</a:t>
            </a:r>
          </a:p>
        </p:txBody>
      </p:sp>
    </p:spTree>
    <p:extLst>
      <p:ext uri="{BB962C8B-B14F-4D97-AF65-F5344CB8AC3E}">
        <p14:creationId xmlns:p14="http://schemas.microsoft.com/office/powerpoint/2010/main" val="2792137488"/>
      </p:ext>
    </p:extLst>
  </p:cSld>
  <p:clrMapOvr>
    <a:masterClrMapping/>
  </p:clrMapOvr>
  <p:transition spd="med" advClick="0" advTm="15000">
    <p:pull/>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4EE62282-8288-4EBD-B371-E11382AA4BF0}"/>
              </a:ext>
            </a:extLst>
          </p:cNvPr>
          <p:cNvSpPr>
            <a:spLocks noGrp="1"/>
          </p:cNvSpPr>
          <p:nvPr>
            <p:ph type="dt" sz="half" idx="10"/>
          </p:nvPr>
        </p:nvSpPr>
        <p:spPr/>
        <p:txBody>
          <a:bodyPr/>
          <a:lstStyle>
            <a:lvl1pPr>
              <a:defRPr/>
            </a:lvl1pPr>
          </a:lstStyle>
          <a:p>
            <a:pPr>
              <a:defRPr/>
            </a:pPr>
            <a:fld id="{712F7DA0-7DA0-4F1F-A4EC-7506C790A893}" type="datetimeFigureOut">
              <a:rPr lang="en-US"/>
              <a:pPr>
                <a:defRPr/>
              </a:pPr>
              <a:t>7/9/2019</a:t>
            </a:fld>
            <a:endParaRPr lang="en-US"/>
          </a:p>
        </p:txBody>
      </p:sp>
      <p:sp>
        <p:nvSpPr>
          <p:cNvPr id="6" name="Footer Placeholder 4">
            <a:extLst>
              <a:ext uri="{FF2B5EF4-FFF2-40B4-BE49-F238E27FC236}">
                <a16:creationId xmlns:a16="http://schemas.microsoft.com/office/drawing/2014/main" id="{E9968E79-7B9A-415D-8637-C7DCD3781CE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C689F7F-8B08-4ECE-8E29-895063FCEE79}"/>
              </a:ext>
            </a:extLst>
          </p:cNvPr>
          <p:cNvSpPr>
            <a:spLocks noGrp="1"/>
          </p:cNvSpPr>
          <p:nvPr>
            <p:ph type="sldNum" sz="quarter" idx="12"/>
          </p:nvPr>
        </p:nvSpPr>
        <p:spPr/>
        <p:txBody>
          <a:bodyPr/>
          <a:lstStyle>
            <a:lvl1pPr>
              <a:defRPr/>
            </a:lvl1pPr>
          </a:lstStyle>
          <a:p>
            <a:pPr>
              <a:defRPr/>
            </a:pPr>
            <a:fld id="{6B100924-D315-4A0E-8BD7-A4DA47EEDD2E}" type="slidenum">
              <a:rPr lang="en-US"/>
              <a:pPr>
                <a:defRPr/>
              </a:pPr>
              <a:t>‹#›</a:t>
            </a:fld>
            <a:endParaRPr lang="en-US"/>
          </a:p>
        </p:txBody>
      </p:sp>
    </p:spTree>
    <p:extLst>
      <p:ext uri="{BB962C8B-B14F-4D97-AF65-F5344CB8AC3E}">
        <p14:creationId xmlns:p14="http://schemas.microsoft.com/office/powerpoint/2010/main" val="1771000433"/>
      </p:ext>
    </p:extLst>
  </p:cSld>
  <p:clrMapOvr>
    <a:masterClrMapping/>
  </p:clrMapOvr>
  <p:transition spd="med" advClick="0" advTm="15000">
    <p:pull/>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B55CF1E-AD97-4C3E-BA05-152B8D1CE579}"/>
              </a:ext>
            </a:extLst>
          </p:cNvPr>
          <p:cNvSpPr>
            <a:spLocks noGrp="1"/>
          </p:cNvSpPr>
          <p:nvPr>
            <p:ph type="dt" sz="half" idx="10"/>
          </p:nvPr>
        </p:nvSpPr>
        <p:spPr/>
        <p:txBody>
          <a:bodyPr/>
          <a:lstStyle>
            <a:lvl1pPr>
              <a:defRPr/>
            </a:lvl1pPr>
          </a:lstStyle>
          <a:p>
            <a:pPr>
              <a:defRPr/>
            </a:pPr>
            <a:fld id="{DAF822AA-A54E-4D4B-9498-5742C4A114C8}" type="datetimeFigureOut">
              <a:rPr lang="en-US"/>
              <a:pPr>
                <a:defRPr/>
              </a:pPr>
              <a:t>7/9/2019</a:t>
            </a:fld>
            <a:endParaRPr lang="en-US"/>
          </a:p>
        </p:txBody>
      </p:sp>
      <p:sp>
        <p:nvSpPr>
          <p:cNvPr id="8" name="Footer Placeholder 4">
            <a:extLst>
              <a:ext uri="{FF2B5EF4-FFF2-40B4-BE49-F238E27FC236}">
                <a16:creationId xmlns:a16="http://schemas.microsoft.com/office/drawing/2014/main" id="{9DA6DCE2-07F8-44EF-9CBA-DEA1A594394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78FE065-5CFE-4324-96A3-D078A40380D1}"/>
              </a:ext>
            </a:extLst>
          </p:cNvPr>
          <p:cNvSpPr>
            <a:spLocks noGrp="1"/>
          </p:cNvSpPr>
          <p:nvPr>
            <p:ph type="sldNum" sz="quarter" idx="12"/>
          </p:nvPr>
        </p:nvSpPr>
        <p:spPr/>
        <p:txBody>
          <a:bodyPr/>
          <a:lstStyle>
            <a:lvl1pPr>
              <a:defRPr/>
            </a:lvl1pPr>
          </a:lstStyle>
          <a:p>
            <a:pPr>
              <a:defRPr/>
            </a:pPr>
            <a:fld id="{4D598544-8671-4A1E-85D9-B05DFE3937D3}" type="slidenum">
              <a:rPr lang="en-US"/>
              <a:pPr>
                <a:defRPr/>
              </a:pPr>
              <a:t>‹#›</a:t>
            </a:fld>
            <a:endParaRPr lang="en-US"/>
          </a:p>
        </p:txBody>
      </p:sp>
    </p:spTree>
    <p:extLst>
      <p:ext uri="{BB962C8B-B14F-4D97-AF65-F5344CB8AC3E}">
        <p14:creationId xmlns:p14="http://schemas.microsoft.com/office/powerpoint/2010/main" val="423100768"/>
      </p:ext>
    </p:extLst>
  </p:cSld>
  <p:clrMapOvr>
    <a:masterClrMapping/>
  </p:clrMapOvr>
  <p:transition spd="med" advClick="0" advTm="15000">
    <p:pull/>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BEC4CBC-8595-4C13-8998-39C8A40D0806}"/>
              </a:ext>
            </a:extLst>
          </p:cNvPr>
          <p:cNvSpPr>
            <a:spLocks noGrp="1"/>
          </p:cNvSpPr>
          <p:nvPr>
            <p:ph type="dt" sz="half" idx="10"/>
          </p:nvPr>
        </p:nvSpPr>
        <p:spPr/>
        <p:txBody>
          <a:bodyPr/>
          <a:lstStyle>
            <a:lvl1pPr>
              <a:defRPr/>
            </a:lvl1pPr>
          </a:lstStyle>
          <a:p>
            <a:pPr>
              <a:defRPr/>
            </a:pPr>
            <a:fld id="{D46FA2C7-DBEA-4C4B-97EE-010A50BB3F9F}" type="datetimeFigureOut">
              <a:rPr lang="en-US"/>
              <a:pPr>
                <a:defRPr/>
              </a:pPr>
              <a:t>7/9/2019</a:t>
            </a:fld>
            <a:endParaRPr lang="en-US"/>
          </a:p>
        </p:txBody>
      </p:sp>
      <p:sp>
        <p:nvSpPr>
          <p:cNvPr id="4" name="Footer Placeholder 4">
            <a:extLst>
              <a:ext uri="{FF2B5EF4-FFF2-40B4-BE49-F238E27FC236}">
                <a16:creationId xmlns:a16="http://schemas.microsoft.com/office/drawing/2014/main" id="{97734C19-EE07-41EA-B175-023DBB3EFF0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4B640E7-9985-46A7-A86B-EEE155529E67}"/>
              </a:ext>
            </a:extLst>
          </p:cNvPr>
          <p:cNvSpPr>
            <a:spLocks noGrp="1"/>
          </p:cNvSpPr>
          <p:nvPr>
            <p:ph type="sldNum" sz="quarter" idx="12"/>
          </p:nvPr>
        </p:nvSpPr>
        <p:spPr/>
        <p:txBody>
          <a:bodyPr/>
          <a:lstStyle>
            <a:lvl1pPr>
              <a:defRPr/>
            </a:lvl1pPr>
          </a:lstStyle>
          <a:p>
            <a:pPr>
              <a:defRPr/>
            </a:pPr>
            <a:fld id="{45966853-7E68-4F9B-BA6D-54936F17EA1F}" type="slidenum">
              <a:rPr lang="en-US"/>
              <a:pPr>
                <a:defRPr/>
              </a:pPr>
              <a:t>‹#›</a:t>
            </a:fld>
            <a:endParaRPr lang="en-US"/>
          </a:p>
        </p:txBody>
      </p:sp>
    </p:spTree>
    <p:extLst>
      <p:ext uri="{BB962C8B-B14F-4D97-AF65-F5344CB8AC3E}">
        <p14:creationId xmlns:p14="http://schemas.microsoft.com/office/powerpoint/2010/main" val="1700878494"/>
      </p:ext>
    </p:extLst>
  </p:cSld>
  <p:clrMapOvr>
    <a:masterClrMapping/>
  </p:clrMapOvr>
  <p:transition spd="med" advClick="0" advTm="15000">
    <p:pull/>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4E1BBF2-88E6-4D6B-BDDC-EAC63E9C7E2A}"/>
              </a:ext>
            </a:extLst>
          </p:cNvPr>
          <p:cNvSpPr>
            <a:spLocks noGrp="1"/>
          </p:cNvSpPr>
          <p:nvPr>
            <p:ph type="dt" sz="half" idx="10"/>
          </p:nvPr>
        </p:nvSpPr>
        <p:spPr/>
        <p:txBody>
          <a:bodyPr/>
          <a:lstStyle>
            <a:lvl1pPr>
              <a:defRPr/>
            </a:lvl1pPr>
          </a:lstStyle>
          <a:p>
            <a:pPr>
              <a:defRPr/>
            </a:pPr>
            <a:fld id="{EBEA64C6-DB77-4C4D-A95E-E175FFB4B11C}" type="datetimeFigureOut">
              <a:rPr lang="en-US"/>
              <a:pPr>
                <a:defRPr/>
              </a:pPr>
              <a:t>7/9/2019</a:t>
            </a:fld>
            <a:endParaRPr lang="en-US"/>
          </a:p>
        </p:txBody>
      </p:sp>
      <p:sp>
        <p:nvSpPr>
          <p:cNvPr id="3" name="Footer Placeholder 4">
            <a:extLst>
              <a:ext uri="{FF2B5EF4-FFF2-40B4-BE49-F238E27FC236}">
                <a16:creationId xmlns:a16="http://schemas.microsoft.com/office/drawing/2014/main" id="{DD556D36-27E2-4E1F-980B-AFAC535BAF6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4AFD89C-324A-46DE-9376-4E756B3F01D7}"/>
              </a:ext>
            </a:extLst>
          </p:cNvPr>
          <p:cNvSpPr>
            <a:spLocks noGrp="1"/>
          </p:cNvSpPr>
          <p:nvPr>
            <p:ph type="sldNum" sz="quarter" idx="12"/>
          </p:nvPr>
        </p:nvSpPr>
        <p:spPr/>
        <p:txBody>
          <a:bodyPr/>
          <a:lstStyle>
            <a:lvl1pPr>
              <a:defRPr/>
            </a:lvl1pPr>
          </a:lstStyle>
          <a:p>
            <a:pPr>
              <a:defRPr/>
            </a:pPr>
            <a:fld id="{42C85C79-4A85-4269-869B-C9FEB6A1C5AB}" type="slidenum">
              <a:rPr lang="en-US"/>
              <a:pPr>
                <a:defRPr/>
              </a:pPr>
              <a:t>‹#›</a:t>
            </a:fld>
            <a:endParaRPr lang="en-US"/>
          </a:p>
        </p:txBody>
      </p:sp>
    </p:spTree>
    <p:extLst>
      <p:ext uri="{BB962C8B-B14F-4D97-AF65-F5344CB8AC3E}">
        <p14:creationId xmlns:p14="http://schemas.microsoft.com/office/powerpoint/2010/main" val="1620838366"/>
      </p:ext>
    </p:extLst>
  </p:cSld>
  <p:clrMapOvr>
    <a:masterClrMapping/>
  </p:clrMapOvr>
  <p:transition spd="med" advClick="0" advTm="15000">
    <p:pull/>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2969" y="504825"/>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4150519" y="1035051"/>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92969" y="2105025"/>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32F6954D-51CF-4E57-BF5E-1118A1FC23D9}"/>
              </a:ext>
            </a:extLst>
          </p:cNvPr>
          <p:cNvSpPr>
            <a:spLocks noGrp="1"/>
          </p:cNvSpPr>
          <p:nvPr>
            <p:ph type="dt" sz="half" idx="10"/>
          </p:nvPr>
        </p:nvSpPr>
        <p:spPr/>
        <p:txBody>
          <a:bodyPr/>
          <a:lstStyle>
            <a:lvl1pPr>
              <a:defRPr/>
            </a:lvl1pPr>
          </a:lstStyle>
          <a:p>
            <a:pPr>
              <a:defRPr/>
            </a:pPr>
            <a:fld id="{977C28CD-C715-4B65-95FE-C087A59E9D5C}" type="datetimeFigureOut">
              <a:rPr lang="en-US"/>
              <a:pPr>
                <a:defRPr/>
              </a:pPr>
              <a:t>7/9/2019</a:t>
            </a:fld>
            <a:endParaRPr lang="en-US"/>
          </a:p>
        </p:txBody>
      </p:sp>
      <p:sp>
        <p:nvSpPr>
          <p:cNvPr id="6" name="Footer Placeholder 4">
            <a:extLst>
              <a:ext uri="{FF2B5EF4-FFF2-40B4-BE49-F238E27FC236}">
                <a16:creationId xmlns:a16="http://schemas.microsoft.com/office/drawing/2014/main" id="{D13BD973-4E9A-469A-9747-0EE0C34DDE2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368DF7A-23C7-4301-A850-2A981F205D47}"/>
              </a:ext>
            </a:extLst>
          </p:cNvPr>
          <p:cNvSpPr>
            <a:spLocks noGrp="1"/>
          </p:cNvSpPr>
          <p:nvPr>
            <p:ph type="sldNum" sz="quarter" idx="12"/>
          </p:nvPr>
        </p:nvSpPr>
        <p:spPr/>
        <p:txBody>
          <a:bodyPr/>
          <a:lstStyle>
            <a:lvl1pPr>
              <a:defRPr/>
            </a:lvl1pPr>
          </a:lstStyle>
          <a:p>
            <a:pPr>
              <a:defRPr/>
            </a:pPr>
            <a:fld id="{C01DD87D-FAEF-4D49-9E2C-69F36B3FFACA}" type="slidenum">
              <a:rPr lang="en-US"/>
              <a:pPr>
                <a:defRPr/>
              </a:pPr>
              <a:t>‹#›</a:t>
            </a:fld>
            <a:endParaRPr lang="en-US"/>
          </a:p>
        </p:txBody>
      </p:sp>
    </p:spTree>
    <p:extLst>
      <p:ext uri="{BB962C8B-B14F-4D97-AF65-F5344CB8AC3E}">
        <p14:creationId xmlns:p14="http://schemas.microsoft.com/office/powerpoint/2010/main" val="1791245769"/>
      </p:ext>
    </p:extLst>
  </p:cSld>
  <p:clrMapOvr>
    <a:masterClrMapping/>
  </p:clrMapOvr>
  <p:transition spd="med" advClick="0" advTm="15000">
    <p:pull/>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2969" y="447675"/>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4150519" y="977901"/>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892969" y="2047875"/>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97E0B520-A7F8-4280-9D34-DEBED9C78C83}"/>
              </a:ext>
            </a:extLst>
          </p:cNvPr>
          <p:cNvSpPr>
            <a:spLocks noGrp="1"/>
          </p:cNvSpPr>
          <p:nvPr>
            <p:ph type="dt" sz="half" idx="10"/>
          </p:nvPr>
        </p:nvSpPr>
        <p:spPr/>
        <p:txBody>
          <a:bodyPr/>
          <a:lstStyle>
            <a:lvl1pPr>
              <a:defRPr/>
            </a:lvl1pPr>
          </a:lstStyle>
          <a:p>
            <a:pPr>
              <a:defRPr/>
            </a:pPr>
            <a:fld id="{556FE643-F556-4244-A99D-F35E4EA7DBD3}" type="datetimeFigureOut">
              <a:rPr lang="en-US"/>
              <a:pPr>
                <a:defRPr/>
              </a:pPr>
              <a:t>7/9/2019</a:t>
            </a:fld>
            <a:endParaRPr lang="en-US"/>
          </a:p>
        </p:txBody>
      </p:sp>
      <p:sp>
        <p:nvSpPr>
          <p:cNvPr id="6" name="Footer Placeholder 4">
            <a:extLst>
              <a:ext uri="{FF2B5EF4-FFF2-40B4-BE49-F238E27FC236}">
                <a16:creationId xmlns:a16="http://schemas.microsoft.com/office/drawing/2014/main" id="{EEFE60ED-E5EF-4218-91E5-298F149569E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E383C79-80A2-4CF3-9185-5C8B3D89026E}"/>
              </a:ext>
            </a:extLst>
          </p:cNvPr>
          <p:cNvSpPr>
            <a:spLocks noGrp="1"/>
          </p:cNvSpPr>
          <p:nvPr>
            <p:ph type="sldNum" sz="quarter" idx="12"/>
          </p:nvPr>
        </p:nvSpPr>
        <p:spPr/>
        <p:txBody>
          <a:bodyPr/>
          <a:lstStyle>
            <a:lvl1pPr>
              <a:defRPr/>
            </a:lvl1pPr>
          </a:lstStyle>
          <a:p>
            <a:pPr>
              <a:defRPr/>
            </a:pPr>
            <a:fld id="{CBCC3609-2356-42B1-9C47-A1928C1B7DA6}" type="slidenum">
              <a:rPr lang="en-US"/>
              <a:pPr>
                <a:defRPr/>
              </a:pPr>
              <a:t>‹#›</a:t>
            </a:fld>
            <a:endParaRPr lang="en-US"/>
          </a:p>
        </p:txBody>
      </p:sp>
    </p:spTree>
    <p:extLst>
      <p:ext uri="{BB962C8B-B14F-4D97-AF65-F5344CB8AC3E}">
        <p14:creationId xmlns:p14="http://schemas.microsoft.com/office/powerpoint/2010/main" val="1108847584"/>
      </p:ext>
    </p:extLst>
  </p:cSld>
  <p:clrMapOvr>
    <a:masterClrMapping/>
  </p:clrMapOvr>
  <p:transition spd="med" advClick="0" advTm="15000">
    <p:pull/>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1955CD-ACC5-4EA6-8A91-1ACE1AC1D01D}"/>
              </a:ext>
            </a:extLst>
          </p:cNvPr>
          <p:cNvSpPr>
            <a:spLocks noGrp="1"/>
          </p:cNvSpPr>
          <p:nvPr>
            <p:ph type="dt" sz="half" idx="10"/>
          </p:nvPr>
        </p:nvSpPr>
        <p:spPr/>
        <p:txBody>
          <a:bodyPr/>
          <a:lstStyle>
            <a:lvl1pPr>
              <a:defRPr/>
            </a:lvl1pPr>
          </a:lstStyle>
          <a:p>
            <a:pPr>
              <a:defRPr/>
            </a:pPr>
            <a:fld id="{D982CFB2-25DF-412C-A52E-653021B39BF8}" type="datetimeFigureOut">
              <a:rPr lang="en-US"/>
              <a:pPr>
                <a:defRPr/>
              </a:pPr>
              <a:t>7/9/2019</a:t>
            </a:fld>
            <a:endParaRPr lang="en-US"/>
          </a:p>
        </p:txBody>
      </p:sp>
      <p:sp>
        <p:nvSpPr>
          <p:cNvPr id="5" name="Footer Placeholder 4">
            <a:extLst>
              <a:ext uri="{FF2B5EF4-FFF2-40B4-BE49-F238E27FC236}">
                <a16:creationId xmlns:a16="http://schemas.microsoft.com/office/drawing/2014/main" id="{437E0994-8D94-402E-A1A5-35281564CD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EC50A55-8685-4A4D-9715-3D00921F95F0}"/>
              </a:ext>
            </a:extLst>
          </p:cNvPr>
          <p:cNvSpPr>
            <a:spLocks noGrp="1"/>
          </p:cNvSpPr>
          <p:nvPr>
            <p:ph type="sldNum" sz="quarter" idx="12"/>
          </p:nvPr>
        </p:nvSpPr>
        <p:spPr/>
        <p:txBody>
          <a:bodyPr/>
          <a:lstStyle>
            <a:lvl1pPr>
              <a:defRPr/>
            </a:lvl1pPr>
          </a:lstStyle>
          <a:p>
            <a:pPr>
              <a:defRPr/>
            </a:pPr>
            <a:fld id="{05DEAA48-FEB6-4531-95C6-6D8841A815E5}" type="slidenum">
              <a:rPr lang="en-US"/>
              <a:pPr>
                <a:defRPr/>
              </a:pPr>
              <a:t>‹#›</a:t>
            </a:fld>
            <a:endParaRPr lang="en-US"/>
          </a:p>
        </p:txBody>
      </p:sp>
    </p:spTree>
    <p:extLst>
      <p:ext uri="{BB962C8B-B14F-4D97-AF65-F5344CB8AC3E}">
        <p14:creationId xmlns:p14="http://schemas.microsoft.com/office/powerpoint/2010/main" val="4059549014"/>
      </p:ext>
    </p:extLst>
  </p:cSld>
  <p:clrMapOvr>
    <a:masterClrMapping/>
  </p:clrMapOvr>
  <p:transition spd="med" advClick="0" advTm="15000">
    <p:pull/>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994" y="30797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2969" y="30797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FABF34-09C4-4F9D-8485-9F040F4B36A4}"/>
              </a:ext>
            </a:extLst>
          </p:cNvPr>
          <p:cNvSpPr>
            <a:spLocks noGrp="1"/>
          </p:cNvSpPr>
          <p:nvPr>
            <p:ph type="dt" sz="half" idx="10"/>
          </p:nvPr>
        </p:nvSpPr>
        <p:spPr/>
        <p:txBody>
          <a:bodyPr/>
          <a:lstStyle>
            <a:lvl1pPr>
              <a:defRPr/>
            </a:lvl1pPr>
          </a:lstStyle>
          <a:p>
            <a:pPr>
              <a:defRPr/>
            </a:pPr>
            <a:fld id="{57EBE7DE-4541-423E-8DEA-EC6ED8775974}" type="datetimeFigureOut">
              <a:rPr lang="en-US"/>
              <a:pPr>
                <a:defRPr/>
              </a:pPr>
              <a:t>7/9/2019</a:t>
            </a:fld>
            <a:endParaRPr lang="en-US"/>
          </a:p>
        </p:txBody>
      </p:sp>
      <p:sp>
        <p:nvSpPr>
          <p:cNvPr id="5" name="Footer Placeholder 4">
            <a:extLst>
              <a:ext uri="{FF2B5EF4-FFF2-40B4-BE49-F238E27FC236}">
                <a16:creationId xmlns:a16="http://schemas.microsoft.com/office/drawing/2014/main" id="{ABA5CD24-5665-41E6-8384-11AEAF7552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AE6835B-8630-426E-A573-17BC30D7F65A}"/>
              </a:ext>
            </a:extLst>
          </p:cNvPr>
          <p:cNvSpPr>
            <a:spLocks noGrp="1"/>
          </p:cNvSpPr>
          <p:nvPr>
            <p:ph type="sldNum" sz="quarter" idx="12"/>
          </p:nvPr>
        </p:nvSpPr>
        <p:spPr/>
        <p:txBody>
          <a:bodyPr/>
          <a:lstStyle>
            <a:lvl1pPr>
              <a:defRPr/>
            </a:lvl1pPr>
          </a:lstStyle>
          <a:p>
            <a:pPr>
              <a:defRPr/>
            </a:pPr>
            <a:fld id="{16FF87AB-4A23-4413-ABFB-06C58C784845}" type="slidenum">
              <a:rPr lang="en-US"/>
              <a:pPr>
                <a:defRPr/>
              </a:pPr>
              <a:t>‹#›</a:t>
            </a:fld>
            <a:endParaRPr lang="en-US"/>
          </a:p>
        </p:txBody>
      </p:sp>
    </p:spTree>
    <p:extLst>
      <p:ext uri="{BB962C8B-B14F-4D97-AF65-F5344CB8AC3E}">
        <p14:creationId xmlns:p14="http://schemas.microsoft.com/office/powerpoint/2010/main" val="2587818069"/>
      </p:ext>
    </p:extLst>
  </p:cSld>
  <p:clrMapOvr>
    <a:masterClrMapping/>
  </p:clrMapOvr>
  <p:transition spd="med" advClick="0" advTm="15000">
    <p:pull/>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51251317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7" name="Shape 54">
            <a:extLst>
              <a:ext uri="{FF2B5EF4-FFF2-40B4-BE49-F238E27FC236}">
                <a16:creationId xmlns:a16="http://schemas.microsoft.com/office/drawing/2014/main" id="{54F5CBF4-D6C9-3742-910A-ED87F31DF166}"/>
              </a:ext>
            </a:extLst>
          </p:cNvPr>
          <p:cNvPicPr preferRelativeResize="0"/>
          <p:nvPr userDrawn="1"/>
        </p:nvPicPr>
        <p:blipFill>
          <a:blip r:embed="rId2" cstate="print">
            <a:alphaModFix/>
          </a:blip>
          <a:stretch>
            <a:fillRect/>
          </a:stretch>
        </p:blipFill>
        <p:spPr>
          <a:xfrm>
            <a:off x="0" y="0"/>
            <a:ext cx="9144000" cy="6858003"/>
          </a:xfrm>
          <a:prstGeom prst="rect">
            <a:avLst/>
          </a:prstGeom>
          <a:noFill/>
          <a:ln w="9525" cap="flat" cmpd="sng">
            <a:solidFill>
              <a:srgbClr val="FFFFFF"/>
            </a:solidFill>
            <a:prstDash val="solid"/>
            <a:round/>
            <a:headEnd type="none" w="med" len="med"/>
            <a:tailEnd type="none" w="med" len="med"/>
          </a:ln>
        </p:spPr>
      </p:pic>
      <p:grpSp>
        <p:nvGrpSpPr>
          <p:cNvPr id="3" name="Group 23"/>
          <p:cNvGrpSpPr/>
          <p:nvPr userDrawn="1"/>
        </p:nvGrpSpPr>
        <p:grpSpPr>
          <a:xfrm>
            <a:off x="990600" y="1666764"/>
            <a:ext cx="7162800" cy="4403841"/>
            <a:chOff x="990600" y="1250070"/>
            <a:chExt cx="7162800" cy="3226681"/>
          </a:xfrm>
        </p:grpSpPr>
        <p:cxnSp>
          <p:nvCxnSpPr>
            <p:cNvPr id="17" name="Shape 55">
              <a:extLst>
                <a:ext uri="{FF2B5EF4-FFF2-40B4-BE49-F238E27FC236}">
                  <a16:creationId xmlns:a16="http://schemas.microsoft.com/office/drawing/2014/main" id="{D6E9FC55-33CD-CC46-A628-D8DB0AB4047C}"/>
                </a:ext>
              </a:extLst>
            </p:cNvPr>
            <p:cNvCxnSpPr>
              <a:cxnSpLocks/>
            </p:cNvCxnSpPr>
            <p:nvPr/>
          </p:nvCxnSpPr>
          <p:spPr>
            <a:xfrm flipV="1">
              <a:off x="993254" y="1254052"/>
              <a:ext cx="0" cy="1927298"/>
            </a:xfrm>
            <a:prstGeom prst="straightConnector1">
              <a:avLst/>
            </a:prstGeom>
            <a:noFill/>
            <a:ln w="19050" cap="flat" cmpd="sng">
              <a:solidFill>
                <a:srgbClr val="F3F3F3"/>
              </a:solidFill>
              <a:prstDash val="solid"/>
              <a:round/>
              <a:headEnd type="none" w="lg" len="lg"/>
              <a:tailEnd type="none" w="lg" len="lg"/>
            </a:ln>
          </p:spPr>
        </p:cxnSp>
        <p:cxnSp>
          <p:nvCxnSpPr>
            <p:cNvPr id="18" name="Shape 56">
              <a:extLst>
                <a:ext uri="{FF2B5EF4-FFF2-40B4-BE49-F238E27FC236}">
                  <a16:creationId xmlns:a16="http://schemas.microsoft.com/office/drawing/2014/main" id="{2E33104C-8463-324A-8EC0-491AF902F0A6}"/>
                </a:ext>
              </a:extLst>
            </p:cNvPr>
            <p:cNvCxnSpPr>
              <a:cxnSpLocks/>
            </p:cNvCxnSpPr>
            <p:nvPr/>
          </p:nvCxnSpPr>
          <p:spPr>
            <a:xfrm flipV="1">
              <a:off x="8149138" y="1250070"/>
              <a:ext cx="0" cy="1931280"/>
            </a:xfrm>
            <a:prstGeom prst="straightConnector1">
              <a:avLst/>
            </a:prstGeom>
            <a:noFill/>
            <a:ln w="19050" cap="flat" cmpd="sng">
              <a:solidFill>
                <a:srgbClr val="F3F3F3"/>
              </a:solidFill>
              <a:prstDash val="solid"/>
              <a:round/>
              <a:headEnd type="none" w="lg" len="lg"/>
              <a:tailEnd type="none" w="lg" len="lg"/>
            </a:ln>
          </p:spPr>
        </p:cxnSp>
        <p:cxnSp>
          <p:nvCxnSpPr>
            <p:cNvPr id="19" name="Shape 57">
              <a:extLst>
                <a:ext uri="{FF2B5EF4-FFF2-40B4-BE49-F238E27FC236}">
                  <a16:creationId xmlns:a16="http://schemas.microsoft.com/office/drawing/2014/main" id="{58BFA759-7AEE-C148-B2BE-D84A21299648}"/>
                </a:ext>
              </a:extLst>
            </p:cNvPr>
            <p:cNvCxnSpPr>
              <a:cxnSpLocks/>
            </p:cNvCxnSpPr>
            <p:nvPr/>
          </p:nvCxnSpPr>
          <p:spPr>
            <a:xfrm>
              <a:off x="990600" y="1255978"/>
              <a:ext cx="7162800" cy="0"/>
            </a:xfrm>
            <a:prstGeom prst="straightConnector1">
              <a:avLst/>
            </a:prstGeom>
            <a:noFill/>
            <a:ln w="19050" cap="flat" cmpd="sng">
              <a:solidFill>
                <a:srgbClr val="F3F3F3"/>
              </a:solidFill>
              <a:prstDash val="solid"/>
              <a:round/>
              <a:headEnd type="none" w="lg" len="lg"/>
              <a:tailEnd type="none" w="lg" len="lg"/>
            </a:ln>
          </p:spPr>
        </p:cxnSp>
        <p:cxnSp>
          <p:nvCxnSpPr>
            <p:cNvPr id="20" name="Shape 59">
              <a:extLst>
                <a:ext uri="{FF2B5EF4-FFF2-40B4-BE49-F238E27FC236}">
                  <a16:creationId xmlns:a16="http://schemas.microsoft.com/office/drawing/2014/main" id="{DF0803D1-BA33-CC43-9404-E7F4C476379A}"/>
                </a:ext>
              </a:extLst>
            </p:cNvPr>
            <p:cNvCxnSpPr>
              <a:cxnSpLocks/>
            </p:cNvCxnSpPr>
            <p:nvPr/>
          </p:nvCxnSpPr>
          <p:spPr>
            <a:xfrm flipV="1">
              <a:off x="8149138" y="3181350"/>
              <a:ext cx="0" cy="1295401"/>
            </a:xfrm>
            <a:prstGeom prst="straightConnector1">
              <a:avLst/>
            </a:prstGeom>
            <a:noFill/>
            <a:ln w="9525" cap="flat" cmpd="sng">
              <a:solidFill>
                <a:srgbClr val="980000"/>
              </a:solidFill>
              <a:prstDash val="solid"/>
              <a:round/>
              <a:headEnd type="none" w="lg" len="lg"/>
              <a:tailEnd type="none" w="lg" len="lg"/>
            </a:ln>
          </p:spPr>
        </p:cxnSp>
        <p:cxnSp>
          <p:nvCxnSpPr>
            <p:cNvPr id="21" name="Shape 61">
              <a:extLst>
                <a:ext uri="{FF2B5EF4-FFF2-40B4-BE49-F238E27FC236}">
                  <a16:creationId xmlns:a16="http://schemas.microsoft.com/office/drawing/2014/main" id="{BF811647-ADE2-734B-8E6F-F1BC4E1702B7}"/>
                </a:ext>
              </a:extLst>
            </p:cNvPr>
            <p:cNvCxnSpPr>
              <a:cxnSpLocks/>
            </p:cNvCxnSpPr>
            <p:nvPr/>
          </p:nvCxnSpPr>
          <p:spPr>
            <a:xfrm>
              <a:off x="993254" y="4476751"/>
              <a:ext cx="7155884" cy="0"/>
            </a:xfrm>
            <a:prstGeom prst="straightConnector1">
              <a:avLst/>
            </a:prstGeom>
            <a:noFill/>
            <a:ln w="9525" cap="flat" cmpd="sng">
              <a:solidFill>
                <a:srgbClr val="980000"/>
              </a:solidFill>
              <a:prstDash val="solid"/>
              <a:round/>
              <a:headEnd type="none" w="lg" len="lg"/>
              <a:tailEnd type="none" w="lg" len="lg"/>
            </a:ln>
          </p:spPr>
        </p:cxnSp>
        <p:cxnSp>
          <p:nvCxnSpPr>
            <p:cNvPr id="22" name="Shape 60">
              <a:extLst>
                <a:ext uri="{FF2B5EF4-FFF2-40B4-BE49-F238E27FC236}">
                  <a16:creationId xmlns:a16="http://schemas.microsoft.com/office/drawing/2014/main" id="{8F4537D8-BF65-1547-BE89-D40167879893}"/>
                </a:ext>
              </a:extLst>
            </p:cNvPr>
            <p:cNvCxnSpPr>
              <a:cxnSpLocks/>
            </p:cNvCxnSpPr>
            <p:nvPr userDrawn="1"/>
          </p:nvCxnSpPr>
          <p:spPr>
            <a:xfrm flipV="1">
              <a:off x="990600" y="3173084"/>
              <a:ext cx="0" cy="1303667"/>
            </a:xfrm>
            <a:prstGeom prst="straightConnector1">
              <a:avLst/>
            </a:prstGeom>
            <a:noFill/>
            <a:ln w="9525" cap="flat" cmpd="sng">
              <a:solidFill>
                <a:srgbClr val="980000"/>
              </a:solidFill>
              <a:prstDash val="solid"/>
              <a:round/>
              <a:headEnd type="none" w="lg" len="lg"/>
              <a:tailEnd type="none" w="lg" len="lg"/>
            </a:ln>
          </p:spPr>
        </p:cxnSp>
      </p:grpSp>
      <p:sp>
        <p:nvSpPr>
          <p:cNvPr id="2" name="Title 1">
            <a:extLst>
              <a:ext uri="{FF2B5EF4-FFF2-40B4-BE49-F238E27FC236}">
                <a16:creationId xmlns:a16="http://schemas.microsoft.com/office/drawing/2014/main" id="{13EC1CAE-181F-AE45-82F8-A14FDE796289}"/>
              </a:ext>
            </a:extLst>
          </p:cNvPr>
          <p:cNvSpPr>
            <a:spLocks noGrp="1"/>
          </p:cNvSpPr>
          <p:nvPr>
            <p:ph type="ctrTitle" hasCustomPrompt="1"/>
          </p:nvPr>
        </p:nvSpPr>
        <p:spPr>
          <a:xfrm>
            <a:off x="1143000" y="2385391"/>
            <a:ext cx="6858000" cy="1124572"/>
          </a:xfrm>
        </p:spPr>
        <p:txBody>
          <a:bodyPr anchor="b">
            <a:normAutofit/>
          </a:bodyPr>
          <a:lstStyle>
            <a:lvl1pPr algn="ctr">
              <a:defRPr sz="3600">
                <a:solidFill>
                  <a:schemeClr val="bg1"/>
                </a:solidFill>
                <a:latin typeface="Times New Roman" panose="02020603050405020304" pitchFamily="18" charset="0"/>
                <a:cs typeface="Times New Roman" panose="02020603050405020304" pitchFamily="18" charset="0"/>
              </a:defRPr>
            </a:lvl1pPr>
          </a:lstStyle>
          <a:p>
            <a:r>
              <a:rPr lang="en-US" dirty="0"/>
              <a:t>Title</a:t>
            </a:r>
          </a:p>
        </p:txBody>
      </p:sp>
      <p:sp>
        <p:nvSpPr>
          <p:cNvPr id="9" name="Text Placeholder 8">
            <a:extLst>
              <a:ext uri="{FF2B5EF4-FFF2-40B4-BE49-F238E27FC236}">
                <a16:creationId xmlns:a16="http://schemas.microsoft.com/office/drawing/2014/main" id="{846A6718-C3F2-E745-B669-EC535897A218}"/>
              </a:ext>
            </a:extLst>
          </p:cNvPr>
          <p:cNvSpPr>
            <a:spLocks noGrp="1"/>
          </p:cNvSpPr>
          <p:nvPr>
            <p:ph type="body" sz="quarter" idx="10" hasCustomPrompt="1"/>
          </p:nvPr>
        </p:nvSpPr>
        <p:spPr>
          <a:xfrm>
            <a:off x="1143000" y="1878015"/>
            <a:ext cx="6858000" cy="368300"/>
          </a:xfrm>
        </p:spPr>
        <p:txBody>
          <a:bodyPr>
            <a:normAutofit/>
          </a:bodyPr>
          <a:lstStyle>
            <a:lvl1pPr marL="0" indent="0" algn="ctr">
              <a:buNone/>
              <a:defRPr sz="1800" b="1">
                <a:solidFill>
                  <a:schemeClr val="bg1"/>
                </a:solidFill>
                <a:latin typeface="Times New Roman" panose="02020603050405020304" pitchFamily="18" charset="0"/>
                <a:cs typeface="Times New Roman" panose="02020603050405020304" pitchFamily="18" charset="0"/>
              </a:defRPr>
            </a:lvl1pPr>
          </a:lstStyle>
          <a:p>
            <a:pPr lvl="0"/>
            <a:r>
              <a:rPr lang="en-US" dirty="0"/>
              <a:t>MARYLAND DEPARTMENT OF HEALTH</a:t>
            </a:r>
          </a:p>
        </p:txBody>
      </p:sp>
      <p:sp>
        <p:nvSpPr>
          <p:cNvPr id="11" name="Text Placeholder 10">
            <a:extLst>
              <a:ext uri="{FF2B5EF4-FFF2-40B4-BE49-F238E27FC236}">
                <a16:creationId xmlns:a16="http://schemas.microsoft.com/office/drawing/2014/main" id="{7B8BAC13-88FE-C64F-96CA-64033FB21D6C}"/>
              </a:ext>
            </a:extLst>
          </p:cNvPr>
          <p:cNvSpPr>
            <a:spLocks noGrp="1"/>
          </p:cNvSpPr>
          <p:nvPr>
            <p:ph type="body" sz="quarter" idx="11" hasCustomPrompt="1"/>
          </p:nvPr>
        </p:nvSpPr>
        <p:spPr>
          <a:xfrm>
            <a:off x="1143000" y="4953002"/>
            <a:ext cx="6858000" cy="366713"/>
          </a:xfrm>
        </p:spPr>
        <p:txBody>
          <a:bodyPr/>
          <a:lstStyle>
            <a:lvl1pPr marL="0" indent="0" algn="ctr">
              <a:buNone/>
              <a:defRPr sz="1800">
                <a:solidFill>
                  <a:srgbClr val="980000"/>
                </a:solidFill>
              </a:defRPr>
            </a:lvl1pPr>
          </a:lstStyle>
          <a:p>
            <a:pPr lvl="0"/>
            <a:r>
              <a:rPr lang="en-US" dirty="0"/>
              <a:t>Click to add date</a:t>
            </a:r>
          </a:p>
        </p:txBody>
      </p:sp>
      <p:sp>
        <p:nvSpPr>
          <p:cNvPr id="15" name="Subtitle 8">
            <a:extLst>
              <a:ext uri="{FF2B5EF4-FFF2-40B4-BE49-F238E27FC236}">
                <a16:creationId xmlns:a16="http://schemas.microsoft.com/office/drawing/2014/main" id="{CDE056D8-945A-4B48-A18A-58091677BCC7}"/>
              </a:ext>
            </a:extLst>
          </p:cNvPr>
          <p:cNvSpPr>
            <a:spLocks noGrp="1"/>
          </p:cNvSpPr>
          <p:nvPr>
            <p:ph type="subTitle" idx="1"/>
          </p:nvPr>
        </p:nvSpPr>
        <p:spPr>
          <a:xfrm>
            <a:off x="0" y="3531955"/>
            <a:ext cx="9144000" cy="1184744"/>
          </a:xfrm>
        </p:spPr>
        <p:txBody>
          <a:bodyPr>
            <a:noAutofit/>
          </a:bodyPr>
          <a:lstStyle>
            <a:lvl1pPr algn="ctr">
              <a:defRPr b="1">
                <a:solidFill>
                  <a:schemeClr val="tx1"/>
                </a:solidFill>
              </a:defRPr>
            </a:lvl1pPr>
          </a:lstStyle>
          <a:p>
            <a:pPr lvl="0" fontAlgn="base">
              <a:lnSpc>
                <a:spcPct val="120000"/>
              </a:lnSpc>
              <a:spcBef>
                <a:spcPct val="0"/>
              </a:spcBef>
              <a:spcAft>
                <a:spcPct val="0"/>
              </a:spcAft>
            </a:pPr>
            <a:r>
              <a:rPr lang="en-US" altLang="en-US" sz="2200" dirty="0">
                <a:solidFill>
                  <a:schemeClr val="tx1"/>
                </a:solidFill>
                <a:latin typeface="Times New Roman" panose="02020603050405020304" pitchFamily="18" charset="0"/>
              </a:rPr>
              <a:t>[Presenter Name]</a:t>
            </a:r>
          </a:p>
          <a:p>
            <a:pPr fontAlgn="base">
              <a:lnSpc>
                <a:spcPct val="120000"/>
              </a:lnSpc>
              <a:spcBef>
                <a:spcPct val="0"/>
              </a:spcBef>
              <a:spcAft>
                <a:spcPct val="0"/>
              </a:spcAft>
            </a:pPr>
            <a:r>
              <a:rPr lang="en-US" altLang="en-US" sz="2200" dirty="0">
                <a:solidFill>
                  <a:schemeClr val="tx1"/>
                </a:solidFill>
                <a:latin typeface="Times New Roman" panose="02020603050405020304" pitchFamily="18" charset="0"/>
              </a:rPr>
              <a:t>Prevention and Health Promotion Administration</a:t>
            </a:r>
          </a:p>
          <a:p>
            <a:pPr lvl="0" fontAlgn="base">
              <a:lnSpc>
                <a:spcPct val="120000"/>
              </a:lnSpc>
              <a:spcBef>
                <a:spcPct val="0"/>
              </a:spcBef>
              <a:spcAft>
                <a:spcPct val="0"/>
              </a:spcAft>
            </a:pPr>
            <a:r>
              <a:rPr lang="en-US" altLang="en-US" sz="2200" dirty="0">
                <a:solidFill>
                  <a:schemeClr val="tx1"/>
                </a:solidFill>
                <a:latin typeface="Times New Roman" panose="02020603050405020304" pitchFamily="18" charset="0"/>
              </a:rPr>
              <a:t>[Office]</a:t>
            </a:r>
          </a:p>
        </p:txBody>
      </p:sp>
    </p:spTree>
    <p:extLst>
      <p:ext uri="{BB962C8B-B14F-4D97-AF65-F5344CB8AC3E}">
        <p14:creationId xmlns:p14="http://schemas.microsoft.com/office/powerpoint/2010/main" val="4043375961"/>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04800" y="227000"/>
            <a:ext cx="8534400" cy="763600"/>
          </a:xfrm>
          <a:prstGeom prst="rect">
            <a:avLst/>
          </a:prstGeom>
        </p:spPr>
        <p:txBody>
          <a:bodyPr lIns="45720" tIns="45720" rIns="45720" bIns="45720" anchor="b" anchorCtr="0"/>
          <a:lstStyle>
            <a:lvl1pPr lvl="0" algn="l">
              <a:spcBef>
                <a:spcPts val="0"/>
              </a:spcBef>
              <a:defRPr sz="2000">
                <a:solidFill>
                  <a:schemeClr val="tx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8" name="Shape 18"/>
          <p:cNvSpPr txBox="1">
            <a:spLocks noGrp="1"/>
          </p:cNvSpPr>
          <p:nvPr>
            <p:ph type="body" idx="1"/>
          </p:nvPr>
        </p:nvSpPr>
        <p:spPr>
          <a:xfrm>
            <a:off x="311700" y="1193801"/>
            <a:ext cx="8520600" cy="4898033"/>
          </a:xfrm>
          <a:prstGeom prst="rect">
            <a:avLst/>
          </a:prstGeom>
        </p:spPr>
        <p:txBody>
          <a:bodyPr lIns="91425" tIns="91425" rIns="91425" bIns="91425" anchor="t" anchorCtr="0"/>
          <a:lstStyle>
            <a:lvl1pPr marL="0" lvl="0" indent="117475">
              <a:spcBef>
                <a:spcPts val="0"/>
              </a:spcBef>
              <a:spcAft>
                <a:spcPts val="600"/>
              </a:spcAft>
              <a:buFont typeface="Arial" pitchFamily="34" charset="0"/>
              <a:buChar char="•"/>
              <a:defRPr>
                <a:solidFill>
                  <a:schemeClr val="tx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lang="en-US" dirty="0"/>
          </a:p>
        </p:txBody>
      </p:sp>
      <p:cxnSp>
        <p:nvCxnSpPr>
          <p:cNvPr id="6" name="Shape 70"/>
          <p:cNvCxnSpPr/>
          <p:nvPr userDrawn="1"/>
        </p:nvCxnSpPr>
        <p:spPr>
          <a:xfrm>
            <a:off x="287771" y="970524"/>
            <a:ext cx="8544531" cy="1485"/>
          </a:xfrm>
          <a:prstGeom prst="straightConnector1">
            <a:avLst/>
          </a:prstGeom>
          <a:noFill/>
          <a:ln w="28575" cap="flat" cmpd="sng">
            <a:solidFill>
              <a:srgbClr val="980000"/>
            </a:solidFill>
            <a:prstDash val="solid"/>
            <a:round/>
            <a:headEnd type="none" w="lg" len="lg"/>
            <a:tailEnd type="none" w="lg" len="lg"/>
          </a:ln>
        </p:spPr>
      </p:cxnSp>
      <p:sp>
        <p:nvSpPr>
          <p:cNvPr id="9" name="Text Placeholder 8"/>
          <p:cNvSpPr>
            <a:spLocks noGrp="1"/>
          </p:cNvSpPr>
          <p:nvPr>
            <p:ph type="body" sz="quarter" idx="10"/>
          </p:nvPr>
        </p:nvSpPr>
        <p:spPr>
          <a:xfrm>
            <a:off x="762000" y="6257677"/>
            <a:ext cx="6629400" cy="179088"/>
          </a:xfrm>
        </p:spPr>
        <p:txBody>
          <a:bodyPr wrap="square" lIns="0" tIns="0" rIns="0" bIns="0" anchor="ctr" anchorCtr="0">
            <a:spAutoFit/>
          </a:bodyPr>
          <a:lstStyle>
            <a:lvl1pPr>
              <a:defRPr sz="1100">
                <a:solidFill>
                  <a:schemeClr val="tx1"/>
                </a:solidFill>
              </a:defRPr>
            </a:lvl1pPr>
          </a:lstStyle>
          <a:p>
            <a:pPr lvl="0"/>
            <a:r>
              <a:rPr lang="en-US" dirty="0"/>
              <a:t>Click to edit Master text styles</a:t>
            </a:r>
          </a:p>
        </p:txBody>
      </p:sp>
    </p:spTree>
    <p:extLst>
      <p:ext uri="{BB962C8B-B14F-4D97-AF65-F5344CB8AC3E}">
        <p14:creationId xmlns:p14="http://schemas.microsoft.com/office/powerpoint/2010/main" val="3629273711"/>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Shape 20"/>
        <p:cNvGrpSpPr/>
        <p:nvPr/>
      </p:nvGrpSpPr>
      <p:grpSpPr>
        <a:xfrm>
          <a:off x="0" y="0"/>
          <a:ext cx="0" cy="0"/>
          <a:chOff x="0" y="0"/>
          <a:chExt cx="0" cy="0"/>
        </a:xfrm>
      </p:grpSpPr>
      <p:sp>
        <p:nvSpPr>
          <p:cNvPr id="22" name="Shape 22"/>
          <p:cNvSpPr txBox="1">
            <a:spLocks noGrp="1"/>
          </p:cNvSpPr>
          <p:nvPr>
            <p:ph type="body" idx="1"/>
          </p:nvPr>
        </p:nvSpPr>
        <p:spPr>
          <a:xfrm>
            <a:off x="311702" y="1536633"/>
            <a:ext cx="3999900" cy="4555200"/>
          </a:xfrm>
          <a:prstGeom prst="rect">
            <a:avLst/>
          </a:prstGeom>
        </p:spPr>
        <p:txBody>
          <a:bodyPr lIns="91425" tIns="91425" rIns="91425" bIns="91425" anchor="t" anchorCtr="0"/>
          <a:lstStyle>
            <a:lvl1pPr lvl="0">
              <a:spcBef>
                <a:spcPts val="0"/>
              </a:spcBef>
              <a:buSzPct val="100000"/>
              <a:tabLst>
                <a:tab pos="457200" algn="l"/>
              </a:tabLst>
              <a:defRPr sz="1400">
                <a:solidFill>
                  <a:schemeClr val="tx1"/>
                </a:solidFill>
              </a:defRPr>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dirty="0"/>
          </a:p>
        </p:txBody>
      </p:sp>
      <p:sp>
        <p:nvSpPr>
          <p:cNvPr id="23" name="Shape 23"/>
          <p:cNvSpPr txBox="1">
            <a:spLocks noGrp="1"/>
          </p:cNvSpPr>
          <p:nvPr>
            <p:ph type="body" idx="2"/>
          </p:nvPr>
        </p:nvSpPr>
        <p:spPr>
          <a:xfrm>
            <a:off x="4832402" y="1536633"/>
            <a:ext cx="3999900" cy="4555200"/>
          </a:xfrm>
          <a:prstGeom prst="rect">
            <a:avLst/>
          </a:prstGeom>
        </p:spPr>
        <p:txBody>
          <a:bodyPr lIns="91425" tIns="91425" rIns="91425" bIns="91425" anchor="t" anchorCtr="0"/>
          <a:lstStyle>
            <a:lvl1pPr lvl="0">
              <a:spcBef>
                <a:spcPts val="0"/>
              </a:spcBef>
              <a:buSzPct val="100000"/>
              <a:defRPr sz="1400">
                <a:solidFill>
                  <a:schemeClr val="tx1"/>
                </a:solidFill>
              </a:defRPr>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5" name="Shape 17">
            <a:extLst>
              <a:ext uri="{FF2B5EF4-FFF2-40B4-BE49-F238E27FC236}">
                <a16:creationId xmlns:a16="http://schemas.microsoft.com/office/drawing/2014/main" id="{EE13AC9E-1896-4494-A638-5EEBFF554C6C}"/>
              </a:ext>
            </a:extLst>
          </p:cNvPr>
          <p:cNvSpPr txBox="1">
            <a:spLocks noGrp="1"/>
          </p:cNvSpPr>
          <p:nvPr>
            <p:ph type="title"/>
          </p:nvPr>
        </p:nvSpPr>
        <p:spPr>
          <a:xfrm>
            <a:off x="304800" y="227000"/>
            <a:ext cx="8534400" cy="763600"/>
          </a:xfrm>
          <a:prstGeom prst="rect">
            <a:avLst/>
          </a:prstGeom>
        </p:spPr>
        <p:txBody>
          <a:bodyPr lIns="45720" tIns="45720" rIns="45720" bIns="45720" anchor="b" anchorCtr="0"/>
          <a:lstStyle>
            <a:lvl1pPr lvl="0" algn="l">
              <a:spcBef>
                <a:spcPts val="0"/>
              </a:spcBef>
              <a:defRPr sz="2000">
                <a:solidFill>
                  <a:schemeClr val="tx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cxnSp>
        <p:nvCxnSpPr>
          <p:cNvPr id="6" name="Shape 70">
            <a:extLst>
              <a:ext uri="{FF2B5EF4-FFF2-40B4-BE49-F238E27FC236}">
                <a16:creationId xmlns:a16="http://schemas.microsoft.com/office/drawing/2014/main" id="{CBEE3A6E-1F90-478D-A177-090AAD3A9D08}"/>
              </a:ext>
            </a:extLst>
          </p:cNvPr>
          <p:cNvCxnSpPr/>
          <p:nvPr userDrawn="1"/>
        </p:nvCxnSpPr>
        <p:spPr>
          <a:xfrm>
            <a:off x="287771" y="970524"/>
            <a:ext cx="8544531" cy="1485"/>
          </a:xfrm>
          <a:prstGeom prst="straightConnector1">
            <a:avLst/>
          </a:prstGeom>
          <a:noFill/>
          <a:ln w="28575" cap="flat" cmpd="sng">
            <a:solidFill>
              <a:srgbClr val="980000"/>
            </a:solidFill>
            <a:prstDash val="solid"/>
            <a:round/>
            <a:headEnd type="none" w="lg" len="lg"/>
            <a:tailEnd type="none" w="lg" len="lg"/>
          </a:ln>
        </p:spPr>
      </p:cxnSp>
    </p:spTree>
    <p:extLst>
      <p:ext uri="{BB962C8B-B14F-4D97-AF65-F5344CB8AC3E}">
        <p14:creationId xmlns:p14="http://schemas.microsoft.com/office/powerpoint/2010/main" val="1271596424"/>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67"/>
            <a:ext cx="4572000" cy="68580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sz="1400">
              <a:solidFill>
                <a:schemeClr val="tx1"/>
              </a:solidFill>
            </a:endParaRPr>
          </a:p>
        </p:txBody>
      </p:sp>
      <p:sp>
        <p:nvSpPr>
          <p:cNvPr id="37" name="Shape 37"/>
          <p:cNvSpPr txBox="1">
            <a:spLocks noGrp="1"/>
          </p:cNvSpPr>
          <p:nvPr>
            <p:ph type="title"/>
          </p:nvPr>
        </p:nvSpPr>
        <p:spPr>
          <a:xfrm>
            <a:off x="265500" y="1644233"/>
            <a:ext cx="4045200" cy="1976400"/>
          </a:xfrm>
          <a:prstGeom prst="rect">
            <a:avLst/>
          </a:prstGeom>
        </p:spPr>
        <p:txBody>
          <a:bodyPr lIns="91425" tIns="91425" rIns="91425" bIns="91425" anchor="b" anchorCtr="0"/>
          <a:lstStyle>
            <a:lvl1pPr lvl="0" algn="ctr">
              <a:spcBef>
                <a:spcPts val="0"/>
              </a:spcBef>
              <a:buSzPct val="100000"/>
              <a:defRPr sz="3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dirty="0"/>
          </a:p>
        </p:txBody>
      </p:sp>
      <p:sp>
        <p:nvSpPr>
          <p:cNvPr id="38" name="Shape 38"/>
          <p:cNvSpPr txBox="1">
            <a:spLocks noGrp="1"/>
          </p:cNvSpPr>
          <p:nvPr>
            <p:ph type="subTitle" idx="1"/>
          </p:nvPr>
        </p:nvSpPr>
        <p:spPr>
          <a:xfrm>
            <a:off x="265500" y="3737433"/>
            <a:ext cx="4045200" cy="16468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solidFill>
                  <a:schemeClr val="tx1"/>
                </a:solidFill>
              </a:defRPr>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965433"/>
            <a:ext cx="3837000" cy="4926800"/>
          </a:xfrm>
          <a:prstGeom prst="rect">
            <a:avLst/>
          </a:prstGeom>
        </p:spPr>
        <p:txBody>
          <a:bodyPr lIns="91425" tIns="91425" rIns="91425" bIns="91425" anchor="ctr" anchorCtr="0"/>
          <a:lstStyle>
            <a:lvl1pPr lvl="0">
              <a:spcBef>
                <a:spcPts val="0"/>
              </a:spcBef>
              <a:defRPr>
                <a:solidFill>
                  <a:schemeClr val="tx1"/>
                </a:solidFill>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Tree>
    <p:extLst>
      <p:ext uri="{BB962C8B-B14F-4D97-AF65-F5344CB8AC3E}">
        <p14:creationId xmlns:p14="http://schemas.microsoft.com/office/powerpoint/2010/main" val="2157388541"/>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ig number">
    <p:spTree>
      <p:nvGrpSpPr>
        <p:cNvPr id="1" name="Shape 44"/>
        <p:cNvGrpSpPr/>
        <p:nvPr/>
      </p:nvGrpSpPr>
      <p:grpSpPr>
        <a:xfrm>
          <a:off x="0" y="0"/>
          <a:ext cx="0" cy="0"/>
          <a:chOff x="0" y="0"/>
          <a:chExt cx="0" cy="0"/>
        </a:xfrm>
      </p:grpSpPr>
      <p:sp>
        <p:nvSpPr>
          <p:cNvPr id="4" name="Text Placeholder 9">
            <a:extLst>
              <a:ext uri="{FF2B5EF4-FFF2-40B4-BE49-F238E27FC236}">
                <a16:creationId xmlns:a16="http://schemas.microsoft.com/office/drawing/2014/main" id="{2A0465EC-8468-8947-A27C-8FA981D39BF2}"/>
              </a:ext>
            </a:extLst>
          </p:cNvPr>
          <p:cNvSpPr>
            <a:spLocks noGrp="1"/>
          </p:cNvSpPr>
          <p:nvPr>
            <p:ph type="body" sz="quarter" idx="14" hasCustomPrompt="1"/>
          </p:nvPr>
        </p:nvSpPr>
        <p:spPr>
          <a:xfrm>
            <a:off x="1371600" y="3835403"/>
            <a:ext cx="7734300" cy="1018956"/>
          </a:xfrm>
          <a:prstGeom prst="rect">
            <a:avLst/>
          </a:prstGeom>
        </p:spPr>
        <p:txBody>
          <a:bodyPr>
            <a:noAutofit/>
          </a:bodyPr>
          <a:lstStyle>
            <a:lvl1pPr>
              <a:buNone/>
              <a:defRPr sz="3200" b="1">
                <a:solidFill>
                  <a:schemeClr val="tx1"/>
                </a:solidFill>
                <a:latin typeface="Georgia" pitchFamily="18" charset="0"/>
                <a:cs typeface="Times New Roman" panose="02020603050405020304" pitchFamily="18" charset="0"/>
              </a:defRPr>
            </a:lvl1pPr>
          </a:lstStyle>
          <a:p>
            <a:pPr lvl="0"/>
            <a:r>
              <a:rPr lang="en-US" dirty="0"/>
              <a:t>Click to add Chapter Title</a:t>
            </a:r>
          </a:p>
        </p:txBody>
      </p:sp>
      <p:cxnSp>
        <p:nvCxnSpPr>
          <p:cNvPr id="6" name="Shape 70"/>
          <p:cNvCxnSpPr/>
          <p:nvPr userDrawn="1"/>
        </p:nvCxnSpPr>
        <p:spPr>
          <a:xfrm>
            <a:off x="1371600" y="3836885"/>
            <a:ext cx="7772400" cy="0"/>
          </a:xfrm>
          <a:prstGeom prst="straightConnector1">
            <a:avLst/>
          </a:prstGeom>
          <a:noFill/>
          <a:ln w="28575" cap="flat" cmpd="sng">
            <a:solidFill>
              <a:srgbClr val="980000"/>
            </a:solidFill>
            <a:prstDash val="solid"/>
            <a:round/>
            <a:headEnd type="none" w="lg" len="lg"/>
            <a:tailEnd type="none" w="lg" len="lg"/>
          </a:ln>
        </p:spPr>
      </p:cxnSp>
    </p:spTree>
    <p:extLst>
      <p:ext uri="{BB962C8B-B14F-4D97-AF65-F5344CB8AC3E}">
        <p14:creationId xmlns:p14="http://schemas.microsoft.com/office/powerpoint/2010/main" val="2012758775"/>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90800" y="-431800"/>
            <a:ext cx="3733800" cy="4675152"/>
          </a:xfrm>
          <a:prstGeom prst="rect">
            <a:avLst/>
          </a:prstGeom>
        </p:spPr>
      </p:pic>
      <p:sp>
        <p:nvSpPr>
          <p:cNvPr id="3" name="Text Box 4"/>
          <p:cNvSpPr txBox="1">
            <a:spLocks noChangeArrowheads="1"/>
          </p:cNvSpPr>
          <p:nvPr/>
        </p:nvSpPr>
        <p:spPr bwMode="auto">
          <a:xfrm>
            <a:off x="1143000" y="5257804"/>
            <a:ext cx="6629400" cy="400110"/>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defRPr/>
            </a:pPr>
            <a:r>
              <a:rPr lang="en-US" sz="2000" b="1" i="0" u="none" strike="noStrike" cap="none" dirty="0">
                <a:solidFill>
                  <a:schemeClr val="tx1"/>
                </a:solidFill>
                <a:effectLst/>
                <a:latin typeface="Georgia" pitchFamily="18" charset="0"/>
                <a:ea typeface="Arial"/>
                <a:cs typeface="Arial"/>
                <a:sym typeface="Arial"/>
                <a:hlinkClick r:id="rId3"/>
              </a:rPr>
              <a:t>https://phpa.health.maryland.gov</a:t>
            </a:r>
            <a:r>
              <a:rPr lang="en-US" sz="2000" b="1" i="0" u="none" strike="noStrike" cap="none" dirty="0">
                <a:solidFill>
                  <a:schemeClr val="tx1"/>
                </a:solidFill>
                <a:effectLst/>
                <a:latin typeface="Georgia" pitchFamily="18" charset="0"/>
                <a:ea typeface="Arial"/>
                <a:cs typeface="Arial"/>
                <a:sym typeface="Arial"/>
              </a:rPr>
              <a:t>  </a:t>
            </a:r>
            <a:endParaRPr lang="en-US" sz="2000" b="1" u="sng" dirty="0">
              <a:latin typeface="Georgia" pitchFamily="18" charset="0"/>
            </a:endParaRPr>
          </a:p>
        </p:txBody>
      </p:sp>
      <p:sp>
        <p:nvSpPr>
          <p:cNvPr id="248837" name="Rectangle 5"/>
          <p:cNvSpPr>
            <a:spLocks noGrp="1" noChangeArrowheads="1"/>
          </p:cNvSpPr>
          <p:nvPr>
            <p:ph type="ctrTitle" sz="quarter" hasCustomPrompt="1"/>
          </p:nvPr>
        </p:nvSpPr>
        <p:spPr>
          <a:xfrm>
            <a:off x="838200" y="2590810"/>
            <a:ext cx="7086600" cy="1446551"/>
          </a:xfrm>
        </p:spPr>
        <p:txBody>
          <a:bodyPr anchor="t"/>
          <a:lstStyle>
            <a:lvl1pPr algn="ctr">
              <a:defRPr sz="3600">
                <a:latin typeface="Arial" pitchFamily="34" charset="0"/>
                <a:cs typeface="Arial" pitchFamily="34" charset="0"/>
              </a:defRPr>
            </a:lvl1pPr>
          </a:lstStyle>
          <a:p>
            <a:r>
              <a:rPr lang="en-US" sz="2000" b="1" dirty="0">
                <a:solidFill>
                  <a:schemeClr val="tx1">
                    <a:lumMod val="95000"/>
                    <a:lumOff val="5000"/>
                  </a:schemeClr>
                </a:solidFill>
                <a:latin typeface="Georgia" pitchFamily="18" charset="0"/>
                <a:cs typeface="Arial" charset="0"/>
              </a:rPr>
              <a:t>Maryland Department of Health</a:t>
            </a:r>
            <a:br>
              <a:rPr lang="en-US" sz="2000" b="1" dirty="0">
                <a:solidFill>
                  <a:schemeClr val="accent1">
                    <a:lumMod val="50000"/>
                  </a:schemeClr>
                </a:solidFill>
                <a:latin typeface="Georgia" pitchFamily="18" charset="0"/>
                <a:cs typeface="Arial" charset="0"/>
              </a:rPr>
            </a:br>
            <a:r>
              <a:rPr lang="en-US" sz="2400" b="1" dirty="0">
                <a:solidFill>
                  <a:schemeClr val="accent1">
                    <a:lumMod val="50000"/>
                  </a:schemeClr>
                </a:solidFill>
                <a:latin typeface="Georgia" pitchFamily="18" charset="0"/>
                <a:cs typeface="Arial" charset="0"/>
              </a:rPr>
              <a:t>Prevention and Health Promotion Administration</a:t>
            </a:r>
            <a:endParaRPr lang="en-US" dirty="0"/>
          </a:p>
        </p:txBody>
      </p:sp>
      <p:pic>
        <p:nvPicPr>
          <p:cNvPr id="5" name="Shape 71"/>
          <p:cNvPicPr preferRelativeResize="0"/>
          <p:nvPr userDrawn="1"/>
        </p:nvPicPr>
        <p:blipFill>
          <a:blip r:embed="rId4" cstate="print">
            <a:alphaModFix/>
          </a:blip>
          <a:stretch>
            <a:fillRect/>
          </a:stretch>
        </p:blipFill>
        <p:spPr>
          <a:xfrm>
            <a:off x="7239000" y="5140701"/>
            <a:ext cx="2069024" cy="2758699"/>
          </a:xfrm>
          <a:prstGeom prst="rect">
            <a:avLst/>
          </a:prstGeom>
          <a:noFill/>
          <a:ln>
            <a:noFill/>
          </a:ln>
        </p:spPr>
      </p:pic>
    </p:spTree>
    <p:extLst>
      <p:ext uri="{BB962C8B-B14F-4D97-AF65-F5344CB8AC3E}">
        <p14:creationId xmlns:p14="http://schemas.microsoft.com/office/powerpoint/2010/main" val="1062316616"/>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8748190"/>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256100385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3200">
                <a:solidFill>
                  <a:schemeClr val="tx1">
                    <a:tint val="75000"/>
                  </a:schemeClr>
                </a:solidFill>
                <a:latin typeface="Avenir LT 45 Book" panose="0200050302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a:solidFill>
                  <a:schemeClr val="tx1">
                    <a:lumMod val="65000"/>
                    <a:lumOff val="35000"/>
                  </a:schemeClr>
                </a:solidFill>
                <a:latin typeface="Avenir" panose="02000503040000020003" pitchFamily="2" charset="0"/>
                <a:cs typeface="Arial-Mdm-FC"/>
              </a:rPr>
              <a:t>Subtitle goes here. Note: please use </a:t>
            </a:r>
            <a:r>
              <a:rPr lang="en-US" sz="2800" err="1">
                <a:solidFill>
                  <a:schemeClr val="tx1">
                    <a:lumMod val="65000"/>
                    <a:lumOff val="35000"/>
                  </a:schemeClr>
                </a:solidFill>
                <a:latin typeface="Avenir" panose="02000503040000020003" pitchFamily="2" charset="0"/>
                <a:cs typeface="Arial-Mdm-FC"/>
              </a:rPr>
              <a:t>Avenir</a:t>
            </a:r>
            <a:r>
              <a:rPr lang="en-US" sz="280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0106142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a:lvl1pPr>
          </a:lstStyle>
          <a:p>
            <a:r>
              <a:rPr lang="en-US" sz="4000">
                <a:solidFill>
                  <a:srgbClr val="101957"/>
                </a:solidFill>
                <a:latin typeface="Avenir" panose="02000503040000020003" pitchFamily="2" charset="0"/>
                <a:cs typeface="Arial-Mdm-FC"/>
              </a:rPr>
              <a:t>Section Header</a:t>
            </a:r>
            <a:endParaRPr lang="en-US"/>
          </a:p>
        </p:txBody>
      </p:sp>
      <p:sp>
        <p:nvSpPr>
          <p:cNvPr id="6" name="Text Placeholder 5"/>
          <p:cNvSpPr>
            <a:spLocks noGrp="1"/>
          </p:cNvSpPr>
          <p:nvPr>
            <p:ph type="body" sz="quarter" idx="10"/>
          </p:nvPr>
        </p:nvSpPr>
        <p:spPr>
          <a:xfrm>
            <a:off x="170482" y="1336977"/>
            <a:ext cx="8849694" cy="4746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607689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a:t>Insert Title Here</a:t>
            </a:r>
          </a:p>
        </p:txBody>
      </p:sp>
    </p:spTree>
    <p:extLst>
      <p:ext uri="{BB962C8B-B14F-4D97-AF65-F5344CB8AC3E}">
        <p14:creationId xmlns:p14="http://schemas.microsoft.com/office/powerpoint/2010/main" val="346548766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90282444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75389322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7480806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a:solidFill>
                  <a:srgbClr val="152754"/>
                </a:solidFill>
                <a:latin typeface="Avenir" panose="02000503040000020003" pitchFamily="2" charset="0"/>
                <a:cs typeface="Arial-Mdm-FC"/>
              </a:rPr>
              <a:t>CSTE National Office</a:t>
            </a:r>
          </a:p>
          <a:p>
            <a:pPr algn="r"/>
            <a:r>
              <a:rPr lang="en-US" sz="1300">
                <a:solidFill>
                  <a:schemeClr val="tx1">
                    <a:lumMod val="65000"/>
                    <a:lumOff val="35000"/>
                  </a:schemeClr>
                </a:solidFill>
                <a:latin typeface="Avenir" panose="02000503040000020003" pitchFamily="2" charset="0"/>
                <a:cs typeface="Arial-Lgt-FC"/>
              </a:rPr>
              <a:t>2872 Woodcock Boulevard, Suite 250</a:t>
            </a:r>
          </a:p>
          <a:p>
            <a:pPr algn="r"/>
            <a:r>
              <a:rPr lang="en-US" sz="1300">
                <a:solidFill>
                  <a:schemeClr val="tx1">
                    <a:lumMod val="65000"/>
                    <a:lumOff val="35000"/>
                  </a:schemeClr>
                </a:solidFill>
                <a:latin typeface="Avenir" panose="02000503040000020003" pitchFamily="2" charset="0"/>
                <a:cs typeface="Arial-Lgt-FC"/>
              </a:rPr>
              <a:t>Atlanta, Georgia 30341</a:t>
            </a:r>
          </a:p>
          <a:p>
            <a:pPr algn="r"/>
            <a:endParaRPr lang="en-US" sz="1300">
              <a:solidFill>
                <a:schemeClr val="tx1">
                  <a:lumMod val="65000"/>
                  <a:lumOff val="35000"/>
                </a:schemeClr>
              </a:solidFill>
              <a:latin typeface="Avenir" panose="02000503040000020003" pitchFamily="2" charset="0"/>
              <a:cs typeface="Arial-Lgt-FC"/>
            </a:endParaRPr>
          </a:p>
          <a:p>
            <a:pPr algn="r"/>
            <a:r>
              <a:rPr lang="en-US" sz="1300">
                <a:solidFill>
                  <a:schemeClr val="tx1">
                    <a:lumMod val="65000"/>
                    <a:lumOff val="35000"/>
                  </a:schemeClr>
                </a:solidFill>
                <a:latin typeface="Avenir" panose="02000503040000020003" pitchFamily="2" charset="0"/>
                <a:cs typeface="Arial-Lgt-FC"/>
              </a:rPr>
              <a:t>770.458.3811</a:t>
            </a:r>
          </a:p>
          <a:p>
            <a:pPr algn="r"/>
            <a:r>
              <a:rPr lang="en-US" sz="1100" b="1">
                <a:solidFill>
                  <a:schemeClr val="tx1">
                    <a:lumMod val="65000"/>
                    <a:lumOff val="35000"/>
                  </a:schemeClr>
                </a:solidFill>
                <a:latin typeface="Avenir" panose="02000503040000020003" pitchFamily="2" charset="0"/>
                <a:cs typeface="Arial-Lgt-FC"/>
              </a:rPr>
              <a:t> </a:t>
            </a:r>
            <a:r>
              <a:rPr lang="en-US" sz="1300">
                <a:solidFill>
                  <a:schemeClr val="tx1">
                    <a:lumMod val="65000"/>
                    <a:lumOff val="35000"/>
                  </a:schemeClr>
                </a:solidFill>
                <a:latin typeface="Avenir" panose="02000503040000020003" pitchFamily="2" charset="0"/>
                <a:cs typeface="Arial-Lgt-FC"/>
              </a:rPr>
              <a:t>770.458.8516</a:t>
            </a:r>
          </a:p>
          <a:p>
            <a:pPr algn="r"/>
            <a:r>
              <a:rPr lang="en-US" sz="1300" err="1">
                <a:solidFill>
                  <a:schemeClr val="tx1">
                    <a:lumMod val="65000"/>
                    <a:lumOff val="35000"/>
                  </a:schemeClr>
                </a:solidFill>
                <a:latin typeface="Avenir" panose="02000503040000020003" pitchFamily="2" charset="0"/>
                <a:cs typeface="Arial-Lgt-FC"/>
              </a:rPr>
              <a:t>cmccoull@cste.org</a:t>
            </a:r>
            <a:endParaRPr lang="en-US" sz="1300">
              <a:solidFill>
                <a:schemeClr val="tx1">
                  <a:lumMod val="65000"/>
                  <a:lumOff val="35000"/>
                </a:schemeClr>
              </a:solidFill>
              <a:latin typeface="Avenir" panose="02000503040000020003" pitchFamily="2" charset="0"/>
              <a:cs typeface="Arial-Lgt-FC"/>
            </a:endParaRPr>
          </a:p>
          <a:p>
            <a:pPr algn="r"/>
            <a:endParaRPr lang="en-US" sz="1600">
              <a:latin typeface="Avenir" panose="02000503040000020003" pitchFamily="2" charset="0"/>
            </a:endParaRPr>
          </a:p>
        </p:txBody>
      </p:sp>
    </p:spTree>
    <p:extLst>
      <p:ext uri="{BB962C8B-B14F-4D97-AF65-F5344CB8AC3E}">
        <p14:creationId xmlns:p14="http://schemas.microsoft.com/office/powerpoint/2010/main" val="13093536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5928102" cy="742089"/>
          </a:xfrm>
        </p:spPr>
        <p:txBody>
          <a:bodyPr anchor="b">
            <a:normAutofit/>
          </a:bodyPr>
          <a:lstStyle>
            <a:lvl1pPr algn="l">
              <a:defRPr sz="2400" b="0">
                <a:latin typeface="Avenir LT 45 Book" panose="02000503020000020003" pitchFamily="2" charset="0"/>
              </a:defRPr>
            </a:lvl1pPr>
          </a:lstStyle>
          <a:p>
            <a:r>
              <a:rPr lang="en-US" sz="4000">
                <a:solidFill>
                  <a:srgbClr val="101957"/>
                </a:solidFill>
                <a:latin typeface="Avenir" panose="02000503040000020003" pitchFamily="2" charset="0"/>
                <a:cs typeface="Arial-Mdm-FC"/>
              </a:rPr>
              <a:t>Header</a:t>
            </a:r>
            <a:endParaRPr lang="en-US"/>
          </a:p>
        </p:txBody>
      </p:sp>
      <p:sp>
        <p:nvSpPr>
          <p:cNvPr id="3" name="Content Placeholder 2"/>
          <p:cNvSpPr>
            <a:spLocks noGrp="1"/>
          </p:cNvSpPr>
          <p:nvPr>
            <p:ph idx="1" hasCustomPrompt="1"/>
          </p:nvPr>
        </p:nvSpPr>
        <p:spPr>
          <a:xfrm>
            <a:off x="3575050" y="1435100"/>
            <a:ext cx="5111750"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err="1">
                <a:solidFill>
                  <a:srgbClr val="585543"/>
                </a:solidFill>
                <a:latin typeface="Avenir" panose="02000503040000020003" pitchFamily="2" charset="0"/>
                <a:cs typeface="Arial-Mdm-FC"/>
              </a:rPr>
              <a:t>Subheader</a:t>
            </a:r>
            <a:endParaRPr lang="en-US">
              <a:solidFill>
                <a:srgbClr val="585543"/>
              </a:solidFill>
              <a:latin typeface="Avenir" panose="02000503040000020003" pitchFamily="2" charset="0"/>
              <a:cs typeface="Arial-Lgt-FC"/>
            </a:endParaRPr>
          </a:p>
          <a:p>
            <a:pPr algn="l"/>
            <a:r>
              <a:rPr lang="en-US" sz="2000">
                <a:solidFill>
                  <a:schemeClr val="tx1">
                    <a:lumMod val="65000"/>
                    <a:lumOff val="35000"/>
                  </a:schemeClr>
                </a:solidFill>
                <a:latin typeface="Avenir" panose="02000503040000020003" pitchFamily="2" charset="0"/>
                <a:cs typeface="Arial-Lgt-FC"/>
              </a:rPr>
              <a:t>Lorem ipsum dolor sit </a:t>
            </a:r>
            <a:r>
              <a:rPr lang="en-US" sz="2000" err="1">
                <a:solidFill>
                  <a:schemeClr val="tx1">
                    <a:lumMod val="65000"/>
                    <a:lumOff val="35000"/>
                  </a:schemeClr>
                </a:solidFill>
                <a:latin typeface="Avenir" panose="02000503040000020003" pitchFamily="2" charset="0"/>
                <a:cs typeface="Arial-Lgt-FC"/>
              </a:rPr>
              <a:t>amet</a:t>
            </a:r>
            <a:r>
              <a:rPr lang="en-US" sz="2000">
                <a:solidFill>
                  <a:schemeClr val="tx1">
                    <a:lumMod val="65000"/>
                    <a:lumOff val="35000"/>
                  </a:schemeClr>
                </a:solidFill>
                <a:latin typeface="Avenir" panose="02000503040000020003" pitchFamily="2" charset="0"/>
                <a:cs typeface="Arial-Lgt-FC"/>
              </a:rPr>
              <a:t>, id </a:t>
            </a:r>
            <a:r>
              <a:rPr lang="en-US" sz="2000" err="1">
                <a:solidFill>
                  <a:schemeClr val="tx1">
                    <a:lumMod val="65000"/>
                    <a:lumOff val="35000"/>
                  </a:schemeClr>
                </a:solidFill>
                <a:latin typeface="Avenir" panose="02000503040000020003" pitchFamily="2" charset="0"/>
                <a:cs typeface="Arial-Lgt-FC"/>
              </a:rPr>
              <a:t>reque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appareat</a:t>
            </a:r>
            <a:r>
              <a:rPr lang="en-US" sz="2000">
                <a:solidFill>
                  <a:schemeClr val="tx1">
                    <a:lumMod val="65000"/>
                    <a:lumOff val="35000"/>
                  </a:schemeClr>
                </a:solidFill>
                <a:latin typeface="Avenir" panose="02000503040000020003" pitchFamily="2" charset="0"/>
                <a:cs typeface="Arial-Lgt-FC"/>
              </a:rPr>
              <a:t> per. </a:t>
            </a:r>
            <a:r>
              <a:rPr lang="en-US" sz="2000" err="1">
                <a:solidFill>
                  <a:schemeClr val="tx1">
                    <a:lumMod val="65000"/>
                    <a:lumOff val="35000"/>
                  </a:schemeClr>
                </a:solidFill>
                <a:latin typeface="Avenir" panose="02000503040000020003" pitchFamily="2" charset="0"/>
                <a:cs typeface="Arial-Lgt-FC"/>
              </a:rPr>
              <a:t>Te</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neglegentur</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comprehens</a:t>
            </a:r>
            <a:r>
              <a:rPr lang="en-US" sz="2000">
                <a:solidFill>
                  <a:schemeClr val="tx1">
                    <a:lumMod val="65000"/>
                    <a:lumOff val="35000"/>
                  </a:schemeClr>
                </a:solidFill>
                <a:latin typeface="Avenir" panose="02000503040000020003" pitchFamily="2" charset="0"/>
                <a:cs typeface="Arial-Lgt-FC"/>
              </a:rPr>
              <a:t> qui. Ne qui </a:t>
            </a:r>
            <a:r>
              <a:rPr lang="en-US" sz="2000" err="1">
                <a:solidFill>
                  <a:schemeClr val="tx1">
                    <a:lumMod val="65000"/>
                    <a:lumOff val="35000"/>
                  </a:schemeClr>
                </a:solidFill>
                <a:latin typeface="Avenir" panose="02000503040000020003" pitchFamily="2" charset="0"/>
                <a:cs typeface="Arial-Lgt-FC"/>
              </a:rPr>
              <a:t>eirmod</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mediocrem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Mentitum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maluisset</a:t>
            </a:r>
            <a:r>
              <a:rPr lang="en-US" sz="2000">
                <a:solidFill>
                  <a:schemeClr val="tx1">
                    <a:lumMod val="65000"/>
                    <a:lumOff val="35000"/>
                  </a:schemeClr>
                </a:solidFill>
                <a:latin typeface="Avenir" panose="02000503040000020003" pitchFamily="2" charset="0"/>
                <a:cs typeface="Arial-Lgt-FC"/>
              </a:rPr>
              <a:t> et sea, </a:t>
            </a:r>
            <a:r>
              <a:rPr lang="en-US" sz="2000" err="1">
                <a:solidFill>
                  <a:schemeClr val="tx1">
                    <a:lumMod val="65000"/>
                    <a:lumOff val="35000"/>
                  </a:schemeClr>
                </a:solidFill>
                <a:latin typeface="Avenir" panose="02000503040000020003" pitchFamily="2" charset="0"/>
                <a:cs typeface="Arial-Lgt-FC"/>
              </a:rPr>
              <a:t>harum</a:t>
            </a:r>
            <a:r>
              <a:rPr lang="en-US" sz="2000">
                <a:solidFill>
                  <a:schemeClr val="tx1">
                    <a:lumMod val="65000"/>
                    <a:lumOff val="35000"/>
                  </a:schemeClr>
                </a:solidFill>
                <a:latin typeface="Avenir" panose="02000503040000020003" pitchFamily="2" charset="0"/>
                <a:cs typeface="Arial-Lgt-FC"/>
              </a:rPr>
              <a:t> </a:t>
            </a:r>
            <a:r>
              <a:rPr lang="en-US" sz="2000" err="1">
                <a:solidFill>
                  <a:schemeClr val="tx1">
                    <a:lumMod val="65000"/>
                    <a:lumOff val="35000"/>
                  </a:schemeClr>
                </a:solidFill>
                <a:latin typeface="Avenir" panose="02000503040000020003" pitchFamily="2" charset="0"/>
                <a:cs typeface="Arial-Lgt-FC"/>
              </a:rPr>
              <a:t>solet</a:t>
            </a:r>
            <a:r>
              <a:rPr lang="en-US" sz="200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758469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01957"/>
                </a:solidFill>
                <a:latin typeface="Avenir LT 45 Book" panose="02000503020000020003" pitchFamily="2" charset="0"/>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9152094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Avenir LT 45 Book" panose="02000503020000020003" pitchFamily="2" charset="0"/>
              </a:defRPr>
            </a:lvl1p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16338970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101957"/>
                </a:solidFill>
                <a:latin typeface="Avenir LT 45 Book" panose="02000503020000020003" pitchFamily="2" charset="0"/>
              </a:defRPr>
            </a:lvl1pPr>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1302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6.xml"/><Relationship Id="rId1" Type="http://schemas.openxmlformats.org/officeDocument/2006/relationships/slideLayout" Target="../slideLayouts/slideLayout58.xml"/><Relationship Id="rId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image" Target="../media/image8.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theme" Target="../theme/theme7.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8.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9.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10" Type="http://schemas.openxmlformats.org/officeDocument/2006/relationships/image" Target="../media/image8.png"/><Relationship Id="rId4" Type="http://schemas.openxmlformats.org/officeDocument/2006/relationships/slideLayout" Target="../slideLayouts/slideLayout84.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2.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1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image" Target="../media/image1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0024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028" name="Title Placeholder 1"/>
          <p:cNvSpPr>
            <a:spLocks noGrp="1"/>
          </p:cNvSpPr>
          <p:nvPr>
            <p:ph type="title"/>
          </p:nvPr>
        </p:nvSpPr>
        <p:spPr bwMode="auto">
          <a:xfrm>
            <a:off x="152400" y="334962"/>
            <a:ext cx="8229600" cy="6556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9" name="Text Placeholder 2"/>
          <p:cNvSpPr>
            <a:spLocks noGrp="1"/>
          </p:cNvSpPr>
          <p:nvPr>
            <p:ph type="body" idx="1"/>
          </p:nvPr>
        </p:nvSpPr>
        <p:spPr bwMode="auto">
          <a:xfrm>
            <a:off x="457200" y="1066806"/>
            <a:ext cx="8229600" cy="5059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6"/>
            <a:ext cx="2133600" cy="365125"/>
          </a:xfrm>
          <a:prstGeom prst="rect">
            <a:avLst/>
          </a:prstGeom>
        </p:spPr>
        <p:txBody>
          <a:bodyPr vert="horz" lIns="91440" tIns="45720" rIns="91440" bIns="45720" rtlCol="0" anchor="ctr"/>
          <a:lstStyle>
            <a:lvl1pPr algn="l" fontAlgn="auto">
              <a:spcBef>
                <a:spcPts val="0"/>
              </a:spcBef>
              <a:spcAft>
                <a:spcPts val="0"/>
              </a:spcAft>
              <a:defRPr sz="675" dirty="0" smtClean="0">
                <a:solidFill>
                  <a:schemeClr val="bg1">
                    <a:lumMod val="95000"/>
                  </a:schemeClr>
                </a:solidFill>
                <a:latin typeface="+mn-lt"/>
              </a:defRPr>
            </a:lvl1pPr>
          </a:lstStyle>
          <a:p>
            <a:endParaRPr lang="en-US" dirty="0"/>
          </a:p>
        </p:txBody>
      </p:sp>
      <p:sp>
        <p:nvSpPr>
          <p:cNvPr id="5" name="Footer Placeholder 4"/>
          <p:cNvSpPr>
            <a:spLocks noGrp="1"/>
          </p:cNvSpPr>
          <p:nvPr>
            <p:ph type="ftr" sz="quarter" idx="3"/>
          </p:nvPr>
        </p:nvSpPr>
        <p:spPr>
          <a:xfrm>
            <a:off x="3124200" y="6356356"/>
            <a:ext cx="2895600" cy="365125"/>
          </a:xfrm>
          <a:prstGeom prst="rect">
            <a:avLst/>
          </a:prstGeom>
        </p:spPr>
        <p:txBody>
          <a:bodyPr vert="horz" lIns="91440" tIns="45720" rIns="91440" bIns="45720" rtlCol="0" anchor="ctr"/>
          <a:lstStyle>
            <a:lvl1pPr algn="ctr" fontAlgn="auto">
              <a:spcBef>
                <a:spcPts val="0"/>
              </a:spcBef>
              <a:spcAft>
                <a:spcPts val="0"/>
              </a:spcAft>
              <a:defRPr sz="675">
                <a:solidFill>
                  <a:schemeClr val="tx1">
                    <a:tint val="75000"/>
                  </a:schemeClr>
                </a:solidFill>
                <a:latin typeface="+mn-lt"/>
              </a:defRPr>
            </a:lvl1pPr>
          </a:lstStyle>
          <a:p>
            <a:endParaRPr lang="en-US" dirty="0"/>
          </a:p>
        </p:txBody>
      </p:sp>
      <p:pic>
        <p:nvPicPr>
          <p:cNvPr id="1032" name="Picture 8" descr="02.wmf"/>
          <p:cNvPicPr>
            <a:picLocks noChangeAspect="1"/>
          </p:cNvPicPr>
          <p:nvPr/>
        </p:nvPicPr>
        <p:blipFill>
          <a:blip r:embed="rId13" cstate="print">
            <a:lum bright="100000"/>
          </a:blip>
          <a:srcRect/>
          <a:stretch>
            <a:fillRect/>
          </a:stretch>
        </p:blipFill>
        <p:spPr bwMode="auto">
          <a:xfrm>
            <a:off x="7708903" y="6477000"/>
            <a:ext cx="1330325" cy="261938"/>
          </a:xfrm>
          <a:prstGeom prst="rect">
            <a:avLst/>
          </a:prstGeom>
          <a:noFill/>
          <a:ln w="9525">
            <a:noFill/>
            <a:miter lim="800000"/>
            <a:headEnd/>
            <a:tailEnd/>
          </a:ln>
        </p:spPr>
      </p:pic>
      <p:sp>
        <p:nvSpPr>
          <p:cNvPr id="11" name="Rectangle 10"/>
          <p:cNvSpPr/>
          <p:nvPr/>
        </p:nvSpPr>
        <p:spPr>
          <a:xfrm>
            <a:off x="0" y="152400"/>
            <a:ext cx="91440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10" name="Picture 6"/>
          <p:cNvPicPr>
            <a:picLocks noChangeArrowheads="1"/>
          </p:cNvPicPr>
          <p:nvPr/>
        </p:nvPicPr>
        <p:blipFill>
          <a:blip r:embed="rId14" cstate="print"/>
          <a:srcRect l="42047" t="54750" r="43752" b="3382"/>
          <a:stretch>
            <a:fillRect/>
          </a:stretch>
        </p:blipFill>
        <p:spPr bwMode="auto">
          <a:xfrm>
            <a:off x="-1" y="-15240"/>
            <a:ext cx="9153144" cy="182880"/>
          </a:xfrm>
          <a:prstGeom prst="rect">
            <a:avLst/>
          </a:prstGeom>
          <a:noFill/>
          <a:ln w="9525">
            <a:noFill/>
            <a:miter lim="800000"/>
            <a:headEnd/>
            <a:tailEnd/>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984490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hf hdr="0" ftr="0" dt="0"/>
  <p:txStyles>
    <p:titleStyle>
      <a:lvl1pPr algn="l" rtl="0" eaLnBrk="1" fontAlgn="base" hangingPunct="1">
        <a:spcBef>
          <a:spcPct val="0"/>
        </a:spcBef>
        <a:spcAft>
          <a:spcPct val="0"/>
        </a:spcAft>
        <a:defRPr sz="2475" kern="1200">
          <a:solidFill>
            <a:schemeClr val="bg1"/>
          </a:solidFill>
          <a:latin typeface="Book Antiqua" pitchFamily="18" charset="0"/>
          <a:ea typeface="+mj-ea"/>
          <a:cs typeface="+mj-cs"/>
        </a:defRPr>
      </a:lvl1pPr>
      <a:lvl2pPr algn="l" rtl="0" eaLnBrk="1" fontAlgn="base" hangingPunct="1">
        <a:spcBef>
          <a:spcPct val="0"/>
        </a:spcBef>
        <a:spcAft>
          <a:spcPct val="0"/>
        </a:spcAft>
        <a:defRPr sz="2475">
          <a:solidFill>
            <a:schemeClr val="tx2"/>
          </a:solidFill>
          <a:latin typeface="Calibri" pitchFamily="34" charset="0"/>
        </a:defRPr>
      </a:lvl2pPr>
      <a:lvl3pPr algn="l" rtl="0" eaLnBrk="1" fontAlgn="base" hangingPunct="1">
        <a:spcBef>
          <a:spcPct val="0"/>
        </a:spcBef>
        <a:spcAft>
          <a:spcPct val="0"/>
        </a:spcAft>
        <a:defRPr sz="2475">
          <a:solidFill>
            <a:schemeClr val="tx2"/>
          </a:solidFill>
          <a:latin typeface="Calibri" pitchFamily="34" charset="0"/>
        </a:defRPr>
      </a:lvl3pPr>
      <a:lvl4pPr algn="l" rtl="0" eaLnBrk="1" fontAlgn="base" hangingPunct="1">
        <a:spcBef>
          <a:spcPct val="0"/>
        </a:spcBef>
        <a:spcAft>
          <a:spcPct val="0"/>
        </a:spcAft>
        <a:defRPr sz="2475">
          <a:solidFill>
            <a:schemeClr val="tx2"/>
          </a:solidFill>
          <a:latin typeface="Calibri" pitchFamily="34" charset="0"/>
        </a:defRPr>
      </a:lvl4pPr>
      <a:lvl5pPr algn="l" rtl="0" eaLnBrk="1" fontAlgn="base" hangingPunct="1">
        <a:spcBef>
          <a:spcPct val="0"/>
        </a:spcBef>
        <a:spcAft>
          <a:spcPct val="0"/>
        </a:spcAft>
        <a:defRPr sz="2475">
          <a:solidFill>
            <a:schemeClr val="tx2"/>
          </a:solidFill>
          <a:latin typeface="Calibri" pitchFamily="34" charset="0"/>
        </a:defRPr>
      </a:lvl5pPr>
      <a:lvl6pPr marL="257175" algn="l" rtl="0" eaLnBrk="1" fontAlgn="base" hangingPunct="1">
        <a:spcBef>
          <a:spcPct val="0"/>
        </a:spcBef>
        <a:spcAft>
          <a:spcPct val="0"/>
        </a:spcAft>
        <a:defRPr sz="2475">
          <a:solidFill>
            <a:schemeClr val="tx2"/>
          </a:solidFill>
          <a:latin typeface="Calibri" pitchFamily="34" charset="0"/>
        </a:defRPr>
      </a:lvl6pPr>
      <a:lvl7pPr marL="514350" algn="l" rtl="0" eaLnBrk="1" fontAlgn="base" hangingPunct="1">
        <a:spcBef>
          <a:spcPct val="0"/>
        </a:spcBef>
        <a:spcAft>
          <a:spcPct val="0"/>
        </a:spcAft>
        <a:defRPr sz="2475">
          <a:solidFill>
            <a:schemeClr val="tx2"/>
          </a:solidFill>
          <a:latin typeface="Calibri" pitchFamily="34" charset="0"/>
        </a:defRPr>
      </a:lvl7pPr>
      <a:lvl8pPr marL="771525" algn="l" rtl="0" eaLnBrk="1" fontAlgn="base" hangingPunct="1">
        <a:spcBef>
          <a:spcPct val="0"/>
        </a:spcBef>
        <a:spcAft>
          <a:spcPct val="0"/>
        </a:spcAft>
        <a:defRPr sz="2475">
          <a:solidFill>
            <a:schemeClr val="tx2"/>
          </a:solidFill>
          <a:latin typeface="Calibri" pitchFamily="34" charset="0"/>
        </a:defRPr>
      </a:lvl8pPr>
      <a:lvl9pPr marL="1028700" algn="l" rtl="0" eaLnBrk="1" fontAlgn="base" hangingPunct="1">
        <a:spcBef>
          <a:spcPct val="0"/>
        </a:spcBef>
        <a:spcAft>
          <a:spcPct val="0"/>
        </a:spcAft>
        <a:defRPr sz="2475">
          <a:solidFill>
            <a:schemeClr val="tx2"/>
          </a:solidFill>
          <a:latin typeface="Calibri" pitchFamily="34" charset="0"/>
        </a:defRPr>
      </a:lvl9pPr>
    </p:titleStyle>
    <p:bodyStyle>
      <a:lvl1pPr marL="192881" indent="-192881" algn="l" rtl="0" eaLnBrk="1" fontAlgn="base" hangingPunct="1">
        <a:spcBef>
          <a:spcPct val="20000"/>
        </a:spcBef>
        <a:spcAft>
          <a:spcPct val="0"/>
        </a:spcAft>
        <a:buFont typeface="Arial" charset="0"/>
        <a:buChar char="•"/>
        <a:defRPr sz="1800" kern="1200">
          <a:solidFill>
            <a:schemeClr val="bg1"/>
          </a:solidFill>
          <a:latin typeface="+mn-lt"/>
          <a:ea typeface="+mn-ea"/>
          <a:cs typeface="+mn-cs"/>
        </a:defRPr>
      </a:lvl1pPr>
      <a:lvl2pPr marL="417910" indent="-160735" algn="l" rtl="0" eaLnBrk="1" fontAlgn="base" hangingPunct="1">
        <a:spcBef>
          <a:spcPct val="20000"/>
        </a:spcBef>
        <a:spcAft>
          <a:spcPct val="0"/>
        </a:spcAft>
        <a:buFont typeface="Arial" charset="0"/>
        <a:buChar char="–"/>
        <a:defRPr sz="1575" kern="1200">
          <a:solidFill>
            <a:schemeClr val="bg1"/>
          </a:solidFill>
          <a:latin typeface="+mn-lt"/>
          <a:ea typeface="+mn-ea"/>
          <a:cs typeface="+mn-cs"/>
        </a:defRPr>
      </a:lvl2pPr>
      <a:lvl3pPr marL="642938" indent="-128588" algn="l" rtl="0" eaLnBrk="1" fontAlgn="base" hangingPunct="1">
        <a:spcBef>
          <a:spcPct val="20000"/>
        </a:spcBef>
        <a:spcAft>
          <a:spcPct val="0"/>
        </a:spcAft>
        <a:buFont typeface="Arial" charset="0"/>
        <a:buChar char="•"/>
        <a:defRPr sz="1350" kern="1200">
          <a:solidFill>
            <a:schemeClr val="bg1"/>
          </a:solidFill>
          <a:latin typeface="+mn-lt"/>
          <a:ea typeface="+mn-ea"/>
          <a:cs typeface="+mn-cs"/>
        </a:defRPr>
      </a:lvl3pPr>
      <a:lvl4pPr marL="900113" indent="-128588" algn="l" rtl="0" eaLnBrk="1" fontAlgn="base" hangingPunct="1">
        <a:spcBef>
          <a:spcPct val="20000"/>
        </a:spcBef>
        <a:spcAft>
          <a:spcPct val="0"/>
        </a:spcAft>
        <a:buFont typeface="Arial" charset="0"/>
        <a:buChar char="–"/>
        <a:defRPr sz="1125" kern="1200">
          <a:solidFill>
            <a:schemeClr val="bg1"/>
          </a:solidFill>
          <a:latin typeface="+mn-lt"/>
          <a:ea typeface="+mn-ea"/>
          <a:cs typeface="+mn-cs"/>
        </a:defRPr>
      </a:lvl4pPr>
      <a:lvl5pPr marL="1157288" indent="-128588" algn="l" rtl="0" eaLnBrk="1" fontAlgn="base" hangingPunct="1">
        <a:spcBef>
          <a:spcPct val="20000"/>
        </a:spcBef>
        <a:spcAft>
          <a:spcPct val="0"/>
        </a:spcAft>
        <a:buFont typeface="Arial" charset="0"/>
        <a:buChar char="»"/>
        <a:defRPr sz="1125" kern="1200">
          <a:solidFill>
            <a:schemeClr val="bg1"/>
          </a:solidFill>
          <a:latin typeface="+mn-lt"/>
          <a:ea typeface="+mn-ea"/>
          <a:cs typeface="+mn-cs"/>
        </a:defRPr>
      </a:lvl5pPr>
      <a:lvl6pPr marL="141446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itchFamily="34" charset="0"/>
        <a:buChar char="•"/>
        <a:defRPr sz="1125"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rgbClr val="00A4A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n-US" dirty="0"/>
              <a:t>Click to edit Master title style</a:t>
            </a:r>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endParaRPr lang="en-US"/>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900" b="1">
                <a:solidFill>
                  <a:srgbClr val="00A0AF"/>
                </a:solidFill>
              </a:defRPr>
            </a:lvl1pPr>
          </a:lstStyle>
          <a:p>
            <a:fld id="{BC24A3C9-A78B-4F82-92CE-BEF212BF31E2}" type="slidenum">
              <a:rPr lang="en-US" smtClean="0"/>
              <a:pPr/>
              <a:t>‹#›</a:t>
            </a:fld>
            <a:endParaRPr lang="en-US" dirty="0"/>
          </a:p>
        </p:txBody>
      </p:sp>
    </p:spTree>
    <p:extLst>
      <p:ext uri="{BB962C8B-B14F-4D97-AF65-F5344CB8AC3E}">
        <p14:creationId xmlns:p14="http://schemas.microsoft.com/office/powerpoint/2010/main" val="366995653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hf hdr="0" ftr="0" dt="0"/>
  <p:txStyles>
    <p:titleStyle>
      <a:lvl1pPr algn="l" defTabSz="685800" rtl="0" eaLnBrk="1" latinLnBrk="0" hangingPunct="1">
        <a:lnSpc>
          <a:spcPct val="90000"/>
        </a:lnSpc>
        <a:spcBef>
          <a:spcPct val="0"/>
        </a:spcBef>
        <a:buNone/>
        <a:defRPr sz="2700" kern="1200" spc="-45" baseline="0">
          <a:solidFill>
            <a:srgbClr val="FFFFFF"/>
          </a:solidFill>
          <a:latin typeface="Assistant" panose="00000500000000000000" pitchFamily="2" charset="-79"/>
          <a:ea typeface="+mj-ea"/>
          <a:cs typeface="Assistant" panose="00000500000000000000" pitchFamily="2" charset="-79"/>
        </a:defRPr>
      </a:lvl1pPr>
    </p:titleStyle>
    <p:bodyStyle>
      <a:lvl1pPr marL="137160" indent="-137160" algn="l" defTabSz="685800" rtl="0" eaLnBrk="1" latinLnBrk="0" hangingPunct="1">
        <a:lnSpc>
          <a:spcPct val="90000"/>
        </a:lnSpc>
        <a:spcBef>
          <a:spcPts val="900"/>
        </a:spcBef>
        <a:buClr>
          <a:srgbClr val="00A0AF"/>
        </a:buClr>
        <a:buFont typeface="Wingdings 2" pitchFamily="18" charset="2"/>
        <a:buChar char=""/>
        <a:defRPr sz="1500" kern="1200">
          <a:solidFill>
            <a:schemeClr val="tx1">
              <a:lumMod val="65000"/>
              <a:lumOff val="35000"/>
            </a:schemeClr>
          </a:solidFill>
          <a:latin typeface="Assistant" panose="00000500000000000000" pitchFamily="2" charset="-79"/>
          <a:ea typeface="+mn-ea"/>
          <a:cs typeface="Assistant" panose="00000500000000000000" pitchFamily="2" charset="-79"/>
        </a:defRPr>
      </a:lvl1pPr>
      <a:lvl2pPr marL="514350" indent="-137160" algn="l" defTabSz="685800" rtl="0" eaLnBrk="1" latinLnBrk="0" hangingPunct="1">
        <a:lnSpc>
          <a:spcPct val="90000"/>
        </a:lnSpc>
        <a:spcBef>
          <a:spcPts val="188"/>
        </a:spcBef>
        <a:spcAft>
          <a:spcPts val="188"/>
        </a:spcAft>
        <a:buClr>
          <a:srgbClr val="00A0AF"/>
        </a:buClr>
        <a:buFont typeface="Wingdings 2" pitchFamily="18" charset="2"/>
        <a:buChar char=""/>
        <a:defRPr sz="1350" kern="1200">
          <a:solidFill>
            <a:schemeClr val="tx1">
              <a:lumMod val="65000"/>
              <a:lumOff val="35000"/>
            </a:schemeClr>
          </a:solidFill>
          <a:latin typeface="Assistant" panose="00000500000000000000" pitchFamily="2" charset="-79"/>
          <a:ea typeface="+mn-ea"/>
          <a:cs typeface="Assistant" panose="00000500000000000000" pitchFamily="2" charset="-79"/>
        </a:defRPr>
      </a:lvl2pPr>
      <a:lvl3pPr marL="857250" indent="-137160" algn="l" defTabSz="685800" rtl="0" eaLnBrk="1" latinLnBrk="0" hangingPunct="1">
        <a:lnSpc>
          <a:spcPct val="90000"/>
        </a:lnSpc>
        <a:spcBef>
          <a:spcPts val="188"/>
        </a:spcBef>
        <a:spcAft>
          <a:spcPts val="188"/>
        </a:spcAft>
        <a:buClr>
          <a:srgbClr val="00A0AF"/>
        </a:buClr>
        <a:buFont typeface="Wingdings 2" pitchFamily="18" charset="2"/>
        <a:buChar char=""/>
        <a:defRPr sz="1200" kern="1200">
          <a:solidFill>
            <a:schemeClr val="tx1">
              <a:lumMod val="65000"/>
              <a:lumOff val="35000"/>
            </a:schemeClr>
          </a:solidFill>
          <a:latin typeface="Assistant" panose="00000500000000000000" pitchFamily="2" charset="-79"/>
          <a:ea typeface="+mn-ea"/>
          <a:cs typeface="Assistant" panose="00000500000000000000" pitchFamily="2" charset="-79"/>
        </a:defRPr>
      </a:lvl3pPr>
      <a:lvl4pPr marL="1200150" indent="-137160" algn="l" defTabSz="685800" rtl="0" eaLnBrk="1" latinLnBrk="0" hangingPunct="1">
        <a:lnSpc>
          <a:spcPct val="90000"/>
        </a:lnSpc>
        <a:spcBef>
          <a:spcPts val="188"/>
        </a:spcBef>
        <a:spcAft>
          <a:spcPts val="188"/>
        </a:spcAft>
        <a:buClr>
          <a:srgbClr val="00A0AF"/>
        </a:buClr>
        <a:buFont typeface="Wingdings 2" pitchFamily="18" charset="2"/>
        <a:buChar char=""/>
        <a:defRPr sz="1050" kern="1200">
          <a:solidFill>
            <a:schemeClr val="tx1">
              <a:lumMod val="65000"/>
              <a:lumOff val="35000"/>
            </a:schemeClr>
          </a:solidFill>
          <a:latin typeface="Assistant" panose="00000500000000000000" pitchFamily="2" charset="-79"/>
          <a:ea typeface="+mn-ea"/>
          <a:cs typeface="Assistant" panose="00000500000000000000" pitchFamily="2" charset="-79"/>
        </a:defRPr>
      </a:lvl4pPr>
      <a:lvl5pPr marL="1543050" indent="-137160" algn="l" defTabSz="685800" rtl="0" eaLnBrk="1" latinLnBrk="0" hangingPunct="1">
        <a:lnSpc>
          <a:spcPct val="90000"/>
        </a:lnSpc>
        <a:spcBef>
          <a:spcPts val="188"/>
        </a:spcBef>
        <a:spcAft>
          <a:spcPts val="188"/>
        </a:spcAft>
        <a:buClr>
          <a:srgbClr val="00A0AF"/>
        </a:buClr>
        <a:buFont typeface="Wingdings 2" pitchFamily="18" charset="2"/>
        <a:buChar char=""/>
        <a:defRPr sz="1050" kern="1200">
          <a:solidFill>
            <a:schemeClr val="tx1">
              <a:lumMod val="65000"/>
              <a:lumOff val="35000"/>
            </a:schemeClr>
          </a:solidFill>
          <a:latin typeface="Assistant" panose="00000500000000000000" pitchFamily="2" charset="-79"/>
          <a:ea typeface="+mn-ea"/>
          <a:cs typeface="Assistant" panose="00000500000000000000" pitchFamily="2" charset="-79"/>
        </a:defRPr>
      </a:lvl5pPr>
      <a:lvl6pPr marL="18859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7pPr>
      <a:lvl8pPr marL="25717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8pPr>
      <a:lvl9pPr marL="29146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7975602" y="6356351"/>
            <a:ext cx="978617" cy="365125"/>
          </a:xfrm>
          <a:prstGeom prst="rect">
            <a:avLst/>
          </a:prstGeom>
        </p:spPr>
        <p:txBody>
          <a:bodyPr vert="horz" lIns="91440" tIns="45720" rIns="91440" bIns="45720" rtlCol="0" anchor="ctr"/>
          <a:lstStyle>
            <a:lvl1pPr algn="r">
              <a:defRPr sz="1050" b="0">
                <a:solidFill>
                  <a:srgbClr val="00A4A6"/>
                </a:solidFill>
                <a:latin typeface="Assistant" panose="00000500000000000000" pitchFamily="2" charset="-79"/>
                <a:cs typeface="Assistant" panose="00000500000000000000" pitchFamily="2" charset="-79"/>
              </a:defRPr>
            </a:lvl1pPr>
          </a:lstStyle>
          <a:p>
            <a:fld id="{BC24A3C9-A78B-4F82-92CE-BEF212BF31E2}" type="slidenum">
              <a:rPr lang="en-US" smtClean="0"/>
              <a:pPr/>
              <a:t>‹#›</a:t>
            </a:fld>
            <a:endParaRPr lang="en-US" dirty="0"/>
          </a:p>
        </p:txBody>
      </p:sp>
      <p:sp>
        <p:nvSpPr>
          <p:cNvPr id="9" name="Rectangle 8">
            <a:extLst>
              <a:ext uri="{FF2B5EF4-FFF2-40B4-BE49-F238E27FC236}">
                <a16:creationId xmlns:a16="http://schemas.microsoft.com/office/drawing/2014/main" id="{4BAF609D-0A37-4FD5-8EDF-3D529EFE6AEE}"/>
              </a:ext>
            </a:extLst>
          </p:cNvPr>
          <p:cNvSpPr/>
          <p:nvPr userDrawn="1"/>
        </p:nvSpPr>
        <p:spPr>
          <a:xfrm>
            <a:off x="465826" y="1068558"/>
            <a:ext cx="6858000" cy="91440"/>
          </a:xfrm>
          <a:prstGeom prst="rect">
            <a:avLst/>
          </a:prstGeom>
          <a:solidFill>
            <a:srgbClr val="00A4A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a16="http://schemas.microsoft.com/office/drawing/2014/main" id="{62D23AFD-FA03-40C9-94D3-C52D2227772F}"/>
              </a:ext>
            </a:extLst>
          </p:cNvPr>
          <p:cNvSpPr/>
          <p:nvPr userDrawn="1"/>
        </p:nvSpPr>
        <p:spPr>
          <a:xfrm>
            <a:off x="8070442" y="1068557"/>
            <a:ext cx="617220" cy="91440"/>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093AFB8A-654E-4CE2-95EA-34A67A7287DE}"/>
              </a:ext>
            </a:extLst>
          </p:cNvPr>
          <p:cNvSpPr/>
          <p:nvPr userDrawn="1"/>
        </p:nvSpPr>
        <p:spPr>
          <a:xfrm>
            <a:off x="7388524" y="1068557"/>
            <a:ext cx="617220" cy="91440"/>
          </a:xfrm>
          <a:prstGeom prst="rect">
            <a:avLst/>
          </a:prstGeom>
          <a:solidFill>
            <a:srgbClr val="70707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676788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89" r:id="rId11"/>
  </p:sldLayoutIdLst>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hf hdr="0" ftr="0" dt="0"/>
  <p:txStyles>
    <p:titleStyle>
      <a:lvl1pPr algn="l" defTabSz="685800" rtl="0" eaLnBrk="1" latinLnBrk="0" hangingPunct="1">
        <a:lnSpc>
          <a:spcPct val="90000"/>
        </a:lnSpc>
        <a:spcBef>
          <a:spcPct val="0"/>
        </a:spcBef>
        <a:buNone/>
        <a:defRPr sz="2700" kern="1200" spc="-45" baseline="0">
          <a:solidFill>
            <a:srgbClr val="FFFFFF"/>
          </a:solidFill>
          <a:latin typeface="Assistant" panose="00000500000000000000" pitchFamily="2" charset="-79"/>
          <a:ea typeface="+mj-ea"/>
          <a:cs typeface="Assistant" panose="00000500000000000000" pitchFamily="2" charset="-79"/>
        </a:defRPr>
      </a:lvl1pPr>
    </p:titleStyle>
    <p:bodyStyle>
      <a:lvl1pPr marL="137160" indent="-137160" algn="l" defTabSz="685800" rtl="0" eaLnBrk="1" latinLnBrk="0" hangingPunct="1">
        <a:lnSpc>
          <a:spcPct val="90000"/>
        </a:lnSpc>
        <a:spcBef>
          <a:spcPts val="900"/>
        </a:spcBef>
        <a:buClr>
          <a:srgbClr val="00A0AF"/>
        </a:buClr>
        <a:buFont typeface="Wingdings 2" pitchFamily="18" charset="2"/>
        <a:buChar char=""/>
        <a:defRPr sz="1800" kern="1200">
          <a:solidFill>
            <a:schemeClr val="tx1">
              <a:lumMod val="65000"/>
              <a:lumOff val="35000"/>
            </a:schemeClr>
          </a:solidFill>
          <a:latin typeface="Assistant" panose="00000500000000000000" pitchFamily="2" charset="-79"/>
          <a:ea typeface="+mn-ea"/>
          <a:cs typeface="Assistant" panose="00000500000000000000" pitchFamily="2" charset="-79"/>
        </a:defRPr>
      </a:lvl1pPr>
      <a:lvl2pPr marL="514350" indent="-137160" algn="l" defTabSz="685800" rtl="0" eaLnBrk="1" latinLnBrk="0" hangingPunct="1">
        <a:lnSpc>
          <a:spcPct val="90000"/>
        </a:lnSpc>
        <a:spcBef>
          <a:spcPts val="188"/>
        </a:spcBef>
        <a:spcAft>
          <a:spcPts val="188"/>
        </a:spcAft>
        <a:buClr>
          <a:srgbClr val="00A0AF"/>
        </a:buClr>
        <a:buFont typeface="Wingdings 2" pitchFamily="18" charset="2"/>
        <a:buChar char=""/>
        <a:defRPr sz="1800" kern="1200">
          <a:solidFill>
            <a:schemeClr val="tx1">
              <a:lumMod val="65000"/>
              <a:lumOff val="35000"/>
            </a:schemeClr>
          </a:solidFill>
          <a:latin typeface="Assistant" panose="00000500000000000000" pitchFamily="2" charset="-79"/>
          <a:ea typeface="+mn-ea"/>
          <a:cs typeface="Assistant" panose="00000500000000000000" pitchFamily="2" charset="-79"/>
        </a:defRPr>
      </a:lvl2pPr>
      <a:lvl3pPr marL="857250" indent="-137160" algn="l" defTabSz="685800" rtl="0" eaLnBrk="1" latinLnBrk="0" hangingPunct="1">
        <a:lnSpc>
          <a:spcPct val="90000"/>
        </a:lnSpc>
        <a:spcBef>
          <a:spcPts val="188"/>
        </a:spcBef>
        <a:spcAft>
          <a:spcPts val="188"/>
        </a:spcAft>
        <a:buClr>
          <a:srgbClr val="00A0AF"/>
        </a:buClr>
        <a:buFont typeface="Wingdings 2" pitchFamily="18" charset="2"/>
        <a:buChar char=""/>
        <a:defRPr sz="1650" kern="1200">
          <a:solidFill>
            <a:schemeClr val="tx1">
              <a:lumMod val="65000"/>
              <a:lumOff val="35000"/>
            </a:schemeClr>
          </a:solidFill>
          <a:latin typeface="Assistant" panose="00000500000000000000" pitchFamily="2" charset="-79"/>
          <a:ea typeface="+mn-ea"/>
          <a:cs typeface="Assistant" panose="00000500000000000000" pitchFamily="2" charset="-79"/>
        </a:defRPr>
      </a:lvl3pPr>
      <a:lvl4pPr marL="1200150" indent="-137160" algn="l" defTabSz="685800" rtl="0" eaLnBrk="1" latinLnBrk="0" hangingPunct="1">
        <a:lnSpc>
          <a:spcPct val="90000"/>
        </a:lnSpc>
        <a:spcBef>
          <a:spcPts val="188"/>
        </a:spcBef>
        <a:spcAft>
          <a:spcPts val="188"/>
        </a:spcAft>
        <a:buClr>
          <a:srgbClr val="00A0AF"/>
        </a:buClr>
        <a:buFont typeface="Wingdings 2" pitchFamily="18" charset="2"/>
        <a:buChar char=""/>
        <a:defRPr sz="1650" kern="1200">
          <a:solidFill>
            <a:schemeClr val="tx1">
              <a:lumMod val="65000"/>
              <a:lumOff val="35000"/>
            </a:schemeClr>
          </a:solidFill>
          <a:latin typeface="Assistant" panose="00000500000000000000" pitchFamily="2" charset="-79"/>
          <a:ea typeface="+mn-ea"/>
          <a:cs typeface="Assistant" panose="00000500000000000000" pitchFamily="2" charset="-79"/>
        </a:defRPr>
      </a:lvl4pPr>
      <a:lvl5pPr marL="1543050" indent="-137160" algn="l" defTabSz="685800" rtl="0" eaLnBrk="1" latinLnBrk="0" hangingPunct="1">
        <a:lnSpc>
          <a:spcPct val="90000"/>
        </a:lnSpc>
        <a:spcBef>
          <a:spcPts val="188"/>
        </a:spcBef>
        <a:spcAft>
          <a:spcPts val="188"/>
        </a:spcAft>
        <a:buClr>
          <a:srgbClr val="00A0AF"/>
        </a:buClr>
        <a:buFont typeface="Wingdings 2" pitchFamily="18" charset="2"/>
        <a:buChar char=""/>
        <a:defRPr sz="1650" kern="1200">
          <a:solidFill>
            <a:schemeClr val="tx1">
              <a:lumMod val="65000"/>
              <a:lumOff val="35000"/>
            </a:schemeClr>
          </a:solidFill>
          <a:latin typeface="Assistant" panose="00000500000000000000" pitchFamily="2" charset="-79"/>
          <a:ea typeface="+mn-ea"/>
          <a:cs typeface="Assistant" panose="00000500000000000000" pitchFamily="2" charset="-79"/>
        </a:defRPr>
      </a:lvl5pPr>
      <a:lvl6pPr marL="18859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7pPr>
      <a:lvl8pPr marL="25717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8pPr>
      <a:lvl9pPr marL="29146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1749762"/>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88" r:id="rId12"/>
  </p:sldLayoutIdLst>
  <p:transition advClick="0" advTm="1500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400077"/>
            <a:ext cx="9144000" cy="4579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10" name="Picture 14" descr="health_white_main"/>
          <p:cNvPicPr>
            <a:picLocks noChangeAspect="1" noChangeArrowheads="1"/>
          </p:cNvPicPr>
          <p:nvPr userDrawn="1"/>
        </p:nvPicPr>
        <p:blipFill>
          <a:blip r:embed="rId14" cstate="email">
            <a:extLst>
              <a:ext uri="{28A0092B-C50C-407E-A947-70E740481C1C}">
                <a14:useLocalDpi xmlns:a14="http://schemas.microsoft.com/office/drawing/2010/main" val="0"/>
              </a:ext>
            </a:extLst>
          </a:blip>
          <a:srcRect/>
          <a:stretch>
            <a:fillRect/>
          </a:stretch>
        </p:blipFill>
        <p:spPr bwMode="auto">
          <a:xfrm>
            <a:off x="122401" y="6446914"/>
            <a:ext cx="812399" cy="373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376868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rotWithShape="1">
          <a:blip r:embed="rId3">
            <a:alphaModFix/>
          </a:blip>
          <a:srcRect/>
          <a:stretch/>
        </p:blipFill>
        <p:spPr>
          <a:xfrm>
            <a:off x="0" y="0"/>
            <a:ext cx="9144000" cy="6858000"/>
          </a:xfrm>
          <a:prstGeom prst="rect">
            <a:avLst/>
          </a:prstGeom>
          <a:noFill/>
          <a:ln w="9525" cap="flat" cmpd="sng">
            <a:solidFill>
              <a:srgbClr val="FFFFFF"/>
            </a:solidFill>
            <a:prstDash val="solid"/>
            <a:round/>
            <a:headEnd type="none" w="sm" len="sm"/>
            <a:tailEnd type="none" w="sm" len="sm"/>
          </a:ln>
        </p:spPr>
      </p:pic>
      <p:sp>
        <p:nvSpPr>
          <p:cNvPr id="11" name="Google Shape;11;p1"/>
          <p:cNvSpPr/>
          <p:nvPr/>
        </p:nvSpPr>
        <p:spPr>
          <a:xfrm>
            <a:off x="1444557" y="1763949"/>
            <a:ext cx="6248400" cy="3505200"/>
          </a:xfrm>
          <a:prstGeom prst="rect">
            <a:avLst/>
          </a:prstGeom>
          <a:no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2" name="Google Shape;12;p1"/>
          <p:cNvPicPr preferRelativeResize="0"/>
          <p:nvPr/>
        </p:nvPicPr>
        <p:blipFill rotWithShape="1">
          <a:blip r:embed="rId4">
            <a:alphaModFix/>
          </a:blip>
          <a:srcRect/>
          <a:stretch/>
        </p:blipFill>
        <p:spPr>
          <a:xfrm>
            <a:off x="7074976" y="5410200"/>
            <a:ext cx="2069024" cy="2069024"/>
          </a:xfrm>
          <a:prstGeom prst="rect">
            <a:avLst/>
          </a:prstGeom>
          <a:noFill/>
          <a:ln>
            <a:noFill/>
          </a:ln>
        </p:spPr>
      </p:pic>
    </p:spTree>
    <p:extLst>
      <p:ext uri="{BB962C8B-B14F-4D97-AF65-F5344CB8AC3E}">
        <p14:creationId xmlns:p14="http://schemas.microsoft.com/office/powerpoint/2010/main" val="2460140286"/>
      </p:ext>
    </p:extLst>
  </p:cSld>
  <p:clrMap bg1="lt1" tx1="dk1" bg2="dk2" tx2="lt2" accent1="accent1" accent2="accent2" accent3="accent3" accent4="accent4" accent5="accent5" accent6="accent6" hlink="hlink" folHlink="folHlink"/>
  <p:sldLayoutIdLst>
    <p:sldLayoutId id="2147483757" r:id="rId1"/>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8" name="Google Shape;18;p3"/>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9" name="Google Shape;19;p3"/>
          <p:cNvPicPr preferRelativeResize="0"/>
          <p:nvPr/>
        </p:nvPicPr>
        <p:blipFill rotWithShape="1">
          <a:blip r:embed="rId12">
            <a:alphaModFix/>
          </a:blip>
          <a:srcRect/>
          <a:stretch/>
        </p:blipFill>
        <p:spPr>
          <a:xfrm>
            <a:off x="7097674" y="5486400"/>
            <a:ext cx="2069024" cy="2069024"/>
          </a:xfrm>
          <a:prstGeom prst="rect">
            <a:avLst/>
          </a:prstGeom>
          <a:noFill/>
          <a:ln>
            <a:noFill/>
          </a:ln>
        </p:spPr>
      </p:pic>
      <p:cxnSp>
        <p:nvCxnSpPr>
          <p:cNvPr id="20" name="Google Shape;20;p3"/>
          <p:cNvCxnSpPr/>
          <p:nvPr/>
        </p:nvCxnSpPr>
        <p:spPr>
          <a:xfrm>
            <a:off x="2260275" y="1447800"/>
            <a:ext cx="6898200" cy="0"/>
          </a:xfrm>
          <a:prstGeom prst="straightConnector1">
            <a:avLst/>
          </a:prstGeom>
          <a:noFill/>
          <a:ln w="28575" cap="flat" cmpd="sng">
            <a:solidFill>
              <a:srgbClr val="980000"/>
            </a:solidFill>
            <a:prstDash val="solid"/>
            <a:round/>
            <a:headEnd type="none" w="sm" len="sm"/>
            <a:tailEnd type="none" w="sm" len="sm"/>
          </a:ln>
        </p:spPr>
      </p:cxnSp>
      <p:sp>
        <p:nvSpPr>
          <p:cNvPr id="21" name="Google Shape;21;p3"/>
          <p:cNvSpPr txBox="1">
            <a:spLocks noGrp="1"/>
          </p:cNvSpPr>
          <p:nvPr>
            <p:ph type="sldNum" idx="12"/>
          </p:nvPr>
        </p:nvSpPr>
        <p:spPr>
          <a:xfrm>
            <a:off x="76200" y="6335468"/>
            <a:ext cx="548700" cy="370888"/>
          </a:xfrm>
          <a:prstGeom prst="rect">
            <a:avLst/>
          </a:prstGeom>
          <a:noFill/>
          <a:ln>
            <a:noFill/>
          </a:ln>
        </p:spPr>
        <p:txBody>
          <a:bodyPr spcFirstLastPara="1" wrap="square" lIns="91425" tIns="45700" rIns="91425" bIns="45700" anchor="t" anchorCtr="0">
            <a:noAutofit/>
          </a:bodyPr>
          <a:lstStyle>
            <a:lvl1pPr marL="0" marR="0" lvl="0" indent="0" algn="ctr" rtl="0">
              <a:spcBef>
                <a:spcPts val="0"/>
              </a:spcBef>
              <a:buNone/>
              <a:defRPr sz="1200" b="0" i="0" u="none" strike="noStrike" cap="none">
                <a:solidFill>
                  <a:schemeClr val="dk1"/>
                </a:solidFill>
                <a:latin typeface="Calibri"/>
                <a:ea typeface="Calibri"/>
                <a:cs typeface="Calibri"/>
                <a:sym typeface="Calibri"/>
              </a:defRPr>
            </a:lvl1pPr>
            <a:lvl2pPr marL="0" marR="0" lvl="1" indent="0" algn="ctr" rtl="0">
              <a:spcBef>
                <a:spcPts val="0"/>
              </a:spcBef>
              <a:buNone/>
              <a:defRPr sz="1200" b="0" i="0" u="none" strike="noStrike" cap="none">
                <a:solidFill>
                  <a:schemeClr val="dk1"/>
                </a:solidFill>
                <a:latin typeface="Calibri"/>
                <a:ea typeface="Calibri"/>
                <a:cs typeface="Calibri"/>
                <a:sym typeface="Calibri"/>
              </a:defRPr>
            </a:lvl2pPr>
            <a:lvl3pPr marL="0" marR="0" lvl="2" indent="0" algn="ctr" rtl="0">
              <a:spcBef>
                <a:spcPts val="0"/>
              </a:spcBef>
              <a:buNone/>
              <a:defRPr sz="1200" b="0" i="0" u="none" strike="noStrike" cap="none">
                <a:solidFill>
                  <a:schemeClr val="dk1"/>
                </a:solidFill>
                <a:latin typeface="Calibri"/>
                <a:ea typeface="Calibri"/>
                <a:cs typeface="Calibri"/>
                <a:sym typeface="Calibri"/>
              </a:defRPr>
            </a:lvl3pPr>
            <a:lvl4pPr marL="0" marR="0" lvl="3" indent="0" algn="ctr" rtl="0">
              <a:spcBef>
                <a:spcPts val="0"/>
              </a:spcBef>
              <a:buNone/>
              <a:defRPr sz="1200" b="0" i="0" u="none" strike="noStrike" cap="none">
                <a:solidFill>
                  <a:schemeClr val="dk1"/>
                </a:solidFill>
                <a:latin typeface="Calibri"/>
                <a:ea typeface="Calibri"/>
                <a:cs typeface="Calibri"/>
                <a:sym typeface="Calibri"/>
              </a:defRPr>
            </a:lvl4pPr>
            <a:lvl5pPr marL="0" marR="0" lvl="4" indent="0" algn="ctr" rtl="0">
              <a:spcBef>
                <a:spcPts val="0"/>
              </a:spcBef>
              <a:buNone/>
              <a:defRPr sz="1200" b="0" i="0" u="none" strike="noStrike" cap="none">
                <a:solidFill>
                  <a:schemeClr val="dk1"/>
                </a:solidFill>
                <a:latin typeface="Calibri"/>
                <a:ea typeface="Calibri"/>
                <a:cs typeface="Calibri"/>
                <a:sym typeface="Calibri"/>
              </a:defRPr>
            </a:lvl5pPr>
            <a:lvl6pPr marL="0" marR="0" lvl="5" indent="0" algn="ctr" rtl="0">
              <a:spcBef>
                <a:spcPts val="0"/>
              </a:spcBef>
              <a:buNone/>
              <a:defRPr sz="1200" b="0" i="0" u="none" strike="noStrike" cap="none">
                <a:solidFill>
                  <a:schemeClr val="dk1"/>
                </a:solidFill>
                <a:latin typeface="Calibri"/>
                <a:ea typeface="Calibri"/>
                <a:cs typeface="Calibri"/>
                <a:sym typeface="Calibri"/>
              </a:defRPr>
            </a:lvl6pPr>
            <a:lvl7pPr marL="0" marR="0" lvl="6" indent="0" algn="ctr" rtl="0">
              <a:spcBef>
                <a:spcPts val="0"/>
              </a:spcBef>
              <a:buNone/>
              <a:defRPr sz="1200" b="0" i="0" u="none" strike="noStrike" cap="none">
                <a:solidFill>
                  <a:schemeClr val="dk1"/>
                </a:solidFill>
                <a:latin typeface="Calibri"/>
                <a:ea typeface="Calibri"/>
                <a:cs typeface="Calibri"/>
                <a:sym typeface="Calibri"/>
              </a:defRPr>
            </a:lvl7pPr>
            <a:lvl8pPr marL="0" marR="0" lvl="7" indent="0" algn="ctr" rtl="0">
              <a:spcBef>
                <a:spcPts val="0"/>
              </a:spcBef>
              <a:buNone/>
              <a:defRPr sz="1200" b="0" i="0" u="none" strike="noStrike" cap="none">
                <a:solidFill>
                  <a:schemeClr val="dk1"/>
                </a:solidFill>
                <a:latin typeface="Calibri"/>
                <a:ea typeface="Calibri"/>
                <a:cs typeface="Calibri"/>
                <a:sym typeface="Calibri"/>
              </a:defRPr>
            </a:lvl8pPr>
            <a:lvl9pPr marL="0" marR="0" lvl="8" indent="0" algn="ctr" rtl="0">
              <a:spcBef>
                <a:spcPts val="0"/>
              </a:spcBef>
              <a:buNone/>
              <a:defRPr sz="1200" b="0" i="0" u="none" strike="noStrike" cap="none">
                <a:solidFill>
                  <a:schemeClr val="dk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40575496"/>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9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203753"/>
        </a:solidFill>
        <a:effectLst/>
      </p:bgPr>
    </p:bg>
    <p:spTree>
      <p:nvGrpSpPr>
        <p:cNvPr id="1" name=""/>
        <p:cNvGrpSpPr/>
        <p:nvPr/>
      </p:nvGrpSpPr>
      <p:grpSpPr>
        <a:xfrm>
          <a:off x="0" y="0"/>
          <a:ext cx="0" cy="0"/>
          <a:chOff x="0" y="0"/>
          <a:chExt cx="0" cy="0"/>
        </a:xfrm>
      </p:grpSpPr>
      <p:pic>
        <p:nvPicPr>
          <p:cNvPr id="1026" name="Picture 6">
            <a:extLst>
              <a:ext uri="{FF2B5EF4-FFF2-40B4-BE49-F238E27FC236}">
                <a16:creationId xmlns:a16="http://schemas.microsoft.com/office/drawing/2014/main" id="{A3ECF9D1-0A04-4F50-AEBE-DA56DA032E5D}"/>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0" y="-9525"/>
            <a:ext cx="739379"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A583B2B8-1425-4B32-84A9-C99EEAB7ECB2}"/>
              </a:ext>
            </a:extLst>
          </p:cNvPr>
          <p:cNvSpPr>
            <a:spLocks noGrp="1"/>
          </p:cNvSpPr>
          <p:nvPr>
            <p:ph type="title"/>
          </p:nvPr>
        </p:nvSpPr>
        <p:spPr bwMode="auto">
          <a:xfrm>
            <a:off x="892969" y="34607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4BB39161-CB47-4666-8EAD-129AC6D7E1DD}"/>
              </a:ext>
            </a:extLst>
          </p:cNvPr>
          <p:cNvSpPr>
            <a:spLocks noGrp="1"/>
          </p:cNvSpPr>
          <p:nvPr>
            <p:ph type="body" idx="1"/>
          </p:nvPr>
        </p:nvSpPr>
        <p:spPr bwMode="auto">
          <a:xfrm>
            <a:off x="892969" y="180657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7AA5EFA-1B28-4839-94F9-5AE1DF78E8E6}"/>
              </a:ext>
            </a:extLst>
          </p:cNvPr>
          <p:cNvSpPr>
            <a:spLocks noGrp="1"/>
          </p:cNvSpPr>
          <p:nvPr>
            <p:ph type="dt" sz="half" idx="2"/>
          </p:nvPr>
        </p:nvSpPr>
        <p:spPr>
          <a:xfrm>
            <a:off x="892969" y="6337301"/>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accent6">
                    <a:lumMod val="40000"/>
                    <a:lumOff val="60000"/>
                  </a:schemeClr>
                </a:solidFill>
                <a:latin typeface="+mn-lt"/>
              </a:defRPr>
            </a:lvl1pPr>
          </a:lstStyle>
          <a:p>
            <a:pPr>
              <a:defRPr/>
            </a:pPr>
            <a:fld id="{0286E041-FE05-4AFE-8413-E7890F75FCE8}" type="datetimeFigureOut">
              <a:rPr lang="en-US"/>
              <a:pPr>
                <a:defRPr/>
              </a:pPr>
              <a:t>7/9/2019</a:t>
            </a:fld>
            <a:endParaRPr lang="en-US"/>
          </a:p>
        </p:txBody>
      </p:sp>
      <p:sp>
        <p:nvSpPr>
          <p:cNvPr id="5" name="Footer Placeholder 4">
            <a:extLst>
              <a:ext uri="{FF2B5EF4-FFF2-40B4-BE49-F238E27FC236}">
                <a16:creationId xmlns:a16="http://schemas.microsoft.com/office/drawing/2014/main" id="{BCA1BC78-3E0E-4C01-8ED0-08273F144DEF}"/>
              </a:ext>
            </a:extLst>
          </p:cNvPr>
          <p:cNvSpPr>
            <a:spLocks noGrp="1"/>
          </p:cNvSpPr>
          <p:nvPr>
            <p:ph type="ftr" sz="quarter" idx="3"/>
          </p:nvPr>
        </p:nvSpPr>
        <p:spPr>
          <a:xfrm>
            <a:off x="3293269" y="6337301"/>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accent6">
                    <a:lumMod val="40000"/>
                    <a:lumOff val="60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FF3E3345-4DF3-4DB2-B2EB-B56896D16444}"/>
              </a:ext>
            </a:extLst>
          </p:cNvPr>
          <p:cNvSpPr>
            <a:spLocks noGrp="1"/>
          </p:cNvSpPr>
          <p:nvPr>
            <p:ph type="sldNum" sz="quarter" idx="4"/>
          </p:nvPr>
        </p:nvSpPr>
        <p:spPr>
          <a:xfrm>
            <a:off x="6722269" y="6337301"/>
            <a:ext cx="2057400" cy="365125"/>
          </a:xfrm>
          <a:prstGeom prst="rect">
            <a:avLst/>
          </a:prstGeom>
        </p:spPr>
        <p:txBody>
          <a:bodyPr vert="horz" lIns="91440" tIns="45720" rIns="91440" bIns="45720" rtlCol="0" anchor="ctr"/>
          <a:lstStyle>
            <a:lvl1pPr algn="r" eaLnBrk="1" fontAlgn="auto" hangingPunct="1">
              <a:spcBef>
                <a:spcPts val="0"/>
              </a:spcBef>
              <a:spcAft>
                <a:spcPts val="0"/>
              </a:spcAft>
              <a:defRPr sz="900" smtClean="0">
                <a:solidFill>
                  <a:schemeClr val="accent6">
                    <a:lumMod val="40000"/>
                    <a:lumOff val="60000"/>
                  </a:schemeClr>
                </a:solidFill>
                <a:latin typeface="+mn-lt"/>
              </a:defRPr>
            </a:lvl1pPr>
          </a:lstStyle>
          <a:p>
            <a:pPr>
              <a:defRPr/>
            </a:pPr>
            <a:fld id="{F1853966-7704-43A4-A061-1B540DF330E6}" type="slidenum">
              <a:rPr lang="en-US"/>
              <a:pPr>
                <a:defRPr/>
              </a:pPr>
              <a:t>‹#›</a:t>
            </a:fld>
            <a:endParaRPr lang="en-US"/>
          </a:p>
        </p:txBody>
      </p:sp>
    </p:spTree>
    <p:extLst>
      <p:ext uri="{BB962C8B-B14F-4D97-AF65-F5344CB8AC3E}">
        <p14:creationId xmlns:p14="http://schemas.microsoft.com/office/powerpoint/2010/main" val="69398127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91" r:id="rId12"/>
  </p:sldLayoutIdLst>
  <p:transition spd="med" advClick="0" advTm="15000">
    <p:pull/>
  </p:transition>
  <p:txStyles>
    <p:titleStyle>
      <a:lvl1pPr algn="l" rtl="0" eaLnBrk="1" fontAlgn="base" hangingPunct="1">
        <a:lnSpc>
          <a:spcPct val="90000"/>
        </a:lnSpc>
        <a:spcBef>
          <a:spcPct val="0"/>
        </a:spcBef>
        <a:spcAft>
          <a:spcPct val="0"/>
        </a:spcAft>
        <a:defRPr sz="3300" b="1" kern="1200">
          <a:solidFill>
            <a:schemeClr val="bg2"/>
          </a:solidFill>
          <a:latin typeface="+mj-lt"/>
          <a:ea typeface="+mj-ea"/>
          <a:cs typeface="+mj-cs"/>
        </a:defRPr>
      </a:lvl1pPr>
      <a:lvl2pPr algn="l" rtl="0" eaLnBrk="1" fontAlgn="base" hangingPunct="1">
        <a:lnSpc>
          <a:spcPct val="90000"/>
        </a:lnSpc>
        <a:spcBef>
          <a:spcPct val="0"/>
        </a:spcBef>
        <a:spcAft>
          <a:spcPct val="0"/>
        </a:spcAft>
        <a:defRPr sz="3300" b="1">
          <a:solidFill>
            <a:schemeClr val="bg2"/>
          </a:solidFill>
          <a:latin typeface="Calibri Light" panose="020F0302020204030204" pitchFamily="34" charset="0"/>
        </a:defRPr>
      </a:lvl2pPr>
      <a:lvl3pPr algn="l" rtl="0" eaLnBrk="1" fontAlgn="base" hangingPunct="1">
        <a:lnSpc>
          <a:spcPct val="90000"/>
        </a:lnSpc>
        <a:spcBef>
          <a:spcPct val="0"/>
        </a:spcBef>
        <a:spcAft>
          <a:spcPct val="0"/>
        </a:spcAft>
        <a:defRPr sz="3300" b="1">
          <a:solidFill>
            <a:schemeClr val="bg2"/>
          </a:solidFill>
          <a:latin typeface="Calibri Light" panose="020F0302020204030204" pitchFamily="34" charset="0"/>
        </a:defRPr>
      </a:lvl3pPr>
      <a:lvl4pPr algn="l" rtl="0" eaLnBrk="1" fontAlgn="base" hangingPunct="1">
        <a:lnSpc>
          <a:spcPct val="90000"/>
        </a:lnSpc>
        <a:spcBef>
          <a:spcPct val="0"/>
        </a:spcBef>
        <a:spcAft>
          <a:spcPct val="0"/>
        </a:spcAft>
        <a:defRPr sz="3300" b="1">
          <a:solidFill>
            <a:schemeClr val="bg2"/>
          </a:solidFill>
          <a:latin typeface="Calibri Light" panose="020F0302020204030204" pitchFamily="34" charset="0"/>
        </a:defRPr>
      </a:lvl4pPr>
      <a:lvl5pPr algn="l" rtl="0" eaLnBrk="1" fontAlgn="base" hangingPunct="1">
        <a:lnSpc>
          <a:spcPct val="90000"/>
        </a:lnSpc>
        <a:spcBef>
          <a:spcPct val="0"/>
        </a:spcBef>
        <a:spcAft>
          <a:spcPct val="0"/>
        </a:spcAft>
        <a:defRPr sz="3300" b="1">
          <a:solidFill>
            <a:schemeClr val="bg2"/>
          </a:solidFill>
          <a:latin typeface="Calibri Light" panose="020F0302020204030204" pitchFamily="34" charset="0"/>
        </a:defRPr>
      </a:lvl5pPr>
      <a:lvl6pPr marL="342900" algn="l" rtl="0" eaLnBrk="1" fontAlgn="base" hangingPunct="1">
        <a:lnSpc>
          <a:spcPct val="90000"/>
        </a:lnSpc>
        <a:spcBef>
          <a:spcPct val="0"/>
        </a:spcBef>
        <a:spcAft>
          <a:spcPct val="0"/>
        </a:spcAft>
        <a:defRPr sz="3300" b="1">
          <a:solidFill>
            <a:schemeClr val="bg2"/>
          </a:solidFill>
          <a:latin typeface="Calibri Light" panose="020F0302020204030204" pitchFamily="34" charset="0"/>
        </a:defRPr>
      </a:lvl6pPr>
      <a:lvl7pPr marL="685800" algn="l" rtl="0" eaLnBrk="1" fontAlgn="base" hangingPunct="1">
        <a:lnSpc>
          <a:spcPct val="90000"/>
        </a:lnSpc>
        <a:spcBef>
          <a:spcPct val="0"/>
        </a:spcBef>
        <a:spcAft>
          <a:spcPct val="0"/>
        </a:spcAft>
        <a:defRPr sz="3300" b="1">
          <a:solidFill>
            <a:schemeClr val="bg2"/>
          </a:solidFill>
          <a:latin typeface="Calibri Light" panose="020F0302020204030204" pitchFamily="34" charset="0"/>
        </a:defRPr>
      </a:lvl7pPr>
      <a:lvl8pPr marL="1028700" algn="l" rtl="0" eaLnBrk="1" fontAlgn="base" hangingPunct="1">
        <a:lnSpc>
          <a:spcPct val="90000"/>
        </a:lnSpc>
        <a:spcBef>
          <a:spcPct val="0"/>
        </a:spcBef>
        <a:spcAft>
          <a:spcPct val="0"/>
        </a:spcAft>
        <a:defRPr sz="3300" b="1">
          <a:solidFill>
            <a:schemeClr val="bg2"/>
          </a:solidFill>
          <a:latin typeface="Calibri Light" panose="020F0302020204030204" pitchFamily="34" charset="0"/>
        </a:defRPr>
      </a:lvl8pPr>
      <a:lvl9pPr marL="1371600" algn="l" rtl="0" eaLnBrk="1" fontAlgn="base" hangingPunct="1">
        <a:lnSpc>
          <a:spcPct val="90000"/>
        </a:lnSpc>
        <a:spcBef>
          <a:spcPct val="0"/>
        </a:spcBef>
        <a:spcAft>
          <a:spcPct val="0"/>
        </a:spcAft>
        <a:defRPr sz="3300" b="1">
          <a:solidFill>
            <a:schemeClr val="bg2"/>
          </a:solidFill>
          <a:latin typeface="Calibri Light" panose="020F0302020204030204" pitchFamily="34" charset="0"/>
        </a:defRPr>
      </a:lvl9pPr>
    </p:titleStyle>
    <p:bodyStyle>
      <a:lvl1pPr marL="171450" indent="-171450" algn="l" rtl="0" eaLnBrk="1" fontAlgn="base" hangingPunct="1">
        <a:lnSpc>
          <a:spcPct val="90000"/>
        </a:lnSpc>
        <a:spcBef>
          <a:spcPts val="750"/>
        </a:spcBef>
        <a:spcAft>
          <a:spcPct val="0"/>
        </a:spcAft>
        <a:buFont typeface="Arial" panose="020B0604020202020204" pitchFamily="34" charset="0"/>
        <a:buChar char="•"/>
        <a:defRPr sz="2100" kern="1200">
          <a:solidFill>
            <a:schemeClr val="bg2"/>
          </a:solidFill>
          <a:latin typeface="+mn-lt"/>
          <a:ea typeface="+mn-ea"/>
          <a:cs typeface="+mn-cs"/>
        </a:defRPr>
      </a:lvl1pPr>
      <a:lvl2pPr marL="514350" indent="-171450" algn="l" rtl="0" eaLnBrk="1" fontAlgn="base" hangingPunct="1">
        <a:lnSpc>
          <a:spcPct val="90000"/>
        </a:lnSpc>
        <a:spcBef>
          <a:spcPts val="375"/>
        </a:spcBef>
        <a:spcAft>
          <a:spcPct val="0"/>
        </a:spcAft>
        <a:buFont typeface="Arial" panose="020B0604020202020204" pitchFamily="34" charset="0"/>
        <a:buChar char="•"/>
        <a:defRPr sz="1800" kern="1200">
          <a:solidFill>
            <a:srgbClr val="F5CEB8"/>
          </a:solidFill>
          <a:latin typeface="+mn-lt"/>
          <a:ea typeface="+mn-ea"/>
          <a:cs typeface="+mn-cs"/>
        </a:defRPr>
      </a:lvl2pPr>
      <a:lvl3pPr marL="857250" indent="-171450" algn="l" rtl="0" eaLnBrk="1" fontAlgn="base" hangingPunct="1">
        <a:lnSpc>
          <a:spcPct val="90000"/>
        </a:lnSpc>
        <a:spcBef>
          <a:spcPts val="375"/>
        </a:spcBef>
        <a:spcAft>
          <a:spcPct val="0"/>
        </a:spcAft>
        <a:buFont typeface="Arial" panose="020B0604020202020204" pitchFamily="34" charset="0"/>
        <a:buChar char="•"/>
        <a:defRPr sz="1500" kern="1200">
          <a:solidFill>
            <a:srgbClr val="F5CEB8"/>
          </a:solidFill>
          <a:latin typeface="+mn-lt"/>
          <a:ea typeface="+mn-ea"/>
          <a:cs typeface="+mn-cs"/>
        </a:defRPr>
      </a:lvl3pPr>
      <a:lvl4pPr marL="1200150" indent="-171450" algn="l" rtl="0" eaLnBrk="1" fontAlgn="base" hangingPunct="1">
        <a:lnSpc>
          <a:spcPct val="90000"/>
        </a:lnSpc>
        <a:spcBef>
          <a:spcPts val="375"/>
        </a:spcBef>
        <a:spcAft>
          <a:spcPct val="0"/>
        </a:spcAft>
        <a:buFont typeface="Arial" panose="020B0604020202020204" pitchFamily="34" charset="0"/>
        <a:buChar char="•"/>
        <a:defRPr kern="1200">
          <a:solidFill>
            <a:srgbClr val="F5CEB8"/>
          </a:solidFill>
          <a:latin typeface="+mn-lt"/>
          <a:ea typeface="+mn-ea"/>
          <a:cs typeface="+mn-cs"/>
        </a:defRPr>
      </a:lvl4pPr>
      <a:lvl5pPr marL="1543050" indent="-171450" algn="l" rtl="0" eaLnBrk="1" fontAlgn="base" hangingPunct="1">
        <a:lnSpc>
          <a:spcPct val="90000"/>
        </a:lnSpc>
        <a:spcBef>
          <a:spcPts val="375"/>
        </a:spcBef>
        <a:spcAft>
          <a:spcPct val="0"/>
        </a:spcAft>
        <a:buFont typeface="Arial" panose="020B0604020202020204" pitchFamily="34" charset="0"/>
        <a:buChar char="•"/>
        <a:defRPr kern="1200">
          <a:solidFill>
            <a:srgbClr val="F5CEB8"/>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593367"/>
            <a:ext cx="8520600" cy="7636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dirty="0"/>
          </a:p>
        </p:txBody>
      </p:sp>
      <p:sp>
        <p:nvSpPr>
          <p:cNvPr id="7" name="Shape 7"/>
          <p:cNvSpPr txBox="1">
            <a:spLocks noGrp="1"/>
          </p:cNvSpPr>
          <p:nvPr>
            <p:ph type="body" idx="1"/>
          </p:nvPr>
        </p:nvSpPr>
        <p:spPr>
          <a:xfrm>
            <a:off x="311700" y="1536633"/>
            <a:ext cx="8520600" cy="4555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dirty="0"/>
          </a:p>
        </p:txBody>
      </p:sp>
      <p:pic>
        <p:nvPicPr>
          <p:cNvPr id="5" name="Shape 71"/>
          <p:cNvPicPr preferRelativeResize="0"/>
          <p:nvPr userDrawn="1"/>
        </p:nvPicPr>
        <p:blipFill>
          <a:blip r:embed="rId10" cstate="print">
            <a:alphaModFix/>
          </a:blip>
          <a:stretch>
            <a:fillRect/>
          </a:stretch>
        </p:blipFill>
        <p:spPr>
          <a:xfrm>
            <a:off x="7227376" y="5054600"/>
            <a:ext cx="2069024" cy="2758699"/>
          </a:xfrm>
          <a:prstGeom prst="rect">
            <a:avLst/>
          </a:prstGeom>
          <a:noFill/>
          <a:ln>
            <a:noFill/>
          </a:ln>
        </p:spPr>
      </p:pic>
      <p:sp>
        <p:nvSpPr>
          <p:cNvPr id="9" name="Slide Number Placeholder 5">
            <a:extLst>
              <a:ext uri="{FF2B5EF4-FFF2-40B4-BE49-F238E27FC236}">
                <a16:creationId xmlns:a16="http://schemas.microsoft.com/office/drawing/2014/main" id="{86FE610F-F9D8-EA47-B076-18F52BB0C463}"/>
              </a:ext>
            </a:extLst>
          </p:cNvPr>
          <p:cNvSpPr txBox="1">
            <a:spLocks/>
          </p:cNvSpPr>
          <p:nvPr userDrawn="1"/>
        </p:nvSpPr>
        <p:spPr>
          <a:xfrm>
            <a:off x="318052" y="6091770"/>
            <a:ext cx="443948" cy="486833"/>
          </a:xfrm>
          <a:prstGeom prst="rect">
            <a:avLst/>
          </a:prstGeom>
        </p:spPr>
        <p:txBody>
          <a:bodyPr vert="horz"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chemeClr val="tx1">
                    <a:tint val="75000"/>
                  </a:schemeClr>
                </a:solidFill>
                <a:latin typeface="Times New Roman" panose="02020603050405020304" pitchFamily="18" charset="0"/>
                <a:ea typeface="Arial"/>
                <a:cs typeface="Times New Roman" panose="02020603050405020304" pitchFamily="18" charset="0"/>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fld id="{D275CE6D-5C38-C543-B8AD-F8110668FDF9}" type="slidenum">
              <a:rPr lang="en-US" sz="1100" smtClean="0"/>
              <a:pPr/>
              <a:t>‹#›</a:t>
            </a:fld>
            <a:endParaRPr lang="en-US" sz="1100" dirty="0"/>
          </a:p>
        </p:txBody>
      </p:sp>
    </p:spTree>
    <p:extLst>
      <p:ext uri="{BB962C8B-B14F-4D97-AF65-F5344CB8AC3E}">
        <p14:creationId xmlns:p14="http://schemas.microsoft.com/office/powerpoint/2010/main" val="1569220278"/>
      </p:ext>
    </p:extLst>
  </p:cSld>
  <p:clrMap bg1="lt1" tx1="dk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92" r:id="rId8"/>
  </p:sldLayoutIdLst>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2400" b="1" i="0" u="none" strike="noStrike" cap="none">
          <a:solidFill>
            <a:srgbClr val="000000"/>
          </a:solidFill>
          <a:latin typeface="Georgia" panose="02040502050405020303" pitchFamily="18" charset="0"/>
          <a:ea typeface="Georgia" panose="02040502050405020303" pitchFamily="18" charset="0"/>
          <a:cs typeface="Times New Roman" panose="02020603050405020304" pitchFamily="18" charset="0"/>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2800" b="0" i="0" u="none" strike="noStrike" cap="none">
          <a:solidFill>
            <a:schemeClr val="tx1"/>
          </a:solidFill>
          <a:latin typeface="Times New Roman" panose="02020603050405020304" pitchFamily="18" charset="0"/>
          <a:ea typeface="Times New Roman" panose="02020603050405020304" pitchFamily="18" charset="0"/>
          <a:cs typeface="Times New Roman" panose="02020603050405020304" pitchFamily="18" charset="0"/>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sz="4000">
                <a:solidFill>
                  <a:srgbClr val="101957"/>
                </a:solidFill>
                <a:latin typeface="Avenir" panose="02000503040000020003" pitchFamily="2" charset="0"/>
                <a:cs typeface="Arial-Mdm-FC"/>
              </a:rPr>
              <a:t>Header</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9487574"/>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spcBef>
          <a:spcPct val="0"/>
        </a:spcBef>
        <a:buNone/>
        <a:defRPr sz="4400" kern="1200">
          <a:solidFill>
            <a:srgbClr val="152754"/>
          </a:solidFill>
          <a:latin typeface="Avenir LT 45 Book" panose="02000503020000020003" pitchFamily="2"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3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5.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40.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5.xml"/><Relationship Id="rId1" Type="http://schemas.openxmlformats.org/officeDocument/2006/relationships/slideLayout" Target="../slideLayouts/slideLayout35.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3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35.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4.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7.xml"/><Relationship Id="rId1" Type="http://schemas.openxmlformats.org/officeDocument/2006/relationships/slideLayout" Target="../slideLayouts/slideLayout24.xml"/><Relationship Id="rId4" Type="http://schemas.openxmlformats.org/officeDocument/2006/relationships/image" Target="../media/image53.svg"/></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9.xml"/><Relationship Id="rId1" Type="http://schemas.openxmlformats.org/officeDocument/2006/relationships/slideLayout" Target="../slideLayouts/slideLayout24.xml"/><Relationship Id="rId5" Type="http://schemas.openxmlformats.org/officeDocument/2006/relationships/image" Target="../media/image45.PNG"/><Relationship Id="rId4" Type="http://schemas.openxmlformats.org/officeDocument/2006/relationships/image" Target="../media/image56.sv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24.xml"/><Relationship Id="rId5" Type="http://schemas.openxmlformats.org/officeDocument/2006/relationships/image" Target="../media/image58.svg"/><Relationship Id="rId4" Type="http://schemas.openxmlformats.org/officeDocument/2006/relationships/image" Target="../media/image5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24.xml"/><Relationship Id="rId5" Type="http://schemas.openxmlformats.org/officeDocument/2006/relationships/image" Target="../media/image65.png"/><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69.png"/><Relationship Id="rId4" Type="http://schemas.microsoft.com/office/2007/relationships/hdphoto" Target="../media/hdphoto1.wdp"/></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microsoft.com/office/2007/relationships/hdphoto" Target="../media/hdphoto2.wdp"/></Relationships>
</file>

<file path=ppt/slides/_rels/slide4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jpg"/></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5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80.JPG"/></Relationships>
</file>

<file path=ppt/slides/_rels/slide5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4.png"/></Relationships>
</file>

<file path=ppt/slides/_rels/slide56.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57.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5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hyperlink" Target="http://blog.scielo.org/en/2014/07/14/the-open-data-movement-international-consolidation/"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61.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57.xml"/></Relationships>
</file>

<file path=ppt/slides/_rels/slide65.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60.xml"/><Relationship Id="rId1" Type="http://schemas.openxmlformats.org/officeDocument/2006/relationships/slideLayout" Target="../slideLayouts/slideLayout49.xml"/><Relationship Id="rId4" Type="http://schemas.openxmlformats.org/officeDocument/2006/relationships/image" Target="../media/image99.png"/></Relationships>
</file>

<file path=ppt/slides/_rels/slide6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61.xml"/><Relationship Id="rId1" Type="http://schemas.openxmlformats.org/officeDocument/2006/relationships/slideLayout" Target="../slideLayouts/slideLayout47.xml"/><Relationship Id="rId4" Type="http://schemas.openxmlformats.org/officeDocument/2006/relationships/image" Target="../media/image101.png"/></Relationships>
</file>

<file path=ppt/slides/_rels/slide6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2.xml"/><Relationship Id="rId1" Type="http://schemas.openxmlformats.org/officeDocument/2006/relationships/slideLayout" Target="../slideLayouts/slideLayout47.xml"/></Relationships>
</file>

<file path=ppt/slides/_rels/slide6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63.xml"/><Relationship Id="rId1" Type="http://schemas.openxmlformats.org/officeDocument/2006/relationships/slideLayout" Target="../slideLayouts/slideLayout49.xml"/></Relationships>
</file>

<file path=ppt/slides/_rels/slide69.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64.xml"/><Relationship Id="rId1" Type="http://schemas.openxmlformats.org/officeDocument/2006/relationships/slideLayout" Target="../slideLayouts/slideLayout47.xml"/><Relationship Id="rId4" Type="http://schemas.openxmlformats.org/officeDocument/2006/relationships/image" Target="../media/image105.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9.xml"/></Relationships>
</file>

<file path=ppt/slides/_rels/slide7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66.xml"/><Relationship Id="rId1" Type="http://schemas.openxmlformats.org/officeDocument/2006/relationships/slideLayout" Target="../slideLayouts/slideLayout47.xml"/></Relationships>
</file>

<file path=ppt/slides/_rels/slide7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67.xml"/><Relationship Id="rId1" Type="http://schemas.openxmlformats.org/officeDocument/2006/relationships/slideLayout" Target="../slideLayouts/slideLayout47.xml"/></Relationships>
</file>

<file path=ppt/slides/_rels/slide7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68.xml"/><Relationship Id="rId1" Type="http://schemas.openxmlformats.org/officeDocument/2006/relationships/slideLayout" Target="../slideLayouts/slideLayout47.xml"/></Relationships>
</file>

<file path=ppt/slides/_rels/slide7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69.xml"/><Relationship Id="rId1" Type="http://schemas.openxmlformats.org/officeDocument/2006/relationships/slideLayout" Target="../slideLayouts/slideLayout49.xml"/></Relationships>
</file>

<file path=ppt/slides/_rels/slide7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0.xml"/><Relationship Id="rId1" Type="http://schemas.openxmlformats.org/officeDocument/2006/relationships/slideLayout" Target="../slideLayouts/slideLayout49.xml"/></Relationships>
</file>

<file path=ppt/slides/_rels/slide76.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1.xml"/><Relationship Id="rId1" Type="http://schemas.openxmlformats.org/officeDocument/2006/relationships/slideLayout" Target="../slideLayouts/slideLayout49.xml"/></Relationships>
</file>

<file path=ppt/slides/_rels/slide7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72.xml"/><Relationship Id="rId1" Type="http://schemas.openxmlformats.org/officeDocument/2006/relationships/slideLayout" Target="../slideLayouts/slideLayout49.xml"/></Relationships>
</file>

<file path=ppt/slides/_rels/slide7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73.xml"/><Relationship Id="rId1" Type="http://schemas.openxmlformats.org/officeDocument/2006/relationships/slideLayout" Target="../slideLayouts/slideLayout52.xml"/></Relationships>
</file>

<file path=ppt/slides/_rels/slide7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74.xml"/><Relationship Id="rId1" Type="http://schemas.openxmlformats.org/officeDocument/2006/relationships/slideLayout" Target="../slideLayouts/slideLayout47.xml"/></Relationships>
</file>

<file path=ppt/slides/_rels/slide80.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5.xml"/><Relationship Id="rId1" Type="http://schemas.openxmlformats.org/officeDocument/2006/relationships/slideLayout" Target="../slideLayouts/slideLayout47.xml"/></Relationships>
</file>

<file path=ppt/slides/_rels/slide81.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6.xml"/><Relationship Id="rId1" Type="http://schemas.openxmlformats.org/officeDocument/2006/relationships/slideLayout" Target="../slideLayouts/slideLayout47.xml"/></Relationships>
</file>

<file path=ppt/slides/_rels/slide8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77.xml"/><Relationship Id="rId1" Type="http://schemas.openxmlformats.org/officeDocument/2006/relationships/slideLayout" Target="../slideLayouts/slideLayout49.xml"/></Relationships>
</file>

<file path=ppt/slides/_rels/slide8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78.xml"/><Relationship Id="rId1" Type="http://schemas.openxmlformats.org/officeDocument/2006/relationships/slideLayout" Target="../slideLayouts/slideLayout5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58.xml"/></Relationships>
</file>

<file path=ppt/slides/_rels/slide8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80.xml"/><Relationship Id="rId1" Type="http://schemas.openxmlformats.org/officeDocument/2006/relationships/slideLayout" Target="../slideLayouts/slideLayout59.xml"/><Relationship Id="rId4" Type="http://schemas.openxmlformats.org/officeDocument/2006/relationships/image" Target="../media/image120.png"/></Relationships>
</file>

<file path=ppt/slides/_rels/slide86.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119.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81.xml"/><Relationship Id="rId16" Type="http://schemas.openxmlformats.org/officeDocument/2006/relationships/image" Target="../media/image123.png"/><Relationship Id="rId1" Type="http://schemas.openxmlformats.org/officeDocument/2006/relationships/slideLayout" Target="../slideLayouts/slideLayout60.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image" Target="../media/image122.png"/><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image" Target="../media/image121.png"/></Relationships>
</file>

<file path=ppt/slides/_rels/slide87.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2.xml"/><Relationship Id="rId1" Type="http://schemas.openxmlformats.org/officeDocument/2006/relationships/slideLayout" Target="../slideLayouts/slideLayout6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25.png"/></Relationships>
</file>

<file path=ppt/slides/_rels/slide88.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3.xml"/><Relationship Id="rId1" Type="http://schemas.openxmlformats.org/officeDocument/2006/relationships/slideLayout" Target="../slideLayouts/slideLayout6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9.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image" Target="../media/image119.png"/><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84.xml"/><Relationship Id="rId16" Type="http://schemas.openxmlformats.org/officeDocument/2006/relationships/image" Target="../media/image122.png"/><Relationship Id="rId1" Type="http://schemas.openxmlformats.org/officeDocument/2006/relationships/slideLayout" Target="../slideLayouts/slideLayout60.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5" Type="http://schemas.openxmlformats.org/officeDocument/2006/relationships/image" Target="../media/image123.png"/><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image" Target="../media/image121.png"/></Relationships>
</file>

<file path=ppt/slides/_rels/slide90.xml.rels><?xml version="1.0" encoding="UTF-8" standalone="yes"?>
<Relationships xmlns="http://schemas.openxmlformats.org/package/2006/relationships"><Relationship Id="rId8" Type="http://schemas.openxmlformats.org/officeDocument/2006/relationships/diagramData" Target="../diagrams/data10.xml"/><Relationship Id="rId13" Type="http://schemas.openxmlformats.org/officeDocument/2006/relationships/image" Target="../media/image122.png"/><Relationship Id="rId3" Type="http://schemas.openxmlformats.org/officeDocument/2006/relationships/diagramData" Target="../diagrams/data9.xml"/><Relationship Id="rId7" Type="http://schemas.microsoft.com/office/2007/relationships/diagramDrawing" Target="../diagrams/drawing9.xml"/><Relationship Id="rId12" Type="http://schemas.microsoft.com/office/2007/relationships/diagramDrawing" Target="../diagrams/drawing10.xml"/><Relationship Id="rId2" Type="http://schemas.openxmlformats.org/officeDocument/2006/relationships/notesSlide" Target="../notesSlides/notesSlide85.xml"/><Relationship Id="rId16" Type="http://schemas.openxmlformats.org/officeDocument/2006/relationships/image" Target="../media/image123.png"/><Relationship Id="rId1" Type="http://schemas.openxmlformats.org/officeDocument/2006/relationships/slideLayout" Target="../slideLayouts/slideLayout60.xml"/><Relationship Id="rId6" Type="http://schemas.openxmlformats.org/officeDocument/2006/relationships/diagramColors" Target="../diagrams/colors9.xml"/><Relationship Id="rId11" Type="http://schemas.openxmlformats.org/officeDocument/2006/relationships/diagramColors" Target="../diagrams/colors10.xml"/><Relationship Id="rId5" Type="http://schemas.openxmlformats.org/officeDocument/2006/relationships/diagramQuickStyle" Target="../diagrams/quickStyle9.xml"/><Relationship Id="rId15" Type="http://schemas.openxmlformats.org/officeDocument/2006/relationships/image" Target="../media/image121.png"/><Relationship Id="rId10" Type="http://schemas.openxmlformats.org/officeDocument/2006/relationships/diagramQuickStyle" Target="../diagrams/quickStyle10.xml"/><Relationship Id="rId4" Type="http://schemas.openxmlformats.org/officeDocument/2006/relationships/diagramLayout" Target="../diagrams/layout9.xml"/><Relationship Id="rId9" Type="http://schemas.openxmlformats.org/officeDocument/2006/relationships/diagramLayout" Target="../diagrams/layout10.xml"/><Relationship Id="rId14" Type="http://schemas.openxmlformats.org/officeDocument/2006/relationships/image" Target="../media/image119.png"/></Relationships>
</file>

<file path=ppt/slides/_rels/slide9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86.xml"/><Relationship Id="rId1" Type="http://schemas.openxmlformats.org/officeDocument/2006/relationships/slideLayout" Target="../slideLayouts/slideLayout59.xml"/></Relationships>
</file>

<file path=ppt/slides/_rels/slide9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87.xml"/><Relationship Id="rId1" Type="http://schemas.openxmlformats.org/officeDocument/2006/relationships/slideLayout" Target="../slideLayouts/slideLayout59.xml"/></Relationships>
</file>

<file path=ppt/slides/_rels/slide93.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88.xml"/><Relationship Id="rId1" Type="http://schemas.openxmlformats.org/officeDocument/2006/relationships/slideLayout" Target="../slideLayouts/slideLayout60.xml"/><Relationship Id="rId6" Type="http://schemas.openxmlformats.org/officeDocument/2006/relationships/diagramColors" Target="../diagrams/colors11.xml"/><Relationship Id="rId11" Type="http://schemas.openxmlformats.org/officeDocument/2006/relationships/image" Target="../media/image119.png"/><Relationship Id="rId5" Type="http://schemas.openxmlformats.org/officeDocument/2006/relationships/diagramQuickStyle" Target="../diagrams/quickStyle11.xml"/><Relationship Id="rId10" Type="http://schemas.openxmlformats.org/officeDocument/2006/relationships/image" Target="../media/image123.png"/><Relationship Id="rId4" Type="http://schemas.openxmlformats.org/officeDocument/2006/relationships/diagramLayout" Target="../diagrams/layout11.xml"/><Relationship Id="rId9" Type="http://schemas.openxmlformats.org/officeDocument/2006/relationships/image" Target="../media/image121.png"/></Relationships>
</file>

<file path=ppt/slides/_rels/slide94.xml.rels><?xml version="1.0" encoding="UTF-8" standalone="yes"?>
<Relationships xmlns="http://schemas.openxmlformats.org/package/2006/relationships"><Relationship Id="rId8" Type="http://schemas.openxmlformats.org/officeDocument/2006/relationships/diagramData" Target="../diagrams/data13.xml"/><Relationship Id="rId13" Type="http://schemas.openxmlformats.org/officeDocument/2006/relationships/image" Target="../media/image122.png"/><Relationship Id="rId3" Type="http://schemas.openxmlformats.org/officeDocument/2006/relationships/diagramData" Target="../diagrams/data12.xml"/><Relationship Id="rId7" Type="http://schemas.microsoft.com/office/2007/relationships/diagramDrawing" Target="../diagrams/drawing12.xml"/><Relationship Id="rId12" Type="http://schemas.microsoft.com/office/2007/relationships/diagramDrawing" Target="../diagrams/drawing13.xml"/><Relationship Id="rId2" Type="http://schemas.openxmlformats.org/officeDocument/2006/relationships/notesSlide" Target="../notesSlides/notesSlide89.xml"/><Relationship Id="rId16" Type="http://schemas.openxmlformats.org/officeDocument/2006/relationships/image" Target="../media/image119.png"/><Relationship Id="rId1" Type="http://schemas.openxmlformats.org/officeDocument/2006/relationships/slideLayout" Target="../slideLayouts/slideLayout60.xml"/><Relationship Id="rId6" Type="http://schemas.openxmlformats.org/officeDocument/2006/relationships/diagramColors" Target="../diagrams/colors12.xml"/><Relationship Id="rId11" Type="http://schemas.openxmlformats.org/officeDocument/2006/relationships/diagramColors" Target="../diagrams/colors13.xml"/><Relationship Id="rId5" Type="http://schemas.openxmlformats.org/officeDocument/2006/relationships/diagramQuickStyle" Target="../diagrams/quickStyle12.xml"/><Relationship Id="rId15" Type="http://schemas.openxmlformats.org/officeDocument/2006/relationships/image" Target="../media/image123.png"/><Relationship Id="rId10" Type="http://schemas.openxmlformats.org/officeDocument/2006/relationships/diagramQuickStyle" Target="../diagrams/quickStyle13.xml"/><Relationship Id="rId4" Type="http://schemas.openxmlformats.org/officeDocument/2006/relationships/diagramLayout" Target="../diagrams/layout12.xml"/><Relationship Id="rId9" Type="http://schemas.openxmlformats.org/officeDocument/2006/relationships/diagramLayout" Target="../diagrams/layout13.xml"/><Relationship Id="rId14" Type="http://schemas.openxmlformats.org/officeDocument/2006/relationships/image" Target="../media/image121.png"/></Relationships>
</file>

<file path=ppt/slides/_rels/slide95.xml.rels><?xml version="1.0" encoding="UTF-8" standalone="yes"?>
<Relationships xmlns="http://schemas.openxmlformats.org/package/2006/relationships"><Relationship Id="rId8" Type="http://schemas.openxmlformats.org/officeDocument/2006/relationships/diagramData" Target="../diagrams/data15.xml"/><Relationship Id="rId13" Type="http://schemas.openxmlformats.org/officeDocument/2006/relationships/image" Target="../media/image122.png"/><Relationship Id="rId3" Type="http://schemas.openxmlformats.org/officeDocument/2006/relationships/diagramData" Target="../diagrams/data14.xml"/><Relationship Id="rId7" Type="http://schemas.microsoft.com/office/2007/relationships/diagramDrawing" Target="../diagrams/drawing14.xml"/><Relationship Id="rId12" Type="http://schemas.microsoft.com/office/2007/relationships/diagramDrawing" Target="../diagrams/drawing15.xml"/><Relationship Id="rId2" Type="http://schemas.openxmlformats.org/officeDocument/2006/relationships/notesSlide" Target="../notesSlides/notesSlide90.xml"/><Relationship Id="rId16" Type="http://schemas.openxmlformats.org/officeDocument/2006/relationships/image" Target="../media/image119.png"/><Relationship Id="rId1" Type="http://schemas.openxmlformats.org/officeDocument/2006/relationships/slideLayout" Target="../slideLayouts/slideLayout60.xml"/><Relationship Id="rId6" Type="http://schemas.openxmlformats.org/officeDocument/2006/relationships/diagramColors" Target="../diagrams/colors14.xml"/><Relationship Id="rId11" Type="http://schemas.openxmlformats.org/officeDocument/2006/relationships/diagramColors" Target="../diagrams/colors15.xml"/><Relationship Id="rId5" Type="http://schemas.openxmlformats.org/officeDocument/2006/relationships/diagramQuickStyle" Target="../diagrams/quickStyle14.xml"/><Relationship Id="rId15" Type="http://schemas.openxmlformats.org/officeDocument/2006/relationships/image" Target="../media/image123.png"/><Relationship Id="rId10" Type="http://schemas.openxmlformats.org/officeDocument/2006/relationships/diagramQuickStyle" Target="../diagrams/quickStyle15.xml"/><Relationship Id="rId4" Type="http://schemas.openxmlformats.org/officeDocument/2006/relationships/diagramLayout" Target="../diagrams/layout14.xml"/><Relationship Id="rId9" Type="http://schemas.openxmlformats.org/officeDocument/2006/relationships/diagramLayout" Target="../diagrams/layout15.xml"/><Relationship Id="rId14" Type="http://schemas.openxmlformats.org/officeDocument/2006/relationships/image" Target="../media/image121.png"/></Relationships>
</file>

<file path=ppt/slides/_rels/slide96.xml.rels><?xml version="1.0" encoding="UTF-8" standalone="yes"?>
<Relationships xmlns="http://schemas.openxmlformats.org/package/2006/relationships"><Relationship Id="rId8" Type="http://schemas.openxmlformats.org/officeDocument/2006/relationships/diagramData" Target="../diagrams/data17.xml"/><Relationship Id="rId13" Type="http://schemas.openxmlformats.org/officeDocument/2006/relationships/image" Target="../media/image122.png"/><Relationship Id="rId3" Type="http://schemas.openxmlformats.org/officeDocument/2006/relationships/diagramData" Target="../diagrams/data16.xml"/><Relationship Id="rId7" Type="http://schemas.microsoft.com/office/2007/relationships/diagramDrawing" Target="../diagrams/drawing16.xml"/><Relationship Id="rId12" Type="http://schemas.microsoft.com/office/2007/relationships/diagramDrawing" Target="../diagrams/drawing17.xml"/><Relationship Id="rId2" Type="http://schemas.openxmlformats.org/officeDocument/2006/relationships/notesSlide" Target="../notesSlides/notesSlide91.xml"/><Relationship Id="rId16" Type="http://schemas.openxmlformats.org/officeDocument/2006/relationships/image" Target="../media/image119.png"/><Relationship Id="rId1" Type="http://schemas.openxmlformats.org/officeDocument/2006/relationships/slideLayout" Target="../slideLayouts/slideLayout60.xml"/><Relationship Id="rId6" Type="http://schemas.openxmlformats.org/officeDocument/2006/relationships/diagramColors" Target="../diagrams/colors16.xml"/><Relationship Id="rId11" Type="http://schemas.openxmlformats.org/officeDocument/2006/relationships/diagramColors" Target="../diagrams/colors17.xml"/><Relationship Id="rId5" Type="http://schemas.openxmlformats.org/officeDocument/2006/relationships/diagramQuickStyle" Target="../diagrams/quickStyle16.xml"/><Relationship Id="rId15" Type="http://schemas.openxmlformats.org/officeDocument/2006/relationships/image" Target="../media/image123.png"/><Relationship Id="rId10" Type="http://schemas.openxmlformats.org/officeDocument/2006/relationships/diagramQuickStyle" Target="../diagrams/quickStyle17.xml"/><Relationship Id="rId4" Type="http://schemas.openxmlformats.org/officeDocument/2006/relationships/diagramLayout" Target="../diagrams/layout16.xml"/><Relationship Id="rId9" Type="http://schemas.openxmlformats.org/officeDocument/2006/relationships/diagramLayout" Target="../diagrams/layout17.xml"/><Relationship Id="rId14" Type="http://schemas.openxmlformats.org/officeDocument/2006/relationships/image" Target="../media/image121.png"/></Relationships>
</file>

<file path=ppt/slides/_rels/slide97.xml.rels><?xml version="1.0" encoding="UTF-8" standalone="yes"?>
<Relationships xmlns="http://schemas.openxmlformats.org/package/2006/relationships"><Relationship Id="rId8" Type="http://schemas.openxmlformats.org/officeDocument/2006/relationships/diagramData" Target="../diagrams/data19.xml"/><Relationship Id="rId13" Type="http://schemas.openxmlformats.org/officeDocument/2006/relationships/image" Target="../media/image122.png"/><Relationship Id="rId3" Type="http://schemas.openxmlformats.org/officeDocument/2006/relationships/diagramData" Target="../diagrams/data18.xml"/><Relationship Id="rId7" Type="http://schemas.microsoft.com/office/2007/relationships/diagramDrawing" Target="../diagrams/drawing18.xml"/><Relationship Id="rId12" Type="http://schemas.microsoft.com/office/2007/relationships/diagramDrawing" Target="../diagrams/drawing19.xml"/><Relationship Id="rId2" Type="http://schemas.openxmlformats.org/officeDocument/2006/relationships/notesSlide" Target="../notesSlides/notesSlide92.xml"/><Relationship Id="rId16" Type="http://schemas.openxmlformats.org/officeDocument/2006/relationships/image" Target="../media/image121.png"/><Relationship Id="rId1" Type="http://schemas.openxmlformats.org/officeDocument/2006/relationships/slideLayout" Target="../slideLayouts/slideLayout60.xml"/><Relationship Id="rId6" Type="http://schemas.openxmlformats.org/officeDocument/2006/relationships/diagramColors" Target="../diagrams/colors18.xml"/><Relationship Id="rId11" Type="http://schemas.openxmlformats.org/officeDocument/2006/relationships/diagramColors" Target="../diagrams/colors19.xml"/><Relationship Id="rId5" Type="http://schemas.openxmlformats.org/officeDocument/2006/relationships/diagramQuickStyle" Target="../diagrams/quickStyle18.xml"/><Relationship Id="rId15" Type="http://schemas.openxmlformats.org/officeDocument/2006/relationships/image" Target="../media/image119.png"/><Relationship Id="rId10" Type="http://schemas.openxmlformats.org/officeDocument/2006/relationships/diagramQuickStyle" Target="../diagrams/quickStyle19.xml"/><Relationship Id="rId4" Type="http://schemas.openxmlformats.org/officeDocument/2006/relationships/diagramLayout" Target="../diagrams/layout18.xml"/><Relationship Id="rId9" Type="http://schemas.openxmlformats.org/officeDocument/2006/relationships/diagramLayout" Target="../diagrams/layout19.xml"/><Relationship Id="rId14" Type="http://schemas.openxmlformats.org/officeDocument/2006/relationships/image" Target="../media/image123.png"/></Relationships>
</file>

<file path=ppt/slides/_rels/slide98.xml.rels><?xml version="1.0" encoding="UTF-8" standalone="yes"?>
<Relationships xmlns="http://schemas.openxmlformats.org/package/2006/relationships"><Relationship Id="rId8" Type="http://schemas.openxmlformats.org/officeDocument/2006/relationships/diagramData" Target="../diagrams/data21.xml"/><Relationship Id="rId13" Type="http://schemas.openxmlformats.org/officeDocument/2006/relationships/image" Target="../media/image122.png"/><Relationship Id="rId3" Type="http://schemas.openxmlformats.org/officeDocument/2006/relationships/diagramData" Target="../diagrams/data20.xml"/><Relationship Id="rId7" Type="http://schemas.microsoft.com/office/2007/relationships/diagramDrawing" Target="../diagrams/drawing20.xml"/><Relationship Id="rId12" Type="http://schemas.microsoft.com/office/2007/relationships/diagramDrawing" Target="../diagrams/drawing21.xml"/><Relationship Id="rId2" Type="http://schemas.openxmlformats.org/officeDocument/2006/relationships/notesSlide" Target="../notesSlides/notesSlide93.xml"/><Relationship Id="rId16" Type="http://schemas.openxmlformats.org/officeDocument/2006/relationships/image" Target="../media/image121.png"/><Relationship Id="rId1" Type="http://schemas.openxmlformats.org/officeDocument/2006/relationships/slideLayout" Target="../slideLayouts/slideLayout60.xml"/><Relationship Id="rId6" Type="http://schemas.openxmlformats.org/officeDocument/2006/relationships/diagramColors" Target="../diagrams/colors20.xml"/><Relationship Id="rId11" Type="http://schemas.openxmlformats.org/officeDocument/2006/relationships/diagramColors" Target="../diagrams/colors21.xml"/><Relationship Id="rId5" Type="http://schemas.openxmlformats.org/officeDocument/2006/relationships/diagramQuickStyle" Target="../diagrams/quickStyle20.xml"/><Relationship Id="rId15" Type="http://schemas.openxmlformats.org/officeDocument/2006/relationships/image" Target="../media/image119.png"/><Relationship Id="rId10" Type="http://schemas.openxmlformats.org/officeDocument/2006/relationships/diagramQuickStyle" Target="../diagrams/quickStyle21.xml"/><Relationship Id="rId4" Type="http://schemas.openxmlformats.org/officeDocument/2006/relationships/diagramLayout" Target="../diagrams/layout20.xml"/><Relationship Id="rId9" Type="http://schemas.openxmlformats.org/officeDocument/2006/relationships/diagramLayout" Target="../diagrams/layout21.xml"/><Relationship Id="rId14" Type="http://schemas.openxmlformats.org/officeDocument/2006/relationships/image" Target="../media/image123.png"/></Relationships>
</file>

<file path=ppt/slides/_rels/slide99.xml.rels><?xml version="1.0" encoding="UTF-8" standalone="yes"?>
<Relationships xmlns="http://schemas.openxmlformats.org/package/2006/relationships"><Relationship Id="rId8" Type="http://schemas.openxmlformats.org/officeDocument/2006/relationships/diagramData" Target="../diagrams/data23.xml"/><Relationship Id="rId13" Type="http://schemas.openxmlformats.org/officeDocument/2006/relationships/image" Target="../media/image122.png"/><Relationship Id="rId3" Type="http://schemas.openxmlformats.org/officeDocument/2006/relationships/diagramData" Target="../diagrams/data22.xml"/><Relationship Id="rId7" Type="http://schemas.microsoft.com/office/2007/relationships/diagramDrawing" Target="../diagrams/drawing22.xml"/><Relationship Id="rId12" Type="http://schemas.microsoft.com/office/2007/relationships/diagramDrawing" Target="../diagrams/drawing23.xml"/><Relationship Id="rId2" Type="http://schemas.openxmlformats.org/officeDocument/2006/relationships/notesSlide" Target="../notesSlides/notesSlide94.xml"/><Relationship Id="rId16" Type="http://schemas.openxmlformats.org/officeDocument/2006/relationships/image" Target="../media/image121.png"/><Relationship Id="rId1" Type="http://schemas.openxmlformats.org/officeDocument/2006/relationships/slideLayout" Target="../slideLayouts/slideLayout60.xml"/><Relationship Id="rId6" Type="http://schemas.openxmlformats.org/officeDocument/2006/relationships/diagramColors" Target="../diagrams/colors22.xml"/><Relationship Id="rId11" Type="http://schemas.openxmlformats.org/officeDocument/2006/relationships/diagramColors" Target="../diagrams/colors23.xml"/><Relationship Id="rId5" Type="http://schemas.openxmlformats.org/officeDocument/2006/relationships/diagramQuickStyle" Target="../diagrams/quickStyle22.xml"/><Relationship Id="rId15" Type="http://schemas.openxmlformats.org/officeDocument/2006/relationships/image" Target="../media/image119.png"/><Relationship Id="rId10" Type="http://schemas.openxmlformats.org/officeDocument/2006/relationships/diagramQuickStyle" Target="../diagrams/quickStyle23.xml"/><Relationship Id="rId4" Type="http://schemas.openxmlformats.org/officeDocument/2006/relationships/diagramLayout" Target="../diagrams/layout22.xml"/><Relationship Id="rId9" Type="http://schemas.openxmlformats.org/officeDocument/2006/relationships/diagramLayout" Target="../diagrams/layout23.xml"/><Relationship Id="rId14" Type="http://schemas.openxmlformats.org/officeDocument/2006/relationships/image" Target="../media/image123.png"/></Relationships>
</file>

<file path=ppt/slides/_rels/slide100.xml.rels><?xml version="1.0" encoding="UTF-8" standalone="yes"?>
<Relationships xmlns="http://schemas.openxmlformats.org/package/2006/relationships"><Relationship Id="rId8" Type="http://schemas.openxmlformats.org/officeDocument/2006/relationships/diagramData" Target="../diagrams/data25.xml"/><Relationship Id="rId13" Type="http://schemas.openxmlformats.org/officeDocument/2006/relationships/image" Target="../media/image122.png"/><Relationship Id="rId3" Type="http://schemas.openxmlformats.org/officeDocument/2006/relationships/diagramData" Target="../diagrams/data24.xml"/><Relationship Id="rId7" Type="http://schemas.microsoft.com/office/2007/relationships/diagramDrawing" Target="../diagrams/drawing24.xml"/><Relationship Id="rId12" Type="http://schemas.microsoft.com/office/2007/relationships/diagramDrawing" Target="../diagrams/drawing25.xml"/><Relationship Id="rId2" Type="http://schemas.openxmlformats.org/officeDocument/2006/relationships/notesSlide" Target="../notesSlides/notesSlide95.xml"/><Relationship Id="rId16" Type="http://schemas.openxmlformats.org/officeDocument/2006/relationships/image" Target="../media/image121.png"/><Relationship Id="rId1" Type="http://schemas.openxmlformats.org/officeDocument/2006/relationships/slideLayout" Target="../slideLayouts/slideLayout60.xml"/><Relationship Id="rId6" Type="http://schemas.openxmlformats.org/officeDocument/2006/relationships/diagramColors" Target="../diagrams/colors24.xml"/><Relationship Id="rId11" Type="http://schemas.openxmlformats.org/officeDocument/2006/relationships/diagramColors" Target="../diagrams/colors25.xml"/><Relationship Id="rId5" Type="http://schemas.openxmlformats.org/officeDocument/2006/relationships/diagramQuickStyle" Target="../diagrams/quickStyle24.xml"/><Relationship Id="rId15" Type="http://schemas.openxmlformats.org/officeDocument/2006/relationships/image" Target="../media/image119.png"/><Relationship Id="rId10" Type="http://schemas.openxmlformats.org/officeDocument/2006/relationships/diagramQuickStyle" Target="../diagrams/quickStyle25.xml"/><Relationship Id="rId4" Type="http://schemas.openxmlformats.org/officeDocument/2006/relationships/diagramLayout" Target="../diagrams/layout24.xml"/><Relationship Id="rId9" Type="http://schemas.openxmlformats.org/officeDocument/2006/relationships/diagramLayout" Target="../diagrams/layout25.xml"/><Relationship Id="rId14" Type="http://schemas.openxmlformats.org/officeDocument/2006/relationships/image" Target="../media/image123.png"/></Relationships>
</file>

<file path=ppt/slides/_rels/slide101.xml.rels><?xml version="1.0" encoding="UTF-8" standalone="yes"?>
<Relationships xmlns="http://schemas.openxmlformats.org/package/2006/relationships"><Relationship Id="rId8" Type="http://schemas.openxmlformats.org/officeDocument/2006/relationships/diagramData" Target="../diagrams/data27.xml"/><Relationship Id="rId13" Type="http://schemas.openxmlformats.org/officeDocument/2006/relationships/image" Target="../media/image122.png"/><Relationship Id="rId3" Type="http://schemas.openxmlformats.org/officeDocument/2006/relationships/diagramData" Target="../diagrams/data26.xml"/><Relationship Id="rId7" Type="http://schemas.microsoft.com/office/2007/relationships/diagramDrawing" Target="../diagrams/drawing26.xml"/><Relationship Id="rId12" Type="http://schemas.microsoft.com/office/2007/relationships/diagramDrawing" Target="../diagrams/drawing27.xml"/><Relationship Id="rId2" Type="http://schemas.openxmlformats.org/officeDocument/2006/relationships/notesSlide" Target="../notesSlides/notesSlide96.xml"/><Relationship Id="rId16" Type="http://schemas.openxmlformats.org/officeDocument/2006/relationships/image" Target="../media/image121.png"/><Relationship Id="rId1" Type="http://schemas.openxmlformats.org/officeDocument/2006/relationships/slideLayout" Target="../slideLayouts/slideLayout60.xml"/><Relationship Id="rId6" Type="http://schemas.openxmlformats.org/officeDocument/2006/relationships/diagramColors" Target="../diagrams/colors26.xml"/><Relationship Id="rId11" Type="http://schemas.openxmlformats.org/officeDocument/2006/relationships/diagramColors" Target="../diagrams/colors27.xml"/><Relationship Id="rId5" Type="http://schemas.openxmlformats.org/officeDocument/2006/relationships/diagramQuickStyle" Target="../diagrams/quickStyle26.xml"/><Relationship Id="rId15" Type="http://schemas.openxmlformats.org/officeDocument/2006/relationships/image" Target="../media/image119.png"/><Relationship Id="rId10" Type="http://schemas.openxmlformats.org/officeDocument/2006/relationships/diagramQuickStyle" Target="../diagrams/quickStyle27.xml"/><Relationship Id="rId4" Type="http://schemas.openxmlformats.org/officeDocument/2006/relationships/diagramLayout" Target="../diagrams/layout26.xml"/><Relationship Id="rId9" Type="http://schemas.openxmlformats.org/officeDocument/2006/relationships/diagramLayout" Target="../diagrams/layout27.xml"/><Relationship Id="rId14" Type="http://schemas.openxmlformats.org/officeDocument/2006/relationships/image" Target="../media/image123.png"/></Relationships>
</file>

<file path=ppt/slides/_rels/slide102.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97.xml"/><Relationship Id="rId1" Type="http://schemas.openxmlformats.org/officeDocument/2006/relationships/slideLayout" Target="../slideLayouts/slideLayout60.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 Id="rId9" Type="http://schemas.openxmlformats.org/officeDocument/2006/relationships/image" Target="../media/image12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69.xml"/></Relationships>
</file>

<file path=ppt/slides/_rels/slide106.xml.rels><?xml version="1.0" encoding="UTF-8" standalone="yes"?>
<Relationships xmlns="http://schemas.openxmlformats.org/package/2006/relationships"><Relationship Id="rId8" Type="http://schemas.openxmlformats.org/officeDocument/2006/relationships/image" Target="../media/image132.png"/><Relationship Id="rId13" Type="http://schemas.openxmlformats.org/officeDocument/2006/relationships/image" Target="../media/image137.png"/><Relationship Id="rId3" Type="http://schemas.openxmlformats.org/officeDocument/2006/relationships/image" Target="../media/image127.jpg"/><Relationship Id="rId7" Type="http://schemas.openxmlformats.org/officeDocument/2006/relationships/image" Target="../media/image131.png"/><Relationship Id="rId12" Type="http://schemas.openxmlformats.org/officeDocument/2006/relationships/image" Target="../media/image136.png"/><Relationship Id="rId2" Type="http://schemas.openxmlformats.org/officeDocument/2006/relationships/notesSlide" Target="../notesSlides/notesSlide99.xml"/><Relationship Id="rId1" Type="http://schemas.openxmlformats.org/officeDocument/2006/relationships/slideLayout" Target="../slideLayouts/slideLayout74.xml"/><Relationship Id="rId6" Type="http://schemas.openxmlformats.org/officeDocument/2006/relationships/image" Target="../media/image130.jpeg"/><Relationship Id="rId11" Type="http://schemas.openxmlformats.org/officeDocument/2006/relationships/image" Target="../media/image135.png"/><Relationship Id="rId5" Type="http://schemas.openxmlformats.org/officeDocument/2006/relationships/image" Target="../media/image129.jpeg"/><Relationship Id="rId10" Type="http://schemas.openxmlformats.org/officeDocument/2006/relationships/image" Target="../media/image134.png"/><Relationship Id="rId4" Type="http://schemas.openxmlformats.org/officeDocument/2006/relationships/image" Target="../media/image128.png"/><Relationship Id="rId9" Type="http://schemas.openxmlformats.org/officeDocument/2006/relationships/image" Target="../media/image133.png"/></Relationships>
</file>

<file path=ppt/slides/_rels/slide107.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notesSlide" Target="../notesSlides/notesSlide100.xml"/><Relationship Id="rId1" Type="http://schemas.openxmlformats.org/officeDocument/2006/relationships/slideLayout" Target="../slideLayouts/slideLayout74.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10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01.xml"/><Relationship Id="rId1" Type="http://schemas.openxmlformats.org/officeDocument/2006/relationships/slideLayout" Target="../slideLayouts/slideLayout74.xml"/><Relationship Id="rId5" Type="http://schemas.openxmlformats.org/officeDocument/2006/relationships/image" Target="../media/image145.png"/><Relationship Id="rId4" Type="http://schemas.openxmlformats.org/officeDocument/2006/relationships/image" Target="../media/image144.png"/></Relationships>
</file>

<file path=ppt/slides/_rels/slide109.xml.rels><?xml version="1.0" encoding="UTF-8" standalone="yes"?>
<Relationships xmlns="http://schemas.openxmlformats.org/package/2006/relationships"><Relationship Id="rId8" Type="http://schemas.openxmlformats.org/officeDocument/2006/relationships/image" Target="../media/image151.png"/><Relationship Id="rId13" Type="http://schemas.openxmlformats.org/officeDocument/2006/relationships/image" Target="../media/image156.png"/><Relationship Id="rId3" Type="http://schemas.openxmlformats.org/officeDocument/2006/relationships/image" Target="../media/image146.png"/><Relationship Id="rId7" Type="http://schemas.openxmlformats.org/officeDocument/2006/relationships/image" Target="../media/image150.png"/><Relationship Id="rId12" Type="http://schemas.openxmlformats.org/officeDocument/2006/relationships/image" Target="../media/image155.png"/><Relationship Id="rId2" Type="http://schemas.openxmlformats.org/officeDocument/2006/relationships/notesSlide" Target="../notesSlides/notesSlide102.xml"/><Relationship Id="rId1" Type="http://schemas.openxmlformats.org/officeDocument/2006/relationships/slideLayout" Target="../slideLayouts/slideLayout74.xml"/><Relationship Id="rId6" Type="http://schemas.openxmlformats.org/officeDocument/2006/relationships/image" Target="../media/image149.jpeg"/><Relationship Id="rId11" Type="http://schemas.openxmlformats.org/officeDocument/2006/relationships/image" Target="../media/image154.png"/><Relationship Id="rId5" Type="http://schemas.openxmlformats.org/officeDocument/2006/relationships/image" Target="../media/image148.png"/><Relationship Id="rId15" Type="http://schemas.openxmlformats.org/officeDocument/2006/relationships/image" Target="../media/image158.png"/><Relationship Id="rId10" Type="http://schemas.openxmlformats.org/officeDocument/2006/relationships/image" Target="../media/image153.jpeg"/><Relationship Id="rId4" Type="http://schemas.openxmlformats.org/officeDocument/2006/relationships/image" Target="../media/image147.jpeg"/><Relationship Id="rId9" Type="http://schemas.openxmlformats.org/officeDocument/2006/relationships/image" Target="../media/image152.jpeg"/><Relationship Id="rId14" Type="http://schemas.openxmlformats.org/officeDocument/2006/relationships/image" Target="../media/image157.png"/></Relationships>
</file>

<file path=ppt/slides/_rels/slide11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03.xml"/><Relationship Id="rId1" Type="http://schemas.openxmlformats.org/officeDocument/2006/relationships/slideLayout" Target="../slideLayouts/slideLayout74.xml"/></Relationships>
</file>

<file path=ppt/slides/_rels/slide111.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04.xml"/><Relationship Id="rId1" Type="http://schemas.openxmlformats.org/officeDocument/2006/relationships/slideLayout" Target="../slideLayouts/slideLayout74.xml"/></Relationships>
</file>

<file path=ppt/slides/_rels/slide112.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notesSlide" Target="../notesSlides/notesSlide105.xml"/><Relationship Id="rId1" Type="http://schemas.openxmlformats.org/officeDocument/2006/relationships/slideLayout" Target="../slideLayouts/slideLayout75.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113.xml.rels><?xml version="1.0" encoding="UTF-8" standalone="yes"?>
<Relationships xmlns="http://schemas.openxmlformats.org/package/2006/relationships"><Relationship Id="rId3" Type="http://schemas.openxmlformats.org/officeDocument/2006/relationships/image" Target="../media/image167.png"/><Relationship Id="rId7" Type="http://schemas.openxmlformats.org/officeDocument/2006/relationships/image" Target="../media/image171.png"/><Relationship Id="rId2" Type="http://schemas.openxmlformats.org/officeDocument/2006/relationships/notesSlide" Target="../notesSlides/notesSlide106.xml"/><Relationship Id="rId1" Type="http://schemas.openxmlformats.org/officeDocument/2006/relationships/slideLayout" Target="../slideLayouts/slideLayout75.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11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107.xml"/><Relationship Id="rId1" Type="http://schemas.openxmlformats.org/officeDocument/2006/relationships/slideLayout" Target="../slideLayouts/slideLayout74.xml"/></Relationships>
</file>

<file path=ppt/slides/_rels/slide115.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08.xml"/><Relationship Id="rId1" Type="http://schemas.openxmlformats.org/officeDocument/2006/relationships/slideLayout" Target="../slideLayouts/slideLayout74.xml"/><Relationship Id="rId4" Type="http://schemas.openxmlformats.org/officeDocument/2006/relationships/image" Target="../media/image174.png"/></Relationships>
</file>

<file path=ppt/slides/_rels/slide116.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109.xml"/><Relationship Id="rId1" Type="http://schemas.openxmlformats.org/officeDocument/2006/relationships/slideLayout" Target="../slideLayouts/slideLayout75.xml"/></Relationships>
</file>

<file path=ppt/slides/_rels/slide117.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10.xml"/><Relationship Id="rId1" Type="http://schemas.openxmlformats.org/officeDocument/2006/relationships/slideLayout" Target="../slideLayouts/slideLayout75.xml"/></Relationships>
</file>

<file path=ppt/slides/_rels/slide11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11.xml"/><Relationship Id="rId1" Type="http://schemas.openxmlformats.org/officeDocument/2006/relationships/slideLayout" Target="../slideLayouts/slideLayout75.xml"/></Relationships>
</file>

<file path=ppt/slides/_rels/slide119.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112.xml"/><Relationship Id="rId1" Type="http://schemas.openxmlformats.org/officeDocument/2006/relationships/slideLayout" Target="../slideLayouts/slideLayout75.xml"/></Relationships>
</file>

<file path=ppt/slides/_rels/slide120.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113.xml"/><Relationship Id="rId1" Type="http://schemas.openxmlformats.org/officeDocument/2006/relationships/slideLayout" Target="../slideLayouts/slideLayout75.xml"/></Relationships>
</file>

<file path=ppt/slides/_rels/slide12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14.xml"/><Relationship Id="rId1" Type="http://schemas.openxmlformats.org/officeDocument/2006/relationships/slideLayout" Target="../slideLayouts/slideLayout75.xml"/><Relationship Id="rId5" Type="http://schemas.openxmlformats.org/officeDocument/2006/relationships/image" Target="../media/image182.png"/><Relationship Id="rId4" Type="http://schemas.openxmlformats.org/officeDocument/2006/relationships/image" Target="../media/image181.png"/></Relationships>
</file>

<file path=ppt/slides/_rels/slide122.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115.xml"/><Relationship Id="rId1" Type="http://schemas.openxmlformats.org/officeDocument/2006/relationships/slideLayout" Target="../slideLayouts/slideLayout75.xml"/></Relationships>
</file>

<file path=ppt/slides/_rels/slide123.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16.xml"/><Relationship Id="rId1" Type="http://schemas.openxmlformats.org/officeDocument/2006/relationships/slideLayout" Target="../slideLayouts/slideLayout75.xml"/></Relationships>
</file>

<file path=ppt/slides/_rels/slide124.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17.xml"/><Relationship Id="rId1" Type="http://schemas.openxmlformats.org/officeDocument/2006/relationships/slideLayout" Target="../slideLayouts/slideLayout75.xml"/><Relationship Id="rId4" Type="http://schemas.openxmlformats.org/officeDocument/2006/relationships/image" Target="../media/image186.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87.xml"/></Relationships>
</file>

<file path=ppt/slides/_rels/slide128.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8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30.xml.rels><?xml version="1.0" encoding="UTF-8" standalone="yes"?>
<Relationships xmlns="http://schemas.openxmlformats.org/package/2006/relationships"><Relationship Id="rId2" Type="http://schemas.openxmlformats.org/officeDocument/2006/relationships/image" Target="../media/image188.emf"/><Relationship Id="rId1" Type="http://schemas.openxmlformats.org/officeDocument/2006/relationships/slideLayout" Target="../slideLayouts/slideLayout82.xml"/></Relationships>
</file>

<file path=ppt/slides/_rels/slide131.xml.rels><?xml version="1.0" encoding="UTF-8" standalone="yes"?>
<Relationships xmlns="http://schemas.openxmlformats.org/package/2006/relationships"><Relationship Id="rId2" Type="http://schemas.openxmlformats.org/officeDocument/2006/relationships/image" Target="../media/image188.emf"/><Relationship Id="rId1" Type="http://schemas.openxmlformats.org/officeDocument/2006/relationships/slideLayout" Target="../slideLayouts/slideLayout82.xml"/></Relationships>
</file>

<file path=ppt/slides/_rels/slide13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8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134.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8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135.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82.xml"/></Relationships>
</file>

<file path=ppt/slides/_rels/slide136.xml.rels><?xml version="1.0" encoding="UTF-8" standalone="yes"?>
<Relationships xmlns="http://schemas.openxmlformats.org/package/2006/relationships"><Relationship Id="rId8" Type="http://schemas.openxmlformats.org/officeDocument/2006/relationships/diagramLayout" Target="../diagrams/layout31.xml"/><Relationship Id="rId3" Type="http://schemas.openxmlformats.org/officeDocument/2006/relationships/diagramLayout" Target="../diagrams/layout30.xml"/><Relationship Id="rId7" Type="http://schemas.openxmlformats.org/officeDocument/2006/relationships/diagramData" Target="../diagrams/data31.xml"/><Relationship Id="rId2" Type="http://schemas.openxmlformats.org/officeDocument/2006/relationships/diagramData" Target="../diagrams/data30.xml"/><Relationship Id="rId1" Type="http://schemas.openxmlformats.org/officeDocument/2006/relationships/slideLayout" Target="../slideLayouts/slideLayout82.xml"/><Relationship Id="rId6" Type="http://schemas.microsoft.com/office/2007/relationships/diagramDrawing" Target="../diagrams/drawing30.xml"/><Relationship Id="rId11" Type="http://schemas.microsoft.com/office/2007/relationships/diagramDrawing" Target="../diagrams/drawing31.xml"/><Relationship Id="rId5" Type="http://schemas.openxmlformats.org/officeDocument/2006/relationships/diagramColors" Target="../diagrams/colors30.xml"/><Relationship Id="rId10" Type="http://schemas.openxmlformats.org/officeDocument/2006/relationships/diagramColors" Target="../diagrams/colors31.xml"/><Relationship Id="rId4" Type="http://schemas.openxmlformats.org/officeDocument/2006/relationships/diagramQuickStyle" Target="../diagrams/quickStyle30.xml"/><Relationship Id="rId9" Type="http://schemas.openxmlformats.org/officeDocument/2006/relationships/diagramQuickStyle" Target="../diagrams/quickStyle31.xml"/></Relationships>
</file>

<file path=ppt/slides/_rels/slide137.xml.rels><?xml version="1.0" encoding="UTF-8" standalone="yes"?>
<Relationships xmlns="http://schemas.openxmlformats.org/package/2006/relationships"><Relationship Id="rId8" Type="http://schemas.openxmlformats.org/officeDocument/2006/relationships/diagramLayout" Target="../diagrams/layout33.xml"/><Relationship Id="rId3" Type="http://schemas.openxmlformats.org/officeDocument/2006/relationships/diagramLayout" Target="../diagrams/layout32.xml"/><Relationship Id="rId7" Type="http://schemas.openxmlformats.org/officeDocument/2006/relationships/diagramData" Target="../diagrams/data33.xml"/><Relationship Id="rId2" Type="http://schemas.openxmlformats.org/officeDocument/2006/relationships/diagramData" Target="../diagrams/data32.xml"/><Relationship Id="rId1" Type="http://schemas.openxmlformats.org/officeDocument/2006/relationships/slideLayout" Target="../slideLayouts/slideLayout82.xml"/><Relationship Id="rId6" Type="http://schemas.microsoft.com/office/2007/relationships/diagramDrawing" Target="../diagrams/drawing32.xml"/><Relationship Id="rId11" Type="http://schemas.microsoft.com/office/2007/relationships/diagramDrawing" Target="../diagrams/drawing33.xml"/><Relationship Id="rId5" Type="http://schemas.openxmlformats.org/officeDocument/2006/relationships/diagramColors" Target="../diagrams/colors32.xml"/><Relationship Id="rId10" Type="http://schemas.openxmlformats.org/officeDocument/2006/relationships/diagramColors" Target="../diagrams/colors33.xml"/><Relationship Id="rId4" Type="http://schemas.openxmlformats.org/officeDocument/2006/relationships/diagramQuickStyle" Target="../diagrams/quickStyle32.xml"/><Relationship Id="rId9" Type="http://schemas.openxmlformats.org/officeDocument/2006/relationships/diagramQuickStyle" Target="../diagrams/quickStyle33.xml"/></Relationships>
</file>

<file path=ppt/slides/_rels/slide138.xml.rels><?xml version="1.0" encoding="UTF-8" standalone="yes"?>
<Relationships xmlns="http://schemas.openxmlformats.org/package/2006/relationships"><Relationship Id="rId8" Type="http://schemas.openxmlformats.org/officeDocument/2006/relationships/diagramLayout" Target="../diagrams/layout35.xml"/><Relationship Id="rId3" Type="http://schemas.openxmlformats.org/officeDocument/2006/relationships/diagramLayout" Target="../diagrams/layout34.xml"/><Relationship Id="rId7" Type="http://schemas.openxmlformats.org/officeDocument/2006/relationships/diagramData" Target="../diagrams/data35.xml"/><Relationship Id="rId2" Type="http://schemas.openxmlformats.org/officeDocument/2006/relationships/diagramData" Target="../diagrams/data34.xml"/><Relationship Id="rId1" Type="http://schemas.openxmlformats.org/officeDocument/2006/relationships/slideLayout" Target="../slideLayouts/slideLayout82.xml"/><Relationship Id="rId6" Type="http://schemas.microsoft.com/office/2007/relationships/diagramDrawing" Target="../diagrams/drawing34.xml"/><Relationship Id="rId11" Type="http://schemas.microsoft.com/office/2007/relationships/diagramDrawing" Target="../diagrams/drawing35.xml"/><Relationship Id="rId5" Type="http://schemas.openxmlformats.org/officeDocument/2006/relationships/diagramColors" Target="../diagrams/colors34.xml"/><Relationship Id="rId10" Type="http://schemas.openxmlformats.org/officeDocument/2006/relationships/diagramColors" Target="../diagrams/colors35.xml"/><Relationship Id="rId4" Type="http://schemas.openxmlformats.org/officeDocument/2006/relationships/diagramQuickStyle" Target="../diagrams/quickStyle34.xml"/><Relationship Id="rId9" Type="http://schemas.openxmlformats.org/officeDocument/2006/relationships/diagramQuickStyle" Target="../diagrams/quickStyle35.xml"/></Relationships>
</file>

<file path=ppt/slides/_rels/slide139.xml.rels><?xml version="1.0" encoding="UTF-8" standalone="yes"?>
<Relationships xmlns="http://schemas.openxmlformats.org/package/2006/relationships"><Relationship Id="rId8" Type="http://schemas.openxmlformats.org/officeDocument/2006/relationships/diagramLayout" Target="../diagrams/layout37.xml"/><Relationship Id="rId3" Type="http://schemas.openxmlformats.org/officeDocument/2006/relationships/diagramLayout" Target="../diagrams/layout36.xml"/><Relationship Id="rId7" Type="http://schemas.openxmlformats.org/officeDocument/2006/relationships/diagramData" Target="../diagrams/data37.xml"/><Relationship Id="rId2" Type="http://schemas.openxmlformats.org/officeDocument/2006/relationships/diagramData" Target="../diagrams/data36.xml"/><Relationship Id="rId1" Type="http://schemas.openxmlformats.org/officeDocument/2006/relationships/slideLayout" Target="../slideLayouts/slideLayout82.xml"/><Relationship Id="rId6" Type="http://schemas.microsoft.com/office/2007/relationships/diagramDrawing" Target="../diagrams/drawing36.xml"/><Relationship Id="rId11" Type="http://schemas.microsoft.com/office/2007/relationships/diagramDrawing" Target="../diagrams/drawing37.xml"/><Relationship Id="rId5" Type="http://schemas.openxmlformats.org/officeDocument/2006/relationships/diagramColors" Target="../diagrams/colors36.xml"/><Relationship Id="rId10" Type="http://schemas.openxmlformats.org/officeDocument/2006/relationships/diagramColors" Target="../diagrams/colors37.xml"/><Relationship Id="rId4" Type="http://schemas.openxmlformats.org/officeDocument/2006/relationships/diagramQuickStyle" Target="../diagrams/quickStyle36.xml"/><Relationship Id="rId9" Type="http://schemas.openxmlformats.org/officeDocument/2006/relationships/diagramQuickStyle" Target="../diagrams/quickStyle37.xml"/></Relationships>
</file>

<file path=ppt/slides/_rels/slide140.xml.rels><?xml version="1.0" encoding="UTF-8" standalone="yes"?>
<Relationships xmlns="http://schemas.openxmlformats.org/package/2006/relationships"><Relationship Id="rId8" Type="http://schemas.openxmlformats.org/officeDocument/2006/relationships/diagramLayout" Target="../diagrams/layout39.xml"/><Relationship Id="rId3" Type="http://schemas.openxmlformats.org/officeDocument/2006/relationships/diagramLayout" Target="../diagrams/layout38.xml"/><Relationship Id="rId7" Type="http://schemas.openxmlformats.org/officeDocument/2006/relationships/diagramData" Target="../diagrams/data39.xml"/><Relationship Id="rId2" Type="http://schemas.openxmlformats.org/officeDocument/2006/relationships/diagramData" Target="../diagrams/data38.xml"/><Relationship Id="rId1" Type="http://schemas.openxmlformats.org/officeDocument/2006/relationships/slideLayout" Target="../slideLayouts/slideLayout82.xml"/><Relationship Id="rId6" Type="http://schemas.microsoft.com/office/2007/relationships/diagramDrawing" Target="../diagrams/drawing38.xml"/><Relationship Id="rId11" Type="http://schemas.microsoft.com/office/2007/relationships/diagramDrawing" Target="../diagrams/drawing39.xml"/><Relationship Id="rId5" Type="http://schemas.openxmlformats.org/officeDocument/2006/relationships/diagramColors" Target="../diagrams/colors38.xml"/><Relationship Id="rId10" Type="http://schemas.openxmlformats.org/officeDocument/2006/relationships/diagramColors" Target="../diagrams/colors39.xml"/><Relationship Id="rId4" Type="http://schemas.openxmlformats.org/officeDocument/2006/relationships/diagramQuickStyle" Target="../diagrams/quickStyle38.xml"/><Relationship Id="rId9" Type="http://schemas.openxmlformats.org/officeDocument/2006/relationships/diagramQuickStyle" Target="../diagrams/quickStyle39.xml"/></Relationships>
</file>

<file path=ppt/slides/_rels/slide141.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82.xml"/></Relationships>
</file>

<file path=ppt/slides/_rels/slide142.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82.xml"/></Relationships>
</file>

<file path=ppt/slides/_rels/slide143.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8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144.xml.rels><?xml version="1.0" encoding="UTF-8" standalone="yes"?>
<Relationships xmlns="http://schemas.openxmlformats.org/package/2006/relationships"><Relationship Id="rId2" Type="http://schemas.openxmlformats.org/officeDocument/2006/relationships/image" Target="../media/image203.png"/><Relationship Id="rId1" Type="http://schemas.openxmlformats.org/officeDocument/2006/relationships/slideLayout" Target="../slideLayouts/slideLayout8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95745" y="2268825"/>
            <a:ext cx="7952509" cy="1336022"/>
          </a:xfrm>
        </p:spPr>
        <p:txBody>
          <a:bodyPr vert="horz" lIns="91440" tIns="45720" rIns="91440" bIns="45720" rtlCol="0" anchor="t">
            <a:normAutofit/>
          </a:bodyPr>
          <a:lstStyle/>
          <a:p>
            <a:pPr algn="ctr"/>
            <a:r>
              <a:rPr lang="en-US" dirty="0">
                <a:latin typeface="Avenir LT 45 Book"/>
              </a:rPr>
              <a:t>July 9, 2019 2:00pm-3:30 ET</a:t>
            </a:r>
          </a:p>
        </p:txBody>
      </p:sp>
      <p:sp>
        <p:nvSpPr>
          <p:cNvPr id="3" name="Title 2"/>
          <p:cNvSpPr>
            <a:spLocks noGrp="1"/>
          </p:cNvSpPr>
          <p:nvPr>
            <p:ph type="title"/>
          </p:nvPr>
        </p:nvSpPr>
        <p:spPr>
          <a:xfrm>
            <a:off x="228600" y="650755"/>
            <a:ext cx="8686800" cy="983894"/>
          </a:xfrm>
        </p:spPr>
        <p:txBody>
          <a:bodyPr>
            <a:normAutofit fontScale="90000"/>
          </a:bodyPr>
          <a:lstStyle/>
          <a:p>
            <a:pPr algn="ctr"/>
            <a:r>
              <a:rPr lang="en-US" dirty="0"/>
              <a:t>CSTE Applied Informatics Team Training Ignite Presentation Part 1</a:t>
            </a:r>
          </a:p>
        </p:txBody>
      </p:sp>
    </p:spTree>
    <p:extLst>
      <p:ext uri="{BB962C8B-B14F-4D97-AF65-F5344CB8AC3E}">
        <p14:creationId xmlns:p14="http://schemas.microsoft.com/office/powerpoint/2010/main" val="2647721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1019174"/>
          </a:xfrm>
        </p:spPr>
        <p:txBody>
          <a:bodyPr>
            <a:normAutofit fontScale="90000"/>
          </a:bodyPr>
          <a:lstStyle/>
          <a:p>
            <a:br>
              <a:rPr lang="en-US" dirty="0">
                <a:solidFill>
                  <a:schemeClr val="bg1"/>
                </a:solidFill>
              </a:rPr>
            </a:br>
            <a:r>
              <a:rPr lang="en-US" dirty="0">
                <a:solidFill>
                  <a:schemeClr val="bg1"/>
                </a:solidFill>
              </a:rPr>
              <a:t>2019 AITT Ignite Presentation</a:t>
            </a:r>
            <a:br>
              <a:rPr lang="en-US" dirty="0">
                <a:solidFill>
                  <a:schemeClr val="bg1"/>
                </a:solidFill>
              </a:rPr>
            </a:br>
            <a:r>
              <a:rPr lang="en-US" dirty="0">
                <a:solidFill>
                  <a:schemeClr val="bg1"/>
                </a:solidFill>
              </a:rPr>
              <a:t>El Paso County, CO Team</a:t>
            </a:r>
          </a:p>
        </p:txBody>
      </p:sp>
      <p:sp>
        <p:nvSpPr>
          <p:cNvPr id="4" name="Subtitle 2"/>
          <p:cNvSpPr txBox="1">
            <a:spLocks/>
          </p:cNvSpPr>
          <p:nvPr/>
        </p:nvSpPr>
        <p:spPr>
          <a:xfrm>
            <a:off x="465665" y="5087389"/>
            <a:ext cx="4031520" cy="146304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dirty="0">
                <a:ln>
                  <a:noFill/>
                </a:ln>
                <a:solidFill>
                  <a:srgbClr val="7F5D29"/>
                </a:solidFill>
                <a:effectLst/>
                <a:uLnTx/>
                <a:uFillTx/>
                <a:latin typeface="Calibri"/>
                <a:ea typeface="+mn-ea"/>
                <a:cs typeface="+mn-cs"/>
              </a:rPr>
              <a:t>Presented by: El Paso, Colorado Team: </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dirty="0">
                <a:ln>
                  <a:noFill/>
                </a:ln>
                <a:solidFill>
                  <a:srgbClr val="7F5D29"/>
                </a:solidFill>
                <a:effectLst/>
                <a:uLnTx/>
                <a:uFillTx/>
                <a:latin typeface="Calibri"/>
                <a:ea typeface="+mn-ea"/>
                <a:cs typeface="+mn-cs"/>
              </a:rPr>
              <a:t>Marigny Klaber, Carey Boelter, Haley Zachary </a:t>
            </a:r>
          </a:p>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dirty="0">
                <a:ln>
                  <a:noFill/>
                </a:ln>
                <a:solidFill>
                  <a:srgbClr val="7F5D29"/>
                </a:solidFill>
                <a:effectLst/>
                <a:uLnTx/>
                <a:uFillTx/>
                <a:latin typeface="Calibri"/>
                <a:ea typeface="+mn-ea"/>
                <a:cs typeface="+mn-cs"/>
              </a:rPr>
              <a:t>Mike DeRose and Helen Harris</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dirty="0">
                <a:ln>
                  <a:noFill/>
                </a:ln>
                <a:solidFill>
                  <a:srgbClr val="7F5D29"/>
                </a:solidFill>
                <a:effectLst/>
                <a:uLnTx/>
                <a:uFillTx/>
                <a:latin typeface="Calibri"/>
                <a:ea typeface="+mn-ea"/>
                <a:cs typeface="+mn-cs"/>
              </a:rPr>
              <a:t>To: 2019 CSTE AITT Cohort</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1" i="0" u="none" strike="noStrike" kern="1200" cap="none" spc="0" normalizeH="0" baseline="0" noProof="0" dirty="0">
                <a:ln>
                  <a:noFill/>
                </a:ln>
                <a:solidFill>
                  <a:srgbClr val="7F5D29"/>
                </a:solidFill>
                <a:effectLst/>
                <a:uLnTx/>
                <a:uFillTx/>
                <a:latin typeface="Calibri"/>
                <a:ea typeface="+mn-ea"/>
                <a:cs typeface="+mn-cs"/>
              </a:rPr>
              <a:t>Date: July 9th, 2019</a:t>
            </a:r>
          </a:p>
        </p:txBody>
      </p:sp>
      <p:sp>
        <p:nvSpPr>
          <p:cNvPr id="3" name="AutoShape 2" descr="Image result for el paso county colorad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p:cNvPicPr>
            <a:picLocks noChangeAspect="1"/>
          </p:cNvPicPr>
          <p:nvPr/>
        </p:nvPicPr>
        <p:blipFill>
          <a:blip r:embed="rId4"/>
          <a:stretch>
            <a:fillRect/>
          </a:stretch>
        </p:blipFill>
        <p:spPr>
          <a:xfrm>
            <a:off x="6057900" y="2148841"/>
            <a:ext cx="3086100" cy="2571750"/>
          </a:xfrm>
          <a:prstGeom prst="rect">
            <a:avLst/>
          </a:prstGeom>
        </p:spPr>
      </p:pic>
      <p:pic>
        <p:nvPicPr>
          <p:cNvPr id="8" name="Picture 7"/>
          <p:cNvPicPr>
            <a:picLocks noChangeAspect="1"/>
          </p:cNvPicPr>
          <p:nvPr/>
        </p:nvPicPr>
        <p:blipFill>
          <a:blip r:embed="rId5"/>
          <a:stretch>
            <a:fillRect/>
          </a:stretch>
        </p:blipFill>
        <p:spPr>
          <a:xfrm>
            <a:off x="3383280" y="2148840"/>
            <a:ext cx="2931956" cy="2571750"/>
          </a:xfrm>
          <a:prstGeom prst="rect">
            <a:avLst/>
          </a:prstGeom>
        </p:spPr>
      </p:pic>
      <p:pic>
        <p:nvPicPr>
          <p:cNvPr id="5" name="Picture 4"/>
          <p:cNvPicPr>
            <a:picLocks noChangeAspect="1"/>
          </p:cNvPicPr>
          <p:nvPr/>
        </p:nvPicPr>
        <p:blipFill>
          <a:blip r:embed="rId6"/>
          <a:stretch>
            <a:fillRect/>
          </a:stretch>
        </p:blipFill>
        <p:spPr>
          <a:xfrm>
            <a:off x="0" y="2148840"/>
            <a:ext cx="3383280" cy="2571750"/>
          </a:xfrm>
          <a:prstGeom prst="rect">
            <a:avLst/>
          </a:prstGeom>
        </p:spPr>
      </p:pic>
    </p:spTree>
    <p:extLst>
      <p:ext uri="{BB962C8B-B14F-4D97-AF65-F5344CB8AC3E}">
        <p14:creationId xmlns:p14="http://schemas.microsoft.com/office/powerpoint/2010/main" val="2542778041"/>
      </p:ext>
    </p:extLst>
  </p:cSld>
  <p:clrMapOvr>
    <a:masterClrMapping/>
  </p:clrMapOvr>
  <p:transition advClick="0" advTm="15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 Paso County, CO AITT Team</a:t>
            </a:r>
          </a:p>
        </p:txBody>
      </p:sp>
      <p:pic>
        <p:nvPicPr>
          <p:cNvPr id="3" name="Picture 2"/>
          <p:cNvPicPr>
            <a:picLocks noChangeAspect="1"/>
          </p:cNvPicPr>
          <p:nvPr/>
        </p:nvPicPr>
        <p:blipFill>
          <a:blip r:embed="rId3"/>
          <a:stretch>
            <a:fillRect/>
          </a:stretch>
        </p:blipFill>
        <p:spPr>
          <a:xfrm>
            <a:off x="457200" y="1516967"/>
            <a:ext cx="8229600" cy="4957391"/>
          </a:xfrm>
          <a:prstGeom prst="rect">
            <a:avLst/>
          </a:prstGeom>
        </p:spPr>
      </p:pic>
    </p:spTree>
    <p:extLst>
      <p:ext uri="{BB962C8B-B14F-4D97-AF65-F5344CB8AC3E}">
        <p14:creationId xmlns:p14="http://schemas.microsoft.com/office/powerpoint/2010/main" val="624875619"/>
      </p:ext>
    </p:extLst>
  </p:cSld>
  <p:clrMapOvr>
    <a:masterClrMapping/>
  </p:clrMapOvr>
  <p:transition advClick="0" advTm="15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6185"/>
          </a:xfrm>
        </p:spPr>
        <p:txBody>
          <a:bodyPr>
            <a:normAutofit/>
          </a:bodyPr>
          <a:lstStyle/>
          <a:p>
            <a:r>
              <a:rPr lang="en-US" dirty="0"/>
              <a:t>AITT Project Goal</a:t>
            </a:r>
          </a:p>
        </p:txBody>
      </p:sp>
      <p:sp>
        <p:nvSpPr>
          <p:cNvPr id="3" name="Content Placeholder 2"/>
          <p:cNvSpPr>
            <a:spLocks noGrp="1"/>
          </p:cNvSpPr>
          <p:nvPr>
            <p:ph idx="1"/>
          </p:nvPr>
        </p:nvSpPr>
        <p:spPr>
          <a:xfrm>
            <a:off x="348343" y="1140823"/>
            <a:ext cx="8338457" cy="4985341"/>
          </a:xfrm>
        </p:spPr>
        <p:txBody>
          <a:bodyPr>
            <a:normAutofit/>
          </a:bodyPr>
          <a:lstStyle/>
          <a:p>
            <a:pPr marL="0" indent="0">
              <a:buNone/>
            </a:pPr>
            <a:r>
              <a:rPr lang="en-US" dirty="0"/>
              <a:t> </a:t>
            </a:r>
          </a:p>
        </p:txBody>
      </p:sp>
      <p:pic>
        <p:nvPicPr>
          <p:cNvPr id="4" name="Picture 3">
            <a:extLst>
              <a:ext uri="{FF2B5EF4-FFF2-40B4-BE49-F238E27FC236}">
                <a16:creationId xmlns:a16="http://schemas.microsoft.com/office/drawing/2014/main" id="{FBA674C0-44C4-9B4D-B66A-36EBF99909E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4558" y="1059336"/>
            <a:ext cx="8142242" cy="5434062"/>
          </a:xfrm>
          <a:prstGeom prst="rect">
            <a:avLst/>
          </a:prstGeom>
        </p:spPr>
      </p:pic>
    </p:spTree>
    <p:extLst>
      <p:ext uri="{BB962C8B-B14F-4D97-AF65-F5344CB8AC3E}">
        <p14:creationId xmlns:p14="http://schemas.microsoft.com/office/powerpoint/2010/main" val="469403822"/>
      </p:ext>
    </p:extLst>
  </p:cSld>
  <p:clrMapOvr>
    <a:masterClrMapping/>
  </p:clrMapOvr>
  <p:transition advClick="0" advTm="1500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91381"/>
          </a:xfrm>
        </p:spPr>
        <p:txBody>
          <a:bodyPr>
            <a:normAutofit fontScale="90000"/>
          </a:bodyPr>
          <a:lstStyle/>
          <a:p>
            <a:r>
              <a:rPr lang="en-US" dirty="0"/>
              <a:t>El Paso County Co-Responder Program</a:t>
            </a:r>
          </a:p>
        </p:txBody>
      </p:sp>
      <p:sp>
        <p:nvSpPr>
          <p:cNvPr id="3" name="Content Placeholder 2"/>
          <p:cNvSpPr>
            <a:spLocks noGrp="1"/>
          </p:cNvSpPr>
          <p:nvPr>
            <p:ph idx="1"/>
          </p:nvPr>
        </p:nvSpPr>
        <p:spPr>
          <a:xfrm>
            <a:off x="457200" y="1166019"/>
            <a:ext cx="8229600" cy="4525963"/>
          </a:xfrm>
        </p:spPr>
        <p:txBody>
          <a:bodyPr>
            <a:normAutofit/>
          </a:bodyPr>
          <a:lstStyle/>
          <a:p>
            <a:pPr>
              <a:buNone/>
            </a:pPr>
            <a:endParaRPr lang="en-US" sz="2000" dirty="0"/>
          </a:p>
          <a:p>
            <a:pPr lvl="1">
              <a:buNone/>
            </a:pPr>
            <a:endParaRPr lang="en-US" dirty="0"/>
          </a:p>
          <a:p>
            <a:pPr lvl="1">
              <a:buNone/>
            </a:pPr>
            <a:endParaRPr lang="en-US" dirty="0"/>
          </a:p>
          <a:p>
            <a:pPr lvl="1">
              <a:buNone/>
            </a:pPr>
            <a:endParaRPr lang="en-US" dirty="0"/>
          </a:p>
          <a:p>
            <a:pPr lvl="1">
              <a:buNone/>
            </a:pPr>
            <a:endParaRPr lang="en-US" dirty="0"/>
          </a:p>
          <a:p>
            <a:pPr lvl="1">
              <a:buNone/>
            </a:pPr>
            <a:endParaRPr lang="en-US" dirty="0"/>
          </a:p>
          <a:p>
            <a:pPr lvl="1">
              <a:buNone/>
            </a:pPr>
            <a:endParaRPr lang="en-US" dirty="0"/>
          </a:p>
        </p:txBody>
      </p:sp>
      <p:pic>
        <p:nvPicPr>
          <p:cNvPr id="5" name="Picture 4">
            <a:extLst>
              <a:ext uri="{FF2B5EF4-FFF2-40B4-BE49-F238E27FC236}">
                <a16:creationId xmlns:a16="http://schemas.microsoft.com/office/drawing/2014/main" id="{0853E657-91F2-2D4A-BE99-54366D410A29}"/>
              </a:ext>
            </a:extLst>
          </p:cNvPr>
          <p:cNvPicPr>
            <a:picLocks noChangeAspect="1"/>
          </p:cNvPicPr>
          <p:nvPr/>
        </p:nvPicPr>
        <p:blipFill>
          <a:blip r:embed="rId3"/>
          <a:stretch>
            <a:fillRect/>
          </a:stretch>
        </p:blipFill>
        <p:spPr>
          <a:xfrm>
            <a:off x="1071978" y="1081377"/>
            <a:ext cx="7000043" cy="5243275"/>
          </a:xfrm>
          <a:prstGeom prst="rect">
            <a:avLst/>
          </a:prstGeom>
        </p:spPr>
      </p:pic>
      <p:sp>
        <p:nvSpPr>
          <p:cNvPr id="6" name="TextBox 5"/>
          <p:cNvSpPr txBox="1"/>
          <p:nvPr/>
        </p:nvSpPr>
        <p:spPr>
          <a:xfrm>
            <a:off x="5665813" y="6272813"/>
            <a:ext cx="202038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Photo Source: Gazette.com</a:t>
            </a:r>
          </a:p>
        </p:txBody>
      </p:sp>
    </p:spTree>
    <p:extLst>
      <p:ext uri="{BB962C8B-B14F-4D97-AF65-F5344CB8AC3E}">
        <p14:creationId xmlns:p14="http://schemas.microsoft.com/office/powerpoint/2010/main" val="1605064580"/>
      </p:ext>
    </p:extLst>
  </p:cSld>
  <p:clrMapOvr>
    <a:masterClrMapping/>
  </p:clrMapOvr>
  <p:transition advClick="0" advTm="1500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s3.amazonaws.com/cordillera-network/wp-content/uploads/sites/11/2018/12/09190138/john-hammond.jpg"/>
          <p:cNvPicPr/>
          <p:nvPr/>
        </p:nvPicPr>
        <p:blipFill>
          <a:blip r:embed="rId3" cstate="print"/>
          <a:srcRect/>
          <a:stretch>
            <a:fillRect/>
          </a:stretch>
        </p:blipFill>
        <p:spPr bwMode="auto">
          <a:xfrm>
            <a:off x="824089" y="1614312"/>
            <a:ext cx="7732889" cy="4662310"/>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a:t>BHCON Goals </a:t>
            </a:r>
          </a:p>
        </p:txBody>
      </p:sp>
    </p:spTree>
  </p:cSld>
  <p:clrMapOvr>
    <a:masterClrMapping/>
  </p:clrMapOvr>
  <p:transition advClick="0" advTm="1500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838200" y="685800"/>
            <a:ext cx="7588438" cy="5715000"/>
          </a:xfrm>
          <a:prstGeom prst="rect">
            <a:avLst/>
          </a:prstGeom>
          <a:noFill/>
          <a:ln w="9525">
            <a:noFill/>
            <a:miter lim="800000"/>
            <a:headEnd/>
            <a:tailEnd/>
          </a:ln>
        </p:spPr>
      </p:pic>
      <p:sp>
        <p:nvSpPr>
          <p:cNvPr id="4" name="TextBox 3"/>
          <p:cNvSpPr txBox="1"/>
          <p:nvPr/>
        </p:nvSpPr>
        <p:spPr>
          <a:xfrm>
            <a:off x="838200" y="228601"/>
            <a:ext cx="39624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El Paso County Sheriff's Office District</a:t>
            </a:r>
          </a:p>
        </p:txBody>
      </p:sp>
    </p:spTree>
    <p:extLst>
      <p:ext uri="{BB962C8B-B14F-4D97-AF65-F5344CB8AC3E}">
        <p14:creationId xmlns:p14="http://schemas.microsoft.com/office/powerpoint/2010/main" val="3774042670"/>
      </p:ext>
    </p:extLst>
  </p:cSld>
  <p:clrMapOvr>
    <a:masterClrMapping/>
  </p:clrMapOvr>
  <p:transition advClick="0" advTm="1500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Most Valued Co-Responder </a:t>
            </a:r>
            <a:br>
              <a:rPr lang="en-US" dirty="0"/>
            </a:br>
            <a:r>
              <a:rPr lang="en-US" dirty="0"/>
              <a:t>Achievements</a:t>
            </a:r>
          </a:p>
        </p:txBody>
      </p:sp>
      <p:sp>
        <p:nvSpPr>
          <p:cNvPr id="3" name="Content Placeholder 2"/>
          <p:cNvSpPr>
            <a:spLocks noGrp="1"/>
          </p:cNvSpPr>
          <p:nvPr>
            <p:ph idx="1"/>
          </p:nvPr>
        </p:nvSpPr>
        <p:spPr>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ormAutofit/>
          </a:bodyPr>
          <a:lstStyle/>
          <a:p>
            <a:pPr>
              <a:buNone/>
            </a:pPr>
            <a:endParaRPr lang="en-US" sz="1200" b="1" dirty="0"/>
          </a:p>
          <a:p>
            <a:pPr marL="0" indent="0">
              <a:buNone/>
            </a:pPr>
            <a:endParaRPr lang="en-US" dirty="0"/>
          </a:p>
        </p:txBody>
      </p:sp>
      <p:graphicFrame>
        <p:nvGraphicFramePr>
          <p:cNvPr id="5" name="Chart 4"/>
          <p:cNvGraphicFramePr/>
          <p:nvPr/>
        </p:nvGraphicFramePr>
        <p:xfrm>
          <a:off x="762000" y="1747839"/>
          <a:ext cx="6977592" cy="39211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p:nvPr/>
        </p:nvGraphicFramePr>
        <p:xfrm>
          <a:off x="1082147" y="1747839"/>
          <a:ext cx="6657445" cy="40735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p:cNvGraphicFramePr>
            <a:graphicFrameLocks/>
          </p:cNvGraphicFramePr>
          <p:nvPr>
            <p:extLst/>
          </p:nvPr>
        </p:nvGraphicFramePr>
        <p:xfrm>
          <a:off x="3771900" y="2024699"/>
          <a:ext cx="3737610" cy="248031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94239160"/>
      </p:ext>
    </p:extLst>
  </p:cSld>
  <p:clrMapOvr>
    <a:masterClrMapping/>
  </p:clrMapOvr>
  <p:transition advClick="0" advTm="1500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Co-Responder Call Types</a:t>
            </a:r>
          </a:p>
        </p:txBody>
      </p:sp>
      <p:sp>
        <p:nvSpPr>
          <p:cNvPr id="5" name="Content Placeholder 2"/>
          <p:cNvSpPr>
            <a:spLocks noGrp="1"/>
          </p:cNvSpPr>
          <p:nvPr>
            <p:ph idx="1"/>
          </p:nvPr>
        </p:nvSpPr>
        <p:spPr/>
        <p:txBody>
          <a:bodyPr>
            <a:noAutofit/>
          </a:bodyPr>
          <a:lstStyle/>
          <a:p>
            <a:pPr marL="0" indent="0">
              <a:buNone/>
            </a:pPr>
            <a:endParaRPr lang="en-US" sz="2400" dirty="0"/>
          </a:p>
          <a:p>
            <a:pPr marL="0" indent="0">
              <a:buNone/>
            </a:pPr>
            <a:endParaRPr lang="en-US" sz="1200" dirty="0"/>
          </a:p>
          <a:p>
            <a:pPr marL="0" indent="0">
              <a:buNone/>
            </a:pPr>
            <a:endParaRPr lang="en-US" sz="1200" dirty="0"/>
          </a:p>
          <a:p>
            <a:pPr marL="0" indent="0">
              <a:buNone/>
            </a:pPr>
            <a:r>
              <a:rPr lang="en-US" sz="1200" dirty="0"/>
              <a:t> </a:t>
            </a:r>
          </a:p>
          <a:p>
            <a:pPr marL="0" indent="0">
              <a:buNone/>
            </a:pPr>
            <a:endParaRPr lang="en-US" dirty="0"/>
          </a:p>
        </p:txBody>
      </p:sp>
      <p:graphicFrame>
        <p:nvGraphicFramePr>
          <p:cNvPr id="7" name="Chart 6"/>
          <p:cNvGraphicFramePr/>
          <p:nvPr>
            <p:extLst/>
          </p:nvPr>
        </p:nvGraphicFramePr>
        <p:xfrm>
          <a:off x="0" y="1333501"/>
          <a:ext cx="9052560" cy="50577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86974541"/>
      </p:ext>
    </p:extLst>
  </p:cSld>
  <p:clrMapOvr>
    <a:masterClrMapping/>
  </p:clrMapOvr>
  <p:transition advClick="0" advTm="1500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Co-Responder Dispositions</a:t>
            </a:r>
          </a:p>
        </p:txBody>
      </p:sp>
      <p:graphicFrame>
        <p:nvGraphicFramePr>
          <p:cNvPr id="4" name="Chart 3"/>
          <p:cNvGraphicFramePr/>
          <p:nvPr>
            <p:extLst/>
          </p:nvPr>
        </p:nvGraphicFramePr>
        <p:xfrm>
          <a:off x="0" y="810884"/>
          <a:ext cx="9144000" cy="56813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18807897"/>
      </p:ext>
    </p:extLst>
  </p:cSld>
  <p:clrMapOvr>
    <a:masterClrMapping/>
  </p:clrMapOvr>
  <p:transition advClick="0" advTm="1500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heaharris\AppData\Local\Microsoft\Windows\INetCache\IE\9ILNCLXX\Info-agreements[1].jpg"/>
          <p:cNvPicPr>
            <a:picLocks noChangeAspect="1" noChangeArrowheads="1"/>
          </p:cNvPicPr>
          <p:nvPr/>
        </p:nvPicPr>
        <p:blipFill>
          <a:blip r:embed="rId3"/>
          <a:srcRect/>
          <a:stretch>
            <a:fillRect/>
          </a:stretch>
        </p:blipFill>
        <p:spPr bwMode="auto">
          <a:xfrm>
            <a:off x="1435296" y="1933713"/>
            <a:ext cx="6123744" cy="3461247"/>
          </a:xfrm>
          <a:prstGeom prst="rect">
            <a:avLst/>
          </a:prstGeom>
          <a:noFill/>
        </p:spPr>
      </p:pic>
      <p:sp>
        <p:nvSpPr>
          <p:cNvPr id="7" name="TextBox 6"/>
          <p:cNvSpPr txBox="1"/>
          <p:nvPr/>
        </p:nvSpPr>
        <p:spPr>
          <a:xfrm>
            <a:off x="985520" y="730160"/>
            <a:ext cx="6878320" cy="76944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n-ea"/>
                <a:cs typeface="+mn-cs"/>
              </a:rPr>
              <a:t>Why Does This Matter?</a:t>
            </a:r>
          </a:p>
        </p:txBody>
      </p:sp>
    </p:spTree>
  </p:cSld>
  <p:clrMapOvr>
    <a:masterClrMapping/>
  </p:clrMapOvr>
  <p:transition advClick="0" advTm="1500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6091" y="313509"/>
            <a:ext cx="8691155" cy="120032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itle 3"/>
          <p:cNvSpPr>
            <a:spLocks noGrp="1"/>
          </p:cNvSpPr>
          <p:nvPr>
            <p:ph type="title"/>
          </p:nvPr>
        </p:nvSpPr>
        <p:spPr>
          <a:xfrm>
            <a:off x="457200" y="118533"/>
            <a:ext cx="8229600" cy="1143000"/>
          </a:xfrm>
        </p:spPr>
        <p:txBody>
          <a:bodyPr>
            <a:normAutofit/>
          </a:bodyPr>
          <a:lstStyle/>
          <a:p>
            <a:r>
              <a:rPr lang="en-US" dirty="0"/>
              <a:t>Co-Responder-Informed Model </a:t>
            </a:r>
          </a:p>
        </p:txBody>
      </p:sp>
      <p:graphicFrame>
        <p:nvGraphicFramePr>
          <p:cNvPr id="6" name="Diagram 5"/>
          <p:cNvGraphicFramePr/>
          <p:nvPr/>
        </p:nvGraphicFramePr>
        <p:xfrm>
          <a:off x="1543471" y="1417638"/>
          <a:ext cx="6267450" cy="48482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advClick="0" advTm="1500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550165" y="2114435"/>
            <a:ext cx="4593835" cy="4165596"/>
          </a:xfrm>
          <a:prstGeom prst="rect">
            <a:avLst/>
          </a:prstGeom>
        </p:spPr>
      </p:pic>
      <p:pic>
        <p:nvPicPr>
          <p:cNvPr id="3" name="Picture 2"/>
          <p:cNvPicPr>
            <a:picLocks noChangeAspect="1"/>
          </p:cNvPicPr>
          <p:nvPr/>
        </p:nvPicPr>
        <p:blipFill>
          <a:blip r:embed="rId4"/>
          <a:stretch>
            <a:fillRect/>
          </a:stretch>
        </p:blipFill>
        <p:spPr>
          <a:xfrm>
            <a:off x="189782" y="195305"/>
            <a:ext cx="4692770" cy="3117239"/>
          </a:xfrm>
          <a:prstGeom prst="rect">
            <a:avLst/>
          </a:prstGeom>
        </p:spPr>
      </p:pic>
    </p:spTree>
    <p:extLst>
      <p:ext uri="{BB962C8B-B14F-4D97-AF65-F5344CB8AC3E}">
        <p14:creationId xmlns:p14="http://schemas.microsoft.com/office/powerpoint/2010/main" val="1729616008"/>
      </p:ext>
    </p:extLst>
  </p:cSld>
  <p:clrMapOvr>
    <a:masterClrMapping/>
  </p:clrMapOvr>
  <p:transition advClick="0" advTm="1500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C:\Users\heaharris\AppData\Local\Microsoft\Windows\INetCache\IE\CEEURXI6\microscope_software_640w[1].jpg"/>
          <p:cNvPicPr>
            <a:picLocks noChangeAspect="1" noChangeArrowheads="1"/>
          </p:cNvPicPr>
          <p:nvPr/>
        </p:nvPicPr>
        <p:blipFill rotWithShape="1">
          <a:blip r:embed="rId3"/>
          <a:srcRect l="27829" b="11531"/>
          <a:stretch/>
        </p:blipFill>
        <p:spPr bwMode="auto">
          <a:xfrm>
            <a:off x="2477152" y="995665"/>
            <a:ext cx="4594208" cy="5110978"/>
          </a:xfrm>
          <a:prstGeom prst="rect">
            <a:avLst/>
          </a:prstGeom>
          <a:noFill/>
        </p:spPr>
      </p:pic>
      <p:sp>
        <p:nvSpPr>
          <p:cNvPr id="2" name="Title 1"/>
          <p:cNvSpPr>
            <a:spLocks noGrp="1"/>
          </p:cNvSpPr>
          <p:nvPr>
            <p:ph type="title"/>
          </p:nvPr>
        </p:nvSpPr>
        <p:spPr/>
        <p:txBody>
          <a:bodyPr>
            <a:normAutofit fontScale="90000"/>
          </a:bodyPr>
          <a:lstStyle/>
          <a:p>
            <a:r>
              <a:rPr lang="en-US" dirty="0"/>
              <a:t>Most Valued AITT Program Achievements</a:t>
            </a:r>
          </a:p>
        </p:txBody>
      </p:sp>
    </p:spTree>
    <p:extLst>
      <p:ext uri="{BB962C8B-B14F-4D97-AF65-F5344CB8AC3E}">
        <p14:creationId xmlns:p14="http://schemas.microsoft.com/office/powerpoint/2010/main" val="2455653202"/>
      </p:ext>
    </p:extLst>
  </p:cSld>
  <p:clrMapOvr>
    <a:masterClrMapping/>
  </p:clrMapOvr>
  <p:transition advClick="0" advTm="1500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w can I &quot;group by&quot; and sum a column in excel? - Super Us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446" y="1397001"/>
            <a:ext cx="6525634" cy="4862226"/>
          </a:xfrm>
          <a:prstGeom prst="rect">
            <a:avLst/>
          </a:prstGeom>
        </p:spPr>
      </p:pic>
      <p:sp>
        <p:nvSpPr>
          <p:cNvPr id="5" name="TextBox 4"/>
          <p:cNvSpPr txBox="1"/>
          <p:nvPr/>
        </p:nvSpPr>
        <p:spPr>
          <a:xfrm>
            <a:off x="1226446" y="328434"/>
            <a:ext cx="6339840"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Integrating Multiple Datasets</a:t>
            </a:r>
          </a:p>
        </p:txBody>
      </p:sp>
    </p:spTree>
  </p:cSld>
  <p:clrMapOvr>
    <a:masterClrMapping/>
  </p:clrMapOvr>
  <p:transition advClick="0" advTm="1500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Our Most Valued AITT Program Achievements</a:t>
            </a:r>
          </a:p>
        </p:txBody>
      </p:sp>
      <p:sp>
        <p:nvSpPr>
          <p:cNvPr id="3" name="Content Placeholder 2"/>
          <p:cNvSpPr>
            <a:spLocks noGrp="1"/>
          </p:cNvSpPr>
          <p:nvPr>
            <p:ph idx="1"/>
          </p:nvPr>
        </p:nvSpPr>
        <p:spPr/>
        <p:txBody>
          <a:bodyPr/>
          <a:lstStyle/>
          <a:p>
            <a:pPr marL="0" indent="0">
              <a:buNone/>
            </a:pPr>
            <a:endParaRPr lang="en-US" dirty="0"/>
          </a:p>
          <a:p>
            <a:endParaRPr lang="en-US" dirty="0"/>
          </a:p>
        </p:txBody>
      </p:sp>
      <p:pic>
        <p:nvPicPr>
          <p:cNvPr id="4" name="Picture 3">
            <a:extLst>
              <a:ext uri="{FF2B5EF4-FFF2-40B4-BE49-F238E27FC236}">
                <a16:creationId xmlns:a16="http://schemas.microsoft.com/office/drawing/2014/main" id="{81292A53-022F-B349-AC79-22CDADACA47A}"/>
              </a:ext>
            </a:extLst>
          </p:cNvPr>
          <p:cNvPicPr>
            <a:picLocks noChangeAspect="1"/>
          </p:cNvPicPr>
          <p:nvPr/>
        </p:nvPicPr>
        <p:blipFill>
          <a:blip r:embed="rId3"/>
          <a:stretch>
            <a:fillRect/>
          </a:stretch>
        </p:blipFill>
        <p:spPr>
          <a:xfrm>
            <a:off x="4853774" y="2708382"/>
            <a:ext cx="3740497" cy="296320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751" y="2011151"/>
            <a:ext cx="4625494" cy="2963207"/>
          </a:xfrm>
          <a:prstGeom prst="rect">
            <a:avLst/>
          </a:prstGeom>
        </p:spPr>
      </p:pic>
    </p:spTree>
    <p:extLst>
      <p:ext uri="{BB962C8B-B14F-4D97-AF65-F5344CB8AC3E}">
        <p14:creationId xmlns:p14="http://schemas.microsoft.com/office/powerpoint/2010/main" val="3373780568"/>
      </p:ext>
    </p:extLst>
  </p:cSld>
  <p:clrMapOvr>
    <a:masterClrMapping/>
  </p:clrMapOvr>
  <p:transition advClick="0" advTm="150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6390" y="0"/>
            <a:ext cx="8229600" cy="1143000"/>
          </a:xfrm>
        </p:spPr>
        <p:txBody>
          <a:bodyPr>
            <a:normAutofit fontScale="90000"/>
          </a:bodyPr>
          <a:lstStyle/>
          <a:p>
            <a:r>
              <a:rPr lang="en-US" dirty="0"/>
              <a:t>EPCPH Data Governance Workgroup</a:t>
            </a:r>
          </a:p>
        </p:txBody>
      </p:sp>
      <p:sp>
        <p:nvSpPr>
          <p:cNvPr id="3" name="Content Placeholder 2"/>
          <p:cNvSpPr>
            <a:spLocks noGrp="1"/>
          </p:cNvSpPr>
          <p:nvPr>
            <p:ph idx="1"/>
          </p:nvPr>
        </p:nvSpPr>
        <p:spPr/>
        <p:txBody>
          <a:bodyPr/>
          <a:lstStyle/>
          <a:p>
            <a:pPr>
              <a:buNone/>
            </a:pPr>
            <a:endParaRPr lang="en-US" dirty="0"/>
          </a:p>
          <a:p>
            <a:pPr marL="0" indent="0">
              <a:buNone/>
            </a:pPr>
            <a:endParaRPr lang="en-US" dirty="0"/>
          </a:p>
        </p:txBody>
      </p:sp>
      <p:graphicFrame>
        <p:nvGraphicFramePr>
          <p:cNvPr id="6" name="Diagram 5"/>
          <p:cNvGraphicFramePr/>
          <p:nvPr>
            <p:extLst/>
          </p:nvPr>
        </p:nvGraphicFramePr>
        <p:xfrm>
          <a:off x="831670" y="1107440"/>
          <a:ext cx="7628708" cy="51653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4" descr="C:\Users\heaharris\AppData\Local\Microsoft\Windows\INetCache\IE\CEEURXI6\progress[1].jpg"/>
          <p:cNvPicPr>
            <a:picLocks noChangeAspect="1" noChangeArrowheads="1"/>
          </p:cNvPicPr>
          <p:nvPr/>
        </p:nvPicPr>
        <p:blipFill>
          <a:blip r:embed="rId8"/>
          <a:srcRect/>
          <a:stretch>
            <a:fillRect/>
          </a:stretch>
        </p:blipFill>
        <p:spPr bwMode="auto">
          <a:xfrm>
            <a:off x="3240919" y="2621280"/>
            <a:ext cx="2474808" cy="2474808"/>
          </a:xfrm>
          <a:prstGeom prst="rect">
            <a:avLst/>
          </a:prstGeom>
          <a:noFill/>
        </p:spPr>
      </p:pic>
    </p:spTree>
    <p:extLst>
      <p:ext uri="{BB962C8B-B14F-4D97-AF65-F5344CB8AC3E}">
        <p14:creationId xmlns:p14="http://schemas.microsoft.com/office/powerpoint/2010/main" val="3075840850"/>
      </p:ext>
    </p:extLst>
  </p:cSld>
  <p:clrMapOvr>
    <a:masterClrMapping/>
  </p:clrMapOvr>
  <p:transition advClick="0" advTm="1500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heaharris\AppData\Local\Microsoft\Windows\INetCache\IE\2W32YJW3\9551-3d-bar-graph-meeting-pv[1].jpg"/>
          <p:cNvPicPr>
            <a:picLocks noChangeAspect="1" noChangeArrowheads="1"/>
          </p:cNvPicPr>
          <p:nvPr/>
        </p:nvPicPr>
        <p:blipFill>
          <a:blip r:embed="rId3"/>
          <a:srcRect/>
          <a:stretch>
            <a:fillRect/>
          </a:stretch>
        </p:blipFill>
        <p:spPr bwMode="auto">
          <a:xfrm>
            <a:off x="2245360" y="1102360"/>
            <a:ext cx="5140960" cy="5140960"/>
          </a:xfrm>
          <a:prstGeom prst="rect">
            <a:avLst/>
          </a:prstGeom>
          <a:noFill/>
        </p:spPr>
      </p:pic>
      <p:sp>
        <p:nvSpPr>
          <p:cNvPr id="5" name="TextBox 4"/>
          <p:cNvSpPr txBox="1"/>
          <p:nvPr/>
        </p:nvSpPr>
        <p:spPr>
          <a:xfrm>
            <a:off x="690880" y="440640"/>
            <a:ext cx="7874000" cy="132343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n-ea"/>
                <a:cs typeface="+mn-cs"/>
              </a:rPr>
              <a:t>Infrastructure, Resources and Best Practices</a:t>
            </a:r>
          </a:p>
        </p:txBody>
      </p:sp>
    </p:spTree>
  </p:cSld>
  <p:clrMapOvr>
    <a:masterClrMapping/>
  </p:clrMapOvr>
  <p:transition advClick="0" advTm="1500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274638"/>
            <a:ext cx="8229600" cy="1143000"/>
          </a:xfrm>
          <a:prstGeom prst="rect">
            <a:avLst/>
          </a:prstGeom>
        </p:spPr>
        <p:txBody>
          <a:bodyPr>
            <a:normAutofit fontScale="92500" lnSpcReduction="2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a:ea typeface="+mn-ea"/>
                <a:cs typeface="+mn-cs"/>
              </a:rPr>
              <a:t>Next Steps for Co-Responder: AITT and Beyond</a:t>
            </a:r>
          </a:p>
        </p:txBody>
      </p:sp>
      <p:pic>
        <p:nvPicPr>
          <p:cNvPr id="1027" name="Picture 3"/>
          <p:cNvPicPr>
            <a:picLocks noChangeAspect="1" noChangeArrowheads="1"/>
          </p:cNvPicPr>
          <p:nvPr/>
        </p:nvPicPr>
        <p:blipFill>
          <a:blip r:embed="rId3"/>
          <a:srcRect/>
          <a:stretch>
            <a:fillRect/>
          </a:stretch>
        </p:blipFill>
        <p:spPr bwMode="auto">
          <a:xfrm>
            <a:off x="2242868" y="1790377"/>
            <a:ext cx="4133655" cy="4133655"/>
          </a:xfrm>
          <a:prstGeom prst="rect">
            <a:avLst/>
          </a:prstGeom>
          <a:noFill/>
          <a:ln w="9525">
            <a:noFill/>
            <a:miter lim="800000"/>
            <a:headEnd/>
            <a:tailEnd/>
          </a:ln>
        </p:spPr>
      </p:pic>
    </p:spTree>
  </p:cSld>
  <p:clrMapOvr>
    <a:masterClrMapping/>
  </p:clrMapOvr>
  <p:transition advClick="0" advTm="1500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Next Steps: Co-Responder Data Integration</a:t>
            </a:r>
          </a:p>
        </p:txBody>
      </p:sp>
      <p:pic>
        <p:nvPicPr>
          <p:cNvPr id="5" name="Content Placeholder 4"/>
          <p:cNvPicPr>
            <a:picLocks noGrp="1" noChangeAspect="1"/>
          </p:cNvPicPr>
          <p:nvPr>
            <p:ph idx="1"/>
          </p:nvPr>
        </p:nvPicPr>
        <p:blipFill>
          <a:blip r:embed="rId3"/>
          <a:stretch>
            <a:fillRect/>
          </a:stretch>
        </p:blipFill>
        <p:spPr>
          <a:xfrm>
            <a:off x="2753736" y="2484701"/>
            <a:ext cx="3131434" cy="1753603"/>
          </a:xfrm>
          <a:prstGeom prst="rect">
            <a:avLst/>
          </a:prstGeom>
        </p:spPr>
      </p:pic>
      <p:pic>
        <p:nvPicPr>
          <p:cNvPr id="6" name="Picture 5"/>
          <p:cNvPicPr>
            <a:picLocks noChangeAspect="1"/>
          </p:cNvPicPr>
          <p:nvPr/>
        </p:nvPicPr>
        <p:blipFill>
          <a:blip r:embed="rId4"/>
          <a:stretch>
            <a:fillRect/>
          </a:stretch>
        </p:blipFill>
        <p:spPr>
          <a:xfrm>
            <a:off x="628650" y="1549280"/>
            <a:ext cx="2628900" cy="1733550"/>
          </a:xfrm>
          <a:prstGeom prst="rect">
            <a:avLst/>
          </a:prstGeom>
        </p:spPr>
      </p:pic>
      <p:pic>
        <p:nvPicPr>
          <p:cNvPr id="7" name="Picture 6"/>
          <p:cNvPicPr>
            <a:picLocks noChangeAspect="1"/>
          </p:cNvPicPr>
          <p:nvPr/>
        </p:nvPicPr>
        <p:blipFill>
          <a:blip r:embed="rId5"/>
          <a:stretch>
            <a:fillRect/>
          </a:stretch>
        </p:blipFill>
        <p:spPr>
          <a:xfrm>
            <a:off x="5742295" y="3048854"/>
            <a:ext cx="2571750" cy="1781175"/>
          </a:xfrm>
          <a:prstGeom prst="rect">
            <a:avLst/>
          </a:prstGeom>
        </p:spPr>
      </p:pic>
      <p:pic>
        <p:nvPicPr>
          <p:cNvPr id="8" name="Picture 7"/>
          <p:cNvPicPr>
            <a:picLocks noChangeAspect="1"/>
          </p:cNvPicPr>
          <p:nvPr/>
        </p:nvPicPr>
        <p:blipFill>
          <a:blip r:embed="rId6"/>
          <a:stretch>
            <a:fillRect/>
          </a:stretch>
        </p:blipFill>
        <p:spPr>
          <a:xfrm>
            <a:off x="5885170" y="1521425"/>
            <a:ext cx="2857500" cy="1600200"/>
          </a:xfrm>
          <a:prstGeom prst="rect">
            <a:avLst/>
          </a:prstGeom>
        </p:spPr>
      </p:pic>
      <p:pic>
        <p:nvPicPr>
          <p:cNvPr id="9" name="Picture 8"/>
          <p:cNvPicPr>
            <a:picLocks noChangeAspect="1"/>
          </p:cNvPicPr>
          <p:nvPr/>
        </p:nvPicPr>
        <p:blipFill>
          <a:blip r:embed="rId7"/>
          <a:stretch>
            <a:fillRect/>
          </a:stretch>
        </p:blipFill>
        <p:spPr>
          <a:xfrm>
            <a:off x="421869" y="3772844"/>
            <a:ext cx="2714625" cy="1685925"/>
          </a:xfrm>
          <a:prstGeom prst="rect">
            <a:avLst/>
          </a:prstGeom>
        </p:spPr>
      </p:pic>
      <p:pic>
        <p:nvPicPr>
          <p:cNvPr id="10" name="Picture 9"/>
          <p:cNvPicPr>
            <a:picLocks noChangeAspect="1"/>
          </p:cNvPicPr>
          <p:nvPr/>
        </p:nvPicPr>
        <p:blipFill>
          <a:blip r:embed="rId8"/>
          <a:stretch>
            <a:fillRect/>
          </a:stretch>
        </p:blipFill>
        <p:spPr>
          <a:xfrm>
            <a:off x="4821897" y="4596757"/>
            <a:ext cx="2657475" cy="1724025"/>
          </a:xfrm>
          <a:prstGeom prst="rect">
            <a:avLst/>
          </a:prstGeom>
        </p:spPr>
      </p:pic>
      <p:pic>
        <p:nvPicPr>
          <p:cNvPr id="11" name="Picture 10"/>
          <p:cNvPicPr>
            <a:picLocks noChangeAspect="1"/>
          </p:cNvPicPr>
          <p:nvPr/>
        </p:nvPicPr>
        <p:blipFill>
          <a:blip r:embed="rId9"/>
          <a:stretch>
            <a:fillRect/>
          </a:stretch>
        </p:blipFill>
        <p:spPr>
          <a:xfrm>
            <a:off x="2753736" y="4060510"/>
            <a:ext cx="2466975" cy="1857375"/>
          </a:xfrm>
          <a:prstGeom prst="rect">
            <a:avLst/>
          </a:prstGeom>
        </p:spPr>
      </p:pic>
    </p:spTree>
    <p:extLst>
      <p:ext uri="{BB962C8B-B14F-4D97-AF65-F5344CB8AC3E}">
        <p14:creationId xmlns:p14="http://schemas.microsoft.com/office/powerpoint/2010/main" val="3272202164"/>
      </p:ext>
    </p:extLst>
  </p:cSld>
  <p:clrMapOvr>
    <a:masterClrMapping/>
  </p:clrMapOvr>
  <p:transition advClick="0" advTm="1500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 Data Governance</a:t>
            </a:r>
          </a:p>
        </p:txBody>
      </p:sp>
      <p:pic>
        <p:nvPicPr>
          <p:cNvPr id="4" name="Picture 3" descr="C:\Users\heaharris\AppData\Local\Microsoft\Windows\INetCache\IE\3DQK8FHU\bigstock-D-Small-People-Movement-To-18037805-1024x837[1].jpg"/>
          <p:cNvPicPr>
            <a:picLocks noChangeAspect="1" noChangeArrowheads="1"/>
          </p:cNvPicPr>
          <p:nvPr/>
        </p:nvPicPr>
        <p:blipFill>
          <a:blip r:embed="rId3"/>
          <a:srcRect/>
          <a:stretch>
            <a:fillRect/>
          </a:stretch>
        </p:blipFill>
        <p:spPr bwMode="auto">
          <a:xfrm>
            <a:off x="1432239" y="1417638"/>
            <a:ext cx="5928681" cy="4846002"/>
          </a:xfrm>
          <a:prstGeom prst="rect">
            <a:avLst/>
          </a:prstGeom>
          <a:noFill/>
        </p:spPr>
      </p:pic>
    </p:spTree>
    <p:extLst>
      <p:ext uri="{BB962C8B-B14F-4D97-AF65-F5344CB8AC3E}">
        <p14:creationId xmlns:p14="http://schemas.microsoft.com/office/powerpoint/2010/main" val="3598938398"/>
      </p:ext>
    </p:extLst>
  </p:cSld>
  <p:clrMapOvr>
    <a:masterClrMapping/>
  </p:clrMapOvr>
  <p:transition advClick="0" advTm="1500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El Paso</a:t>
            </a:r>
          </a:p>
        </p:txBody>
      </p:sp>
    </p:spTree>
    <p:extLst>
      <p:ext uri="{BB962C8B-B14F-4D97-AF65-F5344CB8AC3E}">
        <p14:creationId xmlns:p14="http://schemas.microsoft.com/office/powerpoint/2010/main" val="4181196691"/>
      </p:ext>
    </p:extLst>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326E9-40AB-4FA8-91D5-8B33FE353D87}"/>
              </a:ext>
            </a:extLst>
          </p:cNvPr>
          <p:cNvSpPr>
            <a:spLocks noGrp="1"/>
          </p:cNvSpPr>
          <p:nvPr>
            <p:ph type="ctrTitle"/>
          </p:nvPr>
        </p:nvSpPr>
        <p:spPr>
          <a:xfrm>
            <a:off x="515697" y="2376119"/>
            <a:ext cx="6570903" cy="2374421"/>
          </a:xfrm>
        </p:spPr>
        <p:txBody>
          <a:bodyPr/>
          <a:lstStyle/>
          <a:p>
            <a:r>
              <a:rPr lang="en-US" b="1" dirty="0">
                <a:latin typeface="Assistant Light" panose="00000400000000000000" pitchFamily="2" charset="-79"/>
                <a:cs typeface="Assistant Light" panose="00000400000000000000" pitchFamily="2" charset="-79"/>
              </a:rPr>
              <a:t>Merlin Calls the SHOTS</a:t>
            </a:r>
          </a:p>
        </p:txBody>
      </p:sp>
      <p:sp>
        <p:nvSpPr>
          <p:cNvPr id="3" name="Subtitle 2">
            <a:extLst>
              <a:ext uri="{FF2B5EF4-FFF2-40B4-BE49-F238E27FC236}">
                <a16:creationId xmlns:a16="http://schemas.microsoft.com/office/drawing/2014/main" id="{651B8929-FC3D-4792-8FED-1F91607842C3}"/>
              </a:ext>
            </a:extLst>
          </p:cNvPr>
          <p:cNvSpPr>
            <a:spLocks noGrp="1"/>
          </p:cNvSpPr>
          <p:nvPr>
            <p:ph type="subTitle" idx="1"/>
          </p:nvPr>
        </p:nvSpPr>
        <p:spPr>
          <a:xfrm>
            <a:off x="515697" y="5006340"/>
            <a:ext cx="6765213" cy="387191"/>
          </a:xfrm>
        </p:spPr>
        <p:txBody>
          <a:bodyPr>
            <a:normAutofit fontScale="92500"/>
          </a:bodyPr>
          <a:lstStyle/>
          <a:p>
            <a:r>
              <a:rPr lang="en-US" sz="1800" dirty="0">
                <a:solidFill>
                  <a:schemeClr val="bg1">
                    <a:lumMod val="95000"/>
                  </a:schemeClr>
                </a:solidFill>
              </a:rPr>
              <a:t>Florida Division of Disease Control and Health Protection AITT Team</a:t>
            </a:r>
          </a:p>
        </p:txBody>
      </p:sp>
      <p:pic>
        <p:nvPicPr>
          <p:cNvPr id="5" name="Picture 4">
            <a:extLst>
              <a:ext uri="{FF2B5EF4-FFF2-40B4-BE49-F238E27FC236}">
                <a16:creationId xmlns:a16="http://schemas.microsoft.com/office/drawing/2014/main" id="{CA8C37A3-FF8F-442A-9EED-F8DEDD3A0C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8169" y="5439252"/>
            <a:ext cx="935831" cy="561499"/>
          </a:xfrm>
          <a:prstGeom prst="rect">
            <a:avLst/>
          </a:prstGeom>
        </p:spPr>
      </p:pic>
    </p:spTree>
    <p:extLst>
      <p:ext uri="{BB962C8B-B14F-4D97-AF65-F5344CB8AC3E}">
        <p14:creationId xmlns:p14="http://schemas.microsoft.com/office/powerpoint/2010/main" val="84027887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3937FA-0D43-4670-8230-28129CB49A94}"/>
              </a:ext>
            </a:extLst>
          </p:cNvPr>
          <p:cNvSpPr>
            <a:spLocks noGrp="1"/>
          </p:cNvSpPr>
          <p:nvPr>
            <p:ph type="sldNum" sz="quarter" idx="12"/>
          </p:nvPr>
        </p:nvSpPr>
        <p:spPr/>
        <p:txBody>
          <a:bodyPr/>
          <a:lstStyle/>
          <a:p>
            <a:pPr defTabSz="342900"/>
            <a:fld id="{BC24A3C9-A78B-4F82-92CE-BEF212BF31E2}" type="slidenum">
              <a:rPr lang="en-US"/>
              <a:pPr defTabSz="342900"/>
              <a:t>24</a:t>
            </a:fld>
            <a:endParaRPr lang="en-US" dirty="0"/>
          </a:p>
        </p:txBody>
      </p:sp>
      <p:sp>
        <p:nvSpPr>
          <p:cNvPr id="3" name="Title 2">
            <a:extLst>
              <a:ext uri="{FF2B5EF4-FFF2-40B4-BE49-F238E27FC236}">
                <a16:creationId xmlns:a16="http://schemas.microsoft.com/office/drawing/2014/main" id="{351D323D-405A-44AC-9FE5-9937889D7152}"/>
              </a:ext>
            </a:extLst>
          </p:cNvPr>
          <p:cNvSpPr>
            <a:spLocks noGrp="1"/>
          </p:cNvSpPr>
          <p:nvPr>
            <p:ph type="ctrTitle"/>
          </p:nvPr>
        </p:nvSpPr>
        <p:spPr/>
        <p:txBody>
          <a:bodyPr>
            <a:normAutofit/>
          </a:bodyPr>
          <a:lstStyle/>
          <a:p>
            <a:r>
              <a:rPr lang="en-US" dirty="0"/>
              <a:t>Project goal</a:t>
            </a:r>
          </a:p>
        </p:txBody>
      </p:sp>
      <p:sp>
        <p:nvSpPr>
          <p:cNvPr id="4" name="Content Placeholder 3">
            <a:extLst>
              <a:ext uri="{FF2B5EF4-FFF2-40B4-BE49-F238E27FC236}">
                <a16:creationId xmlns:a16="http://schemas.microsoft.com/office/drawing/2014/main" id="{3993A328-E4D5-44C6-B057-653CAD916854}"/>
              </a:ext>
            </a:extLst>
          </p:cNvPr>
          <p:cNvSpPr>
            <a:spLocks noGrp="1"/>
          </p:cNvSpPr>
          <p:nvPr>
            <p:ph idx="1"/>
          </p:nvPr>
        </p:nvSpPr>
        <p:spPr/>
        <p:txBody>
          <a:bodyPr/>
          <a:lstStyle/>
          <a:p>
            <a:pPr marL="0" indent="0">
              <a:buNone/>
            </a:pPr>
            <a:endParaRPr lang="en-US" dirty="0"/>
          </a:p>
          <a:p>
            <a:endParaRPr lang="en-US" dirty="0"/>
          </a:p>
        </p:txBody>
      </p:sp>
      <p:pic>
        <p:nvPicPr>
          <p:cNvPr id="5" name="Picture 4">
            <a:extLst>
              <a:ext uri="{FF2B5EF4-FFF2-40B4-BE49-F238E27FC236}">
                <a16:creationId xmlns:a16="http://schemas.microsoft.com/office/drawing/2014/main" id="{20A1076F-6EDE-44AC-9FA3-6CBB4F5CD430}"/>
              </a:ext>
            </a:extLst>
          </p:cNvPr>
          <p:cNvPicPr>
            <a:picLocks noChangeAspect="1"/>
          </p:cNvPicPr>
          <p:nvPr/>
        </p:nvPicPr>
        <p:blipFill>
          <a:blip r:embed="rId3"/>
          <a:stretch>
            <a:fillRect/>
          </a:stretch>
        </p:blipFill>
        <p:spPr>
          <a:xfrm>
            <a:off x="538528" y="3021356"/>
            <a:ext cx="2948940" cy="918066"/>
          </a:xfrm>
          <a:prstGeom prst="rect">
            <a:avLst/>
          </a:prstGeom>
        </p:spPr>
      </p:pic>
      <p:pic>
        <p:nvPicPr>
          <p:cNvPr id="8" name="Picture 7">
            <a:extLst>
              <a:ext uri="{FF2B5EF4-FFF2-40B4-BE49-F238E27FC236}">
                <a16:creationId xmlns:a16="http://schemas.microsoft.com/office/drawing/2014/main" id="{0CE84576-19B0-46ED-8035-D9BC091342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0873" y="3175530"/>
            <a:ext cx="2227556" cy="808070"/>
          </a:xfrm>
          <a:prstGeom prst="rect">
            <a:avLst/>
          </a:prstGeom>
        </p:spPr>
      </p:pic>
      <p:pic>
        <p:nvPicPr>
          <p:cNvPr id="12" name="Graphic 11" descr="Line arrow: Straight">
            <a:extLst>
              <a:ext uri="{FF2B5EF4-FFF2-40B4-BE49-F238E27FC236}">
                <a16:creationId xmlns:a16="http://schemas.microsoft.com/office/drawing/2014/main" id="{C6428E7D-DE82-4DF9-BF18-2701EB5BC14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0800000">
            <a:off x="3888485" y="2893894"/>
            <a:ext cx="1371342" cy="1371342"/>
          </a:xfrm>
          <a:prstGeom prst="rect">
            <a:avLst/>
          </a:prstGeom>
        </p:spPr>
      </p:pic>
    </p:spTree>
    <p:extLst>
      <p:ext uri="{BB962C8B-B14F-4D97-AF65-F5344CB8AC3E}">
        <p14:creationId xmlns:p14="http://schemas.microsoft.com/office/powerpoint/2010/main" val="406731123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162544-B673-47C2-BFBE-2246C82AEE06}"/>
              </a:ext>
            </a:extLst>
          </p:cNvPr>
          <p:cNvSpPr>
            <a:spLocks noGrp="1"/>
          </p:cNvSpPr>
          <p:nvPr>
            <p:ph type="sldNum" sz="quarter" idx="12"/>
          </p:nvPr>
        </p:nvSpPr>
        <p:spPr/>
        <p:txBody>
          <a:bodyPr/>
          <a:lstStyle/>
          <a:p>
            <a:pPr defTabSz="342900"/>
            <a:fld id="{BC24A3C9-A78B-4F82-92CE-BEF212BF31E2}" type="slidenum">
              <a:rPr lang="en-US"/>
              <a:pPr defTabSz="342900"/>
              <a:t>25</a:t>
            </a:fld>
            <a:endParaRPr lang="en-US" dirty="0"/>
          </a:p>
        </p:txBody>
      </p:sp>
      <p:sp>
        <p:nvSpPr>
          <p:cNvPr id="3" name="Title 2">
            <a:extLst>
              <a:ext uri="{FF2B5EF4-FFF2-40B4-BE49-F238E27FC236}">
                <a16:creationId xmlns:a16="http://schemas.microsoft.com/office/drawing/2014/main" id="{E3006C89-5C42-474C-BDC9-0A9D4E1D64E9}"/>
              </a:ext>
            </a:extLst>
          </p:cNvPr>
          <p:cNvSpPr>
            <a:spLocks noGrp="1"/>
          </p:cNvSpPr>
          <p:nvPr>
            <p:ph type="ctrTitle"/>
          </p:nvPr>
        </p:nvSpPr>
        <p:spPr/>
        <p:txBody>
          <a:bodyPr>
            <a:normAutofit/>
          </a:bodyPr>
          <a:lstStyle/>
          <a:p>
            <a:r>
              <a:rPr lang="en-US" dirty="0"/>
              <a:t>All REs are recorded in Florida SHOTS.</a:t>
            </a:r>
          </a:p>
        </p:txBody>
      </p:sp>
      <p:pic>
        <p:nvPicPr>
          <p:cNvPr id="10" name="Content Placeholder 9">
            <a:extLst>
              <a:ext uri="{FF2B5EF4-FFF2-40B4-BE49-F238E27FC236}">
                <a16:creationId xmlns:a16="http://schemas.microsoft.com/office/drawing/2014/main" id="{203BAFBB-1D10-4BC0-A7A5-25D1194EF15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465826" y="2119313"/>
            <a:ext cx="4391927" cy="3360420"/>
          </a:xfrm>
        </p:spPr>
      </p:pic>
      <p:pic>
        <p:nvPicPr>
          <p:cNvPr id="11" name="Picture 10">
            <a:extLst>
              <a:ext uri="{FF2B5EF4-FFF2-40B4-BE49-F238E27FC236}">
                <a16:creationId xmlns:a16="http://schemas.microsoft.com/office/drawing/2014/main" id="{1E861FFB-B503-440B-B498-E1A726FC307D}"/>
              </a:ext>
            </a:extLst>
          </p:cNvPr>
          <p:cNvPicPr>
            <a:picLocks noChangeAspect="1"/>
          </p:cNvPicPr>
          <p:nvPr/>
        </p:nvPicPr>
        <p:blipFill>
          <a:blip r:embed="rId4"/>
          <a:stretch>
            <a:fillRect/>
          </a:stretch>
        </p:blipFill>
        <p:spPr>
          <a:xfrm>
            <a:off x="5828642" y="3175530"/>
            <a:ext cx="2948940" cy="918066"/>
          </a:xfrm>
          <a:prstGeom prst="rect">
            <a:avLst/>
          </a:prstGeom>
        </p:spPr>
      </p:pic>
      <p:pic>
        <p:nvPicPr>
          <p:cNvPr id="13" name="Graphic 12" descr="Line arrow: Straight">
            <a:extLst>
              <a:ext uri="{FF2B5EF4-FFF2-40B4-BE49-F238E27FC236}">
                <a16:creationId xmlns:a16="http://schemas.microsoft.com/office/drawing/2014/main" id="{DC2BEC62-6D22-4CD4-B17A-354C5625DB4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0800000">
            <a:off x="4901983" y="3358307"/>
            <a:ext cx="882431" cy="882431"/>
          </a:xfrm>
          <a:prstGeom prst="rect">
            <a:avLst/>
          </a:prstGeom>
        </p:spPr>
      </p:pic>
    </p:spTree>
    <p:extLst>
      <p:ext uri="{BB962C8B-B14F-4D97-AF65-F5344CB8AC3E}">
        <p14:creationId xmlns:p14="http://schemas.microsoft.com/office/powerpoint/2010/main" val="382817173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CA5F77-1079-4078-A7AF-0BB2A92E5DD2}"/>
              </a:ext>
            </a:extLst>
          </p:cNvPr>
          <p:cNvSpPr>
            <a:spLocks noGrp="1"/>
          </p:cNvSpPr>
          <p:nvPr>
            <p:ph type="sldNum" sz="quarter" idx="12"/>
          </p:nvPr>
        </p:nvSpPr>
        <p:spPr/>
        <p:txBody>
          <a:bodyPr/>
          <a:lstStyle/>
          <a:p>
            <a:pPr defTabSz="342900"/>
            <a:fld id="{BC24A3C9-A78B-4F82-92CE-BEF212BF31E2}" type="slidenum">
              <a:rPr lang="en-US"/>
              <a:pPr defTabSz="342900"/>
              <a:t>26</a:t>
            </a:fld>
            <a:endParaRPr lang="en-US" dirty="0"/>
          </a:p>
        </p:txBody>
      </p:sp>
      <p:sp>
        <p:nvSpPr>
          <p:cNvPr id="3" name="Title 2">
            <a:extLst>
              <a:ext uri="{FF2B5EF4-FFF2-40B4-BE49-F238E27FC236}">
                <a16:creationId xmlns:a16="http://schemas.microsoft.com/office/drawing/2014/main" id="{AC341E71-C630-4DD8-B053-E1E34FDC1970}"/>
              </a:ext>
            </a:extLst>
          </p:cNvPr>
          <p:cNvSpPr>
            <a:spLocks noGrp="1"/>
          </p:cNvSpPr>
          <p:nvPr>
            <p:ph type="ctrTitle"/>
          </p:nvPr>
        </p:nvSpPr>
        <p:spPr/>
        <p:txBody>
          <a:bodyPr/>
          <a:lstStyle/>
          <a:p>
            <a:r>
              <a:rPr lang="en-US" dirty="0"/>
              <a:t>Merlin users choose the best match in Florida SHOTS.</a:t>
            </a:r>
          </a:p>
        </p:txBody>
      </p:sp>
      <p:pic>
        <p:nvPicPr>
          <p:cNvPr id="8" name="Content Placeholder 7">
            <a:extLst>
              <a:ext uri="{FF2B5EF4-FFF2-40B4-BE49-F238E27FC236}">
                <a16:creationId xmlns:a16="http://schemas.microsoft.com/office/drawing/2014/main" id="{234E4D5A-A5BA-4640-AFDB-A88632CF9E7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2548" y="2796117"/>
            <a:ext cx="8703217" cy="1364105"/>
          </a:xfrm>
        </p:spPr>
      </p:pic>
    </p:spTree>
    <p:extLst>
      <p:ext uri="{BB962C8B-B14F-4D97-AF65-F5344CB8AC3E}">
        <p14:creationId xmlns:p14="http://schemas.microsoft.com/office/powerpoint/2010/main" val="380538867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DBEBC1-A21F-4FF4-B85E-E68ACF1155A3}"/>
              </a:ext>
            </a:extLst>
          </p:cNvPr>
          <p:cNvSpPr>
            <a:spLocks noGrp="1"/>
          </p:cNvSpPr>
          <p:nvPr>
            <p:ph type="sldNum" sz="quarter" idx="12"/>
          </p:nvPr>
        </p:nvSpPr>
        <p:spPr/>
        <p:txBody>
          <a:bodyPr/>
          <a:lstStyle/>
          <a:p>
            <a:pPr defTabSz="342900"/>
            <a:fld id="{BC24A3C9-A78B-4F82-92CE-BEF212BF31E2}" type="slidenum">
              <a:rPr lang="en-US"/>
              <a:pPr defTabSz="342900"/>
              <a:t>27</a:t>
            </a:fld>
            <a:endParaRPr lang="en-US" dirty="0"/>
          </a:p>
        </p:txBody>
      </p:sp>
      <p:sp>
        <p:nvSpPr>
          <p:cNvPr id="3" name="Title 2">
            <a:extLst>
              <a:ext uri="{FF2B5EF4-FFF2-40B4-BE49-F238E27FC236}">
                <a16:creationId xmlns:a16="http://schemas.microsoft.com/office/drawing/2014/main" id="{2C9DB083-2D31-4539-8987-15C558645C83}"/>
              </a:ext>
            </a:extLst>
          </p:cNvPr>
          <p:cNvSpPr>
            <a:spLocks noGrp="1"/>
          </p:cNvSpPr>
          <p:nvPr>
            <p:ph type="ctrTitle"/>
          </p:nvPr>
        </p:nvSpPr>
        <p:spPr/>
        <p:txBody>
          <a:bodyPr/>
          <a:lstStyle/>
          <a:p>
            <a:r>
              <a:rPr lang="en-US" dirty="0"/>
              <a:t>Vaccination data are available at the profile level. </a:t>
            </a:r>
          </a:p>
        </p:txBody>
      </p:sp>
      <p:pic>
        <p:nvPicPr>
          <p:cNvPr id="6" name="Content Placeholder 5">
            <a:extLst>
              <a:ext uri="{FF2B5EF4-FFF2-40B4-BE49-F238E27FC236}">
                <a16:creationId xmlns:a16="http://schemas.microsoft.com/office/drawing/2014/main" id="{79F062AC-FA56-4B79-9B08-21EB48E3251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23828"/>
          <a:stretch/>
        </p:blipFill>
        <p:spPr>
          <a:xfrm>
            <a:off x="869324" y="1898758"/>
            <a:ext cx="7417143" cy="3886092"/>
          </a:xfrm>
        </p:spPr>
      </p:pic>
    </p:spTree>
    <p:extLst>
      <p:ext uri="{BB962C8B-B14F-4D97-AF65-F5344CB8AC3E}">
        <p14:creationId xmlns:p14="http://schemas.microsoft.com/office/powerpoint/2010/main" val="185048864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CDF85E-4DF2-4B24-9DC6-4421977DDE69}"/>
              </a:ext>
            </a:extLst>
          </p:cNvPr>
          <p:cNvSpPr>
            <a:spLocks noGrp="1"/>
          </p:cNvSpPr>
          <p:nvPr>
            <p:ph type="sldNum" sz="quarter" idx="12"/>
          </p:nvPr>
        </p:nvSpPr>
        <p:spPr/>
        <p:txBody>
          <a:bodyPr/>
          <a:lstStyle/>
          <a:p>
            <a:pPr defTabSz="342900"/>
            <a:fld id="{BC24A3C9-A78B-4F82-92CE-BEF212BF31E2}" type="slidenum">
              <a:rPr lang="en-US"/>
              <a:pPr defTabSz="342900"/>
              <a:t>28</a:t>
            </a:fld>
            <a:endParaRPr lang="en-US" dirty="0"/>
          </a:p>
        </p:txBody>
      </p:sp>
      <p:sp>
        <p:nvSpPr>
          <p:cNvPr id="3" name="Title 2">
            <a:extLst>
              <a:ext uri="{FF2B5EF4-FFF2-40B4-BE49-F238E27FC236}">
                <a16:creationId xmlns:a16="http://schemas.microsoft.com/office/drawing/2014/main" id="{5F53217B-0CA0-4117-9C88-26983DCC5855}"/>
              </a:ext>
            </a:extLst>
          </p:cNvPr>
          <p:cNvSpPr>
            <a:spLocks noGrp="1"/>
          </p:cNvSpPr>
          <p:nvPr>
            <p:ph type="ctrTitle"/>
          </p:nvPr>
        </p:nvSpPr>
        <p:spPr/>
        <p:txBody>
          <a:bodyPr/>
          <a:lstStyle/>
          <a:p>
            <a:r>
              <a:rPr lang="en-US" dirty="0"/>
              <a:t>Only relevant vaccines are displayed in the extended data.</a:t>
            </a:r>
          </a:p>
        </p:txBody>
      </p:sp>
      <p:pic>
        <p:nvPicPr>
          <p:cNvPr id="11" name="Content Placeholder 10">
            <a:extLst>
              <a:ext uri="{FF2B5EF4-FFF2-40B4-BE49-F238E27FC236}">
                <a16:creationId xmlns:a16="http://schemas.microsoft.com/office/drawing/2014/main" id="{C105700C-2C5A-4A62-842A-3E81716ED7D2}"/>
              </a:ext>
            </a:extLst>
          </p:cNvPr>
          <p:cNvPicPr>
            <a:picLocks noGrp="1" noChangeAspect="1"/>
          </p:cNvPicPr>
          <p:nvPr>
            <p:ph idx="1"/>
          </p:nvPr>
        </p:nvPicPr>
        <p:blipFill>
          <a:blip r:embed="rId3"/>
          <a:stretch>
            <a:fillRect/>
          </a:stretch>
        </p:blipFill>
        <p:spPr>
          <a:xfrm>
            <a:off x="551398" y="1960648"/>
            <a:ext cx="8045517" cy="3800786"/>
          </a:xfrm>
          <a:prstGeom prst="rect">
            <a:avLst/>
          </a:prstGeom>
        </p:spPr>
      </p:pic>
    </p:spTree>
    <p:extLst>
      <p:ext uri="{BB962C8B-B14F-4D97-AF65-F5344CB8AC3E}">
        <p14:creationId xmlns:p14="http://schemas.microsoft.com/office/powerpoint/2010/main" val="107661188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648D92-BA6F-4616-8B5D-48B6440DFE2C}"/>
              </a:ext>
            </a:extLst>
          </p:cNvPr>
          <p:cNvSpPr>
            <a:spLocks noGrp="1"/>
          </p:cNvSpPr>
          <p:nvPr>
            <p:ph type="sldNum" sz="quarter" idx="12"/>
          </p:nvPr>
        </p:nvSpPr>
        <p:spPr/>
        <p:txBody>
          <a:bodyPr/>
          <a:lstStyle/>
          <a:p>
            <a:pPr defTabSz="342900"/>
            <a:fld id="{BC24A3C9-A78B-4F82-92CE-BEF212BF31E2}" type="slidenum">
              <a:rPr lang="en-US"/>
              <a:pPr defTabSz="342900"/>
              <a:t>29</a:t>
            </a:fld>
            <a:endParaRPr lang="en-US" dirty="0"/>
          </a:p>
        </p:txBody>
      </p:sp>
      <p:sp>
        <p:nvSpPr>
          <p:cNvPr id="3" name="Title 2">
            <a:extLst>
              <a:ext uri="{FF2B5EF4-FFF2-40B4-BE49-F238E27FC236}">
                <a16:creationId xmlns:a16="http://schemas.microsoft.com/office/drawing/2014/main" id="{C9532E4C-5C91-4C8B-A664-0D109746347A}"/>
              </a:ext>
            </a:extLst>
          </p:cNvPr>
          <p:cNvSpPr>
            <a:spLocks noGrp="1"/>
          </p:cNvSpPr>
          <p:nvPr>
            <p:ph type="ctrTitle"/>
          </p:nvPr>
        </p:nvSpPr>
        <p:spPr/>
        <p:txBody>
          <a:bodyPr/>
          <a:lstStyle/>
          <a:p>
            <a:r>
              <a:rPr lang="en-US" dirty="0"/>
              <a:t>Regular communication with partners</a:t>
            </a:r>
          </a:p>
        </p:txBody>
      </p:sp>
      <p:pic>
        <p:nvPicPr>
          <p:cNvPr id="5" name="Graphic 4" descr="Boardroom">
            <a:extLst>
              <a:ext uri="{FF2B5EF4-FFF2-40B4-BE49-F238E27FC236}">
                <a16:creationId xmlns:a16="http://schemas.microsoft.com/office/drawing/2014/main" id="{95ACE50D-2388-41BF-A1A6-6BB3CB5896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32706" y="2095500"/>
            <a:ext cx="2882900" cy="2882900"/>
          </a:xfrm>
          <a:prstGeom prst="rect">
            <a:avLst/>
          </a:prstGeom>
        </p:spPr>
      </p:pic>
    </p:spTree>
    <p:extLst>
      <p:ext uri="{BB962C8B-B14F-4D97-AF65-F5344CB8AC3E}">
        <p14:creationId xmlns:p14="http://schemas.microsoft.com/office/powerpoint/2010/main" val="190872543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30</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Planned approach for religious exemptions</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Modify current HL7 message from Florida SHOTS</a:t>
            </a:r>
          </a:p>
          <a:p>
            <a:endParaRPr lang="en-US" dirty="0"/>
          </a:p>
          <a:p>
            <a:pPr marL="0" indent="0">
              <a:buNone/>
            </a:pPr>
            <a:r>
              <a:rPr lang="en-US" dirty="0"/>
              <a:t> </a:t>
            </a:r>
          </a:p>
        </p:txBody>
      </p:sp>
      <p:pic>
        <p:nvPicPr>
          <p:cNvPr id="5" name="Picture 4">
            <a:extLst>
              <a:ext uri="{FF2B5EF4-FFF2-40B4-BE49-F238E27FC236}">
                <a16:creationId xmlns:a16="http://schemas.microsoft.com/office/drawing/2014/main" id="{FB48D6C4-C637-4F10-888C-42D9D66754AD}"/>
              </a:ext>
            </a:extLst>
          </p:cNvPr>
          <p:cNvPicPr>
            <a:picLocks noChangeAspect="1"/>
          </p:cNvPicPr>
          <p:nvPr/>
        </p:nvPicPr>
        <p:blipFill>
          <a:blip r:embed="rId3"/>
          <a:stretch>
            <a:fillRect/>
          </a:stretch>
        </p:blipFill>
        <p:spPr>
          <a:xfrm>
            <a:off x="629324" y="3123074"/>
            <a:ext cx="1696424" cy="1703963"/>
          </a:xfrm>
          <a:prstGeom prst="rect">
            <a:avLst/>
          </a:prstGeom>
        </p:spPr>
      </p:pic>
      <p:pic>
        <p:nvPicPr>
          <p:cNvPr id="6" name="Picture 5">
            <a:extLst>
              <a:ext uri="{FF2B5EF4-FFF2-40B4-BE49-F238E27FC236}">
                <a16:creationId xmlns:a16="http://schemas.microsoft.com/office/drawing/2014/main" id="{6297E4AA-5D5E-473A-8EDD-BA7615FF5A30}"/>
              </a:ext>
            </a:extLst>
          </p:cNvPr>
          <p:cNvPicPr>
            <a:picLocks noChangeAspect="1"/>
          </p:cNvPicPr>
          <p:nvPr/>
        </p:nvPicPr>
        <p:blipFill>
          <a:blip r:embed="rId3"/>
          <a:stretch>
            <a:fillRect/>
          </a:stretch>
        </p:blipFill>
        <p:spPr>
          <a:xfrm>
            <a:off x="6648195" y="3123074"/>
            <a:ext cx="1696424" cy="1703963"/>
          </a:xfrm>
          <a:prstGeom prst="rect">
            <a:avLst/>
          </a:prstGeom>
        </p:spPr>
      </p:pic>
      <p:cxnSp>
        <p:nvCxnSpPr>
          <p:cNvPr id="8" name="Straight Connector 7">
            <a:extLst>
              <a:ext uri="{FF2B5EF4-FFF2-40B4-BE49-F238E27FC236}">
                <a16:creationId xmlns:a16="http://schemas.microsoft.com/office/drawing/2014/main" id="{46580182-474A-4336-BDA0-5369384AA065}"/>
              </a:ext>
            </a:extLst>
          </p:cNvPr>
          <p:cNvCxnSpPr/>
          <p:nvPr/>
        </p:nvCxnSpPr>
        <p:spPr>
          <a:xfrm>
            <a:off x="2408664" y="3975055"/>
            <a:ext cx="1789771" cy="0"/>
          </a:xfrm>
          <a:prstGeom prst="line">
            <a:avLst/>
          </a:prstGeom>
          <a:ln w="571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Arrow Connector 9">
            <a:extLst>
              <a:ext uri="{FF2B5EF4-FFF2-40B4-BE49-F238E27FC236}">
                <a16:creationId xmlns:a16="http://schemas.microsoft.com/office/drawing/2014/main" id="{A96A5592-EBDD-4A8B-93ED-EC8819D411E9}"/>
              </a:ext>
            </a:extLst>
          </p:cNvPr>
          <p:cNvCxnSpPr>
            <a:endCxn id="6" idx="1"/>
          </p:cNvCxnSpPr>
          <p:nvPr/>
        </p:nvCxnSpPr>
        <p:spPr>
          <a:xfrm>
            <a:off x="4198435" y="3975055"/>
            <a:ext cx="2449760" cy="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6361837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31</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Planned approach for contraindications</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Create new HL7 message from Florida SHOTS</a:t>
            </a:r>
          </a:p>
          <a:p>
            <a:endParaRPr lang="en-US" dirty="0"/>
          </a:p>
          <a:p>
            <a:pPr marL="0" indent="0">
              <a:buNone/>
            </a:pPr>
            <a:r>
              <a:rPr lang="en-US" dirty="0"/>
              <a:t> </a:t>
            </a:r>
          </a:p>
        </p:txBody>
      </p:sp>
      <p:sp>
        <p:nvSpPr>
          <p:cNvPr id="6" name="TextBox 5">
            <a:extLst>
              <a:ext uri="{FF2B5EF4-FFF2-40B4-BE49-F238E27FC236}">
                <a16:creationId xmlns:a16="http://schemas.microsoft.com/office/drawing/2014/main" id="{CAD54DED-3072-4D08-AC8D-83366176EB8A}"/>
              </a:ext>
            </a:extLst>
          </p:cNvPr>
          <p:cNvSpPr txBox="1"/>
          <p:nvPr/>
        </p:nvSpPr>
        <p:spPr>
          <a:xfrm>
            <a:off x="568712" y="4336430"/>
            <a:ext cx="2166125" cy="300082"/>
          </a:xfrm>
          <a:prstGeom prst="rect">
            <a:avLst/>
          </a:prstGeom>
          <a:noFill/>
        </p:spPr>
        <p:txBody>
          <a:bodyPr wrap="square" rtlCol="0">
            <a:spAutoFit/>
          </a:bodyPr>
          <a:lstStyle/>
          <a:p>
            <a:pPr defTabSz="342900"/>
            <a:r>
              <a:rPr lang="en-US" sz="1350" dirty="0">
                <a:solidFill>
                  <a:srgbClr val="000000"/>
                </a:solidFill>
                <a:latin typeface="Roboto" panose="02000000000000000000" pitchFamily="2" charset="0"/>
                <a:ea typeface="Roboto" panose="02000000000000000000" pitchFamily="2" charset="0"/>
              </a:rPr>
              <a:t>Medical contraindications</a:t>
            </a:r>
          </a:p>
        </p:txBody>
      </p:sp>
      <p:pic>
        <p:nvPicPr>
          <p:cNvPr id="8" name="Graphic 7" descr="Warning">
            <a:extLst>
              <a:ext uri="{FF2B5EF4-FFF2-40B4-BE49-F238E27FC236}">
                <a16:creationId xmlns:a16="http://schemas.microsoft.com/office/drawing/2014/main" id="{45A6EF72-72EC-4FF3-A3D7-303C95F64B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5533" y="2891218"/>
            <a:ext cx="1445213" cy="1445213"/>
          </a:xfrm>
          <a:prstGeom prst="rect">
            <a:avLst/>
          </a:prstGeom>
        </p:spPr>
      </p:pic>
      <p:cxnSp>
        <p:nvCxnSpPr>
          <p:cNvPr id="10" name="Straight Arrow Connector 9">
            <a:extLst>
              <a:ext uri="{FF2B5EF4-FFF2-40B4-BE49-F238E27FC236}">
                <a16:creationId xmlns:a16="http://schemas.microsoft.com/office/drawing/2014/main" id="{8BD0E0B0-8889-439F-BF3B-A453A7569E3F}"/>
              </a:ext>
            </a:extLst>
          </p:cNvPr>
          <p:cNvCxnSpPr>
            <a:stCxn id="8" idx="3"/>
          </p:cNvCxnSpPr>
          <p:nvPr/>
        </p:nvCxnSpPr>
        <p:spPr>
          <a:xfrm flipV="1">
            <a:off x="2290746" y="3613824"/>
            <a:ext cx="1154981" cy="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1" name="TextBox 10">
            <a:extLst>
              <a:ext uri="{FF2B5EF4-FFF2-40B4-BE49-F238E27FC236}">
                <a16:creationId xmlns:a16="http://schemas.microsoft.com/office/drawing/2014/main" id="{D5A24410-DF92-4D80-816F-A60015B01199}"/>
              </a:ext>
            </a:extLst>
          </p:cNvPr>
          <p:cNvSpPr txBox="1"/>
          <p:nvPr/>
        </p:nvSpPr>
        <p:spPr>
          <a:xfrm>
            <a:off x="3609530" y="3371449"/>
            <a:ext cx="2048622" cy="507831"/>
          </a:xfrm>
          <a:prstGeom prst="rect">
            <a:avLst/>
          </a:prstGeom>
          <a:noFill/>
        </p:spPr>
        <p:txBody>
          <a:bodyPr wrap="square" rtlCol="0">
            <a:spAutoFit/>
          </a:bodyPr>
          <a:lstStyle/>
          <a:p>
            <a:pPr defTabSz="342900"/>
            <a:r>
              <a:rPr lang="en-US" sz="1350" dirty="0">
                <a:solidFill>
                  <a:srgbClr val="000000"/>
                </a:solidFill>
                <a:latin typeface="Roboto" panose="02000000000000000000" pitchFamily="2" charset="0"/>
                <a:ea typeface="Roboto" panose="02000000000000000000" pitchFamily="2" charset="0"/>
                <a:cs typeface="Ebrima" panose="02000000000000000000" pitchFamily="2" charset="0"/>
              </a:rPr>
              <a:t>MSH|^^^^</a:t>
            </a:r>
            <a:r>
              <a:rPr lang="en-US" sz="1350" dirty="0" err="1">
                <a:solidFill>
                  <a:srgbClr val="000000"/>
                </a:solidFill>
                <a:latin typeface="Roboto" panose="02000000000000000000" pitchFamily="2" charset="0"/>
                <a:ea typeface="Roboto" panose="02000000000000000000" pitchFamily="2" charset="0"/>
                <a:cs typeface="Ebrima" panose="02000000000000000000" pitchFamily="2" charset="0"/>
              </a:rPr>
              <a:t>ghsddhjrjs</a:t>
            </a:r>
            <a:r>
              <a:rPr lang="en-US" sz="1350" dirty="0">
                <a:solidFill>
                  <a:srgbClr val="000000"/>
                </a:solidFill>
                <a:latin typeface="Roboto" panose="02000000000000000000" pitchFamily="2" charset="0"/>
                <a:ea typeface="Roboto" panose="02000000000000000000" pitchFamily="2" charset="0"/>
                <a:cs typeface="Ebrima" panose="02000000000000000000" pitchFamily="2" charset="0"/>
              </a:rPr>
              <a:t>|||</a:t>
            </a:r>
          </a:p>
          <a:p>
            <a:pPr defTabSz="342900"/>
            <a:r>
              <a:rPr lang="en-US" sz="1350" dirty="0">
                <a:solidFill>
                  <a:srgbClr val="000000"/>
                </a:solidFill>
                <a:latin typeface="Roboto" panose="02000000000000000000" pitchFamily="2" charset="0"/>
                <a:ea typeface="Roboto" panose="02000000000000000000" pitchFamily="2" charset="0"/>
                <a:cs typeface="Ebrima" panose="02000000000000000000" pitchFamily="2" charset="0"/>
              </a:rPr>
              <a:t>PID||^^</a:t>
            </a:r>
            <a:r>
              <a:rPr lang="en-US" sz="1350" dirty="0" err="1">
                <a:solidFill>
                  <a:srgbClr val="000000"/>
                </a:solidFill>
                <a:latin typeface="Roboto" panose="02000000000000000000" pitchFamily="2" charset="0"/>
                <a:ea typeface="Roboto" panose="02000000000000000000" pitchFamily="2" charset="0"/>
                <a:cs typeface="Ebrima" panose="02000000000000000000" pitchFamily="2" charset="0"/>
              </a:rPr>
              <a:t>DOE^John</a:t>
            </a:r>
            <a:r>
              <a:rPr lang="en-US" sz="1350" dirty="0">
                <a:solidFill>
                  <a:srgbClr val="000000"/>
                </a:solidFill>
                <a:latin typeface="Roboto" panose="02000000000000000000" pitchFamily="2" charset="0"/>
                <a:ea typeface="Roboto" panose="02000000000000000000" pitchFamily="2" charset="0"/>
                <a:cs typeface="Ebrima" panose="02000000000000000000" pitchFamily="2" charset="0"/>
              </a:rPr>
              <a:t>^^||</a:t>
            </a:r>
          </a:p>
        </p:txBody>
      </p:sp>
      <p:cxnSp>
        <p:nvCxnSpPr>
          <p:cNvPr id="14" name="Straight Arrow Connector 13">
            <a:extLst>
              <a:ext uri="{FF2B5EF4-FFF2-40B4-BE49-F238E27FC236}">
                <a16:creationId xmlns:a16="http://schemas.microsoft.com/office/drawing/2014/main" id="{D776447B-D18F-43F9-B231-6AE12BF8DA14}"/>
              </a:ext>
            </a:extLst>
          </p:cNvPr>
          <p:cNvCxnSpPr/>
          <p:nvPr/>
        </p:nvCxnSpPr>
        <p:spPr>
          <a:xfrm flipV="1">
            <a:off x="5506695" y="3613823"/>
            <a:ext cx="1154981" cy="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15" name="Picture 14">
            <a:extLst>
              <a:ext uri="{FF2B5EF4-FFF2-40B4-BE49-F238E27FC236}">
                <a16:creationId xmlns:a16="http://schemas.microsoft.com/office/drawing/2014/main" id="{BE6DBCBD-63FE-45B0-8DD1-2CBBD46D2E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41995" y="3209788"/>
            <a:ext cx="1682066" cy="808070"/>
          </a:xfrm>
          <a:prstGeom prst="rect">
            <a:avLst/>
          </a:prstGeom>
        </p:spPr>
      </p:pic>
    </p:spTree>
    <p:extLst>
      <p:ext uri="{BB962C8B-B14F-4D97-AF65-F5344CB8AC3E}">
        <p14:creationId xmlns:p14="http://schemas.microsoft.com/office/powerpoint/2010/main" val="31386869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7B494E-CE8C-4972-B9D7-B2F54BDA5221}"/>
              </a:ext>
            </a:extLst>
          </p:cNvPr>
          <p:cNvSpPr>
            <a:spLocks noGrp="1"/>
          </p:cNvSpPr>
          <p:nvPr>
            <p:ph type="sldNum" sz="quarter" idx="12"/>
          </p:nvPr>
        </p:nvSpPr>
        <p:spPr/>
        <p:txBody>
          <a:bodyPr/>
          <a:lstStyle/>
          <a:p>
            <a:pPr defTabSz="342900"/>
            <a:fld id="{BC24A3C9-A78B-4F82-92CE-BEF212BF31E2}" type="slidenum">
              <a:rPr lang="en-US"/>
              <a:pPr defTabSz="342900"/>
              <a:t>32</a:t>
            </a:fld>
            <a:endParaRPr lang="en-US" dirty="0"/>
          </a:p>
        </p:txBody>
      </p:sp>
      <p:sp>
        <p:nvSpPr>
          <p:cNvPr id="3" name="Title 2">
            <a:extLst>
              <a:ext uri="{FF2B5EF4-FFF2-40B4-BE49-F238E27FC236}">
                <a16:creationId xmlns:a16="http://schemas.microsoft.com/office/drawing/2014/main" id="{5C96845A-5EFC-45E3-A90E-25E156D1384E}"/>
              </a:ext>
            </a:extLst>
          </p:cNvPr>
          <p:cNvSpPr>
            <a:spLocks noGrp="1"/>
          </p:cNvSpPr>
          <p:nvPr>
            <p:ph type="ctrTitle"/>
          </p:nvPr>
        </p:nvSpPr>
        <p:spPr/>
        <p:txBody>
          <a:bodyPr/>
          <a:lstStyle/>
          <a:p>
            <a:r>
              <a:rPr lang="en-US" dirty="0"/>
              <a:t>Anticipated changes to the profile</a:t>
            </a:r>
          </a:p>
        </p:txBody>
      </p:sp>
      <p:pic>
        <p:nvPicPr>
          <p:cNvPr id="5" name="Content Placeholder 5">
            <a:extLst>
              <a:ext uri="{FF2B5EF4-FFF2-40B4-BE49-F238E27FC236}">
                <a16:creationId xmlns:a16="http://schemas.microsoft.com/office/drawing/2014/main" id="{7BDD7FB5-9ADD-49E4-86C1-ADE7E6ABCEC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0411" b="23828"/>
          <a:stretch/>
        </p:blipFill>
        <p:spPr>
          <a:xfrm>
            <a:off x="465826" y="2169956"/>
            <a:ext cx="8216660" cy="3151404"/>
          </a:xfrm>
        </p:spPr>
      </p:pic>
      <p:sp>
        <p:nvSpPr>
          <p:cNvPr id="7" name="TextBox 6">
            <a:extLst>
              <a:ext uri="{FF2B5EF4-FFF2-40B4-BE49-F238E27FC236}">
                <a16:creationId xmlns:a16="http://schemas.microsoft.com/office/drawing/2014/main" id="{6790234B-4004-43E1-81CE-C591ABE341CF}"/>
              </a:ext>
            </a:extLst>
          </p:cNvPr>
          <p:cNvSpPr txBox="1"/>
          <p:nvPr/>
        </p:nvSpPr>
        <p:spPr>
          <a:xfrm>
            <a:off x="1803400" y="3468659"/>
            <a:ext cx="1930400" cy="507831"/>
          </a:xfrm>
          <a:prstGeom prst="rect">
            <a:avLst/>
          </a:prstGeom>
          <a:solidFill>
            <a:schemeClr val="bg1"/>
          </a:solidFill>
          <a:ln w="38100">
            <a:solidFill>
              <a:srgbClr val="00A4A6"/>
            </a:solidFill>
          </a:ln>
        </p:spPr>
        <p:txBody>
          <a:bodyPr wrap="square" rtlCol="0">
            <a:spAutoFit/>
          </a:bodyPr>
          <a:lstStyle/>
          <a:p>
            <a:pPr defTabSz="342900"/>
            <a:r>
              <a:rPr lang="en-US" sz="1350" dirty="0">
                <a:solidFill>
                  <a:srgbClr val="000000"/>
                </a:solidFill>
                <a:latin typeface="Assistant" panose="00000500000000000000" pitchFamily="2" charset="-79"/>
                <a:cs typeface="Assistant" panose="00000500000000000000" pitchFamily="2" charset="-79"/>
              </a:rPr>
              <a:t>Religious Exemption: Y/N</a:t>
            </a:r>
          </a:p>
        </p:txBody>
      </p:sp>
      <p:sp>
        <p:nvSpPr>
          <p:cNvPr id="8" name="TextBox 7">
            <a:extLst>
              <a:ext uri="{FF2B5EF4-FFF2-40B4-BE49-F238E27FC236}">
                <a16:creationId xmlns:a16="http://schemas.microsoft.com/office/drawing/2014/main" id="{1705002A-AB54-4283-8851-91B23BB93349}"/>
              </a:ext>
            </a:extLst>
          </p:cNvPr>
          <p:cNvSpPr txBox="1"/>
          <p:nvPr/>
        </p:nvSpPr>
        <p:spPr>
          <a:xfrm>
            <a:off x="6408947" y="3468659"/>
            <a:ext cx="1680633" cy="507831"/>
          </a:xfrm>
          <a:prstGeom prst="rect">
            <a:avLst/>
          </a:prstGeom>
          <a:solidFill>
            <a:schemeClr val="bg1"/>
          </a:solidFill>
          <a:ln w="38100">
            <a:solidFill>
              <a:srgbClr val="00A4A6"/>
            </a:solidFill>
          </a:ln>
        </p:spPr>
        <p:txBody>
          <a:bodyPr wrap="square" rtlCol="0">
            <a:spAutoFit/>
          </a:bodyPr>
          <a:lstStyle/>
          <a:p>
            <a:pPr defTabSz="342900"/>
            <a:r>
              <a:rPr lang="en-US" sz="1350" dirty="0">
                <a:solidFill>
                  <a:srgbClr val="000000"/>
                </a:solidFill>
                <a:latin typeface="Assistant" panose="00000500000000000000" pitchFamily="2" charset="-79"/>
                <a:cs typeface="Assistant" panose="00000500000000000000" pitchFamily="2" charset="-79"/>
              </a:rPr>
              <a:t>Contraindication: Y/N</a:t>
            </a:r>
          </a:p>
        </p:txBody>
      </p:sp>
      <p:sp>
        <p:nvSpPr>
          <p:cNvPr id="9" name="TextBox 8">
            <a:extLst>
              <a:ext uri="{FF2B5EF4-FFF2-40B4-BE49-F238E27FC236}">
                <a16:creationId xmlns:a16="http://schemas.microsoft.com/office/drawing/2014/main" id="{CBD3FBC6-D64D-4CEE-9F02-189AC6268DE1}"/>
              </a:ext>
            </a:extLst>
          </p:cNvPr>
          <p:cNvSpPr txBox="1"/>
          <p:nvPr/>
        </p:nvSpPr>
        <p:spPr>
          <a:xfrm>
            <a:off x="3845825" y="3468659"/>
            <a:ext cx="2451098" cy="507831"/>
          </a:xfrm>
          <a:prstGeom prst="rect">
            <a:avLst/>
          </a:prstGeom>
          <a:solidFill>
            <a:schemeClr val="bg1"/>
          </a:solidFill>
          <a:ln w="38100">
            <a:solidFill>
              <a:srgbClr val="00A4A6"/>
            </a:solidFill>
          </a:ln>
        </p:spPr>
        <p:txBody>
          <a:bodyPr wrap="square" rtlCol="0">
            <a:spAutoFit/>
          </a:bodyPr>
          <a:lstStyle/>
          <a:p>
            <a:pPr defTabSz="342900"/>
            <a:r>
              <a:rPr lang="en-US" sz="1350" dirty="0">
                <a:solidFill>
                  <a:srgbClr val="000000"/>
                </a:solidFill>
                <a:latin typeface="Assistant" panose="00000500000000000000" pitchFamily="2" charset="-79"/>
                <a:cs typeface="Assistant" panose="00000500000000000000" pitchFamily="2" charset="-79"/>
              </a:rPr>
              <a:t>Religious Exemption Date Issued</a:t>
            </a:r>
          </a:p>
        </p:txBody>
      </p:sp>
    </p:spTree>
    <p:extLst>
      <p:ext uri="{BB962C8B-B14F-4D97-AF65-F5344CB8AC3E}">
        <p14:creationId xmlns:p14="http://schemas.microsoft.com/office/powerpoint/2010/main" val="334630501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648D92-BA6F-4616-8B5D-48B6440DFE2C}"/>
              </a:ext>
            </a:extLst>
          </p:cNvPr>
          <p:cNvSpPr>
            <a:spLocks noGrp="1"/>
          </p:cNvSpPr>
          <p:nvPr>
            <p:ph type="sldNum" sz="quarter" idx="12"/>
          </p:nvPr>
        </p:nvSpPr>
        <p:spPr/>
        <p:txBody>
          <a:bodyPr/>
          <a:lstStyle/>
          <a:p>
            <a:pPr defTabSz="342900">
              <a:defRPr/>
            </a:pPr>
            <a:fld id="{BC24A3C9-A78B-4F82-92CE-BEF212BF31E2}" type="slidenum">
              <a:rPr lang="en-US"/>
              <a:pPr defTabSz="342900">
                <a:defRPr/>
              </a:pPr>
              <a:t>33</a:t>
            </a:fld>
            <a:endParaRPr lang="en-US" dirty="0"/>
          </a:p>
        </p:txBody>
      </p:sp>
      <p:sp>
        <p:nvSpPr>
          <p:cNvPr id="3" name="Title 2">
            <a:extLst>
              <a:ext uri="{FF2B5EF4-FFF2-40B4-BE49-F238E27FC236}">
                <a16:creationId xmlns:a16="http://schemas.microsoft.com/office/drawing/2014/main" id="{C9532E4C-5C91-4C8B-A664-0D109746347A}"/>
              </a:ext>
            </a:extLst>
          </p:cNvPr>
          <p:cNvSpPr>
            <a:spLocks noGrp="1"/>
          </p:cNvSpPr>
          <p:nvPr>
            <p:ph type="ctrTitle"/>
          </p:nvPr>
        </p:nvSpPr>
        <p:spPr/>
        <p:txBody>
          <a:bodyPr/>
          <a:lstStyle/>
          <a:p>
            <a:r>
              <a:rPr lang="en-US" dirty="0"/>
              <a:t>Anticipated changes to the extended data</a:t>
            </a:r>
          </a:p>
        </p:txBody>
      </p:sp>
      <p:pic>
        <p:nvPicPr>
          <p:cNvPr id="6" name="Content Placeholder 10">
            <a:extLst>
              <a:ext uri="{FF2B5EF4-FFF2-40B4-BE49-F238E27FC236}">
                <a16:creationId xmlns:a16="http://schemas.microsoft.com/office/drawing/2014/main" id="{3CD311A8-71DA-492D-BA9F-FD84301F94C6}"/>
              </a:ext>
            </a:extLst>
          </p:cNvPr>
          <p:cNvPicPr>
            <a:picLocks noChangeAspect="1"/>
          </p:cNvPicPr>
          <p:nvPr/>
        </p:nvPicPr>
        <p:blipFill rotWithShape="1">
          <a:blip r:embed="rId3"/>
          <a:srcRect b="36213"/>
          <a:stretch/>
        </p:blipFill>
        <p:spPr>
          <a:xfrm>
            <a:off x="465826" y="2990877"/>
            <a:ext cx="8216660" cy="2475971"/>
          </a:xfrm>
          <a:prstGeom prst="rect">
            <a:avLst/>
          </a:prstGeom>
        </p:spPr>
      </p:pic>
      <p:sp>
        <p:nvSpPr>
          <p:cNvPr id="8" name="TextBox 7">
            <a:extLst>
              <a:ext uri="{FF2B5EF4-FFF2-40B4-BE49-F238E27FC236}">
                <a16:creationId xmlns:a16="http://schemas.microsoft.com/office/drawing/2014/main" id="{FEC0286B-5505-4877-82DF-EEEFFAB2E480}"/>
              </a:ext>
            </a:extLst>
          </p:cNvPr>
          <p:cNvSpPr txBox="1"/>
          <p:nvPr/>
        </p:nvSpPr>
        <p:spPr>
          <a:xfrm>
            <a:off x="465827" y="2210572"/>
            <a:ext cx="5030745" cy="923330"/>
          </a:xfrm>
          <a:prstGeom prst="rect">
            <a:avLst/>
          </a:prstGeom>
          <a:solidFill>
            <a:schemeClr val="bg1"/>
          </a:solidFill>
          <a:ln w="38100">
            <a:solidFill>
              <a:srgbClr val="00A4A6"/>
            </a:solidFill>
          </a:ln>
        </p:spPr>
        <p:txBody>
          <a:bodyPr wrap="square" rtlCol="0">
            <a:spAutoFit/>
          </a:bodyPr>
          <a:lstStyle/>
          <a:p>
            <a:pPr defTabSz="342900"/>
            <a:r>
              <a:rPr lang="en-US" sz="1350" dirty="0">
                <a:solidFill>
                  <a:srgbClr val="000000"/>
                </a:solidFill>
                <a:latin typeface="Assistant" panose="00000500000000000000" pitchFamily="2" charset="-79"/>
                <a:cs typeface="Assistant" panose="00000500000000000000" pitchFamily="2" charset="-79"/>
              </a:rPr>
              <a:t>2. Does the case have a religious exemption in Florida SHOTS? Y/N</a:t>
            </a:r>
          </a:p>
          <a:p>
            <a:pPr defTabSz="342900"/>
            <a:r>
              <a:rPr lang="en-US" sz="1350" dirty="0">
                <a:solidFill>
                  <a:srgbClr val="000000"/>
                </a:solidFill>
                <a:latin typeface="Assistant" panose="00000500000000000000" pitchFamily="2" charset="-79"/>
                <a:cs typeface="Assistant" panose="00000500000000000000" pitchFamily="2" charset="-79"/>
              </a:rPr>
              <a:t>3. Does the case have a contraindication in Florida SHOTS? Y/N</a:t>
            </a:r>
          </a:p>
        </p:txBody>
      </p:sp>
      <p:pic>
        <p:nvPicPr>
          <p:cNvPr id="9" name="Graphic 8" descr="Line arrow: Counter-clockwise curve">
            <a:extLst>
              <a:ext uri="{FF2B5EF4-FFF2-40B4-BE49-F238E27FC236}">
                <a16:creationId xmlns:a16="http://schemas.microsoft.com/office/drawing/2014/main" id="{CF7336E7-F0C2-4D17-8B60-B86DFBA666A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53980" y="2695320"/>
            <a:ext cx="823693" cy="823693"/>
          </a:xfrm>
          <a:prstGeom prst="rect">
            <a:avLst/>
          </a:prstGeom>
        </p:spPr>
      </p:pic>
    </p:spTree>
    <p:extLst>
      <p:ext uri="{BB962C8B-B14F-4D97-AF65-F5344CB8AC3E}">
        <p14:creationId xmlns:p14="http://schemas.microsoft.com/office/powerpoint/2010/main" val="418635972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34</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Current status of religious exemptions</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Modification of current messages should be complete within the next few months</a:t>
            </a:r>
          </a:p>
          <a:p>
            <a:endParaRPr lang="en-US" dirty="0"/>
          </a:p>
          <a:p>
            <a:pPr marL="0" indent="0">
              <a:buNone/>
            </a:pPr>
            <a:r>
              <a:rPr lang="en-US" dirty="0"/>
              <a:t> </a:t>
            </a:r>
          </a:p>
        </p:txBody>
      </p:sp>
    </p:spTree>
    <p:extLst>
      <p:ext uri="{BB962C8B-B14F-4D97-AF65-F5344CB8AC3E}">
        <p14:creationId xmlns:p14="http://schemas.microsoft.com/office/powerpoint/2010/main" val="250927560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35</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Current status of contraindications</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New messages planned for later this year</a:t>
            </a:r>
          </a:p>
          <a:p>
            <a:endParaRPr lang="en-US" dirty="0"/>
          </a:p>
          <a:p>
            <a:pPr marL="0" indent="0">
              <a:buNone/>
            </a:pPr>
            <a:r>
              <a:rPr lang="en-US" dirty="0"/>
              <a:t> </a:t>
            </a:r>
          </a:p>
        </p:txBody>
      </p:sp>
    </p:spTree>
    <p:extLst>
      <p:ext uri="{BB962C8B-B14F-4D97-AF65-F5344CB8AC3E}">
        <p14:creationId xmlns:p14="http://schemas.microsoft.com/office/powerpoint/2010/main" val="201774838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36</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Accomplishments</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Continued to build a good relationship with Immunization Section </a:t>
            </a:r>
          </a:p>
          <a:p>
            <a:pPr marL="0" indent="0">
              <a:buNone/>
            </a:pPr>
            <a:r>
              <a:rPr lang="en-US" dirty="0"/>
              <a:t> </a:t>
            </a:r>
          </a:p>
        </p:txBody>
      </p:sp>
      <p:pic>
        <p:nvPicPr>
          <p:cNvPr id="7" name="Picture 6">
            <a:extLst>
              <a:ext uri="{FF2B5EF4-FFF2-40B4-BE49-F238E27FC236}">
                <a16:creationId xmlns:a16="http://schemas.microsoft.com/office/drawing/2014/main" id="{253894E8-FEC4-4CD0-B919-8E40288D2251}"/>
              </a:ext>
            </a:extLst>
          </p:cNvPr>
          <p:cNvPicPr>
            <a:picLocks noChangeAspect="1"/>
          </p:cNvPicPr>
          <p:nvPr/>
        </p:nvPicPr>
        <p:blipFill rotWithShape="1">
          <a:blip r:embed="rId3">
            <a:extLst>
              <a:ext uri="{28A0092B-C50C-407E-A947-70E740481C1C}">
                <a14:useLocalDpi xmlns:a14="http://schemas.microsoft.com/office/drawing/2010/main" val="0"/>
              </a:ext>
            </a:extLst>
          </a:blip>
          <a:srcRect l="25976" t="-1" r="24268" b="22932"/>
          <a:stretch/>
        </p:blipFill>
        <p:spPr>
          <a:xfrm>
            <a:off x="2684656" y="2864469"/>
            <a:ext cx="3578755" cy="2760043"/>
          </a:xfrm>
          <a:prstGeom prst="rect">
            <a:avLst/>
          </a:prstGeom>
        </p:spPr>
      </p:pic>
    </p:spTree>
    <p:extLst>
      <p:ext uri="{BB962C8B-B14F-4D97-AF65-F5344CB8AC3E}">
        <p14:creationId xmlns:p14="http://schemas.microsoft.com/office/powerpoint/2010/main" val="207070315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37</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Accomplishments</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Team has gained a better understanding of Florida SHOTS and how it relates to Merlin</a:t>
            </a:r>
          </a:p>
          <a:p>
            <a:r>
              <a:rPr lang="en-US" dirty="0"/>
              <a:t>Prepared for inclusion of new information in Merlin</a:t>
            </a:r>
          </a:p>
          <a:p>
            <a:pPr marL="0" indent="0">
              <a:buNone/>
            </a:pPr>
            <a:r>
              <a:rPr lang="en-US" dirty="0"/>
              <a:t> </a:t>
            </a:r>
          </a:p>
        </p:txBody>
      </p:sp>
      <p:pic>
        <p:nvPicPr>
          <p:cNvPr id="6" name="Picture 5">
            <a:extLst>
              <a:ext uri="{FF2B5EF4-FFF2-40B4-BE49-F238E27FC236}">
                <a16:creationId xmlns:a16="http://schemas.microsoft.com/office/drawing/2014/main" id="{701C3719-FBD7-4061-A611-4087CA53542C}"/>
              </a:ext>
            </a:extLst>
          </p:cNvPr>
          <p:cNvPicPr>
            <a:picLocks noChangeAspect="1"/>
          </p:cNvPicPr>
          <p:nvPr/>
        </p:nvPicPr>
        <p:blipFill rotWithShape="1">
          <a:blip r:embed="rId3">
            <a:extLst>
              <a:ext uri="{28A0092B-C50C-407E-A947-70E740481C1C}">
                <a14:useLocalDpi xmlns:a14="http://schemas.microsoft.com/office/drawing/2010/main" val="0"/>
              </a:ext>
            </a:extLst>
          </a:blip>
          <a:srcRect r="1737" b="2853"/>
          <a:stretch/>
        </p:blipFill>
        <p:spPr>
          <a:xfrm>
            <a:off x="3728346" y="3185707"/>
            <a:ext cx="5252225" cy="2513960"/>
          </a:xfrm>
          <a:prstGeom prst="rect">
            <a:avLst/>
          </a:prstGeom>
        </p:spPr>
      </p:pic>
      <p:sp>
        <p:nvSpPr>
          <p:cNvPr id="7" name="TextBox 6">
            <a:extLst>
              <a:ext uri="{FF2B5EF4-FFF2-40B4-BE49-F238E27FC236}">
                <a16:creationId xmlns:a16="http://schemas.microsoft.com/office/drawing/2014/main" id="{E91AC0C0-374C-46A8-8C80-5E0536E96252}"/>
              </a:ext>
            </a:extLst>
          </p:cNvPr>
          <p:cNvSpPr txBox="1"/>
          <p:nvPr/>
        </p:nvSpPr>
        <p:spPr>
          <a:xfrm>
            <a:off x="5335860" y="5246591"/>
            <a:ext cx="2785016" cy="507831"/>
          </a:xfrm>
          <a:prstGeom prst="rect">
            <a:avLst/>
          </a:prstGeom>
          <a:noFill/>
        </p:spPr>
        <p:txBody>
          <a:bodyPr wrap="square" rtlCol="0">
            <a:spAutoFit/>
          </a:bodyPr>
          <a:lstStyle/>
          <a:p>
            <a:pPr defTabSz="342900"/>
            <a:r>
              <a:rPr lang="en-US" sz="1350" dirty="0">
                <a:solidFill>
                  <a:srgbClr val="000000"/>
                </a:solidFill>
                <a:latin typeface="Roboto" panose="02000000000000000000" pitchFamily="2" charset="0"/>
                <a:ea typeface="Roboto" panose="02000000000000000000" pitchFamily="2" charset="0"/>
              </a:rPr>
              <a:t>Merlin Team Library of Knowledge</a:t>
            </a:r>
          </a:p>
        </p:txBody>
      </p:sp>
    </p:spTree>
    <p:extLst>
      <p:ext uri="{BB962C8B-B14F-4D97-AF65-F5344CB8AC3E}">
        <p14:creationId xmlns:p14="http://schemas.microsoft.com/office/powerpoint/2010/main" val="233280956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38</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Next steps</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Still a priority</a:t>
            </a:r>
          </a:p>
          <a:p>
            <a:r>
              <a:rPr lang="en-US" dirty="0"/>
              <a:t>Continue to work on messages</a:t>
            </a:r>
          </a:p>
          <a:p>
            <a:r>
              <a:rPr lang="en-US" dirty="0"/>
              <a:t>Testing phase</a:t>
            </a:r>
          </a:p>
          <a:p>
            <a:pPr marL="0" indent="0">
              <a:buNone/>
            </a:pPr>
            <a:r>
              <a:rPr lang="en-US" dirty="0"/>
              <a:t> </a:t>
            </a:r>
          </a:p>
        </p:txBody>
      </p:sp>
      <p:pic>
        <p:nvPicPr>
          <p:cNvPr id="6" name="Picture 5">
            <a:extLst>
              <a:ext uri="{FF2B5EF4-FFF2-40B4-BE49-F238E27FC236}">
                <a16:creationId xmlns:a16="http://schemas.microsoft.com/office/drawing/2014/main" id="{FBB7A1D9-1A12-44B2-966C-8DB18B8ECC23}"/>
              </a:ext>
            </a:extLst>
          </p:cNvPr>
          <p:cNvPicPr>
            <a:picLocks noChangeAspect="1"/>
          </p:cNvPicPr>
          <p:nvPr/>
        </p:nvPicPr>
        <p:blipFill rotWithShape="1">
          <a:blip r:embed="rId3">
            <a:extLst>
              <a:ext uri="{28A0092B-C50C-407E-A947-70E740481C1C}">
                <a14:useLocalDpi xmlns:a14="http://schemas.microsoft.com/office/drawing/2010/main" val="0"/>
              </a:ext>
            </a:extLst>
          </a:blip>
          <a:srcRect l="26524" r="22622" b="7793"/>
          <a:stretch/>
        </p:blipFill>
        <p:spPr>
          <a:xfrm>
            <a:off x="4958792" y="2431838"/>
            <a:ext cx="3233033" cy="2918831"/>
          </a:xfrm>
          <a:prstGeom prst="rect">
            <a:avLst/>
          </a:prstGeom>
        </p:spPr>
      </p:pic>
    </p:spTree>
    <p:extLst>
      <p:ext uri="{BB962C8B-B14F-4D97-AF65-F5344CB8AC3E}">
        <p14:creationId xmlns:p14="http://schemas.microsoft.com/office/powerpoint/2010/main" val="504527326"/>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39</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Next steps</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Training for county health department epidemiologists </a:t>
            </a:r>
          </a:p>
          <a:p>
            <a:r>
              <a:rPr lang="en-US" dirty="0"/>
              <a:t>Survey to gather feedback and make improvements</a:t>
            </a:r>
          </a:p>
          <a:p>
            <a:pPr marL="0" indent="0">
              <a:buNone/>
            </a:pPr>
            <a:r>
              <a:rPr lang="en-US" dirty="0"/>
              <a:t> </a:t>
            </a:r>
          </a:p>
        </p:txBody>
      </p:sp>
      <p:pic>
        <p:nvPicPr>
          <p:cNvPr id="5" name="Picture 4">
            <a:extLst>
              <a:ext uri="{FF2B5EF4-FFF2-40B4-BE49-F238E27FC236}">
                <a16:creationId xmlns:a16="http://schemas.microsoft.com/office/drawing/2014/main" id="{40FAC922-E87C-46CC-85C6-A098C41FC7A4}"/>
              </a:ext>
            </a:extLst>
          </p:cNvPr>
          <p:cNvPicPr>
            <a:picLocks noChangeAspect="1"/>
          </p:cNvPicPr>
          <p:nvPr/>
        </p:nvPicPr>
        <p:blipFill rotWithShape="1">
          <a:blip r:embed="rId3">
            <a:extLst>
              <a:ext uri="{28A0092B-C50C-407E-A947-70E740481C1C}">
                <a14:useLocalDpi xmlns:a14="http://schemas.microsoft.com/office/drawing/2010/main" val="0"/>
              </a:ext>
            </a:extLst>
          </a:blip>
          <a:srcRect l="25764" t="7475" r="26858" b="28968"/>
          <a:stretch/>
        </p:blipFill>
        <p:spPr>
          <a:xfrm>
            <a:off x="4937728" y="2497440"/>
            <a:ext cx="4332249" cy="2893742"/>
          </a:xfrm>
          <a:prstGeom prst="rect">
            <a:avLst/>
          </a:prstGeom>
        </p:spPr>
      </p:pic>
    </p:spTree>
    <p:extLst>
      <p:ext uri="{BB962C8B-B14F-4D97-AF65-F5344CB8AC3E}">
        <p14:creationId xmlns:p14="http://schemas.microsoft.com/office/powerpoint/2010/main" val="347021981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40</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Next steps</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Addressing the issue of multiple matching Florida SHOTS profiles</a:t>
            </a:r>
          </a:p>
          <a:p>
            <a:pPr marL="0" indent="0">
              <a:buNone/>
            </a:pPr>
            <a:r>
              <a:rPr lang="en-US" dirty="0"/>
              <a:t> </a:t>
            </a:r>
          </a:p>
        </p:txBody>
      </p:sp>
      <p:sp>
        <p:nvSpPr>
          <p:cNvPr id="7" name="Rectangle 6">
            <a:extLst>
              <a:ext uri="{FF2B5EF4-FFF2-40B4-BE49-F238E27FC236}">
                <a16:creationId xmlns:a16="http://schemas.microsoft.com/office/drawing/2014/main" id="{C2A0E28C-6D83-4FED-A53D-92FED96D6111}"/>
              </a:ext>
            </a:extLst>
          </p:cNvPr>
          <p:cNvSpPr/>
          <p:nvPr/>
        </p:nvSpPr>
        <p:spPr>
          <a:xfrm>
            <a:off x="769434" y="4411818"/>
            <a:ext cx="961792" cy="116251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srgbClr val="FFFFFF"/>
              </a:solidFill>
              <a:latin typeface="Corbel" panose="020B0503020204020204"/>
            </a:endParaRPr>
          </a:p>
        </p:txBody>
      </p:sp>
      <p:pic>
        <p:nvPicPr>
          <p:cNvPr id="9" name="Picture 8">
            <a:extLst>
              <a:ext uri="{FF2B5EF4-FFF2-40B4-BE49-F238E27FC236}">
                <a16:creationId xmlns:a16="http://schemas.microsoft.com/office/drawing/2014/main" id="{ECBAAC78-BEF5-49E1-A33F-2742C9D986DB}"/>
              </a:ext>
            </a:extLst>
          </p:cNvPr>
          <p:cNvPicPr>
            <a:picLocks noChangeAspect="1"/>
          </p:cNvPicPr>
          <p:nvPr/>
        </p:nvPicPr>
        <p:blipFill rotWithShape="1">
          <a:blip r:embed="rId3">
            <a:extLst>
              <a:ext uri="{28A0092B-C50C-407E-A947-70E740481C1C}">
                <a14:useLocalDpi xmlns:a14="http://schemas.microsoft.com/office/drawing/2010/main" val="0"/>
              </a:ext>
            </a:extLst>
          </a:blip>
          <a:srcRect l="35579" t="9496" r="35610" b="25293"/>
          <a:stretch/>
        </p:blipFill>
        <p:spPr>
          <a:xfrm>
            <a:off x="845882" y="4662721"/>
            <a:ext cx="808896" cy="911612"/>
          </a:xfrm>
          <a:prstGeom prst="rect">
            <a:avLst/>
          </a:prstGeom>
        </p:spPr>
      </p:pic>
      <p:sp>
        <p:nvSpPr>
          <p:cNvPr id="11" name="Rectangle 10">
            <a:extLst>
              <a:ext uri="{FF2B5EF4-FFF2-40B4-BE49-F238E27FC236}">
                <a16:creationId xmlns:a16="http://schemas.microsoft.com/office/drawing/2014/main" id="{2981EC72-F003-472F-A265-23844283807F}"/>
              </a:ext>
            </a:extLst>
          </p:cNvPr>
          <p:cNvSpPr/>
          <p:nvPr/>
        </p:nvSpPr>
        <p:spPr>
          <a:xfrm>
            <a:off x="769434" y="2793497"/>
            <a:ext cx="961792" cy="116251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endParaRPr lang="en-US" sz="1350">
              <a:solidFill>
                <a:srgbClr val="FFFFFF"/>
              </a:solidFill>
              <a:latin typeface="Corbel" panose="020B0503020204020204"/>
            </a:endParaRPr>
          </a:p>
        </p:txBody>
      </p:sp>
      <p:pic>
        <p:nvPicPr>
          <p:cNvPr id="13" name="Picture 12">
            <a:extLst>
              <a:ext uri="{FF2B5EF4-FFF2-40B4-BE49-F238E27FC236}">
                <a16:creationId xmlns:a16="http://schemas.microsoft.com/office/drawing/2014/main" id="{76ABCF28-34DD-445B-8DDA-A61626882651}"/>
              </a:ext>
            </a:extLst>
          </p:cNvPr>
          <p:cNvPicPr>
            <a:picLocks noChangeAspect="1"/>
          </p:cNvPicPr>
          <p:nvPr/>
        </p:nvPicPr>
        <p:blipFill rotWithShape="1">
          <a:blip r:embed="rId4">
            <a:extLst>
              <a:ext uri="{28A0092B-C50C-407E-A947-70E740481C1C}">
                <a14:useLocalDpi xmlns:a14="http://schemas.microsoft.com/office/drawing/2010/main" val="0"/>
              </a:ext>
            </a:extLst>
          </a:blip>
          <a:srcRect l="36128" t="7475" r="35610" b="26212"/>
          <a:stretch/>
        </p:blipFill>
        <p:spPr>
          <a:xfrm>
            <a:off x="879816" y="3107009"/>
            <a:ext cx="741027" cy="889516"/>
          </a:xfrm>
          <a:prstGeom prst="rect">
            <a:avLst/>
          </a:prstGeom>
        </p:spPr>
      </p:pic>
      <p:cxnSp>
        <p:nvCxnSpPr>
          <p:cNvPr id="15" name="Straight Arrow Connector 14">
            <a:extLst>
              <a:ext uri="{FF2B5EF4-FFF2-40B4-BE49-F238E27FC236}">
                <a16:creationId xmlns:a16="http://schemas.microsoft.com/office/drawing/2014/main" id="{9F5131B1-0AAB-4917-B80D-13345F4DEB53}"/>
              </a:ext>
            </a:extLst>
          </p:cNvPr>
          <p:cNvCxnSpPr>
            <a:cxnSpLocks/>
          </p:cNvCxnSpPr>
          <p:nvPr/>
        </p:nvCxnSpPr>
        <p:spPr>
          <a:xfrm>
            <a:off x="2099217" y="3282641"/>
            <a:ext cx="3086100" cy="217448"/>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A5896291-59C6-41DD-B0A5-DFFDC9799315}"/>
              </a:ext>
            </a:extLst>
          </p:cNvPr>
          <p:cNvCxnSpPr>
            <a:cxnSpLocks/>
          </p:cNvCxnSpPr>
          <p:nvPr/>
        </p:nvCxnSpPr>
        <p:spPr>
          <a:xfrm flipV="1">
            <a:off x="2185138" y="4252912"/>
            <a:ext cx="3000179" cy="77768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pic>
        <p:nvPicPr>
          <p:cNvPr id="20" name="Picture 19">
            <a:extLst>
              <a:ext uri="{FF2B5EF4-FFF2-40B4-BE49-F238E27FC236}">
                <a16:creationId xmlns:a16="http://schemas.microsoft.com/office/drawing/2014/main" id="{9A2ADD24-FAD2-42A2-9E9E-D325BC1CDA1A}"/>
              </a:ext>
            </a:extLst>
          </p:cNvPr>
          <p:cNvPicPr>
            <a:picLocks noChangeAspect="1"/>
          </p:cNvPicPr>
          <p:nvPr/>
        </p:nvPicPr>
        <p:blipFill rotWithShape="1">
          <a:blip r:embed="rId5">
            <a:extLst>
              <a:ext uri="{28A0092B-C50C-407E-A947-70E740481C1C}">
                <a14:useLocalDpi xmlns:a14="http://schemas.microsoft.com/office/drawing/2010/main" val="0"/>
              </a:ext>
            </a:extLst>
          </a:blip>
          <a:srcRect l="27897" t="4353" r="26280" b="25845"/>
          <a:stretch/>
        </p:blipFill>
        <p:spPr>
          <a:xfrm>
            <a:off x="6498373" y="2965945"/>
            <a:ext cx="1806497" cy="1370198"/>
          </a:xfrm>
          <a:prstGeom prst="rect">
            <a:avLst/>
          </a:prstGeom>
        </p:spPr>
      </p:pic>
      <p:sp>
        <p:nvSpPr>
          <p:cNvPr id="21" name="TextBox 20">
            <a:extLst>
              <a:ext uri="{FF2B5EF4-FFF2-40B4-BE49-F238E27FC236}">
                <a16:creationId xmlns:a16="http://schemas.microsoft.com/office/drawing/2014/main" id="{5BE4F542-9C7D-4D4C-9DF7-DF4802ED61B9}"/>
              </a:ext>
            </a:extLst>
          </p:cNvPr>
          <p:cNvSpPr txBox="1"/>
          <p:nvPr/>
        </p:nvSpPr>
        <p:spPr>
          <a:xfrm>
            <a:off x="6812000" y="4385722"/>
            <a:ext cx="1179242" cy="507831"/>
          </a:xfrm>
          <a:prstGeom prst="rect">
            <a:avLst/>
          </a:prstGeom>
          <a:noFill/>
        </p:spPr>
        <p:txBody>
          <a:bodyPr wrap="square" rtlCol="0">
            <a:spAutoFit/>
          </a:bodyPr>
          <a:lstStyle/>
          <a:p>
            <a:pPr defTabSz="342900"/>
            <a:r>
              <a:rPr lang="en-US" sz="1350" dirty="0">
                <a:solidFill>
                  <a:srgbClr val="000000"/>
                </a:solidFill>
                <a:latin typeface="Roboto" panose="02000000000000000000" pitchFamily="2" charset="0"/>
                <a:ea typeface="Roboto" panose="02000000000000000000" pitchFamily="2" charset="0"/>
              </a:rPr>
              <a:t>Merlin Profile</a:t>
            </a:r>
          </a:p>
        </p:txBody>
      </p:sp>
      <p:sp>
        <p:nvSpPr>
          <p:cNvPr id="22" name="TextBox 21">
            <a:extLst>
              <a:ext uri="{FF2B5EF4-FFF2-40B4-BE49-F238E27FC236}">
                <a16:creationId xmlns:a16="http://schemas.microsoft.com/office/drawing/2014/main" id="{5310060D-0D05-4036-B880-81E99FA7EA6F}"/>
              </a:ext>
            </a:extLst>
          </p:cNvPr>
          <p:cNvSpPr txBox="1"/>
          <p:nvPr/>
        </p:nvSpPr>
        <p:spPr>
          <a:xfrm>
            <a:off x="5367421" y="3525439"/>
            <a:ext cx="474425" cy="715581"/>
          </a:xfrm>
          <a:prstGeom prst="rect">
            <a:avLst/>
          </a:prstGeom>
          <a:noFill/>
        </p:spPr>
        <p:txBody>
          <a:bodyPr wrap="square" rtlCol="0">
            <a:spAutoFit/>
          </a:bodyPr>
          <a:lstStyle/>
          <a:p>
            <a:pPr defTabSz="342900"/>
            <a:r>
              <a:rPr lang="en-US" sz="4050" dirty="0">
                <a:solidFill>
                  <a:srgbClr val="000000"/>
                </a:solidFill>
                <a:latin typeface="Roboto" panose="02000000000000000000" pitchFamily="2" charset="0"/>
                <a:ea typeface="Roboto" panose="02000000000000000000" pitchFamily="2" charset="0"/>
              </a:rPr>
              <a:t>?</a:t>
            </a:r>
          </a:p>
        </p:txBody>
      </p:sp>
      <p:sp>
        <p:nvSpPr>
          <p:cNvPr id="24" name="TextBox 23">
            <a:extLst>
              <a:ext uri="{FF2B5EF4-FFF2-40B4-BE49-F238E27FC236}">
                <a16:creationId xmlns:a16="http://schemas.microsoft.com/office/drawing/2014/main" id="{2C91F0D6-F5DD-43FE-A2C0-15A7B468589F}"/>
              </a:ext>
            </a:extLst>
          </p:cNvPr>
          <p:cNvSpPr txBox="1"/>
          <p:nvPr/>
        </p:nvSpPr>
        <p:spPr>
          <a:xfrm>
            <a:off x="345188" y="5621357"/>
            <a:ext cx="1839951" cy="300082"/>
          </a:xfrm>
          <a:prstGeom prst="rect">
            <a:avLst/>
          </a:prstGeom>
          <a:noFill/>
        </p:spPr>
        <p:txBody>
          <a:bodyPr wrap="square" rtlCol="0">
            <a:spAutoFit/>
          </a:bodyPr>
          <a:lstStyle/>
          <a:p>
            <a:pPr defTabSz="342900"/>
            <a:r>
              <a:rPr lang="en-US" sz="1350" dirty="0">
                <a:solidFill>
                  <a:srgbClr val="000000"/>
                </a:solidFill>
                <a:latin typeface="Corbel" panose="020B0503020204020204"/>
              </a:rPr>
              <a:t>Florida SHOTS Profiles </a:t>
            </a:r>
          </a:p>
        </p:txBody>
      </p:sp>
    </p:spTree>
    <p:extLst>
      <p:ext uri="{BB962C8B-B14F-4D97-AF65-F5344CB8AC3E}">
        <p14:creationId xmlns:p14="http://schemas.microsoft.com/office/powerpoint/2010/main" val="354224236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7C286E-90C7-4463-B9B3-C9D29BD5D8E3}"/>
              </a:ext>
            </a:extLst>
          </p:cNvPr>
          <p:cNvSpPr>
            <a:spLocks noGrp="1"/>
          </p:cNvSpPr>
          <p:nvPr>
            <p:ph type="sldNum" sz="quarter" idx="12"/>
          </p:nvPr>
        </p:nvSpPr>
        <p:spPr/>
        <p:txBody>
          <a:bodyPr/>
          <a:lstStyle/>
          <a:p>
            <a:pPr defTabSz="342900"/>
            <a:fld id="{BC24A3C9-A78B-4F82-92CE-BEF212BF31E2}" type="slidenum">
              <a:rPr lang="en-US"/>
              <a:pPr defTabSz="342900"/>
              <a:t>41</a:t>
            </a:fld>
            <a:endParaRPr lang="en-US" dirty="0"/>
          </a:p>
        </p:txBody>
      </p:sp>
      <p:sp>
        <p:nvSpPr>
          <p:cNvPr id="3" name="Title 2">
            <a:extLst>
              <a:ext uri="{FF2B5EF4-FFF2-40B4-BE49-F238E27FC236}">
                <a16:creationId xmlns:a16="http://schemas.microsoft.com/office/drawing/2014/main" id="{25DAD48C-708D-42E0-AD8B-959EB445F973}"/>
              </a:ext>
            </a:extLst>
          </p:cNvPr>
          <p:cNvSpPr>
            <a:spLocks noGrp="1"/>
          </p:cNvSpPr>
          <p:nvPr>
            <p:ph type="ctrTitle"/>
          </p:nvPr>
        </p:nvSpPr>
        <p:spPr/>
        <p:txBody>
          <a:bodyPr/>
          <a:lstStyle/>
          <a:p>
            <a:r>
              <a:rPr lang="en-US" dirty="0"/>
              <a:t>Lessons learned</a:t>
            </a:r>
          </a:p>
        </p:txBody>
      </p:sp>
      <p:sp>
        <p:nvSpPr>
          <p:cNvPr id="4" name="Content Placeholder 3">
            <a:extLst>
              <a:ext uri="{FF2B5EF4-FFF2-40B4-BE49-F238E27FC236}">
                <a16:creationId xmlns:a16="http://schemas.microsoft.com/office/drawing/2014/main" id="{72123C8D-2DF9-425D-8807-FB745F7E73D7}"/>
              </a:ext>
            </a:extLst>
          </p:cNvPr>
          <p:cNvSpPr>
            <a:spLocks noGrp="1"/>
          </p:cNvSpPr>
          <p:nvPr>
            <p:ph idx="1"/>
          </p:nvPr>
        </p:nvSpPr>
        <p:spPr/>
        <p:txBody>
          <a:bodyPr/>
          <a:lstStyle/>
          <a:p>
            <a:r>
              <a:rPr lang="en-US" dirty="0"/>
              <a:t>Continuing a project can be just as challenging as starting a new one.</a:t>
            </a:r>
          </a:p>
          <a:p>
            <a:r>
              <a:rPr lang="en-US" dirty="0"/>
              <a:t>Flexibility is important when outside forces cause delays.</a:t>
            </a:r>
          </a:p>
          <a:p>
            <a:pPr marL="0" indent="0">
              <a:buNone/>
            </a:pPr>
            <a:r>
              <a:rPr lang="en-US" dirty="0"/>
              <a:t> </a:t>
            </a:r>
          </a:p>
        </p:txBody>
      </p:sp>
    </p:spTree>
    <p:extLst>
      <p:ext uri="{BB962C8B-B14F-4D97-AF65-F5344CB8AC3E}">
        <p14:creationId xmlns:p14="http://schemas.microsoft.com/office/powerpoint/2010/main" val="23806751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31EAF2-0101-4736-83A4-C783AB85F1B2}"/>
              </a:ext>
            </a:extLst>
          </p:cNvPr>
          <p:cNvSpPr>
            <a:spLocks noGrp="1"/>
          </p:cNvSpPr>
          <p:nvPr>
            <p:ph type="sldNum" sz="quarter" idx="12"/>
          </p:nvPr>
        </p:nvSpPr>
        <p:spPr/>
        <p:txBody>
          <a:bodyPr/>
          <a:lstStyle/>
          <a:p>
            <a:pPr defTabSz="342900"/>
            <a:fld id="{BC24A3C9-A78B-4F82-92CE-BEF212BF31E2}" type="slidenum">
              <a:rPr lang="en-US"/>
              <a:pPr defTabSz="342900"/>
              <a:t>42</a:t>
            </a:fld>
            <a:endParaRPr lang="en-US" dirty="0"/>
          </a:p>
        </p:txBody>
      </p:sp>
      <p:sp>
        <p:nvSpPr>
          <p:cNvPr id="3" name="Title 2">
            <a:extLst>
              <a:ext uri="{FF2B5EF4-FFF2-40B4-BE49-F238E27FC236}">
                <a16:creationId xmlns:a16="http://schemas.microsoft.com/office/drawing/2014/main" id="{7C6518D9-F3EB-4E94-A478-DBE40CC90587}"/>
              </a:ext>
            </a:extLst>
          </p:cNvPr>
          <p:cNvSpPr>
            <a:spLocks noGrp="1"/>
          </p:cNvSpPr>
          <p:nvPr>
            <p:ph type="ctrTitle"/>
          </p:nvPr>
        </p:nvSpPr>
        <p:spPr/>
        <p:txBody>
          <a:bodyPr/>
          <a:lstStyle/>
          <a:p>
            <a:r>
              <a:rPr lang="en-US" dirty="0"/>
              <a:t>Thank you! </a:t>
            </a:r>
          </a:p>
        </p:txBody>
      </p:sp>
      <p:sp>
        <p:nvSpPr>
          <p:cNvPr id="4" name="Content Placeholder 3">
            <a:extLst>
              <a:ext uri="{FF2B5EF4-FFF2-40B4-BE49-F238E27FC236}">
                <a16:creationId xmlns:a16="http://schemas.microsoft.com/office/drawing/2014/main" id="{8C826C72-3326-454D-999F-75FB92F96B07}"/>
              </a:ext>
            </a:extLst>
          </p:cNvPr>
          <p:cNvSpPr>
            <a:spLocks noGrp="1"/>
          </p:cNvSpPr>
          <p:nvPr>
            <p:ph idx="1"/>
          </p:nvPr>
        </p:nvSpPr>
        <p:spPr/>
        <p:txBody>
          <a:bodyPr/>
          <a:lstStyle/>
          <a:p>
            <a:pPr marL="0" indent="0" algn="ctr">
              <a:buNone/>
            </a:pPr>
            <a:r>
              <a:rPr lang="en-US" dirty="0"/>
              <a:t>Florida Division of Disease Control and Health Protection Team</a:t>
            </a:r>
          </a:p>
          <a:p>
            <a:pPr marL="0" indent="0" algn="ctr">
              <a:buNone/>
            </a:pPr>
            <a:r>
              <a:rPr lang="en-US" dirty="0"/>
              <a:t>Amy, Katie, Mwedu, Heather, and Kim</a:t>
            </a:r>
          </a:p>
        </p:txBody>
      </p:sp>
    </p:spTree>
    <p:extLst>
      <p:ext uri="{BB962C8B-B14F-4D97-AF65-F5344CB8AC3E}">
        <p14:creationId xmlns:p14="http://schemas.microsoft.com/office/powerpoint/2010/main" val="85707620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Florida</a:t>
            </a:r>
          </a:p>
        </p:txBody>
      </p:sp>
    </p:spTree>
    <p:extLst>
      <p:ext uri="{BB962C8B-B14F-4D97-AF65-F5344CB8AC3E}">
        <p14:creationId xmlns:p14="http://schemas.microsoft.com/office/powerpoint/2010/main" val="20212142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2171700" y="2218134"/>
            <a:ext cx="5057775" cy="1210866"/>
          </a:xfrm>
        </p:spPr>
        <p:txBody>
          <a:bodyPr/>
          <a:lstStyle/>
          <a:p>
            <a:pPr eaLnBrk="1" hangingPunct="1"/>
            <a:r>
              <a:rPr lang="en-US" altLang="en-US" b="1" dirty="0">
                <a:solidFill>
                  <a:schemeClr val="tx1"/>
                </a:solidFill>
              </a:rPr>
              <a:t>Virginia Department of Health: </a:t>
            </a:r>
            <a:br>
              <a:rPr lang="en-US" altLang="en-US" b="1" dirty="0">
                <a:solidFill>
                  <a:schemeClr val="tx1"/>
                </a:solidFill>
              </a:rPr>
            </a:br>
            <a:r>
              <a:rPr lang="en-US" altLang="en-US" b="1" dirty="0">
                <a:solidFill>
                  <a:schemeClr val="tx1"/>
                </a:solidFill>
              </a:rPr>
              <a:t>Ignite Presentation for AITT</a:t>
            </a:r>
          </a:p>
        </p:txBody>
      </p:sp>
      <p:sp>
        <p:nvSpPr>
          <p:cNvPr id="2051" name="Subtitle 2"/>
          <p:cNvSpPr>
            <a:spLocks noGrp="1"/>
          </p:cNvSpPr>
          <p:nvPr>
            <p:ph type="subTitle" idx="1"/>
          </p:nvPr>
        </p:nvSpPr>
        <p:spPr>
          <a:xfrm>
            <a:off x="2171700" y="3600450"/>
            <a:ext cx="3471863" cy="385763"/>
          </a:xfrm>
        </p:spPr>
        <p:txBody>
          <a:bodyPr>
            <a:noAutofit/>
          </a:bodyPr>
          <a:lstStyle/>
          <a:p>
            <a:pPr eaLnBrk="1" hangingPunct="1"/>
            <a:r>
              <a:rPr lang="en-US" altLang="en-US" sz="1350" b="1" dirty="0">
                <a:solidFill>
                  <a:schemeClr val="bg1"/>
                </a:solidFill>
                <a:latin typeface="Calibri" pitchFamily="34" charset="0"/>
              </a:rPr>
              <a:t>July 9, 2019</a:t>
            </a:r>
          </a:p>
          <a:p>
            <a:pPr eaLnBrk="1" hangingPunct="1"/>
            <a:endParaRPr lang="en-US" altLang="en-US" sz="1350" b="1" dirty="0">
              <a:solidFill>
                <a:schemeClr val="bg1"/>
              </a:solidFill>
              <a:latin typeface="Calibri" pitchFamily="34" charset="0"/>
            </a:endParaRPr>
          </a:p>
          <a:p>
            <a:r>
              <a:rPr lang="en-US" sz="1350" dirty="0">
                <a:solidFill>
                  <a:schemeClr val="bg1"/>
                </a:solidFill>
                <a:latin typeface="Ebrima" panose="02000000000000000000" pitchFamily="2" charset="0"/>
                <a:ea typeface="Ebrima" panose="02000000000000000000" pitchFamily="2" charset="0"/>
                <a:cs typeface="Ebrima" panose="02000000000000000000" pitchFamily="2" charset="0"/>
              </a:rPr>
              <a:t>Rebecca Early</a:t>
            </a:r>
          </a:p>
          <a:p>
            <a:r>
              <a:rPr lang="en-US" sz="1350" dirty="0">
                <a:solidFill>
                  <a:schemeClr val="bg1"/>
                </a:solidFill>
                <a:latin typeface="Ebrima" panose="02000000000000000000" pitchFamily="2" charset="0"/>
                <a:ea typeface="Ebrima" panose="02000000000000000000" pitchFamily="2" charset="0"/>
                <a:cs typeface="Ebrima" panose="02000000000000000000" pitchFamily="2" charset="0"/>
              </a:rPr>
              <a:t>Kyle Girone</a:t>
            </a:r>
          </a:p>
          <a:p>
            <a:r>
              <a:rPr lang="en-US" sz="1350" dirty="0">
                <a:solidFill>
                  <a:schemeClr val="bg1"/>
                </a:solidFill>
                <a:latin typeface="Ebrima" panose="02000000000000000000" pitchFamily="2" charset="0"/>
                <a:ea typeface="Ebrima" panose="02000000000000000000" pitchFamily="2" charset="0"/>
                <a:cs typeface="Ebrima" panose="02000000000000000000" pitchFamily="2" charset="0"/>
              </a:rPr>
              <a:t>Sara Gowda</a:t>
            </a:r>
          </a:p>
          <a:p>
            <a:r>
              <a:rPr lang="en-US" sz="1350" dirty="0">
                <a:solidFill>
                  <a:schemeClr val="bg1"/>
                </a:solidFill>
                <a:latin typeface="Ebrima" panose="02000000000000000000" pitchFamily="2" charset="0"/>
                <a:ea typeface="Ebrima" panose="02000000000000000000" pitchFamily="2" charset="0"/>
                <a:cs typeface="Ebrima" panose="02000000000000000000" pitchFamily="2" charset="0"/>
              </a:rPr>
              <a:t>Ben Klekamp</a:t>
            </a:r>
          </a:p>
          <a:p>
            <a:r>
              <a:rPr lang="en-US" sz="1350" dirty="0">
                <a:solidFill>
                  <a:schemeClr val="bg1"/>
                </a:solidFill>
                <a:latin typeface="Ebrima" panose="02000000000000000000" pitchFamily="2" charset="0"/>
                <a:ea typeface="Ebrima" panose="02000000000000000000" pitchFamily="2" charset="0"/>
                <a:cs typeface="Ebrima" panose="02000000000000000000" pitchFamily="2" charset="0"/>
              </a:rPr>
              <a:t>Jessica Mawdsley</a:t>
            </a:r>
          </a:p>
          <a:p>
            <a:pPr eaLnBrk="1" hangingPunct="1"/>
            <a:endParaRPr lang="en-US" altLang="en-US" sz="1350" dirty="0">
              <a:solidFill>
                <a:schemeClr val="bg1"/>
              </a:solidFill>
              <a:latin typeface="Calibri" pitchFamily="34" charset="0"/>
            </a:endParaRPr>
          </a:p>
        </p:txBody>
      </p:sp>
    </p:spTree>
    <p:extLst>
      <p:ext uri="{BB962C8B-B14F-4D97-AF65-F5344CB8AC3E}">
        <p14:creationId xmlns:p14="http://schemas.microsoft.com/office/powerpoint/2010/main" val="1151309310"/>
      </p:ext>
    </p:extLst>
  </p:cSld>
  <p:clrMapOvr>
    <a:masterClrMapping/>
  </p:clrMapOvr>
  <mc:AlternateContent xmlns:mc="http://schemas.openxmlformats.org/markup-compatibility/2006" xmlns:p14="http://schemas.microsoft.com/office/powerpoint/2010/main">
    <mc:Choice Requires="p14">
      <p:transition spd="slow" p14:dur="2500" advClick="0" advTm="15000"/>
    </mc:Choice>
    <mc:Fallback xmlns="">
      <p:transition spd="slow" advClick="0" advTm="150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Virginia – Fairfax Team</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514976" y="2425293"/>
            <a:ext cx="1477199" cy="1175604"/>
          </a:xfrm>
        </p:spPr>
      </p:pic>
      <p:sp>
        <p:nvSpPr>
          <p:cNvPr id="4" name="Slide Number Placeholder 3"/>
          <p:cNvSpPr>
            <a:spLocks noGrp="1"/>
          </p:cNvSpPr>
          <p:nvPr>
            <p:ph type="sldNum" sz="quarter" idx="12"/>
          </p:nvPr>
        </p:nvSpPr>
        <p:spPr/>
        <p:txBody>
          <a:bodyPr/>
          <a:lstStyle/>
          <a:p>
            <a:fld id="{CFDA1D72-B0BA-4F5D-892B-D6C858A144E2}" type="slidenum">
              <a:rPr lang="en-US" smtClean="0"/>
              <a:pPr/>
              <a:t>45</a:t>
            </a:fld>
            <a:endParaRPr lang="en-US" dirty="0"/>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4915" y="2271713"/>
            <a:ext cx="3314700" cy="2486025"/>
          </a:xfrm>
          <a:prstGeom prst="rect">
            <a:avLst/>
          </a:prstGeom>
        </p:spPr>
      </p:pic>
      <p:sp>
        <p:nvSpPr>
          <p:cNvPr id="7" name="TextBox 6"/>
          <p:cNvSpPr txBox="1"/>
          <p:nvPr/>
        </p:nvSpPr>
        <p:spPr>
          <a:xfrm>
            <a:off x="2072021" y="4738798"/>
            <a:ext cx="1972015" cy="248209"/>
          </a:xfrm>
          <a:prstGeom prst="rect">
            <a:avLst/>
          </a:prstGeom>
          <a:noFill/>
        </p:spPr>
        <p:txBody>
          <a:bodyPr wrap="none" rtlCol="0">
            <a:spAutoFit/>
          </a:bodyPr>
          <a:lstStyle/>
          <a:p>
            <a:r>
              <a:rPr lang="en-US" sz="1013" dirty="0">
                <a:solidFill>
                  <a:schemeClr val="bg1"/>
                </a:solidFill>
              </a:rPr>
              <a:t>L to R: Jessica, Rebecca, Sara, Kyle</a:t>
            </a:r>
          </a:p>
        </p:txBody>
      </p:sp>
      <p:sp>
        <p:nvSpPr>
          <p:cNvPr id="8" name="TextBox 7"/>
          <p:cNvSpPr txBox="1"/>
          <p:nvPr/>
        </p:nvSpPr>
        <p:spPr>
          <a:xfrm>
            <a:off x="5462191" y="3600897"/>
            <a:ext cx="1614545" cy="248209"/>
          </a:xfrm>
          <a:prstGeom prst="rect">
            <a:avLst/>
          </a:prstGeom>
          <a:noFill/>
        </p:spPr>
        <p:txBody>
          <a:bodyPr wrap="none" rtlCol="0">
            <a:spAutoFit/>
          </a:bodyPr>
          <a:lstStyle/>
          <a:p>
            <a:r>
              <a:rPr lang="en-US" sz="1013" dirty="0">
                <a:solidFill>
                  <a:schemeClr val="bg1"/>
                </a:solidFill>
              </a:rPr>
              <a:t>L to R: Ben, the Fairfax Seal</a:t>
            </a:r>
          </a:p>
        </p:txBody>
      </p:sp>
    </p:spTree>
    <p:extLst>
      <p:ext uri="{BB962C8B-B14F-4D97-AF65-F5344CB8AC3E}">
        <p14:creationId xmlns:p14="http://schemas.microsoft.com/office/powerpoint/2010/main" val="2850717093"/>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75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par>
                          <p:cTn id="8" fill="hold">
                            <p:stCondLst>
                              <p:cond delay="1250"/>
                            </p:stCondLst>
                            <p:childTnLst>
                              <p:par>
                                <p:cTn id="9" presetID="26" presetClass="emph" presetSubtype="0" fill="hold" nodeType="afterEffect">
                                  <p:stCondLst>
                                    <p:cond delay="250"/>
                                  </p:stCondLst>
                                  <p:childTnLst>
                                    <p:animEffect transition="out" filter="fade">
                                      <p:cBhvr>
                                        <p:cTn id="10" dur="500" tmFilter="0, 0; .2, .5; .8, .5; 1, 0"/>
                                        <p:tgtEl>
                                          <p:spTgt spid="5"/>
                                        </p:tgtEl>
                                      </p:cBhvr>
                                    </p:animEffect>
                                    <p:animScale>
                                      <p:cBhvr>
                                        <p:cTn id="11"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D977-B6D6-4F27-98EA-1750D151C02D}"/>
              </a:ext>
            </a:extLst>
          </p:cNvPr>
          <p:cNvSpPr>
            <a:spLocks noGrp="1"/>
          </p:cNvSpPr>
          <p:nvPr>
            <p:ph type="title"/>
          </p:nvPr>
        </p:nvSpPr>
        <p:spPr/>
        <p:txBody>
          <a:bodyPr/>
          <a:lstStyle/>
          <a:p>
            <a:r>
              <a:rPr lang="en-US" sz="2250" dirty="0"/>
              <a:t>Rabies in VA Background</a:t>
            </a:r>
          </a:p>
        </p:txBody>
      </p:sp>
      <p:sp>
        <p:nvSpPr>
          <p:cNvPr id="3" name="Content Placeholder 2">
            <a:extLst>
              <a:ext uri="{FF2B5EF4-FFF2-40B4-BE49-F238E27FC236}">
                <a16:creationId xmlns:a16="http://schemas.microsoft.com/office/drawing/2014/main" id="{229F4CB2-729A-48A9-A97E-0BCF03976DDB}"/>
              </a:ext>
            </a:extLst>
          </p:cNvPr>
          <p:cNvSpPr>
            <a:spLocks noGrp="1"/>
          </p:cNvSpPr>
          <p:nvPr>
            <p:ph idx="1"/>
          </p:nvPr>
        </p:nvSpPr>
        <p:spPr>
          <a:xfrm>
            <a:off x="2164722" y="2421529"/>
            <a:ext cx="4586288" cy="2819996"/>
          </a:xfrm>
        </p:spPr>
        <p:txBody>
          <a:bodyPr/>
          <a:lstStyle/>
          <a:p>
            <a:r>
              <a:rPr lang="en-US" sz="1575" dirty="0"/>
              <a:t>Rabies endemic </a:t>
            </a:r>
          </a:p>
          <a:p>
            <a:pPr marL="0" indent="0">
              <a:buNone/>
            </a:pPr>
            <a:r>
              <a:rPr lang="en-US" sz="1575" dirty="0"/>
              <a:t>	</a:t>
            </a:r>
            <a:endParaRPr lang="en-US" dirty="0"/>
          </a:p>
          <a:p>
            <a:pPr marL="0" indent="0">
              <a:buNone/>
            </a:pPr>
            <a:endParaRPr lang="en-US" sz="1575" dirty="0"/>
          </a:p>
          <a:p>
            <a:endParaRPr lang="en-US" sz="1575" dirty="0"/>
          </a:p>
          <a:p>
            <a:endParaRPr lang="en-US" sz="1575" dirty="0"/>
          </a:p>
          <a:p>
            <a:endParaRPr lang="en-US" sz="1575" dirty="0"/>
          </a:p>
          <a:p>
            <a:r>
              <a:rPr lang="en-US" sz="1575" dirty="0"/>
              <a:t>2 public health labs: Richmond &amp; Fairfax</a:t>
            </a:r>
          </a:p>
          <a:p>
            <a:r>
              <a:rPr lang="en-US" sz="1575" dirty="0"/>
              <a:t>Real-time rabies results desired</a:t>
            </a:r>
          </a:p>
        </p:txBody>
      </p:sp>
      <p:sp>
        <p:nvSpPr>
          <p:cNvPr id="4" name="Slide Number Placeholder 3">
            <a:extLst>
              <a:ext uri="{FF2B5EF4-FFF2-40B4-BE49-F238E27FC236}">
                <a16:creationId xmlns:a16="http://schemas.microsoft.com/office/drawing/2014/main" id="{2BD3A1F4-D05A-4B84-8512-8CC519E83CE2}"/>
              </a:ext>
            </a:extLst>
          </p:cNvPr>
          <p:cNvSpPr>
            <a:spLocks noGrp="1"/>
          </p:cNvSpPr>
          <p:nvPr>
            <p:ph type="sldNum" sz="quarter" idx="12"/>
          </p:nvPr>
        </p:nvSpPr>
        <p:spPr>
          <a:xfrm>
            <a:off x="6072187" y="5075636"/>
            <a:ext cx="814388" cy="205383"/>
          </a:xfrm>
        </p:spPr>
        <p:txBody>
          <a:bodyPr/>
          <a:lstStyle/>
          <a:p>
            <a:fld id="{CFDA1D72-B0BA-4F5D-892B-D6C858A144E2}" type="slidenum">
              <a:rPr lang="en-US" smtClean="0"/>
              <a:pPr/>
              <a:t>46</a:t>
            </a:fld>
            <a:endParaRPr lang="en-US" dirty="0"/>
          </a:p>
        </p:txBody>
      </p:sp>
      <p:pic>
        <p:nvPicPr>
          <p:cNvPr id="5" name="Picture 4"/>
          <p:cNvPicPr>
            <a:picLocks noChangeAspect="1"/>
          </p:cNvPicPr>
          <p:nvPr/>
        </p:nvPicPr>
        <p:blipFill>
          <a:blip r:embed="rId3" cstate="print">
            <a:extLst>
              <a:ext uri="{BEBA8EAE-BF5A-486C-A8C5-ECC9F3942E4B}">
                <a14:imgProps xmlns:a14="http://schemas.microsoft.com/office/drawing/2010/main">
                  <a14:imgLayer r:embed="rId4">
                    <a14:imgEffect>
                      <a14:backgroundRemoval t="9816" b="100000" l="638" r="100000">
                        <a14:backgroundMark x1="99317" y1="66640" x2="92532" y2="89545"/>
                        <a14:backgroundMark x1="92623" y1="89545" x2="93306" y2="98484"/>
                        <a14:backgroundMark x1="93625" y1="98164" x2="98862" y2="98324"/>
                        <a14:backgroundMark x1="99499" y1="67438" x2="98953" y2="96967"/>
                      </a14:backgroundRemoval>
                    </a14:imgEffect>
                  </a14:imgLayer>
                </a14:imgProps>
              </a:ext>
              <a:ext uri="{28A0092B-C50C-407E-A947-70E740481C1C}">
                <a14:useLocalDpi xmlns:a14="http://schemas.microsoft.com/office/drawing/2010/main" val="0"/>
              </a:ext>
            </a:extLst>
          </a:blip>
          <a:stretch>
            <a:fillRect/>
          </a:stretch>
        </p:blipFill>
        <p:spPr>
          <a:xfrm>
            <a:off x="2514600" y="1414465"/>
            <a:ext cx="4500563" cy="256869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57651" y="2469059"/>
            <a:ext cx="1083399" cy="1076153"/>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7433" y="3223408"/>
            <a:ext cx="1083399" cy="1076153"/>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2213" y="3235873"/>
            <a:ext cx="1083399" cy="1076153"/>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5839" y="3061844"/>
            <a:ext cx="1083399" cy="1076153"/>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8506" y="3216685"/>
            <a:ext cx="1083399" cy="1076153"/>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54250" y="1938062"/>
            <a:ext cx="1083399" cy="1076153"/>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4998" y="2690718"/>
            <a:ext cx="1083399" cy="1076153"/>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72651" y="2255127"/>
            <a:ext cx="1083399" cy="1076153"/>
          </a:xfrm>
          <a:prstGeom prst="rect">
            <a:avLst/>
          </a:prstGeom>
        </p:spPr>
      </p:pic>
      <p:sp>
        <p:nvSpPr>
          <p:cNvPr id="16" name="Donut 15"/>
          <p:cNvSpPr/>
          <p:nvPr/>
        </p:nvSpPr>
        <p:spPr>
          <a:xfrm>
            <a:off x="5684280" y="3163551"/>
            <a:ext cx="348265" cy="317065"/>
          </a:xfrm>
          <a:prstGeom prst="donu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endParaRPr>
          </a:p>
        </p:txBody>
      </p:sp>
      <p:sp>
        <p:nvSpPr>
          <p:cNvPr id="18" name="Donut 17"/>
          <p:cNvSpPr/>
          <p:nvPr/>
        </p:nvSpPr>
        <p:spPr>
          <a:xfrm>
            <a:off x="5755887" y="2267623"/>
            <a:ext cx="348265" cy="317065"/>
          </a:xfrm>
          <a:prstGeom prst="donu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endParaRPr>
          </a:p>
        </p:txBody>
      </p:sp>
    </p:spTree>
    <p:extLst>
      <p:ext uri="{BB962C8B-B14F-4D97-AF65-F5344CB8AC3E}">
        <p14:creationId xmlns:p14="http://schemas.microsoft.com/office/powerpoint/2010/main" val="332580010"/>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14"/>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9"/>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nodeType="afterEffect">
                                  <p:stCondLst>
                                    <p:cond delay="500"/>
                                  </p:stCondLst>
                                  <p:childTnLst>
                                    <p:set>
                                      <p:cBhvr>
                                        <p:cTn id="27" dur="1" fill="hold">
                                          <p:stCondLst>
                                            <p:cond delay="0"/>
                                          </p:stCondLst>
                                        </p:cTn>
                                        <p:tgtEl>
                                          <p:spTgt spid="7"/>
                                        </p:tgtEl>
                                        <p:attrNameLst>
                                          <p:attrName>style.visibility</p:attrName>
                                        </p:attrNameLst>
                                      </p:cBhvr>
                                      <p:to>
                                        <p:strVal val="visible"/>
                                      </p:to>
                                    </p:set>
                                  </p:childTnLst>
                                </p:cTn>
                              </p:par>
                            </p:childTnLst>
                          </p:cTn>
                        </p:par>
                        <p:par>
                          <p:cTn id="28" fill="hold">
                            <p:stCondLst>
                              <p:cond delay="4000"/>
                            </p:stCondLst>
                            <p:childTnLst>
                              <p:par>
                                <p:cTn id="29" presetID="2" presetClass="entr" presetSubtype="2" fill="hold" nodeType="afterEffect">
                                  <p:stCondLst>
                                    <p:cond delay="100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par>
                          <p:cTn id="33" fill="hold">
                            <p:stCondLst>
                              <p:cond delay="5500"/>
                            </p:stCondLst>
                            <p:childTnLst>
                              <p:par>
                                <p:cTn id="34" presetID="2" presetClass="entr" presetSubtype="4" fill="hold" grpId="0" nodeType="afterEffect">
                                  <p:stCondLst>
                                    <p:cond delay="25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6250"/>
                            </p:stCondLst>
                            <p:childTnLst>
                              <p:par>
                                <p:cTn id="39" presetID="2" presetClass="entr" presetSubtype="1" fill="hold" grpId="0" nodeType="afterEffect">
                                  <p:stCondLst>
                                    <p:cond delay="25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0-#ppt_h/2"/>
                                          </p:val>
                                        </p:tav>
                                        <p:tav tm="100000">
                                          <p:val>
                                            <p:strVal val="#ppt_y"/>
                                          </p:val>
                                        </p:tav>
                                      </p:tavLst>
                                    </p:anim>
                                  </p:childTnLst>
                                </p:cTn>
                              </p:par>
                            </p:childTnLst>
                          </p:cTn>
                        </p:par>
                        <p:par>
                          <p:cTn id="43" fill="hold">
                            <p:stCondLst>
                              <p:cond delay="7000"/>
                            </p:stCondLst>
                            <p:childTnLst>
                              <p:par>
                                <p:cTn id="44" presetID="42" presetClass="entr" presetSubtype="0" fill="hold" nodeType="afterEffect">
                                  <p:stCondLst>
                                    <p:cond delay="25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750"/>
                                        <p:tgtEl>
                                          <p:spTgt spid="3">
                                            <p:txEl>
                                              <p:pRg st="7" end="7"/>
                                            </p:txEl>
                                          </p:spTgt>
                                        </p:tgtEl>
                                      </p:cBhvr>
                                    </p:animEffect>
                                    <p:anim calcmode="lin" valueType="num">
                                      <p:cBhvr>
                                        <p:cTn id="47" dur="7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75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50" dirty="0"/>
              <a:t>Rabies in VA Background (Cont.)</a:t>
            </a:r>
          </a:p>
        </p:txBody>
      </p:sp>
      <p:sp>
        <p:nvSpPr>
          <p:cNvPr id="3" name="Content Placeholder 2"/>
          <p:cNvSpPr>
            <a:spLocks noGrp="1"/>
          </p:cNvSpPr>
          <p:nvPr>
            <p:ph idx="1"/>
          </p:nvPr>
        </p:nvSpPr>
        <p:spPr>
          <a:xfrm>
            <a:off x="2257425" y="2309594"/>
            <a:ext cx="4586288" cy="2761060"/>
          </a:xfrm>
        </p:spPr>
        <p:txBody>
          <a:bodyPr/>
          <a:lstStyle/>
          <a:p>
            <a:r>
              <a:rPr lang="en-US" dirty="0"/>
              <a:t>Fairfax Lab</a:t>
            </a:r>
          </a:p>
          <a:p>
            <a:endParaRPr lang="en-US" dirty="0"/>
          </a:p>
          <a:p>
            <a:pPr marL="0" indent="0">
              <a:buNone/>
            </a:pPr>
            <a:endParaRPr lang="en-US" dirty="0"/>
          </a:p>
          <a:p>
            <a:pPr marL="0" indent="0">
              <a:buNone/>
            </a:pPr>
            <a:endParaRPr lang="en-US" dirty="0"/>
          </a:p>
          <a:p>
            <a:pPr lvl="1"/>
            <a:endParaRPr lang="en-US" dirty="0"/>
          </a:p>
          <a:p>
            <a:pPr lvl="1"/>
            <a:endParaRPr lang="en-US" dirty="0"/>
          </a:p>
          <a:p>
            <a:pPr lvl="1"/>
            <a:r>
              <a:rPr lang="en-US" dirty="0"/>
              <a:t>Greatest percentage of tested animals </a:t>
            </a:r>
          </a:p>
          <a:p>
            <a:pPr lvl="1"/>
            <a:r>
              <a:rPr lang="en-US" dirty="0"/>
              <a:t>Not part of established ELR process </a:t>
            </a:r>
          </a:p>
          <a:p>
            <a:endParaRPr lang="en-US" sz="1575" dirty="0"/>
          </a:p>
        </p:txBody>
      </p:sp>
      <p:sp>
        <p:nvSpPr>
          <p:cNvPr id="4" name="Slide Number Placeholder 3"/>
          <p:cNvSpPr>
            <a:spLocks noGrp="1"/>
          </p:cNvSpPr>
          <p:nvPr>
            <p:ph type="sldNum" sz="quarter" idx="12"/>
          </p:nvPr>
        </p:nvSpPr>
        <p:spPr/>
        <p:txBody>
          <a:bodyPr/>
          <a:lstStyle/>
          <a:p>
            <a:fld id="{CFDA1D72-B0BA-4F5D-892B-D6C858A144E2}" type="slidenum">
              <a:rPr lang="en-US" smtClean="0"/>
              <a:pPr/>
              <a:t>47</a:t>
            </a:fld>
            <a:endParaRPr lang="en-US" dirty="0"/>
          </a:p>
        </p:txBody>
      </p:sp>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9816" b="100000" l="638" r="100000">
                        <a14:backgroundMark x1="99317" y1="66640" x2="92532" y2="89545"/>
                        <a14:backgroundMark x1="92623" y1="89545" x2="93306" y2="98484"/>
                        <a14:backgroundMark x1="93625" y1="98164" x2="98862" y2="98324"/>
                        <a14:backgroundMark x1="99499" y1="67438" x2="98953" y2="96967"/>
                      </a14:backgroundRemoval>
                    </a14:imgEffect>
                  </a14:imgLayer>
                </a14:imgProps>
              </a:ext>
              <a:ext uri="{28A0092B-C50C-407E-A947-70E740481C1C}">
                <a14:useLocalDpi xmlns:a14="http://schemas.microsoft.com/office/drawing/2010/main" val="0"/>
              </a:ext>
            </a:extLst>
          </a:blip>
          <a:stretch>
            <a:fillRect/>
          </a:stretch>
        </p:blipFill>
        <p:spPr>
          <a:xfrm>
            <a:off x="2343150" y="1747395"/>
            <a:ext cx="3900488" cy="2168025"/>
          </a:xfrm>
          <a:prstGeom prst="rect">
            <a:avLst/>
          </a:prstGeom>
        </p:spPr>
      </p:pic>
      <p:sp>
        <p:nvSpPr>
          <p:cNvPr id="7" name="Donut 6"/>
          <p:cNvSpPr/>
          <p:nvPr/>
        </p:nvSpPr>
        <p:spPr>
          <a:xfrm>
            <a:off x="5172075" y="2486026"/>
            <a:ext cx="300038" cy="274650"/>
          </a:xfrm>
          <a:prstGeom prst="donu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tx1"/>
              </a:solidFill>
            </a:endParaRPr>
          </a:p>
        </p:txBody>
      </p:sp>
      <p:sp>
        <p:nvSpPr>
          <p:cNvPr id="8" name="TextBox 7"/>
          <p:cNvSpPr txBox="1"/>
          <p:nvPr/>
        </p:nvSpPr>
        <p:spPr>
          <a:xfrm>
            <a:off x="5986462" y="2255639"/>
            <a:ext cx="985838" cy="1304203"/>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575" dirty="0">
                <a:solidFill>
                  <a:schemeClr val="bg1"/>
                </a:solidFill>
              </a:rPr>
              <a:t>~12% of the 3,348 animals tested in 2018</a:t>
            </a:r>
          </a:p>
        </p:txBody>
      </p:sp>
    </p:spTree>
    <p:extLst>
      <p:ext uri="{BB962C8B-B14F-4D97-AF65-F5344CB8AC3E}">
        <p14:creationId xmlns:p14="http://schemas.microsoft.com/office/powerpoint/2010/main" val="72739320"/>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1250"/>
                            </p:stCondLst>
                            <p:childTnLst>
                              <p:par>
                                <p:cTn id="11" presetID="31" presetClass="entr" presetSubtype="0" fill="hold" grpId="0" nodeType="afterEffect">
                                  <p:stCondLst>
                                    <p:cond delay="100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par>
                                <p:cTn id="17" presetID="2" presetClass="entr" presetSubtype="8" fill="hold" nodeType="withEffect">
                                  <p:stCondLst>
                                    <p:cond delay="100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000"/>
                                  </p:stCondLst>
                                  <p:childTnLst>
                                    <p:set>
                                      <p:cBhvr>
                                        <p:cTn id="22" dur="1" fill="hold">
                                          <p:stCondLst>
                                            <p:cond delay="0"/>
                                          </p:stCondLst>
                                        </p:cTn>
                                        <p:tgtEl>
                                          <p:spTgt spid="3">
                                            <p:txEl>
                                              <p:pRg st="7" end="7"/>
                                            </p:txEl>
                                          </p:spTgt>
                                        </p:tgtEl>
                                        <p:attrNameLst>
                                          <p:attrName>style.visibility</p:attrName>
                                        </p:attrNameLst>
                                      </p:cBhvr>
                                      <p:to>
                                        <p:strVal val="visible"/>
                                      </p:to>
                                    </p:set>
                                    <p:anim calcmode="lin" valueType="num">
                                      <p:cBhvr additive="base">
                                        <p:cTn id="23"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Goals</a:t>
            </a:r>
          </a:p>
        </p:txBody>
      </p:sp>
      <p:sp>
        <p:nvSpPr>
          <p:cNvPr id="3" name="Content Placeholder 2"/>
          <p:cNvSpPr>
            <a:spLocks noGrp="1"/>
          </p:cNvSpPr>
          <p:nvPr>
            <p:ph idx="1"/>
          </p:nvPr>
        </p:nvSpPr>
        <p:spPr>
          <a:xfrm>
            <a:off x="2257425" y="2314579"/>
            <a:ext cx="4629150" cy="913592"/>
          </a:xfrm>
        </p:spPr>
        <p:txBody>
          <a:bodyPr/>
          <a:lstStyle/>
          <a:p>
            <a:r>
              <a:rPr lang="en-US" sz="1575" dirty="0"/>
              <a:t>Tackle issue of disparate data systems</a:t>
            </a:r>
          </a:p>
          <a:p>
            <a:r>
              <a:rPr lang="en-US" sz="1575" dirty="0"/>
              <a:t>Make the data flow downstream!</a:t>
            </a:r>
          </a:p>
        </p:txBody>
      </p:sp>
      <p:sp>
        <p:nvSpPr>
          <p:cNvPr id="4" name="Slide Number Placeholder 3"/>
          <p:cNvSpPr>
            <a:spLocks noGrp="1"/>
          </p:cNvSpPr>
          <p:nvPr>
            <p:ph type="sldNum" sz="quarter" idx="12"/>
          </p:nvPr>
        </p:nvSpPr>
        <p:spPr/>
        <p:txBody>
          <a:bodyPr/>
          <a:lstStyle/>
          <a:p>
            <a:fld id="{CFDA1D72-B0BA-4F5D-892B-D6C858A144E2}" type="slidenum">
              <a:rPr lang="en-US" smtClean="0"/>
              <a:pPr/>
              <a:t>48</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1707" y="3228168"/>
            <a:ext cx="1303144" cy="729761"/>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t="19959" r="18000"/>
          <a:stretch/>
        </p:blipFill>
        <p:spPr>
          <a:xfrm>
            <a:off x="2333167" y="4050950"/>
            <a:ext cx="1260219" cy="818580"/>
          </a:xfrm>
          <a:prstGeom prst="rect">
            <a:avLst/>
          </a:prstGeom>
        </p:spPr>
      </p:pic>
      <p:sp>
        <p:nvSpPr>
          <p:cNvPr id="10" name="Slide Number Placeholder 3">
            <a:extLst>
              <a:ext uri="{FF2B5EF4-FFF2-40B4-BE49-F238E27FC236}">
                <a16:creationId xmlns:a16="http://schemas.microsoft.com/office/drawing/2014/main" id="{CB2FC15C-05BC-4F59-A89B-1792F3D9B141}"/>
              </a:ext>
            </a:extLst>
          </p:cNvPr>
          <p:cNvSpPr txBox="1">
            <a:spLocks/>
          </p:cNvSpPr>
          <p:nvPr/>
        </p:nvSpPr>
        <p:spPr>
          <a:xfrm>
            <a:off x="5686425" y="5075636"/>
            <a:ext cx="1200150" cy="205383"/>
          </a:xfrm>
          <a:prstGeom prst="rect">
            <a:avLst/>
          </a:prstGeom>
        </p:spPr>
        <p:txBody>
          <a:bodyPr/>
          <a:lstStyle>
            <a:defPPr>
              <a:defRPr lang="en-US"/>
            </a:defPPr>
            <a:lvl1pPr marL="0" algn="l" defTabSz="914400" rtl="0" eaLnBrk="1" fontAlgn="auto" latinLnBrk="0" hangingPunct="1">
              <a:spcBef>
                <a:spcPts val="0"/>
              </a:spcBef>
              <a:spcAft>
                <a:spcPts val="0"/>
              </a:spcAft>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DA1D72-B0BA-4F5D-892B-D6C858A144E2}" type="slidenum">
              <a:rPr lang="en-US" sz="1013"/>
              <a:pPr/>
              <a:t>48</a:t>
            </a:fld>
            <a:endParaRPr lang="en-US" sz="1013" dirty="0"/>
          </a:p>
        </p:txBody>
      </p:sp>
      <p:pic>
        <p:nvPicPr>
          <p:cNvPr id="11" name="Picture 10">
            <a:extLst>
              <a:ext uri="{FF2B5EF4-FFF2-40B4-BE49-F238E27FC236}">
                <a16:creationId xmlns:a16="http://schemas.microsoft.com/office/drawing/2014/main" id="{96C43D5E-FAB5-4F5A-9DED-5B448481BA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7653" y="3228168"/>
            <a:ext cx="814388" cy="814388"/>
          </a:xfrm>
          <a:prstGeom prst="rect">
            <a:avLst/>
          </a:prstGeom>
        </p:spPr>
      </p:pic>
      <p:sp>
        <p:nvSpPr>
          <p:cNvPr id="13" name="Rectangle 12">
            <a:extLst>
              <a:ext uri="{FF2B5EF4-FFF2-40B4-BE49-F238E27FC236}">
                <a16:creationId xmlns:a16="http://schemas.microsoft.com/office/drawing/2014/main" id="{E050E5EB-9CA9-4352-AA75-669F39A27226}"/>
              </a:ext>
            </a:extLst>
          </p:cNvPr>
          <p:cNvSpPr/>
          <p:nvPr/>
        </p:nvSpPr>
        <p:spPr>
          <a:xfrm>
            <a:off x="4932526" y="3977497"/>
            <a:ext cx="624851" cy="398187"/>
          </a:xfrm>
          <a:prstGeom prst="rect">
            <a:avLst/>
          </a:prstGeom>
          <a:noFill/>
        </p:spPr>
        <p:txBody>
          <a:bodyPr wrap="none" lIns="51435" tIns="25718" rIns="51435" bIns="25718">
            <a:spAutoFit/>
          </a:bodyPr>
          <a:lstStyle/>
          <a:p>
            <a:pPr algn="ctr"/>
            <a:r>
              <a:rPr lang="en-US" sz="2250" dirty="0">
                <a:ln w="0"/>
                <a:solidFill>
                  <a:schemeClr val="bg1"/>
                </a:solidFill>
                <a:effectLst>
                  <a:outerShdw blurRad="38100" dist="19050" dir="2700000" algn="tl" rotWithShape="0">
                    <a:schemeClr val="dk1">
                      <a:alpha val="40000"/>
                    </a:schemeClr>
                  </a:outerShdw>
                </a:effectLst>
              </a:rPr>
              <a:t>VDH</a:t>
            </a:r>
          </a:p>
        </p:txBody>
      </p:sp>
      <p:sp>
        <p:nvSpPr>
          <p:cNvPr id="14" name="TextBox 13">
            <a:extLst>
              <a:ext uri="{FF2B5EF4-FFF2-40B4-BE49-F238E27FC236}">
                <a16:creationId xmlns:a16="http://schemas.microsoft.com/office/drawing/2014/main" id="{3408A7E6-8DE3-4006-A125-28AE1F25540B}"/>
              </a:ext>
            </a:extLst>
          </p:cNvPr>
          <p:cNvSpPr txBox="1"/>
          <p:nvPr/>
        </p:nvSpPr>
        <p:spPr>
          <a:xfrm>
            <a:off x="3737653" y="4029435"/>
            <a:ext cx="865943" cy="187615"/>
          </a:xfrm>
          <a:prstGeom prst="rect">
            <a:avLst/>
          </a:prstGeom>
          <a:noFill/>
        </p:spPr>
        <p:txBody>
          <a:bodyPr wrap="none" rtlCol="0">
            <a:spAutoFit/>
          </a:bodyPr>
          <a:lstStyle/>
          <a:p>
            <a:r>
              <a:rPr lang="en-US" sz="619" dirty="0">
                <a:solidFill>
                  <a:schemeClr val="bg1"/>
                </a:solidFill>
              </a:rPr>
              <a:t>Fairfax Co Health Lab</a:t>
            </a:r>
          </a:p>
        </p:txBody>
      </p:sp>
      <p:sp>
        <p:nvSpPr>
          <p:cNvPr id="17" name="Rectangle 16">
            <a:extLst>
              <a:ext uri="{FF2B5EF4-FFF2-40B4-BE49-F238E27FC236}">
                <a16:creationId xmlns:a16="http://schemas.microsoft.com/office/drawing/2014/main" id="{12D03898-73E5-4155-9E66-7ECB33777436}"/>
              </a:ext>
            </a:extLst>
          </p:cNvPr>
          <p:cNvSpPr/>
          <p:nvPr/>
        </p:nvSpPr>
        <p:spPr>
          <a:xfrm>
            <a:off x="5620111" y="4543426"/>
            <a:ext cx="1448795" cy="398187"/>
          </a:xfrm>
          <a:prstGeom prst="rect">
            <a:avLst/>
          </a:prstGeom>
          <a:noFill/>
        </p:spPr>
        <p:txBody>
          <a:bodyPr wrap="none" lIns="51435" tIns="25718" rIns="51435" bIns="25718">
            <a:spAutoFit/>
          </a:bodyPr>
          <a:lstStyle/>
          <a:p>
            <a:pPr algn="ctr"/>
            <a:r>
              <a:rPr lang="en-US" sz="2250" dirty="0">
                <a:ln w="0"/>
                <a:solidFill>
                  <a:schemeClr val="bg1"/>
                </a:solidFill>
                <a:effectLst>
                  <a:outerShdw blurRad="38100" dist="19050" dir="2700000" algn="tl" rotWithShape="0">
                    <a:schemeClr val="dk1">
                      <a:alpha val="40000"/>
                    </a:schemeClr>
                  </a:outerShdw>
                </a:effectLst>
              </a:rPr>
              <a:t>APHL (CDC)</a:t>
            </a:r>
          </a:p>
        </p:txBody>
      </p:sp>
      <p:sp>
        <p:nvSpPr>
          <p:cNvPr id="20" name="Arrow: Bent-Up 19">
            <a:extLst>
              <a:ext uri="{FF2B5EF4-FFF2-40B4-BE49-F238E27FC236}">
                <a16:creationId xmlns:a16="http://schemas.microsoft.com/office/drawing/2014/main" id="{225C6955-D1F7-47E3-A33A-1711AE8B84F2}"/>
              </a:ext>
            </a:extLst>
          </p:cNvPr>
          <p:cNvSpPr/>
          <p:nvPr/>
        </p:nvSpPr>
        <p:spPr>
          <a:xfrm rot="10800000" flipH="1">
            <a:off x="4766603" y="3514725"/>
            <a:ext cx="478346" cy="411480"/>
          </a:xfrm>
          <a:prstGeom prst="bentUp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21" name="Arrow: Bent-Up 20">
            <a:extLst>
              <a:ext uri="{FF2B5EF4-FFF2-40B4-BE49-F238E27FC236}">
                <a16:creationId xmlns:a16="http://schemas.microsoft.com/office/drawing/2014/main" id="{D0D0BA40-269A-4DAA-8C54-FC4F270BDD8F}"/>
              </a:ext>
            </a:extLst>
          </p:cNvPr>
          <p:cNvSpPr/>
          <p:nvPr/>
        </p:nvSpPr>
        <p:spPr>
          <a:xfrm rot="10800000" flipH="1">
            <a:off x="5621263" y="4131944"/>
            <a:ext cx="478346" cy="411480"/>
          </a:xfrm>
          <a:prstGeom prst="bentUp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Tree>
    <p:extLst>
      <p:ext uri="{BB962C8B-B14F-4D97-AF65-F5344CB8AC3E}">
        <p14:creationId xmlns:p14="http://schemas.microsoft.com/office/powerpoint/2010/main" val="1860192544"/>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200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9" fill="hold">
                            <p:stCondLst>
                              <p:cond delay="2500"/>
                            </p:stCondLst>
                            <p:childTnLst>
                              <p:par>
                                <p:cTn id="10" presetID="26" presetClass="entr" presetSubtype="0" fill="hold" nodeType="after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435">
                                          <p:stCondLst>
                                            <p:cond delay="0"/>
                                          </p:stCondLst>
                                        </p:cTn>
                                        <p:tgtEl>
                                          <p:spTgt spid="11"/>
                                        </p:tgtEl>
                                      </p:cBhvr>
                                    </p:animEffect>
                                    <p:anim calcmode="lin" valueType="num">
                                      <p:cBhvr>
                                        <p:cTn id="13" dur="1367"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4" dur="498"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5" dur="498" tmFilter="0, 0; 0.125,0.2665; 0.25,0.4; 0.375,0.465; 0.5,0.5;  0.625,0.535; 0.75,0.6; 0.875,0.7335; 1,1">
                                          <p:stCondLst>
                                            <p:cond delay="498"/>
                                          </p:stCondLst>
                                        </p:cTn>
                                        <p:tgtEl>
                                          <p:spTgt spid="11"/>
                                        </p:tgtEl>
                                        <p:attrNameLst>
                                          <p:attrName>ppt_y</p:attrName>
                                        </p:attrNameLst>
                                      </p:cBhvr>
                                      <p:tavLst>
                                        <p:tav tm="0" fmla="#ppt_y-sin(pi*$)/9">
                                          <p:val>
                                            <p:fltVal val="0"/>
                                          </p:val>
                                        </p:tav>
                                        <p:tav tm="100000">
                                          <p:val>
                                            <p:fltVal val="1"/>
                                          </p:val>
                                        </p:tav>
                                      </p:tavLst>
                                    </p:anim>
                                    <p:anim calcmode="lin" valueType="num">
                                      <p:cBhvr>
                                        <p:cTn id="16" dur="249" tmFilter="0, 0; 0.125,0.2665; 0.25,0.4; 0.375,0.465; 0.5,0.5;  0.625,0.535; 0.75,0.6; 0.875,0.7335; 1,1">
                                          <p:stCondLst>
                                            <p:cond delay="993"/>
                                          </p:stCondLst>
                                        </p:cTn>
                                        <p:tgtEl>
                                          <p:spTgt spid="11"/>
                                        </p:tgtEl>
                                        <p:attrNameLst>
                                          <p:attrName>ppt_y</p:attrName>
                                        </p:attrNameLst>
                                      </p:cBhvr>
                                      <p:tavLst>
                                        <p:tav tm="0" fmla="#ppt_y-sin(pi*$)/27">
                                          <p:val>
                                            <p:fltVal val="0"/>
                                          </p:val>
                                        </p:tav>
                                        <p:tav tm="100000">
                                          <p:val>
                                            <p:fltVal val="1"/>
                                          </p:val>
                                        </p:tav>
                                      </p:tavLst>
                                    </p:anim>
                                    <p:anim calcmode="lin" valueType="num">
                                      <p:cBhvr>
                                        <p:cTn id="17" dur="123" tmFilter="0, 0; 0.125,0.2665; 0.25,0.4; 0.375,0.465; 0.5,0.5;  0.625,0.535; 0.75,0.6; 0.875,0.7335; 1,1">
                                          <p:stCondLst>
                                            <p:cond delay="1242"/>
                                          </p:stCondLst>
                                        </p:cTn>
                                        <p:tgtEl>
                                          <p:spTgt spid="11"/>
                                        </p:tgtEl>
                                        <p:attrNameLst>
                                          <p:attrName>ppt_y</p:attrName>
                                        </p:attrNameLst>
                                      </p:cBhvr>
                                      <p:tavLst>
                                        <p:tav tm="0" fmla="#ppt_y-sin(pi*$)/81">
                                          <p:val>
                                            <p:fltVal val="0"/>
                                          </p:val>
                                        </p:tav>
                                        <p:tav tm="100000">
                                          <p:val>
                                            <p:fltVal val="1"/>
                                          </p:val>
                                        </p:tav>
                                      </p:tavLst>
                                    </p:anim>
                                    <p:animScale>
                                      <p:cBhvr>
                                        <p:cTn id="18" dur="20">
                                          <p:stCondLst>
                                            <p:cond delay="487"/>
                                          </p:stCondLst>
                                        </p:cTn>
                                        <p:tgtEl>
                                          <p:spTgt spid="11"/>
                                        </p:tgtEl>
                                      </p:cBhvr>
                                      <p:to x="100000" y="60000"/>
                                    </p:animScale>
                                    <p:animScale>
                                      <p:cBhvr>
                                        <p:cTn id="19" dur="124" decel="50000">
                                          <p:stCondLst>
                                            <p:cond delay="507"/>
                                          </p:stCondLst>
                                        </p:cTn>
                                        <p:tgtEl>
                                          <p:spTgt spid="11"/>
                                        </p:tgtEl>
                                      </p:cBhvr>
                                      <p:to x="100000" y="100000"/>
                                    </p:animScale>
                                    <p:animScale>
                                      <p:cBhvr>
                                        <p:cTn id="20" dur="20">
                                          <p:stCondLst>
                                            <p:cond delay="984"/>
                                          </p:stCondLst>
                                        </p:cTn>
                                        <p:tgtEl>
                                          <p:spTgt spid="11"/>
                                        </p:tgtEl>
                                      </p:cBhvr>
                                      <p:to x="100000" y="80000"/>
                                    </p:animScale>
                                    <p:animScale>
                                      <p:cBhvr>
                                        <p:cTn id="21" dur="124" decel="50000">
                                          <p:stCondLst>
                                            <p:cond delay="1004"/>
                                          </p:stCondLst>
                                        </p:cTn>
                                        <p:tgtEl>
                                          <p:spTgt spid="11"/>
                                        </p:tgtEl>
                                      </p:cBhvr>
                                      <p:to x="100000" y="100000"/>
                                    </p:animScale>
                                    <p:animScale>
                                      <p:cBhvr>
                                        <p:cTn id="22" dur="20">
                                          <p:stCondLst>
                                            <p:cond delay="1231"/>
                                          </p:stCondLst>
                                        </p:cTn>
                                        <p:tgtEl>
                                          <p:spTgt spid="11"/>
                                        </p:tgtEl>
                                      </p:cBhvr>
                                      <p:to x="100000" y="90000"/>
                                    </p:animScale>
                                    <p:animScale>
                                      <p:cBhvr>
                                        <p:cTn id="23" dur="124" decel="50000">
                                          <p:stCondLst>
                                            <p:cond delay="1251"/>
                                          </p:stCondLst>
                                        </p:cTn>
                                        <p:tgtEl>
                                          <p:spTgt spid="11"/>
                                        </p:tgtEl>
                                      </p:cBhvr>
                                      <p:to x="100000" y="100000"/>
                                    </p:animScale>
                                    <p:animScale>
                                      <p:cBhvr>
                                        <p:cTn id="24" dur="20">
                                          <p:stCondLst>
                                            <p:cond delay="1356"/>
                                          </p:stCondLst>
                                        </p:cTn>
                                        <p:tgtEl>
                                          <p:spTgt spid="11"/>
                                        </p:tgtEl>
                                      </p:cBhvr>
                                      <p:to x="100000" y="95000"/>
                                    </p:animScale>
                                    <p:animScale>
                                      <p:cBhvr>
                                        <p:cTn id="25" dur="124" decel="50000">
                                          <p:stCondLst>
                                            <p:cond delay="1376"/>
                                          </p:stCondLst>
                                        </p:cTn>
                                        <p:tgtEl>
                                          <p:spTgt spid="11"/>
                                        </p:tgtEl>
                                      </p:cBhvr>
                                      <p:to x="100000" y="100000"/>
                                    </p:animScale>
                                  </p:childTnLst>
                                </p:cTn>
                              </p:par>
                              <p:par>
                                <p:cTn id="26" presetID="1" presetClass="entr" presetSubtype="0" fill="hold" nodeType="withEffect">
                                  <p:stCondLst>
                                    <p:cond delay="0"/>
                                  </p:stCondLst>
                                  <p:childTnLst>
                                    <p:set>
                                      <p:cBhvr>
                                        <p:cTn id="27" dur="1" fill="hold">
                                          <p:stCondLst>
                                            <p:cond delay="0"/>
                                          </p:stCondLst>
                                        </p:cTn>
                                        <p:tgtEl>
                                          <p:spTgt spid="14">
                                            <p:txEl>
                                              <p:pRg st="0" end="0"/>
                                            </p:txEl>
                                          </p:spTgt>
                                        </p:tgtEl>
                                        <p:attrNameLst>
                                          <p:attrName>style.visibility</p:attrName>
                                        </p:attrNameLst>
                                      </p:cBhvr>
                                      <p:to>
                                        <p:strVal val="visible"/>
                                      </p:to>
                                    </p:set>
                                  </p:childTnLst>
                                </p:cTn>
                              </p:par>
                            </p:childTnLst>
                          </p:cTn>
                        </p:par>
                        <p:par>
                          <p:cTn id="28" fill="hold">
                            <p:stCondLst>
                              <p:cond delay="4500"/>
                            </p:stCondLst>
                            <p:childTnLst>
                              <p:par>
                                <p:cTn id="29" presetID="2" presetClass="entr" presetSubtype="1"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0-#ppt_h/2"/>
                                          </p:val>
                                        </p:tav>
                                        <p:tav tm="100000">
                                          <p:val>
                                            <p:strVal val="#ppt_y"/>
                                          </p:val>
                                        </p:tav>
                                      </p:tavLst>
                                    </p:anim>
                                  </p:childTnLst>
                                </p:cTn>
                              </p:par>
                            </p:childTnLst>
                          </p:cTn>
                        </p:par>
                        <p:par>
                          <p:cTn id="33" fill="hold">
                            <p:stCondLst>
                              <p:cond delay="5000"/>
                            </p:stCondLst>
                            <p:childTnLst>
                              <p:par>
                                <p:cTn id="34" presetID="26"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down)">
                                      <p:cBhvr>
                                        <p:cTn id="36" dur="435">
                                          <p:stCondLst>
                                            <p:cond delay="0"/>
                                          </p:stCondLst>
                                        </p:cTn>
                                        <p:tgtEl>
                                          <p:spTgt spid="13"/>
                                        </p:tgtEl>
                                      </p:cBhvr>
                                    </p:animEffect>
                                    <p:anim calcmode="lin" valueType="num">
                                      <p:cBhvr>
                                        <p:cTn id="37" dur="1367"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8" dur="498"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9" dur="498" tmFilter="0, 0; 0.125,0.2665; 0.25,0.4; 0.375,0.465; 0.5,0.5;  0.625,0.535; 0.75,0.6; 0.875,0.7335; 1,1">
                                          <p:stCondLst>
                                            <p:cond delay="498"/>
                                          </p:stCondLst>
                                        </p:cTn>
                                        <p:tgtEl>
                                          <p:spTgt spid="13"/>
                                        </p:tgtEl>
                                        <p:attrNameLst>
                                          <p:attrName>ppt_y</p:attrName>
                                        </p:attrNameLst>
                                      </p:cBhvr>
                                      <p:tavLst>
                                        <p:tav tm="0" fmla="#ppt_y-sin(pi*$)/9">
                                          <p:val>
                                            <p:fltVal val="0"/>
                                          </p:val>
                                        </p:tav>
                                        <p:tav tm="100000">
                                          <p:val>
                                            <p:fltVal val="1"/>
                                          </p:val>
                                        </p:tav>
                                      </p:tavLst>
                                    </p:anim>
                                    <p:anim calcmode="lin" valueType="num">
                                      <p:cBhvr>
                                        <p:cTn id="40" dur="249" tmFilter="0, 0; 0.125,0.2665; 0.25,0.4; 0.375,0.465; 0.5,0.5;  0.625,0.535; 0.75,0.6; 0.875,0.7335; 1,1">
                                          <p:stCondLst>
                                            <p:cond delay="993"/>
                                          </p:stCondLst>
                                        </p:cTn>
                                        <p:tgtEl>
                                          <p:spTgt spid="13"/>
                                        </p:tgtEl>
                                        <p:attrNameLst>
                                          <p:attrName>ppt_y</p:attrName>
                                        </p:attrNameLst>
                                      </p:cBhvr>
                                      <p:tavLst>
                                        <p:tav tm="0" fmla="#ppt_y-sin(pi*$)/27">
                                          <p:val>
                                            <p:fltVal val="0"/>
                                          </p:val>
                                        </p:tav>
                                        <p:tav tm="100000">
                                          <p:val>
                                            <p:fltVal val="1"/>
                                          </p:val>
                                        </p:tav>
                                      </p:tavLst>
                                    </p:anim>
                                    <p:anim calcmode="lin" valueType="num">
                                      <p:cBhvr>
                                        <p:cTn id="41" dur="123" tmFilter="0, 0; 0.125,0.2665; 0.25,0.4; 0.375,0.465; 0.5,0.5;  0.625,0.535; 0.75,0.6; 0.875,0.7335; 1,1">
                                          <p:stCondLst>
                                            <p:cond delay="1242"/>
                                          </p:stCondLst>
                                        </p:cTn>
                                        <p:tgtEl>
                                          <p:spTgt spid="13"/>
                                        </p:tgtEl>
                                        <p:attrNameLst>
                                          <p:attrName>ppt_y</p:attrName>
                                        </p:attrNameLst>
                                      </p:cBhvr>
                                      <p:tavLst>
                                        <p:tav tm="0" fmla="#ppt_y-sin(pi*$)/81">
                                          <p:val>
                                            <p:fltVal val="0"/>
                                          </p:val>
                                        </p:tav>
                                        <p:tav tm="100000">
                                          <p:val>
                                            <p:fltVal val="1"/>
                                          </p:val>
                                        </p:tav>
                                      </p:tavLst>
                                    </p:anim>
                                    <p:animScale>
                                      <p:cBhvr>
                                        <p:cTn id="42" dur="20">
                                          <p:stCondLst>
                                            <p:cond delay="487"/>
                                          </p:stCondLst>
                                        </p:cTn>
                                        <p:tgtEl>
                                          <p:spTgt spid="13"/>
                                        </p:tgtEl>
                                      </p:cBhvr>
                                      <p:to x="100000" y="60000"/>
                                    </p:animScale>
                                    <p:animScale>
                                      <p:cBhvr>
                                        <p:cTn id="43" dur="124" decel="50000">
                                          <p:stCondLst>
                                            <p:cond delay="507"/>
                                          </p:stCondLst>
                                        </p:cTn>
                                        <p:tgtEl>
                                          <p:spTgt spid="13"/>
                                        </p:tgtEl>
                                      </p:cBhvr>
                                      <p:to x="100000" y="100000"/>
                                    </p:animScale>
                                    <p:animScale>
                                      <p:cBhvr>
                                        <p:cTn id="44" dur="20">
                                          <p:stCondLst>
                                            <p:cond delay="984"/>
                                          </p:stCondLst>
                                        </p:cTn>
                                        <p:tgtEl>
                                          <p:spTgt spid="13"/>
                                        </p:tgtEl>
                                      </p:cBhvr>
                                      <p:to x="100000" y="80000"/>
                                    </p:animScale>
                                    <p:animScale>
                                      <p:cBhvr>
                                        <p:cTn id="45" dur="124" decel="50000">
                                          <p:stCondLst>
                                            <p:cond delay="1004"/>
                                          </p:stCondLst>
                                        </p:cTn>
                                        <p:tgtEl>
                                          <p:spTgt spid="13"/>
                                        </p:tgtEl>
                                      </p:cBhvr>
                                      <p:to x="100000" y="100000"/>
                                    </p:animScale>
                                    <p:animScale>
                                      <p:cBhvr>
                                        <p:cTn id="46" dur="20">
                                          <p:stCondLst>
                                            <p:cond delay="1231"/>
                                          </p:stCondLst>
                                        </p:cTn>
                                        <p:tgtEl>
                                          <p:spTgt spid="13"/>
                                        </p:tgtEl>
                                      </p:cBhvr>
                                      <p:to x="100000" y="90000"/>
                                    </p:animScale>
                                    <p:animScale>
                                      <p:cBhvr>
                                        <p:cTn id="47" dur="124" decel="50000">
                                          <p:stCondLst>
                                            <p:cond delay="1251"/>
                                          </p:stCondLst>
                                        </p:cTn>
                                        <p:tgtEl>
                                          <p:spTgt spid="13"/>
                                        </p:tgtEl>
                                      </p:cBhvr>
                                      <p:to x="100000" y="100000"/>
                                    </p:animScale>
                                    <p:animScale>
                                      <p:cBhvr>
                                        <p:cTn id="48" dur="20">
                                          <p:stCondLst>
                                            <p:cond delay="1356"/>
                                          </p:stCondLst>
                                        </p:cTn>
                                        <p:tgtEl>
                                          <p:spTgt spid="13"/>
                                        </p:tgtEl>
                                      </p:cBhvr>
                                      <p:to x="100000" y="95000"/>
                                    </p:animScale>
                                    <p:animScale>
                                      <p:cBhvr>
                                        <p:cTn id="49" dur="124" decel="50000">
                                          <p:stCondLst>
                                            <p:cond delay="1376"/>
                                          </p:stCondLst>
                                        </p:cTn>
                                        <p:tgtEl>
                                          <p:spTgt spid="13"/>
                                        </p:tgtEl>
                                      </p:cBhvr>
                                      <p:to x="100000" y="100000"/>
                                    </p:animScale>
                                  </p:childTnLst>
                                </p:cTn>
                              </p:par>
                            </p:childTnLst>
                          </p:cTn>
                        </p:par>
                        <p:par>
                          <p:cTn id="50" fill="hold">
                            <p:stCondLst>
                              <p:cond delay="6500"/>
                            </p:stCondLst>
                            <p:childTnLst>
                              <p:par>
                                <p:cTn id="51" presetID="2" presetClass="entr" presetSubtype="1"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0-#ppt_h/2"/>
                                          </p:val>
                                        </p:tav>
                                        <p:tav tm="100000">
                                          <p:val>
                                            <p:strVal val="#ppt_y"/>
                                          </p:val>
                                        </p:tav>
                                      </p:tavLst>
                                    </p:anim>
                                  </p:childTnLst>
                                </p:cTn>
                              </p:par>
                            </p:childTnLst>
                          </p:cTn>
                        </p:par>
                        <p:par>
                          <p:cTn id="55" fill="hold">
                            <p:stCondLst>
                              <p:cond delay="7000"/>
                            </p:stCondLst>
                            <p:childTnLst>
                              <p:par>
                                <p:cTn id="56" presetID="26" presetClass="entr" presetSubtype="0"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down)">
                                      <p:cBhvr>
                                        <p:cTn id="58" dur="435">
                                          <p:stCondLst>
                                            <p:cond delay="0"/>
                                          </p:stCondLst>
                                        </p:cTn>
                                        <p:tgtEl>
                                          <p:spTgt spid="17"/>
                                        </p:tgtEl>
                                      </p:cBhvr>
                                    </p:animEffect>
                                    <p:anim calcmode="lin" valueType="num">
                                      <p:cBhvr>
                                        <p:cTn id="59" dur="1367"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0" dur="498"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1" dur="498" tmFilter="0, 0; 0.125,0.2665; 0.25,0.4; 0.375,0.465; 0.5,0.5;  0.625,0.535; 0.75,0.6; 0.875,0.7335; 1,1">
                                          <p:stCondLst>
                                            <p:cond delay="498"/>
                                          </p:stCondLst>
                                        </p:cTn>
                                        <p:tgtEl>
                                          <p:spTgt spid="17"/>
                                        </p:tgtEl>
                                        <p:attrNameLst>
                                          <p:attrName>ppt_y</p:attrName>
                                        </p:attrNameLst>
                                      </p:cBhvr>
                                      <p:tavLst>
                                        <p:tav tm="0" fmla="#ppt_y-sin(pi*$)/9">
                                          <p:val>
                                            <p:fltVal val="0"/>
                                          </p:val>
                                        </p:tav>
                                        <p:tav tm="100000">
                                          <p:val>
                                            <p:fltVal val="1"/>
                                          </p:val>
                                        </p:tav>
                                      </p:tavLst>
                                    </p:anim>
                                    <p:anim calcmode="lin" valueType="num">
                                      <p:cBhvr>
                                        <p:cTn id="62" dur="249" tmFilter="0, 0; 0.125,0.2665; 0.25,0.4; 0.375,0.465; 0.5,0.5;  0.625,0.535; 0.75,0.6; 0.875,0.7335; 1,1">
                                          <p:stCondLst>
                                            <p:cond delay="993"/>
                                          </p:stCondLst>
                                        </p:cTn>
                                        <p:tgtEl>
                                          <p:spTgt spid="17"/>
                                        </p:tgtEl>
                                        <p:attrNameLst>
                                          <p:attrName>ppt_y</p:attrName>
                                        </p:attrNameLst>
                                      </p:cBhvr>
                                      <p:tavLst>
                                        <p:tav tm="0" fmla="#ppt_y-sin(pi*$)/27">
                                          <p:val>
                                            <p:fltVal val="0"/>
                                          </p:val>
                                        </p:tav>
                                        <p:tav tm="100000">
                                          <p:val>
                                            <p:fltVal val="1"/>
                                          </p:val>
                                        </p:tav>
                                      </p:tavLst>
                                    </p:anim>
                                    <p:anim calcmode="lin" valueType="num">
                                      <p:cBhvr>
                                        <p:cTn id="63" dur="123" tmFilter="0, 0; 0.125,0.2665; 0.25,0.4; 0.375,0.465; 0.5,0.5;  0.625,0.535; 0.75,0.6; 0.875,0.7335; 1,1">
                                          <p:stCondLst>
                                            <p:cond delay="1242"/>
                                          </p:stCondLst>
                                        </p:cTn>
                                        <p:tgtEl>
                                          <p:spTgt spid="17"/>
                                        </p:tgtEl>
                                        <p:attrNameLst>
                                          <p:attrName>ppt_y</p:attrName>
                                        </p:attrNameLst>
                                      </p:cBhvr>
                                      <p:tavLst>
                                        <p:tav tm="0" fmla="#ppt_y-sin(pi*$)/81">
                                          <p:val>
                                            <p:fltVal val="0"/>
                                          </p:val>
                                        </p:tav>
                                        <p:tav tm="100000">
                                          <p:val>
                                            <p:fltVal val="1"/>
                                          </p:val>
                                        </p:tav>
                                      </p:tavLst>
                                    </p:anim>
                                    <p:animScale>
                                      <p:cBhvr>
                                        <p:cTn id="64" dur="20">
                                          <p:stCondLst>
                                            <p:cond delay="487"/>
                                          </p:stCondLst>
                                        </p:cTn>
                                        <p:tgtEl>
                                          <p:spTgt spid="17"/>
                                        </p:tgtEl>
                                      </p:cBhvr>
                                      <p:to x="100000" y="60000"/>
                                    </p:animScale>
                                    <p:animScale>
                                      <p:cBhvr>
                                        <p:cTn id="65" dur="124" decel="50000">
                                          <p:stCondLst>
                                            <p:cond delay="507"/>
                                          </p:stCondLst>
                                        </p:cTn>
                                        <p:tgtEl>
                                          <p:spTgt spid="17"/>
                                        </p:tgtEl>
                                      </p:cBhvr>
                                      <p:to x="100000" y="100000"/>
                                    </p:animScale>
                                    <p:animScale>
                                      <p:cBhvr>
                                        <p:cTn id="66" dur="20">
                                          <p:stCondLst>
                                            <p:cond delay="984"/>
                                          </p:stCondLst>
                                        </p:cTn>
                                        <p:tgtEl>
                                          <p:spTgt spid="17"/>
                                        </p:tgtEl>
                                      </p:cBhvr>
                                      <p:to x="100000" y="80000"/>
                                    </p:animScale>
                                    <p:animScale>
                                      <p:cBhvr>
                                        <p:cTn id="67" dur="124" decel="50000">
                                          <p:stCondLst>
                                            <p:cond delay="1004"/>
                                          </p:stCondLst>
                                        </p:cTn>
                                        <p:tgtEl>
                                          <p:spTgt spid="17"/>
                                        </p:tgtEl>
                                      </p:cBhvr>
                                      <p:to x="100000" y="100000"/>
                                    </p:animScale>
                                    <p:animScale>
                                      <p:cBhvr>
                                        <p:cTn id="68" dur="20">
                                          <p:stCondLst>
                                            <p:cond delay="1231"/>
                                          </p:stCondLst>
                                        </p:cTn>
                                        <p:tgtEl>
                                          <p:spTgt spid="17"/>
                                        </p:tgtEl>
                                      </p:cBhvr>
                                      <p:to x="100000" y="90000"/>
                                    </p:animScale>
                                    <p:animScale>
                                      <p:cBhvr>
                                        <p:cTn id="69" dur="124" decel="50000">
                                          <p:stCondLst>
                                            <p:cond delay="1251"/>
                                          </p:stCondLst>
                                        </p:cTn>
                                        <p:tgtEl>
                                          <p:spTgt spid="17"/>
                                        </p:tgtEl>
                                      </p:cBhvr>
                                      <p:to x="100000" y="100000"/>
                                    </p:animScale>
                                    <p:animScale>
                                      <p:cBhvr>
                                        <p:cTn id="70" dur="20">
                                          <p:stCondLst>
                                            <p:cond delay="1356"/>
                                          </p:stCondLst>
                                        </p:cTn>
                                        <p:tgtEl>
                                          <p:spTgt spid="17"/>
                                        </p:tgtEl>
                                      </p:cBhvr>
                                      <p:to x="100000" y="95000"/>
                                    </p:animScale>
                                    <p:animScale>
                                      <p:cBhvr>
                                        <p:cTn id="71" dur="124" decel="50000">
                                          <p:stCondLst>
                                            <p:cond delay="1376"/>
                                          </p:stCondLst>
                                        </p:cTn>
                                        <p:tgtEl>
                                          <p:spTgt spid="1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P spid="20" grpId="0" animBg="1"/>
      <p:bldP spid="2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Goals</a:t>
            </a:r>
          </a:p>
        </p:txBody>
      </p:sp>
      <p:sp>
        <p:nvSpPr>
          <p:cNvPr id="4" name="Slide Number Placeholder 3"/>
          <p:cNvSpPr>
            <a:spLocks noGrp="1"/>
          </p:cNvSpPr>
          <p:nvPr>
            <p:ph type="sldNum" sz="quarter" idx="12"/>
          </p:nvPr>
        </p:nvSpPr>
        <p:spPr/>
        <p:txBody>
          <a:bodyPr/>
          <a:lstStyle/>
          <a:p>
            <a:fld id="{CFDA1D72-B0BA-4F5D-892B-D6C858A144E2}" type="slidenum">
              <a:rPr lang="en-US" smtClean="0"/>
              <a:pPr/>
              <a:t>49</a:t>
            </a:fld>
            <a:endParaRPr lang="en-US" dirty="0"/>
          </a:p>
        </p:txBody>
      </p:sp>
      <p:pic>
        <p:nvPicPr>
          <p:cNvPr id="6" name="Picture 5"/>
          <p:cNvPicPr>
            <a:picLocks noChangeAspect="1"/>
          </p:cNvPicPr>
          <p:nvPr/>
        </p:nvPicPr>
        <p:blipFill>
          <a:blip r:embed="rId3"/>
          <a:stretch>
            <a:fillRect/>
          </a:stretch>
        </p:blipFill>
        <p:spPr>
          <a:xfrm>
            <a:off x="2085975" y="2230478"/>
            <a:ext cx="4457700" cy="2421552"/>
          </a:xfrm>
          <a:prstGeom prst="rect">
            <a:avLst/>
          </a:prstGeom>
        </p:spPr>
      </p:pic>
      <p:sp>
        <p:nvSpPr>
          <p:cNvPr id="11" name="TextBox 10"/>
          <p:cNvSpPr txBox="1"/>
          <p:nvPr/>
        </p:nvSpPr>
        <p:spPr>
          <a:xfrm>
            <a:off x="2514601" y="4720805"/>
            <a:ext cx="1295547" cy="369332"/>
          </a:xfrm>
          <a:prstGeom prst="rect">
            <a:avLst/>
          </a:prstGeom>
          <a:noFill/>
        </p:spPr>
        <p:txBody>
          <a:bodyPr wrap="none" rtlCol="0">
            <a:spAutoFit/>
          </a:bodyPr>
          <a:lstStyle/>
          <a:p>
            <a:r>
              <a:rPr lang="en-US" dirty="0">
                <a:solidFill>
                  <a:schemeClr val="bg1"/>
                </a:solidFill>
              </a:rPr>
              <a:t>Use VEDSS?</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596" y="3669209"/>
            <a:ext cx="1380530" cy="1380530"/>
          </a:xfrm>
          <a:prstGeom prst="rect">
            <a:avLst/>
          </a:prstGeom>
        </p:spPr>
      </p:pic>
    </p:spTree>
    <p:extLst>
      <p:ext uri="{BB962C8B-B14F-4D97-AF65-F5344CB8AC3E}">
        <p14:creationId xmlns:p14="http://schemas.microsoft.com/office/powerpoint/2010/main" val="2519123408"/>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Goals</a:t>
            </a:r>
          </a:p>
        </p:txBody>
      </p:sp>
      <p:sp>
        <p:nvSpPr>
          <p:cNvPr id="4" name="Slide Number Placeholder 3"/>
          <p:cNvSpPr>
            <a:spLocks noGrp="1"/>
          </p:cNvSpPr>
          <p:nvPr>
            <p:ph type="sldNum" sz="quarter" idx="12"/>
          </p:nvPr>
        </p:nvSpPr>
        <p:spPr/>
        <p:txBody>
          <a:bodyPr/>
          <a:lstStyle/>
          <a:p>
            <a:fld id="{CFDA1D72-B0BA-4F5D-892B-D6C858A144E2}" type="slidenum">
              <a:rPr lang="en-US" smtClean="0"/>
              <a:pPr/>
              <a:t>50</a:t>
            </a:fld>
            <a:endParaRPr lang="en-US" dirty="0"/>
          </a:p>
        </p:txBody>
      </p:sp>
      <p:pic>
        <p:nvPicPr>
          <p:cNvPr id="5" name="Picture 4"/>
          <p:cNvPicPr>
            <a:picLocks noChangeAspect="1"/>
          </p:cNvPicPr>
          <p:nvPr/>
        </p:nvPicPr>
        <p:blipFill>
          <a:blip r:embed="rId3"/>
          <a:stretch>
            <a:fillRect/>
          </a:stretch>
        </p:blipFill>
        <p:spPr>
          <a:xfrm>
            <a:off x="2040904" y="2314575"/>
            <a:ext cx="3062435" cy="2143125"/>
          </a:xfrm>
          <a:prstGeom prst="rect">
            <a:avLst/>
          </a:prstGeom>
        </p:spPr>
      </p:pic>
      <p:pic>
        <p:nvPicPr>
          <p:cNvPr id="2052" name="Picture 4" descr="http://www.ksvdl.org/images/rabies-maps/2016/KSRabiesMap.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86241" y="2867135"/>
            <a:ext cx="2806817" cy="211158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919199" y="4940614"/>
            <a:ext cx="1620957" cy="213585"/>
          </a:xfrm>
          <a:prstGeom prst="rect">
            <a:avLst/>
          </a:prstGeom>
          <a:noFill/>
        </p:spPr>
        <p:txBody>
          <a:bodyPr wrap="none" rtlCol="0">
            <a:spAutoFit/>
          </a:bodyPr>
          <a:lstStyle/>
          <a:p>
            <a:r>
              <a:rPr lang="en-US" sz="788" dirty="0">
                <a:solidFill>
                  <a:schemeClr val="bg1"/>
                </a:solidFill>
              </a:rPr>
              <a:t>Example from Kansas State Vet Lab</a:t>
            </a:r>
          </a:p>
        </p:txBody>
      </p:sp>
      <p:sp>
        <p:nvSpPr>
          <p:cNvPr id="10" name="Arrow: Bent-Up 19">
            <a:extLst>
              <a:ext uri="{FF2B5EF4-FFF2-40B4-BE49-F238E27FC236}">
                <a16:creationId xmlns:a16="http://schemas.microsoft.com/office/drawing/2014/main" id="{225C6955-D1F7-47E3-A33A-1711AE8B84F2}"/>
              </a:ext>
            </a:extLst>
          </p:cNvPr>
          <p:cNvSpPr/>
          <p:nvPr/>
        </p:nvSpPr>
        <p:spPr>
          <a:xfrm rot="10800000" flipH="1">
            <a:off x="5257800" y="2401471"/>
            <a:ext cx="478346" cy="411480"/>
          </a:xfrm>
          <a:prstGeom prst="bentUpArrow">
            <a:avLst/>
          </a:prstGeom>
          <a:gradFill>
            <a:gsLst>
              <a:gs pos="0">
                <a:schemeClr val="accent1">
                  <a:lumMod val="67000"/>
                </a:schemeClr>
              </a:gs>
              <a:gs pos="48000">
                <a:schemeClr val="accent1">
                  <a:lumMod val="97000"/>
                  <a:lumOff val="3000"/>
                </a:schemeClr>
              </a:gs>
              <a:gs pos="100000">
                <a:schemeClr val="accent1">
                  <a:lumMod val="60000"/>
                  <a:lumOff val="40000"/>
                </a:schemeClr>
              </a:gs>
            </a:gsLst>
            <a:lin ang="162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Tree>
    <p:extLst>
      <p:ext uri="{BB962C8B-B14F-4D97-AF65-F5344CB8AC3E}">
        <p14:creationId xmlns:p14="http://schemas.microsoft.com/office/powerpoint/2010/main" val="1260044432"/>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1" presetClass="entr" presetSubtype="0" fill="hold" nodeType="withEffect">
                                  <p:stCondLst>
                                    <p:cond delay="250"/>
                                  </p:stCondLst>
                                  <p:childTnLst>
                                    <p:set>
                                      <p:cBhvr>
                                        <p:cTn id="10" dur="1" fill="hold">
                                          <p:stCondLst>
                                            <p:cond delay="9"/>
                                          </p:stCondLst>
                                        </p:cTn>
                                        <p:tgtEl>
                                          <p:spTgt spid="5"/>
                                        </p:tgtEl>
                                        <p:attrNameLst>
                                          <p:attrName>style.visibility</p:attrName>
                                        </p:attrNameLst>
                                      </p:cBhvr>
                                      <p:to>
                                        <p:strVal val="visible"/>
                                      </p:to>
                                    </p:set>
                                  </p:childTnLst>
                                </p:cTn>
                              </p:par>
                            </p:childTnLst>
                          </p:cTn>
                        </p:par>
                        <p:par>
                          <p:cTn id="11" fill="hold">
                            <p:stCondLst>
                              <p:cond delay="500"/>
                            </p:stCondLst>
                            <p:childTnLst>
                              <p:par>
                                <p:cTn id="12" presetID="31" presetClass="entr" presetSubtype="0" fill="hold" nodeType="afterEffect">
                                  <p:stCondLst>
                                    <p:cond delay="300"/>
                                  </p:stCondLst>
                                  <p:childTnLst>
                                    <p:set>
                                      <p:cBhvr>
                                        <p:cTn id="13" dur="1" fill="hold">
                                          <p:stCondLst>
                                            <p:cond delay="0"/>
                                          </p:stCondLst>
                                        </p:cTn>
                                        <p:tgtEl>
                                          <p:spTgt spid="2052"/>
                                        </p:tgtEl>
                                        <p:attrNameLst>
                                          <p:attrName>style.visibility</p:attrName>
                                        </p:attrNameLst>
                                      </p:cBhvr>
                                      <p:to>
                                        <p:strVal val="visible"/>
                                      </p:to>
                                    </p:set>
                                    <p:anim calcmode="lin" valueType="num">
                                      <p:cBhvr>
                                        <p:cTn id="14" dur="1000" fill="hold"/>
                                        <p:tgtEl>
                                          <p:spTgt spid="2052"/>
                                        </p:tgtEl>
                                        <p:attrNameLst>
                                          <p:attrName>ppt_w</p:attrName>
                                        </p:attrNameLst>
                                      </p:cBhvr>
                                      <p:tavLst>
                                        <p:tav tm="0">
                                          <p:val>
                                            <p:fltVal val="0"/>
                                          </p:val>
                                        </p:tav>
                                        <p:tav tm="100000">
                                          <p:val>
                                            <p:strVal val="#ppt_w"/>
                                          </p:val>
                                        </p:tav>
                                      </p:tavLst>
                                    </p:anim>
                                    <p:anim calcmode="lin" valueType="num">
                                      <p:cBhvr>
                                        <p:cTn id="15" dur="1000" fill="hold"/>
                                        <p:tgtEl>
                                          <p:spTgt spid="2052"/>
                                        </p:tgtEl>
                                        <p:attrNameLst>
                                          <p:attrName>ppt_h</p:attrName>
                                        </p:attrNameLst>
                                      </p:cBhvr>
                                      <p:tavLst>
                                        <p:tav tm="0">
                                          <p:val>
                                            <p:fltVal val="0"/>
                                          </p:val>
                                        </p:tav>
                                        <p:tav tm="100000">
                                          <p:val>
                                            <p:strVal val="#ppt_h"/>
                                          </p:val>
                                        </p:tav>
                                      </p:tavLst>
                                    </p:anim>
                                    <p:anim calcmode="lin" valueType="num">
                                      <p:cBhvr>
                                        <p:cTn id="16" dur="1000" fill="hold"/>
                                        <p:tgtEl>
                                          <p:spTgt spid="2052"/>
                                        </p:tgtEl>
                                        <p:attrNameLst>
                                          <p:attrName>style.rotation</p:attrName>
                                        </p:attrNameLst>
                                      </p:cBhvr>
                                      <p:tavLst>
                                        <p:tav tm="0">
                                          <p:val>
                                            <p:fltVal val="90"/>
                                          </p:val>
                                        </p:tav>
                                        <p:tav tm="100000">
                                          <p:val>
                                            <p:fltVal val="0"/>
                                          </p:val>
                                        </p:tav>
                                      </p:tavLst>
                                    </p:anim>
                                    <p:animEffect transition="in" filter="fade">
                                      <p:cBhvr>
                                        <p:cTn id="17"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4" name="Slide Number Placeholder 3"/>
          <p:cNvSpPr>
            <a:spLocks noGrp="1"/>
          </p:cNvSpPr>
          <p:nvPr>
            <p:ph type="sldNum" sz="quarter" idx="12"/>
          </p:nvPr>
        </p:nvSpPr>
        <p:spPr/>
        <p:txBody>
          <a:bodyPr/>
          <a:lstStyle/>
          <a:p>
            <a:fld id="{CFDA1D72-B0BA-4F5D-892B-D6C858A144E2}" type="slidenum">
              <a:rPr lang="en-US" smtClean="0"/>
              <a:pPr/>
              <a:t>51</a:t>
            </a:fld>
            <a:endParaRPr lang="en-US" dirty="0"/>
          </a:p>
        </p:txBody>
      </p:sp>
      <p:pic>
        <p:nvPicPr>
          <p:cNvPr id="5" name="Picture 4"/>
          <p:cNvPicPr>
            <a:picLocks noChangeAspect="1"/>
          </p:cNvPicPr>
          <p:nvPr/>
        </p:nvPicPr>
        <p:blipFill>
          <a:blip r:embed="rId3"/>
          <a:stretch>
            <a:fillRect/>
          </a:stretch>
        </p:blipFill>
        <p:spPr>
          <a:xfrm>
            <a:off x="2106887" y="2185988"/>
            <a:ext cx="4880246" cy="2228850"/>
          </a:xfrm>
          <a:prstGeom prst="rect">
            <a:avLst/>
          </a:prstGeom>
        </p:spPr>
      </p:pic>
    </p:spTree>
    <p:extLst>
      <p:ext uri="{BB962C8B-B14F-4D97-AF65-F5344CB8AC3E}">
        <p14:creationId xmlns:p14="http://schemas.microsoft.com/office/powerpoint/2010/main" val="3009444265"/>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are we now</a:t>
            </a:r>
          </a:p>
        </p:txBody>
      </p:sp>
      <p:sp>
        <p:nvSpPr>
          <p:cNvPr id="3" name="Content Placeholder 2"/>
          <p:cNvSpPr>
            <a:spLocks noGrp="1"/>
          </p:cNvSpPr>
          <p:nvPr>
            <p:ph idx="1"/>
          </p:nvPr>
        </p:nvSpPr>
        <p:spPr/>
        <p:txBody>
          <a:bodyPr/>
          <a:lstStyle/>
          <a:p>
            <a:pPr marL="0" indent="0">
              <a:buNone/>
            </a:pPr>
            <a:r>
              <a:rPr lang="en-US" dirty="0"/>
              <a:t>Accomplishments:</a:t>
            </a:r>
          </a:p>
          <a:p>
            <a:r>
              <a:rPr lang="en-US" dirty="0"/>
              <a:t>Local export of data from Fairfax</a:t>
            </a:r>
          </a:p>
        </p:txBody>
      </p:sp>
      <p:sp>
        <p:nvSpPr>
          <p:cNvPr id="4" name="Slide Number Placeholder 3"/>
          <p:cNvSpPr>
            <a:spLocks noGrp="1"/>
          </p:cNvSpPr>
          <p:nvPr>
            <p:ph type="sldNum" sz="quarter" idx="12"/>
          </p:nvPr>
        </p:nvSpPr>
        <p:spPr/>
        <p:txBody>
          <a:bodyPr/>
          <a:lstStyle/>
          <a:p>
            <a:fld id="{CFDA1D72-B0BA-4F5D-892B-D6C858A144E2}" type="slidenum">
              <a:rPr lang="en-US" smtClean="0"/>
              <a:pPr/>
              <a:t>52</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6357" y="3103415"/>
            <a:ext cx="3081570" cy="2032050"/>
          </a:xfrm>
          <a:prstGeom prst="rect">
            <a:avLst/>
          </a:prstGeom>
        </p:spPr>
      </p:pic>
      <p:sp>
        <p:nvSpPr>
          <p:cNvPr id="6" name="Rectangle 5"/>
          <p:cNvSpPr/>
          <p:nvPr/>
        </p:nvSpPr>
        <p:spPr>
          <a:xfrm rot="20259454">
            <a:off x="3273704" y="3555870"/>
            <a:ext cx="3690177" cy="467437"/>
          </a:xfrm>
          <a:prstGeom prst="rect">
            <a:avLst/>
          </a:prstGeom>
          <a:noFill/>
          <a:effectLst/>
        </p:spPr>
        <p:txBody>
          <a:bodyPr wrap="none" lIns="51435" tIns="25718" rIns="51435" bIns="25718">
            <a:spAutoFit/>
          </a:bodyPr>
          <a:lstStyle/>
          <a:p>
            <a:pPr algn="ctr"/>
            <a:r>
              <a:rPr lang="en-US" sz="27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[MEETS REQUIREMENTS]</a:t>
            </a:r>
          </a:p>
        </p:txBody>
      </p:sp>
    </p:spTree>
    <p:extLst>
      <p:ext uri="{BB962C8B-B14F-4D97-AF65-F5344CB8AC3E}">
        <p14:creationId xmlns:p14="http://schemas.microsoft.com/office/powerpoint/2010/main" val="4100965873"/>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are we now</a:t>
            </a:r>
          </a:p>
        </p:txBody>
      </p:sp>
      <p:sp>
        <p:nvSpPr>
          <p:cNvPr id="3" name="Content Placeholder 2"/>
          <p:cNvSpPr>
            <a:spLocks noGrp="1"/>
          </p:cNvSpPr>
          <p:nvPr>
            <p:ph idx="1"/>
          </p:nvPr>
        </p:nvSpPr>
        <p:spPr/>
        <p:txBody>
          <a:bodyPr/>
          <a:lstStyle/>
          <a:p>
            <a:r>
              <a:rPr lang="en-US" dirty="0"/>
              <a:t>Requirements Gathered</a:t>
            </a:r>
          </a:p>
        </p:txBody>
      </p:sp>
      <p:sp>
        <p:nvSpPr>
          <p:cNvPr id="4" name="Slide Number Placeholder 3"/>
          <p:cNvSpPr>
            <a:spLocks noGrp="1"/>
          </p:cNvSpPr>
          <p:nvPr>
            <p:ph type="sldNum" sz="quarter" idx="12"/>
          </p:nvPr>
        </p:nvSpPr>
        <p:spPr/>
        <p:txBody>
          <a:bodyPr/>
          <a:lstStyle/>
          <a:p>
            <a:fld id="{CFDA1D72-B0BA-4F5D-892B-D6C858A144E2}" type="slidenum">
              <a:rPr lang="en-US" smtClean="0"/>
              <a:pPr/>
              <a:t>53</a:t>
            </a:fld>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5604" y="2878262"/>
            <a:ext cx="1944341" cy="2100263"/>
          </a:xfrm>
          <a:prstGeom prst="rect">
            <a:avLst/>
          </a:prstGeom>
        </p:spPr>
      </p:pic>
      <p:sp>
        <p:nvSpPr>
          <p:cNvPr id="6" name="Right Arrow 5"/>
          <p:cNvSpPr/>
          <p:nvPr/>
        </p:nvSpPr>
        <p:spPr>
          <a:xfrm>
            <a:off x="4229103" y="3600450"/>
            <a:ext cx="871258" cy="581163"/>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1013"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8587" y="2657478"/>
            <a:ext cx="1687991" cy="2353420"/>
          </a:xfrm>
          <a:prstGeom prst="rect">
            <a:avLst/>
          </a:prstGeom>
        </p:spPr>
      </p:pic>
    </p:spTree>
    <p:extLst>
      <p:ext uri="{BB962C8B-B14F-4D97-AF65-F5344CB8AC3E}">
        <p14:creationId xmlns:p14="http://schemas.microsoft.com/office/powerpoint/2010/main" val="2746710854"/>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1500"/>
                            </p:stCondLst>
                            <p:childTnLst>
                              <p:par>
                                <p:cTn id="11" presetID="42" presetClass="entr" presetSubtype="0" fill="hold" grpId="0" nodeType="after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750"/>
                            </p:stCondLst>
                            <p:childTnLst>
                              <p:par>
                                <p:cTn id="17" presetID="21"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are we now</a:t>
            </a:r>
          </a:p>
        </p:txBody>
      </p:sp>
      <p:sp>
        <p:nvSpPr>
          <p:cNvPr id="4" name="Slide Number Placeholder 3"/>
          <p:cNvSpPr>
            <a:spLocks noGrp="1"/>
          </p:cNvSpPr>
          <p:nvPr>
            <p:ph type="sldNum" sz="quarter" idx="12"/>
          </p:nvPr>
        </p:nvSpPr>
        <p:spPr/>
        <p:txBody>
          <a:bodyPr/>
          <a:lstStyle/>
          <a:p>
            <a:fld id="{CFDA1D72-B0BA-4F5D-892B-D6C858A144E2}" type="slidenum">
              <a:rPr lang="en-US" smtClean="0"/>
              <a:pPr/>
              <a:t>54</a:t>
            </a:fld>
            <a:endParaRPr lang="en-US" dirty="0"/>
          </a:p>
        </p:txBody>
      </p:sp>
      <p:pic>
        <p:nvPicPr>
          <p:cNvPr id="6" name="Picture 5"/>
          <p:cNvPicPr>
            <a:picLocks noChangeAspect="1"/>
          </p:cNvPicPr>
          <p:nvPr/>
        </p:nvPicPr>
        <p:blipFill>
          <a:blip r:embed="rId3"/>
          <a:stretch>
            <a:fillRect/>
          </a:stretch>
        </p:blipFill>
        <p:spPr>
          <a:xfrm>
            <a:off x="2122865" y="2194388"/>
            <a:ext cx="2491998" cy="1363200"/>
          </a:xfrm>
          <a:prstGeom prst="rect">
            <a:avLst/>
          </a:prstGeom>
        </p:spPr>
      </p:pic>
      <p:pic>
        <p:nvPicPr>
          <p:cNvPr id="7" name="Picture 6"/>
          <p:cNvPicPr>
            <a:picLocks noChangeAspect="1"/>
          </p:cNvPicPr>
          <p:nvPr/>
        </p:nvPicPr>
        <p:blipFill>
          <a:blip r:embed="rId4"/>
          <a:stretch>
            <a:fillRect/>
          </a:stretch>
        </p:blipFill>
        <p:spPr>
          <a:xfrm>
            <a:off x="3215367" y="3943351"/>
            <a:ext cx="3601658" cy="1132284"/>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4110" y="2996357"/>
            <a:ext cx="1209080" cy="1209080"/>
          </a:xfrm>
          <a:prstGeom prst="rect">
            <a:avLst/>
          </a:prstGeom>
        </p:spPr>
      </p:pic>
    </p:spTree>
    <p:extLst>
      <p:ext uri="{BB962C8B-B14F-4D97-AF65-F5344CB8AC3E}">
        <p14:creationId xmlns:p14="http://schemas.microsoft.com/office/powerpoint/2010/main" val="3833131092"/>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Where we are now</a:t>
            </a:r>
          </a:p>
        </p:txBody>
      </p:sp>
      <p:sp>
        <p:nvSpPr>
          <p:cNvPr id="3" name="Content Placeholder 2"/>
          <p:cNvSpPr>
            <a:spLocks noGrp="1"/>
          </p:cNvSpPr>
          <p:nvPr>
            <p:ph idx="1"/>
          </p:nvPr>
        </p:nvSpPr>
        <p:spPr/>
        <p:txBody>
          <a:bodyPr/>
          <a:lstStyle/>
          <a:p>
            <a:r>
              <a:rPr lang="en-US" dirty="0"/>
              <a:t>Know to develop internal and external  dashboards</a:t>
            </a:r>
          </a:p>
        </p:txBody>
      </p:sp>
      <p:sp>
        <p:nvSpPr>
          <p:cNvPr id="4" name="Slide Number Placeholder 3"/>
          <p:cNvSpPr>
            <a:spLocks noGrp="1"/>
          </p:cNvSpPr>
          <p:nvPr>
            <p:ph type="sldNum" sz="quarter" idx="12"/>
          </p:nvPr>
        </p:nvSpPr>
        <p:spPr/>
        <p:txBody>
          <a:bodyPr/>
          <a:lstStyle/>
          <a:p>
            <a:fld id="{CFDA1D72-B0BA-4F5D-892B-D6C858A144E2}" type="slidenum">
              <a:rPr lang="en-US" smtClean="0"/>
              <a:pPr/>
              <a:t>55</a:t>
            </a:fld>
            <a:endParaRPr lang="en-US"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5235" y="3183388"/>
            <a:ext cx="3645136" cy="1753037"/>
          </a:xfrm>
          <a:prstGeom prst="rect">
            <a:avLst/>
          </a:prstGeom>
        </p:spPr>
      </p:pic>
      <p:sp>
        <p:nvSpPr>
          <p:cNvPr id="6" name="Oval Callout 5"/>
          <p:cNvSpPr/>
          <p:nvPr/>
        </p:nvSpPr>
        <p:spPr>
          <a:xfrm>
            <a:off x="2067528" y="3241330"/>
            <a:ext cx="1671638" cy="704207"/>
          </a:xfrm>
          <a:prstGeom prst="wedgeEllipseCallou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OOOOOOOOO</a:t>
            </a:r>
          </a:p>
        </p:txBody>
      </p:sp>
      <p:sp>
        <p:nvSpPr>
          <p:cNvPr id="7" name="Oval Callout 6"/>
          <p:cNvSpPr/>
          <p:nvPr/>
        </p:nvSpPr>
        <p:spPr>
          <a:xfrm>
            <a:off x="2643187" y="3857626"/>
            <a:ext cx="1743950" cy="74975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25" dirty="0"/>
              <a:t>ahhhhhhh</a:t>
            </a:r>
          </a:p>
        </p:txBody>
      </p:sp>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41778" y1="30667" x2="32000" y2="28889"/>
                        <a14:foregroundMark x1="32000" y1="30222" x2="27111" y2="37778"/>
                        <a14:foregroundMark x1="27111" y1="40000" x2="36444" y2="45333"/>
                        <a14:foregroundMark x1="67111" y1="32444" x2="56889" y2="30667"/>
                        <a14:foregroundMark x1="62222" y1="34222" x2="56889" y2="42222"/>
                        <a14:foregroundMark x1="59556" y1="39111" x2="68000" y2="43111"/>
                        <a14:foregroundMark x1="30222" y1="47111" x2="34222" y2="48889"/>
                        <a14:foregroundMark x1="67556" y1="47556" x2="70222" y2="49333"/>
                      </a14:backgroundRemoval>
                    </a14:imgEffect>
                  </a14:imgLayer>
                </a14:imgProps>
              </a:ext>
              <a:ext uri="{28A0092B-C50C-407E-A947-70E740481C1C}">
                <a14:useLocalDpi xmlns:a14="http://schemas.microsoft.com/office/drawing/2010/main" val="0"/>
              </a:ext>
            </a:extLst>
          </a:blip>
          <a:stretch>
            <a:fillRect/>
          </a:stretch>
        </p:blipFill>
        <p:spPr>
          <a:xfrm>
            <a:off x="2000251" y="4157663"/>
            <a:ext cx="1123355" cy="1123355"/>
          </a:xfrm>
          <a:prstGeom prst="rect">
            <a:avLst/>
          </a:prstGeom>
        </p:spPr>
      </p:pic>
      <p:sp>
        <p:nvSpPr>
          <p:cNvPr id="13" name="TextBox 12"/>
          <p:cNvSpPr txBox="1"/>
          <p:nvPr/>
        </p:nvSpPr>
        <p:spPr>
          <a:xfrm rot="18624989">
            <a:off x="4632299" y="3642951"/>
            <a:ext cx="827801" cy="248209"/>
          </a:xfrm>
          <a:prstGeom prst="rect">
            <a:avLst/>
          </a:prstGeom>
          <a:noFill/>
        </p:spPr>
        <p:txBody>
          <a:bodyPr wrap="square" rtlCol="0">
            <a:spAutoFit/>
          </a:bodyPr>
          <a:lstStyle/>
          <a:p>
            <a:r>
              <a:rPr lang="en-US" sz="1013" dirty="0"/>
              <a:t>*EXAMPLE*</a:t>
            </a:r>
          </a:p>
        </p:txBody>
      </p:sp>
    </p:spTree>
    <p:extLst>
      <p:ext uri="{BB962C8B-B14F-4D97-AF65-F5344CB8AC3E}">
        <p14:creationId xmlns:p14="http://schemas.microsoft.com/office/powerpoint/2010/main" val="796088494"/>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2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 and Approach</a:t>
            </a:r>
          </a:p>
        </p:txBody>
      </p:sp>
      <p:pic>
        <p:nvPicPr>
          <p:cNvPr id="5" name="Content Placeholder 4" descr="WOMEN TAKING A STAND: Answering the call!"/>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14563" y="2680945"/>
            <a:ext cx="1555526" cy="1733894"/>
          </a:xfrm>
        </p:spPr>
      </p:pic>
      <p:sp>
        <p:nvSpPr>
          <p:cNvPr id="4" name="Slide Number Placeholder 3"/>
          <p:cNvSpPr>
            <a:spLocks noGrp="1"/>
          </p:cNvSpPr>
          <p:nvPr>
            <p:ph type="sldNum" sz="quarter" idx="12"/>
          </p:nvPr>
        </p:nvSpPr>
        <p:spPr/>
        <p:txBody>
          <a:bodyPr/>
          <a:lstStyle/>
          <a:p>
            <a:fld id="{CFDA1D72-B0BA-4F5D-892B-D6C858A144E2}" type="slidenum">
              <a:rPr lang="en-US" smtClean="0"/>
              <a:pPr/>
              <a:t>56</a:t>
            </a:fld>
            <a:endParaRPr lang="en-US" dirty="0"/>
          </a:p>
        </p:txBody>
      </p:sp>
      <p:pic>
        <p:nvPicPr>
          <p:cNvPr id="7" name="Picture 6" descr="Do Anything On Net: Email Generator/Creator | Free Bulk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7617" y="3514728"/>
            <a:ext cx="1759772" cy="1258195"/>
          </a:xfrm>
          <a:prstGeom prst="rect">
            <a:avLst/>
          </a:prstGeom>
        </p:spPr>
      </p:pic>
      <p:pic>
        <p:nvPicPr>
          <p:cNvPr id="8" name="Picture 7" descr="Help:Wiki University--Webex Genealogy - FamilySearch Wiki"/>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7766" y="2271713"/>
            <a:ext cx="2260030" cy="2000127"/>
          </a:xfrm>
          <a:prstGeom prst="rect">
            <a:avLst/>
          </a:prstGeom>
        </p:spPr>
      </p:pic>
      <p:sp>
        <p:nvSpPr>
          <p:cNvPr id="9" name="TextBox 8"/>
          <p:cNvSpPr txBox="1"/>
          <p:nvPr/>
        </p:nvSpPr>
        <p:spPr>
          <a:xfrm>
            <a:off x="2384990" y="2237447"/>
            <a:ext cx="2711448" cy="403957"/>
          </a:xfrm>
          <a:prstGeom prst="rect">
            <a:avLst/>
          </a:prstGeom>
          <a:noFill/>
        </p:spPr>
        <p:txBody>
          <a:bodyPr wrap="none" rtlCol="0">
            <a:spAutoFit/>
          </a:bodyPr>
          <a:lstStyle/>
          <a:p>
            <a:r>
              <a:rPr lang="en-US" sz="2025" dirty="0">
                <a:solidFill>
                  <a:schemeClr val="bg1"/>
                </a:solidFill>
              </a:rPr>
              <a:t>Regular Communication</a:t>
            </a:r>
          </a:p>
        </p:txBody>
      </p:sp>
    </p:spTree>
    <p:extLst>
      <p:ext uri="{BB962C8B-B14F-4D97-AF65-F5344CB8AC3E}">
        <p14:creationId xmlns:p14="http://schemas.microsoft.com/office/powerpoint/2010/main" val="2765158502"/>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20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par>
                          <p:cTn id="8" fill="hold">
                            <p:stCondLst>
                              <p:cond delay="700"/>
                            </p:stCondLst>
                            <p:childTnLst>
                              <p:par>
                                <p:cTn id="9" presetID="26" presetClass="emph" presetSubtype="0" fill="hold" nodeType="afterEffect">
                                  <p:stCondLst>
                                    <p:cond delay="200"/>
                                  </p:stCondLst>
                                  <p:childTnLst>
                                    <p:animEffect transition="out" filter="fade">
                                      <p:cBhvr>
                                        <p:cTn id="10" dur="500" tmFilter="0, 0; .2, .5; .8, .5; 1, 0"/>
                                        <p:tgtEl>
                                          <p:spTgt spid="7"/>
                                        </p:tgtEl>
                                      </p:cBhvr>
                                    </p:animEffect>
                                    <p:animScale>
                                      <p:cBhvr>
                                        <p:cTn id="11" dur="250" autoRev="1" fill="hold"/>
                                        <p:tgtEl>
                                          <p:spTgt spid="7"/>
                                        </p:tgtEl>
                                      </p:cBhvr>
                                      <p:by x="105000" y="105000"/>
                                    </p:animScale>
                                  </p:childTnLst>
                                </p:cTn>
                              </p:par>
                            </p:childTnLst>
                          </p:cTn>
                        </p:par>
                        <p:par>
                          <p:cTn id="12" fill="hold">
                            <p:stCondLst>
                              <p:cond delay="1400"/>
                            </p:stCondLst>
                            <p:childTnLst>
                              <p:par>
                                <p:cTn id="13" presetID="26" presetClass="emph" presetSubtype="0" fill="hold" nodeType="afterEffect">
                                  <p:stCondLst>
                                    <p:cond delay="200"/>
                                  </p:stCondLst>
                                  <p:childTnLst>
                                    <p:animEffect transition="out" filter="fade">
                                      <p:cBhvr>
                                        <p:cTn id="14" dur="500" tmFilter="0, 0; .2, .5; .8, .5; 1, 0"/>
                                        <p:tgtEl>
                                          <p:spTgt spid="8"/>
                                        </p:tgtEl>
                                      </p:cBhvr>
                                    </p:animEffect>
                                    <p:animScale>
                                      <p:cBhvr>
                                        <p:cTn id="15"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 . . .continued</a:t>
            </a:r>
          </a:p>
        </p:txBody>
      </p:sp>
      <p:sp>
        <p:nvSpPr>
          <p:cNvPr id="4" name="Slide Number Placeholder 3"/>
          <p:cNvSpPr>
            <a:spLocks noGrp="1"/>
          </p:cNvSpPr>
          <p:nvPr>
            <p:ph type="sldNum" sz="quarter" idx="12"/>
          </p:nvPr>
        </p:nvSpPr>
        <p:spPr/>
        <p:txBody>
          <a:bodyPr/>
          <a:lstStyle/>
          <a:p>
            <a:fld id="{CFDA1D72-B0BA-4F5D-892B-D6C858A144E2}" type="slidenum">
              <a:rPr lang="en-US" smtClean="0"/>
              <a:pPr/>
              <a:t>57</a:t>
            </a:fld>
            <a:endParaRPr lang="en-US" dirty="0"/>
          </a:p>
        </p:txBody>
      </p:sp>
      <p:pic>
        <p:nvPicPr>
          <p:cNvPr id="5" name="Picture 4"/>
          <p:cNvPicPr>
            <a:picLocks noChangeAspect="1"/>
          </p:cNvPicPr>
          <p:nvPr/>
        </p:nvPicPr>
        <p:blipFill rotWithShape="1">
          <a:blip r:embed="rId3"/>
          <a:srcRect b="32143"/>
          <a:stretch/>
        </p:blipFill>
        <p:spPr>
          <a:xfrm>
            <a:off x="2085976" y="2357437"/>
            <a:ext cx="1765320" cy="1071563"/>
          </a:xfrm>
          <a:prstGeom prst="rect">
            <a:avLst/>
          </a:prstGeom>
        </p:spPr>
      </p:pic>
      <p:pic>
        <p:nvPicPr>
          <p:cNvPr id="6" name="Picture 5"/>
          <p:cNvPicPr>
            <a:picLocks noChangeAspect="1"/>
          </p:cNvPicPr>
          <p:nvPr/>
        </p:nvPicPr>
        <p:blipFill rotWithShape="1">
          <a:blip r:embed="rId4"/>
          <a:srcRect t="21031" b="32172"/>
          <a:stretch/>
        </p:blipFill>
        <p:spPr>
          <a:xfrm>
            <a:off x="2471738" y="3900489"/>
            <a:ext cx="4532910" cy="1193620"/>
          </a:xfrm>
          <a:prstGeom prst="rect">
            <a:avLst/>
          </a:prstGeom>
        </p:spPr>
      </p:pic>
      <p:sp>
        <p:nvSpPr>
          <p:cNvPr id="9" name="Arrow: Bent-Up 19">
            <a:extLst>
              <a:ext uri="{FF2B5EF4-FFF2-40B4-BE49-F238E27FC236}">
                <a16:creationId xmlns:a16="http://schemas.microsoft.com/office/drawing/2014/main" id="{225C6955-D1F7-47E3-A33A-1711AE8B84F2}"/>
              </a:ext>
            </a:extLst>
          </p:cNvPr>
          <p:cNvSpPr/>
          <p:nvPr/>
        </p:nvSpPr>
        <p:spPr>
          <a:xfrm rot="10800000" flipH="1">
            <a:off x="3922204" y="3120572"/>
            <a:ext cx="735521" cy="719383"/>
          </a:xfrm>
          <a:prstGeom prst="bentUp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Tree>
    <p:extLst>
      <p:ext uri="{BB962C8B-B14F-4D97-AF65-F5344CB8AC3E}">
        <p14:creationId xmlns:p14="http://schemas.microsoft.com/office/powerpoint/2010/main" val="1795531366"/>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childTnLst>
                          </p:cTn>
                        </p:par>
                        <p:par>
                          <p:cTn id="11" fill="hold">
                            <p:stCondLst>
                              <p:cond delay="1000"/>
                            </p:stCondLst>
                            <p:childTnLst>
                              <p:par>
                                <p:cTn id="12" presetID="2" presetClass="entr" presetSubtype="1"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ppt_x"/>
                                          </p:val>
                                        </p:tav>
                                        <p:tav tm="100000">
                                          <p:val>
                                            <p:strVal val="#ppt_x"/>
                                          </p:val>
                                        </p:tav>
                                      </p:tavLst>
                                    </p:anim>
                                    <p:anim calcmode="lin" valueType="num">
                                      <p:cBhvr additive="base">
                                        <p:cTn id="15" dur="500" fill="hold"/>
                                        <p:tgtEl>
                                          <p:spTgt spid="9"/>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32" presetClass="emph" presetSubtype="0" fill="hold" nodeType="afterEffect">
                                  <p:stCondLst>
                                    <p:cond delay="0"/>
                                  </p:stCondLst>
                                  <p:childTnLst>
                                    <p:animRot by="120000">
                                      <p:cBhvr>
                                        <p:cTn id="18" dur="100" fill="hold">
                                          <p:stCondLst>
                                            <p:cond delay="0"/>
                                          </p:stCondLst>
                                        </p:cTn>
                                        <p:tgtEl>
                                          <p:spTgt spid="6"/>
                                        </p:tgtEl>
                                        <p:attrNameLst>
                                          <p:attrName>r</p:attrName>
                                        </p:attrNameLst>
                                      </p:cBhvr>
                                    </p:animRot>
                                    <p:animRot by="-240000">
                                      <p:cBhvr>
                                        <p:cTn id="19" dur="200" fill="hold">
                                          <p:stCondLst>
                                            <p:cond delay="200"/>
                                          </p:stCondLst>
                                        </p:cTn>
                                        <p:tgtEl>
                                          <p:spTgt spid="6"/>
                                        </p:tgtEl>
                                        <p:attrNameLst>
                                          <p:attrName>r</p:attrName>
                                        </p:attrNameLst>
                                      </p:cBhvr>
                                    </p:animRot>
                                    <p:animRot by="240000">
                                      <p:cBhvr>
                                        <p:cTn id="20" dur="200" fill="hold">
                                          <p:stCondLst>
                                            <p:cond delay="400"/>
                                          </p:stCondLst>
                                        </p:cTn>
                                        <p:tgtEl>
                                          <p:spTgt spid="6"/>
                                        </p:tgtEl>
                                        <p:attrNameLst>
                                          <p:attrName>r</p:attrName>
                                        </p:attrNameLst>
                                      </p:cBhvr>
                                    </p:animRot>
                                    <p:animRot by="-240000">
                                      <p:cBhvr>
                                        <p:cTn id="21" dur="200" fill="hold">
                                          <p:stCondLst>
                                            <p:cond delay="600"/>
                                          </p:stCondLst>
                                        </p:cTn>
                                        <p:tgtEl>
                                          <p:spTgt spid="6"/>
                                        </p:tgtEl>
                                        <p:attrNameLst>
                                          <p:attrName>r</p:attrName>
                                        </p:attrNameLst>
                                      </p:cBhvr>
                                    </p:animRot>
                                    <p:animRot by="120000">
                                      <p:cBhvr>
                                        <p:cTn id="22"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 . .continued</a:t>
            </a:r>
          </a:p>
        </p:txBody>
      </p:sp>
      <p:sp>
        <p:nvSpPr>
          <p:cNvPr id="3" name="Content Placeholder 2"/>
          <p:cNvSpPr>
            <a:spLocks noGrp="1"/>
          </p:cNvSpPr>
          <p:nvPr>
            <p:ph idx="1"/>
          </p:nvPr>
        </p:nvSpPr>
        <p:spPr/>
        <p:txBody>
          <a:bodyPr/>
          <a:lstStyle/>
          <a:p>
            <a:r>
              <a:rPr lang="en-US" sz="1575" dirty="0"/>
              <a:t>Received input from data collectors and users</a:t>
            </a:r>
          </a:p>
        </p:txBody>
      </p:sp>
      <p:sp>
        <p:nvSpPr>
          <p:cNvPr id="4" name="Slide Number Placeholder 3"/>
          <p:cNvSpPr>
            <a:spLocks noGrp="1"/>
          </p:cNvSpPr>
          <p:nvPr>
            <p:ph type="sldNum" sz="quarter" idx="12"/>
          </p:nvPr>
        </p:nvSpPr>
        <p:spPr/>
        <p:txBody>
          <a:bodyPr/>
          <a:lstStyle/>
          <a:p>
            <a:fld id="{CFDA1D72-B0BA-4F5D-892B-D6C858A144E2}" type="slidenum">
              <a:rPr lang="en-US" smtClean="0"/>
              <a:pPr/>
              <a:t>58</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7462" y="2639101"/>
            <a:ext cx="3986213" cy="2371796"/>
          </a:xfrm>
          <a:prstGeom prst="rect">
            <a:avLst/>
          </a:prstGeom>
        </p:spPr>
      </p:pic>
    </p:spTree>
    <p:extLst>
      <p:ext uri="{BB962C8B-B14F-4D97-AF65-F5344CB8AC3E}">
        <p14:creationId xmlns:p14="http://schemas.microsoft.com/office/powerpoint/2010/main" val="65949493"/>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3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350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Moving the Project Forward</a:t>
            </a:r>
          </a:p>
        </p:txBody>
      </p:sp>
      <p:sp>
        <p:nvSpPr>
          <p:cNvPr id="3" name="Content Placeholder 2"/>
          <p:cNvSpPr>
            <a:spLocks noGrp="1"/>
          </p:cNvSpPr>
          <p:nvPr>
            <p:ph idx="1"/>
          </p:nvPr>
        </p:nvSpPr>
        <p:spPr/>
        <p:txBody>
          <a:bodyPr/>
          <a:lstStyle/>
          <a:p>
            <a:r>
              <a:rPr lang="en-US" dirty="0"/>
              <a:t>Transition Fairfax rabies results to weekly ELR reporting in July</a:t>
            </a:r>
          </a:p>
          <a:p>
            <a:endParaRPr lang="en-US" dirty="0"/>
          </a:p>
        </p:txBody>
      </p:sp>
      <p:sp>
        <p:nvSpPr>
          <p:cNvPr id="4" name="Slide Number Placeholder 3"/>
          <p:cNvSpPr>
            <a:spLocks noGrp="1"/>
          </p:cNvSpPr>
          <p:nvPr>
            <p:ph type="sldNum" sz="quarter" idx="12"/>
          </p:nvPr>
        </p:nvSpPr>
        <p:spPr/>
        <p:txBody>
          <a:bodyPr/>
          <a:lstStyle/>
          <a:p>
            <a:fld id="{CFDA1D72-B0BA-4F5D-892B-D6C858A144E2}" type="slidenum">
              <a:rPr lang="en-US" smtClean="0"/>
              <a:pPr/>
              <a:t>59</a:t>
            </a:fld>
            <a:endParaRPr lang="en-US" dirty="0"/>
          </a:p>
        </p:txBody>
      </p:sp>
      <p:pic>
        <p:nvPicPr>
          <p:cNvPr id="6" name="Picture 5">
            <a:extLst>
              <a:ext uri="{FF2B5EF4-FFF2-40B4-BE49-F238E27FC236}">
                <a16:creationId xmlns:a16="http://schemas.microsoft.com/office/drawing/2014/main" id="{C293B0FC-6D22-4B2D-9278-F55EC6D830F9}"/>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071813" y="3128963"/>
            <a:ext cx="2914650" cy="1923669"/>
          </a:xfrm>
          <a:prstGeom prst="rect">
            <a:avLst/>
          </a:prstGeom>
        </p:spPr>
      </p:pic>
    </p:spTree>
    <p:extLst>
      <p:ext uri="{BB962C8B-B14F-4D97-AF65-F5344CB8AC3E}">
        <p14:creationId xmlns:p14="http://schemas.microsoft.com/office/powerpoint/2010/main" val="2883828764"/>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Forward.. continued</a:t>
            </a:r>
          </a:p>
        </p:txBody>
      </p:sp>
      <p:sp>
        <p:nvSpPr>
          <p:cNvPr id="3" name="Content Placeholder 2"/>
          <p:cNvSpPr>
            <a:spLocks noGrp="1"/>
          </p:cNvSpPr>
          <p:nvPr>
            <p:ph idx="1"/>
          </p:nvPr>
        </p:nvSpPr>
        <p:spPr/>
        <p:txBody>
          <a:bodyPr/>
          <a:lstStyle/>
          <a:p>
            <a:r>
              <a:rPr lang="en-US" dirty="0"/>
              <a:t>Training on new database </a:t>
            </a:r>
          </a:p>
          <a:p>
            <a:pPr marL="0" indent="0">
              <a:buNone/>
            </a:pPr>
            <a:endParaRPr lang="en-US" dirty="0"/>
          </a:p>
        </p:txBody>
      </p:sp>
      <p:sp>
        <p:nvSpPr>
          <p:cNvPr id="4" name="Slide Number Placeholder 3"/>
          <p:cNvSpPr>
            <a:spLocks noGrp="1"/>
          </p:cNvSpPr>
          <p:nvPr>
            <p:ph type="sldNum" sz="quarter" idx="12"/>
          </p:nvPr>
        </p:nvSpPr>
        <p:spPr/>
        <p:txBody>
          <a:bodyPr/>
          <a:lstStyle/>
          <a:p>
            <a:fld id="{CFDA1D72-B0BA-4F5D-892B-D6C858A144E2}" type="slidenum">
              <a:rPr lang="en-US" smtClean="0"/>
              <a:pPr/>
              <a:t>60</a:t>
            </a:fld>
            <a:endParaRPr lang="en-US" dirty="0"/>
          </a:p>
        </p:txBody>
      </p:sp>
      <p:pic>
        <p:nvPicPr>
          <p:cNvPr id="5" name="Picture 4"/>
          <p:cNvPicPr>
            <a:picLocks noChangeAspect="1"/>
          </p:cNvPicPr>
          <p:nvPr/>
        </p:nvPicPr>
        <p:blipFill>
          <a:blip r:embed="rId3"/>
          <a:stretch>
            <a:fillRect/>
          </a:stretch>
        </p:blipFill>
        <p:spPr>
          <a:xfrm>
            <a:off x="4380771" y="2914654"/>
            <a:ext cx="2131592" cy="167002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31617" y="2743203"/>
            <a:ext cx="1800225" cy="2103148"/>
          </a:xfrm>
          <a:prstGeom prst="rect">
            <a:avLst/>
          </a:prstGeom>
        </p:spPr>
      </p:pic>
    </p:spTree>
    <p:extLst>
      <p:ext uri="{BB962C8B-B14F-4D97-AF65-F5344CB8AC3E}">
        <p14:creationId xmlns:p14="http://schemas.microsoft.com/office/powerpoint/2010/main" val="1175534827"/>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Forward.. continued</a:t>
            </a:r>
          </a:p>
        </p:txBody>
      </p:sp>
      <p:sp>
        <p:nvSpPr>
          <p:cNvPr id="3" name="Content Placeholder 2"/>
          <p:cNvSpPr>
            <a:spLocks noGrp="1"/>
          </p:cNvSpPr>
          <p:nvPr>
            <p:ph idx="1"/>
          </p:nvPr>
        </p:nvSpPr>
        <p:spPr/>
        <p:txBody>
          <a:bodyPr/>
          <a:lstStyle/>
          <a:p>
            <a:r>
              <a:rPr lang="en-US" dirty="0"/>
              <a:t>Use for annual reconciliation – 2020?</a:t>
            </a:r>
          </a:p>
          <a:p>
            <a:pPr marL="0" indent="0">
              <a:buNone/>
            </a:pPr>
            <a:endParaRPr lang="en-US" dirty="0"/>
          </a:p>
        </p:txBody>
      </p:sp>
      <p:sp>
        <p:nvSpPr>
          <p:cNvPr id="4" name="Slide Number Placeholder 3"/>
          <p:cNvSpPr>
            <a:spLocks noGrp="1"/>
          </p:cNvSpPr>
          <p:nvPr>
            <p:ph type="sldNum" sz="quarter" idx="12"/>
          </p:nvPr>
        </p:nvSpPr>
        <p:spPr/>
        <p:txBody>
          <a:bodyPr/>
          <a:lstStyle/>
          <a:p>
            <a:fld id="{CFDA1D72-B0BA-4F5D-892B-D6C858A144E2}" type="slidenum">
              <a:rPr lang="en-US" smtClean="0"/>
              <a:pPr/>
              <a:t>61</a:t>
            </a:fld>
            <a:endParaRPr lang="en-US"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b="12702"/>
          <a:stretch/>
        </p:blipFill>
        <p:spPr>
          <a:xfrm>
            <a:off x="3071815" y="2947489"/>
            <a:ext cx="2784404" cy="1365758"/>
          </a:xfrm>
          <a:prstGeom prst="rect">
            <a:avLst/>
          </a:prstGeom>
        </p:spPr>
      </p:pic>
    </p:spTree>
    <p:extLst>
      <p:ext uri="{BB962C8B-B14F-4D97-AF65-F5344CB8AC3E}">
        <p14:creationId xmlns:p14="http://schemas.microsoft.com/office/powerpoint/2010/main" val="915610348"/>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Forward.. continued</a:t>
            </a:r>
          </a:p>
        </p:txBody>
      </p:sp>
      <p:sp>
        <p:nvSpPr>
          <p:cNvPr id="4" name="Slide Number Placeholder 3"/>
          <p:cNvSpPr>
            <a:spLocks noGrp="1"/>
          </p:cNvSpPr>
          <p:nvPr>
            <p:ph type="sldNum" sz="quarter" idx="12"/>
          </p:nvPr>
        </p:nvSpPr>
        <p:spPr/>
        <p:txBody>
          <a:bodyPr/>
          <a:lstStyle/>
          <a:p>
            <a:fld id="{CFDA1D72-B0BA-4F5D-892B-D6C858A144E2}" type="slidenum">
              <a:rPr lang="en-US" smtClean="0"/>
              <a:pPr/>
              <a:t>62</a:t>
            </a:fld>
            <a:endParaRPr lang="en-US" dirty="0"/>
          </a:p>
        </p:txBody>
      </p:sp>
      <p:pic>
        <p:nvPicPr>
          <p:cNvPr id="6" name="Picture 5"/>
          <p:cNvPicPr>
            <a:picLocks noChangeAspect="1"/>
          </p:cNvPicPr>
          <p:nvPr/>
        </p:nvPicPr>
        <p:blipFill>
          <a:blip r:embed="rId3"/>
          <a:stretch>
            <a:fillRect/>
          </a:stretch>
        </p:blipFill>
        <p:spPr>
          <a:xfrm>
            <a:off x="2686050" y="2614612"/>
            <a:ext cx="3686175" cy="2071163"/>
          </a:xfrm>
          <a:prstGeom prst="rect">
            <a:avLst/>
          </a:prstGeom>
        </p:spPr>
      </p:pic>
    </p:spTree>
    <p:extLst>
      <p:ext uri="{BB962C8B-B14F-4D97-AF65-F5344CB8AC3E}">
        <p14:creationId xmlns:p14="http://schemas.microsoft.com/office/powerpoint/2010/main" val="1199558338"/>
      </p:ext>
    </p:extLst>
  </p:cSld>
  <p:clrMapOvr>
    <a:masterClrMapping/>
  </p:clrMapOvr>
  <mc:AlternateContent xmlns:mc="http://schemas.openxmlformats.org/markup-compatibility/2006" xmlns:p14="http://schemas.microsoft.com/office/powerpoint/2010/main">
    <mc:Choice Requires="p14">
      <p:transition spd="slow" p14:dur="2500" advTm="15000"/>
    </mc:Choice>
    <mc:Fallback xmlns="">
      <p:transition spd="slow" advTm="1500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4" name="Slide Number Placeholder 3"/>
          <p:cNvSpPr>
            <a:spLocks noGrp="1"/>
          </p:cNvSpPr>
          <p:nvPr>
            <p:ph type="sldNum" sz="quarter" idx="12"/>
          </p:nvPr>
        </p:nvSpPr>
        <p:spPr/>
        <p:txBody>
          <a:bodyPr/>
          <a:lstStyle/>
          <a:p>
            <a:fld id="{CFDA1D72-B0BA-4F5D-892B-D6C858A144E2}" type="slidenum">
              <a:rPr lang="en-US" smtClean="0"/>
              <a:pPr/>
              <a:t>63</a:t>
            </a:fld>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853" y="2486029"/>
            <a:ext cx="2552998" cy="1840085"/>
          </a:xfrm>
          <a:prstGeom prst="rect">
            <a:avLst/>
          </a:prstGeom>
        </p:spPr>
      </p:pic>
    </p:spTree>
    <p:extLst>
      <p:ext uri="{BB962C8B-B14F-4D97-AF65-F5344CB8AC3E}">
        <p14:creationId xmlns:p14="http://schemas.microsoft.com/office/powerpoint/2010/main" val="1466699519"/>
      </p:ext>
    </p:extLst>
  </p:cSld>
  <p:clrMapOvr>
    <a:masterClrMapping/>
  </p:clrMapOvr>
  <mc:AlternateContent xmlns:mc="http://schemas.openxmlformats.org/markup-compatibility/2006" xmlns:p14="http://schemas.microsoft.com/office/powerpoint/2010/main">
    <mc:Choice Requires="p14">
      <p:transition spd="slow" p14:dur="25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4891" y="2798459"/>
            <a:ext cx="3391230" cy="1159800"/>
          </a:xfrm>
        </p:spPr>
        <p:txBody>
          <a:bodyPr>
            <a:noAutofit/>
          </a:bodyPr>
          <a:lstStyle/>
          <a:p>
            <a:pPr algn="ctr"/>
            <a:r>
              <a:rPr lang="en-US" sz="2100" b="1" dirty="0">
                <a:latin typeface="Calibri Light" panose="020F0302020204030204" pitchFamily="34" charset="0"/>
              </a:rPr>
              <a:t>CSTE Ignite Presentation </a:t>
            </a:r>
            <a:br>
              <a:rPr lang="en-US" sz="2100" b="1" dirty="0">
                <a:latin typeface="Calibri Light" panose="020F0302020204030204" pitchFamily="34" charset="0"/>
              </a:rPr>
            </a:br>
            <a:r>
              <a:rPr lang="en-US" sz="2100" b="1" dirty="0">
                <a:latin typeface="Calibri Light" panose="020F0302020204030204" pitchFamily="34" charset="0"/>
              </a:rPr>
              <a:t>New York City Team</a:t>
            </a:r>
            <a:br>
              <a:rPr lang="en-US" sz="2100" b="1" dirty="0">
                <a:latin typeface="Calibri Light" panose="020F0302020204030204" pitchFamily="34" charset="0"/>
              </a:rPr>
            </a:br>
            <a:br>
              <a:rPr lang="en-US" sz="2100" b="1" dirty="0">
                <a:latin typeface="Calibri Light" panose="020F0302020204030204" pitchFamily="34" charset="0"/>
              </a:rPr>
            </a:br>
            <a:r>
              <a:rPr lang="en-US" sz="2100" b="1" dirty="0">
                <a:latin typeface="Calibri Light" panose="020F0302020204030204" pitchFamily="34" charset="0"/>
              </a:rPr>
              <a:t>July 9, 2019</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3277" y="1514335"/>
            <a:ext cx="3554233" cy="2443924"/>
          </a:xfrm>
          <a:prstGeom prst="rect">
            <a:avLst/>
          </a:prstGeom>
        </p:spPr>
      </p:pic>
      <p:sp>
        <p:nvSpPr>
          <p:cNvPr id="5" name="Title 1"/>
          <p:cNvSpPr txBox="1">
            <a:spLocks/>
          </p:cNvSpPr>
          <p:nvPr/>
        </p:nvSpPr>
        <p:spPr>
          <a:xfrm>
            <a:off x="5343277" y="3958258"/>
            <a:ext cx="3554234" cy="536714"/>
          </a:xfrm>
          <a:prstGeom prst="rect">
            <a:avLst/>
          </a:prstGeom>
        </p:spPr>
        <p:txBody>
          <a:bodyPr spcFirstLastPara="1" vert="horz" wrap="square" lIns="68569" tIns="68569" rIns="68569" bIns="68569" rtlCol="0" anchor="b" anchorCtr="0">
            <a:normAutofit fontScale="97500"/>
          </a:bodyPr>
          <a:lstStyle>
            <a:lvl1pPr lvl="0" algn="l" defTabSz="914400" rtl="0" eaLnBrk="1" latinLnBrk="0" hangingPunct="1">
              <a:lnSpc>
                <a:spcPct val="90000"/>
              </a:lnSpc>
              <a:spcBef>
                <a:spcPts val="0"/>
              </a:spcBef>
              <a:spcAft>
                <a:spcPts val="0"/>
              </a:spcAft>
              <a:buSzPts val="3600"/>
              <a:buNone/>
              <a:defRPr sz="4800" kern="1200">
                <a:solidFill>
                  <a:schemeClr val="tx1"/>
                </a:solidFill>
                <a:latin typeface="+mj-lt"/>
                <a:ea typeface="+mj-ea"/>
                <a:cs typeface="+mj-cs"/>
              </a:defRPr>
            </a:lvl1pPr>
            <a:lvl2pPr lvl="1">
              <a:spcBef>
                <a:spcPts val="0"/>
              </a:spcBef>
              <a:spcAft>
                <a:spcPts val="0"/>
              </a:spcAft>
              <a:buSzPts val="3600"/>
              <a:buNone/>
              <a:defRPr sz="4800"/>
            </a:lvl2pPr>
            <a:lvl3pPr lvl="2">
              <a:spcBef>
                <a:spcPts val="0"/>
              </a:spcBef>
              <a:spcAft>
                <a:spcPts val="0"/>
              </a:spcAft>
              <a:buSzPts val="3600"/>
              <a:buNone/>
              <a:defRPr sz="4800"/>
            </a:lvl3pPr>
            <a:lvl4pPr lvl="3">
              <a:spcBef>
                <a:spcPts val="0"/>
              </a:spcBef>
              <a:spcAft>
                <a:spcPts val="0"/>
              </a:spcAft>
              <a:buSzPts val="3600"/>
              <a:buNone/>
              <a:defRPr sz="4800"/>
            </a:lvl4pPr>
            <a:lvl5pPr lvl="4">
              <a:spcBef>
                <a:spcPts val="0"/>
              </a:spcBef>
              <a:spcAft>
                <a:spcPts val="0"/>
              </a:spcAft>
              <a:buSzPts val="3600"/>
              <a:buNone/>
              <a:defRPr sz="4800"/>
            </a:lvl5pPr>
            <a:lvl6pPr lvl="5">
              <a:spcBef>
                <a:spcPts val="0"/>
              </a:spcBef>
              <a:spcAft>
                <a:spcPts val="0"/>
              </a:spcAft>
              <a:buSzPts val="3600"/>
              <a:buNone/>
              <a:defRPr sz="4800"/>
            </a:lvl6pPr>
            <a:lvl7pPr lvl="6">
              <a:spcBef>
                <a:spcPts val="0"/>
              </a:spcBef>
              <a:spcAft>
                <a:spcPts val="0"/>
              </a:spcAft>
              <a:buSzPts val="3600"/>
              <a:buNone/>
              <a:defRPr sz="4800"/>
            </a:lvl7pPr>
            <a:lvl8pPr lvl="7">
              <a:spcBef>
                <a:spcPts val="0"/>
              </a:spcBef>
              <a:spcAft>
                <a:spcPts val="0"/>
              </a:spcAft>
              <a:buSzPts val="3600"/>
              <a:buNone/>
              <a:defRPr sz="4800"/>
            </a:lvl8pPr>
            <a:lvl9pPr lvl="8">
              <a:spcBef>
                <a:spcPts val="0"/>
              </a:spcBef>
              <a:spcAft>
                <a:spcPts val="0"/>
              </a:spcAft>
              <a:buSzPts val="3600"/>
              <a:buNone/>
              <a:defRPr sz="4800"/>
            </a:lvl9pPr>
          </a:lstStyle>
          <a:p>
            <a:pPr algn="ctr" defTabSz="685800"/>
            <a:r>
              <a:rPr lang="en-US" sz="2000" dirty="0">
                <a:solidFill>
                  <a:prstClr val="black"/>
                </a:solidFill>
                <a:latin typeface="Calibri Light" panose="020F0302020204030204" pitchFamily="34" charset="0"/>
              </a:rPr>
              <a:t> </a:t>
            </a:r>
          </a:p>
        </p:txBody>
      </p:sp>
      <p:sp>
        <p:nvSpPr>
          <p:cNvPr id="6" name="Rectangle 5"/>
          <p:cNvSpPr/>
          <p:nvPr/>
        </p:nvSpPr>
        <p:spPr>
          <a:xfrm>
            <a:off x="5343277" y="3958259"/>
            <a:ext cx="3554233" cy="461665"/>
          </a:xfrm>
          <a:prstGeom prst="rect">
            <a:avLst/>
          </a:prstGeom>
        </p:spPr>
        <p:txBody>
          <a:bodyPr wrap="square">
            <a:spAutoFit/>
          </a:bodyPr>
          <a:lstStyle/>
          <a:p>
            <a:pPr defTabSz="685800"/>
            <a:r>
              <a:rPr lang="en-US" sz="1200" dirty="0">
                <a:solidFill>
                  <a:prstClr val="black"/>
                </a:solidFill>
                <a:latin typeface="Calibri" panose="020F0502020204030204"/>
              </a:rPr>
              <a:t>From left to right: Jessica </a:t>
            </a:r>
            <a:r>
              <a:rPr lang="en-US" sz="1200" dirty="0" err="1">
                <a:solidFill>
                  <a:prstClr val="black"/>
                </a:solidFill>
                <a:latin typeface="Calibri" panose="020F0502020204030204"/>
              </a:rPr>
              <a:t>Klajman</a:t>
            </a:r>
            <a:r>
              <a:rPr lang="en-US" sz="1200" dirty="0">
                <a:solidFill>
                  <a:prstClr val="black"/>
                </a:solidFill>
                <a:latin typeface="Calibri" panose="020F0502020204030204"/>
              </a:rPr>
              <a:t>, Jacinthe Thomas, </a:t>
            </a:r>
            <a:r>
              <a:rPr lang="en-US" sz="1200" dirty="0" err="1">
                <a:solidFill>
                  <a:prstClr val="black"/>
                </a:solidFill>
                <a:latin typeface="Calibri" panose="020F0502020204030204"/>
              </a:rPr>
              <a:t>Kalani</a:t>
            </a:r>
            <a:r>
              <a:rPr lang="en-US" sz="1200" dirty="0">
                <a:solidFill>
                  <a:prstClr val="black"/>
                </a:solidFill>
                <a:latin typeface="Calibri" panose="020F0502020204030204"/>
              </a:rPr>
              <a:t> </a:t>
            </a:r>
            <a:r>
              <a:rPr lang="en-US" sz="1200" dirty="0" err="1">
                <a:solidFill>
                  <a:prstClr val="black"/>
                </a:solidFill>
                <a:latin typeface="Calibri" panose="020F0502020204030204"/>
              </a:rPr>
              <a:t>Thaler</a:t>
            </a:r>
            <a:r>
              <a:rPr lang="en-US" sz="1200" dirty="0">
                <a:solidFill>
                  <a:prstClr val="black"/>
                </a:solidFill>
                <a:latin typeface="Calibri" panose="020F0502020204030204"/>
              </a:rPr>
              <a:t>, Angela Merges, and Kayla Hutchings</a:t>
            </a:r>
          </a:p>
        </p:txBody>
      </p:sp>
    </p:spTree>
    <p:extLst>
      <p:ext uri="{BB962C8B-B14F-4D97-AF65-F5344CB8AC3E}">
        <p14:creationId xmlns:p14="http://schemas.microsoft.com/office/powerpoint/2010/main" val="1893099424"/>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06338"/>
            <a:ext cx="7886700" cy="978011"/>
          </a:xfrm>
        </p:spPr>
        <p:txBody>
          <a:bodyPr>
            <a:normAutofit fontScale="90000"/>
          </a:bodyPr>
          <a:lstStyle/>
          <a:p>
            <a:pPr algn="ctr"/>
            <a:r>
              <a:rPr lang="en-US" b="1" dirty="0"/>
              <a:t>Design and Implement a </a:t>
            </a:r>
            <a:br>
              <a:rPr lang="en-US" b="1" dirty="0"/>
            </a:br>
            <a:r>
              <a:rPr lang="en-US" b="1" dirty="0"/>
              <a:t>New Health Services Information System</a:t>
            </a:r>
          </a:p>
        </p:txBody>
      </p:sp>
      <p:sp>
        <p:nvSpPr>
          <p:cNvPr id="5" name="Slide Number Placeholder 4"/>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65</a:t>
            </a:fld>
            <a:endParaRPr lang="en-US" sz="1350" dirty="0">
              <a:solidFill>
                <a:prstClr val="white"/>
              </a:solidFill>
              <a:latin typeface="Calibri" panose="020F0502020204030204"/>
            </a:endParaRPr>
          </a:p>
        </p:txBody>
      </p:sp>
      <p:pic>
        <p:nvPicPr>
          <p:cNvPr id="1027" name="Picture 2" descr="Image result for compu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020" y="2281408"/>
            <a:ext cx="4138790" cy="2764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rotWithShape="1">
          <a:blip r:embed="rId4"/>
          <a:srcRect l="381"/>
          <a:stretch/>
        </p:blipFill>
        <p:spPr>
          <a:xfrm>
            <a:off x="302078" y="2712074"/>
            <a:ext cx="4269922" cy="2135981"/>
          </a:xfrm>
          <a:prstGeom prst="rect">
            <a:avLst/>
          </a:prstGeom>
        </p:spPr>
      </p:pic>
    </p:spTree>
    <p:extLst>
      <p:ext uri="{BB962C8B-B14F-4D97-AF65-F5344CB8AC3E}">
        <p14:creationId xmlns:p14="http://schemas.microsoft.com/office/powerpoint/2010/main" val="470075508"/>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rPr>
              <a:t>System Design</a:t>
            </a:r>
          </a:p>
        </p:txBody>
      </p:sp>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66</a:t>
            </a:fld>
            <a:endParaRPr lang="en-US" sz="1350" dirty="0">
              <a:solidFill>
                <a:prstClr val="white"/>
              </a:solidFill>
              <a:latin typeface="Calibri" panose="020F0502020204030204"/>
            </a:endParaRPr>
          </a:p>
        </p:txBody>
      </p:sp>
      <p:pic>
        <p:nvPicPr>
          <p:cNvPr id="5126" name="Picture 6" descr="Image result for efficient"/>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944786" y="2345780"/>
            <a:ext cx="5080457" cy="285521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functional specifica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6693" y="2128497"/>
            <a:ext cx="2141425" cy="2141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3060942"/>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latin typeface="+mj-lt"/>
              </a:rPr>
              <a:t>Data Governance</a:t>
            </a:r>
          </a:p>
        </p:txBody>
      </p:sp>
      <p:pic>
        <p:nvPicPr>
          <p:cNvPr id="7" name="Content Placeholder 6" descr="Image result for data governance"/>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2334985" y="1656312"/>
            <a:ext cx="4035794" cy="4035794"/>
          </a:xfrm>
          <a:prstGeom prst="rect">
            <a:avLst/>
          </a:prstGeom>
          <a:noFill/>
          <a:ln>
            <a:noFill/>
          </a:ln>
        </p:spPr>
      </p:pic>
      <p:sp>
        <p:nvSpPr>
          <p:cNvPr id="5" name="Slide Number Placeholder 4"/>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67</a:t>
            </a:fld>
            <a:endParaRPr lang="en-US" sz="1350" dirty="0">
              <a:solidFill>
                <a:prstClr val="white"/>
              </a:solidFill>
              <a:latin typeface="Calibri" panose="020F0502020204030204"/>
            </a:endParaRPr>
          </a:p>
        </p:txBody>
      </p:sp>
    </p:spTree>
    <p:extLst>
      <p:ext uri="{BB962C8B-B14F-4D97-AF65-F5344CB8AC3E}">
        <p14:creationId xmlns:p14="http://schemas.microsoft.com/office/powerpoint/2010/main" val="4012682084"/>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b="1" dirty="0"/>
              <a:t>Stable Taxonomy</a:t>
            </a:r>
          </a:p>
        </p:txBody>
      </p:sp>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68</a:t>
            </a:fld>
            <a:endParaRPr lang="en-US" sz="1350" dirty="0">
              <a:solidFill>
                <a:prstClr val="white"/>
              </a:solidFill>
              <a:latin typeface="Calibri" panose="020F0502020204030204"/>
            </a:endParaRPr>
          </a:p>
        </p:txBody>
      </p:sp>
      <p:pic>
        <p:nvPicPr>
          <p:cNvPr id="7" name="Picture 6"/>
          <p:cNvPicPr>
            <a:picLocks noChangeAspect="1"/>
          </p:cNvPicPr>
          <p:nvPr/>
        </p:nvPicPr>
        <p:blipFill>
          <a:blip r:embed="rId3"/>
          <a:stretch>
            <a:fillRect/>
          </a:stretch>
        </p:blipFill>
        <p:spPr>
          <a:xfrm>
            <a:off x="2571750" y="2125268"/>
            <a:ext cx="3460637" cy="3337482"/>
          </a:xfrm>
          <a:prstGeom prst="rect">
            <a:avLst/>
          </a:prstGeom>
        </p:spPr>
      </p:pic>
    </p:spTree>
    <p:extLst>
      <p:ext uri="{BB962C8B-B14F-4D97-AF65-F5344CB8AC3E}">
        <p14:creationId xmlns:p14="http://schemas.microsoft.com/office/powerpoint/2010/main" val="747003571"/>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7" descr="Image result for word salad"/>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294200" y="1970223"/>
            <a:ext cx="3627367" cy="2418245"/>
          </a:xfrm>
          <a:prstGeom prst="rect">
            <a:avLst/>
          </a:prstGeom>
          <a:noFill/>
          <a:ln>
            <a:noFill/>
          </a:ln>
        </p:spPr>
      </p:pic>
      <p:sp>
        <p:nvSpPr>
          <p:cNvPr id="2" name="Title 1"/>
          <p:cNvSpPr>
            <a:spLocks noGrp="1"/>
          </p:cNvSpPr>
          <p:nvPr>
            <p:ph type="title"/>
          </p:nvPr>
        </p:nvSpPr>
        <p:spPr/>
        <p:txBody>
          <a:bodyPr/>
          <a:lstStyle/>
          <a:p>
            <a:r>
              <a:rPr lang="en-US" dirty="0">
                <a:latin typeface="+mj-lt"/>
              </a:rPr>
              <a:t>Word Salad</a:t>
            </a:r>
          </a:p>
        </p:txBody>
      </p:sp>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69</a:t>
            </a:fld>
            <a:endParaRPr lang="en-US" sz="1350" dirty="0">
              <a:solidFill>
                <a:prstClr val="white"/>
              </a:solidFill>
              <a:latin typeface="Calibri" panose="020F0502020204030204"/>
            </a:endParaRPr>
          </a:p>
        </p:txBody>
      </p:sp>
      <p:pic>
        <p:nvPicPr>
          <p:cNvPr id="2051" name="Picture 8"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5344" y="2663593"/>
            <a:ext cx="4372485" cy="291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590272"/>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Standardized</a:t>
            </a:r>
            <a:r>
              <a:rPr lang="en-US" dirty="0"/>
              <a:t> </a:t>
            </a:r>
            <a:r>
              <a:rPr lang="en-US" b="1" dirty="0"/>
              <a:t>Taxonomy and Definitions</a:t>
            </a:r>
          </a:p>
        </p:txBody>
      </p:sp>
      <p:sp>
        <p:nvSpPr>
          <p:cNvPr id="3" name="Content Placeholder 2"/>
          <p:cNvSpPr>
            <a:spLocks noGrp="1"/>
          </p:cNvSpPr>
          <p:nvPr>
            <p:ph sz="half" idx="1"/>
          </p:nvPr>
        </p:nvSpPr>
        <p:spPr/>
        <p:txBody>
          <a:bodyPr/>
          <a:lstStyle/>
          <a:p>
            <a:pPr marL="0" indent="0" algn="ctr">
              <a:buNone/>
            </a:pPr>
            <a:r>
              <a:rPr lang="en-US" dirty="0"/>
              <a:t>Data Anarchy</a:t>
            </a:r>
          </a:p>
        </p:txBody>
      </p:sp>
      <p:sp>
        <p:nvSpPr>
          <p:cNvPr id="4" name="Content Placeholder 3"/>
          <p:cNvSpPr>
            <a:spLocks noGrp="1"/>
          </p:cNvSpPr>
          <p:nvPr>
            <p:ph sz="half" idx="2"/>
          </p:nvPr>
        </p:nvSpPr>
        <p:spPr/>
        <p:txBody>
          <a:bodyPr/>
          <a:lstStyle/>
          <a:p>
            <a:pPr marL="0" indent="0" algn="ctr">
              <a:buNone/>
            </a:pPr>
            <a:r>
              <a:rPr lang="en-US" dirty="0"/>
              <a:t>Data Governance</a:t>
            </a:r>
          </a:p>
        </p:txBody>
      </p:sp>
      <p:sp>
        <p:nvSpPr>
          <p:cNvPr id="5" name="Slide Number Placeholder 4"/>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70</a:t>
            </a:fld>
            <a:endParaRPr lang="en-US" sz="1350" dirty="0">
              <a:solidFill>
                <a:prstClr val="white"/>
              </a:solidFill>
              <a:latin typeface="Calibri" panose="020F0502020204030204"/>
            </a:endParaRPr>
          </a:p>
        </p:txBody>
      </p:sp>
      <p:grpSp>
        <p:nvGrpSpPr>
          <p:cNvPr id="36" name="Group 35"/>
          <p:cNvGrpSpPr/>
          <p:nvPr/>
        </p:nvGrpSpPr>
        <p:grpSpPr>
          <a:xfrm>
            <a:off x="704013" y="3267720"/>
            <a:ext cx="1298123" cy="2011554"/>
            <a:chOff x="946166" y="3126464"/>
            <a:chExt cx="1730830" cy="2682071"/>
          </a:xfrm>
        </p:grpSpPr>
        <p:sp>
          <p:nvSpPr>
            <p:cNvPr id="6" name="TextBox 5"/>
            <p:cNvSpPr txBox="1"/>
            <p:nvPr/>
          </p:nvSpPr>
          <p:spPr>
            <a:xfrm>
              <a:off x="946167" y="3126464"/>
              <a:ext cx="1730829" cy="615553"/>
            </a:xfrm>
            <a:prstGeom prst="rect">
              <a:avLst/>
            </a:prstGeom>
            <a:noFill/>
          </p:spPr>
          <p:txBody>
            <a:bodyPr wrap="square" rtlCol="0">
              <a:spAutoFit/>
            </a:bodyPr>
            <a:lstStyle/>
            <a:p>
              <a:pPr defTabSz="685800"/>
              <a:r>
                <a:rPr lang="en-US" sz="1200" b="1" dirty="0">
                  <a:solidFill>
                    <a:prstClr val="black"/>
                  </a:solidFill>
                  <a:latin typeface="Calibri" panose="020F0502020204030204"/>
                </a:rPr>
                <a:t>Program A</a:t>
              </a:r>
              <a:r>
                <a:rPr lang="en-US" sz="1200" dirty="0">
                  <a:solidFill>
                    <a:prstClr val="black"/>
                  </a:solidFill>
                  <a:latin typeface="Calibri" panose="020F0502020204030204"/>
                </a:rPr>
                <a:t>: </a:t>
              </a:r>
            </a:p>
            <a:p>
              <a:pPr defTabSz="685800"/>
              <a:r>
                <a:rPr lang="en-US" sz="1200" dirty="0">
                  <a:solidFill>
                    <a:prstClr val="black"/>
                  </a:solidFill>
                  <a:latin typeface="Calibri" panose="020F0502020204030204"/>
                </a:rPr>
                <a:t>Mental Health</a:t>
              </a:r>
            </a:p>
          </p:txBody>
        </p:sp>
        <p:sp>
          <p:nvSpPr>
            <p:cNvPr id="7" name="TextBox 6"/>
            <p:cNvSpPr txBox="1"/>
            <p:nvPr/>
          </p:nvSpPr>
          <p:spPr>
            <a:xfrm>
              <a:off x="946166" y="4036612"/>
              <a:ext cx="1730829" cy="615553"/>
            </a:xfrm>
            <a:prstGeom prst="rect">
              <a:avLst/>
            </a:prstGeom>
            <a:noFill/>
          </p:spPr>
          <p:txBody>
            <a:bodyPr wrap="square" rtlCol="0">
              <a:spAutoFit/>
            </a:bodyPr>
            <a:lstStyle/>
            <a:p>
              <a:pPr defTabSz="685800"/>
              <a:r>
                <a:rPr lang="en-US" sz="1200" b="1" dirty="0">
                  <a:solidFill>
                    <a:prstClr val="black"/>
                  </a:solidFill>
                  <a:latin typeface="Calibri" panose="020F0502020204030204"/>
                </a:rPr>
                <a:t>Program B</a:t>
              </a:r>
              <a:r>
                <a:rPr lang="en-US" sz="1200" dirty="0">
                  <a:solidFill>
                    <a:prstClr val="black"/>
                  </a:solidFill>
                  <a:latin typeface="Calibri" panose="020F0502020204030204"/>
                </a:rPr>
                <a:t>: </a:t>
              </a:r>
            </a:p>
            <a:p>
              <a:pPr defTabSz="685800"/>
              <a:r>
                <a:rPr lang="en-US" sz="1200" dirty="0">
                  <a:solidFill>
                    <a:prstClr val="black"/>
                  </a:solidFill>
                  <a:latin typeface="Calibri" panose="020F0502020204030204"/>
                </a:rPr>
                <a:t>Harm Reduction</a:t>
              </a:r>
            </a:p>
          </p:txBody>
        </p:sp>
        <p:sp>
          <p:nvSpPr>
            <p:cNvPr id="8" name="TextBox 7"/>
            <p:cNvSpPr txBox="1"/>
            <p:nvPr/>
          </p:nvSpPr>
          <p:spPr>
            <a:xfrm>
              <a:off x="946167" y="4946760"/>
              <a:ext cx="1730829" cy="861775"/>
            </a:xfrm>
            <a:prstGeom prst="rect">
              <a:avLst/>
            </a:prstGeom>
            <a:noFill/>
          </p:spPr>
          <p:txBody>
            <a:bodyPr wrap="square" rtlCol="0">
              <a:spAutoFit/>
            </a:bodyPr>
            <a:lstStyle/>
            <a:p>
              <a:pPr defTabSz="685800"/>
              <a:r>
                <a:rPr lang="en-US" sz="1200" b="1" dirty="0">
                  <a:solidFill>
                    <a:prstClr val="black"/>
                  </a:solidFill>
                  <a:latin typeface="Calibri" panose="020F0502020204030204"/>
                </a:rPr>
                <a:t>Program C: </a:t>
              </a:r>
            </a:p>
            <a:p>
              <a:pPr defTabSz="685800"/>
              <a:r>
                <a:rPr lang="en-US" sz="1200" dirty="0">
                  <a:solidFill>
                    <a:prstClr val="black"/>
                  </a:solidFill>
                  <a:latin typeface="Calibri" panose="020F0502020204030204"/>
                </a:rPr>
                <a:t>Patient Navigation</a:t>
              </a:r>
            </a:p>
          </p:txBody>
        </p:sp>
      </p:grpSp>
      <p:sp>
        <p:nvSpPr>
          <p:cNvPr id="11" name="TextBox 10"/>
          <p:cNvSpPr txBox="1"/>
          <p:nvPr/>
        </p:nvSpPr>
        <p:spPr>
          <a:xfrm>
            <a:off x="2543284" y="4694278"/>
            <a:ext cx="861333" cy="461665"/>
          </a:xfrm>
          <a:prstGeom prst="rect">
            <a:avLst/>
          </a:prstGeom>
          <a:noFill/>
        </p:spPr>
        <p:txBody>
          <a:bodyPr wrap="square" rtlCol="0">
            <a:spAutoFit/>
          </a:bodyPr>
          <a:lstStyle/>
          <a:p>
            <a:pPr defTabSz="685800"/>
            <a:r>
              <a:rPr lang="en-US" sz="1200" dirty="0">
                <a:solidFill>
                  <a:prstClr val="black"/>
                </a:solidFill>
                <a:latin typeface="Calibri" panose="020F0502020204030204"/>
              </a:rPr>
              <a:t>Health </a:t>
            </a:r>
          </a:p>
          <a:p>
            <a:pPr defTabSz="685800"/>
            <a:r>
              <a:rPr lang="en-US" sz="1200" dirty="0">
                <a:solidFill>
                  <a:prstClr val="black"/>
                </a:solidFill>
                <a:latin typeface="Calibri" panose="020F0502020204030204"/>
              </a:rPr>
              <a:t>Education</a:t>
            </a:r>
          </a:p>
        </p:txBody>
      </p:sp>
      <p:sp>
        <p:nvSpPr>
          <p:cNvPr id="13" name="TextBox 12"/>
          <p:cNvSpPr txBox="1"/>
          <p:nvPr/>
        </p:nvSpPr>
        <p:spPr>
          <a:xfrm>
            <a:off x="2556195" y="4007563"/>
            <a:ext cx="804184" cy="461665"/>
          </a:xfrm>
          <a:prstGeom prst="rect">
            <a:avLst/>
          </a:prstGeom>
          <a:noFill/>
        </p:spPr>
        <p:txBody>
          <a:bodyPr wrap="square" rtlCol="0">
            <a:spAutoFit/>
          </a:bodyPr>
          <a:lstStyle/>
          <a:p>
            <a:pPr defTabSz="685800"/>
            <a:r>
              <a:rPr lang="en-US" sz="1200" dirty="0">
                <a:solidFill>
                  <a:prstClr val="black"/>
                </a:solidFill>
                <a:latin typeface="Calibri" panose="020F0502020204030204"/>
              </a:rPr>
              <a:t>Health </a:t>
            </a:r>
          </a:p>
          <a:p>
            <a:pPr defTabSz="685800"/>
            <a:r>
              <a:rPr lang="en-US" sz="1200" dirty="0">
                <a:solidFill>
                  <a:prstClr val="black"/>
                </a:solidFill>
                <a:latin typeface="Calibri" panose="020F0502020204030204"/>
              </a:rPr>
              <a:t>Education</a:t>
            </a:r>
          </a:p>
        </p:txBody>
      </p:sp>
      <p:sp>
        <p:nvSpPr>
          <p:cNvPr id="14" name="TextBox 13"/>
          <p:cNvSpPr txBox="1"/>
          <p:nvPr/>
        </p:nvSpPr>
        <p:spPr>
          <a:xfrm>
            <a:off x="2556196" y="3267719"/>
            <a:ext cx="804184" cy="461665"/>
          </a:xfrm>
          <a:prstGeom prst="rect">
            <a:avLst/>
          </a:prstGeom>
          <a:noFill/>
        </p:spPr>
        <p:txBody>
          <a:bodyPr wrap="square" rtlCol="0">
            <a:spAutoFit/>
          </a:bodyPr>
          <a:lstStyle/>
          <a:p>
            <a:pPr defTabSz="685800"/>
            <a:r>
              <a:rPr lang="en-US" sz="1200" dirty="0">
                <a:solidFill>
                  <a:prstClr val="black"/>
                </a:solidFill>
                <a:latin typeface="Calibri" panose="020F0502020204030204"/>
              </a:rPr>
              <a:t>Health </a:t>
            </a:r>
          </a:p>
          <a:p>
            <a:pPr defTabSz="685800"/>
            <a:r>
              <a:rPr lang="en-US" sz="1200" dirty="0">
                <a:solidFill>
                  <a:prstClr val="black"/>
                </a:solidFill>
                <a:latin typeface="Calibri" panose="020F0502020204030204"/>
              </a:rPr>
              <a:t>Education</a:t>
            </a:r>
          </a:p>
        </p:txBody>
      </p:sp>
      <p:sp>
        <p:nvSpPr>
          <p:cNvPr id="15" name="TextBox 14"/>
          <p:cNvSpPr txBox="1"/>
          <p:nvPr/>
        </p:nvSpPr>
        <p:spPr>
          <a:xfrm>
            <a:off x="3720631" y="3075141"/>
            <a:ext cx="908519" cy="276999"/>
          </a:xfrm>
          <a:prstGeom prst="rect">
            <a:avLst/>
          </a:prstGeom>
          <a:noFill/>
        </p:spPr>
        <p:txBody>
          <a:bodyPr wrap="square" rtlCol="0">
            <a:spAutoFit/>
          </a:bodyPr>
          <a:lstStyle/>
          <a:p>
            <a:pPr defTabSz="685800"/>
            <a:r>
              <a:rPr lang="en-US" sz="1200" dirty="0">
                <a:solidFill>
                  <a:prstClr val="black"/>
                </a:solidFill>
                <a:latin typeface="Calibri" panose="020F0502020204030204"/>
              </a:rPr>
              <a:t>Def. A</a:t>
            </a:r>
          </a:p>
        </p:txBody>
      </p:sp>
      <p:sp>
        <p:nvSpPr>
          <p:cNvPr id="16" name="TextBox 15"/>
          <p:cNvSpPr txBox="1"/>
          <p:nvPr/>
        </p:nvSpPr>
        <p:spPr>
          <a:xfrm>
            <a:off x="3720631" y="3753648"/>
            <a:ext cx="908519" cy="276999"/>
          </a:xfrm>
          <a:prstGeom prst="rect">
            <a:avLst/>
          </a:prstGeom>
          <a:noFill/>
        </p:spPr>
        <p:txBody>
          <a:bodyPr wrap="square" rtlCol="0">
            <a:spAutoFit/>
          </a:bodyPr>
          <a:lstStyle/>
          <a:p>
            <a:pPr defTabSz="685800"/>
            <a:r>
              <a:rPr lang="en-US" sz="1200" dirty="0">
                <a:solidFill>
                  <a:prstClr val="black"/>
                </a:solidFill>
                <a:latin typeface="Calibri" panose="020F0502020204030204"/>
              </a:rPr>
              <a:t>Def. B</a:t>
            </a:r>
          </a:p>
        </p:txBody>
      </p:sp>
      <p:sp>
        <p:nvSpPr>
          <p:cNvPr id="17" name="TextBox 16"/>
          <p:cNvSpPr txBox="1"/>
          <p:nvPr/>
        </p:nvSpPr>
        <p:spPr>
          <a:xfrm>
            <a:off x="3720631" y="4440363"/>
            <a:ext cx="908519" cy="276999"/>
          </a:xfrm>
          <a:prstGeom prst="rect">
            <a:avLst/>
          </a:prstGeom>
          <a:noFill/>
        </p:spPr>
        <p:txBody>
          <a:bodyPr wrap="square" rtlCol="0">
            <a:spAutoFit/>
          </a:bodyPr>
          <a:lstStyle/>
          <a:p>
            <a:pPr defTabSz="685800"/>
            <a:r>
              <a:rPr lang="en-US" sz="1200" dirty="0">
                <a:solidFill>
                  <a:prstClr val="black"/>
                </a:solidFill>
                <a:latin typeface="Calibri" panose="020F0502020204030204"/>
              </a:rPr>
              <a:t>Def.  C</a:t>
            </a:r>
          </a:p>
        </p:txBody>
      </p:sp>
      <p:grpSp>
        <p:nvGrpSpPr>
          <p:cNvPr id="37" name="Group 36"/>
          <p:cNvGrpSpPr/>
          <p:nvPr/>
        </p:nvGrpSpPr>
        <p:grpSpPr>
          <a:xfrm>
            <a:off x="1938179" y="3432523"/>
            <a:ext cx="618017" cy="1421546"/>
            <a:chOff x="2584238" y="3433697"/>
            <a:chExt cx="824023" cy="1895395"/>
          </a:xfrm>
        </p:grpSpPr>
        <p:cxnSp>
          <p:nvCxnSpPr>
            <p:cNvPr id="33" name="Straight Arrow Connector 32"/>
            <p:cNvCxnSpPr/>
            <p:nvPr/>
          </p:nvCxnSpPr>
          <p:spPr>
            <a:xfrm>
              <a:off x="2584239" y="3433697"/>
              <a:ext cx="806807" cy="14237"/>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2584238" y="4452748"/>
              <a:ext cx="806807" cy="14237"/>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601454" y="5314855"/>
              <a:ext cx="806807" cy="14237"/>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8" name="Straight Arrow Connector 37"/>
          <p:cNvCxnSpPr/>
          <p:nvPr/>
        </p:nvCxnSpPr>
        <p:spPr>
          <a:xfrm flipV="1">
            <a:off x="3263373" y="3217902"/>
            <a:ext cx="501955" cy="225299"/>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3263373" y="3930408"/>
            <a:ext cx="501955" cy="225299"/>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210790" y="4645576"/>
            <a:ext cx="501955" cy="225299"/>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4972108" y="3706300"/>
            <a:ext cx="1164266" cy="830997"/>
          </a:xfrm>
          <a:prstGeom prst="rect">
            <a:avLst/>
          </a:prstGeom>
          <a:noFill/>
        </p:spPr>
        <p:txBody>
          <a:bodyPr wrap="square" rtlCol="0">
            <a:spAutoFit/>
          </a:bodyPr>
          <a:lstStyle/>
          <a:p>
            <a:pPr defTabSz="685800"/>
            <a:r>
              <a:rPr lang="en-US" sz="1200" b="1" dirty="0">
                <a:solidFill>
                  <a:prstClr val="black"/>
                </a:solidFill>
                <a:latin typeface="Calibri" panose="020F0502020204030204"/>
              </a:rPr>
              <a:t>Health Education</a:t>
            </a:r>
          </a:p>
          <a:p>
            <a:pPr defTabSz="685800"/>
            <a:r>
              <a:rPr lang="en-US" sz="1200" dirty="0">
                <a:solidFill>
                  <a:prstClr val="black"/>
                </a:solidFill>
                <a:latin typeface="Calibri" panose="020F0502020204030204"/>
              </a:rPr>
              <a:t>(</a:t>
            </a:r>
            <a:r>
              <a:rPr lang="en-US" sz="1200" i="1" dirty="0">
                <a:solidFill>
                  <a:prstClr val="black"/>
                </a:solidFill>
                <a:latin typeface="Calibri" panose="020F0502020204030204"/>
              </a:rPr>
              <a:t>single definition)</a:t>
            </a:r>
          </a:p>
        </p:txBody>
      </p:sp>
      <p:sp>
        <p:nvSpPr>
          <p:cNvPr id="42" name="TextBox 41"/>
          <p:cNvSpPr txBox="1"/>
          <p:nvPr/>
        </p:nvSpPr>
        <p:spPr>
          <a:xfrm>
            <a:off x="6496598" y="3177765"/>
            <a:ext cx="1298122" cy="461665"/>
          </a:xfrm>
          <a:prstGeom prst="rect">
            <a:avLst/>
          </a:prstGeom>
          <a:noFill/>
        </p:spPr>
        <p:txBody>
          <a:bodyPr wrap="square" rtlCol="0">
            <a:spAutoFit/>
          </a:bodyPr>
          <a:lstStyle/>
          <a:p>
            <a:pPr defTabSz="685800"/>
            <a:r>
              <a:rPr lang="en-US" sz="1200" b="1" dirty="0">
                <a:solidFill>
                  <a:prstClr val="black"/>
                </a:solidFill>
                <a:latin typeface="Calibri" panose="020F0502020204030204"/>
              </a:rPr>
              <a:t>Program A</a:t>
            </a:r>
            <a:r>
              <a:rPr lang="en-US" sz="1200" dirty="0">
                <a:solidFill>
                  <a:prstClr val="black"/>
                </a:solidFill>
                <a:latin typeface="Calibri" panose="020F0502020204030204"/>
              </a:rPr>
              <a:t>: </a:t>
            </a:r>
          </a:p>
          <a:p>
            <a:pPr defTabSz="685800"/>
            <a:r>
              <a:rPr lang="en-US" sz="1200" dirty="0">
                <a:solidFill>
                  <a:prstClr val="black"/>
                </a:solidFill>
                <a:latin typeface="Calibri" panose="020F0502020204030204"/>
              </a:rPr>
              <a:t>Mental Health</a:t>
            </a:r>
          </a:p>
        </p:txBody>
      </p:sp>
      <p:sp>
        <p:nvSpPr>
          <p:cNvPr id="43" name="TextBox 42"/>
          <p:cNvSpPr txBox="1"/>
          <p:nvPr/>
        </p:nvSpPr>
        <p:spPr>
          <a:xfrm>
            <a:off x="6496597" y="3860376"/>
            <a:ext cx="1298122" cy="461665"/>
          </a:xfrm>
          <a:prstGeom prst="rect">
            <a:avLst/>
          </a:prstGeom>
          <a:noFill/>
        </p:spPr>
        <p:txBody>
          <a:bodyPr wrap="square" rtlCol="0">
            <a:spAutoFit/>
          </a:bodyPr>
          <a:lstStyle/>
          <a:p>
            <a:pPr defTabSz="685800"/>
            <a:r>
              <a:rPr lang="en-US" sz="1200" b="1" dirty="0">
                <a:solidFill>
                  <a:prstClr val="black"/>
                </a:solidFill>
                <a:latin typeface="Calibri" panose="020F0502020204030204"/>
              </a:rPr>
              <a:t>Program B</a:t>
            </a:r>
            <a:r>
              <a:rPr lang="en-US" sz="1200" dirty="0">
                <a:solidFill>
                  <a:prstClr val="black"/>
                </a:solidFill>
                <a:latin typeface="Calibri" panose="020F0502020204030204"/>
              </a:rPr>
              <a:t>: </a:t>
            </a:r>
          </a:p>
          <a:p>
            <a:pPr defTabSz="685800"/>
            <a:r>
              <a:rPr lang="en-US" sz="1200" dirty="0">
                <a:solidFill>
                  <a:prstClr val="black"/>
                </a:solidFill>
                <a:latin typeface="Calibri" panose="020F0502020204030204"/>
              </a:rPr>
              <a:t>Harm Reduction</a:t>
            </a:r>
          </a:p>
        </p:txBody>
      </p:sp>
      <p:sp>
        <p:nvSpPr>
          <p:cNvPr id="44" name="TextBox 43"/>
          <p:cNvSpPr txBox="1"/>
          <p:nvPr/>
        </p:nvSpPr>
        <p:spPr>
          <a:xfrm>
            <a:off x="6496598" y="4542987"/>
            <a:ext cx="1298122" cy="646331"/>
          </a:xfrm>
          <a:prstGeom prst="rect">
            <a:avLst/>
          </a:prstGeom>
          <a:noFill/>
        </p:spPr>
        <p:txBody>
          <a:bodyPr wrap="square" rtlCol="0">
            <a:spAutoFit/>
          </a:bodyPr>
          <a:lstStyle/>
          <a:p>
            <a:pPr defTabSz="685800"/>
            <a:r>
              <a:rPr lang="en-US" sz="1200" b="1" dirty="0">
                <a:solidFill>
                  <a:prstClr val="black"/>
                </a:solidFill>
                <a:latin typeface="Calibri" panose="020F0502020204030204"/>
              </a:rPr>
              <a:t>Program C: </a:t>
            </a:r>
          </a:p>
          <a:p>
            <a:pPr defTabSz="685800"/>
            <a:r>
              <a:rPr lang="en-US" sz="1200" dirty="0">
                <a:solidFill>
                  <a:prstClr val="black"/>
                </a:solidFill>
                <a:latin typeface="Calibri" panose="020F0502020204030204"/>
              </a:rPr>
              <a:t>Patient Navigation</a:t>
            </a:r>
          </a:p>
        </p:txBody>
      </p:sp>
      <p:grpSp>
        <p:nvGrpSpPr>
          <p:cNvPr id="45" name="Group 44"/>
          <p:cNvGrpSpPr/>
          <p:nvPr/>
        </p:nvGrpSpPr>
        <p:grpSpPr>
          <a:xfrm>
            <a:off x="5749016" y="3483694"/>
            <a:ext cx="746061" cy="1118724"/>
            <a:chOff x="8632067" y="2937416"/>
            <a:chExt cx="994748" cy="1491632"/>
          </a:xfrm>
        </p:grpSpPr>
        <p:cxnSp>
          <p:nvCxnSpPr>
            <p:cNvPr id="46" name="Straight Arrow Connector 45"/>
            <p:cNvCxnSpPr/>
            <p:nvPr/>
          </p:nvCxnSpPr>
          <p:spPr>
            <a:xfrm>
              <a:off x="8657330" y="3667168"/>
              <a:ext cx="969485" cy="0"/>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8632067" y="2937416"/>
              <a:ext cx="789543" cy="770165"/>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8645461" y="3667168"/>
              <a:ext cx="789543" cy="761880"/>
            </a:xfrm>
            <a:prstGeom prst="straightConnector1">
              <a:avLst/>
            </a:prstGeom>
            <a:ln w="7620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355712"/>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rPr>
              <a:t>Sweet Rewards! </a:t>
            </a:r>
          </a:p>
        </p:txBody>
      </p:sp>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71</a:t>
            </a:fld>
            <a:endParaRPr lang="en-US" sz="1350" dirty="0">
              <a:solidFill>
                <a:prstClr val="white"/>
              </a:solidFill>
              <a:latin typeface="Calibri" panose="020F0502020204030204"/>
            </a:endParaRPr>
          </a:p>
        </p:txBody>
      </p:sp>
      <p:pic>
        <p:nvPicPr>
          <p:cNvPr id="5" name="Content Placeholder 4" descr="love data governanc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398673" y="2471604"/>
            <a:ext cx="6370511" cy="2719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293855"/>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rPr>
              <a:t>Less Data Cleaning</a:t>
            </a:r>
          </a:p>
        </p:txBody>
      </p:sp>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72</a:t>
            </a:fld>
            <a:endParaRPr lang="en-US" sz="1350" dirty="0">
              <a:solidFill>
                <a:prstClr val="white"/>
              </a:solidFill>
              <a:latin typeface="Calibri" panose="020F0502020204030204"/>
            </a:endParaRPr>
          </a:p>
        </p:txBody>
      </p:sp>
      <p:pic>
        <p:nvPicPr>
          <p:cNvPr id="1026" name="Picture 2" descr="https://holidaywonders.net/wp-content/uploads/2019/05/excelent-free-washing-hands-cliparts-download-free-clip-art-free-clip-art-combination.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03257" y="2226469"/>
            <a:ext cx="3361300" cy="3263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508791"/>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j-lt"/>
              </a:rPr>
              <a:t>Greater Data Integrity</a:t>
            </a:r>
          </a:p>
        </p:txBody>
      </p:sp>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73</a:t>
            </a:fld>
            <a:endParaRPr lang="en-US" sz="1350" dirty="0">
              <a:solidFill>
                <a:prstClr val="white"/>
              </a:solidFill>
              <a:latin typeface="Calibri" panose="020F0502020204030204"/>
            </a:endParaRPr>
          </a:p>
        </p:txBody>
      </p:sp>
      <p:pic>
        <p:nvPicPr>
          <p:cNvPr id="8" name="Picture 13" descr="Image result for data life cycl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55056" y="2608064"/>
            <a:ext cx="4457700"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534673"/>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Functional Specifications</a:t>
            </a:r>
          </a:p>
        </p:txBody>
      </p:sp>
      <p:sp>
        <p:nvSpPr>
          <p:cNvPr id="5" name="Slide Number Placeholder 4"/>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74</a:t>
            </a:fld>
            <a:endParaRPr lang="en-US" sz="1350" dirty="0">
              <a:solidFill>
                <a:prstClr val="white"/>
              </a:solidFill>
              <a:latin typeface="Calibri" panose="020F0502020204030204"/>
            </a:endParaRPr>
          </a:p>
        </p:txBody>
      </p:sp>
      <p:pic>
        <p:nvPicPr>
          <p:cNvPr id="3075" name="Picture 14" descr="Image result for data bluepri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3679" y="2125267"/>
            <a:ext cx="5642322" cy="2875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302719"/>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Fragmented Widget-Driven Model</a:t>
            </a:r>
          </a:p>
        </p:txBody>
      </p:sp>
      <p:sp>
        <p:nvSpPr>
          <p:cNvPr id="5" name="Slide Number Placeholder 4"/>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75</a:t>
            </a:fld>
            <a:endParaRPr lang="en-US" sz="1350" dirty="0">
              <a:solidFill>
                <a:prstClr val="white"/>
              </a:solidFill>
              <a:latin typeface="Calibri" panose="020F0502020204030204"/>
            </a:endParaRPr>
          </a:p>
        </p:txBody>
      </p:sp>
      <p:pic>
        <p:nvPicPr>
          <p:cNvPr id="7" name="Picture 6"/>
          <p:cNvPicPr>
            <a:picLocks noChangeAspect="1"/>
          </p:cNvPicPr>
          <p:nvPr/>
        </p:nvPicPr>
        <p:blipFill rotWithShape="1">
          <a:blip r:embed="rId3"/>
          <a:srcRect l="1489" t="-1" b="1244"/>
          <a:stretch/>
        </p:blipFill>
        <p:spPr>
          <a:xfrm>
            <a:off x="3188153" y="2347742"/>
            <a:ext cx="2767694" cy="2812087"/>
          </a:xfrm>
          <a:prstGeom prst="rect">
            <a:avLst/>
          </a:prstGeom>
        </p:spPr>
      </p:pic>
    </p:spTree>
    <p:extLst>
      <p:ext uri="{BB962C8B-B14F-4D97-AF65-F5344CB8AC3E}">
        <p14:creationId xmlns:p14="http://schemas.microsoft.com/office/powerpoint/2010/main" val="1145274039"/>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Holistic Client-Centered Model</a:t>
            </a:r>
          </a:p>
        </p:txBody>
      </p:sp>
      <p:sp>
        <p:nvSpPr>
          <p:cNvPr id="5" name="Slide Number Placeholder 4"/>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76</a:t>
            </a:fld>
            <a:endParaRPr lang="en-US" sz="1350" dirty="0">
              <a:solidFill>
                <a:prstClr val="white"/>
              </a:solidFill>
              <a:latin typeface="Calibri" panose="020F0502020204030204"/>
            </a:endParaRPr>
          </a:p>
        </p:txBody>
      </p:sp>
      <p:pic>
        <p:nvPicPr>
          <p:cNvPr id="4" name="Picture 3"/>
          <p:cNvPicPr>
            <a:picLocks noChangeAspect="1"/>
          </p:cNvPicPr>
          <p:nvPr/>
        </p:nvPicPr>
        <p:blipFill>
          <a:blip r:embed="rId3"/>
          <a:stretch>
            <a:fillRect/>
          </a:stretch>
        </p:blipFill>
        <p:spPr>
          <a:xfrm>
            <a:off x="2800351" y="1938714"/>
            <a:ext cx="3346847" cy="3178208"/>
          </a:xfrm>
          <a:prstGeom prst="rect">
            <a:avLst/>
          </a:prstGeom>
        </p:spPr>
      </p:pic>
    </p:spTree>
    <p:extLst>
      <p:ext uri="{BB962C8B-B14F-4D97-AF65-F5344CB8AC3E}">
        <p14:creationId xmlns:p14="http://schemas.microsoft.com/office/powerpoint/2010/main" val="2447519426"/>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Data Security</a:t>
            </a:r>
          </a:p>
        </p:txBody>
      </p:sp>
      <p:sp>
        <p:nvSpPr>
          <p:cNvPr id="5" name="Slide Number Placeholder 4"/>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77</a:t>
            </a:fld>
            <a:endParaRPr lang="en-US" sz="1350" dirty="0">
              <a:solidFill>
                <a:prstClr val="white"/>
              </a:solidFill>
              <a:latin typeface="Calibri" panose="020F0502020204030204"/>
            </a:endParaRPr>
          </a:p>
        </p:txBody>
      </p:sp>
      <p:pic>
        <p:nvPicPr>
          <p:cNvPr id="4098" name="Picture 18" descr="Image result for locked out of computer"/>
          <p:cNvPicPr>
            <a:picLocks noChangeAspect="1" noChangeArrowheads="1"/>
          </p:cNvPicPr>
          <p:nvPr/>
        </p:nvPicPr>
        <p:blipFill rotWithShape="1">
          <a:blip r:embed="rId3">
            <a:extLst>
              <a:ext uri="{28A0092B-C50C-407E-A947-70E740481C1C}">
                <a14:useLocalDpi xmlns:a14="http://schemas.microsoft.com/office/drawing/2010/main" val="0"/>
              </a:ext>
            </a:extLst>
          </a:blip>
          <a:srcRect b="6709"/>
          <a:stretch/>
        </p:blipFill>
        <p:spPr bwMode="auto">
          <a:xfrm>
            <a:off x="2134451" y="2003822"/>
            <a:ext cx="5115435" cy="342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671705"/>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78</a:t>
            </a:fld>
            <a:endParaRPr lang="en-US" sz="1350" dirty="0">
              <a:solidFill>
                <a:prstClr val="white"/>
              </a:solidFill>
              <a:latin typeface="Calibri" panose="020F0502020204030204"/>
            </a:endParaRPr>
          </a:p>
        </p:txBody>
      </p:sp>
      <p:sp>
        <p:nvSpPr>
          <p:cNvPr id="3" name="TextBox 2"/>
          <p:cNvSpPr txBox="1"/>
          <p:nvPr/>
        </p:nvSpPr>
        <p:spPr>
          <a:xfrm>
            <a:off x="993274" y="1152513"/>
            <a:ext cx="7209065" cy="600164"/>
          </a:xfrm>
          <a:prstGeom prst="rect">
            <a:avLst/>
          </a:prstGeom>
          <a:noFill/>
        </p:spPr>
        <p:txBody>
          <a:bodyPr wrap="square" rtlCol="0">
            <a:spAutoFit/>
          </a:bodyPr>
          <a:lstStyle/>
          <a:p>
            <a:pPr defTabSz="685800"/>
            <a:r>
              <a:rPr lang="en-US" sz="3300" b="1" dirty="0">
                <a:solidFill>
                  <a:prstClr val="black"/>
                </a:solidFill>
                <a:latin typeface="Calibri Light" panose="020F0302020204030204"/>
              </a:rPr>
              <a:t>Contract Administration</a:t>
            </a:r>
          </a:p>
        </p:txBody>
      </p:sp>
      <p:pic>
        <p:nvPicPr>
          <p:cNvPr id="7170" name="Picture 26" descr="Image result for funding sour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6045" y="2008201"/>
            <a:ext cx="4323522" cy="288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0811746"/>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latin typeface="+mj-lt"/>
              </a:rPr>
              <a:t>Keeping it Moving</a:t>
            </a:r>
          </a:p>
        </p:txBody>
      </p:sp>
      <p:pic>
        <p:nvPicPr>
          <p:cNvPr id="12" name="Content Placeholder 11" descr="Image result for stakeholders meeting"/>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bwMode="auto">
          <a:xfrm>
            <a:off x="1983921" y="1767399"/>
            <a:ext cx="4665549" cy="3499162"/>
          </a:xfrm>
          <a:prstGeom prst="rect">
            <a:avLst/>
          </a:prstGeom>
          <a:noFill/>
          <a:ln>
            <a:noFill/>
          </a:ln>
        </p:spPr>
      </p:pic>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79</a:t>
            </a:fld>
            <a:endParaRPr lang="en-US" sz="1350" dirty="0">
              <a:solidFill>
                <a:prstClr val="white"/>
              </a:solidFill>
              <a:latin typeface="Calibri" panose="020F0502020204030204"/>
            </a:endParaRPr>
          </a:p>
        </p:txBody>
      </p:sp>
    </p:spTree>
    <p:extLst>
      <p:ext uri="{BB962C8B-B14F-4D97-AF65-F5344CB8AC3E}">
        <p14:creationId xmlns:p14="http://schemas.microsoft.com/office/powerpoint/2010/main" val="1170749949"/>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39" y="976051"/>
            <a:ext cx="8579458" cy="994172"/>
          </a:xfrm>
          <a:solidFill>
            <a:schemeClr val="bg1"/>
          </a:solidFill>
        </p:spPr>
        <p:txBody>
          <a:bodyPr/>
          <a:lstStyle/>
          <a:p>
            <a:r>
              <a:rPr lang="en-US" dirty="0">
                <a:latin typeface="+mj-lt"/>
              </a:rPr>
              <a:t>Next Steps for Data Governance </a:t>
            </a:r>
          </a:p>
        </p:txBody>
      </p:sp>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80</a:t>
            </a:fld>
            <a:endParaRPr lang="en-US" sz="1350" dirty="0">
              <a:solidFill>
                <a:prstClr val="white"/>
              </a:solidFill>
              <a:latin typeface="Calibri" panose="020F0502020204030204"/>
            </a:endParaRPr>
          </a:p>
        </p:txBody>
      </p:sp>
      <p:pic>
        <p:nvPicPr>
          <p:cNvPr id="6" name="Picture 5"/>
          <p:cNvPicPr>
            <a:picLocks noChangeAspect="1"/>
          </p:cNvPicPr>
          <p:nvPr/>
        </p:nvPicPr>
        <p:blipFill rotWithShape="1">
          <a:blip r:embed="rId3"/>
          <a:srcRect t="1" b="1089"/>
          <a:stretch/>
        </p:blipFill>
        <p:spPr>
          <a:xfrm>
            <a:off x="2050256" y="1718072"/>
            <a:ext cx="5043488" cy="3384607"/>
          </a:xfrm>
          <a:prstGeom prst="rect">
            <a:avLst/>
          </a:prstGeom>
        </p:spPr>
      </p:pic>
    </p:spTree>
    <p:extLst>
      <p:ext uri="{BB962C8B-B14F-4D97-AF65-F5344CB8AC3E}">
        <p14:creationId xmlns:p14="http://schemas.microsoft.com/office/powerpoint/2010/main" val="32450986"/>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39" y="976051"/>
            <a:ext cx="8579458" cy="994172"/>
          </a:xfrm>
          <a:solidFill>
            <a:schemeClr val="bg1"/>
          </a:solidFill>
        </p:spPr>
        <p:txBody>
          <a:bodyPr/>
          <a:lstStyle/>
          <a:p>
            <a:r>
              <a:rPr lang="en-US" dirty="0">
                <a:latin typeface="+mj-lt"/>
              </a:rPr>
              <a:t>Next Steps for Functional Specs</a:t>
            </a:r>
          </a:p>
        </p:txBody>
      </p:sp>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81</a:t>
            </a:fld>
            <a:endParaRPr lang="en-US" sz="1350" dirty="0">
              <a:solidFill>
                <a:prstClr val="white"/>
              </a:solidFill>
              <a:latin typeface="Calibri" panose="020F0502020204030204"/>
            </a:endParaRPr>
          </a:p>
        </p:txBody>
      </p:sp>
      <p:pic>
        <p:nvPicPr>
          <p:cNvPr id="8195" name="Picture 29" descr="Image result for hospital management interface"/>
          <p:cNvPicPr>
            <a:picLocks noChangeAspect="1" noChangeArrowheads="1"/>
          </p:cNvPicPr>
          <p:nvPr/>
        </p:nvPicPr>
        <p:blipFill rotWithShape="1">
          <a:blip r:embed="rId3">
            <a:extLst>
              <a:ext uri="{28A0092B-C50C-407E-A947-70E740481C1C}">
                <a14:useLocalDpi xmlns:a14="http://schemas.microsoft.com/office/drawing/2010/main" val="0"/>
              </a:ext>
            </a:extLst>
          </a:blip>
          <a:srcRect t="8489"/>
          <a:stretch/>
        </p:blipFill>
        <p:spPr bwMode="auto">
          <a:xfrm>
            <a:off x="1445080" y="1684899"/>
            <a:ext cx="5793581" cy="379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4582679"/>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Stakeholder Bi-Monthly Meetings and Retreat</a:t>
            </a:r>
          </a:p>
        </p:txBody>
      </p:sp>
      <p:sp>
        <p:nvSpPr>
          <p:cNvPr id="5" name="Slide Number Placeholder 4"/>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82</a:t>
            </a:fld>
            <a:endParaRPr lang="en-US" sz="1350" dirty="0">
              <a:solidFill>
                <a:prstClr val="white"/>
              </a:solidFill>
              <a:latin typeface="Calibri" panose="020F0502020204030204"/>
            </a:endParaRPr>
          </a:p>
        </p:txBody>
      </p:sp>
      <p:pic>
        <p:nvPicPr>
          <p:cNvPr id="5122" name="Picture 21" descr="Image result for working around a table"/>
          <p:cNvPicPr>
            <a:picLocks noChangeAspect="1" noChangeArrowheads="1"/>
          </p:cNvPicPr>
          <p:nvPr/>
        </p:nvPicPr>
        <p:blipFill rotWithShape="1">
          <a:blip r:embed="rId3">
            <a:extLst>
              <a:ext uri="{28A0092B-C50C-407E-A947-70E740481C1C}">
                <a14:useLocalDpi xmlns:a14="http://schemas.microsoft.com/office/drawing/2010/main" val="0"/>
              </a:ext>
            </a:extLst>
          </a:blip>
          <a:srcRect b="10787"/>
          <a:stretch/>
        </p:blipFill>
        <p:spPr bwMode="auto">
          <a:xfrm>
            <a:off x="2493520" y="2125267"/>
            <a:ext cx="3847931" cy="30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026080"/>
      </p:ext>
    </p:extLst>
  </p:cSld>
  <p:clrMapOvr>
    <a:masterClrMapping/>
  </p:clrMapOvr>
  <mc:AlternateContent xmlns:mc="http://schemas.openxmlformats.org/markup-compatibility/2006" xmlns:p14="http://schemas.microsoft.com/office/powerpoint/2010/main">
    <mc:Choice Requires="p14">
      <p:transition spd="slow" p14:dur="5000" advClick="0" advTm="15000"/>
    </mc:Choice>
    <mc:Fallback xmlns="">
      <p:transition spd="slow" advClick="0" advTm="1500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lgn="r" defTabSz="685800"/>
            <a:fld id="{B7BAC8F5-78E7-4E0B-AE08-56CFC94C1796}" type="slidenum">
              <a:rPr lang="en-US" sz="1350">
                <a:solidFill>
                  <a:prstClr val="white"/>
                </a:solidFill>
                <a:latin typeface="Calibri" panose="020F0502020204030204"/>
              </a:rPr>
              <a:pPr algn="r" defTabSz="685800"/>
              <a:t>83</a:t>
            </a:fld>
            <a:endParaRPr lang="en-US" sz="1350" dirty="0">
              <a:solidFill>
                <a:prstClr val="white"/>
              </a:solidFill>
              <a:latin typeface="Calibri" panose="020F0502020204030204"/>
            </a:endParaRPr>
          </a:p>
        </p:txBody>
      </p:sp>
      <p:pic>
        <p:nvPicPr>
          <p:cNvPr id="5" name="Content Placeholder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505971" y="1545942"/>
            <a:ext cx="5760244" cy="3263503"/>
          </a:xfrm>
          <a:prstGeom prst="rect">
            <a:avLst/>
          </a:prstGeom>
        </p:spPr>
      </p:pic>
    </p:spTree>
    <p:extLst>
      <p:ext uri="{BB962C8B-B14F-4D97-AF65-F5344CB8AC3E}">
        <p14:creationId xmlns:p14="http://schemas.microsoft.com/office/powerpoint/2010/main" val="3169959473"/>
      </p:ext>
    </p:extLst>
  </p:cSld>
  <p:clrMapOvr>
    <a:masterClrMapping/>
  </p:clrMapOvr>
  <mc:AlternateContent xmlns:mc="http://schemas.openxmlformats.org/markup-compatibility/2006" xmlns:p14="http://schemas.microsoft.com/office/powerpoint/2010/main">
    <mc:Choice Requires="p14">
      <p:transition spd="slow" p14:dur="5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9"/>
          <p:cNvSpPr txBox="1">
            <a:spLocks noGrp="1"/>
          </p:cNvSpPr>
          <p:nvPr>
            <p:ph type="ctrTitle"/>
          </p:nvPr>
        </p:nvSpPr>
        <p:spPr>
          <a:xfrm>
            <a:off x="1371600" y="1996962"/>
            <a:ext cx="6290441" cy="2270233"/>
          </a:xfrm>
          <a:prstGeom prst="rect">
            <a:avLst/>
          </a:prstGeom>
          <a:noFill/>
          <a:ln>
            <a:noFill/>
          </a:ln>
        </p:spPr>
        <p:txBody>
          <a:bodyPr spcFirstLastPara="1" wrap="square" lIns="91425" tIns="45700" rIns="91425" bIns="45700" anchor="t" anchorCtr="0">
            <a:noAutofit/>
          </a:bodyPr>
          <a:lstStyle/>
          <a:p>
            <a:pPr lvl="0">
              <a:buClr>
                <a:schemeClr val="lt1"/>
              </a:buClr>
              <a:buSzPts val="4200"/>
            </a:pPr>
            <a:r>
              <a:rPr lang="en-US" sz="4200" dirty="0">
                <a:solidFill>
                  <a:schemeClr val="lt1"/>
                </a:solidFill>
              </a:rPr>
              <a:t>Maryland Department of Health Opioid-related Informatics Team</a:t>
            </a:r>
            <a:endParaRPr sz="4200" b="0" i="0" u="none" strike="noStrike" cap="none" dirty="0">
              <a:solidFill>
                <a:schemeClr val="lt1"/>
              </a:solidFill>
              <a:latin typeface="Calibri"/>
              <a:ea typeface="Calibri"/>
              <a:cs typeface="Calibri"/>
              <a:sym typeface="Calibri"/>
            </a:endParaRPr>
          </a:p>
        </p:txBody>
      </p:sp>
      <p:sp>
        <p:nvSpPr>
          <p:cNvPr id="157" name="Google Shape;157;p29"/>
          <p:cNvSpPr txBox="1">
            <a:spLocks noGrp="1"/>
          </p:cNvSpPr>
          <p:nvPr>
            <p:ph type="subTitle" idx="1"/>
          </p:nvPr>
        </p:nvSpPr>
        <p:spPr>
          <a:xfrm>
            <a:off x="1481958" y="4078020"/>
            <a:ext cx="6180083" cy="990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888888"/>
              </a:buClr>
              <a:buSzPts val="1800"/>
              <a:buFont typeface="Arial"/>
              <a:buNone/>
            </a:pPr>
            <a:endParaRPr sz="1800" b="0" i="0" u="none" strike="noStrike" cap="none" dirty="0">
              <a:solidFill>
                <a:srgbClr val="980000"/>
              </a:solidFill>
              <a:latin typeface="Georgia"/>
              <a:ea typeface="Georgia"/>
              <a:cs typeface="Georgia"/>
              <a:sym typeface="Georgia"/>
            </a:endParaRPr>
          </a:p>
          <a:p>
            <a:pPr marL="0" marR="0" lvl="0" indent="0" algn="ctr" rtl="0">
              <a:spcBef>
                <a:spcPts val="0"/>
              </a:spcBef>
              <a:spcAft>
                <a:spcPts val="0"/>
              </a:spcAft>
              <a:buClr>
                <a:srgbClr val="980000"/>
              </a:buClr>
              <a:buSzPts val="1800"/>
              <a:buFont typeface="Arial"/>
              <a:buNone/>
            </a:pPr>
            <a:r>
              <a:rPr lang="en-US" sz="1800" dirty="0">
                <a:solidFill>
                  <a:srgbClr val="980000"/>
                </a:solidFill>
                <a:latin typeface="Georgia"/>
                <a:sym typeface="Georgia"/>
              </a:rPr>
              <a:t>Jessica Acharya, Casey Lyons, Carly Babcock, Matt Foley, Aya Watanabe</a:t>
            </a:r>
            <a:endParaRPr dirty="0"/>
          </a:p>
          <a:p>
            <a:pPr marL="0" marR="0" lvl="0" indent="0" algn="ctr" rtl="0">
              <a:spcBef>
                <a:spcPts val="0"/>
              </a:spcBef>
              <a:spcAft>
                <a:spcPts val="0"/>
              </a:spcAft>
              <a:buClr>
                <a:srgbClr val="980000"/>
              </a:buClr>
              <a:buSzPts val="1800"/>
              <a:buFont typeface="Arial"/>
              <a:buNone/>
            </a:pPr>
            <a:r>
              <a:rPr lang="en-US" sz="1800" b="0" i="0" u="none" strike="noStrike" cap="none" dirty="0">
                <a:solidFill>
                  <a:srgbClr val="980000"/>
                </a:solidFill>
                <a:latin typeface="Georgia"/>
                <a:ea typeface="Georgia"/>
                <a:cs typeface="Georgia"/>
                <a:sym typeface="Georgia"/>
              </a:rPr>
              <a:t>July 9, 2019</a:t>
            </a:r>
            <a:endParaRPr dirty="0"/>
          </a:p>
        </p:txBody>
      </p:sp>
    </p:spTree>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3600"/>
              <a:buFont typeface="Calibri"/>
              <a:buNone/>
            </a:pPr>
            <a:r>
              <a:rPr lang="en-US" sz="3600" b="0" i="0" u="none" strike="noStrike" cap="none" dirty="0">
                <a:solidFill>
                  <a:schemeClr val="dk1"/>
                </a:solidFill>
                <a:latin typeface="Calibri"/>
                <a:ea typeface="Calibri"/>
                <a:cs typeface="Calibri"/>
                <a:sym typeface="Calibri"/>
              </a:rPr>
              <a:t>Informatics Project Goal</a:t>
            </a:r>
            <a:endParaRPr sz="3600" b="0" i="0" u="none" strike="noStrike" cap="none" dirty="0">
              <a:solidFill>
                <a:schemeClr val="dk1"/>
              </a:solidFill>
              <a:latin typeface="Calibri"/>
              <a:ea typeface="Calibri"/>
              <a:cs typeface="Calibri"/>
              <a:sym typeface="Calibri"/>
            </a:endParaRPr>
          </a:p>
        </p:txBody>
      </p:sp>
      <p:sp>
        <p:nvSpPr>
          <p:cNvPr id="178" name="Google Shape;178;p30"/>
          <p:cNvSpPr txBox="1">
            <a:spLocks noGrp="1"/>
          </p:cNvSpPr>
          <p:nvPr>
            <p:ph type="sldNum" idx="12"/>
          </p:nvPr>
        </p:nvSpPr>
        <p:spPr>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85</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nvGrpSpPr>
          <p:cNvPr id="13" name="Group 12"/>
          <p:cNvGrpSpPr/>
          <p:nvPr/>
        </p:nvGrpSpPr>
        <p:grpSpPr>
          <a:xfrm>
            <a:off x="2241814" y="1417638"/>
            <a:ext cx="4166943" cy="5173886"/>
            <a:chOff x="2262835" y="1434561"/>
            <a:chExt cx="4166943" cy="5173886"/>
          </a:xfrm>
        </p:grpSpPr>
        <p:pic>
          <p:nvPicPr>
            <p:cNvPr id="5" name="Picture 4"/>
            <p:cNvPicPr>
              <a:picLocks noChangeAspect="1"/>
            </p:cNvPicPr>
            <p:nvPr/>
          </p:nvPicPr>
          <p:blipFill>
            <a:blip r:embed="rId3"/>
            <a:stretch>
              <a:fillRect/>
            </a:stretch>
          </p:blipFill>
          <p:spPr>
            <a:xfrm>
              <a:off x="2262835" y="1434561"/>
              <a:ext cx="4166942" cy="3895353"/>
            </a:xfrm>
            <a:prstGeom prst="rect">
              <a:avLst/>
            </a:prstGeom>
          </p:spPr>
        </p:pic>
        <p:grpSp>
          <p:nvGrpSpPr>
            <p:cNvPr id="7" name="Group 6"/>
            <p:cNvGrpSpPr/>
            <p:nvPr/>
          </p:nvGrpSpPr>
          <p:grpSpPr>
            <a:xfrm>
              <a:off x="2262835" y="2622261"/>
              <a:ext cx="4166943" cy="3986186"/>
              <a:chOff x="2336405" y="2149311"/>
              <a:chExt cx="4166943" cy="3986186"/>
            </a:xfrm>
          </p:grpSpPr>
          <p:grpSp>
            <p:nvGrpSpPr>
              <p:cNvPr id="2" name="Group 1"/>
              <p:cNvGrpSpPr/>
              <p:nvPr/>
            </p:nvGrpSpPr>
            <p:grpSpPr>
              <a:xfrm>
                <a:off x="2336405" y="2799219"/>
                <a:ext cx="4166943" cy="3336278"/>
                <a:chOff x="837543" y="3184634"/>
                <a:chExt cx="4166943" cy="3336278"/>
              </a:xfrm>
            </p:grpSpPr>
            <p:pic>
              <p:nvPicPr>
                <p:cNvPr id="3" name="Picture 2"/>
                <p:cNvPicPr>
                  <a:picLocks noChangeAspect="1"/>
                </p:cNvPicPr>
                <p:nvPr/>
              </p:nvPicPr>
              <p:blipFill>
                <a:blip r:embed="rId4"/>
                <a:stretch>
                  <a:fillRect/>
                </a:stretch>
              </p:blipFill>
              <p:spPr>
                <a:xfrm>
                  <a:off x="837543" y="3184634"/>
                  <a:ext cx="4166943" cy="3336278"/>
                </a:xfrm>
                <a:prstGeom prst="rect">
                  <a:avLst/>
                </a:prstGeom>
              </p:spPr>
            </p:pic>
            <p:sp>
              <p:nvSpPr>
                <p:cNvPr id="4" name="TextBox 3"/>
                <p:cNvSpPr txBox="1"/>
                <p:nvPr/>
              </p:nvSpPr>
              <p:spPr>
                <a:xfrm>
                  <a:off x="2270236" y="4908333"/>
                  <a:ext cx="693683" cy="307777"/>
                </a:xfrm>
                <a:prstGeom prst="rect">
                  <a:avLst/>
                </a:prstGeom>
                <a:solidFill>
                  <a:srgbClr val="00B05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Arial"/>
                      <a:cs typeface="Arial"/>
                      <a:sym typeface="Arial"/>
                    </a:rPr>
                    <a:t>DATA</a:t>
                  </a:r>
                </a:p>
              </p:txBody>
            </p:sp>
            <p:sp>
              <p:nvSpPr>
                <p:cNvPr id="8" name="TextBox 7"/>
                <p:cNvSpPr txBox="1"/>
                <p:nvPr/>
              </p:nvSpPr>
              <p:spPr>
                <a:xfrm>
                  <a:off x="1087823" y="5557343"/>
                  <a:ext cx="898632" cy="307777"/>
                </a:xfrm>
                <a:prstGeom prst="rect">
                  <a:avLst/>
                </a:prstGeom>
                <a:solidFill>
                  <a:srgbClr val="00B05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Arial"/>
                      <a:cs typeface="Arial"/>
                      <a:sym typeface="Arial"/>
                    </a:rPr>
                    <a:t>DATA</a:t>
                  </a:r>
                </a:p>
              </p:txBody>
            </p:sp>
            <p:sp>
              <p:nvSpPr>
                <p:cNvPr id="9" name="TextBox 8"/>
                <p:cNvSpPr txBox="1"/>
                <p:nvPr/>
              </p:nvSpPr>
              <p:spPr>
                <a:xfrm>
                  <a:off x="1093082" y="5026573"/>
                  <a:ext cx="898632" cy="307777"/>
                </a:xfrm>
                <a:prstGeom prst="rect">
                  <a:avLst/>
                </a:prstGeom>
                <a:solidFill>
                  <a:srgbClr val="00B05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Arial"/>
                      <a:cs typeface="Arial"/>
                      <a:sym typeface="Arial"/>
                    </a:rPr>
                    <a:t>DATA</a:t>
                  </a:r>
                </a:p>
              </p:txBody>
            </p:sp>
            <p:sp>
              <p:nvSpPr>
                <p:cNvPr id="10" name="TextBox 9"/>
                <p:cNvSpPr txBox="1"/>
                <p:nvPr/>
              </p:nvSpPr>
              <p:spPr>
                <a:xfrm>
                  <a:off x="3940195" y="5684950"/>
                  <a:ext cx="740446" cy="276999"/>
                </a:xfrm>
                <a:prstGeom prst="rect">
                  <a:avLst/>
                </a:prstGeom>
                <a:solidFill>
                  <a:srgbClr val="00B05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FFFFFF"/>
                      </a:solidFill>
                      <a:effectLst/>
                      <a:uLnTx/>
                      <a:uFillTx/>
                      <a:latin typeface="Arial"/>
                      <a:cs typeface="Arial"/>
                      <a:sym typeface="Arial"/>
                    </a:rPr>
                    <a:t>DATA</a:t>
                  </a:r>
                </a:p>
              </p:txBody>
            </p:sp>
            <p:sp>
              <p:nvSpPr>
                <p:cNvPr id="11" name="TextBox 10"/>
                <p:cNvSpPr txBox="1"/>
                <p:nvPr/>
              </p:nvSpPr>
              <p:spPr>
                <a:xfrm>
                  <a:off x="3924435" y="5364386"/>
                  <a:ext cx="740446" cy="276999"/>
                </a:xfrm>
                <a:prstGeom prst="rect">
                  <a:avLst/>
                </a:prstGeom>
                <a:solidFill>
                  <a:srgbClr val="00B05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FFFFFF"/>
                      </a:solidFill>
                      <a:effectLst/>
                      <a:uLnTx/>
                      <a:uFillTx/>
                      <a:latin typeface="Arial"/>
                      <a:cs typeface="Arial"/>
                      <a:sym typeface="Arial"/>
                    </a:rPr>
                    <a:t>DATA</a:t>
                  </a:r>
                </a:p>
              </p:txBody>
            </p:sp>
            <p:sp>
              <p:nvSpPr>
                <p:cNvPr id="12" name="TextBox 11"/>
                <p:cNvSpPr txBox="1"/>
                <p:nvPr/>
              </p:nvSpPr>
              <p:spPr>
                <a:xfrm>
                  <a:off x="3934940" y="5049076"/>
                  <a:ext cx="740446" cy="276999"/>
                </a:xfrm>
                <a:prstGeom prst="rect">
                  <a:avLst/>
                </a:prstGeom>
                <a:solidFill>
                  <a:srgbClr val="00B05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1" i="0" u="none" strike="noStrike" kern="0" cap="none" spc="0" normalizeH="0" baseline="0" noProof="0" dirty="0">
                      <a:ln>
                        <a:noFill/>
                      </a:ln>
                      <a:solidFill>
                        <a:srgbClr val="FFFFFF"/>
                      </a:solidFill>
                      <a:effectLst/>
                      <a:uLnTx/>
                      <a:uFillTx/>
                      <a:latin typeface="Arial"/>
                      <a:cs typeface="Arial"/>
                      <a:sym typeface="Arial"/>
                    </a:rPr>
                    <a:t>DATA</a:t>
                  </a:r>
                </a:p>
              </p:txBody>
            </p:sp>
          </p:grpSp>
          <p:sp>
            <p:nvSpPr>
              <p:cNvPr id="6" name="TextBox 5"/>
              <p:cNvSpPr txBox="1"/>
              <p:nvPr/>
            </p:nvSpPr>
            <p:spPr>
              <a:xfrm>
                <a:off x="3699642" y="2149311"/>
                <a:ext cx="143070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FFFFFF"/>
                    </a:solidFill>
                    <a:effectLst/>
                    <a:uLnTx/>
                    <a:uFillTx/>
                    <a:latin typeface="Arial"/>
                    <a:cs typeface="Arial"/>
                    <a:sym typeface="Arial"/>
                  </a:rPr>
                  <a:t>Governance</a:t>
                </a:r>
              </a:p>
            </p:txBody>
          </p:sp>
        </p:grpSp>
      </p:grpSp>
    </p:spTree>
    <p:extLst>
      <p:ext uri="{BB962C8B-B14F-4D97-AF65-F5344CB8AC3E}">
        <p14:creationId xmlns:p14="http://schemas.microsoft.com/office/powerpoint/2010/main" val="2132537878"/>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86</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Accomplishments</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36" name="Picture 35"/>
          <p:cNvPicPr>
            <a:picLocks noChangeAspect="1"/>
          </p:cNvPicPr>
          <p:nvPr/>
        </p:nvPicPr>
        <p:blipFill>
          <a:blip r:embed="rId13"/>
          <a:stretch>
            <a:fillRect/>
          </a:stretch>
        </p:blipFill>
        <p:spPr>
          <a:xfrm>
            <a:off x="1618594" y="3174124"/>
            <a:ext cx="1093074" cy="1240221"/>
          </a:xfrm>
          <a:prstGeom prst="rect">
            <a:avLst/>
          </a:prstGeom>
        </p:spPr>
      </p:pic>
      <p:pic>
        <p:nvPicPr>
          <p:cNvPr id="37" name="Picture 36"/>
          <p:cNvPicPr>
            <a:picLocks noChangeAspect="1"/>
          </p:cNvPicPr>
          <p:nvPr/>
        </p:nvPicPr>
        <p:blipFill>
          <a:blip r:embed="rId14"/>
          <a:stretch>
            <a:fillRect/>
          </a:stretch>
        </p:blipFill>
        <p:spPr>
          <a:xfrm>
            <a:off x="3121572" y="3174124"/>
            <a:ext cx="1158679" cy="1239761"/>
          </a:xfrm>
          <a:prstGeom prst="rect">
            <a:avLst/>
          </a:prstGeom>
        </p:spPr>
      </p:pic>
      <p:pic>
        <p:nvPicPr>
          <p:cNvPr id="3" name="Picture 2"/>
          <p:cNvPicPr>
            <a:picLocks noChangeAspect="1"/>
          </p:cNvPicPr>
          <p:nvPr/>
        </p:nvPicPr>
        <p:blipFill>
          <a:blip r:embed="rId15"/>
          <a:stretch>
            <a:fillRect/>
          </a:stretch>
        </p:blipFill>
        <p:spPr>
          <a:xfrm>
            <a:off x="6286499" y="3174125"/>
            <a:ext cx="1093378" cy="1237719"/>
          </a:xfrm>
          <a:prstGeom prst="rect">
            <a:avLst/>
          </a:prstGeom>
        </p:spPr>
      </p:pic>
      <p:pic>
        <p:nvPicPr>
          <p:cNvPr id="1026"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71070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50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ppt_x"/>
                                          </p:val>
                                        </p:tav>
                                        <p:tav tm="100000">
                                          <p:val>
                                            <p:strVal val="#ppt_x"/>
                                          </p:val>
                                        </p:tav>
                                      </p:tavLst>
                                    </p:anim>
                                    <p:anim calcmode="lin" valueType="num">
                                      <p:cBhvr additive="base">
                                        <p:cTn id="8" dur="10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 calcmode="lin" valueType="num">
                                      <p:cBhvr additive="base">
                                        <p:cTn id="13" dur="1000" fill="hold"/>
                                        <p:tgtEl>
                                          <p:spTgt spid="37"/>
                                        </p:tgtEl>
                                        <p:attrNameLst>
                                          <p:attrName>ppt_x</p:attrName>
                                        </p:attrNameLst>
                                      </p:cBhvr>
                                      <p:tavLst>
                                        <p:tav tm="0">
                                          <p:val>
                                            <p:strVal val="#ppt_x"/>
                                          </p:val>
                                        </p:tav>
                                        <p:tav tm="100000">
                                          <p:val>
                                            <p:strVal val="#ppt_x"/>
                                          </p:val>
                                        </p:tav>
                                      </p:tavLst>
                                    </p:anim>
                                    <p:anim calcmode="lin" valueType="num">
                                      <p:cBhvr additive="base">
                                        <p:cTn id="14" dur="10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1000" fill="hold"/>
                                        <p:tgtEl>
                                          <p:spTgt spid="1026"/>
                                        </p:tgtEl>
                                        <p:attrNameLst>
                                          <p:attrName>ppt_x</p:attrName>
                                        </p:attrNameLst>
                                      </p:cBhvr>
                                      <p:tavLst>
                                        <p:tav tm="0">
                                          <p:val>
                                            <p:strVal val="#ppt_x"/>
                                          </p:val>
                                        </p:tav>
                                        <p:tav tm="100000">
                                          <p:val>
                                            <p:strVal val="#ppt_x"/>
                                          </p:val>
                                        </p:tav>
                                      </p:tavLst>
                                    </p:anim>
                                    <p:anim calcmode="lin" valueType="num">
                                      <p:cBhvr additive="base">
                                        <p:cTn id="20" dur="10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1000" fill="hold"/>
                                        <p:tgtEl>
                                          <p:spTgt spid="3"/>
                                        </p:tgtEl>
                                        <p:attrNameLst>
                                          <p:attrName>ppt_x</p:attrName>
                                        </p:attrNameLst>
                                      </p:cBhvr>
                                      <p:tavLst>
                                        <p:tav tm="0">
                                          <p:val>
                                            <p:strVal val="#ppt_x"/>
                                          </p:val>
                                        </p:tav>
                                        <p:tav tm="100000">
                                          <p:val>
                                            <p:strVal val="#ppt_x"/>
                                          </p:val>
                                        </p:tav>
                                      </p:tavLst>
                                    </p:anim>
                                    <p:anim calcmode="lin" valueType="num">
                                      <p:cBhvr additive="base">
                                        <p:cTn id="26"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87</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Accomplishments</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6" name="Group 5"/>
          <p:cNvGrpSpPr/>
          <p:nvPr/>
        </p:nvGrpSpPr>
        <p:grpSpPr>
          <a:xfrm>
            <a:off x="294302" y="5171089"/>
            <a:ext cx="2690635" cy="798786"/>
            <a:chOff x="4782207" y="5171089"/>
            <a:chExt cx="4099034" cy="798786"/>
          </a:xfrm>
        </p:grpSpPr>
        <p:sp>
          <p:nvSpPr>
            <p:cNvPr id="2" name="Right Arrow 1"/>
            <p:cNvSpPr/>
            <p:nvPr/>
          </p:nvSpPr>
          <p:spPr>
            <a:xfrm>
              <a:off x="4782207" y="5171089"/>
              <a:ext cx="4099034" cy="798786"/>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extBox 2"/>
            <p:cNvSpPr txBox="1"/>
            <p:nvPr/>
          </p:nvSpPr>
          <p:spPr>
            <a:xfrm>
              <a:off x="4876800" y="5412824"/>
              <a:ext cx="385729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rial"/>
                  <a:cs typeface="Arial"/>
                  <a:sym typeface="Arial"/>
                </a:rPr>
                <a:t>Funding</a:t>
              </a:r>
            </a:p>
          </p:txBody>
        </p:sp>
        <p:pic>
          <p:nvPicPr>
            <p:cNvPr id="5" name="Picture 4" descr="Financial | IconDoIt"/>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30800" y="5402322"/>
              <a:ext cx="328448" cy="328448"/>
            </a:xfrm>
            <a:prstGeom prst="rect">
              <a:avLst/>
            </a:prstGeom>
          </p:spPr>
        </p:pic>
        <p:pic>
          <p:nvPicPr>
            <p:cNvPr id="16" name="Picture 15" descr="Financial | IconDoIt"/>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06948" y="5386557"/>
              <a:ext cx="328448" cy="328448"/>
            </a:xfrm>
            <a:prstGeom prst="rect">
              <a:avLst/>
            </a:prstGeom>
          </p:spPr>
        </p:pic>
      </p:grpSp>
      <p:pic>
        <p:nvPicPr>
          <p:cNvPr id="14" name="Picture 13"/>
          <p:cNvPicPr>
            <a:picLocks noChangeAspect="1"/>
          </p:cNvPicPr>
          <p:nvPr/>
        </p:nvPicPr>
        <p:blipFill>
          <a:blip r:embed="rId9"/>
          <a:stretch>
            <a:fillRect/>
          </a:stretch>
        </p:blipFill>
        <p:spPr>
          <a:xfrm>
            <a:off x="1511900" y="1735190"/>
            <a:ext cx="7486537" cy="4060288"/>
          </a:xfrm>
          <a:prstGeom prst="rect">
            <a:avLst/>
          </a:prstGeom>
        </p:spPr>
      </p:pic>
    </p:spTree>
    <p:extLst>
      <p:ext uri="{BB962C8B-B14F-4D97-AF65-F5344CB8AC3E}">
        <p14:creationId xmlns:p14="http://schemas.microsoft.com/office/powerpoint/2010/main" val="285515260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88</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Accomplishments</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8" name="Picture 7"/>
          <p:cNvPicPr>
            <a:picLocks noChangeAspect="1"/>
          </p:cNvPicPr>
          <p:nvPr/>
        </p:nvPicPr>
        <p:blipFill>
          <a:blip r:embed="rId8"/>
          <a:stretch>
            <a:fillRect/>
          </a:stretch>
        </p:blipFill>
        <p:spPr>
          <a:xfrm>
            <a:off x="1511900" y="1735190"/>
            <a:ext cx="7486537" cy="4060288"/>
          </a:xfrm>
          <a:prstGeom prst="rect">
            <a:avLst/>
          </a:prstGeom>
        </p:spPr>
      </p:pic>
      <p:sp>
        <p:nvSpPr>
          <p:cNvPr id="16" name="5-Point Star 15"/>
          <p:cNvSpPr/>
          <p:nvPr/>
        </p:nvSpPr>
        <p:spPr>
          <a:xfrm>
            <a:off x="2719552" y="3582703"/>
            <a:ext cx="420414" cy="420414"/>
          </a:xfrm>
          <a:prstGeom prst="star5">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353747442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89</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4" name="TextBox 13"/>
          <p:cNvSpPr txBox="1"/>
          <p:nvPr/>
        </p:nvSpPr>
        <p:spPr>
          <a:xfrm>
            <a:off x="6172200" y="2688010"/>
            <a:ext cx="12192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FFFFFF">
                  <a:lumMod val="50000"/>
                </a:srgbClr>
              </a:solidFill>
              <a:effectLst/>
              <a:uLnTx/>
              <a:uFillTx/>
              <a:latin typeface="Calibri"/>
              <a:ea typeface="+mn-ea"/>
              <a:cs typeface="Arial"/>
              <a:sym typeface="Arial"/>
            </a:endParaRPr>
          </a:p>
        </p:txBody>
      </p:sp>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How We Got Here</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6" name="Group 15"/>
          <p:cNvGrpSpPr/>
          <p:nvPr/>
        </p:nvGrpSpPr>
        <p:grpSpPr>
          <a:xfrm>
            <a:off x="131381" y="1513480"/>
            <a:ext cx="1434661" cy="1135116"/>
            <a:chOff x="3104940" y="2121004"/>
            <a:chExt cx="1085825" cy="899387"/>
          </a:xfrm>
          <a:solidFill>
            <a:srgbClr val="FFC000"/>
          </a:solidFill>
        </p:grpSpPr>
        <p:sp>
          <p:nvSpPr>
            <p:cNvPr id="17" name="Oval 16"/>
            <p:cNvSpPr/>
            <p:nvPr/>
          </p:nvSpPr>
          <p:spPr>
            <a:xfrm>
              <a:off x="3104940" y="2121004"/>
              <a:ext cx="1073888" cy="899387"/>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TextBox 17"/>
            <p:cNvSpPr txBox="1"/>
            <p:nvPr/>
          </p:nvSpPr>
          <p:spPr>
            <a:xfrm>
              <a:off x="3383831" y="2168327"/>
              <a:ext cx="806934" cy="80474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4F81BD"/>
                  </a:solidFill>
                  <a:effectLst/>
                  <a:uLnTx/>
                  <a:uFillTx/>
                  <a:latin typeface="Arial"/>
                  <a:cs typeface="Arial"/>
                  <a:sym typeface="Arial"/>
                </a:rPr>
                <a:t>?</a:t>
              </a:r>
            </a:p>
          </p:txBody>
        </p:sp>
      </p:grpSp>
      <p:pic>
        <p:nvPicPr>
          <p:cNvPr id="12" name="Picture 11"/>
          <p:cNvPicPr>
            <a:picLocks noChangeAspect="1"/>
          </p:cNvPicPr>
          <p:nvPr/>
        </p:nvPicPr>
        <p:blipFill>
          <a:blip r:embed="rId13">
            <a:lum bright="70000" contrast="-70000"/>
          </a:blip>
          <a:stretch>
            <a:fillRect/>
          </a:stretch>
        </p:blipFill>
        <p:spPr>
          <a:xfrm>
            <a:off x="1618594" y="3174124"/>
            <a:ext cx="1093074" cy="1240221"/>
          </a:xfrm>
          <a:prstGeom prst="rect">
            <a:avLst/>
          </a:prstGeom>
        </p:spPr>
      </p:pic>
      <p:pic>
        <p:nvPicPr>
          <p:cNvPr id="13" name="Picture 12"/>
          <p:cNvPicPr>
            <a:picLocks noChangeAspect="1"/>
          </p:cNvPicPr>
          <p:nvPr/>
        </p:nvPicPr>
        <p:blipFill>
          <a:blip r:embed="rId14">
            <a:lum bright="70000" contrast="-70000"/>
          </a:blip>
          <a:stretch>
            <a:fillRect/>
          </a:stretch>
        </p:blipFill>
        <p:spPr>
          <a:xfrm>
            <a:off x="3121572" y="3174124"/>
            <a:ext cx="1158679" cy="1239761"/>
          </a:xfrm>
          <a:prstGeom prst="rect">
            <a:avLst/>
          </a:prstGeom>
        </p:spPr>
      </p:pic>
      <p:pic>
        <p:nvPicPr>
          <p:cNvPr id="19"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5">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p:cNvPicPr>
          <p:nvPr/>
        </p:nvPicPr>
        <p:blipFill>
          <a:blip r:embed="rId16">
            <a:lum bright="70000" contrast="-70000"/>
          </a:blip>
          <a:stretch>
            <a:fillRect/>
          </a:stretch>
        </p:blipFill>
        <p:spPr>
          <a:xfrm>
            <a:off x="6286499" y="3174125"/>
            <a:ext cx="1093378" cy="1237719"/>
          </a:xfrm>
          <a:prstGeom prst="rect">
            <a:avLst/>
          </a:prstGeom>
        </p:spPr>
      </p:pic>
    </p:spTree>
    <p:extLst>
      <p:ext uri="{BB962C8B-B14F-4D97-AF65-F5344CB8AC3E}">
        <p14:creationId xmlns:p14="http://schemas.microsoft.com/office/powerpoint/2010/main" val="386732895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90</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How We Got Here</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aphicFrame>
        <p:nvGraphicFramePr>
          <p:cNvPr id="16" name="Diagram 15"/>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1" name="Group 10"/>
          <p:cNvGrpSpPr/>
          <p:nvPr/>
        </p:nvGrpSpPr>
        <p:grpSpPr>
          <a:xfrm>
            <a:off x="131381" y="1513480"/>
            <a:ext cx="1434661" cy="1135116"/>
            <a:chOff x="3104940" y="2121004"/>
            <a:chExt cx="1085825" cy="899387"/>
          </a:xfrm>
          <a:solidFill>
            <a:srgbClr val="FFC000"/>
          </a:solidFill>
        </p:grpSpPr>
        <p:sp>
          <p:nvSpPr>
            <p:cNvPr id="12" name="Oval 11"/>
            <p:cNvSpPr/>
            <p:nvPr/>
          </p:nvSpPr>
          <p:spPr>
            <a:xfrm>
              <a:off x="3104940" y="2121004"/>
              <a:ext cx="1073888" cy="899387"/>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TextBox 12"/>
            <p:cNvSpPr txBox="1"/>
            <p:nvPr/>
          </p:nvSpPr>
          <p:spPr>
            <a:xfrm>
              <a:off x="3383831" y="2168327"/>
              <a:ext cx="806934" cy="80474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000" b="1" i="0" u="none" strike="noStrike" kern="0" cap="none" spc="0" normalizeH="0" baseline="0" noProof="0" dirty="0">
                  <a:ln>
                    <a:noFill/>
                  </a:ln>
                  <a:solidFill>
                    <a:srgbClr val="4F81BD"/>
                  </a:solidFill>
                  <a:effectLst/>
                  <a:uLnTx/>
                  <a:uFillTx/>
                  <a:latin typeface="Arial"/>
                  <a:cs typeface="Arial"/>
                  <a:sym typeface="Arial"/>
                </a:rPr>
                <a:t>?</a:t>
              </a:r>
            </a:p>
          </p:txBody>
        </p:sp>
      </p:grpSp>
      <p:pic>
        <p:nvPicPr>
          <p:cNvPr id="14" name="Picture 13"/>
          <p:cNvPicPr>
            <a:picLocks noChangeAspect="1"/>
          </p:cNvPicPr>
          <p:nvPr/>
        </p:nvPicPr>
        <p:blipFill>
          <a:blip r:embed="rId13">
            <a:lum bright="70000" contrast="-70000"/>
          </a:blip>
          <a:stretch>
            <a:fillRect/>
          </a:stretch>
        </p:blipFill>
        <p:spPr>
          <a:xfrm>
            <a:off x="6286499" y="3174125"/>
            <a:ext cx="1093378" cy="1237719"/>
          </a:xfrm>
          <a:prstGeom prst="rect">
            <a:avLst/>
          </a:prstGeom>
        </p:spPr>
      </p:pic>
      <p:pic>
        <p:nvPicPr>
          <p:cNvPr id="17" name="Picture 16"/>
          <p:cNvPicPr>
            <a:picLocks noChangeAspect="1"/>
          </p:cNvPicPr>
          <p:nvPr/>
        </p:nvPicPr>
        <p:blipFill>
          <a:blip r:embed="rId14">
            <a:lum bright="70000" contrast="-70000"/>
          </a:blip>
          <a:stretch>
            <a:fillRect/>
          </a:stretch>
        </p:blipFill>
        <p:spPr>
          <a:xfrm>
            <a:off x="1618594" y="3174124"/>
            <a:ext cx="1093074" cy="1240221"/>
          </a:xfrm>
          <a:prstGeom prst="rect">
            <a:avLst/>
          </a:prstGeom>
        </p:spPr>
      </p:pic>
      <p:pic>
        <p:nvPicPr>
          <p:cNvPr id="18" name="Picture 17"/>
          <p:cNvPicPr>
            <a:picLocks noChangeAspect="1"/>
          </p:cNvPicPr>
          <p:nvPr/>
        </p:nvPicPr>
        <p:blipFill>
          <a:blip r:embed="rId15">
            <a:lum bright="70000" contrast="-70000"/>
          </a:blip>
          <a:stretch>
            <a:fillRect/>
          </a:stretch>
        </p:blipFill>
        <p:spPr>
          <a:xfrm>
            <a:off x="3121572" y="3174124"/>
            <a:ext cx="1158679" cy="1239761"/>
          </a:xfrm>
          <a:prstGeom prst="rect">
            <a:avLst/>
          </a:prstGeom>
        </p:spPr>
      </p:pic>
      <p:pic>
        <p:nvPicPr>
          <p:cNvPr id="22"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6">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p:cNvGrpSpPr/>
          <p:nvPr/>
        </p:nvGrpSpPr>
        <p:grpSpPr>
          <a:xfrm>
            <a:off x="1019504" y="4382815"/>
            <a:ext cx="648226" cy="712065"/>
            <a:chOff x="2291255" y="4109545"/>
            <a:chExt cx="648226" cy="712065"/>
          </a:xfrm>
        </p:grpSpPr>
        <p:sp>
          <p:nvSpPr>
            <p:cNvPr id="24" name="10-Point Star 23"/>
            <p:cNvSpPr/>
            <p:nvPr/>
          </p:nvSpPr>
          <p:spPr>
            <a:xfrm>
              <a:off x="2291255" y="4109545"/>
              <a:ext cx="648226" cy="712065"/>
            </a:xfrm>
            <a:prstGeom prst="star10">
              <a:avLst/>
            </a:prstGeom>
            <a:solidFill>
              <a:schemeClr val="tx2">
                <a:lumMod val="5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5" name="TextBox 24"/>
            <p:cNvSpPr txBox="1"/>
            <p:nvPr/>
          </p:nvSpPr>
          <p:spPr>
            <a:xfrm>
              <a:off x="2375338" y="4309242"/>
              <a:ext cx="46245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Arial"/>
                  <a:cs typeface="Arial"/>
                  <a:sym typeface="Arial"/>
                </a:rPr>
                <a:t>IK</a:t>
              </a:r>
            </a:p>
          </p:txBody>
        </p:sp>
      </p:grpSp>
    </p:spTree>
    <p:extLst>
      <p:ext uri="{BB962C8B-B14F-4D97-AF65-F5344CB8AC3E}">
        <p14:creationId xmlns:p14="http://schemas.microsoft.com/office/powerpoint/2010/main" val="3277929910"/>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par>
                                <p:cTn id="8" presetID="2" presetClass="entr" presetSubtype="6" fill="hold" nodeType="withEffect">
                                  <p:stCondLst>
                                    <p:cond delay="700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1000" fill="hold"/>
                                        <p:tgtEl>
                                          <p:spTgt spid="23"/>
                                        </p:tgtEl>
                                        <p:attrNameLst>
                                          <p:attrName>ppt_x</p:attrName>
                                        </p:attrNameLst>
                                      </p:cBhvr>
                                      <p:tavLst>
                                        <p:tav tm="0">
                                          <p:val>
                                            <p:strVal val="1+#ppt_w/2"/>
                                          </p:val>
                                        </p:tav>
                                        <p:tav tm="100000">
                                          <p:val>
                                            <p:strVal val="#ppt_x"/>
                                          </p:val>
                                        </p:tav>
                                      </p:tavLst>
                                    </p:anim>
                                    <p:anim calcmode="lin" valueType="num">
                                      <p:cBhvr additive="base">
                                        <p:cTn id="11"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6407FF-B8DE-4BE0-B659-6289B3964269}"/>
              </a:ext>
            </a:extLst>
          </p:cNvPr>
          <p:cNvSpPr>
            <a:spLocks noGrp="1"/>
          </p:cNvSpPr>
          <p:nvPr>
            <p:ph type="title"/>
          </p:nvPr>
        </p:nvSpPr>
        <p:spPr/>
        <p:txBody>
          <a:bodyPr/>
          <a:lstStyle/>
          <a:p>
            <a:r>
              <a:rPr lang="en-US" sz="3600" dirty="0"/>
              <a:t>Project Status - How We Got Here</a:t>
            </a:r>
          </a:p>
        </p:txBody>
      </p:sp>
      <p:sp>
        <p:nvSpPr>
          <p:cNvPr id="4" name="Slide Number Placeholder 3">
            <a:extLst>
              <a:ext uri="{FF2B5EF4-FFF2-40B4-BE49-F238E27FC236}">
                <a16:creationId xmlns:a16="http://schemas.microsoft.com/office/drawing/2014/main" id="{706B39C6-651B-4DDE-BE5E-2666236753D0}"/>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91</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pic>
        <p:nvPicPr>
          <p:cNvPr id="7" name="image7.png"/>
          <p:cNvPicPr/>
          <p:nvPr/>
        </p:nvPicPr>
        <p:blipFill>
          <a:blip r:embed="rId3"/>
          <a:srcRect/>
          <a:stretch>
            <a:fillRect/>
          </a:stretch>
        </p:blipFill>
        <p:spPr>
          <a:xfrm>
            <a:off x="1786270" y="1470803"/>
            <a:ext cx="5570604" cy="5103274"/>
          </a:xfrm>
          <a:prstGeom prst="rect">
            <a:avLst/>
          </a:prstGeom>
          <a:ln/>
        </p:spPr>
      </p:pic>
      <p:sp>
        <p:nvSpPr>
          <p:cNvPr id="2" name="Left Arrow 1"/>
          <p:cNvSpPr/>
          <p:nvPr/>
        </p:nvSpPr>
        <p:spPr>
          <a:xfrm>
            <a:off x="7070646" y="1754375"/>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Left Arrow 7"/>
          <p:cNvSpPr/>
          <p:nvPr/>
        </p:nvSpPr>
        <p:spPr>
          <a:xfrm>
            <a:off x="7063555" y="2459678"/>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Left Arrow 8"/>
          <p:cNvSpPr/>
          <p:nvPr/>
        </p:nvSpPr>
        <p:spPr>
          <a:xfrm>
            <a:off x="7074188" y="3756841"/>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Left Arrow 9"/>
          <p:cNvSpPr/>
          <p:nvPr/>
        </p:nvSpPr>
        <p:spPr>
          <a:xfrm>
            <a:off x="4362877" y="1715383"/>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Left Arrow 10"/>
          <p:cNvSpPr/>
          <p:nvPr/>
        </p:nvSpPr>
        <p:spPr>
          <a:xfrm>
            <a:off x="4338077" y="2955856"/>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Rectangle 2"/>
          <p:cNvSpPr/>
          <p:nvPr/>
        </p:nvSpPr>
        <p:spPr>
          <a:xfrm>
            <a:off x="4915772" y="2757390"/>
            <a:ext cx="730116" cy="23675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66432602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2500"/>
                                  </p:stCondLst>
                                  <p:childTnLst>
                                    <p:set>
                                      <p:cBhvr>
                                        <p:cTn id="9" dur="1" fill="hold">
                                          <p:stCondLst>
                                            <p:cond delay="0"/>
                                          </p:stCondLst>
                                        </p:cTn>
                                        <p:tgtEl>
                                          <p:spTgt spid="2"/>
                                        </p:tgtEl>
                                        <p:attrNameLst>
                                          <p:attrName>style.visibility</p:attrName>
                                        </p:attrNameLst>
                                      </p:cBhvr>
                                      <p:to>
                                        <p:strVal val="visible"/>
                                      </p:to>
                                    </p:set>
                                  </p:childTnLst>
                                </p:cTn>
                              </p:par>
                            </p:childTnLst>
                          </p:cTn>
                        </p:par>
                        <p:par>
                          <p:cTn id="10" fill="hold">
                            <p:stCondLst>
                              <p:cond delay="3500"/>
                            </p:stCondLst>
                            <p:childTnLst>
                              <p:par>
                                <p:cTn id="11" presetID="1" presetClass="entr" presetSubtype="0" fill="hold" grpId="0" nodeType="afterEffect">
                                  <p:stCondLst>
                                    <p:cond delay="250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6000"/>
                            </p:stCondLst>
                            <p:childTnLst>
                              <p:par>
                                <p:cTn id="14" presetID="1" presetClass="entr" presetSubtype="0" fill="hold" grpId="0" nodeType="afterEffect">
                                  <p:stCondLst>
                                    <p:cond delay="250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8500"/>
                            </p:stCondLst>
                            <p:childTnLst>
                              <p:par>
                                <p:cTn id="17" presetID="1" presetClass="entr" presetSubtype="0" fill="hold" grpId="0" nodeType="afterEffect">
                                  <p:stCondLst>
                                    <p:cond delay="250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B6407FF-B8DE-4BE0-B659-6289B3964269}"/>
              </a:ext>
            </a:extLst>
          </p:cNvPr>
          <p:cNvSpPr>
            <a:spLocks noGrp="1"/>
          </p:cNvSpPr>
          <p:nvPr>
            <p:ph type="title"/>
          </p:nvPr>
        </p:nvSpPr>
        <p:spPr/>
        <p:txBody>
          <a:bodyPr/>
          <a:lstStyle/>
          <a:p>
            <a:r>
              <a:rPr lang="en-US" sz="3600" dirty="0"/>
              <a:t>Project Status - How We Got Here</a:t>
            </a:r>
          </a:p>
        </p:txBody>
      </p:sp>
      <p:sp>
        <p:nvSpPr>
          <p:cNvPr id="4" name="Slide Number Placeholder 3">
            <a:extLst>
              <a:ext uri="{FF2B5EF4-FFF2-40B4-BE49-F238E27FC236}">
                <a16:creationId xmlns:a16="http://schemas.microsoft.com/office/drawing/2014/main" id="{706B39C6-651B-4DDE-BE5E-2666236753D0}"/>
              </a:ext>
            </a:extLst>
          </p:cNvPr>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92</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pic>
        <p:nvPicPr>
          <p:cNvPr id="7" name="image7.png"/>
          <p:cNvPicPr/>
          <p:nvPr/>
        </p:nvPicPr>
        <p:blipFill>
          <a:blip r:embed="rId3"/>
          <a:srcRect/>
          <a:stretch>
            <a:fillRect/>
          </a:stretch>
        </p:blipFill>
        <p:spPr>
          <a:xfrm>
            <a:off x="1786270" y="1470803"/>
            <a:ext cx="5570604" cy="5103274"/>
          </a:xfrm>
          <a:prstGeom prst="rect">
            <a:avLst/>
          </a:prstGeom>
          <a:ln/>
        </p:spPr>
      </p:pic>
      <p:sp>
        <p:nvSpPr>
          <p:cNvPr id="2" name="Left Arrow 1"/>
          <p:cNvSpPr/>
          <p:nvPr/>
        </p:nvSpPr>
        <p:spPr>
          <a:xfrm>
            <a:off x="7070646" y="1754375"/>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Left Arrow 7"/>
          <p:cNvSpPr/>
          <p:nvPr/>
        </p:nvSpPr>
        <p:spPr>
          <a:xfrm>
            <a:off x="7063555" y="2459678"/>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9" name="Left Arrow 8"/>
          <p:cNvSpPr/>
          <p:nvPr/>
        </p:nvSpPr>
        <p:spPr>
          <a:xfrm>
            <a:off x="7074188" y="3756841"/>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0" name="Left Arrow 9"/>
          <p:cNvSpPr/>
          <p:nvPr/>
        </p:nvSpPr>
        <p:spPr>
          <a:xfrm>
            <a:off x="4362877" y="1715383"/>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1" name="Left Arrow 10"/>
          <p:cNvSpPr/>
          <p:nvPr/>
        </p:nvSpPr>
        <p:spPr>
          <a:xfrm>
            <a:off x="4338077" y="2955856"/>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2" name="Rectangle 11"/>
          <p:cNvSpPr/>
          <p:nvPr/>
        </p:nvSpPr>
        <p:spPr>
          <a:xfrm>
            <a:off x="4915772" y="2757390"/>
            <a:ext cx="730116" cy="23675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3" name="Left Arrow 12"/>
          <p:cNvSpPr/>
          <p:nvPr/>
        </p:nvSpPr>
        <p:spPr>
          <a:xfrm rot="10800000">
            <a:off x="3101141" y="6205877"/>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Left Arrow 13"/>
          <p:cNvSpPr/>
          <p:nvPr/>
        </p:nvSpPr>
        <p:spPr>
          <a:xfrm rot="16200000">
            <a:off x="5110708" y="5578559"/>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5" name="Left Arrow 14"/>
          <p:cNvSpPr/>
          <p:nvPr/>
        </p:nvSpPr>
        <p:spPr>
          <a:xfrm>
            <a:off x="7067098" y="4993756"/>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6" name="Left Arrow 15"/>
          <p:cNvSpPr/>
          <p:nvPr/>
        </p:nvSpPr>
        <p:spPr>
          <a:xfrm>
            <a:off x="7098993" y="5567918"/>
            <a:ext cx="499730" cy="297712"/>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Tree>
    <p:extLst>
      <p:ext uri="{BB962C8B-B14F-4D97-AF65-F5344CB8AC3E}">
        <p14:creationId xmlns:p14="http://schemas.microsoft.com/office/powerpoint/2010/main" val="53429665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
                                  </p:stCondLst>
                                  <p:childTnLst>
                                    <p:set>
                                      <p:cBhvr>
                                        <p:cTn id="6" dur="1" fill="hold">
                                          <p:stCondLst>
                                            <p:cond delay="0"/>
                                          </p:stCondLst>
                                        </p:cTn>
                                        <p:tgtEl>
                                          <p:spTgt spid="13"/>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2500"/>
                                  </p:stCondLst>
                                  <p:childTnLst>
                                    <p:set>
                                      <p:cBhvr>
                                        <p:cTn id="9" dur="1" fill="hold">
                                          <p:stCondLst>
                                            <p:cond delay="0"/>
                                          </p:stCondLst>
                                        </p:cTn>
                                        <p:tgtEl>
                                          <p:spTgt spid="14"/>
                                        </p:tgtEl>
                                        <p:attrNameLst>
                                          <p:attrName>style.visibility</p:attrName>
                                        </p:attrNameLst>
                                      </p:cBhvr>
                                      <p:to>
                                        <p:strVal val="visible"/>
                                      </p:to>
                                    </p:set>
                                  </p:childTnLst>
                                </p:cTn>
                              </p:par>
                            </p:childTnLst>
                          </p:cTn>
                        </p:par>
                        <p:par>
                          <p:cTn id="10" fill="hold">
                            <p:stCondLst>
                              <p:cond delay="3500"/>
                            </p:stCondLst>
                            <p:childTnLst>
                              <p:par>
                                <p:cTn id="11" presetID="1" presetClass="entr" presetSubtype="0" fill="hold" grpId="0" nodeType="afterEffect">
                                  <p:stCondLst>
                                    <p:cond delay="2500"/>
                                  </p:stCondLst>
                                  <p:childTnLst>
                                    <p:set>
                                      <p:cBhvr>
                                        <p:cTn id="12" dur="1" fill="hold">
                                          <p:stCondLst>
                                            <p:cond delay="9"/>
                                          </p:stCondLst>
                                        </p:cTn>
                                        <p:tgtEl>
                                          <p:spTgt spid="15"/>
                                        </p:tgtEl>
                                        <p:attrNameLst>
                                          <p:attrName>style.visibility</p:attrName>
                                        </p:attrNameLst>
                                      </p:cBhvr>
                                      <p:to>
                                        <p:strVal val="visible"/>
                                      </p:to>
                                    </p:set>
                                  </p:childTnLst>
                                </p:cTn>
                              </p:par>
                            </p:childTnLst>
                          </p:cTn>
                        </p:par>
                        <p:par>
                          <p:cTn id="13" fill="hold">
                            <p:stCondLst>
                              <p:cond delay="6010"/>
                            </p:stCondLst>
                            <p:childTnLst>
                              <p:par>
                                <p:cTn id="14" presetID="1" presetClass="entr" presetSubtype="0" fill="hold" grpId="0" nodeType="afterEffect">
                                  <p:stCondLst>
                                    <p:cond delay="2500"/>
                                  </p:stCondLst>
                                  <p:childTnLst>
                                    <p:set>
                                      <p:cBhvr>
                                        <p:cTn id="1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93</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6" name="Group 15"/>
          <p:cNvGrpSpPr/>
          <p:nvPr/>
        </p:nvGrpSpPr>
        <p:grpSpPr>
          <a:xfrm>
            <a:off x="1334814" y="1550268"/>
            <a:ext cx="1667722" cy="1142695"/>
            <a:chOff x="3200400" y="2062716"/>
            <a:chExt cx="1073888" cy="712382"/>
          </a:xfrm>
          <a:solidFill>
            <a:srgbClr val="FFC000"/>
          </a:solidFill>
        </p:grpSpPr>
        <p:sp>
          <p:nvSpPr>
            <p:cNvPr id="17" name="Oval 16"/>
            <p:cNvSpPr/>
            <p:nvPr/>
          </p:nvSpPr>
          <p:spPr>
            <a:xfrm>
              <a:off x="3200400" y="2062716"/>
              <a:ext cx="1073888" cy="712382"/>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8" name="TextBox 17"/>
            <p:cNvSpPr txBox="1"/>
            <p:nvPr/>
          </p:nvSpPr>
          <p:spPr>
            <a:xfrm>
              <a:off x="3261827" y="2203044"/>
              <a:ext cx="971858" cy="441312"/>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4F81BD"/>
                  </a:solidFill>
                  <a:effectLst/>
                  <a:uLnTx/>
                  <a:uFillTx/>
                  <a:latin typeface="Arial"/>
                  <a:cs typeface="Arial"/>
                  <a:sym typeface="Arial"/>
                </a:rPr>
                <a:t>Develop Policies </a:t>
              </a:r>
            </a:p>
          </p:txBody>
        </p:sp>
      </p:grpSp>
      <p:pic>
        <p:nvPicPr>
          <p:cNvPr id="13" name="Picture 12"/>
          <p:cNvPicPr>
            <a:picLocks noChangeAspect="1"/>
          </p:cNvPicPr>
          <p:nvPr/>
        </p:nvPicPr>
        <p:blipFill>
          <a:blip r:embed="rId8">
            <a:lum bright="70000" contrast="-70000"/>
          </a:blip>
          <a:stretch>
            <a:fillRect/>
          </a:stretch>
        </p:blipFill>
        <p:spPr>
          <a:xfrm>
            <a:off x="6286499" y="3174125"/>
            <a:ext cx="1093378" cy="1237719"/>
          </a:xfrm>
          <a:prstGeom prst="rect">
            <a:avLst/>
          </a:prstGeom>
        </p:spPr>
      </p:pic>
      <p:pic>
        <p:nvPicPr>
          <p:cNvPr id="14" name="Picture 13"/>
          <p:cNvPicPr>
            <a:picLocks noChangeAspect="1"/>
          </p:cNvPicPr>
          <p:nvPr/>
        </p:nvPicPr>
        <p:blipFill>
          <a:blip r:embed="rId9">
            <a:lum bright="70000" contrast="-70000"/>
          </a:blip>
          <a:stretch>
            <a:fillRect/>
          </a:stretch>
        </p:blipFill>
        <p:spPr>
          <a:xfrm>
            <a:off x="3121572" y="3174124"/>
            <a:ext cx="1158679" cy="1239761"/>
          </a:xfrm>
          <a:prstGeom prst="rect">
            <a:avLst/>
          </a:prstGeom>
        </p:spPr>
      </p:pic>
      <p:pic>
        <p:nvPicPr>
          <p:cNvPr id="19"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0">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p:cNvPicPr>
          <p:nvPr/>
        </p:nvPicPr>
        <p:blipFill>
          <a:blip r:embed="rId11"/>
          <a:stretch>
            <a:fillRect/>
          </a:stretch>
        </p:blipFill>
        <p:spPr>
          <a:xfrm>
            <a:off x="1618594" y="3174124"/>
            <a:ext cx="1093074" cy="1240221"/>
          </a:xfrm>
          <a:prstGeom prst="rect">
            <a:avLst/>
          </a:prstGeom>
        </p:spPr>
      </p:pic>
      <p:grpSp>
        <p:nvGrpSpPr>
          <p:cNvPr id="5" name="Group 4"/>
          <p:cNvGrpSpPr/>
          <p:nvPr/>
        </p:nvGrpSpPr>
        <p:grpSpPr>
          <a:xfrm>
            <a:off x="2291255" y="4109545"/>
            <a:ext cx="648226" cy="712065"/>
            <a:chOff x="2291255" y="4109545"/>
            <a:chExt cx="648226" cy="712065"/>
          </a:xfrm>
        </p:grpSpPr>
        <p:sp>
          <p:nvSpPr>
            <p:cNvPr id="2" name="10-Point Star 1"/>
            <p:cNvSpPr/>
            <p:nvPr/>
          </p:nvSpPr>
          <p:spPr>
            <a:xfrm>
              <a:off x="2291255" y="4109545"/>
              <a:ext cx="648226" cy="712065"/>
            </a:xfrm>
            <a:prstGeom prst="star10">
              <a:avLst/>
            </a:prstGeom>
            <a:solidFill>
              <a:schemeClr val="tx2">
                <a:lumMod val="50000"/>
              </a:schemeClr>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extBox 2"/>
            <p:cNvSpPr txBox="1"/>
            <p:nvPr/>
          </p:nvSpPr>
          <p:spPr>
            <a:xfrm>
              <a:off x="2375338" y="4309242"/>
              <a:ext cx="46245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FFFF"/>
                  </a:solidFill>
                  <a:effectLst/>
                  <a:uLnTx/>
                  <a:uFillTx/>
                  <a:latin typeface="Arial"/>
                  <a:cs typeface="Arial"/>
                  <a:sym typeface="Arial"/>
                </a:rPr>
                <a:t>IC</a:t>
              </a:r>
            </a:p>
          </p:txBody>
        </p:sp>
      </p:grpSp>
    </p:spTree>
    <p:extLst>
      <p:ext uri="{BB962C8B-B14F-4D97-AF65-F5344CB8AC3E}">
        <p14:creationId xmlns:p14="http://schemas.microsoft.com/office/powerpoint/2010/main" val="93774691"/>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par>
                                <p:cTn id="8" presetID="2" presetClass="entr" presetSubtype="6" fill="hold" nodeType="withEffect">
                                  <p:stCondLst>
                                    <p:cond delay="700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1+#ppt_w/2"/>
                                          </p:val>
                                        </p:tav>
                                        <p:tav tm="100000">
                                          <p:val>
                                            <p:strVal val="#ppt_x"/>
                                          </p:val>
                                        </p:tav>
                                      </p:tavLst>
                                    </p:anim>
                                    <p:anim calcmode="lin" valueType="num">
                                      <p:cBhvr additive="base">
                                        <p:cTn id="11"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94</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Bent-Up Arrow 1"/>
          <p:cNvSpPr/>
          <p:nvPr/>
        </p:nvSpPr>
        <p:spPr>
          <a:xfrm rot="5400000">
            <a:off x="1514809" y="4604851"/>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TextBox 4"/>
          <p:cNvSpPr txBox="1"/>
          <p:nvPr/>
        </p:nvSpPr>
        <p:spPr>
          <a:xfrm>
            <a:off x="2333297" y="5029196"/>
            <a:ext cx="44248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rial"/>
                <a:cs typeface="Arial"/>
                <a:sym typeface="Arial"/>
              </a:rPr>
              <a:t>Coordinate data across partners</a:t>
            </a:r>
          </a:p>
        </p:txBody>
      </p:sp>
      <p:pic>
        <p:nvPicPr>
          <p:cNvPr id="19" name="Picture 18"/>
          <p:cNvPicPr>
            <a:picLocks noChangeAspect="1"/>
          </p:cNvPicPr>
          <p:nvPr/>
        </p:nvPicPr>
        <p:blipFill>
          <a:blip r:embed="rId13">
            <a:lum bright="70000" contrast="-70000"/>
          </a:blip>
          <a:stretch>
            <a:fillRect/>
          </a:stretch>
        </p:blipFill>
        <p:spPr>
          <a:xfrm>
            <a:off x="6286499" y="3174125"/>
            <a:ext cx="1093378" cy="1237719"/>
          </a:xfrm>
          <a:prstGeom prst="rect">
            <a:avLst/>
          </a:prstGeom>
        </p:spPr>
      </p:pic>
      <p:pic>
        <p:nvPicPr>
          <p:cNvPr id="20" name="Picture 19"/>
          <p:cNvPicPr>
            <a:picLocks noChangeAspect="1"/>
          </p:cNvPicPr>
          <p:nvPr/>
        </p:nvPicPr>
        <p:blipFill>
          <a:blip r:embed="rId14">
            <a:lum bright="70000" contrast="-70000"/>
          </a:blip>
          <a:stretch>
            <a:fillRect/>
          </a:stretch>
        </p:blipFill>
        <p:spPr>
          <a:xfrm>
            <a:off x="3121572" y="3174124"/>
            <a:ext cx="1158679" cy="1239761"/>
          </a:xfrm>
          <a:prstGeom prst="rect">
            <a:avLst/>
          </a:prstGeom>
        </p:spPr>
      </p:pic>
      <p:pic>
        <p:nvPicPr>
          <p:cNvPr id="21"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5">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16"/>
          <a:stretch>
            <a:fillRect/>
          </a:stretch>
        </p:blipFill>
        <p:spPr>
          <a:xfrm>
            <a:off x="1618594" y="3174124"/>
            <a:ext cx="1093074" cy="1240221"/>
          </a:xfrm>
          <a:prstGeom prst="rect">
            <a:avLst/>
          </a:prstGeom>
        </p:spPr>
      </p:pic>
    </p:spTree>
    <p:extLst>
      <p:ext uri="{BB962C8B-B14F-4D97-AF65-F5344CB8AC3E}">
        <p14:creationId xmlns:p14="http://schemas.microsoft.com/office/powerpoint/2010/main" val="275660513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95</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Bent-Up Arrow 1"/>
          <p:cNvSpPr/>
          <p:nvPr/>
        </p:nvSpPr>
        <p:spPr>
          <a:xfrm rot="5400000">
            <a:off x="1514809" y="4604851"/>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9" name="Bent-Up Arrow 18"/>
          <p:cNvSpPr/>
          <p:nvPr/>
        </p:nvSpPr>
        <p:spPr>
          <a:xfrm rot="5400000">
            <a:off x="1509559" y="5041026"/>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TextBox 4"/>
          <p:cNvSpPr txBox="1"/>
          <p:nvPr/>
        </p:nvSpPr>
        <p:spPr>
          <a:xfrm>
            <a:off x="2333297" y="5029196"/>
            <a:ext cx="44248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lumMod val="50000"/>
                  </a:srgbClr>
                </a:solidFill>
                <a:effectLst/>
                <a:uLnTx/>
                <a:uFillTx/>
                <a:latin typeface="Arial"/>
                <a:cs typeface="Arial"/>
                <a:sym typeface="Arial"/>
              </a:rPr>
              <a:t>Coordinate data across partners</a:t>
            </a:r>
          </a:p>
        </p:txBody>
      </p:sp>
      <p:sp>
        <p:nvSpPr>
          <p:cNvPr id="21" name="TextBox 20"/>
          <p:cNvSpPr txBox="1"/>
          <p:nvPr/>
        </p:nvSpPr>
        <p:spPr>
          <a:xfrm>
            <a:off x="2349067" y="5475882"/>
            <a:ext cx="456674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rial"/>
                <a:cs typeface="Arial"/>
                <a:sym typeface="Arial"/>
              </a:rPr>
              <a:t>Standardized approach for data needs/quality</a:t>
            </a:r>
          </a:p>
        </p:txBody>
      </p:sp>
      <p:pic>
        <p:nvPicPr>
          <p:cNvPr id="18" name="Picture 17"/>
          <p:cNvPicPr>
            <a:picLocks noChangeAspect="1"/>
          </p:cNvPicPr>
          <p:nvPr/>
        </p:nvPicPr>
        <p:blipFill>
          <a:blip r:embed="rId13">
            <a:lum bright="70000" contrast="-70000"/>
          </a:blip>
          <a:stretch>
            <a:fillRect/>
          </a:stretch>
        </p:blipFill>
        <p:spPr>
          <a:xfrm>
            <a:off x="6286499" y="3174125"/>
            <a:ext cx="1093378" cy="1237719"/>
          </a:xfrm>
          <a:prstGeom prst="rect">
            <a:avLst/>
          </a:prstGeom>
        </p:spPr>
      </p:pic>
      <p:pic>
        <p:nvPicPr>
          <p:cNvPr id="20" name="Picture 19"/>
          <p:cNvPicPr>
            <a:picLocks noChangeAspect="1"/>
          </p:cNvPicPr>
          <p:nvPr/>
        </p:nvPicPr>
        <p:blipFill>
          <a:blip r:embed="rId14">
            <a:lum bright="70000" contrast="-70000"/>
          </a:blip>
          <a:stretch>
            <a:fillRect/>
          </a:stretch>
        </p:blipFill>
        <p:spPr>
          <a:xfrm>
            <a:off x="3121572" y="3174124"/>
            <a:ext cx="1158679" cy="1239761"/>
          </a:xfrm>
          <a:prstGeom prst="rect">
            <a:avLst/>
          </a:prstGeom>
        </p:spPr>
      </p:pic>
      <p:pic>
        <p:nvPicPr>
          <p:cNvPr id="22"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5">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p:cNvPicPr>
            <a:picLocks noChangeAspect="1"/>
          </p:cNvPicPr>
          <p:nvPr/>
        </p:nvPicPr>
        <p:blipFill>
          <a:blip r:embed="rId16"/>
          <a:stretch>
            <a:fillRect/>
          </a:stretch>
        </p:blipFill>
        <p:spPr>
          <a:xfrm>
            <a:off x="1618594" y="3174124"/>
            <a:ext cx="1093074" cy="1240221"/>
          </a:xfrm>
          <a:prstGeom prst="rect">
            <a:avLst/>
          </a:prstGeom>
        </p:spPr>
      </p:pic>
    </p:spTree>
    <p:extLst>
      <p:ext uri="{BB962C8B-B14F-4D97-AF65-F5344CB8AC3E}">
        <p14:creationId xmlns:p14="http://schemas.microsoft.com/office/powerpoint/2010/main" val="247706999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96</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Bent-Up Arrow 1"/>
          <p:cNvSpPr/>
          <p:nvPr/>
        </p:nvSpPr>
        <p:spPr>
          <a:xfrm rot="5400000">
            <a:off x="1514809" y="4604851"/>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9" name="Bent-Up Arrow 18"/>
          <p:cNvSpPr/>
          <p:nvPr/>
        </p:nvSpPr>
        <p:spPr>
          <a:xfrm rot="5400000">
            <a:off x="1509559" y="5041026"/>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Bent-Up Arrow 19"/>
          <p:cNvSpPr/>
          <p:nvPr/>
        </p:nvSpPr>
        <p:spPr>
          <a:xfrm rot="5400000">
            <a:off x="1509555" y="5513995"/>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5" name="TextBox 4"/>
          <p:cNvSpPr txBox="1"/>
          <p:nvPr/>
        </p:nvSpPr>
        <p:spPr>
          <a:xfrm>
            <a:off x="2333297" y="5029196"/>
            <a:ext cx="44248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lumMod val="50000"/>
                  </a:srgbClr>
                </a:solidFill>
                <a:effectLst/>
                <a:uLnTx/>
                <a:uFillTx/>
                <a:latin typeface="Arial"/>
                <a:cs typeface="Arial"/>
                <a:sym typeface="Arial"/>
              </a:rPr>
              <a:t>Coordinate data across partners</a:t>
            </a:r>
          </a:p>
        </p:txBody>
      </p:sp>
      <p:sp>
        <p:nvSpPr>
          <p:cNvPr id="21" name="TextBox 20"/>
          <p:cNvSpPr txBox="1"/>
          <p:nvPr/>
        </p:nvSpPr>
        <p:spPr>
          <a:xfrm>
            <a:off x="2349067" y="5475882"/>
            <a:ext cx="44248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lumMod val="50000"/>
                  </a:srgbClr>
                </a:solidFill>
                <a:effectLst/>
                <a:uLnTx/>
                <a:uFillTx/>
                <a:latin typeface="Arial"/>
                <a:cs typeface="Arial"/>
                <a:sym typeface="Arial"/>
              </a:rPr>
              <a:t>Standardized approach for data needs/quality</a:t>
            </a:r>
          </a:p>
        </p:txBody>
      </p:sp>
      <p:sp>
        <p:nvSpPr>
          <p:cNvPr id="22" name="TextBox 21"/>
          <p:cNvSpPr txBox="1"/>
          <p:nvPr/>
        </p:nvSpPr>
        <p:spPr>
          <a:xfrm>
            <a:off x="2338551" y="5959354"/>
            <a:ext cx="442485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rial"/>
                <a:cs typeface="Arial"/>
                <a:sym typeface="Arial"/>
              </a:rPr>
              <a:t>Security and accessibility</a:t>
            </a:r>
          </a:p>
        </p:txBody>
      </p:sp>
      <p:pic>
        <p:nvPicPr>
          <p:cNvPr id="26" name="Picture 25"/>
          <p:cNvPicPr>
            <a:picLocks noChangeAspect="1"/>
          </p:cNvPicPr>
          <p:nvPr/>
        </p:nvPicPr>
        <p:blipFill>
          <a:blip r:embed="rId13">
            <a:lum bright="70000" contrast="-70000"/>
          </a:blip>
          <a:stretch>
            <a:fillRect/>
          </a:stretch>
        </p:blipFill>
        <p:spPr>
          <a:xfrm>
            <a:off x="6286499" y="3174125"/>
            <a:ext cx="1093378" cy="1237719"/>
          </a:xfrm>
          <a:prstGeom prst="rect">
            <a:avLst/>
          </a:prstGeom>
        </p:spPr>
      </p:pic>
      <p:pic>
        <p:nvPicPr>
          <p:cNvPr id="27" name="Picture 26"/>
          <p:cNvPicPr>
            <a:picLocks noChangeAspect="1"/>
          </p:cNvPicPr>
          <p:nvPr/>
        </p:nvPicPr>
        <p:blipFill>
          <a:blip r:embed="rId14">
            <a:lum bright="70000" contrast="-70000"/>
          </a:blip>
          <a:stretch>
            <a:fillRect/>
          </a:stretch>
        </p:blipFill>
        <p:spPr>
          <a:xfrm>
            <a:off x="3121572" y="3174124"/>
            <a:ext cx="1158679" cy="1239761"/>
          </a:xfrm>
          <a:prstGeom prst="rect">
            <a:avLst/>
          </a:prstGeom>
        </p:spPr>
      </p:pic>
      <p:pic>
        <p:nvPicPr>
          <p:cNvPr id="28"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5">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p:cNvPicPr>
            <a:picLocks noChangeAspect="1"/>
          </p:cNvPicPr>
          <p:nvPr/>
        </p:nvPicPr>
        <p:blipFill>
          <a:blip r:embed="rId16"/>
          <a:stretch>
            <a:fillRect/>
          </a:stretch>
        </p:blipFill>
        <p:spPr>
          <a:xfrm>
            <a:off x="1618594" y="3174124"/>
            <a:ext cx="1093074" cy="1240221"/>
          </a:xfrm>
          <a:prstGeom prst="rect">
            <a:avLst/>
          </a:prstGeom>
        </p:spPr>
      </p:pic>
    </p:spTree>
    <p:extLst>
      <p:ext uri="{BB962C8B-B14F-4D97-AF65-F5344CB8AC3E}">
        <p14:creationId xmlns:p14="http://schemas.microsoft.com/office/powerpoint/2010/main" val="391880444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97</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6" name="Group 15"/>
          <p:cNvGrpSpPr/>
          <p:nvPr/>
        </p:nvGrpSpPr>
        <p:grpSpPr>
          <a:xfrm>
            <a:off x="3042748" y="1733320"/>
            <a:ext cx="1255986" cy="936675"/>
            <a:chOff x="3200400" y="2062716"/>
            <a:chExt cx="1073888" cy="712382"/>
          </a:xfrm>
          <a:solidFill>
            <a:srgbClr val="FFC000"/>
          </a:solidFill>
        </p:grpSpPr>
        <p:sp>
          <p:nvSpPr>
            <p:cNvPr id="17" name="Oval 16"/>
            <p:cNvSpPr/>
            <p:nvPr/>
          </p:nvSpPr>
          <p:spPr>
            <a:xfrm>
              <a:off x="3200400" y="2062716"/>
              <a:ext cx="1073888" cy="712382"/>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F81BD"/>
                </a:solidFill>
                <a:effectLst/>
                <a:uLnTx/>
                <a:uFillTx/>
                <a:latin typeface="Arial"/>
                <a:ea typeface="+mn-ea"/>
                <a:cs typeface="+mn-cs"/>
                <a:sym typeface="Arial"/>
              </a:endParaRPr>
            </a:p>
          </p:txBody>
        </p:sp>
        <p:sp>
          <p:nvSpPr>
            <p:cNvPr id="18" name="TextBox 17"/>
            <p:cNvSpPr txBox="1"/>
            <p:nvPr/>
          </p:nvSpPr>
          <p:spPr>
            <a:xfrm>
              <a:off x="3455583" y="2243470"/>
              <a:ext cx="627317" cy="304301"/>
            </a:xfrm>
            <a:prstGeom prst="rect">
              <a:avLst/>
            </a:prstGeom>
            <a:grp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4F81BD"/>
                  </a:solidFill>
                  <a:effectLst/>
                  <a:uLnTx/>
                  <a:uFillTx/>
                  <a:latin typeface="Arial"/>
                  <a:cs typeface="Arial"/>
                  <a:sym typeface="Arial"/>
                </a:rPr>
                <a:t>HIE</a:t>
              </a:r>
            </a:p>
          </p:txBody>
        </p:sp>
      </p:grpSp>
      <p:pic>
        <p:nvPicPr>
          <p:cNvPr id="11" name="Picture 10"/>
          <p:cNvPicPr>
            <a:picLocks noChangeAspect="1"/>
          </p:cNvPicPr>
          <p:nvPr/>
        </p:nvPicPr>
        <p:blipFill>
          <a:blip r:embed="rId13">
            <a:lum bright="70000" contrast="-70000"/>
          </a:blip>
          <a:stretch>
            <a:fillRect/>
          </a:stretch>
        </p:blipFill>
        <p:spPr>
          <a:xfrm>
            <a:off x="6286499" y="3174125"/>
            <a:ext cx="1093378" cy="1237719"/>
          </a:xfrm>
          <a:prstGeom prst="rect">
            <a:avLst/>
          </a:prstGeom>
        </p:spPr>
      </p:pic>
      <p:pic>
        <p:nvPicPr>
          <p:cNvPr id="12"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5"/>
          <a:stretch>
            <a:fillRect/>
          </a:stretch>
        </p:blipFill>
        <p:spPr>
          <a:xfrm>
            <a:off x="1618594" y="3174124"/>
            <a:ext cx="1093074" cy="1240221"/>
          </a:xfrm>
          <a:prstGeom prst="rect">
            <a:avLst/>
          </a:prstGeom>
        </p:spPr>
      </p:pic>
      <p:pic>
        <p:nvPicPr>
          <p:cNvPr id="14" name="Picture 13"/>
          <p:cNvPicPr>
            <a:picLocks noChangeAspect="1"/>
          </p:cNvPicPr>
          <p:nvPr/>
        </p:nvPicPr>
        <p:blipFill>
          <a:blip r:embed="rId16"/>
          <a:stretch>
            <a:fillRect/>
          </a:stretch>
        </p:blipFill>
        <p:spPr>
          <a:xfrm>
            <a:off x="3121572" y="3174124"/>
            <a:ext cx="1158679" cy="1239761"/>
          </a:xfrm>
          <a:prstGeom prst="rect">
            <a:avLst/>
          </a:prstGeom>
        </p:spPr>
      </p:pic>
    </p:spTree>
    <p:extLst>
      <p:ext uri="{BB962C8B-B14F-4D97-AF65-F5344CB8AC3E}">
        <p14:creationId xmlns:p14="http://schemas.microsoft.com/office/powerpoint/2010/main" val="2153588867"/>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700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Effect transition="in" filter="fade">
                                      <p:cBhvr>
                                        <p:cTn id="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98</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Bent-Up Arrow 18"/>
          <p:cNvSpPr/>
          <p:nvPr/>
        </p:nvSpPr>
        <p:spPr>
          <a:xfrm rot="5400000">
            <a:off x="3122887" y="4520771"/>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 name="TextBox 1"/>
          <p:cNvSpPr txBox="1"/>
          <p:nvPr/>
        </p:nvSpPr>
        <p:spPr>
          <a:xfrm>
            <a:off x="3846776" y="4943530"/>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rial"/>
                <a:cs typeface="Arial"/>
                <a:sym typeface="Arial"/>
              </a:rPr>
              <a:t>Data format</a:t>
            </a:r>
          </a:p>
        </p:txBody>
      </p:sp>
      <p:pic>
        <p:nvPicPr>
          <p:cNvPr id="12" name="Picture 11"/>
          <p:cNvPicPr>
            <a:picLocks noChangeAspect="1"/>
          </p:cNvPicPr>
          <p:nvPr/>
        </p:nvPicPr>
        <p:blipFill>
          <a:blip r:embed="rId13">
            <a:lum bright="70000" contrast="-70000"/>
          </a:blip>
          <a:stretch>
            <a:fillRect/>
          </a:stretch>
        </p:blipFill>
        <p:spPr>
          <a:xfrm>
            <a:off x="6286499" y="3174125"/>
            <a:ext cx="1093378" cy="1237719"/>
          </a:xfrm>
          <a:prstGeom prst="rect">
            <a:avLst/>
          </a:prstGeom>
        </p:spPr>
      </p:pic>
      <p:pic>
        <p:nvPicPr>
          <p:cNvPr id="13"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15"/>
          <a:stretch>
            <a:fillRect/>
          </a:stretch>
        </p:blipFill>
        <p:spPr>
          <a:xfrm>
            <a:off x="1618594" y="3174124"/>
            <a:ext cx="1093074" cy="1240221"/>
          </a:xfrm>
          <a:prstGeom prst="rect">
            <a:avLst/>
          </a:prstGeom>
        </p:spPr>
      </p:pic>
      <p:pic>
        <p:nvPicPr>
          <p:cNvPr id="16" name="Picture 15"/>
          <p:cNvPicPr>
            <a:picLocks noChangeAspect="1"/>
          </p:cNvPicPr>
          <p:nvPr/>
        </p:nvPicPr>
        <p:blipFill>
          <a:blip r:embed="rId16"/>
          <a:stretch>
            <a:fillRect/>
          </a:stretch>
        </p:blipFill>
        <p:spPr>
          <a:xfrm>
            <a:off x="3121572" y="3174124"/>
            <a:ext cx="1158679" cy="1239761"/>
          </a:xfrm>
          <a:prstGeom prst="rect">
            <a:avLst/>
          </a:prstGeom>
        </p:spPr>
      </p:pic>
      <p:grpSp>
        <p:nvGrpSpPr>
          <p:cNvPr id="17" name="Group 16"/>
          <p:cNvGrpSpPr/>
          <p:nvPr/>
        </p:nvGrpSpPr>
        <p:grpSpPr>
          <a:xfrm>
            <a:off x="3042748" y="1733320"/>
            <a:ext cx="1255986" cy="936675"/>
            <a:chOff x="3200400" y="2062716"/>
            <a:chExt cx="1073888" cy="712382"/>
          </a:xfrm>
          <a:solidFill>
            <a:srgbClr val="FFC000"/>
          </a:solidFill>
        </p:grpSpPr>
        <p:sp>
          <p:nvSpPr>
            <p:cNvPr id="18" name="Oval 17"/>
            <p:cNvSpPr/>
            <p:nvPr/>
          </p:nvSpPr>
          <p:spPr>
            <a:xfrm>
              <a:off x="3200400" y="2062716"/>
              <a:ext cx="1073888" cy="712382"/>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F81BD"/>
                </a:solidFill>
                <a:effectLst/>
                <a:uLnTx/>
                <a:uFillTx/>
                <a:latin typeface="Arial"/>
                <a:ea typeface="+mn-ea"/>
                <a:cs typeface="+mn-cs"/>
                <a:sym typeface="Arial"/>
              </a:endParaRPr>
            </a:p>
          </p:txBody>
        </p:sp>
        <p:sp>
          <p:nvSpPr>
            <p:cNvPr id="20" name="TextBox 19"/>
            <p:cNvSpPr txBox="1"/>
            <p:nvPr/>
          </p:nvSpPr>
          <p:spPr>
            <a:xfrm>
              <a:off x="3455583" y="2243470"/>
              <a:ext cx="627317" cy="304301"/>
            </a:xfrm>
            <a:prstGeom prst="rect">
              <a:avLst/>
            </a:prstGeom>
            <a:grp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4F81BD"/>
                  </a:solidFill>
                  <a:effectLst/>
                  <a:uLnTx/>
                  <a:uFillTx/>
                  <a:latin typeface="Arial"/>
                  <a:cs typeface="Arial"/>
                  <a:sym typeface="Arial"/>
                </a:rPr>
                <a:t>HIE</a:t>
              </a:r>
            </a:p>
          </p:txBody>
        </p:sp>
      </p:grpSp>
    </p:spTree>
    <p:extLst>
      <p:ext uri="{BB962C8B-B14F-4D97-AF65-F5344CB8AC3E}">
        <p14:creationId xmlns:p14="http://schemas.microsoft.com/office/powerpoint/2010/main" val="167706400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99</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Bent-Up Arrow 18"/>
          <p:cNvSpPr/>
          <p:nvPr/>
        </p:nvSpPr>
        <p:spPr>
          <a:xfrm rot="5400000">
            <a:off x="3122887" y="4520771"/>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Bent-Up Arrow 19"/>
          <p:cNvSpPr/>
          <p:nvPr/>
        </p:nvSpPr>
        <p:spPr>
          <a:xfrm rot="5400000">
            <a:off x="3122887" y="4878118"/>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3" name="TextBox 22"/>
          <p:cNvSpPr txBox="1"/>
          <p:nvPr/>
        </p:nvSpPr>
        <p:spPr>
          <a:xfrm>
            <a:off x="3846776" y="4943530"/>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lumMod val="50000"/>
                  </a:srgbClr>
                </a:solidFill>
                <a:effectLst/>
                <a:uLnTx/>
                <a:uFillTx/>
                <a:latin typeface="Arial"/>
                <a:cs typeface="Arial"/>
                <a:sym typeface="Arial"/>
              </a:rPr>
              <a:t>Data format</a:t>
            </a:r>
          </a:p>
        </p:txBody>
      </p:sp>
      <p:sp>
        <p:nvSpPr>
          <p:cNvPr id="24" name="TextBox 23"/>
          <p:cNvSpPr txBox="1"/>
          <p:nvPr/>
        </p:nvSpPr>
        <p:spPr>
          <a:xfrm>
            <a:off x="3852033" y="5316645"/>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rial"/>
                <a:cs typeface="Arial"/>
                <a:sym typeface="Arial"/>
              </a:rPr>
              <a:t>Analysis plan</a:t>
            </a:r>
          </a:p>
        </p:txBody>
      </p:sp>
      <p:pic>
        <p:nvPicPr>
          <p:cNvPr id="14" name="Picture 13"/>
          <p:cNvPicPr>
            <a:picLocks noChangeAspect="1"/>
          </p:cNvPicPr>
          <p:nvPr/>
        </p:nvPicPr>
        <p:blipFill>
          <a:blip r:embed="rId13">
            <a:lum bright="70000" contrast="-70000"/>
          </a:blip>
          <a:stretch>
            <a:fillRect/>
          </a:stretch>
        </p:blipFill>
        <p:spPr>
          <a:xfrm>
            <a:off x="6286499" y="3174125"/>
            <a:ext cx="1093378" cy="1237719"/>
          </a:xfrm>
          <a:prstGeom prst="rect">
            <a:avLst/>
          </a:prstGeom>
        </p:spPr>
      </p:pic>
      <p:pic>
        <p:nvPicPr>
          <p:cNvPr id="16"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15"/>
          <a:stretch>
            <a:fillRect/>
          </a:stretch>
        </p:blipFill>
        <p:spPr>
          <a:xfrm>
            <a:off x="1618594" y="3174124"/>
            <a:ext cx="1093074" cy="1240221"/>
          </a:xfrm>
          <a:prstGeom prst="rect">
            <a:avLst/>
          </a:prstGeom>
        </p:spPr>
      </p:pic>
      <p:pic>
        <p:nvPicPr>
          <p:cNvPr id="18" name="Picture 17"/>
          <p:cNvPicPr>
            <a:picLocks noChangeAspect="1"/>
          </p:cNvPicPr>
          <p:nvPr/>
        </p:nvPicPr>
        <p:blipFill>
          <a:blip r:embed="rId16"/>
          <a:stretch>
            <a:fillRect/>
          </a:stretch>
        </p:blipFill>
        <p:spPr>
          <a:xfrm>
            <a:off x="3121572" y="3174124"/>
            <a:ext cx="1158679" cy="1239761"/>
          </a:xfrm>
          <a:prstGeom prst="rect">
            <a:avLst/>
          </a:prstGeom>
        </p:spPr>
      </p:pic>
      <p:grpSp>
        <p:nvGrpSpPr>
          <p:cNvPr id="21" name="Group 20"/>
          <p:cNvGrpSpPr/>
          <p:nvPr/>
        </p:nvGrpSpPr>
        <p:grpSpPr>
          <a:xfrm>
            <a:off x="3042748" y="1733320"/>
            <a:ext cx="1255986" cy="936675"/>
            <a:chOff x="3200400" y="2062716"/>
            <a:chExt cx="1073888" cy="712382"/>
          </a:xfrm>
          <a:solidFill>
            <a:srgbClr val="FFC000"/>
          </a:solidFill>
        </p:grpSpPr>
        <p:sp>
          <p:nvSpPr>
            <p:cNvPr id="22" name="Oval 21"/>
            <p:cNvSpPr/>
            <p:nvPr/>
          </p:nvSpPr>
          <p:spPr>
            <a:xfrm>
              <a:off x="3200400" y="2062716"/>
              <a:ext cx="1073888" cy="712382"/>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F81BD"/>
                </a:solidFill>
                <a:effectLst/>
                <a:uLnTx/>
                <a:uFillTx/>
                <a:latin typeface="Arial"/>
                <a:ea typeface="+mn-ea"/>
                <a:cs typeface="+mn-cs"/>
                <a:sym typeface="Arial"/>
              </a:endParaRPr>
            </a:p>
          </p:txBody>
        </p:sp>
        <p:sp>
          <p:nvSpPr>
            <p:cNvPr id="28" name="TextBox 27"/>
            <p:cNvSpPr txBox="1"/>
            <p:nvPr/>
          </p:nvSpPr>
          <p:spPr>
            <a:xfrm>
              <a:off x="3455583" y="2243470"/>
              <a:ext cx="627317" cy="304301"/>
            </a:xfrm>
            <a:prstGeom prst="rect">
              <a:avLst/>
            </a:prstGeom>
            <a:grp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4F81BD"/>
                  </a:solidFill>
                  <a:effectLst/>
                  <a:uLnTx/>
                  <a:uFillTx/>
                  <a:latin typeface="Arial"/>
                  <a:cs typeface="Arial"/>
                  <a:sym typeface="Arial"/>
                </a:rPr>
                <a:t>HIE</a:t>
              </a:r>
            </a:p>
          </p:txBody>
        </p:sp>
      </p:grpSp>
    </p:spTree>
    <p:extLst>
      <p:ext uri="{BB962C8B-B14F-4D97-AF65-F5344CB8AC3E}">
        <p14:creationId xmlns:p14="http://schemas.microsoft.com/office/powerpoint/2010/main" val="729908298"/>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100</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Bent-Up Arrow 18"/>
          <p:cNvSpPr/>
          <p:nvPr/>
        </p:nvSpPr>
        <p:spPr>
          <a:xfrm rot="5400000">
            <a:off x="3122887" y="4520771"/>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Bent-Up Arrow 19"/>
          <p:cNvSpPr/>
          <p:nvPr/>
        </p:nvSpPr>
        <p:spPr>
          <a:xfrm rot="5400000">
            <a:off x="3122887" y="4878118"/>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3" name="TextBox 22"/>
          <p:cNvSpPr txBox="1"/>
          <p:nvPr/>
        </p:nvSpPr>
        <p:spPr>
          <a:xfrm>
            <a:off x="3846776" y="4943530"/>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lumMod val="50000"/>
                  </a:srgbClr>
                </a:solidFill>
                <a:effectLst/>
                <a:uLnTx/>
                <a:uFillTx/>
                <a:latin typeface="Arial"/>
                <a:cs typeface="Arial"/>
                <a:sym typeface="Arial"/>
              </a:rPr>
              <a:t>Data format</a:t>
            </a:r>
          </a:p>
        </p:txBody>
      </p:sp>
      <p:sp>
        <p:nvSpPr>
          <p:cNvPr id="24" name="TextBox 23"/>
          <p:cNvSpPr txBox="1"/>
          <p:nvPr/>
        </p:nvSpPr>
        <p:spPr>
          <a:xfrm>
            <a:off x="3852033" y="5316645"/>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lumMod val="50000"/>
                  </a:srgbClr>
                </a:solidFill>
                <a:effectLst/>
                <a:uLnTx/>
                <a:uFillTx/>
                <a:latin typeface="Arial"/>
                <a:cs typeface="Arial"/>
                <a:sym typeface="Arial"/>
              </a:rPr>
              <a:t>Analysis plan</a:t>
            </a:r>
          </a:p>
        </p:txBody>
      </p:sp>
      <p:sp>
        <p:nvSpPr>
          <p:cNvPr id="21" name="Bent-Up Arrow 20"/>
          <p:cNvSpPr/>
          <p:nvPr/>
        </p:nvSpPr>
        <p:spPr>
          <a:xfrm rot="5400000">
            <a:off x="3122886" y="5266999"/>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 name="TextBox 21"/>
          <p:cNvSpPr txBox="1"/>
          <p:nvPr/>
        </p:nvSpPr>
        <p:spPr>
          <a:xfrm>
            <a:off x="3857289" y="5689760"/>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rial"/>
                <a:cs typeface="Arial"/>
                <a:sym typeface="Arial"/>
              </a:rPr>
              <a:t>Linkage of datasets</a:t>
            </a:r>
          </a:p>
        </p:txBody>
      </p:sp>
      <p:pic>
        <p:nvPicPr>
          <p:cNvPr id="16" name="Picture 15"/>
          <p:cNvPicPr>
            <a:picLocks noChangeAspect="1"/>
          </p:cNvPicPr>
          <p:nvPr/>
        </p:nvPicPr>
        <p:blipFill>
          <a:blip r:embed="rId13">
            <a:lum bright="70000" contrast="-70000"/>
          </a:blip>
          <a:stretch>
            <a:fillRect/>
          </a:stretch>
        </p:blipFill>
        <p:spPr>
          <a:xfrm>
            <a:off x="6286499" y="3174125"/>
            <a:ext cx="1093378" cy="1237719"/>
          </a:xfrm>
          <a:prstGeom prst="rect">
            <a:avLst/>
          </a:prstGeom>
        </p:spPr>
      </p:pic>
      <p:pic>
        <p:nvPicPr>
          <p:cNvPr id="17"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p:cNvPicPr>
            <a:picLocks noChangeAspect="1"/>
          </p:cNvPicPr>
          <p:nvPr/>
        </p:nvPicPr>
        <p:blipFill>
          <a:blip r:embed="rId15"/>
          <a:stretch>
            <a:fillRect/>
          </a:stretch>
        </p:blipFill>
        <p:spPr>
          <a:xfrm>
            <a:off x="1618594" y="3174124"/>
            <a:ext cx="1093074" cy="1240221"/>
          </a:xfrm>
          <a:prstGeom prst="rect">
            <a:avLst/>
          </a:prstGeom>
        </p:spPr>
      </p:pic>
      <p:pic>
        <p:nvPicPr>
          <p:cNvPr id="28" name="Picture 27"/>
          <p:cNvPicPr>
            <a:picLocks noChangeAspect="1"/>
          </p:cNvPicPr>
          <p:nvPr/>
        </p:nvPicPr>
        <p:blipFill>
          <a:blip r:embed="rId16"/>
          <a:stretch>
            <a:fillRect/>
          </a:stretch>
        </p:blipFill>
        <p:spPr>
          <a:xfrm>
            <a:off x="3121572" y="3174124"/>
            <a:ext cx="1158679" cy="1239761"/>
          </a:xfrm>
          <a:prstGeom prst="rect">
            <a:avLst/>
          </a:prstGeom>
        </p:spPr>
      </p:pic>
      <p:grpSp>
        <p:nvGrpSpPr>
          <p:cNvPr id="29" name="Group 28"/>
          <p:cNvGrpSpPr/>
          <p:nvPr/>
        </p:nvGrpSpPr>
        <p:grpSpPr>
          <a:xfrm>
            <a:off x="3042748" y="1733320"/>
            <a:ext cx="1255986" cy="936675"/>
            <a:chOff x="3200400" y="2062716"/>
            <a:chExt cx="1073888" cy="712382"/>
          </a:xfrm>
          <a:solidFill>
            <a:srgbClr val="FFC000"/>
          </a:solidFill>
        </p:grpSpPr>
        <p:sp>
          <p:nvSpPr>
            <p:cNvPr id="30" name="Oval 29"/>
            <p:cNvSpPr/>
            <p:nvPr/>
          </p:nvSpPr>
          <p:spPr>
            <a:xfrm>
              <a:off x="3200400" y="2062716"/>
              <a:ext cx="1073888" cy="712382"/>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F81BD"/>
                </a:solidFill>
                <a:effectLst/>
                <a:uLnTx/>
                <a:uFillTx/>
                <a:latin typeface="Arial"/>
                <a:ea typeface="+mn-ea"/>
                <a:cs typeface="+mn-cs"/>
                <a:sym typeface="Arial"/>
              </a:endParaRPr>
            </a:p>
          </p:txBody>
        </p:sp>
        <p:sp>
          <p:nvSpPr>
            <p:cNvPr id="31" name="TextBox 30"/>
            <p:cNvSpPr txBox="1"/>
            <p:nvPr/>
          </p:nvSpPr>
          <p:spPr>
            <a:xfrm>
              <a:off x="3455583" y="2243470"/>
              <a:ext cx="627317" cy="304301"/>
            </a:xfrm>
            <a:prstGeom prst="rect">
              <a:avLst/>
            </a:prstGeom>
            <a:grp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4F81BD"/>
                  </a:solidFill>
                  <a:effectLst/>
                  <a:uLnTx/>
                  <a:uFillTx/>
                  <a:latin typeface="Arial"/>
                  <a:cs typeface="Arial"/>
                  <a:sym typeface="Arial"/>
                </a:rPr>
                <a:t>HIE</a:t>
              </a:r>
            </a:p>
          </p:txBody>
        </p:sp>
      </p:grpSp>
    </p:spTree>
    <p:extLst>
      <p:ext uri="{BB962C8B-B14F-4D97-AF65-F5344CB8AC3E}">
        <p14:creationId xmlns:p14="http://schemas.microsoft.com/office/powerpoint/2010/main" val="3708192934"/>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101</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graphicFrame>
        <p:nvGraphicFramePr>
          <p:cNvPr id="8" name="Diagram 7"/>
          <p:cNvGraphicFramePr/>
          <p:nvPr>
            <p:extLst/>
          </p:nvPr>
        </p:nvGraphicFramePr>
        <p:xfrm>
          <a:off x="1524000" y="1722810"/>
          <a:ext cx="7467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 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36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Bent-Up Arrow 18"/>
          <p:cNvSpPr/>
          <p:nvPr/>
        </p:nvSpPr>
        <p:spPr>
          <a:xfrm rot="5400000">
            <a:off x="3122887" y="4520771"/>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0" name="Bent-Up Arrow 19"/>
          <p:cNvSpPr/>
          <p:nvPr/>
        </p:nvSpPr>
        <p:spPr>
          <a:xfrm rot="5400000">
            <a:off x="3122887" y="4878118"/>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3" name="TextBox 22"/>
          <p:cNvSpPr txBox="1"/>
          <p:nvPr/>
        </p:nvSpPr>
        <p:spPr>
          <a:xfrm>
            <a:off x="3846776" y="4943530"/>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lumMod val="50000"/>
                  </a:srgbClr>
                </a:solidFill>
                <a:effectLst/>
                <a:uLnTx/>
                <a:uFillTx/>
                <a:latin typeface="Arial"/>
                <a:cs typeface="Arial"/>
                <a:sym typeface="Arial"/>
              </a:rPr>
              <a:t>Data format</a:t>
            </a:r>
          </a:p>
        </p:txBody>
      </p:sp>
      <p:sp>
        <p:nvSpPr>
          <p:cNvPr id="24" name="TextBox 23"/>
          <p:cNvSpPr txBox="1"/>
          <p:nvPr/>
        </p:nvSpPr>
        <p:spPr>
          <a:xfrm>
            <a:off x="3852033" y="5316645"/>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lumMod val="50000"/>
                  </a:srgbClr>
                </a:solidFill>
                <a:effectLst/>
                <a:uLnTx/>
                <a:uFillTx/>
                <a:latin typeface="Arial"/>
                <a:cs typeface="Arial"/>
                <a:sym typeface="Arial"/>
              </a:rPr>
              <a:t>Analysis plan</a:t>
            </a:r>
          </a:p>
        </p:txBody>
      </p:sp>
      <p:sp>
        <p:nvSpPr>
          <p:cNvPr id="21" name="Bent-Up Arrow 20"/>
          <p:cNvSpPr/>
          <p:nvPr/>
        </p:nvSpPr>
        <p:spPr>
          <a:xfrm rot="5400000">
            <a:off x="3122886" y="5266999"/>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2" name="TextBox 21"/>
          <p:cNvSpPr txBox="1"/>
          <p:nvPr/>
        </p:nvSpPr>
        <p:spPr>
          <a:xfrm>
            <a:off x="3857289" y="5689760"/>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FFFFFF">
                    <a:lumMod val="50000"/>
                  </a:srgbClr>
                </a:solidFill>
                <a:effectLst/>
                <a:uLnTx/>
                <a:uFillTx/>
                <a:latin typeface="Arial"/>
                <a:cs typeface="Arial"/>
                <a:sym typeface="Arial"/>
              </a:rPr>
              <a:t>Linkage of datasets</a:t>
            </a:r>
          </a:p>
        </p:txBody>
      </p:sp>
      <p:sp>
        <p:nvSpPr>
          <p:cNvPr id="25" name="Bent-Up Arrow 24"/>
          <p:cNvSpPr/>
          <p:nvPr/>
        </p:nvSpPr>
        <p:spPr>
          <a:xfrm rot="5400000">
            <a:off x="3122889" y="5645371"/>
            <a:ext cx="935408" cy="512369"/>
          </a:xfrm>
          <a:prstGeom prst="ben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26" name="TextBox 25"/>
          <p:cNvSpPr txBox="1"/>
          <p:nvPr/>
        </p:nvSpPr>
        <p:spPr>
          <a:xfrm>
            <a:off x="3862545" y="6083896"/>
            <a:ext cx="302699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solidFill>
                <a:effectLst/>
                <a:uLnTx/>
                <a:uFillTx/>
                <a:latin typeface="Arial"/>
                <a:cs typeface="Arial"/>
                <a:sym typeface="Arial"/>
              </a:rPr>
              <a:t>Long-term storage</a:t>
            </a:r>
          </a:p>
        </p:txBody>
      </p:sp>
      <p:pic>
        <p:nvPicPr>
          <p:cNvPr id="18" name="Picture 17"/>
          <p:cNvPicPr>
            <a:picLocks noChangeAspect="1"/>
          </p:cNvPicPr>
          <p:nvPr/>
        </p:nvPicPr>
        <p:blipFill>
          <a:blip r:embed="rId13">
            <a:lum bright="70000" contrast="-70000"/>
          </a:blip>
          <a:stretch>
            <a:fillRect/>
          </a:stretch>
        </p:blipFill>
        <p:spPr>
          <a:xfrm>
            <a:off x="6286499" y="3174125"/>
            <a:ext cx="1093378" cy="1237719"/>
          </a:xfrm>
          <a:prstGeom prst="rect">
            <a:avLst/>
          </a:prstGeom>
        </p:spPr>
      </p:pic>
      <p:pic>
        <p:nvPicPr>
          <p:cNvPr id="30" name="Picture 2" descr="https://png2.kisspng.com/sh/37a2b487dc0a5fc10aae10099fa809b1/L0KzQYm3VME6N5VriZH0aYP2gLBuTfNwdaF6jNd7LXnmf7B6TfNwdaF6jNd7LYPydsXAggJmNaNqe9H2bXXxdH68gfQ5amU3e9Y5YkS0RnA3WcY0Omk7UKMAMkS0RYK6VMA5PWUARuJ3Zx==/kisspng-computer-icons-computer-software-recommend-5ad8b42cd0b416.0963286815241513408549.png"/>
          <p:cNvPicPr>
            <a:picLocks noChangeAspect="1" noChangeArrowheads="1"/>
          </p:cNvPicPr>
          <p:nvPr/>
        </p:nvPicPr>
        <p:blipFill>
          <a:blip r:embed="rId14">
            <a:lum bright="70000" contrast="-70000"/>
            <a:extLst>
              <a:ext uri="{28A0092B-C50C-407E-A947-70E740481C1C}">
                <a14:useLocalDpi xmlns:a14="http://schemas.microsoft.com/office/drawing/2010/main" val="0"/>
              </a:ext>
            </a:extLst>
          </a:blip>
          <a:srcRect/>
          <a:stretch>
            <a:fillRect/>
          </a:stretch>
        </p:blipFill>
        <p:spPr bwMode="auto">
          <a:xfrm>
            <a:off x="4642476" y="3142596"/>
            <a:ext cx="1201276" cy="127128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15"/>
          <a:stretch>
            <a:fillRect/>
          </a:stretch>
        </p:blipFill>
        <p:spPr>
          <a:xfrm>
            <a:off x="1618594" y="3174124"/>
            <a:ext cx="1093074" cy="1240221"/>
          </a:xfrm>
          <a:prstGeom prst="rect">
            <a:avLst/>
          </a:prstGeom>
        </p:spPr>
      </p:pic>
      <p:pic>
        <p:nvPicPr>
          <p:cNvPr id="32" name="Picture 31"/>
          <p:cNvPicPr>
            <a:picLocks noChangeAspect="1"/>
          </p:cNvPicPr>
          <p:nvPr/>
        </p:nvPicPr>
        <p:blipFill>
          <a:blip r:embed="rId16"/>
          <a:stretch>
            <a:fillRect/>
          </a:stretch>
        </p:blipFill>
        <p:spPr>
          <a:xfrm>
            <a:off x="3121572" y="3174124"/>
            <a:ext cx="1158679" cy="1239761"/>
          </a:xfrm>
          <a:prstGeom prst="rect">
            <a:avLst/>
          </a:prstGeom>
        </p:spPr>
      </p:pic>
      <p:grpSp>
        <p:nvGrpSpPr>
          <p:cNvPr id="33" name="Group 32"/>
          <p:cNvGrpSpPr/>
          <p:nvPr/>
        </p:nvGrpSpPr>
        <p:grpSpPr>
          <a:xfrm>
            <a:off x="3042748" y="1733320"/>
            <a:ext cx="1255986" cy="936675"/>
            <a:chOff x="3200400" y="2062716"/>
            <a:chExt cx="1073888" cy="712382"/>
          </a:xfrm>
          <a:solidFill>
            <a:srgbClr val="FFC000"/>
          </a:solidFill>
        </p:grpSpPr>
        <p:sp>
          <p:nvSpPr>
            <p:cNvPr id="34" name="Oval 33"/>
            <p:cNvSpPr/>
            <p:nvPr/>
          </p:nvSpPr>
          <p:spPr>
            <a:xfrm>
              <a:off x="3200400" y="2062716"/>
              <a:ext cx="1073888" cy="712382"/>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4F81BD"/>
                </a:solidFill>
                <a:effectLst/>
                <a:uLnTx/>
                <a:uFillTx/>
                <a:latin typeface="Arial"/>
                <a:ea typeface="+mn-ea"/>
                <a:cs typeface="+mn-cs"/>
                <a:sym typeface="Arial"/>
              </a:endParaRPr>
            </a:p>
          </p:txBody>
        </p:sp>
        <p:sp>
          <p:nvSpPr>
            <p:cNvPr id="35" name="TextBox 34"/>
            <p:cNvSpPr txBox="1"/>
            <p:nvPr/>
          </p:nvSpPr>
          <p:spPr>
            <a:xfrm>
              <a:off x="3455583" y="2243470"/>
              <a:ext cx="627317" cy="304301"/>
            </a:xfrm>
            <a:prstGeom prst="rect">
              <a:avLst/>
            </a:prstGeom>
            <a:grp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4F81BD"/>
                  </a:solidFill>
                  <a:effectLst/>
                  <a:uLnTx/>
                  <a:uFillTx/>
                  <a:latin typeface="Arial"/>
                  <a:cs typeface="Arial"/>
                  <a:sym typeface="Arial"/>
                </a:rPr>
                <a:t>HIE</a:t>
              </a:r>
            </a:p>
          </p:txBody>
        </p:sp>
      </p:grpSp>
    </p:spTree>
    <p:extLst>
      <p:ext uri="{BB962C8B-B14F-4D97-AF65-F5344CB8AC3E}">
        <p14:creationId xmlns:p14="http://schemas.microsoft.com/office/powerpoint/2010/main" val="4093070485"/>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102</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sp>
        <p:nvSpPr>
          <p:cNvPr id="9" name="Rounded Rectangle 8"/>
          <p:cNvSpPr/>
          <p:nvPr/>
        </p:nvSpPr>
        <p:spPr>
          <a:xfrm>
            <a:off x="152400" y="2764210"/>
            <a:ext cx="1295400" cy="2057400"/>
          </a:xfrm>
          <a:prstGeom prst="roundRect">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DATA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sym typeface="Arial"/>
              </a:rPr>
              <a:t>PARTNERS</a:t>
            </a:r>
          </a:p>
        </p:txBody>
      </p:sp>
      <p:graphicFrame>
        <p:nvGraphicFramePr>
          <p:cNvPr id="10" name="Diagram 9"/>
          <p:cNvGraphicFramePr/>
          <p:nvPr>
            <p:extLst/>
          </p:nvPr>
        </p:nvGraphicFramePr>
        <p:xfrm>
          <a:off x="1524000" y="4669210"/>
          <a:ext cx="6172200" cy="274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14"/>
          <p:cNvSpPr/>
          <p:nvPr/>
        </p:nvSpPr>
        <p:spPr>
          <a:xfrm>
            <a:off x="472966" y="506924"/>
            <a:ext cx="85186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000000"/>
                </a:solidFill>
                <a:effectLst/>
                <a:uLnTx/>
                <a:uFillTx/>
                <a:latin typeface="Calibri"/>
                <a:cs typeface="Calibri"/>
                <a:sym typeface="Calibri"/>
              </a:rPr>
              <a:t>Project Status – Next Steps</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4" name="Picture 13"/>
          <p:cNvPicPr>
            <a:picLocks noChangeAspect="1"/>
          </p:cNvPicPr>
          <p:nvPr/>
        </p:nvPicPr>
        <p:blipFill>
          <a:blip r:embed="rId8"/>
          <a:stretch>
            <a:fillRect/>
          </a:stretch>
        </p:blipFill>
        <p:spPr>
          <a:xfrm>
            <a:off x="1511900" y="1735190"/>
            <a:ext cx="7486537" cy="4060288"/>
          </a:xfrm>
          <a:prstGeom prst="rect">
            <a:avLst/>
          </a:prstGeom>
        </p:spPr>
      </p:pic>
      <p:grpSp>
        <p:nvGrpSpPr>
          <p:cNvPr id="12" name="Group 11"/>
          <p:cNvGrpSpPr/>
          <p:nvPr/>
        </p:nvGrpSpPr>
        <p:grpSpPr>
          <a:xfrm>
            <a:off x="4120051" y="5171089"/>
            <a:ext cx="4217274" cy="798786"/>
            <a:chOff x="4782207" y="5171089"/>
            <a:chExt cx="4099034" cy="798786"/>
          </a:xfrm>
        </p:grpSpPr>
        <p:sp>
          <p:nvSpPr>
            <p:cNvPr id="13" name="Right Arrow 12"/>
            <p:cNvSpPr/>
            <p:nvPr/>
          </p:nvSpPr>
          <p:spPr>
            <a:xfrm>
              <a:off x="4782207" y="5171089"/>
              <a:ext cx="4099034" cy="798786"/>
            </a:xfrm>
            <a:prstGeom prst="rightArrow">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7" name="TextBox 16"/>
            <p:cNvSpPr txBox="1"/>
            <p:nvPr/>
          </p:nvSpPr>
          <p:spPr>
            <a:xfrm>
              <a:off x="4876800" y="5412824"/>
              <a:ext cx="3857297"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rial"/>
                  <a:cs typeface="Arial"/>
                  <a:sym typeface="Arial"/>
                </a:rPr>
                <a:t>Funding</a:t>
              </a:r>
            </a:p>
          </p:txBody>
        </p:sp>
        <p:pic>
          <p:nvPicPr>
            <p:cNvPr id="18" name="Picture 17" descr="Financial | IconDoIt"/>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30800" y="5402322"/>
              <a:ext cx="328448" cy="328448"/>
            </a:xfrm>
            <a:prstGeom prst="rect">
              <a:avLst/>
            </a:prstGeom>
          </p:spPr>
        </p:pic>
        <p:pic>
          <p:nvPicPr>
            <p:cNvPr id="19" name="Picture 18" descr="Financial | IconDoIt"/>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06948" y="5386557"/>
              <a:ext cx="328448" cy="328448"/>
            </a:xfrm>
            <a:prstGeom prst="rect">
              <a:avLst/>
            </a:prstGeom>
          </p:spPr>
        </p:pic>
      </p:grpSp>
    </p:spTree>
    <p:extLst>
      <p:ext uri="{BB962C8B-B14F-4D97-AF65-F5344CB8AC3E}">
        <p14:creationId xmlns:p14="http://schemas.microsoft.com/office/powerpoint/2010/main" val="836846972"/>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5386" y="0"/>
            <a:ext cx="7772400" cy="1470025"/>
          </a:xfrm>
        </p:spPr>
        <p:txBody>
          <a:bodyPr/>
          <a:lstStyle/>
          <a:p>
            <a:r>
              <a:rPr lang="en-US" dirty="0"/>
              <a:t>THANK YOU!</a:t>
            </a:r>
          </a:p>
        </p:txBody>
      </p:sp>
      <p:sp>
        <p:nvSpPr>
          <p:cNvPr id="3" name="Subtitle 2"/>
          <p:cNvSpPr>
            <a:spLocks noGrp="1"/>
          </p:cNvSpPr>
          <p:nvPr>
            <p:ph type="subTitle" idx="1"/>
          </p:nvPr>
        </p:nvSpPr>
        <p:spPr>
          <a:xfrm>
            <a:off x="1311170" y="1470026"/>
            <a:ext cx="6400800" cy="5067408"/>
          </a:xfrm>
        </p:spPr>
        <p:txBody>
          <a:bodyPr/>
          <a:lstStyle/>
          <a:p>
            <a:pPr lvl="0"/>
            <a:r>
              <a:rPr lang="en-US" dirty="0">
                <a:solidFill>
                  <a:srgbClr val="980000"/>
                </a:solidFill>
                <a:latin typeface="Georgia"/>
                <a:sym typeface="Georgia"/>
              </a:rPr>
              <a:t>Jessica Acharya</a:t>
            </a:r>
          </a:p>
          <a:p>
            <a:pPr lvl="0"/>
            <a:r>
              <a:rPr lang="en-US" dirty="0">
                <a:solidFill>
                  <a:srgbClr val="980000"/>
                </a:solidFill>
                <a:latin typeface="Georgia"/>
                <a:sym typeface="Georgia"/>
              </a:rPr>
              <a:t>Casey Lyons</a:t>
            </a:r>
          </a:p>
          <a:p>
            <a:pPr lvl="0"/>
            <a:r>
              <a:rPr lang="en-US" dirty="0">
                <a:solidFill>
                  <a:srgbClr val="980000"/>
                </a:solidFill>
                <a:latin typeface="Georgia"/>
                <a:sym typeface="Georgia"/>
              </a:rPr>
              <a:t>Carly Babcock</a:t>
            </a:r>
          </a:p>
          <a:p>
            <a:pPr lvl="0"/>
            <a:r>
              <a:rPr lang="en-US" dirty="0">
                <a:solidFill>
                  <a:srgbClr val="980000"/>
                </a:solidFill>
                <a:latin typeface="Georgia"/>
                <a:sym typeface="Georgia"/>
              </a:rPr>
              <a:t>Matt Foley</a:t>
            </a:r>
          </a:p>
          <a:p>
            <a:pPr lvl="0"/>
            <a:r>
              <a:rPr lang="en-US" dirty="0" err="1">
                <a:solidFill>
                  <a:srgbClr val="980000"/>
                </a:solidFill>
                <a:latin typeface="Georgia"/>
                <a:sym typeface="Georgia"/>
              </a:rPr>
              <a:t>Aya</a:t>
            </a:r>
            <a:r>
              <a:rPr lang="en-US" dirty="0">
                <a:solidFill>
                  <a:srgbClr val="980000"/>
                </a:solidFill>
                <a:latin typeface="Georgia"/>
                <a:sym typeface="Georgia"/>
              </a:rPr>
              <a:t> Watanabe</a:t>
            </a:r>
          </a:p>
          <a:p>
            <a:pPr lvl="0"/>
            <a:endParaRPr lang="en-US" dirty="0">
              <a:solidFill>
                <a:srgbClr val="980000"/>
              </a:solidFill>
              <a:latin typeface="Georgia"/>
              <a:sym typeface="Georgia"/>
            </a:endParaRPr>
          </a:p>
          <a:p>
            <a:pPr lvl="0"/>
            <a:endParaRPr lang="en-US" dirty="0">
              <a:solidFill>
                <a:srgbClr val="980000"/>
              </a:solidFill>
              <a:latin typeface="Georgia"/>
              <a:sym typeface="Georgia"/>
            </a:endParaRPr>
          </a:p>
          <a:p>
            <a:pPr lvl="0"/>
            <a:r>
              <a:rPr lang="en-US" dirty="0">
                <a:solidFill>
                  <a:srgbClr val="980000"/>
                </a:solidFill>
                <a:latin typeface="Georgia"/>
                <a:sym typeface="Georgia"/>
              </a:rPr>
              <a:t>Questions? Send us an email: carly.babcock@maryland.gov</a:t>
            </a:r>
            <a:endParaRPr lang="en-US" dirty="0"/>
          </a:p>
        </p:txBody>
      </p:sp>
      <p:sp>
        <p:nvSpPr>
          <p:cNvPr id="4" name="Slide Number Placeholder 3"/>
          <p:cNvSpPr>
            <a:spLocks noGrp="1"/>
          </p:cNvSpPr>
          <p:nvPr>
            <p:ph type="sldNum" idx="12"/>
          </p:nvPr>
        </p:nvSpPr>
        <p:spPr/>
        <p: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cs typeface="Calibri"/>
                <a:sym typeface="Calibri"/>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103</a:t>
            </a:fld>
            <a:endParaRPr kumimoji="0" lang="en-US" sz="1200" b="0" i="0" u="none" strike="noStrike" kern="0" cap="none" spc="0" normalizeH="0" baseline="0" noProof="0">
              <a:ln>
                <a:noFill/>
              </a:ln>
              <a:solidFill>
                <a:srgbClr val="000000"/>
              </a:solidFill>
              <a:effectLst/>
              <a:uLnTx/>
              <a:uFillTx/>
              <a:latin typeface="Calibri"/>
              <a:cs typeface="Calibri"/>
              <a:sym typeface="Calibri"/>
            </a:endParaRPr>
          </a:p>
        </p:txBody>
      </p:sp>
      <p:sp>
        <p:nvSpPr>
          <p:cNvPr id="5" name="Rectangle 4"/>
          <p:cNvSpPr/>
          <p:nvPr/>
        </p:nvSpPr>
        <p:spPr>
          <a:xfrm>
            <a:off x="1670684" y="5602014"/>
            <a:ext cx="5612986" cy="99848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noFill/>
              <a:effectLst/>
              <a:uLnTx/>
              <a:uFillTx/>
              <a:latin typeface="Arial"/>
              <a:ea typeface="+mn-ea"/>
              <a:cs typeface="+mn-cs"/>
              <a:sym typeface="Arial"/>
            </a:endParaRPr>
          </a:p>
        </p:txBody>
      </p:sp>
    </p:spTree>
    <p:extLst>
      <p:ext uri="{BB962C8B-B14F-4D97-AF65-F5344CB8AC3E}">
        <p14:creationId xmlns:p14="http://schemas.microsoft.com/office/powerpoint/2010/main" val="1050084303"/>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spd="slow" advClick="0" advTm="1500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t>Q&amp;A for Team Maryland</a:t>
            </a:r>
          </a:p>
        </p:txBody>
      </p:sp>
    </p:spTree>
    <p:extLst>
      <p:ext uri="{BB962C8B-B14F-4D97-AF65-F5344CB8AC3E}">
        <p14:creationId xmlns:p14="http://schemas.microsoft.com/office/powerpoint/2010/main" val="1447920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1CC1F86B-CB86-4BAF-BBA2-319A44CB7A91}"/>
              </a:ext>
            </a:extLst>
          </p:cNvPr>
          <p:cNvSpPr>
            <a:spLocks noGrp="1"/>
          </p:cNvSpPr>
          <p:nvPr>
            <p:ph type="ctrTitle"/>
          </p:nvPr>
        </p:nvSpPr>
        <p:spPr>
          <a:xfrm>
            <a:off x="4572000" y="1428989"/>
            <a:ext cx="4114800" cy="2606278"/>
          </a:xfrm>
        </p:spPr>
        <p:txBody>
          <a:bodyPr/>
          <a:lstStyle/>
          <a:p>
            <a:pPr algn="ctr"/>
            <a:r>
              <a:rPr lang="en-US" altLang="en-US" dirty="0"/>
              <a:t>New Mexico Team for the CSTE’s AITT</a:t>
            </a:r>
            <a:br>
              <a:rPr lang="en-US" altLang="en-US" dirty="0"/>
            </a:br>
            <a:br>
              <a:rPr lang="en-US" altLang="en-US" dirty="0"/>
            </a:br>
            <a:r>
              <a:rPr lang="en-US" altLang="en-US" sz="1800" dirty="0"/>
              <a:t>Lois Haggard</a:t>
            </a:r>
            <a:br>
              <a:rPr lang="en-US" altLang="en-US" sz="1800" dirty="0"/>
            </a:br>
            <a:r>
              <a:rPr lang="en-US" altLang="en-US" sz="1800" dirty="0"/>
              <a:t>Joseph Bareta</a:t>
            </a:r>
            <a:br>
              <a:rPr lang="en-US" altLang="en-US" sz="1800" dirty="0"/>
            </a:br>
            <a:r>
              <a:rPr lang="en-US" altLang="en-US" sz="1800" dirty="0"/>
              <a:t>Brooke Doman</a:t>
            </a:r>
            <a:br>
              <a:rPr lang="en-US" altLang="en-US" sz="1800" dirty="0"/>
            </a:br>
            <a:r>
              <a:rPr lang="en-US" altLang="en-US" sz="1800" dirty="0"/>
              <a:t>Sarah Shrum Davis</a:t>
            </a:r>
            <a:br>
              <a:rPr lang="en-US" altLang="en-US" sz="1800" dirty="0"/>
            </a:br>
            <a:r>
              <a:rPr lang="en-US" altLang="en-US" sz="1800" dirty="0"/>
              <a:t>Gwendolyn Gallagher</a:t>
            </a:r>
            <a:endParaRPr lang="en-US" altLang="en-US" dirty="0"/>
          </a:p>
        </p:txBody>
      </p:sp>
      <p:sp>
        <p:nvSpPr>
          <p:cNvPr id="3" name="Subtitle 2">
            <a:extLst>
              <a:ext uri="{FF2B5EF4-FFF2-40B4-BE49-F238E27FC236}">
                <a16:creationId xmlns:a16="http://schemas.microsoft.com/office/drawing/2014/main" id="{C469E480-990A-424D-ABAB-6CFE010E3CB6}"/>
              </a:ext>
            </a:extLst>
          </p:cNvPr>
          <p:cNvSpPr>
            <a:spLocks noGrp="1"/>
          </p:cNvSpPr>
          <p:nvPr>
            <p:ph type="subTitle" idx="1"/>
          </p:nvPr>
        </p:nvSpPr>
        <p:spPr>
          <a:xfrm>
            <a:off x="5053489" y="4529138"/>
            <a:ext cx="3393281" cy="1000125"/>
          </a:xfrm>
        </p:spPr>
        <p:txBody>
          <a:bodyPr rtlCol="0">
            <a:normAutofit/>
          </a:bodyPr>
          <a:lstStyle/>
          <a:p>
            <a:pPr fontAlgn="auto">
              <a:spcAft>
                <a:spcPts val="0"/>
              </a:spcAft>
              <a:defRPr/>
            </a:pPr>
            <a:r>
              <a:rPr lang="en-US" dirty="0"/>
              <a:t>Ignite Presentation</a:t>
            </a:r>
          </a:p>
          <a:p>
            <a:pPr fontAlgn="auto">
              <a:spcAft>
                <a:spcPts val="0"/>
              </a:spcAft>
              <a:defRPr/>
            </a:pPr>
            <a:r>
              <a:rPr lang="en-US" dirty="0"/>
              <a:t>July 9, 2019</a:t>
            </a:r>
          </a:p>
        </p:txBody>
      </p:sp>
    </p:spTree>
    <p:extLst>
      <p:ext uri="{BB962C8B-B14F-4D97-AF65-F5344CB8AC3E}">
        <p14:creationId xmlns:p14="http://schemas.microsoft.com/office/powerpoint/2010/main" val="4172287311"/>
      </p:ext>
    </p:extLst>
  </p:cSld>
  <p:clrMapOvr>
    <a:masterClrMapping/>
  </p:clrMapOvr>
  <p:transition spd="med" advClick="0" advTm="15000">
    <p:pull/>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41D248B-2CCD-4ABB-8C62-3376B2CA4914}"/>
              </a:ext>
            </a:extLst>
          </p:cNvPr>
          <p:cNvSpPr>
            <a:spLocks noGrp="1"/>
          </p:cNvSpPr>
          <p:nvPr>
            <p:ph type="title"/>
          </p:nvPr>
        </p:nvSpPr>
        <p:spPr>
          <a:xfrm>
            <a:off x="892969" y="1116807"/>
            <a:ext cx="7886700" cy="681479"/>
          </a:xfrm>
        </p:spPr>
        <p:txBody>
          <a:bodyPr/>
          <a:lstStyle/>
          <a:p>
            <a:pPr algn="ctr"/>
            <a:r>
              <a:rPr lang="en-US" altLang="en-US" sz="4050" dirty="0"/>
              <a:t>Diverse AITT Team</a:t>
            </a:r>
          </a:p>
        </p:txBody>
      </p:sp>
      <p:grpSp>
        <p:nvGrpSpPr>
          <p:cNvPr id="6" name="Group 5">
            <a:extLst>
              <a:ext uri="{FF2B5EF4-FFF2-40B4-BE49-F238E27FC236}">
                <a16:creationId xmlns:a16="http://schemas.microsoft.com/office/drawing/2014/main" id="{8016F2BD-6BCB-44B2-B68F-3C1AE10BD593}"/>
              </a:ext>
            </a:extLst>
          </p:cNvPr>
          <p:cNvGrpSpPr/>
          <p:nvPr/>
        </p:nvGrpSpPr>
        <p:grpSpPr>
          <a:xfrm>
            <a:off x="892969" y="1878215"/>
            <a:ext cx="3530369" cy="1704244"/>
            <a:chOff x="1190625" y="1521307"/>
            <a:chExt cx="4707159" cy="2272324"/>
          </a:xfrm>
        </p:grpSpPr>
        <p:grpSp>
          <p:nvGrpSpPr>
            <p:cNvPr id="17" name="Group 16">
              <a:extLst>
                <a:ext uri="{FF2B5EF4-FFF2-40B4-BE49-F238E27FC236}">
                  <a16:creationId xmlns:a16="http://schemas.microsoft.com/office/drawing/2014/main" id="{6B754C39-0521-4D52-9B59-2EBC7F5EBA35}"/>
                </a:ext>
              </a:extLst>
            </p:cNvPr>
            <p:cNvGrpSpPr>
              <a:grpSpLocks noChangeAspect="1"/>
            </p:cNvGrpSpPr>
            <p:nvPr/>
          </p:nvGrpSpPr>
          <p:grpSpPr>
            <a:xfrm>
              <a:off x="1195244" y="1521307"/>
              <a:ext cx="4702540" cy="1925035"/>
              <a:chOff x="1195242" y="1521306"/>
              <a:chExt cx="5322508" cy="2178824"/>
            </a:xfrm>
          </p:grpSpPr>
          <p:pic>
            <p:nvPicPr>
              <p:cNvPr id="4" name="Picture 3">
                <a:extLst>
                  <a:ext uri="{FF2B5EF4-FFF2-40B4-BE49-F238E27FC236}">
                    <a16:creationId xmlns:a16="http://schemas.microsoft.com/office/drawing/2014/main" id="{A1A20A2B-AE02-40C5-99A0-223EFC31C2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1133" y="1542572"/>
                <a:ext cx="3826617" cy="2142906"/>
              </a:xfrm>
              <a:prstGeom prst="rect">
                <a:avLst/>
              </a:prstGeom>
            </p:spPr>
          </p:pic>
          <p:pic>
            <p:nvPicPr>
              <p:cNvPr id="16" name="Picture 15" descr="A close up of a logo&#10;&#10;Description automatically generated">
                <a:extLst>
                  <a:ext uri="{FF2B5EF4-FFF2-40B4-BE49-F238E27FC236}">
                    <a16:creationId xmlns:a16="http://schemas.microsoft.com/office/drawing/2014/main" id="{883B445F-39C1-4DD4-BD0A-DD5C957CDA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5242" y="1521306"/>
                <a:ext cx="2178824" cy="2178824"/>
              </a:xfrm>
              <a:prstGeom prst="rect">
                <a:avLst/>
              </a:prstGeom>
            </p:spPr>
          </p:pic>
        </p:grpSp>
        <p:sp>
          <p:nvSpPr>
            <p:cNvPr id="18" name="TextBox 17">
              <a:extLst>
                <a:ext uri="{FF2B5EF4-FFF2-40B4-BE49-F238E27FC236}">
                  <a16:creationId xmlns:a16="http://schemas.microsoft.com/office/drawing/2014/main" id="{1169326B-469A-4B5B-AD86-AEB29B09DF00}"/>
                </a:ext>
              </a:extLst>
            </p:cNvPr>
            <p:cNvSpPr txBox="1"/>
            <p:nvPr/>
          </p:nvSpPr>
          <p:spPr>
            <a:xfrm>
              <a:off x="1190625" y="3393522"/>
              <a:ext cx="4707159" cy="400109"/>
            </a:xfrm>
            <a:prstGeom prst="rect">
              <a:avLst/>
            </a:prstGeom>
            <a:noFill/>
          </p:spPr>
          <p:txBody>
            <a:bodyPr wrap="square" rtlCol="0">
              <a:spAutoFit/>
            </a:bodyPr>
            <a:lstStyle/>
            <a:p>
              <a:pPr algn="ctr" defTabSz="685800"/>
              <a:r>
                <a:rPr lang="en-US" sz="1350" b="1" dirty="0">
                  <a:solidFill>
                    <a:srgbClr val="F8D5A6"/>
                  </a:solidFill>
                  <a:latin typeface="Calibri" panose="020F0502020204030204"/>
                </a:rPr>
                <a:t>Infectious Disease Epidemiologists </a:t>
              </a:r>
            </a:p>
          </p:txBody>
        </p:sp>
      </p:grpSp>
      <p:grpSp>
        <p:nvGrpSpPr>
          <p:cNvPr id="5" name="Group 4">
            <a:extLst>
              <a:ext uri="{FF2B5EF4-FFF2-40B4-BE49-F238E27FC236}">
                <a16:creationId xmlns:a16="http://schemas.microsoft.com/office/drawing/2014/main" id="{E618298B-A017-47BC-9FE1-BAF61032D11A}"/>
              </a:ext>
            </a:extLst>
          </p:cNvPr>
          <p:cNvGrpSpPr/>
          <p:nvPr/>
        </p:nvGrpSpPr>
        <p:grpSpPr>
          <a:xfrm>
            <a:off x="1001221" y="3714826"/>
            <a:ext cx="3284957" cy="2261704"/>
            <a:chOff x="1517841" y="3810101"/>
            <a:chExt cx="4379943" cy="3015605"/>
          </a:xfrm>
        </p:grpSpPr>
        <p:pic>
          <p:nvPicPr>
            <p:cNvPr id="1026" name="Picture 2" descr="seals_map">
              <a:extLst>
                <a:ext uri="{FF2B5EF4-FFF2-40B4-BE49-F238E27FC236}">
                  <a16:creationId xmlns:a16="http://schemas.microsoft.com/office/drawing/2014/main" id="{7C7686C8-59F3-4217-9443-D72E0CBCFD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4104" y="3810101"/>
              <a:ext cx="2643680" cy="301560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C77C2C74-7398-4277-843D-4E2981942A4E}"/>
                </a:ext>
              </a:extLst>
            </p:cNvPr>
            <p:cNvSpPr txBox="1"/>
            <p:nvPr/>
          </p:nvSpPr>
          <p:spPr>
            <a:xfrm>
              <a:off x="1517841" y="4176562"/>
              <a:ext cx="1922589" cy="677108"/>
            </a:xfrm>
            <a:prstGeom prst="rect">
              <a:avLst/>
            </a:prstGeom>
            <a:noFill/>
          </p:spPr>
          <p:txBody>
            <a:bodyPr wrap="square" rtlCol="0">
              <a:spAutoFit/>
            </a:bodyPr>
            <a:lstStyle/>
            <a:p>
              <a:pPr algn="ctr" defTabSz="685800"/>
              <a:r>
                <a:rPr lang="en-US" sz="1350" b="1" dirty="0">
                  <a:solidFill>
                    <a:srgbClr val="F8D5A6"/>
                  </a:solidFill>
                  <a:latin typeface="Calibri" panose="020F0502020204030204"/>
                </a:rPr>
                <a:t>Tribal Epidemiologist </a:t>
              </a:r>
            </a:p>
          </p:txBody>
        </p:sp>
      </p:grpSp>
      <p:grpSp>
        <p:nvGrpSpPr>
          <p:cNvPr id="3" name="Group 2">
            <a:extLst>
              <a:ext uri="{FF2B5EF4-FFF2-40B4-BE49-F238E27FC236}">
                <a16:creationId xmlns:a16="http://schemas.microsoft.com/office/drawing/2014/main" id="{316BECDE-9D73-43FA-A258-67DE824E1EB6}"/>
              </a:ext>
            </a:extLst>
          </p:cNvPr>
          <p:cNvGrpSpPr/>
          <p:nvPr/>
        </p:nvGrpSpPr>
        <p:grpSpPr>
          <a:xfrm>
            <a:off x="4851945" y="3816978"/>
            <a:ext cx="4048433" cy="2057399"/>
            <a:chOff x="6572129" y="3946303"/>
            <a:chExt cx="5397911" cy="2743199"/>
          </a:xfrm>
        </p:grpSpPr>
        <p:pic>
          <p:nvPicPr>
            <p:cNvPr id="9" name="Picture 8" descr="A sign on the side of a road&#10;&#10;Description automatically generated">
              <a:extLst>
                <a:ext uri="{FF2B5EF4-FFF2-40B4-BE49-F238E27FC236}">
                  <a16:creationId xmlns:a16="http://schemas.microsoft.com/office/drawing/2014/main" id="{1FD08E21-4F64-4AC6-B783-A9D05927C6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12441" y="3946303"/>
              <a:ext cx="3657599" cy="2743199"/>
            </a:xfrm>
            <a:prstGeom prst="rect">
              <a:avLst/>
            </a:prstGeom>
          </p:spPr>
        </p:pic>
        <p:sp>
          <p:nvSpPr>
            <p:cNvPr id="15" name="TextBox 14">
              <a:extLst>
                <a:ext uri="{FF2B5EF4-FFF2-40B4-BE49-F238E27FC236}">
                  <a16:creationId xmlns:a16="http://schemas.microsoft.com/office/drawing/2014/main" id="{71B40548-B6E8-4DFD-9D8D-ADAD00D26429}"/>
                </a:ext>
              </a:extLst>
            </p:cNvPr>
            <p:cNvSpPr txBox="1"/>
            <p:nvPr/>
          </p:nvSpPr>
          <p:spPr>
            <a:xfrm>
              <a:off x="6572129" y="4671571"/>
              <a:ext cx="1922589" cy="677108"/>
            </a:xfrm>
            <a:prstGeom prst="rect">
              <a:avLst/>
            </a:prstGeom>
            <a:noFill/>
          </p:spPr>
          <p:txBody>
            <a:bodyPr wrap="square" rtlCol="0">
              <a:spAutoFit/>
            </a:bodyPr>
            <a:lstStyle/>
            <a:p>
              <a:pPr algn="ctr" defTabSz="685800"/>
              <a:r>
                <a:rPr lang="en-US" sz="1350" b="1" dirty="0">
                  <a:solidFill>
                    <a:srgbClr val="F8D5A6"/>
                  </a:solidFill>
                  <a:latin typeface="Calibri" panose="020F0502020204030204"/>
                </a:rPr>
                <a:t>Community</a:t>
              </a:r>
            </a:p>
            <a:p>
              <a:pPr algn="ctr" defTabSz="685800"/>
              <a:r>
                <a:rPr lang="en-US" sz="1350" b="1" dirty="0">
                  <a:solidFill>
                    <a:srgbClr val="F8D5A6"/>
                  </a:solidFill>
                  <a:latin typeface="Calibri" panose="020F0502020204030204"/>
                </a:rPr>
                <a:t>Epidemiologist </a:t>
              </a:r>
            </a:p>
          </p:txBody>
        </p:sp>
      </p:grpSp>
      <p:grpSp>
        <p:nvGrpSpPr>
          <p:cNvPr id="14" name="Group 13">
            <a:extLst>
              <a:ext uri="{FF2B5EF4-FFF2-40B4-BE49-F238E27FC236}">
                <a16:creationId xmlns:a16="http://schemas.microsoft.com/office/drawing/2014/main" id="{018E01E4-AA84-400D-BBA2-95C32C4A3CA4}"/>
              </a:ext>
            </a:extLst>
          </p:cNvPr>
          <p:cNvGrpSpPr>
            <a:grpSpLocks noChangeAspect="1"/>
          </p:cNvGrpSpPr>
          <p:nvPr/>
        </p:nvGrpSpPr>
        <p:grpSpPr>
          <a:xfrm>
            <a:off x="5500605" y="1931794"/>
            <a:ext cx="2710505" cy="1423931"/>
            <a:chOff x="8060701" y="4440447"/>
            <a:chExt cx="3837132" cy="2017019"/>
          </a:xfrm>
        </p:grpSpPr>
        <p:pic>
          <p:nvPicPr>
            <p:cNvPr id="8" name="Picture 7">
              <a:extLst>
                <a:ext uri="{FF2B5EF4-FFF2-40B4-BE49-F238E27FC236}">
                  <a16:creationId xmlns:a16="http://schemas.microsoft.com/office/drawing/2014/main" id="{F4635619-6884-4884-9273-9C7E62EB5F4C}"/>
                </a:ext>
              </a:extLst>
            </p:cNvPr>
            <p:cNvPicPr>
              <a:picLocks noChangeAspect="1"/>
            </p:cNvPicPr>
            <p:nvPr/>
          </p:nvPicPr>
          <p:blipFill>
            <a:blip r:embed="rId7"/>
            <a:stretch>
              <a:fillRect/>
            </a:stretch>
          </p:blipFill>
          <p:spPr>
            <a:xfrm>
              <a:off x="8060701" y="4440447"/>
              <a:ext cx="2628572" cy="1857524"/>
            </a:xfrm>
            <a:prstGeom prst="rect">
              <a:avLst/>
            </a:prstGeom>
          </p:spPr>
        </p:pic>
        <p:pic>
          <p:nvPicPr>
            <p:cNvPr id="13" name="Picture 12" descr="A close up of a logo&#10;&#10;Description automatically generated">
              <a:extLst>
                <a:ext uri="{FF2B5EF4-FFF2-40B4-BE49-F238E27FC236}">
                  <a16:creationId xmlns:a16="http://schemas.microsoft.com/office/drawing/2014/main" id="{74A3EB4D-B86D-4342-B01D-1217F0CED2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40104" y="6015527"/>
              <a:ext cx="1657729" cy="441939"/>
            </a:xfrm>
            <a:prstGeom prst="rect">
              <a:avLst/>
            </a:prstGeom>
          </p:spPr>
        </p:pic>
      </p:grpSp>
      <p:sp>
        <p:nvSpPr>
          <p:cNvPr id="19" name="TextBox 18">
            <a:extLst>
              <a:ext uri="{FF2B5EF4-FFF2-40B4-BE49-F238E27FC236}">
                <a16:creationId xmlns:a16="http://schemas.microsoft.com/office/drawing/2014/main" id="{D3A5FAAE-DC93-42F7-A3AB-AB2E821329D2}"/>
              </a:ext>
            </a:extLst>
          </p:cNvPr>
          <p:cNvSpPr txBox="1"/>
          <p:nvPr/>
        </p:nvSpPr>
        <p:spPr>
          <a:xfrm>
            <a:off x="5002054" y="3240217"/>
            <a:ext cx="3707606" cy="507831"/>
          </a:xfrm>
          <a:prstGeom prst="rect">
            <a:avLst/>
          </a:prstGeom>
          <a:noFill/>
        </p:spPr>
        <p:txBody>
          <a:bodyPr wrap="square" rtlCol="0">
            <a:spAutoFit/>
          </a:bodyPr>
          <a:lstStyle/>
          <a:p>
            <a:pPr algn="ctr" defTabSz="685800"/>
            <a:r>
              <a:rPr lang="en-US" sz="1350" b="1" dirty="0">
                <a:solidFill>
                  <a:srgbClr val="F8D5A6"/>
                </a:solidFill>
                <a:latin typeface="Calibri" panose="020F0502020204030204"/>
              </a:rPr>
              <a:t>Indicator-based Information System (NM-IBIS) Manager</a:t>
            </a:r>
          </a:p>
        </p:txBody>
      </p:sp>
      <p:grpSp>
        <p:nvGrpSpPr>
          <p:cNvPr id="21" name="Group 20">
            <a:extLst>
              <a:ext uri="{FF2B5EF4-FFF2-40B4-BE49-F238E27FC236}">
                <a16:creationId xmlns:a16="http://schemas.microsoft.com/office/drawing/2014/main" id="{0F95790F-1786-40C8-8A9F-6D622FE6229B}"/>
              </a:ext>
            </a:extLst>
          </p:cNvPr>
          <p:cNvGrpSpPr/>
          <p:nvPr/>
        </p:nvGrpSpPr>
        <p:grpSpPr>
          <a:xfrm>
            <a:off x="2461971" y="2077843"/>
            <a:ext cx="1887341" cy="1277882"/>
            <a:chOff x="3282627" y="1627457"/>
            <a:chExt cx="2516455" cy="1703842"/>
          </a:xfrm>
        </p:grpSpPr>
        <p:pic>
          <p:nvPicPr>
            <p:cNvPr id="2" name="Picture 1">
              <a:extLst>
                <a:ext uri="{FF2B5EF4-FFF2-40B4-BE49-F238E27FC236}">
                  <a16:creationId xmlns:a16="http://schemas.microsoft.com/office/drawing/2014/main" id="{32AE60C7-4292-4699-896B-1C59026B18BA}"/>
                </a:ext>
              </a:extLst>
            </p:cNvPr>
            <p:cNvPicPr>
              <a:picLocks noChangeAspect="1"/>
            </p:cNvPicPr>
            <p:nvPr/>
          </p:nvPicPr>
          <p:blipFill>
            <a:blip r:embed="rId9"/>
            <a:stretch>
              <a:fillRect/>
            </a:stretch>
          </p:blipFill>
          <p:spPr>
            <a:xfrm>
              <a:off x="3282627" y="1627457"/>
              <a:ext cx="1159300" cy="1645920"/>
            </a:xfrm>
            <a:prstGeom prst="rect">
              <a:avLst/>
            </a:prstGeom>
          </p:spPr>
        </p:pic>
        <p:pic>
          <p:nvPicPr>
            <p:cNvPr id="7" name="Picture 6">
              <a:extLst>
                <a:ext uri="{FF2B5EF4-FFF2-40B4-BE49-F238E27FC236}">
                  <a16:creationId xmlns:a16="http://schemas.microsoft.com/office/drawing/2014/main" id="{2B630FDA-6E16-4EEF-B3D4-E42605071542}"/>
                </a:ext>
              </a:extLst>
            </p:cNvPr>
            <p:cNvPicPr>
              <a:picLocks noChangeAspect="1"/>
            </p:cNvPicPr>
            <p:nvPr/>
          </p:nvPicPr>
          <p:blipFill>
            <a:blip r:embed="rId10"/>
            <a:stretch>
              <a:fillRect/>
            </a:stretch>
          </p:blipFill>
          <p:spPr>
            <a:xfrm>
              <a:off x="4574609" y="1685379"/>
              <a:ext cx="1224473" cy="1645920"/>
            </a:xfrm>
            <a:prstGeom prst="rect">
              <a:avLst/>
            </a:prstGeom>
          </p:spPr>
        </p:pic>
      </p:grpSp>
      <p:pic>
        <p:nvPicPr>
          <p:cNvPr id="10" name="Picture 9">
            <a:extLst>
              <a:ext uri="{FF2B5EF4-FFF2-40B4-BE49-F238E27FC236}">
                <a16:creationId xmlns:a16="http://schemas.microsoft.com/office/drawing/2014/main" id="{8F5BD4A6-15B1-4D3B-9E24-5AFE46999B63}"/>
              </a:ext>
            </a:extLst>
          </p:cNvPr>
          <p:cNvPicPr>
            <a:picLocks noChangeAspect="1"/>
          </p:cNvPicPr>
          <p:nvPr/>
        </p:nvPicPr>
        <p:blipFill>
          <a:blip r:embed="rId11"/>
          <a:stretch>
            <a:fillRect/>
          </a:stretch>
        </p:blipFill>
        <p:spPr>
          <a:xfrm>
            <a:off x="3294798" y="4639937"/>
            <a:ext cx="884184" cy="1234440"/>
          </a:xfrm>
          <a:prstGeom prst="rect">
            <a:avLst/>
          </a:prstGeom>
        </p:spPr>
      </p:pic>
      <p:pic>
        <p:nvPicPr>
          <p:cNvPr id="11" name="Picture 10">
            <a:extLst>
              <a:ext uri="{FF2B5EF4-FFF2-40B4-BE49-F238E27FC236}">
                <a16:creationId xmlns:a16="http://schemas.microsoft.com/office/drawing/2014/main" id="{A439F0FF-D0EE-46BC-81A4-28629CA1ADB1}"/>
              </a:ext>
            </a:extLst>
          </p:cNvPr>
          <p:cNvPicPr>
            <a:picLocks noChangeAspect="1"/>
          </p:cNvPicPr>
          <p:nvPr/>
        </p:nvPicPr>
        <p:blipFill>
          <a:blip r:embed="rId12"/>
          <a:stretch>
            <a:fillRect/>
          </a:stretch>
        </p:blipFill>
        <p:spPr>
          <a:xfrm>
            <a:off x="7654472" y="4502408"/>
            <a:ext cx="1125197" cy="1234440"/>
          </a:xfrm>
          <a:prstGeom prst="rect">
            <a:avLst/>
          </a:prstGeom>
        </p:spPr>
      </p:pic>
      <p:pic>
        <p:nvPicPr>
          <p:cNvPr id="20" name="Picture 19">
            <a:extLst>
              <a:ext uri="{FF2B5EF4-FFF2-40B4-BE49-F238E27FC236}">
                <a16:creationId xmlns:a16="http://schemas.microsoft.com/office/drawing/2014/main" id="{ED46E5C7-98D3-4682-AC54-0F4F8A178F98}"/>
              </a:ext>
            </a:extLst>
          </p:cNvPr>
          <p:cNvPicPr>
            <a:picLocks noChangeAspect="1"/>
          </p:cNvPicPr>
          <p:nvPr/>
        </p:nvPicPr>
        <p:blipFill>
          <a:blip r:embed="rId13"/>
          <a:stretch>
            <a:fillRect/>
          </a:stretch>
        </p:blipFill>
        <p:spPr>
          <a:xfrm>
            <a:off x="7457353" y="1419810"/>
            <a:ext cx="1047404" cy="1234440"/>
          </a:xfrm>
          <a:prstGeom prst="rect">
            <a:avLst/>
          </a:prstGeom>
        </p:spPr>
      </p:pic>
    </p:spTree>
    <p:extLst>
      <p:ext uri="{BB962C8B-B14F-4D97-AF65-F5344CB8AC3E}">
        <p14:creationId xmlns:p14="http://schemas.microsoft.com/office/powerpoint/2010/main" val="74670080"/>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500"/>
                            </p:stCondLst>
                            <p:childTnLst>
                              <p:par>
                                <p:cTn id="9" presetID="1"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par>
                          <p:cTn id="11" fill="hold">
                            <p:stCondLst>
                              <p:cond delay="1500"/>
                            </p:stCondLst>
                            <p:childTnLst>
                              <p:par>
                                <p:cTn id="12" presetID="32" presetClass="emph" presetSubtype="0" fill="hold" nodeType="afterEffect">
                                  <p:stCondLst>
                                    <p:cond delay="0"/>
                                  </p:stCondLst>
                                  <p:childTnLst>
                                    <p:animRot by="120000">
                                      <p:cBhvr>
                                        <p:cTn id="13" dur="100" fill="hold">
                                          <p:stCondLst>
                                            <p:cond delay="0"/>
                                          </p:stCondLst>
                                        </p:cTn>
                                        <p:tgtEl>
                                          <p:spTgt spid="21"/>
                                        </p:tgtEl>
                                        <p:attrNameLst>
                                          <p:attrName>r</p:attrName>
                                        </p:attrNameLst>
                                      </p:cBhvr>
                                    </p:animRot>
                                    <p:animRot by="-240000">
                                      <p:cBhvr>
                                        <p:cTn id="14" dur="200" fill="hold">
                                          <p:stCondLst>
                                            <p:cond delay="200"/>
                                          </p:stCondLst>
                                        </p:cTn>
                                        <p:tgtEl>
                                          <p:spTgt spid="21"/>
                                        </p:tgtEl>
                                        <p:attrNameLst>
                                          <p:attrName>r</p:attrName>
                                        </p:attrNameLst>
                                      </p:cBhvr>
                                    </p:animRot>
                                    <p:animRot by="240000">
                                      <p:cBhvr>
                                        <p:cTn id="15" dur="200" fill="hold">
                                          <p:stCondLst>
                                            <p:cond delay="400"/>
                                          </p:stCondLst>
                                        </p:cTn>
                                        <p:tgtEl>
                                          <p:spTgt spid="21"/>
                                        </p:tgtEl>
                                        <p:attrNameLst>
                                          <p:attrName>r</p:attrName>
                                        </p:attrNameLst>
                                      </p:cBhvr>
                                    </p:animRot>
                                    <p:animRot by="-240000">
                                      <p:cBhvr>
                                        <p:cTn id="16" dur="200" fill="hold">
                                          <p:stCondLst>
                                            <p:cond delay="600"/>
                                          </p:stCondLst>
                                        </p:cTn>
                                        <p:tgtEl>
                                          <p:spTgt spid="21"/>
                                        </p:tgtEl>
                                        <p:attrNameLst>
                                          <p:attrName>r</p:attrName>
                                        </p:attrNameLst>
                                      </p:cBhvr>
                                    </p:animRot>
                                    <p:animRot by="120000">
                                      <p:cBhvr>
                                        <p:cTn id="17" dur="200" fill="hold">
                                          <p:stCondLst>
                                            <p:cond delay="800"/>
                                          </p:stCondLst>
                                        </p:cTn>
                                        <p:tgtEl>
                                          <p:spTgt spid="21"/>
                                        </p:tgtEl>
                                        <p:attrNameLst>
                                          <p:attrName>r</p:attrName>
                                        </p:attrNameLst>
                                      </p:cBhvr>
                                    </p:animRot>
                                  </p:childTnLst>
                                </p:cTn>
                              </p:par>
                            </p:childTnLst>
                          </p:cTn>
                        </p:par>
                        <p:par>
                          <p:cTn id="18" fill="hold">
                            <p:stCondLst>
                              <p:cond delay="2500"/>
                            </p:stCondLst>
                            <p:childTnLst>
                              <p:par>
                                <p:cTn id="19" presetID="10" presetClass="entr" presetSubtype="0" fill="hold" nodeType="afterEffect">
                                  <p:stCondLst>
                                    <p:cond delay="150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childTnLst>
                                </p:cTn>
                              </p:par>
                            </p:childTnLst>
                          </p:cTn>
                        </p:par>
                        <p:par>
                          <p:cTn id="22" fill="hold">
                            <p:stCondLst>
                              <p:cond delay="5000"/>
                            </p:stCondLst>
                            <p:childTnLst>
                              <p:par>
                                <p:cTn id="23" presetID="1"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par>
                          <p:cTn id="25" fill="hold">
                            <p:stCondLst>
                              <p:cond delay="5000"/>
                            </p:stCondLst>
                            <p:childTnLst>
                              <p:par>
                                <p:cTn id="26" presetID="32" presetClass="emph" presetSubtype="0" fill="hold" nodeType="afterEffect">
                                  <p:stCondLst>
                                    <p:cond delay="0"/>
                                  </p:stCondLst>
                                  <p:childTnLst>
                                    <p:animRot by="120000">
                                      <p:cBhvr>
                                        <p:cTn id="27" dur="100" fill="hold">
                                          <p:stCondLst>
                                            <p:cond delay="0"/>
                                          </p:stCondLst>
                                        </p:cTn>
                                        <p:tgtEl>
                                          <p:spTgt spid="11"/>
                                        </p:tgtEl>
                                        <p:attrNameLst>
                                          <p:attrName>r</p:attrName>
                                        </p:attrNameLst>
                                      </p:cBhvr>
                                    </p:animRot>
                                    <p:animRot by="-240000">
                                      <p:cBhvr>
                                        <p:cTn id="28" dur="200" fill="hold">
                                          <p:stCondLst>
                                            <p:cond delay="200"/>
                                          </p:stCondLst>
                                        </p:cTn>
                                        <p:tgtEl>
                                          <p:spTgt spid="11"/>
                                        </p:tgtEl>
                                        <p:attrNameLst>
                                          <p:attrName>r</p:attrName>
                                        </p:attrNameLst>
                                      </p:cBhvr>
                                    </p:animRot>
                                    <p:animRot by="240000">
                                      <p:cBhvr>
                                        <p:cTn id="29" dur="200" fill="hold">
                                          <p:stCondLst>
                                            <p:cond delay="400"/>
                                          </p:stCondLst>
                                        </p:cTn>
                                        <p:tgtEl>
                                          <p:spTgt spid="11"/>
                                        </p:tgtEl>
                                        <p:attrNameLst>
                                          <p:attrName>r</p:attrName>
                                        </p:attrNameLst>
                                      </p:cBhvr>
                                    </p:animRot>
                                    <p:animRot by="-240000">
                                      <p:cBhvr>
                                        <p:cTn id="30" dur="200" fill="hold">
                                          <p:stCondLst>
                                            <p:cond delay="600"/>
                                          </p:stCondLst>
                                        </p:cTn>
                                        <p:tgtEl>
                                          <p:spTgt spid="11"/>
                                        </p:tgtEl>
                                        <p:attrNameLst>
                                          <p:attrName>r</p:attrName>
                                        </p:attrNameLst>
                                      </p:cBhvr>
                                    </p:animRot>
                                    <p:animRot by="120000">
                                      <p:cBhvr>
                                        <p:cTn id="31" dur="200" fill="hold">
                                          <p:stCondLst>
                                            <p:cond delay="800"/>
                                          </p:stCondLst>
                                        </p:cTn>
                                        <p:tgtEl>
                                          <p:spTgt spid="11"/>
                                        </p:tgtEl>
                                        <p:attrNameLst>
                                          <p:attrName>r</p:attrName>
                                        </p:attrNameLst>
                                      </p:cBhvr>
                                    </p:animRot>
                                  </p:childTnLst>
                                </p:cTn>
                              </p:par>
                            </p:childTnLst>
                          </p:cTn>
                        </p:par>
                        <p:par>
                          <p:cTn id="32" fill="hold">
                            <p:stCondLst>
                              <p:cond delay="6000"/>
                            </p:stCondLst>
                            <p:childTnLst>
                              <p:par>
                                <p:cTn id="33" presetID="10" presetClass="entr" presetSubtype="0" fill="hold" nodeType="afterEffect">
                                  <p:stCondLst>
                                    <p:cond delay="150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childTnLst>
                                </p:cTn>
                              </p:par>
                            </p:childTnLst>
                          </p:cTn>
                        </p:par>
                        <p:par>
                          <p:cTn id="36" fill="hold">
                            <p:stCondLst>
                              <p:cond delay="8500"/>
                            </p:stCondLst>
                            <p:childTnLst>
                              <p:par>
                                <p:cTn id="37" presetID="1"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par>
                          <p:cTn id="39" fill="hold">
                            <p:stCondLst>
                              <p:cond delay="8500"/>
                            </p:stCondLst>
                            <p:childTnLst>
                              <p:par>
                                <p:cTn id="40" presetID="32" presetClass="emph" presetSubtype="0" fill="hold" nodeType="afterEffect">
                                  <p:stCondLst>
                                    <p:cond delay="0"/>
                                  </p:stCondLst>
                                  <p:childTnLst>
                                    <p:animRot by="120000">
                                      <p:cBhvr>
                                        <p:cTn id="41" dur="100" fill="hold">
                                          <p:stCondLst>
                                            <p:cond delay="0"/>
                                          </p:stCondLst>
                                        </p:cTn>
                                        <p:tgtEl>
                                          <p:spTgt spid="10"/>
                                        </p:tgtEl>
                                        <p:attrNameLst>
                                          <p:attrName>r</p:attrName>
                                        </p:attrNameLst>
                                      </p:cBhvr>
                                    </p:animRot>
                                    <p:animRot by="-240000">
                                      <p:cBhvr>
                                        <p:cTn id="42" dur="200" fill="hold">
                                          <p:stCondLst>
                                            <p:cond delay="200"/>
                                          </p:stCondLst>
                                        </p:cTn>
                                        <p:tgtEl>
                                          <p:spTgt spid="10"/>
                                        </p:tgtEl>
                                        <p:attrNameLst>
                                          <p:attrName>r</p:attrName>
                                        </p:attrNameLst>
                                      </p:cBhvr>
                                    </p:animRot>
                                    <p:animRot by="240000">
                                      <p:cBhvr>
                                        <p:cTn id="43" dur="200" fill="hold">
                                          <p:stCondLst>
                                            <p:cond delay="400"/>
                                          </p:stCondLst>
                                        </p:cTn>
                                        <p:tgtEl>
                                          <p:spTgt spid="10"/>
                                        </p:tgtEl>
                                        <p:attrNameLst>
                                          <p:attrName>r</p:attrName>
                                        </p:attrNameLst>
                                      </p:cBhvr>
                                    </p:animRot>
                                    <p:animRot by="-240000">
                                      <p:cBhvr>
                                        <p:cTn id="44" dur="200" fill="hold">
                                          <p:stCondLst>
                                            <p:cond delay="600"/>
                                          </p:stCondLst>
                                        </p:cTn>
                                        <p:tgtEl>
                                          <p:spTgt spid="10"/>
                                        </p:tgtEl>
                                        <p:attrNameLst>
                                          <p:attrName>r</p:attrName>
                                        </p:attrNameLst>
                                      </p:cBhvr>
                                    </p:animRot>
                                    <p:animRot by="120000">
                                      <p:cBhvr>
                                        <p:cTn id="45" dur="200" fill="hold">
                                          <p:stCondLst>
                                            <p:cond delay="800"/>
                                          </p:stCondLst>
                                        </p:cTn>
                                        <p:tgtEl>
                                          <p:spTgt spid="10"/>
                                        </p:tgtEl>
                                        <p:attrNameLst>
                                          <p:attrName>r</p:attrName>
                                        </p:attrNameLst>
                                      </p:cBhvr>
                                    </p:animRot>
                                  </p:childTnLst>
                                </p:cTn>
                              </p:par>
                            </p:childTnLst>
                          </p:cTn>
                        </p:par>
                        <p:par>
                          <p:cTn id="46" fill="hold">
                            <p:stCondLst>
                              <p:cond delay="9500"/>
                            </p:stCondLst>
                            <p:childTnLst>
                              <p:par>
                                <p:cTn id="47" presetID="10" presetClass="entr" presetSubtype="0" fill="hold" grpId="0" nodeType="afterEffect">
                                  <p:stCondLst>
                                    <p:cond delay="150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750"/>
                                        <p:tgtEl>
                                          <p:spTgt spid="19"/>
                                        </p:tgtEl>
                                      </p:cBhvr>
                                    </p:animEffect>
                                  </p:childTnLst>
                                </p:cTn>
                              </p:par>
                            </p:childTnLst>
                          </p:cTn>
                        </p:par>
                        <p:par>
                          <p:cTn id="50" fill="hold">
                            <p:stCondLst>
                              <p:cond delay="11750"/>
                            </p:stCondLst>
                            <p:childTnLst>
                              <p:par>
                                <p:cTn id="51" presetID="2" presetClass="entr" presetSubtype="2" fill="hold" nodeType="afterEffect">
                                  <p:stCondLst>
                                    <p:cond delay="25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1750" fill="hold"/>
                                        <p:tgtEl>
                                          <p:spTgt spid="14"/>
                                        </p:tgtEl>
                                        <p:attrNameLst>
                                          <p:attrName>ppt_x</p:attrName>
                                        </p:attrNameLst>
                                      </p:cBhvr>
                                      <p:tavLst>
                                        <p:tav tm="0">
                                          <p:val>
                                            <p:strVal val="1+#ppt_w/2"/>
                                          </p:val>
                                        </p:tav>
                                        <p:tav tm="100000">
                                          <p:val>
                                            <p:strVal val="#ppt_x"/>
                                          </p:val>
                                        </p:tav>
                                      </p:tavLst>
                                    </p:anim>
                                    <p:anim calcmode="lin" valueType="num">
                                      <p:cBhvr additive="base">
                                        <p:cTn id="54" dur="175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13750"/>
                            </p:stCondLst>
                            <p:childTnLst>
                              <p:par>
                                <p:cTn id="56" presetID="1" presetClass="entr" presetSubtype="0"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childTnLst>
                                </p:cTn>
                              </p:par>
                            </p:childTnLst>
                          </p:cTn>
                        </p:par>
                        <p:par>
                          <p:cTn id="58" fill="hold">
                            <p:stCondLst>
                              <p:cond delay="13750"/>
                            </p:stCondLst>
                            <p:childTnLst>
                              <p:par>
                                <p:cTn id="59" presetID="32" presetClass="emph" presetSubtype="0" fill="hold" nodeType="afterEffect">
                                  <p:stCondLst>
                                    <p:cond delay="0"/>
                                  </p:stCondLst>
                                  <p:childTnLst>
                                    <p:animRot by="120000">
                                      <p:cBhvr>
                                        <p:cTn id="60" dur="100" fill="hold">
                                          <p:stCondLst>
                                            <p:cond delay="0"/>
                                          </p:stCondLst>
                                        </p:cTn>
                                        <p:tgtEl>
                                          <p:spTgt spid="20"/>
                                        </p:tgtEl>
                                        <p:attrNameLst>
                                          <p:attrName>r</p:attrName>
                                        </p:attrNameLst>
                                      </p:cBhvr>
                                    </p:animRot>
                                    <p:animRot by="-240000">
                                      <p:cBhvr>
                                        <p:cTn id="61" dur="200" fill="hold">
                                          <p:stCondLst>
                                            <p:cond delay="200"/>
                                          </p:stCondLst>
                                        </p:cTn>
                                        <p:tgtEl>
                                          <p:spTgt spid="20"/>
                                        </p:tgtEl>
                                        <p:attrNameLst>
                                          <p:attrName>r</p:attrName>
                                        </p:attrNameLst>
                                      </p:cBhvr>
                                    </p:animRot>
                                    <p:animRot by="240000">
                                      <p:cBhvr>
                                        <p:cTn id="62" dur="200" fill="hold">
                                          <p:stCondLst>
                                            <p:cond delay="400"/>
                                          </p:stCondLst>
                                        </p:cTn>
                                        <p:tgtEl>
                                          <p:spTgt spid="20"/>
                                        </p:tgtEl>
                                        <p:attrNameLst>
                                          <p:attrName>r</p:attrName>
                                        </p:attrNameLst>
                                      </p:cBhvr>
                                    </p:animRot>
                                    <p:animRot by="-240000">
                                      <p:cBhvr>
                                        <p:cTn id="63" dur="200" fill="hold">
                                          <p:stCondLst>
                                            <p:cond delay="600"/>
                                          </p:stCondLst>
                                        </p:cTn>
                                        <p:tgtEl>
                                          <p:spTgt spid="20"/>
                                        </p:tgtEl>
                                        <p:attrNameLst>
                                          <p:attrName>r</p:attrName>
                                        </p:attrNameLst>
                                      </p:cBhvr>
                                    </p:animRot>
                                    <p:animRot by="120000">
                                      <p:cBhvr>
                                        <p:cTn id="64" dur="200" fill="hold">
                                          <p:stCondLst>
                                            <p:cond delay="80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DE5575F-5674-495A-881C-0243EE44AAAD}"/>
              </a:ext>
            </a:extLst>
          </p:cNvPr>
          <p:cNvPicPr>
            <a:picLocks noChangeAspect="1"/>
          </p:cNvPicPr>
          <p:nvPr/>
        </p:nvPicPr>
        <p:blipFill>
          <a:blip r:embed="rId3"/>
          <a:stretch>
            <a:fillRect/>
          </a:stretch>
        </p:blipFill>
        <p:spPr>
          <a:xfrm>
            <a:off x="2241617" y="1503879"/>
            <a:ext cx="6865237" cy="4042252"/>
          </a:xfrm>
          <a:prstGeom prst="rect">
            <a:avLst/>
          </a:prstGeom>
        </p:spPr>
      </p:pic>
      <p:pic>
        <p:nvPicPr>
          <p:cNvPr id="13" name="Content Placeholder 3">
            <a:extLst>
              <a:ext uri="{FF2B5EF4-FFF2-40B4-BE49-F238E27FC236}">
                <a16:creationId xmlns:a16="http://schemas.microsoft.com/office/drawing/2014/main" id="{C928D60D-26F4-4BEA-9942-B9F231760671}"/>
              </a:ext>
            </a:extLst>
          </p:cNvPr>
          <p:cNvPicPr>
            <a:picLocks noChangeAspect="1"/>
          </p:cNvPicPr>
          <p:nvPr/>
        </p:nvPicPr>
        <p:blipFill>
          <a:blip r:embed="rId4"/>
          <a:stretch>
            <a:fillRect/>
          </a:stretch>
        </p:blipFill>
        <p:spPr>
          <a:xfrm>
            <a:off x="850935" y="2058473"/>
            <a:ext cx="5424937" cy="3295649"/>
          </a:xfrm>
          <a:prstGeom prst="rect">
            <a:avLst/>
          </a:prstGeom>
          <a:ln>
            <a:solidFill>
              <a:schemeClr val="accent6"/>
            </a:solidFill>
          </a:ln>
        </p:spPr>
      </p:pic>
      <p:pic>
        <p:nvPicPr>
          <p:cNvPr id="6" name="Picture 5">
            <a:extLst>
              <a:ext uri="{FF2B5EF4-FFF2-40B4-BE49-F238E27FC236}">
                <a16:creationId xmlns:a16="http://schemas.microsoft.com/office/drawing/2014/main" id="{D5932BA8-0D04-4BBE-B1F7-4AF4E564F990}"/>
              </a:ext>
            </a:extLst>
          </p:cNvPr>
          <p:cNvPicPr>
            <a:picLocks noChangeAspect="1"/>
          </p:cNvPicPr>
          <p:nvPr/>
        </p:nvPicPr>
        <p:blipFill>
          <a:blip r:embed="rId5"/>
          <a:stretch>
            <a:fillRect/>
          </a:stretch>
        </p:blipFill>
        <p:spPr>
          <a:xfrm>
            <a:off x="1415892" y="1695450"/>
            <a:ext cx="3626168" cy="1761649"/>
          </a:xfrm>
          <a:prstGeom prst="rect">
            <a:avLst/>
          </a:prstGeom>
          <a:ln>
            <a:solidFill>
              <a:schemeClr val="bg1">
                <a:lumMod val="50000"/>
              </a:schemeClr>
            </a:solidFill>
          </a:ln>
        </p:spPr>
      </p:pic>
      <p:sp>
        <p:nvSpPr>
          <p:cNvPr id="5122" name="Title 1">
            <a:extLst>
              <a:ext uri="{FF2B5EF4-FFF2-40B4-BE49-F238E27FC236}">
                <a16:creationId xmlns:a16="http://schemas.microsoft.com/office/drawing/2014/main" id="{741D248B-2CCD-4ABB-8C62-3376B2CA4914}"/>
              </a:ext>
            </a:extLst>
          </p:cNvPr>
          <p:cNvSpPr>
            <a:spLocks noGrp="1"/>
          </p:cNvSpPr>
          <p:nvPr>
            <p:ph type="title"/>
          </p:nvPr>
        </p:nvSpPr>
        <p:spPr>
          <a:xfrm>
            <a:off x="892969" y="1000068"/>
            <a:ext cx="7886700" cy="578644"/>
          </a:xfrm>
        </p:spPr>
        <p:txBody>
          <a:bodyPr/>
          <a:lstStyle/>
          <a:p>
            <a:pPr algn="ctr"/>
            <a:r>
              <a:rPr lang="en-US" altLang="en-US" dirty="0"/>
              <a:t>Goal: Data Dashboard for Infectious Disease</a:t>
            </a:r>
          </a:p>
        </p:txBody>
      </p:sp>
      <p:pic>
        <p:nvPicPr>
          <p:cNvPr id="7" name="Picture 6">
            <a:extLst>
              <a:ext uri="{FF2B5EF4-FFF2-40B4-BE49-F238E27FC236}">
                <a16:creationId xmlns:a16="http://schemas.microsoft.com/office/drawing/2014/main" id="{48B65C0B-E119-4A72-BB66-1D41DB16EC20}"/>
              </a:ext>
            </a:extLst>
          </p:cNvPr>
          <p:cNvPicPr>
            <a:picLocks noChangeAspect="1"/>
          </p:cNvPicPr>
          <p:nvPr/>
        </p:nvPicPr>
        <p:blipFill>
          <a:blip r:embed="rId6"/>
          <a:stretch>
            <a:fillRect/>
          </a:stretch>
        </p:blipFill>
        <p:spPr>
          <a:xfrm>
            <a:off x="5915025" y="1885553"/>
            <a:ext cx="2864644" cy="3950494"/>
          </a:xfrm>
          <a:prstGeom prst="rect">
            <a:avLst/>
          </a:prstGeom>
          <a:ln>
            <a:solidFill>
              <a:schemeClr val="bg1">
                <a:lumMod val="50000"/>
              </a:schemeClr>
            </a:solidFill>
          </a:ln>
        </p:spPr>
      </p:pic>
      <p:pic>
        <p:nvPicPr>
          <p:cNvPr id="8" name="Picture 7">
            <a:extLst>
              <a:ext uri="{FF2B5EF4-FFF2-40B4-BE49-F238E27FC236}">
                <a16:creationId xmlns:a16="http://schemas.microsoft.com/office/drawing/2014/main" id="{432EB8F3-872B-4A5C-996C-127F80055342}"/>
              </a:ext>
            </a:extLst>
          </p:cNvPr>
          <p:cNvPicPr>
            <a:picLocks noChangeAspect="1"/>
          </p:cNvPicPr>
          <p:nvPr/>
        </p:nvPicPr>
        <p:blipFill>
          <a:blip r:embed="rId7"/>
          <a:stretch>
            <a:fillRect/>
          </a:stretch>
        </p:blipFill>
        <p:spPr>
          <a:xfrm>
            <a:off x="1193854" y="3592909"/>
            <a:ext cx="4307681" cy="2243138"/>
          </a:xfrm>
          <a:prstGeom prst="rect">
            <a:avLst/>
          </a:prstGeom>
          <a:ln>
            <a:solidFill>
              <a:schemeClr val="bg1">
                <a:lumMod val="50000"/>
              </a:schemeClr>
            </a:solidFill>
          </a:ln>
        </p:spPr>
      </p:pic>
      <p:sp>
        <p:nvSpPr>
          <p:cNvPr id="9" name="TextBox 8">
            <a:extLst>
              <a:ext uri="{FF2B5EF4-FFF2-40B4-BE49-F238E27FC236}">
                <a16:creationId xmlns:a16="http://schemas.microsoft.com/office/drawing/2014/main" id="{4A8EF4D5-A4E1-4539-BDF1-9DD59C454441}"/>
              </a:ext>
            </a:extLst>
          </p:cNvPr>
          <p:cNvSpPr txBox="1"/>
          <p:nvPr/>
        </p:nvSpPr>
        <p:spPr>
          <a:xfrm>
            <a:off x="3563404" y="1164811"/>
            <a:ext cx="3253563" cy="4859022"/>
          </a:xfrm>
          <a:prstGeom prst="rect">
            <a:avLst/>
          </a:prstGeom>
          <a:noFill/>
        </p:spPr>
        <p:txBody>
          <a:bodyPr wrap="square" rtlCol="0">
            <a:spAutoFit/>
          </a:bodyPr>
          <a:lstStyle/>
          <a:p>
            <a:pPr algn="ctr" defTabSz="685800"/>
            <a:r>
              <a:rPr lang="en-US" sz="30975" dirty="0">
                <a:solidFill>
                  <a:srgbClr val="EFAD89">
                    <a:lumMod val="75000"/>
                  </a:srgbClr>
                </a:solidFill>
                <a:effectLst>
                  <a:outerShdw blurRad="38100" dist="38100" dir="2700000" algn="tl">
                    <a:srgbClr val="000000">
                      <a:alpha val="43137"/>
                    </a:srgbClr>
                  </a:outerShdw>
                </a:effectLst>
                <a:latin typeface="Calibri" panose="020F0502020204030204"/>
              </a:rPr>
              <a:t>?</a:t>
            </a:r>
          </a:p>
        </p:txBody>
      </p:sp>
    </p:spTree>
    <p:extLst>
      <p:ext uri="{BB962C8B-B14F-4D97-AF65-F5344CB8AC3E}">
        <p14:creationId xmlns:p14="http://schemas.microsoft.com/office/powerpoint/2010/main" val="1587336271"/>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50"/>
                                        <p:tgtEl>
                                          <p:spTgt spid="13"/>
                                        </p:tgtEl>
                                      </p:cBhvr>
                                    </p:animEffect>
                                  </p:childTnLst>
                                </p:cTn>
                              </p:par>
                            </p:childTnLst>
                          </p:cTn>
                        </p:par>
                        <p:par>
                          <p:cTn id="12" fill="hold">
                            <p:stCondLst>
                              <p:cond delay="1500"/>
                            </p:stCondLst>
                            <p:childTnLst>
                              <p:par>
                                <p:cTn id="13" presetID="10" presetClass="entr" presetSubtype="0" fill="hold" nodeType="afterEffect">
                                  <p:stCondLst>
                                    <p:cond delay="5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childTnLst>
                                </p:cTn>
                              </p:par>
                            </p:childTnLst>
                          </p:cTn>
                        </p:par>
                        <p:par>
                          <p:cTn id="16" fill="hold">
                            <p:stCondLst>
                              <p:cond delay="2750"/>
                            </p:stCondLst>
                            <p:childTnLst>
                              <p:par>
                                <p:cTn id="17" presetID="10" presetClass="entr" presetSubtype="0" fill="hold" nodeType="after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childTnLst>
                                </p:cTn>
                              </p:par>
                            </p:childTnLst>
                          </p:cTn>
                        </p:par>
                        <p:par>
                          <p:cTn id="20" fill="hold">
                            <p:stCondLst>
                              <p:cond delay="4250"/>
                            </p:stCondLst>
                            <p:childTnLst>
                              <p:par>
                                <p:cTn id="21" presetID="10" presetClass="entr" presetSubtype="0" fill="hold" nodeType="after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p:stCondLst>
                              <p:cond delay="5750"/>
                            </p:stCondLst>
                            <p:childTnLst>
                              <p:par>
                                <p:cTn id="25" presetID="53" presetClass="entr" presetSubtype="16" fill="hold" grpId="0" nodeType="after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p:cTn id="27" dur="1000" fill="hold"/>
                                        <p:tgtEl>
                                          <p:spTgt spid="9"/>
                                        </p:tgtEl>
                                        <p:attrNameLst>
                                          <p:attrName>ppt_w</p:attrName>
                                        </p:attrNameLst>
                                      </p:cBhvr>
                                      <p:tavLst>
                                        <p:tav tm="0">
                                          <p:val>
                                            <p:fltVal val="0"/>
                                          </p:val>
                                        </p:tav>
                                        <p:tav tm="100000">
                                          <p:val>
                                            <p:strVal val="#ppt_w"/>
                                          </p:val>
                                        </p:tav>
                                      </p:tavLst>
                                    </p:anim>
                                    <p:anim calcmode="lin" valueType="num">
                                      <p:cBhvr>
                                        <p:cTn id="28" dur="1000" fill="hold"/>
                                        <p:tgtEl>
                                          <p:spTgt spid="9"/>
                                        </p:tgtEl>
                                        <p:attrNameLst>
                                          <p:attrName>ppt_h</p:attrName>
                                        </p:attrNameLst>
                                      </p:cBhvr>
                                      <p:tavLst>
                                        <p:tav tm="0">
                                          <p:val>
                                            <p:fltVal val="0"/>
                                          </p:val>
                                        </p:tav>
                                        <p:tav tm="100000">
                                          <p:val>
                                            <p:strVal val="#ppt_h"/>
                                          </p:val>
                                        </p:tav>
                                      </p:tavLst>
                                    </p:anim>
                                    <p:animEffect transition="in" filter="fade">
                                      <p:cBhvr>
                                        <p:cTn id="2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41D248B-2CCD-4ABB-8C62-3376B2CA4914}"/>
              </a:ext>
            </a:extLst>
          </p:cNvPr>
          <p:cNvSpPr>
            <a:spLocks noGrp="1"/>
          </p:cNvSpPr>
          <p:nvPr>
            <p:ph type="title"/>
          </p:nvPr>
        </p:nvSpPr>
        <p:spPr>
          <a:xfrm>
            <a:off x="892969" y="1116807"/>
            <a:ext cx="7886700" cy="769144"/>
          </a:xfrm>
        </p:spPr>
        <p:txBody>
          <a:bodyPr/>
          <a:lstStyle/>
          <a:p>
            <a:pPr algn="ctr"/>
            <a:r>
              <a:rPr lang="en-US" altLang="en-US" sz="4050" dirty="0"/>
              <a:t>Training Courses</a:t>
            </a:r>
          </a:p>
        </p:txBody>
      </p:sp>
      <p:pic>
        <p:nvPicPr>
          <p:cNvPr id="2" name="Picture 1">
            <a:extLst>
              <a:ext uri="{FF2B5EF4-FFF2-40B4-BE49-F238E27FC236}">
                <a16:creationId xmlns:a16="http://schemas.microsoft.com/office/drawing/2014/main" id="{9F62E269-6AB4-477F-B624-88C5BDE53434}"/>
              </a:ext>
            </a:extLst>
          </p:cNvPr>
          <p:cNvPicPr>
            <a:picLocks noChangeAspect="1"/>
          </p:cNvPicPr>
          <p:nvPr/>
        </p:nvPicPr>
        <p:blipFill rotWithShape="1">
          <a:blip r:embed="rId3"/>
          <a:srcRect l="5003"/>
          <a:stretch/>
        </p:blipFill>
        <p:spPr>
          <a:xfrm>
            <a:off x="983852" y="2514066"/>
            <a:ext cx="3784359" cy="1375657"/>
          </a:xfrm>
          <a:prstGeom prst="rect">
            <a:avLst/>
          </a:prstGeom>
        </p:spPr>
      </p:pic>
      <p:pic>
        <p:nvPicPr>
          <p:cNvPr id="4" name="Picture 3">
            <a:extLst>
              <a:ext uri="{FF2B5EF4-FFF2-40B4-BE49-F238E27FC236}">
                <a16:creationId xmlns:a16="http://schemas.microsoft.com/office/drawing/2014/main" id="{CB3C3948-86C7-41F7-98BF-87FAAF61B83B}"/>
              </a:ext>
            </a:extLst>
          </p:cNvPr>
          <p:cNvPicPr>
            <a:picLocks noChangeAspect="1"/>
          </p:cNvPicPr>
          <p:nvPr/>
        </p:nvPicPr>
        <p:blipFill>
          <a:blip r:embed="rId4"/>
          <a:stretch>
            <a:fillRect/>
          </a:stretch>
        </p:blipFill>
        <p:spPr>
          <a:xfrm>
            <a:off x="3180317" y="3987210"/>
            <a:ext cx="3642261" cy="1846078"/>
          </a:xfrm>
          <a:prstGeom prst="rect">
            <a:avLst/>
          </a:prstGeom>
        </p:spPr>
      </p:pic>
      <p:pic>
        <p:nvPicPr>
          <p:cNvPr id="5" name="Picture 4">
            <a:extLst>
              <a:ext uri="{FF2B5EF4-FFF2-40B4-BE49-F238E27FC236}">
                <a16:creationId xmlns:a16="http://schemas.microsoft.com/office/drawing/2014/main" id="{43F6A1F8-14A8-43BD-A902-BE67558DFB72}"/>
              </a:ext>
            </a:extLst>
          </p:cNvPr>
          <p:cNvPicPr>
            <a:picLocks noChangeAspect="1"/>
          </p:cNvPicPr>
          <p:nvPr/>
        </p:nvPicPr>
        <p:blipFill>
          <a:blip r:embed="rId5"/>
          <a:stretch>
            <a:fillRect/>
          </a:stretch>
        </p:blipFill>
        <p:spPr>
          <a:xfrm>
            <a:off x="5001447" y="2208466"/>
            <a:ext cx="3940458" cy="1594004"/>
          </a:xfrm>
          <a:prstGeom prst="rect">
            <a:avLst/>
          </a:prstGeom>
        </p:spPr>
      </p:pic>
    </p:spTree>
    <p:extLst>
      <p:ext uri="{BB962C8B-B14F-4D97-AF65-F5344CB8AC3E}">
        <p14:creationId xmlns:p14="http://schemas.microsoft.com/office/powerpoint/2010/main" val="1428579983"/>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FCAA29-D069-468D-A0C4-0D0BA59CAAA1}"/>
              </a:ext>
            </a:extLst>
          </p:cNvPr>
          <p:cNvSpPr>
            <a:spLocks noGrp="1"/>
          </p:cNvSpPr>
          <p:nvPr>
            <p:ph type="title"/>
          </p:nvPr>
        </p:nvSpPr>
        <p:spPr>
          <a:xfrm>
            <a:off x="892969" y="1116807"/>
            <a:ext cx="2348073" cy="867120"/>
          </a:xfrm>
        </p:spPr>
        <p:txBody>
          <a:bodyPr/>
          <a:lstStyle/>
          <a:p>
            <a:r>
              <a:rPr lang="en-US" dirty="0"/>
              <a:t>Stakeholder Engagement</a:t>
            </a:r>
          </a:p>
        </p:txBody>
      </p:sp>
      <p:pic>
        <p:nvPicPr>
          <p:cNvPr id="7" name="Picture 6">
            <a:extLst>
              <a:ext uri="{FF2B5EF4-FFF2-40B4-BE49-F238E27FC236}">
                <a16:creationId xmlns:a16="http://schemas.microsoft.com/office/drawing/2014/main" id="{FE5433ED-3BC9-441F-BEC7-3372B40CC94C}"/>
              </a:ext>
            </a:extLst>
          </p:cNvPr>
          <p:cNvPicPr>
            <a:picLocks noChangeAspect="1"/>
          </p:cNvPicPr>
          <p:nvPr/>
        </p:nvPicPr>
        <p:blipFill>
          <a:blip r:embed="rId3"/>
          <a:stretch>
            <a:fillRect/>
          </a:stretch>
        </p:blipFill>
        <p:spPr>
          <a:xfrm>
            <a:off x="2788162" y="2837405"/>
            <a:ext cx="1476519" cy="952355"/>
          </a:xfrm>
          <a:prstGeom prst="rect">
            <a:avLst/>
          </a:prstGeom>
        </p:spPr>
      </p:pic>
      <p:grpSp>
        <p:nvGrpSpPr>
          <p:cNvPr id="13" name="Group 12">
            <a:extLst>
              <a:ext uri="{FF2B5EF4-FFF2-40B4-BE49-F238E27FC236}">
                <a16:creationId xmlns:a16="http://schemas.microsoft.com/office/drawing/2014/main" id="{046CD673-C8EE-4B69-99C4-0371B33C15E7}"/>
              </a:ext>
            </a:extLst>
          </p:cNvPr>
          <p:cNvGrpSpPr/>
          <p:nvPr/>
        </p:nvGrpSpPr>
        <p:grpSpPr>
          <a:xfrm>
            <a:off x="937247" y="1040240"/>
            <a:ext cx="8164260" cy="4777520"/>
            <a:chOff x="1150491" y="368544"/>
            <a:chExt cx="10885680" cy="6370027"/>
          </a:xfrm>
        </p:grpSpPr>
        <p:pic>
          <p:nvPicPr>
            <p:cNvPr id="23" name="Picture 10" descr="Related image">
              <a:extLst>
                <a:ext uri="{FF2B5EF4-FFF2-40B4-BE49-F238E27FC236}">
                  <a16:creationId xmlns:a16="http://schemas.microsoft.com/office/drawing/2014/main" id="{DC38DDC3-319C-449C-B816-CE5FFCDAA0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4565" y="2566506"/>
              <a:ext cx="2295372" cy="15274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70C784-7F57-48BB-96DD-47C600E98A55}"/>
                </a:ext>
              </a:extLst>
            </p:cNvPr>
            <p:cNvPicPr>
              <a:picLocks noChangeAspect="1"/>
            </p:cNvPicPr>
            <p:nvPr/>
          </p:nvPicPr>
          <p:blipFill>
            <a:blip r:embed="rId5"/>
            <a:stretch>
              <a:fillRect/>
            </a:stretch>
          </p:blipFill>
          <p:spPr>
            <a:xfrm>
              <a:off x="4436412" y="422473"/>
              <a:ext cx="1869152" cy="1995339"/>
            </a:xfrm>
            <a:prstGeom prst="rect">
              <a:avLst/>
            </a:prstGeom>
          </p:spPr>
        </p:pic>
        <p:pic>
          <p:nvPicPr>
            <p:cNvPr id="1032" name="Picture 8" descr="Photo of the location.">
              <a:extLst>
                <a:ext uri="{FF2B5EF4-FFF2-40B4-BE49-F238E27FC236}">
                  <a16:creationId xmlns:a16="http://schemas.microsoft.com/office/drawing/2014/main" id="{E8A3FBA1-6B56-4037-A132-FA8D7359C8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1338" y="3429000"/>
              <a:ext cx="2722299" cy="174733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5EB38FA5-0CD4-4DBF-9D90-D60972C23726}"/>
                </a:ext>
              </a:extLst>
            </p:cNvPr>
            <p:cNvPicPr>
              <a:picLocks noChangeAspect="1"/>
            </p:cNvPicPr>
            <p:nvPr/>
          </p:nvPicPr>
          <p:blipFill>
            <a:blip r:embed="rId7"/>
            <a:stretch>
              <a:fillRect/>
            </a:stretch>
          </p:blipFill>
          <p:spPr>
            <a:xfrm>
              <a:off x="5686241" y="1279771"/>
              <a:ext cx="1468691" cy="1562357"/>
            </a:xfrm>
            <a:prstGeom prst="rect">
              <a:avLst/>
            </a:prstGeom>
          </p:spPr>
        </p:pic>
        <p:pic>
          <p:nvPicPr>
            <p:cNvPr id="21" name="Picture 20">
              <a:extLst>
                <a:ext uri="{FF2B5EF4-FFF2-40B4-BE49-F238E27FC236}">
                  <a16:creationId xmlns:a16="http://schemas.microsoft.com/office/drawing/2014/main" id="{37E64A34-9D41-45BD-82B5-A2CE07D7AC2A}"/>
                </a:ext>
              </a:extLst>
            </p:cNvPr>
            <p:cNvPicPr>
              <a:picLocks noChangeAspect="1"/>
            </p:cNvPicPr>
            <p:nvPr/>
          </p:nvPicPr>
          <p:blipFill>
            <a:blip r:embed="rId8"/>
            <a:stretch>
              <a:fillRect/>
            </a:stretch>
          </p:blipFill>
          <p:spPr>
            <a:xfrm>
              <a:off x="1150491" y="4716857"/>
              <a:ext cx="3170898" cy="2021714"/>
            </a:xfrm>
            <a:prstGeom prst="rect">
              <a:avLst/>
            </a:prstGeom>
          </p:spPr>
        </p:pic>
        <p:pic>
          <p:nvPicPr>
            <p:cNvPr id="22" name="Picture 6" descr="Photo of the location.">
              <a:extLst>
                <a:ext uri="{FF2B5EF4-FFF2-40B4-BE49-F238E27FC236}">
                  <a16:creationId xmlns:a16="http://schemas.microsoft.com/office/drawing/2014/main" id="{89A29360-1343-423E-9054-ACC90E085AF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13872" y="4742120"/>
              <a:ext cx="2722299" cy="174733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2" descr="https://i1.wp.com/s3.amazonaws.com/s3.nmpoliticalreport.com/wp-content/uploads/2019/03/05142529/Michelle-Lujan-Grisham.jpg?fit=320%2C320&amp;ssl=1">
              <a:extLst>
                <a:ext uri="{FF2B5EF4-FFF2-40B4-BE49-F238E27FC236}">
                  <a16:creationId xmlns:a16="http://schemas.microsoft.com/office/drawing/2014/main" id="{44A4EB10-81D2-44E2-ACB4-B555EC45035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0264" y="1725558"/>
              <a:ext cx="2021713" cy="20217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E6F05F2-CF5E-4A89-8BB2-1352F36318DD}"/>
                </a:ext>
              </a:extLst>
            </p:cNvPr>
            <p:cNvPicPr>
              <a:picLocks noChangeAspect="1"/>
            </p:cNvPicPr>
            <p:nvPr/>
          </p:nvPicPr>
          <p:blipFill>
            <a:blip r:embed="rId11"/>
            <a:stretch>
              <a:fillRect/>
            </a:stretch>
          </p:blipFill>
          <p:spPr>
            <a:xfrm>
              <a:off x="1924600" y="3081204"/>
              <a:ext cx="1347378" cy="1242388"/>
            </a:xfrm>
            <a:prstGeom prst="rect">
              <a:avLst/>
            </a:prstGeom>
          </p:spPr>
        </p:pic>
        <p:pic>
          <p:nvPicPr>
            <p:cNvPr id="11" name="Picture 10">
              <a:extLst>
                <a:ext uri="{FF2B5EF4-FFF2-40B4-BE49-F238E27FC236}">
                  <a16:creationId xmlns:a16="http://schemas.microsoft.com/office/drawing/2014/main" id="{4409D4D7-8B9F-4379-897F-FFD8C9552BFF}"/>
                </a:ext>
              </a:extLst>
            </p:cNvPr>
            <p:cNvPicPr>
              <a:picLocks noChangeAspect="1"/>
            </p:cNvPicPr>
            <p:nvPr/>
          </p:nvPicPr>
          <p:blipFill>
            <a:blip r:embed="rId12"/>
            <a:stretch>
              <a:fillRect/>
            </a:stretch>
          </p:blipFill>
          <p:spPr>
            <a:xfrm>
              <a:off x="4477987" y="4248256"/>
              <a:ext cx="2782428" cy="1995339"/>
            </a:xfrm>
            <a:prstGeom prst="rect">
              <a:avLst/>
            </a:prstGeom>
          </p:spPr>
        </p:pic>
        <p:pic>
          <p:nvPicPr>
            <p:cNvPr id="5" name="Picture 4">
              <a:extLst>
                <a:ext uri="{FF2B5EF4-FFF2-40B4-BE49-F238E27FC236}">
                  <a16:creationId xmlns:a16="http://schemas.microsoft.com/office/drawing/2014/main" id="{1E26D095-958D-4FEC-853C-C56E52E6EA89}"/>
                </a:ext>
              </a:extLst>
            </p:cNvPr>
            <p:cNvPicPr>
              <a:picLocks noChangeAspect="1"/>
            </p:cNvPicPr>
            <p:nvPr/>
          </p:nvPicPr>
          <p:blipFill>
            <a:blip r:embed="rId13"/>
            <a:stretch>
              <a:fillRect/>
            </a:stretch>
          </p:blipFill>
          <p:spPr>
            <a:xfrm>
              <a:off x="9452456" y="1290091"/>
              <a:ext cx="2374717" cy="1900635"/>
            </a:xfrm>
            <a:prstGeom prst="rect">
              <a:avLst/>
            </a:prstGeom>
          </p:spPr>
        </p:pic>
        <p:pic>
          <p:nvPicPr>
            <p:cNvPr id="12" name="Picture 11">
              <a:extLst>
                <a:ext uri="{FF2B5EF4-FFF2-40B4-BE49-F238E27FC236}">
                  <a16:creationId xmlns:a16="http://schemas.microsoft.com/office/drawing/2014/main" id="{47E4071B-9EF1-47A4-958D-844A9CCED076}"/>
                </a:ext>
              </a:extLst>
            </p:cNvPr>
            <p:cNvPicPr>
              <a:picLocks noChangeAspect="1"/>
            </p:cNvPicPr>
            <p:nvPr/>
          </p:nvPicPr>
          <p:blipFill>
            <a:blip r:embed="rId14"/>
            <a:stretch>
              <a:fillRect/>
            </a:stretch>
          </p:blipFill>
          <p:spPr>
            <a:xfrm>
              <a:off x="6874710" y="5254120"/>
              <a:ext cx="2022980" cy="1400165"/>
            </a:xfrm>
            <a:prstGeom prst="rect">
              <a:avLst/>
            </a:prstGeom>
          </p:spPr>
        </p:pic>
        <p:pic>
          <p:nvPicPr>
            <p:cNvPr id="1038" name="Picture 14" descr="Image result for images NM medical investigator">
              <a:extLst>
                <a:ext uri="{FF2B5EF4-FFF2-40B4-BE49-F238E27FC236}">
                  <a16:creationId xmlns:a16="http://schemas.microsoft.com/office/drawing/2014/main" id="{9A90A3F4-153F-466B-8FDC-D2789D1B3DB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47225" y="368544"/>
              <a:ext cx="2834631" cy="101479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62655646"/>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1250"/>
                                  </p:stCondLst>
                                  <p:childTnLst>
                                    <p:set>
                                      <p:cBhvr>
                                        <p:cTn id="6" dur="1" fill="hold">
                                          <p:stCondLst>
                                            <p:cond delay="0"/>
                                          </p:stCondLst>
                                        </p:cTn>
                                        <p:tgtEl>
                                          <p:spTgt spid="13"/>
                                        </p:tgtEl>
                                        <p:attrNameLst>
                                          <p:attrName>style.visibility</p:attrName>
                                        </p:attrNameLst>
                                      </p:cBhvr>
                                      <p:to>
                                        <p:strVal val="visible"/>
                                      </p:to>
                                    </p:set>
                                    <p:anim calcmode="lin" valueType="num">
                                      <p:cBhvr>
                                        <p:cTn id="7" dur="2000" fill="hold"/>
                                        <p:tgtEl>
                                          <p:spTgt spid="13"/>
                                        </p:tgtEl>
                                        <p:attrNameLst>
                                          <p:attrName>ppt_w</p:attrName>
                                        </p:attrNameLst>
                                      </p:cBhvr>
                                      <p:tavLst>
                                        <p:tav tm="0">
                                          <p:val>
                                            <p:fltVal val="0"/>
                                          </p:val>
                                        </p:tav>
                                        <p:tav tm="100000">
                                          <p:val>
                                            <p:strVal val="#ppt_w"/>
                                          </p:val>
                                        </p:tav>
                                      </p:tavLst>
                                    </p:anim>
                                    <p:anim calcmode="lin" valueType="num">
                                      <p:cBhvr>
                                        <p:cTn id="8" dur="2000" fill="hold"/>
                                        <p:tgtEl>
                                          <p:spTgt spid="13"/>
                                        </p:tgtEl>
                                        <p:attrNameLst>
                                          <p:attrName>ppt_h</p:attrName>
                                        </p:attrNameLst>
                                      </p:cBhvr>
                                      <p:tavLst>
                                        <p:tav tm="0">
                                          <p:val>
                                            <p:fltVal val="0"/>
                                          </p:val>
                                        </p:tav>
                                        <p:tav tm="100000">
                                          <p:val>
                                            <p:strVal val="#ppt_h"/>
                                          </p:val>
                                        </p:tav>
                                      </p:tavLst>
                                    </p:anim>
                                    <p:animEffect transition="in" filter="fade">
                                      <p:cBhvr>
                                        <p:cTn id="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FCAA29-D069-468D-A0C4-0D0BA59CAAA1}"/>
              </a:ext>
            </a:extLst>
          </p:cNvPr>
          <p:cNvSpPr>
            <a:spLocks noGrp="1"/>
          </p:cNvSpPr>
          <p:nvPr>
            <p:ph type="title"/>
          </p:nvPr>
        </p:nvSpPr>
        <p:spPr>
          <a:xfrm>
            <a:off x="892969" y="1116807"/>
            <a:ext cx="7886700" cy="654497"/>
          </a:xfrm>
        </p:spPr>
        <p:txBody>
          <a:bodyPr/>
          <a:lstStyle/>
          <a:p>
            <a:r>
              <a:rPr lang="en-US" dirty="0"/>
              <a:t>Business Process Analysis</a:t>
            </a:r>
          </a:p>
        </p:txBody>
      </p:sp>
      <p:pic>
        <p:nvPicPr>
          <p:cNvPr id="4" name="Picture 3">
            <a:extLst>
              <a:ext uri="{FF2B5EF4-FFF2-40B4-BE49-F238E27FC236}">
                <a16:creationId xmlns:a16="http://schemas.microsoft.com/office/drawing/2014/main" id="{CAACDBAE-14D0-4AAC-B6C9-5720F787A864}"/>
              </a:ext>
            </a:extLst>
          </p:cNvPr>
          <p:cNvPicPr>
            <a:picLocks noChangeAspect="1"/>
          </p:cNvPicPr>
          <p:nvPr/>
        </p:nvPicPr>
        <p:blipFill>
          <a:blip r:embed="rId3"/>
          <a:stretch>
            <a:fillRect/>
          </a:stretch>
        </p:blipFill>
        <p:spPr>
          <a:xfrm>
            <a:off x="1828800" y="1771303"/>
            <a:ext cx="6212319" cy="4128056"/>
          </a:xfrm>
          <a:prstGeom prst="rect">
            <a:avLst/>
          </a:prstGeom>
        </p:spPr>
      </p:pic>
    </p:spTree>
    <p:extLst>
      <p:ext uri="{BB962C8B-B14F-4D97-AF65-F5344CB8AC3E}">
        <p14:creationId xmlns:p14="http://schemas.microsoft.com/office/powerpoint/2010/main" val="3539798144"/>
      </p:ext>
    </p:extLst>
  </p:cSld>
  <p:clrMapOvr>
    <a:masterClrMapping/>
  </p:clrMapOvr>
  <p:transition spd="med" advClick="0" advTm="15000">
    <p:pull/>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FCAA29-D069-468D-A0C4-0D0BA59CAAA1}"/>
              </a:ext>
            </a:extLst>
          </p:cNvPr>
          <p:cNvSpPr>
            <a:spLocks noGrp="1"/>
          </p:cNvSpPr>
          <p:nvPr>
            <p:ph type="title"/>
          </p:nvPr>
        </p:nvSpPr>
        <p:spPr>
          <a:xfrm>
            <a:off x="892969" y="1116807"/>
            <a:ext cx="7886700" cy="654497"/>
          </a:xfrm>
        </p:spPr>
        <p:txBody>
          <a:bodyPr/>
          <a:lstStyle/>
          <a:p>
            <a:r>
              <a:rPr lang="en-US" dirty="0"/>
              <a:t>Collaborative Requirements Development</a:t>
            </a:r>
          </a:p>
        </p:txBody>
      </p:sp>
      <p:pic>
        <p:nvPicPr>
          <p:cNvPr id="4" name="Picture 3">
            <a:extLst>
              <a:ext uri="{FF2B5EF4-FFF2-40B4-BE49-F238E27FC236}">
                <a16:creationId xmlns:a16="http://schemas.microsoft.com/office/drawing/2014/main" id="{345BC6BB-EDBF-47B4-9FEC-1D646245AEEE}"/>
              </a:ext>
            </a:extLst>
          </p:cNvPr>
          <p:cNvPicPr>
            <a:picLocks noChangeAspect="1"/>
          </p:cNvPicPr>
          <p:nvPr/>
        </p:nvPicPr>
        <p:blipFill>
          <a:blip r:embed="rId3"/>
          <a:stretch>
            <a:fillRect/>
          </a:stretch>
        </p:blipFill>
        <p:spPr>
          <a:xfrm>
            <a:off x="2275609" y="1771303"/>
            <a:ext cx="5288877" cy="3969891"/>
          </a:xfrm>
          <a:prstGeom prst="rect">
            <a:avLst/>
          </a:prstGeom>
        </p:spPr>
      </p:pic>
    </p:spTree>
    <p:extLst>
      <p:ext uri="{BB962C8B-B14F-4D97-AF65-F5344CB8AC3E}">
        <p14:creationId xmlns:p14="http://schemas.microsoft.com/office/powerpoint/2010/main" val="4065789170"/>
      </p:ext>
    </p:extLst>
  </p:cSld>
  <p:clrMapOvr>
    <a:masterClrMapping/>
  </p:clrMapOvr>
  <p:transition spd="med" advClick="0" advTm="15000">
    <p:pull/>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E12332-2852-4F24-BE63-82195DFB98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3021" y="861299"/>
            <a:ext cx="5060540" cy="5143500"/>
          </a:xfrm>
          <a:prstGeom prst="rect">
            <a:avLst/>
          </a:prstGeom>
        </p:spPr>
      </p:pic>
      <p:pic>
        <p:nvPicPr>
          <p:cNvPr id="3" name="Picture 2">
            <a:extLst>
              <a:ext uri="{FF2B5EF4-FFF2-40B4-BE49-F238E27FC236}">
                <a16:creationId xmlns:a16="http://schemas.microsoft.com/office/drawing/2014/main" id="{3F2A1E4D-FB72-46D8-8506-386D9B44C1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3021" y="861299"/>
            <a:ext cx="5060540" cy="5143500"/>
          </a:xfrm>
          <a:prstGeom prst="rect">
            <a:avLst/>
          </a:prstGeom>
        </p:spPr>
      </p:pic>
      <p:pic>
        <p:nvPicPr>
          <p:cNvPr id="7" name="Picture 6" descr="A close up of a logo&#10;&#10;Description automatically generated">
            <a:extLst>
              <a:ext uri="{FF2B5EF4-FFF2-40B4-BE49-F238E27FC236}">
                <a16:creationId xmlns:a16="http://schemas.microsoft.com/office/drawing/2014/main" id="{218A1B86-B35B-4C34-9D40-5B1C45B0F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73021" y="861299"/>
            <a:ext cx="5060540" cy="5143500"/>
          </a:xfrm>
          <a:prstGeom prst="rect">
            <a:avLst/>
          </a:prstGeom>
        </p:spPr>
      </p:pic>
      <p:pic>
        <p:nvPicPr>
          <p:cNvPr id="9" name="Picture 8">
            <a:extLst>
              <a:ext uri="{FF2B5EF4-FFF2-40B4-BE49-F238E27FC236}">
                <a16:creationId xmlns:a16="http://schemas.microsoft.com/office/drawing/2014/main" id="{1148B562-14D1-4D60-A6C4-DAD7DE7508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3021" y="861299"/>
            <a:ext cx="5060540" cy="5143500"/>
          </a:xfrm>
          <a:prstGeom prst="rect">
            <a:avLst/>
          </a:prstGeom>
        </p:spPr>
      </p:pic>
      <p:pic>
        <p:nvPicPr>
          <p:cNvPr id="11" name="Picture 10">
            <a:extLst>
              <a:ext uri="{FF2B5EF4-FFF2-40B4-BE49-F238E27FC236}">
                <a16:creationId xmlns:a16="http://schemas.microsoft.com/office/drawing/2014/main" id="{9E0F4E5A-6258-48E8-B015-6A0F5B0F8F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73021" y="861299"/>
            <a:ext cx="5060540" cy="5143500"/>
          </a:xfrm>
          <a:prstGeom prst="rect">
            <a:avLst/>
          </a:prstGeom>
        </p:spPr>
      </p:pic>
      <p:pic>
        <p:nvPicPr>
          <p:cNvPr id="13" name="Picture 12">
            <a:extLst>
              <a:ext uri="{FF2B5EF4-FFF2-40B4-BE49-F238E27FC236}">
                <a16:creationId xmlns:a16="http://schemas.microsoft.com/office/drawing/2014/main" id="{FA3CDA4C-0089-4A3F-8B21-DE0EAA754B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73021" y="861299"/>
            <a:ext cx="5060540" cy="5143500"/>
          </a:xfrm>
          <a:prstGeom prst="rect">
            <a:avLst/>
          </a:prstGeom>
        </p:spPr>
      </p:pic>
      <p:sp>
        <p:nvSpPr>
          <p:cNvPr id="14" name="Title 1">
            <a:extLst>
              <a:ext uri="{FF2B5EF4-FFF2-40B4-BE49-F238E27FC236}">
                <a16:creationId xmlns:a16="http://schemas.microsoft.com/office/drawing/2014/main" id="{556FAB1D-AC96-4DAE-B9CD-70D9ADFC9BAF}"/>
              </a:ext>
            </a:extLst>
          </p:cNvPr>
          <p:cNvSpPr txBox="1">
            <a:spLocks/>
          </p:cNvSpPr>
          <p:nvPr/>
        </p:nvSpPr>
        <p:spPr>
          <a:xfrm>
            <a:off x="892969" y="1116807"/>
            <a:ext cx="2703833" cy="1666520"/>
          </a:xfrm>
          <a:prstGeom prst="rect">
            <a:avLst/>
          </a:prstGeom>
        </p:spPr>
        <p:txBody>
          <a:bodyPr/>
          <a:lstStyle>
            <a:lvl1pPr algn="l" rtl="0" eaLnBrk="1" fontAlgn="base" hangingPunct="1">
              <a:lnSpc>
                <a:spcPct val="90000"/>
              </a:lnSpc>
              <a:spcBef>
                <a:spcPct val="0"/>
              </a:spcBef>
              <a:spcAft>
                <a:spcPct val="0"/>
              </a:spcAft>
              <a:defRPr sz="4400" b="1" kern="1200">
                <a:solidFill>
                  <a:schemeClr val="bg2"/>
                </a:solidFill>
                <a:latin typeface="+mj-lt"/>
                <a:ea typeface="+mj-ea"/>
                <a:cs typeface="+mj-cs"/>
              </a:defRPr>
            </a:lvl1pPr>
            <a:lvl2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2pPr>
            <a:lvl3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3pPr>
            <a:lvl4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4pPr>
            <a:lvl5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5pPr>
            <a:lvl6pPr marL="4572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6pPr>
            <a:lvl7pPr marL="9144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9pPr>
          </a:lstStyle>
          <a:p>
            <a:pPr defTabSz="685800"/>
            <a:r>
              <a:rPr lang="en-US" sz="3300" dirty="0">
                <a:solidFill>
                  <a:srgbClr val="F8D5A6"/>
                </a:solidFill>
                <a:latin typeface="Calibri Light" panose="020F0302020204030204"/>
              </a:rPr>
              <a:t>Lifecycle Fundamentals</a:t>
            </a:r>
          </a:p>
        </p:txBody>
      </p:sp>
    </p:spTree>
    <p:extLst>
      <p:ext uri="{BB962C8B-B14F-4D97-AF65-F5344CB8AC3E}">
        <p14:creationId xmlns:p14="http://schemas.microsoft.com/office/powerpoint/2010/main" val="49281697"/>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750"/>
                                        <p:tgtEl>
                                          <p:spTgt spid="7"/>
                                        </p:tgtEl>
                                      </p:cBhvr>
                                    </p:animEffect>
                                  </p:childTnLst>
                                </p:cTn>
                              </p:par>
                            </p:childTnLst>
                          </p:cTn>
                        </p:par>
                        <p:par>
                          <p:cTn id="12" fill="hold">
                            <p:stCondLst>
                              <p:cond delay="1750"/>
                            </p:stCondLst>
                            <p:childTnLst>
                              <p:par>
                                <p:cTn id="13" presetID="2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750"/>
                                        <p:tgtEl>
                                          <p:spTgt spid="9"/>
                                        </p:tgtEl>
                                      </p:cBhvr>
                                    </p:animEffect>
                                  </p:childTnLst>
                                </p:cTn>
                              </p:par>
                            </p:childTnLst>
                          </p:cTn>
                        </p:par>
                        <p:par>
                          <p:cTn id="16" fill="hold">
                            <p:stCondLst>
                              <p:cond delay="2500"/>
                            </p:stCondLst>
                            <p:childTnLst>
                              <p:par>
                                <p:cTn id="17" presetID="22" presetClass="entr" presetSubtype="2"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right)">
                                      <p:cBhvr>
                                        <p:cTn id="19" dur="750"/>
                                        <p:tgtEl>
                                          <p:spTgt spid="11"/>
                                        </p:tgtEl>
                                      </p:cBhvr>
                                    </p:animEffect>
                                  </p:childTnLst>
                                </p:cTn>
                              </p:par>
                            </p:childTnLst>
                          </p:cTn>
                        </p:par>
                        <p:par>
                          <p:cTn id="20" fill="hold">
                            <p:stCondLst>
                              <p:cond delay="325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750"/>
                                        <p:tgtEl>
                                          <p:spTgt spid="13"/>
                                        </p:tgtEl>
                                      </p:cBhvr>
                                    </p:animEffect>
                                  </p:childTnLst>
                                </p:cTn>
                              </p:par>
                            </p:childTnLst>
                          </p:cTn>
                        </p:par>
                        <p:par>
                          <p:cTn id="24" fill="hold">
                            <p:stCondLst>
                              <p:cond delay="4000"/>
                            </p:stCondLst>
                            <p:childTnLst>
                              <p:par>
                                <p:cTn id="25" presetID="22" presetClass="entr" presetSubtype="4"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down)">
                                      <p:cBhvr>
                                        <p:cTn id="27"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D68D51-FACB-45E2-8BD8-165800CBAD9B}"/>
              </a:ext>
            </a:extLst>
          </p:cNvPr>
          <p:cNvPicPr>
            <a:picLocks noChangeAspect="1"/>
          </p:cNvPicPr>
          <p:nvPr/>
        </p:nvPicPr>
        <p:blipFill>
          <a:blip r:embed="rId3"/>
          <a:stretch>
            <a:fillRect/>
          </a:stretch>
        </p:blipFill>
        <p:spPr>
          <a:xfrm>
            <a:off x="831737" y="926087"/>
            <a:ext cx="3821906" cy="1541405"/>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reflection blurRad="12700" stA="38000" endPos="28000" dist="5000" dir="5400000" sy="-100000" algn="bl" rotWithShape="0"/>
          </a:effectLst>
          <a:scene3d>
            <a:camera prst="orthographicFront">
              <a:rot lat="0" lon="0" rev="0"/>
            </a:camera>
            <a:lightRig rig="balanced" dir="t">
              <a:rot lat="0" lon="0" rev="8700000"/>
            </a:lightRig>
          </a:scene3d>
          <a:sp3d>
            <a:bevelT w="190500" h="38100"/>
          </a:sp3d>
        </p:spPr>
      </p:pic>
      <p:pic>
        <p:nvPicPr>
          <p:cNvPr id="3" name="Picture 2">
            <a:extLst>
              <a:ext uri="{FF2B5EF4-FFF2-40B4-BE49-F238E27FC236}">
                <a16:creationId xmlns:a16="http://schemas.microsoft.com/office/drawing/2014/main" id="{5E09FDDC-BA81-490B-BFA6-3BA9AEBA2C69}"/>
              </a:ext>
            </a:extLst>
          </p:cNvPr>
          <p:cNvPicPr>
            <a:picLocks noChangeAspect="1"/>
          </p:cNvPicPr>
          <p:nvPr/>
        </p:nvPicPr>
        <p:blipFill>
          <a:blip r:embed="rId4"/>
          <a:stretch>
            <a:fillRect/>
          </a:stretch>
        </p:blipFill>
        <p:spPr>
          <a:xfrm>
            <a:off x="3210386" y="1864669"/>
            <a:ext cx="5809326" cy="1996379"/>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reflection blurRad="12700" stA="38000" endPos="28000" dist="5000" dir="5400000" sy="-100000" algn="bl" rotWithShape="0"/>
          </a:effectLst>
          <a:scene3d>
            <a:camera prst="orthographicFront">
              <a:rot lat="0" lon="0" rev="0"/>
            </a:camera>
            <a:lightRig rig="balanced" dir="t">
              <a:rot lat="0" lon="0" rev="8700000"/>
            </a:lightRig>
          </a:scene3d>
          <a:sp3d>
            <a:bevelT w="190500" h="38100"/>
          </a:sp3d>
        </p:spPr>
      </p:pic>
      <p:pic>
        <p:nvPicPr>
          <p:cNvPr id="1026" name="Picture 2" descr="Image result for Plotly">
            <a:extLst>
              <a:ext uri="{FF2B5EF4-FFF2-40B4-BE49-F238E27FC236}">
                <a16:creationId xmlns:a16="http://schemas.microsoft.com/office/drawing/2014/main" id="{611B7C36-C15F-4421-BD97-81919E6875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8909" y="4242245"/>
            <a:ext cx="1571625" cy="152161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a:extLst>
              <a:ext uri="{FF2B5EF4-FFF2-40B4-BE49-F238E27FC236}">
                <a16:creationId xmlns:a16="http://schemas.microsoft.com/office/drawing/2014/main" id="{24A917F3-BE3A-4755-9145-98B643B04879}"/>
              </a:ext>
            </a:extLst>
          </p:cNvPr>
          <p:cNvPicPr>
            <a:picLocks noChangeAspect="1"/>
          </p:cNvPicPr>
          <p:nvPr/>
        </p:nvPicPr>
        <p:blipFill>
          <a:blip r:embed="rId6"/>
          <a:stretch>
            <a:fillRect/>
          </a:stretch>
        </p:blipFill>
        <p:spPr>
          <a:xfrm>
            <a:off x="2498370" y="4034487"/>
            <a:ext cx="3436144" cy="1057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28" name="Picture 4" descr="Tableau Software">
            <a:extLst>
              <a:ext uri="{FF2B5EF4-FFF2-40B4-BE49-F238E27FC236}">
                <a16:creationId xmlns:a16="http://schemas.microsoft.com/office/drawing/2014/main" id="{710D1088-08EF-4580-97DF-2A5CA6FCAF7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1366" y="5003053"/>
            <a:ext cx="3228975" cy="67151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129485572"/>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p:cTn id="7" dur="1250" fill="hold"/>
                                        <p:tgtEl>
                                          <p:spTgt spid="2"/>
                                        </p:tgtEl>
                                        <p:attrNameLst>
                                          <p:attrName>ppt_w</p:attrName>
                                        </p:attrNameLst>
                                      </p:cBhvr>
                                      <p:tavLst>
                                        <p:tav tm="0">
                                          <p:val>
                                            <p:fltVal val="0"/>
                                          </p:val>
                                        </p:tav>
                                        <p:tav tm="100000">
                                          <p:val>
                                            <p:strVal val="#ppt_w"/>
                                          </p:val>
                                        </p:tav>
                                      </p:tavLst>
                                    </p:anim>
                                    <p:anim calcmode="lin" valueType="num">
                                      <p:cBhvr>
                                        <p:cTn id="8" dur="1250" fill="hold"/>
                                        <p:tgtEl>
                                          <p:spTgt spid="2"/>
                                        </p:tgtEl>
                                        <p:attrNameLst>
                                          <p:attrName>ppt_h</p:attrName>
                                        </p:attrNameLst>
                                      </p:cBhvr>
                                      <p:tavLst>
                                        <p:tav tm="0">
                                          <p:val>
                                            <p:fltVal val="0"/>
                                          </p:val>
                                        </p:tav>
                                        <p:tav tm="100000">
                                          <p:val>
                                            <p:strVal val="#ppt_h"/>
                                          </p:val>
                                        </p:tav>
                                      </p:tavLst>
                                    </p:anim>
                                    <p:anim calcmode="lin" valueType="num">
                                      <p:cBhvr>
                                        <p:cTn id="9" dur="1250" fill="hold"/>
                                        <p:tgtEl>
                                          <p:spTgt spid="2"/>
                                        </p:tgtEl>
                                        <p:attrNameLst>
                                          <p:attrName>style.rotation</p:attrName>
                                        </p:attrNameLst>
                                      </p:cBhvr>
                                      <p:tavLst>
                                        <p:tav tm="0">
                                          <p:val>
                                            <p:fltVal val="90"/>
                                          </p:val>
                                        </p:tav>
                                        <p:tav tm="100000">
                                          <p:val>
                                            <p:fltVal val="0"/>
                                          </p:val>
                                        </p:tav>
                                      </p:tavLst>
                                    </p:anim>
                                    <p:animEffect transition="in" filter="fade">
                                      <p:cBhvr>
                                        <p:cTn id="10" dur="1250"/>
                                        <p:tgtEl>
                                          <p:spTgt spid="2"/>
                                        </p:tgtEl>
                                      </p:cBhvr>
                                    </p:animEffect>
                                  </p:childTnLst>
                                </p:cTn>
                              </p:par>
                              <p:par>
                                <p:cTn id="11" presetID="31" presetClass="entr" presetSubtype="0" fill="hold"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1250" fill="hold"/>
                                        <p:tgtEl>
                                          <p:spTgt spid="3"/>
                                        </p:tgtEl>
                                        <p:attrNameLst>
                                          <p:attrName>ppt_w</p:attrName>
                                        </p:attrNameLst>
                                      </p:cBhvr>
                                      <p:tavLst>
                                        <p:tav tm="0">
                                          <p:val>
                                            <p:fltVal val="0"/>
                                          </p:val>
                                        </p:tav>
                                        <p:tav tm="100000">
                                          <p:val>
                                            <p:strVal val="#ppt_w"/>
                                          </p:val>
                                        </p:tav>
                                      </p:tavLst>
                                    </p:anim>
                                    <p:anim calcmode="lin" valueType="num">
                                      <p:cBhvr>
                                        <p:cTn id="14" dur="1250" fill="hold"/>
                                        <p:tgtEl>
                                          <p:spTgt spid="3"/>
                                        </p:tgtEl>
                                        <p:attrNameLst>
                                          <p:attrName>ppt_h</p:attrName>
                                        </p:attrNameLst>
                                      </p:cBhvr>
                                      <p:tavLst>
                                        <p:tav tm="0">
                                          <p:val>
                                            <p:fltVal val="0"/>
                                          </p:val>
                                        </p:tav>
                                        <p:tav tm="100000">
                                          <p:val>
                                            <p:strVal val="#ppt_h"/>
                                          </p:val>
                                        </p:tav>
                                      </p:tavLst>
                                    </p:anim>
                                    <p:anim calcmode="lin" valueType="num">
                                      <p:cBhvr>
                                        <p:cTn id="15" dur="1250" fill="hold"/>
                                        <p:tgtEl>
                                          <p:spTgt spid="3"/>
                                        </p:tgtEl>
                                        <p:attrNameLst>
                                          <p:attrName>style.rotation</p:attrName>
                                        </p:attrNameLst>
                                      </p:cBhvr>
                                      <p:tavLst>
                                        <p:tav tm="0">
                                          <p:val>
                                            <p:fltVal val="90"/>
                                          </p:val>
                                        </p:tav>
                                        <p:tav tm="100000">
                                          <p:val>
                                            <p:fltVal val="0"/>
                                          </p:val>
                                        </p:tav>
                                      </p:tavLst>
                                    </p:anim>
                                    <p:animEffect transition="in" filter="fade">
                                      <p:cBhvr>
                                        <p:cTn id="16" dur="1250"/>
                                        <p:tgtEl>
                                          <p:spTgt spid="3"/>
                                        </p:tgtEl>
                                      </p:cBhvr>
                                    </p:animEffect>
                                  </p:childTnLst>
                                </p:cTn>
                              </p:par>
                            </p:childTnLst>
                          </p:cTn>
                        </p:par>
                        <p:par>
                          <p:cTn id="17" fill="hold">
                            <p:stCondLst>
                              <p:cond delay="1500"/>
                            </p:stCondLst>
                            <p:childTnLst>
                              <p:par>
                                <p:cTn id="18" presetID="31" presetClass="entr" presetSubtype="0" fill="hold" nodeType="afterEffect">
                                  <p:stCondLst>
                                    <p:cond delay="2500"/>
                                  </p:stCondLst>
                                  <p:childTnLst>
                                    <p:set>
                                      <p:cBhvr>
                                        <p:cTn id="19" dur="1" fill="hold">
                                          <p:stCondLst>
                                            <p:cond delay="0"/>
                                          </p:stCondLst>
                                        </p:cTn>
                                        <p:tgtEl>
                                          <p:spTgt spid="1026"/>
                                        </p:tgtEl>
                                        <p:attrNameLst>
                                          <p:attrName>style.visibility</p:attrName>
                                        </p:attrNameLst>
                                      </p:cBhvr>
                                      <p:to>
                                        <p:strVal val="visible"/>
                                      </p:to>
                                    </p:set>
                                    <p:anim calcmode="lin" valueType="num">
                                      <p:cBhvr>
                                        <p:cTn id="20" dur="1250" fill="hold"/>
                                        <p:tgtEl>
                                          <p:spTgt spid="1026"/>
                                        </p:tgtEl>
                                        <p:attrNameLst>
                                          <p:attrName>ppt_w</p:attrName>
                                        </p:attrNameLst>
                                      </p:cBhvr>
                                      <p:tavLst>
                                        <p:tav tm="0">
                                          <p:val>
                                            <p:fltVal val="0"/>
                                          </p:val>
                                        </p:tav>
                                        <p:tav tm="100000">
                                          <p:val>
                                            <p:strVal val="#ppt_w"/>
                                          </p:val>
                                        </p:tav>
                                      </p:tavLst>
                                    </p:anim>
                                    <p:anim calcmode="lin" valueType="num">
                                      <p:cBhvr>
                                        <p:cTn id="21" dur="1250" fill="hold"/>
                                        <p:tgtEl>
                                          <p:spTgt spid="1026"/>
                                        </p:tgtEl>
                                        <p:attrNameLst>
                                          <p:attrName>ppt_h</p:attrName>
                                        </p:attrNameLst>
                                      </p:cBhvr>
                                      <p:tavLst>
                                        <p:tav tm="0">
                                          <p:val>
                                            <p:fltVal val="0"/>
                                          </p:val>
                                        </p:tav>
                                        <p:tav tm="100000">
                                          <p:val>
                                            <p:strVal val="#ppt_h"/>
                                          </p:val>
                                        </p:tav>
                                      </p:tavLst>
                                    </p:anim>
                                    <p:anim calcmode="lin" valueType="num">
                                      <p:cBhvr>
                                        <p:cTn id="22" dur="1250" fill="hold"/>
                                        <p:tgtEl>
                                          <p:spTgt spid="1026"/>
                                        </p:tgtEl>
                                        <p:attrNameLst>
                                          <p:attrName>style.rotation</p:attrName>
                                        </p:attrNameLst>
                                      </p:cBhvr>
                                      <p:tavLst>
                                        <p:tav tm="0">
                                          <p:val>
                                            <p:fltVal val="90"/>
                                          </p:val>
                                        </p:tav>
                                        <p:tav tm="100000">
                                          <p:val>
                                            <p:fltVal val="0"/>
                                          </p:val>
                                        </p:tav>
                                      </p:tavLst>
                                    </p:anim>
                                    <p:animEffect transition="in" filter="fade">
                                      <p:cBhvr>
                                        <p:cTn id="23" dur="1250"/>
                                        <p:tgtEl>
                                          <p:spTgt spid="1026"/>
                                        </p:tgtEl>
                                      </p:cBhvr>
                                    </p:animEffect>
                                  </p:childTnLst>
                                </p:cTn>
                              </p:par>
                              <p:par>
                                <p:cTn id="24" presetID="31" presetClass="entr" presetSubtype="0" fill="hold" nodeType="withEffect">
                                  <p:stCondLst>
                                    <p:cond delay="2500"/>
                                  </p:stCondLst>
                                  <p:childTnLst>
                                    <p:set>
                                      <p:cBhvr>
                                        <p:cTn id="25" dur="1" fill="hold">
                                          <p:stCondLst>
                                            <p:cond delay="0"/>
                                          </p:stCondLst>
                                        </p:cTn>
                                        <p:tgtEl>
                                          <p:spTgt spid="6"/>
                                        </p:tgtEl>
                                        <p:attrNameLst>
                                          <p:attrName>style.visibility</p:attrName>
                                        </p:attrNameLst>
                                      </p:cBhvr>
                                      <p:to>
                                        <p:strVal val="visible"/>
                                      </p:to>
                                    </p:set>
                                    <p:anim calcmode="lin" valueType="num">
                                      <p:cBhvr>
                                        <p:cTn id="26" dur="1250" fill="hold"/>
                                        <p:tgtEl>
                                          <p:spTgt spid="6"/>
                                        </p:tgtEl>
                                        <p:attrNameLst>
                                          <p:attrName>ppt_w</p:attrName>
                                        </p:attrNameLst>
                                      </p:cBhvr>
                                      <p:tavLst>
                                        <p:tav tm="0">
                                          <p:val>
                                            <p:fltVal val="0"/>
                                          </p:val>
                                        </p:tav>
                                        <p:tav tm="100000">
                                          <p:val>
                                            <p:strVal val="#ppt_w"/>
                                          </p:val>
                                        </p:tav>
                                      </p:tavLst>
                                    </p:anim>
                                    <p:anim calcmode="lin" valueType="num">
                                      <p:cBhvr>
                                        <p:cTn id="27" dur="1250" fill="hold"/>
                                        <p:tgtEl>
                                          <p:spTgt spid="6"/>
                                        </p:tgtEl>
                                        <p:attrNameLst>
                                          <p:attrName>ppt_h</p:attrName>
                                        </p:attrNameLst>
                                      </p:cBhvr>
                                      <p:tavLst>
                                        <p:tav tm="0">
                                          <p:val>
                                            <p:fltVal val="0"/>
                                          </p:val>
                                        </p:tav>
                                        <p:tav tm="100000">
                                          <p:val>
                                            <p:strVal val="#ppt_h"/>
                                          </p:val>
                                        </p:tav>
                                      </p:tavLst>
                                    </p:anim>
                                    <p:anim calcmode="lin" valueType="num">
                                      <p:cBhvr>
                                        <p:cTn id="28" dur="1250" fill="hold"/>
                                        <p:tgtEl>
                                          <p:spTgt spid="6"/>
                                        </p:tgtEl>
                                        <p:attrNameLst>
                                          <p:attrName>style.rotation</p:attrName>
                                        </p:attrNameLst>
                                      </p:cBhvr>
                                      <p:tavLst>
                                        <p:tav tm="0">
                                          <p:val>
                                            <p:fltVal val="90"/>
                                          </p:val>
                                        </p:tav>
                                        <p:tav tm="100000">
                                          <p:val>
                                            <p:fltVal val="0"/>
                                          </p:val>
                                        </p:tav>
                                      </p:tavLst>
                                    </p:anim>
                                    <p:animEffect transition="in" filter="fade">
                                      <p:cBhvr>
                                        <p:cTn id="29" dur="1250"/>
                                        <p:tgtEl>
                                          <p:spTgt spid="6"/>
                                        </p:tgtEl>
                                      </p:cBhvr>
                                    </p:animEffect>
                                  </p:childTnLst>
                                </p:cTn>
                              </p:par>
                              <p:par>
                                <p:cTn id="30" presetID="31" presetClass="entr" presetSubtype="0" fill="hold" nodeType="withEffect">
                                  <p:stCondLst>
                                    <p:cond delay="2500"/>
                                  </p:stCondLst>
                                  <p:childTnLst>
                                    <p:set>
                                      <p:cBhvr>
                                        <p:cTn id="31" dur="1" fill="hold">
                                          <p:stCondLst>
                                            <p:cond delay="0"/>
                                          </p:stCondLst>
                                        </p:cTn>
                                        <p:tgtEl>
                                          <p:spTgt spid="1028"/>
                                        </p:tgtEl>
                                        <p:attrNameLst>
                                          <p:attrName>style.visibility</p:attrName>
                                        </p:attrNameLst>
                                      </p:cBhvr>
                                      <p:to>
                                        <p:strVal val="visible"/>
                                      </p:to>
                                    </p:set>
                                    <p:anim calcmode="lin" valueType="num">
                                      <p:cBhvr>
                                        <p:cTn id="32" dur="1250" fill="hold"/>
                                        <p:tgtEl>
                                          <p:spTgt spid="1028"/>
                                        </p:tgtEl>
                                        <p:attrNameLst>
                                          <p:attrName>ppt_w</p:attrName>
                                        </p:attrNameLst>
                                      </p:cBhvr>
                                      <p:tavLst>
                                        <p:tav tm="0">
                                          <p:val>
                                            <p:fltVal val="0"/>
                                          </p:val>
                                        </p:tav>
                                        <p:tav tm="100000">
                                          <p:val>
                                            <p:strVal val="#ppt_w"/>
                                          </p:val>
                                        </p:tav>
                                      </p:tavLst>
                                    </p:anim>
                                    <p:anim calcmode="lin" valueType="num">
                                      <p:cBhvr>
                                        <p:cTn id="33" dur="1250" fill="hold"/>
                                        <p:tgtEl>
                                          <p:spTgt spid="1028"/>
                                        </p:tgtEl>
                                        <p:attrNameLst>
                                          <p:attrName>ppt_h</p:attrName>
                                        </p:attrNameLst>
                                      </p:cBhvr>
                                      <p:tavLst>
                                        <p:tav tm="0">
                                          <p:val>
                                            <p:fltVal val="0"/>
                                          </p:val>
                                        </p:tav>
                                        <p:tav tm="100000">
                                          <p:val>
                                            <p:strVal val="#ppt_h"/>
                                          </p:val>
                                        </p:tav>
                                      </p:tavLst>
                                    </p:anim>
                                    <p:anim calcmode="lin" valueType="num">
                                      <p:cBhvr>
                                        <p:cTn id="34" dur="1250" fill="hold"/>
                                        <p:tgtEl>
                                          <p:spTgt spid="1028"/>
                                        </p:tgtEl>
                                        <p:attrNameLst>
                                          <p:attrName>style.rotation</p:attrName>
                                        </p:attrNameLst>
                                      </p:cBhvr>
                                      <p:tavLst>
                                        <p:tav tm="0">
                                          <p:val>
                                            <p:fltVal val="90"/>
                                          </p:val>
                                        </p:tav>
                                        <p:tav tm="100000">
                                          <p:val>
                                            <p:fltVal val="0"/>
                                          </p:val>
                                        </p:tav>
                                      </p:tavLst>
                                    </p:anim>
                                    <p:animEffect transition="in" filter="fade">
                                      <p:cBhvr>
                                        <p:cTn id="35" dur="125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41D248B-2CCD-4ABB-8C62-3376B2CA4914}"/>
              </a:ext>
            </a:extLst>
          </p:cNvPr>
          <p:cNvSpPr>
            <a:spLocks noGrp="1"/>
          </p:cNvSpPr>
          <p:nvPr>
            <p:ph type="title"/>
          </p:nvPr>
        </p:nvSpPr>
        <p:spPr>
          <a:xfrm>
            <a:off x="892969" y="1116807"/>
            <a:ext cx="7886700" cy="1326356"/>
          </a:xfrm>
        </p:spPr>
        <p:txBody>
          <a:bodyPr/>
          <a:lstStyle/>
          <a:p>
            <a:pPr algn="ctr"/>
            <a:r>
              <a:rPr lang="en-US" altLang="en-US" sz="3600" dirty="0"/>
              <a:t>Goal: Advance DOH Informatics Vision and Roadmap for the Future</a:t>
            </a:r>
            <a:endParaRPr lang="en-US" altLang="en-US" sz="3000" dirty="0"/>
          </a:p>
        </p:txBody>
      </p:sp>
      <p:grpSp>
        <p:nvGrpSpPr>
          <p:cNvPr id="4" name="Group 3">
            <a:extLst>
              <a:ext uri="{FF2B5EF4-FFF2-40B4-BE49-F238E27FC236}">
                <a16:creationId xmlns:a16="http://schemas.microsoft.com/office/drawing/2014/main" id="{8A9E7E0A-6775-4F56-866E-B512194962B0}"/>
              </a:ext>
            </a:extLst>
          </p:cNvPr>
          <p:cNvGrpSpPr/>
          <p:nvPr/>
        </p:nvGrpSpPr>
        <p:grpSpPr>
          <a:xfrm>
            <a:off x="1170484" y="2412454"/>
            <a:ext cx="3634755" cy="3398933"/>
            <a:chOff x="4034790" y="2194560"/>
            <a:chExt cx="4335780" cy="4054475"/>
          </a:xfrm>
        </p:grpSpPr>
        <p:sp>
          <p:nvSpPr>
            <p:cNvPr id="2" name="Oval 1">
              <a:extLst>
                <a:ext uri="{FF2B5EF4-FFF2-40B4-BE49-F238E27FC236}">
                  <a16:creationId xmlns:a16="http://schemas.microsoft.com/office/drawing/2014/main" id="{17C27F07-DA4E-4016-B01D-1398F5616BA0}"/>
                </a:ext>
              </a:extLst>
            </p:cNvPr>
            <p:cNvSpPr/>
            <p:nvPr/>
          </p:nvSpPr>
          <p:spPr>
            <a:xfrm>
              <a:off x="4034790" y="2194560"/>
              <a:ext cx="2457450" cy="2457450"/>
            </a:xfrm>
            <a:prstGeom prst="ellipse">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85800"/>
              <a:r>
                <a:rPr lang="en-US" sz="2400" dirty="0">
                  <a:solidFill>
                    <a:srgbClr val="F8D5A6"/>
                  </a:solidFill>
                  <a:effectLst>
                    <a:outerShdw blurRad="38100" dist="38100" dir="2700000" algn="tl">
                      <a:srgbClr val="000000">
                        <a:alpha val="43137"/>
                      </a:srgbClr>
                    </a:outerShdw>
                  </a:effectLst>
                  <a:latin typeface="Calibri" panose="020F0502020204030204"/>
                </a:rPr>
                <a:t>People</a:t>
              </a:r>
            </a:p>
          </p:txBody>
        </p:sp>
        <p:sp>
          <p:nvSpPr>
            <p:cNvPr id="5" name="Oval 4">
              <a:extLst>
                <a:ext uri="{FF2B5EF4-FFF2-40B4-BE49-F238E27FC236}">
                  <a16:creationId xmlns:a16="http://schemas.microsoft.com/office/drawing/2014/main" id="{92AE28E0-CC8F-4273-9BF3-F6B25796B10D}"/>
                </a:ext>
              </a:extLst>
            </p:cNvPr>
            <p:cNvSpPr/>
            <p:nvPr/>
          </p:nvSpPr>
          <p:spPr>
            <a:xfrm>
              <a:off x="5913120" y="2270760"/>
              <a:ext cx="2457450" cy="2457450"/>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85800"/>
              <a:r>
                <a:rPr lang="en-US" sz="2400" dirty="0">
                  <a:solidFill>
                    <a:srgbClr val="F8D5A6"/>
                  </a:solidFill>
                  <a:effectLst>
                    <a:outerShdw blurRad="38100" dist="38100" dir="2700000" algn="tl">
                      <a:srgbClr val="000000">
                        <a:alpha val="43137"/>
                      </a:srgbClr>
                    </a:outerShdw>
                  </a:effectLst>
                  <a:latin typeface="Calibri" panose="020F0502020204030204"/>
                </a:rPr>
                <a:t>Data</a:t>
              </a:r>
            </a:p>
          </p:txBody>
        </p:sp>
        <p:sp>
          <p:nvSpPr>
            <p:cNvPr id="6" name="Oval 5">
              <a:extLst>
                <a:ext uri="{FF2B5EF4-FFF2-40B4-BE49-F238E27FC236}">
                  <a16:creationId xmlns:a16="http://schemas.microsoft.com/office/drawing/2014/main" id="{0E5B33CF-A1BE-40E8-8448-7E2B88FECF61}"/>
                </a:ext>
              </a:extLst>
            </p:cNvPr>
            <p:cNvSpPr/>
            <p:nvPr/>
          </p:nvSpPr>
          <p:spPr>
            <a:xfrm>
              <a:off x="4973955" y="3791585"/>
              <a:ext cx="2457450" cy="2457450"/>
            </a:xfrm>
            <a:prstGeom prst="ellipse">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defTabSz="685800"/>
              <a:r>
                <a:rPr lang="en-US" sz="2400" dirty="0">
                  <a:solidFill>
                    <a:srgbClr val="F8D5A6"/>
                  </a:solidFill>
                  <a:effectLst>
                    <a:outerShdw blurRad="38100" dist="38100" dir="2700000" algn="tl">
                      <a:srgbClr val="000000">
                        <a:alpha val="43137"/>
                      </a:srgbClr>
                    </a:outerShdw>
                  </a:effectLst>
                  <a:latin typeface="Calibri" panose="020F0502020204030204"/>
                </a:rPr>
                <a:t>Systems</a:t>
              </a:r>
            </a:p>
          </p:txBody>
        </p:sp>
      </p:grpSp>
      <p:pic>
        <p:nvPicPr>
          <p:cNvPr id="13" name="Picture 12" descr="A close up of a logo&#10;&#10;Description automatically generated">
            <a:extLst>
              <a:ext uri="{FF2B5EF4-FFF2-40B4-BE49-F238E27FC236}">
                <a16:creationId xmlns:a16="http://schemas.microsoft.com/office/drawing/2014/main" id="{17010AC9-D813-4EED-B78F-29F8D0C49B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2032" y="2443163"/>
            <a:ext cx="3936939" cy="3532605"/>
          </a:xfrm>
          <a:prstGeom prst="rect">
            <a:avLst/>
          </a:prstGeom>
        </p:spPr>
      </p:pic>
    </p:spTree>
    <p:extLst>
      <p:ext uri="{BB962C8B-B14F-4D97-AF65-F5344CB8AC3E}">
        <p14:creationId xmlns:p14="http://schemas.microsoft.com/office/powerpoint/2010/main" val="3467863370"/>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50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41D248B-2CCD-4ABB-8C62-3376B2CA4914}"/>
              </a:ext>
            </a:extLst>
          </p:cNvPr>
          <p:cNvSpPr>
            <a:spLocks noGrp="1"/>
          </p:cNvSpPr>
          <p:nvPr>
            <p:ph type="title"/>
          </p:nvPr>
        </p:nvSpPr>
        <p:spPr>
          <a:xfrm>
            <a:off x="892969" y="1116807"/>
            <a:ext cx="7886700" cy="872811"/>
          </a:xfrm>
        </p:spPr>
        <p:txBody>
          <a:bodyPr/>
          <a:lstStyle/>
          <a:p>
            <a:pPr algn="ctr"/>
            <a:r>
              <a:rPr lang="en-US" altLang="en-US" dirty="0"/>
              <a:t>Informatics Self-assessment for NMDOH</a:t>
            </a:r>
          </a:p>
        </p:txBody>
      </p:sp>
      <p:pic>
        <p:nvPicPr>
          <p:cNvPr id="4" name="Picture 3">
            <a:extLst>
              <a:ext uri="{FF2B5EF4-FFF2-40B4-BE49-F238E27FC236}">
                <a16:creationId xmlns:a16="http://schemas.microsoft.com/office/drawing/2014/main" id="{856D2691-0AB6-407A-9C8B-C45082F58717}"/>
              </a:ext>
            </a:extLst>
          </p:cNvPr>
          <p:cNvPicPr>
            <a:picLocks noChangeAspect="1"/>
          </p:cNvPicPr>
          <p:nvPr/>
        </p:nvPicPr>
        <p:blipFill>
          <a:blip r:embed="rId3"/>
          <a:stretch>
            <a:fillRect/>
          </a:stretch>
        </p:blipFill>
        <p:spPr>
          <a:xfrm>
            <a:off x="789301" y="2110979"/>
            <a:ext cx="4298378" cy="3122195"/>
          </a:xfrm>
          <a:prstGeom prst="rect">
            <a:avLst/>
          </a:prstGeom>
        </p:spPr>
      </p:pic>
      <p:pic>
        <p:nvPicPr>
          <p:cNvPr id="5" name="Picture 4">
            <a:extLst>
              <a:ext uri="{FF2B5EF4-FFF2-40B4-BE49-F238E27FC236}">
                <a16:creationId xmlns:a16="http://schemas.microsoft.com/office/drawing/2014/main" id="{5D0BA26B-5DDD-4345-B640-146638F7301B}"/>
              </a:ext>
            </a:extLst>
          </p:cNvPr>
          <p:cNvPicPr>
            <a:picLocks noChangeAspect="1"/>
          </p:cNvPicPr>
          <p:nvPr/>
        </p:nvPicPr>
        <p:blipFill>
          <a:blip r:embed="rId4"/>
          <a:stretch>
            <a:fillRect/>
          </a:stretch>
        </p:blipFill>
        <p:spPr>
          <a:xfrm>
            <a:off x="4651744" y="3526307"/>
            <a:ext cx="4431137" cy="2441430"/>
          </a:xfrm>
          <a:prstGeom prst="rect">
            <a:avLst/>
          </a:prstGeom>
        </p:spPr>
      </p:pic>
    </p:spTree>
    <p:extLst>
      <p:ext uri="{BB962C8B-B14F-4D97-AF65-F5344CB8AC3E}">
        <p14:creationId xmlns:p14="http://schemas.microsoft.com/office/powerpoint/2010/main" val="2561228571"/>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ADEA929-E67C-4ED3-8E73-9504077E439E}"/>
              </a:ext>
            </a:extLst>
          </p:cNvPr>
          <p:cNvPicPr>
            <a:picLocks noChangeAspect="1"/>
          </p:cNvPicPr>
          <p:nvPr/>
        </p:nvPicPr>
        <p:blipFill>
          <a:blip r:embed="rId3"/>
          <a:stretch>
            <a:fillRect/>
          </a:stretch>
        </p:blipFill>
        <p:spPr>
          <a:xfrm>
            <a:off x="730398" y="857250"/>
            <a:ext cx="8413603" cy="5143500"/>
          </a:xfrm>
          <a:prstGeom prst="rect">
            <a:avLst/>
          </a:prstGeom>
        </p:spPr>
      </p:pic>
    </p:spTree>
    <p:extLst>
      <p:ext uri="{BB962C8B-B14F-4D97-AF65-F5344CB8AC3E}">
        <p14:creationId xmlns:p14="http://schemas.microsoft.com/office/powerpoint/2010/main" val="4194166706"/>
      </p:ext>
    </p:extLst>
  </p:cSld>
  <p:clrMapOvr>
    <a:masterClrMapping/>
  </p:clrMapOvr>
  <p:transition spd="med" advClick="0" advTm="15000">
    <p:pull/>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63190C-E2D7-41EA-8C73-A3A217B4E8D9}"/>
              </a:ext>
            </a:extLst>
          </p:cNvPr>
          <p:cNvPicPr>
            <a:picLocks noChangeAspect="1"/>
          </p:cNvPicPr>
          <p:nvPr/>
        </p:nvPicPr>
        <p:blipFill>
          <a:blip r:embed="rId3"/>
          <a:stretch>
            <a:fillRect/>
          </a:stretch>
        </p:blipFill>
        <p:spPr>
          <a:xfrm>
            <a:off x="1144307" y="1680210"/>
            <a:ext cx="7560829" cy="4114800"/>
          </a:xfrm>
          <a:prstGeom prst="rect">
            <a:avLst/>
          </a:prstGeom>
        </p:spPr>
      </p:pic>
      <p:sp>
        <p:nvSpPr>
          <p:cNvPr id="3" name="TextBox 2">
            <a:extLst>
              <a:ext uri="{FF2B5EF4-FFF2-40B4-BE49-F238E27FC236}">
                <a16:creationId xmlns:a16="http://schemas.microsoft.com/office/drawing/2014/main" id="{ADEE2444-392B-436C-8927-44F9CFF800D4}"/>
              </a:ext>
            </a:extLst>
          </p:cNvPr>
          <p:cNvSpPr txBox="1"/>
          <p:nvPr/>
        </p:nvSpPr>
        <p:spPr>
          <a:xfrm>
            <a:off x="5094237" y="2817295"/>
            <a:ext cx="3856418" cy="1477328"/>
          </a:xfrm>
          <a:prstGeom prst="rect">
            <a:avLst/>
          </a:prstGeom>
          <a:solidFill>
            <a:schemeClr val="accent3">
              <a:lumMod val="20000"/>
              <a:lumOff val="80000"/>
            </a:schemeClr>
          </a:solidFill>
        </p:spPr>
        <p:txBody>
          <a:bodyPr wrap="square" rtlCol="0">
            <a:spAutoFit/>
          </a:bodyPr>
          <a:lstStyle/>
          <a:p>
            <a:pPr defTabSz="685800"/>
            <a:r>
              <a:rPr lang="en-US" sz="1500" dirty="0">
                <a:solidFill>
                  <a:srgbClr val="203753"/>
                </a:solidFill>
                <a:latin typeface="Calibri" panose="020F0502020204030204"/>
              </a:rPr>
              <a:t>ASD – Administrative Services Division</a:t>
            </a:r>
          </a:p>
          <a:p>
            <a:pPr defTabSz="685800"/>
            <a:r>
              <a:rPr lang="en-US" sz="1500" dirty="0">
                <a:solidFill>
                  <a:srgbClr val="203753"/>
                </a:solidFill>
                <a:latin typeface="Calibri" panose="020F0502020204030204"/>
              </a:rPr>
              <a:t>ERD – Epi &amp; Response Division</a:t>
            </a:r>
          </a:p>
          <a:p>
            <a:pPr defTabSz="685800"/>
            <a:r>
              <a:rPr lang="en-US" sz="1500" dirty="0">
                <a:solidFill>
                  <a:srgbClr val="203753"/>
                </a:solidFill>
                <a:latin typeface="Calibri" panose="020F0502020204030204"/>
              </a:rPr>
              <a:t>ITSD – Information Technology Services Division</a:t>
            </a:r>
          </a:p>
          <a:p>
            <a:pPr defTabSz="685800"/>
            <a:r>
              <a:rPr lang="en-US" sz="1500" dirty="0">
                <a:solidFill>
                  <a:srgbClr val="203753"/>
                </a:solidFill>
                <a:latin typeface="Calibri" panose="020F0502020204030204"/>
              </a:rPr>
              <a:t>PHD – Public Health Division</a:t>
            </a:r>
          </a:p>
          <a:p>
            <a:pPr defTabSz="685800"/>
            <a:r>
              <a:rPr lang="en-US" sz="1500" dirty="0">
                <a:solidFill>
                  <a:srgbClr val="203753"/>
                </a:solidFill>
                <a:latin typeface="Calibri" panose="020F0502020204030204"/>
              </a:rPr>
              <a:t>SLD – Scientific Laboratory Division</a:t>
            </a:r>
          </a:p>
        </p:txBody>
      </p:sp>
      <p:sp>
        <p:nvSpPr>
          <p:cNvPr id="4" name="Title 1">
            <a:extLst>
              <a:ext uri="{FF2B5EF4-FFF2-40B4-BE49-F238E27FC236}">
                <a16:creationId xmlns:a16="http://schemas.microsoft.com/office/drawing/2014/main" id="{B5B42553-0C1C-4B94-B5C3-0ABC15B7ECD7}"/>
              </a:ext>
            </a:extLst>
          </p:cNvPr>
          <p:cNvSpPr txBox="1">
            <a:spLocks/>
          </p:cNvSpPr>
          <p:nvPr/>
        </p:nvSpPr>
        <p:spPr>
          <a:xfrm>
            <a:off x="1620845" y="1055338"/>
            <a:ext cx="7098352" cy="744022"/>
          </a:xfrm>
          <a:prstGeom prst="rect">
            <a:avLst/>
          </a:prstGeom>
        </p:spPr>
        <p:txBody>
          <a:bodyPr/>
          <a:lstStyle>
            <a:lvl1pPr algn="l" rtl="0" eaLnBrk="1" fontAlgn="base" hangingPunct="1">
              <a:lnSpc>
                <a:spcPct val="90000"/>
              </a:lnSpc>
              <a:spcBef>
                <a:spcPct val="0"/>
              </a:spcBef>
              <a:spcAft>
                <a:spcPct val="0"/>
              </a:spcAft>
              <a:defRPr sz="4400" b="1" kern="1200">
                <a:solidFill>
                  <a:schemeClr val="bg2"/>
                </a:solidFill>
                <a:latin typeface="+mj-lt"/>
                <a:ea typeface="+mj-ea"/>
                <a:cs typeface="+mj-cs"/>
              </a:defRPr>
            </a:lvl1pPr>
            <a:lvl2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2pPr>
            <a:lvl3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3pPr>
            <a:lvl4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4pPr>
            <a:lvl5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5pPr>
            <a:lvl6pPr marL="4572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6pPr>
            <a:lvl7pPr marL="9144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9pPr>
          </a:lstStyle>
          <a:p>
            <a:pPr defTabSz="685800"/>
            <a:r>
              <a:rPr lang="en-US" sz="4050" dirty="0">
                <a:solidFill>
                  <a:srgbClr val="F8D5A6"/>
                </a:solidFill>
                <a:latin typeface="Calibri Light" panose="020F0302020204030204"/>
              </a:rPr>
              <a:t>Vision, Strategy and Governance</a:t>
            </a:r>
          </a:p>
        </p:txBody>
      </p:sp>
    </p:spTree>
    <p:extLst>
      <p:ext uri="{BB962C8B-B14F-4D97-AF65-F5344CB8AC3E}">
        <p14:creationId xmlns:p14="http://schemas.microsoft.com/office/powerpoint/2010/main" val="836258431"/>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0A39F1-340E-4815-8606-23BD26E563CD}"/>
              </a:ext>
            </a:extLst>
          </p:cNvPr>
          <p:cNvSpPr txBox="1">
            <a:spLocks/>
          </p:cNvSpPr>
          <p:nvPr/>
        </p:nvSpPr>
        <p:spPr>
          <a:xfrm>
            <a:off x="2965795" y="1005379"/>
            <a:ext cx="4114937" cy="744022"/>
          </a:xfrm>
          <a:prstGeom prst="rect">
            <a:avLst/>
          </a:prstGeom>
        </p:spPr>
        <p:txBody>
          <a:bodyPr/>
          <a:lstStyle>
            <a:lvl1pPr algn="l" rtl="0" eaLnBrk="1" fontAlgn="base" hangingPunct="1">
              <a:lnSpc>
                <a:spcPct val="90000"/>
              </a:lnSpc>
              <a:spcBef>
                <a:spcPct val="0"/>
              </a:spcBef>
              <a:spcAft>
                <a:spcPct val="0"/>
              </a:spcAft>
              <a:defRPr sz="4400" b="1" kern="1200">
                <a:solidFill>
                  <a:schemeClr val="bg2"/>
                </a:solidFill>
                <a:latin typeface="+mj-lt"/>
                <a:ea typeface="+mj-ea"/>
                <a:cs typeface="+mj-cs"/>
              </a:defRPr>
            </a:lvl1pPr>
            <a:lvl2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2pPr>
            <a:lvl3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3pPr>
            <a:lvl4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4pPr>
            <a:lvl5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5pPr>
            <a:lvl6pPr marL="4572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6pPr>
            <a:lvl7pPr marL="9144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9pPr>
          </a:lstStyle>
          <a:p>
            <a:pPr defTabSz="685800"/>
            <a:r>
              <a:rPr lang="en-US" sz="4050" dirty="0">
                <a:solidFill>
                  <a:srgbClr val="F8D5A6"/>
                </a:solidFill>
                <a:latin typeface="Calibri Light" panose="020F0302020204030204"/>
              </a:rPr>
              <a:t>Skilled Workforce</a:t>
            </a:r>
          </a:p>
        </p:txBody>
      </p:sp>
      <p:pic>
        <p:nvPicPr>
          <p:cNvPr id="5" name="Picture 4">
            <a:extLst>
              <a:ext uri="{FF2B5EF4-FFF2-40B4-BE49-F238E27FC236}">
                <a16:creationId xmlns:a16="http://schemas.microsoft.com/office/drawing/2014/main" id="{EF91F654-8E04-4FBB-AD2A-C4D9DB3AB30D}"/>
              </a:ext>
            </a:extLst>
          </p:cNvPr>
          <p:cNvPicPr>
            <a:picLocks noChangeAspect="1"/>
          </p:cNvPicPr>
          <p:nvPr/>
        </p:nvPicPr>
        <p:blipFill>
          <a:blip r:embed="rId3"/>
          <a:stretch>
            <a:fillRect/>
          </a:stretch>
        </p:blipFill>
        <p:spPr>
          <a:xfrm>
            <a:off x="1305024" y="1600661"/>
            <a:ext cx="7436480" cy="4114800"/>
          </a:xfrm>
          <a:prstGeom prst="rect">
            <a:avLst/>
          </a:prstGeom>
        </p:spPr>
      </p:pic>
    </p:spTree>
    <p:extLst>
      <p:ext uri="{BB962C8B-B14F-4D97-AF65-F5344CB8AC3E}">
        <p14:creationId xmlns:p14="http://schemas.microsoft.com/office/powerpoint/2010/main" val="378994238"/>
      </p:ext>
    </p:extLst>
  </p:cSld>
  <p:clrMapOvr>
    <a:masterClrMapping/>
  </p:clrMapOvr>
  <p:transition spd="med" advClick="0" advTm="15000">
    <p:pull/>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2A1CB07-7F25-472C-82E0-FE9099AC2902}"/>
              </a:ext>
            </a:extLst>
          </p:cNvPr>
          <p:cNvSpPr txBox="1">
            <a:spLocks/>
          </p:cNvSpPr>
          <p:nvPr/>
        </p:nvSpPr>
        <p:spPr>
          <a:xfrm>
            <a:off x="1206577" y="1075458"/>
            <a:ext cx="7479302" cy="405247"/>
          </a:xfrm>
          <a:prstGeom prst="rect">
            <a:avLst/>
          </a:prstGeom>
        </p:spPr>
        <p:txBody>
          <a:bodyPr/>
          <a:lstStyle>
            <a:lvl1pPr algn="l" rtl="0" eaLnBrk="1" fontAlgn="base" hangingPunct="1">
              <a:lnSpc>
                <a:spcPct val="90000"/>
              </a:lnSpc>
              <a:spcBef>
                <a:spcPct val="0"/>
              </a:spcBef>
              <a:spcAft>
                <a:spcPct val="0"/>
              </a:spcAft>
              <a:defRPr sz="4400" b="1" kern="1200">
                <a:solidFill>
                  <a:schemeClr val="bg2"/>
                </a:solidFill>
                <a:latin typeface="+mj-lt"/>
                <a:ea typeface="+mj-ea"/>
                <a:cs typeface="+mj-cs"/>
              </a:defRPr>
            </a:lvl1pPr>
            <a:lvl2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2pPr>
            <a:lvl3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3pPr>
            <a:lvl4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4pPr>
            <a:lvl5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5pPr>
            <a:lvl6pPr marL="4572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6pPr>
            <a:lvl7pPr marL="9144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9pPr>
          </a:lstStyle>
          <a:p>
            <a:pPr defTabSz="685800"/>
            <a:r>
              <a:rPr lang="en-US" sz="3300" dirty="0">
                <a:solidFill>
                  <a:srgbClr val="F8D5A6"/>
                </a:solidFill>
                <a:latin typeface="Calibri Light" panose="020F0302020204030204"/>
              </a:rPr>
              <a:t>Effectively Used and Well-Designed Systems</a:t>
            </a:r>
          </a:p>
          <a:p>
            <a:pPr defTabSz="685800"/>
            <a:endParaRPr lang="en-US" sz="3300" dirty="0">
              <a:solidFill>
                <a:srgbClr val="F8D5A6"/>
              </a:solidFill>
              <a:latin typeface="Calibri Light" panose="020F0302020204030204"/>
            </a:endParaRPr>
          </a:p>
        </p:txBody>
      </p:sp>
      <p:pic>
        <p:nvPicPr>
          <p:cNvPr id="5" name="Picture 4">
            <a:extLst>
              <a:ext uri="{FF2B5EF4-FFF2-40B4-BE49-F238E27FC236}">
                <a16:creationId xmlns:a16="http://schemas.microsoft.com/office/drawing/2014/main" id="{FC08FCC2-31C7-4A88-99C3-27DBF8750743}"/>
              </a:ext>
            </a:extLst>
          </p:cNvPr>
          <p:cNvPicPr>
            <a:picLocks noChangeAspect="1"/>
          </p:cNvPicPr>
          <p:nvPr/>
        </p:nvPicPr>
        <p:blipFill>
          <a:blip r:embed="rId3"/>
          <a:stretch>
            <a:fillRect/>
          </a:stretch>
        </p:blipFill>
        <p:spPr>
          <a:xfrm>
            <a:off x="1206577" y="1667743"/>
            <a:ext cx="7479302" cy="4114800"/>
          </a:xfrm>
          <a:prstGeom prst="rect">
            <a:avLst/>
          </a:prstGeom>
        </p:spPr>
      </p:pic>
    </p:spTree>
    <p:extLst>
      <p:ext uri="{BB962C8B-B14F-4D97-AF65-F5344CB8AC3E}">
        <p14:creationId xmlns:p14="http://schemas.microsoft.com/office/powerpoint/2010/main" val="3048627068"/>
      </p:ext>
    </p:extLst>
  </p:cSld>
  <p:clrMapOvr>
    <a:masterClrMapping/>
  </p:clrMapOvr>
  <p:transition spd="med" advClick="0" advTm="15000">
    <p:pull/>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D4A092-3083-4DD4-962F-E69B0B98D088}"/>
              </a:ext>
            </a:extLst>
          </p:cNvPr>
          <p:cNvPicPr>
            <a:picLocks noChangeAspect="1"/>
          </p:cNvPicPr>
          <p:nvPr/>
        </p:nvPicPr>
        <p:blipFill>
          <a:blip r:embed="rId3"/>
          <a:stretch>
            <a:fillRect/>
          </a:stretch>
        </p:blipFill>
        <p:spPr>
          <a:xfrm>
            <a:off x="748501" y="857250"/>
            <a:ext cx="8395499" cy="5143500"/>
          </a:xfrm>
          <a:prstGeom prst="rect">
            <a:avLst/>
          </a:prstGeom>
        </p:spPr>
      </p:pic>
    </p:spTree>
    <p:extLst>
      <p:ext uri="{BB962C8B-B14F-4D97-AF65-F5344CB8AC3E}">
        <p14:creationId xmlns:p14="http://schemas.microsoft.com/office/powerpoint/2010/main" val="1134334649"/>
      </p:ext>
    </p:extLst>
  </p:cSld>
  <p:clrMapOvr>
    <a:masterClrMapping/>
  </p:clrMapOvr>
  <p:transition spd="med" advClick="0" advTm="15000">
    <p:pull/>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2022D6F-AACD-42D3-B284-F315A5939D11}"/>
              </a:ext>
            </a:extLst>
          </p:cNvPr>
          <p:cNvGrpSpPr/>
          <p:nvPr/>
        </p:nvGrpSpPr>
        <p:grpSpPr>
          <a:xfrm>
            <a:off x="1333469" y="968693"/>
            <a:ext cx="7204249" cy="4920615"/>
            <a:chOff x="2075138" y="137160"/>
            <a:chExt cx="9605665" cy="6560820"/>
          </a:xfrm>
        </p:grpSpPr>
        <p:pic>
          <p:nvPicPr>
            <p:cNvPr id="4" name="Picture 3">
              <a:extLst>
                <a:ext uri="{FF2B5EF4-FFF2-40B4-BE49-F238E27FC236}">
                  <a16:creationId xmlns:a16="http://schemas.microsoft.com/office/drawing/2014/main" id="{08FBC70F-3161-447D-AA85-6EA92DD9CF70}"/>
                </a:ext>
              </a:extLst>
            </p:cNvPr>
            <p:cNvPicPr>
              <a:picLocks noChangeAspect="1"/>
            </p:cNvPicPr>
            <p:nvPr/>
          </p:nvPicPr>
          <p:blipFill>
            <a:blip r:embed="rId3"/>
            <a:stretch>
              <a:fillRect/>
            </a:stretch>
          </p:blipFill>
          <p:spPr>
            <a:xfrm>
              <a:off x="7005346" y="662940"/>
              <a:ext cx="4675457" cy="6035040"/>
            </a:xfrm>
            <a:prstGeom prst="rect">
              <a:avLst/>
            </a:prstGeom>
          </p:spPr>
        </p:pic>
        <p:pic>
          <p:nvPicPr>
            <p:cNvPr id="3" name="Picture 2">
              <a:extLst>
                <a:ext uri="{FF2B5EF4-FFF2-40B4-BE49-F238E27FC236}">
                  <a16:creationId xmlns:a16="http://schemas.microsoft.com/office/drawing/2014/main" id="{5E372E8F-D033-41E0-BC4B-2520B4E9B55A}"/>
                </a:ext>
              </a:extLst>
            </p:cNvPr>
            <p:cNvPicPr>
              <a:picLocks noChangeAspect="1"/>
            </p:cNvPicPr>
            <p:nvPr/>
          </p:nvPicPr>
          <p:blipFill>
            <a:blip r:embed="rId4"/>
            <a:stretch>
              <a:fillRect/>
            </a:stretch>
          </p:blipFill>
          <p:spPr>
            <a:xfrm>
              <a:off x="4548159" y="400050"/>
              <a:ext cx="4663783" cy="6035040"/>
            </a:xfrm>
            <a:prstGeom prst="rect">
              <a:avLst/>
            </a:prstGeom>
          </p:spPr>
        </p:pic>
        <p:pic>
          <p:nvPicPr>
            <p:cNvPr id="5" name="Picture 4">
              <a:extLst>
                <a:ext uri="{FF2B5EF4-FFF2-40B4-BE49-F238E27FC236}">
                  <a16:creationId xmlns:a16="http://schemas.microsoft.com/office/drawing/2014/main" id="{E97D8803-6CCF-4BD7-B29D-FCEB9F7BE29F}"/>
                </a:ext>
              </a:extLst>
            </p:cNvPr>
            <p:cNvPicPr>
              <a:picLocks noChangeAspect="1"/>
            </p:cNvPicPr>
            <p:nvPr/>
          </p:nvPicPr>
          <p:blipFill>
            <a:blip r:embed="rId5"/>
            <a:stretch>
              <a:fillRect/>
            </a:stretch>
          </p:blipFill>
          <p:spPr>
            <a:xfrm>
              <a:off x="2075138" y="137160"/>
              <a:ext cx="4679617" cy="6035040"/>
            </a:xfrm>
            <a:prstGeom prst="rect">
              <a:avLst/>
            </a:prstGeom>
          </p:spPr>
        </p:pic>
      </p:grpSp>
    </p:spTree>
    <p:extLst>
      <p:ext uri="{BB962C8B-B14F-4D97-AF65-F5344CB8AC3E}">
        <p14:creationId xmlns:p14="http://schemas.microsoft.com/office/powerpoint/2010/main" val="916720357"/>
      </p:ext>
    </p:extLst>
  </p:cSld>
  <p:clrMapOvr>
    <a:masterClrMapping/>
  </p:clrMapOvr>
  <p:transition spd="med" advClick="0" advTm="15000">
    <p:pull/>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lated image">
            <a:extLst>
              <a:ext uri="{FF2B5EF4-FFF2-40B4-BE49-F238E27FC236}">
                <a16:creationId xmlns:a16="http://schemas.microsoft.com/office/drawing/2014/main" id="{87E7854B-0CB0-4DA6-98F5-FF18A5BF94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50" y="949643"/>
            <a:ext cx="7460932" cy="4973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717111"/>
      </p:ext>
    </p:extLst>
  </p:cSld>
  <p:clrMapOvr>
    <a:masterClrMapping/>
  </p:clrMapOvr>
  <p:transition spd="med" advClick="0" advTm="15000">
    <p:pull/>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E96712-59CE-464C-896B-92D00B603404}"/>
              </a:ext>
            </a:extLst>
          </p:cNvPr>
          <p:cNvPicPr>
            <a:picLocks noChangeAspect="1"/>
          </p:cNvPicPr>
          <p:nvPr/>
        </p:nvPicPr>
        <p:blipFill>
          <a:blip r:embed="rId3"/>
          <a:stretch>
            <a:fillRect/>
          </a:stretch>
        </p:blipFill>
        <p:spPr>
          <a:xfrm>
            <a:off x="1344797" y="1048747"/>
            <a:ext cx="6966596" cy="4760507"/>
          </a:xfrm>
          <a:prstGeom prst="rect">
            <a:avLst/>
          </a:prstGeom>
        </p:spPr>
      </p:pic>
      <p:sp>
        <p:nvSpPr>
          <p:cNvPr id="3" name="TextBox 2">
            <a:extLst>
              <a:ext uri="{FF2B5EF4-FFF2-40B4-BE49-F238E27FC236}">
                <a16:creationId xmlns:a16="http://schemas.microsoft.com/office/drawing/2014/main" id="{B14D811F-0F90-421B-804F-6A61AD9538D9}"/>
              </a:ext>
            </a:extLst>
          </p:cNvPr>
          <p:cNvSpPr txBox="1"/>
          <p:nvPr/>
        </p:nvSpPr>
        <p:spPr>
          <a:xfrm>
            <a:off x="4774883" y="1945957"/>
            <a:ext cx="3154680" cy="2862322"/>
          </a:xfrm>
          <a:prstGeom prst="rect">
            <a:avLst/>
          </a:prstGeom>
          <a:noFill/>
        </p:spPr>
        <p:txBody>
          <a:bodyPr wrap="square" rtlCol="0">
            <a:spAutoFit/>
          </a:bodyPr>
          <a:lstStyle/>
          <a:p>
            <a:pPr marL="214313" indent="-214313" defTabSz="685800">
              <a:buFont typeface="Arial" panose="020B0604020202020204" pitchFamily="34" charset="0"/>
              <a:buChar char="•"/>
            </a:pPr>
            <a:r>
              <a:rPr lang="en-US" sz="4500" dirty="0">
                <a:solidFill>
                  <a:srgbClr val="F8D5A6"/>
                </a:solidFill>
                <a:latin typeface="Calibri" panose="020F0502020204030204"/>
              </a:rPr>
              <a:t>Engage</a:t>
            </a:r>
          </a:p>
          <a:p>
            <a:pPr marL="214313" indent="-214313" defTabSz="685800">
              <a:buFont typeface="Arial" panose="020B0604020202020204" pitchFamily="34" charset="0"/>
              <a:buChar char="•"/>
            </a:pPr>
            <a:r>
              <a:rPr lang="en-US" sz="4500" dirty="0">
                <a:solidFill>
                  <a:srgbClr val="F8D5A6"/>
                </a:solidFill>
                <a:latin typeface="Calibri" panose="020F0502020204030204"/>
              </a:rPr>
              <a:t>Apply</a:t>
            </a:r>
          </a:p>
          <a:p>
            <a:pPr marL="214313" indent="-214313" defTabSz="685800">
              <a:buFont typeface="Arial" panose="020B0604020202020204" pitchFamily="34" charset="0"/>
              <a:buChar char="•"/>
            </a:pPr>
            <a:r>
              <a:rPr lang="en-US" sz="4500" dirty="0">
                <a:solidFill>
                  <a:srgbClr val="F8D5A6"/>
                </a:solidFill>
                <a:latin typeface="Calibri" panose="020F0502020204030204"/>
              </a:rPr>
              <a:t>Sustain</a:t>
            </a:r>
          </a:p>
          <a:p>
            <a:pPr marL="214313" indent="-214313" defTabSz="685800">
              <a:buFont typeface="Arial" panose="020B0604020202020204" pitchFamily="34" charset="0"/>
              <a:buChar char="•"/>
            </a:pPr>
            <a:r>
              <a:rPr lang="en-US" sz="4500" dirty="0">
                <a:solidFill>
                  <a:srgbClr val="F8D5A6"/>
                </a:solidFill>
                <a:latin typeface="Calibri" panose="020F0502020204030204"/>
              </a:rPr>
              <a:t>Advocate</a:t>
            </a:r>
          </a:p>
        </p:txBody>
      </p:sp>
    </p:spTree>
    <p:extLst>
      <p:ext uri="{BB962C8B-B14F-4D97-AF65-F5344CB8AC3E}">
        <p14:creationId xmlns:p14="http://schemas.microsoft.com/office/powerpoint/2010/main" val="4189602473"/>
      </p:ext>
    </p:extLst>
  </p:cSld>
  <p:clrMapOvr>
    <a:masterClrMapping/>
  </p:clrMapOvr>
  <p:transition spd="med" advClick="0" advTm="1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20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25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25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12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200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25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25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125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200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25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25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125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200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25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25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0"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BBB47B-FE59-4452-8D2E-AFBD4CE2BA8A}"/>
              </a:ext>
            </a:extLst>
          </p:cNvPr>
          <p:cNvPicPr>
            <a:picLocks noChangeAspect="1"/>
          </p:cNvPicPr>
          <p:nvPr/>
        </p:nvPicPr>
        <p:blipFill>
          <a:blip r:embed="rId3"/>
          <a:stretch>
            <a:fillRect/>
          </a:stretch>
        </p:blipFill>
        <p:spPr>
          <a:xfrm>
            <a:off x="989619" y="1057381"/>
            <a:ext cx="7801090" cy="4712561"/>
          </a:xfrm>
          <a:prstGeom prst="rect">
            <a:avLst/>
          </a:prstGeom>
        </p:spPr>
      </p:pic>
      <p:pic>
        <p:nvPicPr>
          <p:cNvPr id="3" name="Picture 2">
            <a:extLst>
              <a:ext uri="{FF2B5EF4-FFF2-40B4-BE49-F238E27FC236}">
                <a16:creationId xmlns:a16="http://schemas.microsoft.com/office/drawing/2014/main" id="{A0AF6573-5622-4A36-BD62-BDED54C0B0AF}"/>
              </a:ext>
            </a:extLst>
          </p:cNvPr>
          <p:cNvPicPr>
            <a:picLocks noChangeAspect="1"/>
          </p:cNvPicPr>
          <p:nvPr/>
        </p:nvPicPr>
        <p:blipFill rotWithShape="1">
          <a:blip r:embed="rId4"/>
          <a:srcRect l="4392" t="12682" r="12054" b="12682"/>
          <a:stretch/>
        </p:blipFill>
        <p:spPr>
          <a:xfrm>
            <a:off x="906526" y="4465975"/>
            <a:ext cx="3195025" cy="1334644"/>
          </a:xfrm>
          <a:prstGeom prst="rect">
            <a:avLst/>
          </a:prstGeom>
        </p:spPr>
      </p:pic>
    </p:spTree>
    <p:extLst>
      <p:ext uri="{BB962C8B-B14F-4D97-AF65-F5344CB8AC3E}">
        <p14:creationId xmlns:p14="http://schemas.microsoft.com/office/powerpoint/2010/main" val="2763308294"/>
      </p:ext>
    </p:extLst>
  </p:cSld>
  <p:clrMapOvr>
    <a:masterClrMapping/>
  </p:clrMapOvr>
  <p:transition spd="med" advClick="0" advTm="15000">
    <p:pull/>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solidFill>
                  <a:srgbClr val="F8F8F8"/>
                </a:solidFill>
              </a:rPr>
              <a:t>Q&amp;A for Team New Mexico</a:t>
            </a:r>
          </a:p>
        </p:txBody>
      </p:sp>
    </p:spTree>
    <p:extLst>
      <p:ext uri="{BB962C8B-B14F-4D97-AF65-F5344CB8AC3E}">
        <p14:creationId xmlns:p14="http://schemas.microsoft.com/office/powerpoint/2010/main" val="14470241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75A1-2517-744F-9A8B-57E30E174F53}"/>
              </a:ext>
            </a:extLst>
          </p:cNvPr>
          <p:cNvSpPr>
            <a:spLocks noGrp="1"/>
          </p:cNvSpPr>
          <p:nvPr>
            <p:ph type="ctrTitle"/>
          </p:nvPr>
        </p:nvSpPr>
        <p:spPr>
          <a:xfrm>
            <a:off x="1149927" y="2972730"/>
            <a:ext cx="6858000" cy="843429"/>
          </a:xfrm>
        </p:spPr>
        <p:txBody>
          <a:bodyPr/>
          <a:lstStyle/>
          <a:p>
            <a:r>
              <a:rPr lang="en-US" dirty="0"/>
              <a:t>Maryland HIV Surveillance</a:t>
            </a:r>
          </a:p>
        </p:txBody>
      </p:sp>
      <p:sp>
        <p:nvSpPr>
          <p:cNvPr id="9" name="Subtitle 8">
            <a:extLst>
              <a:ext uri="{FF2B5EF4-FFF2-40B4-BE49-F238E27FC236}">
                <a16:creationId xmlns:a16="http://schemas.microsoft.com/office/drawing/2014/main" id="{CDE056D8-945A-4B48-A18A-58091677BCC7}"/>
              </a:ext>
            </a:extLst>
          </p:cNvPr>
          <p:cNvSpPr>
            <a:spLocks noGrp="1"/>
          </p:cNvSpPr>
          <p:nvPr>
            <p:ph type="subTitle" idx="4294967295"/>
          </p:nvPr>
        </p:nvSpPr>
        <p:spPr>
          <a:xfrm>
            <a:off x="1143000" y="4038601"/>
            <a:ext cx="6858000" cy="666419"/>
          </a:xfrm>
        </p:spPr>
        <p:txBody>
          <a:bodyPr>
            <a:noAutofit/>
          </a:bodyPr>
          <a:lstStyle/>
          <a:p>
            <a:pPr lvl="0" algn="ctr" fontAlgn="base">
              <a:lnSpc>
                <a:spcPct val="120000"/>
              </a:lnSpc>
              <a:spcBef>
                <a:spcPct val="0"/>
              </a:spcBef>
              <a:spcAft>
                <a:spcPct val="0"/>
              </a:spcAft>
            </a:pPr>
            <a:r>
              <a:rPr lang="en-US" altLang="en-US" sz="1700" dirty="0">
                <a:solidFill>
                  <a:schemeClr val="tx1"/>
                </a:solidFill>
              </a:rPr>
              <a:t>Maryland HIV Surveillance Team</a:t>
            </a:r>
          </a:p>
          <a:p>
            <a:pPr algn="ctr" fontAlgn="base">
              <a:lnSpc>
                <a:spcPct val="120000"/>
              </a:lnSpc>
              <a:spcBef>
                <a:spcPct val="0"/>
              </a:spcBef>
              <a:spcAft>
                <a:spcPct val="0"/>
              </a:spcAft>
            </a:pPr>
            <a:r>
              <a:rPr lang="en-US" altLang="en-US" sz="1700" dirty="0">
                <a:solidFill>
                  <a:schemeClr val="tx1"/>
                </a:solidFill>
              </a:rPr>
              <a:t>Prevention and Health Promotion Administration</a:t>
            </a:r>
          </a:p>
          <a:p>
            <a:pPr lvl="0" algn="ctr" fontAlgn="base">
              <a:lnSpc>
                <a:spcPct val="120000"/>
              </a:lnSpc>
              <a:spcBef>
                <a:spcPct val="0"/>
              </a:spcBef>
              <a:spcAft>
                <a:spcPct val="0"/>
              </a:spcAft>
            </a:pPr>
            <a:r>
              <a:rPr lang="en-US" altLang="en-US" sz="1700" dirty="0">
                <a:solidFill>
                  <a:schemeClr val="tx1"/>
                </a:solidFill>
              </a:rPr>
              <a:t>Center for HIV Surveillance, Epidemiology and Evaluation</a:t>
            </a:r>
          </a:p>
        </p:txBody>
      </p:sp>
      <p:sp>
        <p:nvSpPr>
          <p:cNvPr id="11" name="Text Placeholder 10">
            <a:extLst>
              <a:ext uri="{FF2B5EF4-FFF2-40B4-BE49-F238E27FC236}">
                <a16:creationId xmlns:a16="http://schemas.microsoft.com/office/drawing/2014/main" id="{2164A2A8-21D7-5942-ADD6-E9C1C3FB3677}"/>
              </a:ext>
            </a:extLst>
          </p:cNvPr>
          <p:cNvSpPr>
            <a:spLocks noGrp="1"/>
          </p:cNvSpPr>
          <p:nvPr>
            <p:ph type="body" sz="quarter" idx="11"/>
          </p:nvPr>
        </p:nvSpPr>
        <p:spPr>
          <a:xfrm>
            <a:off x="1143000" y="4953001"/>
            <a:ext cx="6858000" cy="275035"/>
          </a:xfrm>
        </p:spPr>
        <p:txBody>
          <a:bodyPr>
            <a:noAutofit/>
          </a:bodyPr>
          <a:lstStyle/>
          <a:p>
            <a:r>
              <a:rPr lang="en-US" dirty="0">
                <a:latin typeface="Times New Roman" panose="02020603050405020304" pitchFamily="18" charset="0"/>
                <a:cs typeface="Times New Roman" panose="02020603050405020304" pitchFamily="18" charset="0"/>
              </a:rPr>
              <a:t>July 9, 2019</a:t>
            </a:r>
          </a:p>
        </p:txBody>
      </p:sp>
      <p:sp>
        <p:nvSpPr>
          <p:cNvPr id="10" name="Text Placeholder 9">
            <a:extLst>
              <a:ext uri="{FF2B5EF4-FFF2-40B4-BE49-F238E27FC236}">
                <a16:creationId xmlns:a16="http://schemas.microsoft.com/office/drawing/2014/main" id="{E17AA061-71AE-6E4F-874D-E73A06596571}"/>
              </a:ext>
            </a:extLst>
          </p:cNvPr>
          <p:cNvSpPr>
            <a:spLocks noGrp="1"/>
          </p:cNvSpPr>
          <p:nvPr>
            <p:ph type="body" sz="quarter" idx="10"/>
          </p:nvPr>
        </p:nvSpPr>
        <p:spPr/>
        <p:txBody>
          <a:bodyPr>
            <a:noAutofit/>
          </a:bodyPr>
          <a:lstStyle/>
          <a:p>
            <a:r>
              <a:rPr lang="en-US" dirty="0"/>
              <a:t>MARYLAND DEPARTMENT OF HEALTH</a:t>
            </a:r>
          </a:p>
        </p:txBody>
      </p:sp>
    </p:spTree>
    <p:extLst>
      <p:ext uri="{BB962C8B-B14F-4D97-AF65-F5344CB8AC3E}">
        <p14:creationId xmlns:p14="http://schemas.microsoft.com/office/powerpoint/2010/main" val="3964148840"/>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a:extLst>
              <a:ext uri="{FF2B5EF4-FFF2-40B4-BE49-F238E27FC236}">
                <a16:creationId xmlns:a16="http://schemas.microsoft.com/office/drawing/2014/main" id="{95068D90-2223-554F-83EB-3DA22DCE44E1}"/>
              </a:ext>
            </a:extLst>
          </p:cNvPr>
          <p:cNvSpPr>
            <a:spLocks noGrp="1"/>
          </p:cNvSpPr>
          <p:nvPr>
            <p:ph type="title" idx="4294967295"/>
          </p:nvPr>
        </p:nvSpPr>
        <p:spPr>
          <a:xfrm>
            <a:off x="228600" y="1304512"/>
            <a:ext cx="7886700" cy="746212"/>
          </a:xfrm>
        </p:spPr>
        <p:txBody>
          <a:bodyPr>
            <a:normAutofit/>
          </a:bodyPr>
          <a:lstStyle/>
          <a:p>
            <a:r>
              <a:rPr lang="en-US" sz="3200" dirty="0">
                <a:effectLst>
                  <a:outerShdw blurRad="38100" dist="38100" dir="2700000" algn="tl">
                    <a:srgbClr val="000000">
                      <a:alpha val="43137"/>
                    </a:srgbClr>
                  </a:outerShdw>
                </a:effectLst>
              </a:rPr>
              <a:t>MISSION AND VISION</a:t>
            </a:r>
            <a:endParaRPr lang="en-US" sz="3200" dirty="0"/>
          </a:p>
        </p:txBody>
      </p:sp>
      <p:sp>
        <p:nvSpPr>
          <p:cNvPr id="36" name="Text Placeholder 35">
            <a:extLst>
              <a:ext uri="{FF2B5EF4-FFF2-40B4-BE49-F238E27FC236}">
                <a16:creationId xmlns:a16="http://schemas.microsoft.com/office/drawing/2014/main" id="{ED3983C3-6414-1840-A8C2-89FABB802BBD}"/>
              </a:ext>
            </a:extLst>
          </p:cNvPr>
          <p:cNvSpPr>
            <a:spLocks noGrp="1"/>
          </p:cNvSpPr>
          <p:nvPr>
            <p:ph type="body" sz="quarter" idx="4294967295"/>
          </p:nvPr>
        </p:nvSpPr>
        <p:spPr>
          <a:xfrm>
            <a:off x="228601" y="990600"/>
            <a:ext cx="7851913" cy="257744"/>
          </a:xfrm>
        </p:spPr>
        <p:txBody>
          <a:bodyPr/>
          <a:lstStyle/>
          <a:p>
            <a:r>
              <a:rPr lang="en-US" sz="2200" dirty="0"/>
              <a:t>Prevention and Health Promotion Administration</a:t>
            </a:r>
          </a:p>
        </p:txBody>
      </p:sp>
      <p:cxnSp>
        <p:nvCxnSpPr>
          <p:cNvPr id="6" name="Shape 99">
            <a:extLst>
              <a:ext uri="{FF2B5EF4-FFF2-40B4-BE49-F238E27FC236}">
                <a16:creationId xmlns:a16="http://schemas.microsoft.com/office/drawing/2014/main" id="{EB6E179E-4029-B446-9EDF-1D637F13D01B}"/>
              </a:ext>
            </a:extLst>
          </p:cNvPr>
          <p:cNvCxnSpPr>
            <a:cxnSpLocks/>
          </p:cNvCxnSpPr>
          <p:nvPr/>
        </p:nvCxnSpPr>
        <p:spPr>
          <a:xfrm>
            <a:off x="5486401" y="1716492"/>
            <a:ext cx="3657601" cy="0"/>
          </a:xfrm>
          <a:prstGeom prst="straightConnector1">
            <a:avLst/>
          </a:prstGeom>
          <a:noFill/>
          <a:ln w="28575" cap="flat" cmpd="sng">
            <a:solidFill>
              <a:srgbClr val="980000"/>
            </a:solidFill>
            <a:prstDash val="solid"/>
            <a:round/>
            <a:headEnd type="none" w="lg" len="lg"/>
            <a:tailEnd type="none" w="lg" len="lg"/>
          </a:ln>
        </p:spPr>
      </p:cxnSp>
      <p:sp>
        <p:nvSpPr>
          <p:cNvPr id="7" name="Shape 69"/>
          <p:cNvSpPr txBox="1">
            <a:spLocks/>
          </p:cNvSpPr>
          <p:nvPr/>
        </p:nvSpPr>
        <p:spPr>
          <a:xfrm>
            <a:off x="301842" y="2023907"/>
            <a:ext cx="8141781" cy="3171875"/>
          </a:xfrm>
          <a:prstGeom prst="rect">
            <a:avLst/>
          </a:prstGeom>
          <a:ln w="9525" cap="flat" cmpd="sng">
            <a:solidFill>
              <a:srgbClr val="FFFFFF"/>
            </a:solidFill>
            <a:prstDash val="solid"/>
            <a:round/>
            <a:headEnd type="none" w="med" len="med"/>
            <a:tailEnd type="none" w="med" len="med"/>
          </a:ln>
        </p:spPr>
        <p:txBody>
          <a:bodyPr vert="horz"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595959"/>
              </a:buClr>
              <a:buNone/>
              <a:defRPr/>
            </a:pPr>
            <a:r>
              <a:rPr lang="en-US" sz="1425" b="1" u="sng" dirty="0">
                <a:solidFill>
                  <a:prstClr val="black"/>
                </a:solidFill>
              </a:rPr>
              <a:t>MISSION</a:t>
            </a:r>
            <a:endParaRPr lang="en-US" sz="1425" u="sng" dirty="0">
              <a:solidFill>
                <a:prstClr val="black"/>
              </a:solidFill>
            </a:endParaRPr>
          </a:p>
          <a:p>
            <a:pPr marL="0" indent="0">
              <a:buClr>
                <a:srgbClr val="595959"/>
              </a:buClr>
              <a:buNone/>
              <a:defRPr/>
            </a:pPr>
            <a:r>
              <a:rPr lang="en-US" sz="1425" dirty="0">
                <a:solidFill>
                  <a:prstClr val="black"/>
                </a:solidFill>
              </a:rPr>
              <a:t>The mission of the Prevention and Health Promotion Administration is to protect, promote and improve </a:t>
            </a:r>
          </a:p>
          <a:p>
            <a:pPr marL="0" indent="0">
              <a:buClr>
                <a:srgbClr val="595959"/>
              </a:buClr>
              <a:buNone/>
              <a:defRPr/>
            </a:pPr>
            <a:r>
              <a:rPr lang="en-US" sz="1425" dirty="0">
                <a:solidFill>
                  <a:prstClr val="black"/>
                </a:solidFill>
              </a:rPr>
              <a:t>the health and well-being of all Marylanders and their families through provision of public health </a:t>
            </a:r>
          </a:p>
          <a:p>
            <a:pPr marL="0" indent="0">
              <a:buClr>
                <a:srgbClr val="595959"/>
              </a:buClr>
              <a:buNone/>
              <a:defRPr/>
            </a:pPr>
            <a:r>
              <a:rPr lang="en-US" sz="1425" dirty="0">
                <a:solidFill>
                  <a:prstClr val="black"/>
                </a:solidFill>
              </a:rPr>
              <a:t>leadership and through community-based public health efforts in partnership with local health </a:t>
            </a:r>
          </a:p>
          <a:p>
            <a:pPr marL="0" indent="0">
              <a:buClr>
                <a:srgbClr val="595959"/>
              </a:buClr>
              <a:buNone/>
              <a:defRPr/>
            </a:pPr>
            <a:r>
              <a:rPr lang="en-US" sz="1425" dirty="0">
                <a:solidFill>
                  <a:prstClr val="black"/>
                </a:solidFill>
              </a:rPr>
              <a:t>departments, providers, community based organizations, and public and private sector agencies, giving</a:t>
            </a:r>
          </a:p>
          <a:p>
            <a:pPr marL="0" indent="0">
              <a:buClr>
                <a:srgbClr val="595959"/>
              </a:buClr>
              <a:buNone/>
              <a:defRPr/>
            </a:pPr>
            <a:r>
              <a:rPr lang="en-US" sz="1425" dirty="0">
                <a:solidFill>
                  <a:prstClr val="black"/>
                </a:solidFill>
              </a:rPr>
              <a:t>special attention to at-risk and vulnerable populations. </a:t>
            </a:r>
          </a:p>
          <a:p>
            <a:pPr marL="0" indent="0">
              <a:buClr>
                <a:srgbClr val="595959"/>
              </a:buClr>
              <a:buNone/>
              <a:defRPr/>
            </a:pPr>
            <a:r>
              <a:rPr lang="en-US" sz="1425" dirty="0">
                <a:solidFill>
                  <a:prstClr val="black"/>
                </a:solidFill>
              </a:rPr>
              <a:t> </a:t>
            </a:r>
          </a:p>
          <a:p>
            <a:pPr marL="0" indent="0">
              <a:buClr>
                <a:srgbClr val="595959"/>
              </a:buClr>
              <a:buNone/>
              <a:defRPr/>
            </a:pPr>
            <a:r>
              <a:rPr lang="en-US" sz="1425" b="1" u="sng" dirty="0">
                <a:solidFill>
                  <a:prstClr val="black"/>
                </a:solidFill>
              </a:rPr>
              <a:t>VISION</a:t>
            </a:r>
            <a:endParaRPr lang="en-US" sz="1425" u="sng" dirty="0">
              <a:solidFill>
                <a:prstClr val="black"/>
              </a:solidFill>
            </a:endParaRPr>
          </a:p>
          <a:p>
            <a:pPr marL="0" indent="0">
              <a:buClr>
                <a:srgbClr val="595959"/>
              </a:buClr>
              <a:buNone/>
              <a:defRPr/>
            </a:pPr>
            <a:r>
              <a:rPr lang="en-US" sz="1425" dirty="0">
                <a:solidFill>
                  <a:prstClr val="black"/>
                </a:solidFill>
              </a:rPr>
              <a:t>The Prevention and Health Promotion Administration envisions a future in which all Marylanders and </a:t>
            </a:r>
          </a:p>
          <a:p>
            <a:pPr marL="0" indent="0">
              <a:buClr>
                <a:srgbClr val="595959"/>
              </a:buClr>
              <a:buNone/>
              <a:defRPr/>
            </a:pPr>
            <a:r>
              <a:rPr lang="en-US" sz="1425" dirty="0">
                <a:solidFill>
                  <a:prstClr val="black"/>
                </a:solidFill>
              </a:rPr>
              <a:t>their families enjoy optimal health and well-being</a:t>
            </a:r>
            <a:r>
              <a:rPr lang="en-US" sz="1500" dirty="0">
                <a:solidFill>
                  <a:prstClr val="black"/>
                </a:solidFill>
              </a:rPr>
              <a:t>. </a:t>
            </a:r>
          </a:p>
        </p:txBody>
      </p:sp>
    </p:spTree>
    <p:extLst>
      <p:ext uri="{BB962C8B-B14F-4D97-AF65-F5344CB8AC3E}">
        <p14:creationId xmlns:p14="http://schemas.microsoft.com/office/powerpoint/2010/main" val="849602144"/>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1CEE2-CCD1-41E5-87A0-80D4C4EB1C2B}"/>
              </a:ext>
            </a:extLst>
          </p:cNvPr>
          <p:cNvPicPr>
            <a:picLocks noChangeAspect="1"/>
          </p:cNvPicPr>
          <p:nvPr/>
        </p:nvPicPr>
        <p:blipFill rotWithShape="1">
          <a:blip r:embed="rId2">
            <a:extLst>
              <a:ext uri="{28A0092B-C50C-407E-A947-70E740481C1C}">
                <a14:useLocalDpi xmlns:a14="http://schemas.microsoft.com/office/drawing/2010/main" val="0"/>
              </a:ext>
            </a:extLst>
          </a:blip>
          <a:srcRect l="2174"/>
          <a:stretch/>
        </p:blipFill>
        <p:spPr>
          <a:xfrm>
            <a:off x="2000250" y="1905001"/>
            <a:ext cx="5143500" cy="3269273"/>
          </a:xfrm>
          <a:prstGeom prst="rect">
            <a:avLst/>
          </a:prstGeom>
        </p:spPr>
      </p:pic>
      <p:sp>
        <p:nvSpPr>
          <p:cNvPr id="4" name="Title 3">
            <a:extLst>
              <a:ext uri="{FF2B5EF4-FFF2-40B4-BE49-F238E27FC236}">
                <a16:creationId xmlns:a16="http://schemas.microsoft.com/office/drawing/2014/main" id="{38804E6D-7AED-44C4-BB07-19B22DA721E6}"/>
              </a:ext>
            </a:extLst>
          </p:cNvPr>
          <p:cNvSpPr>
            <a:spLocks noGrp="1"/>
          </p:cNvSpPr>
          <p:nvPr>
            <p:ph type="title"/>
          </p:nvPr>
        </p:nvSpPr>
        <p:spPr/>
        <p:txBody>
          <a:bodyPr/>
          <a:lstStyle/>
          <a:p>
            <a:r>
              <a:rPr lang="en-US" dirty="0"/>
              <a:t>Maryland HIV Surveillance Team</a:t>
            </a:r>
          </a:p>
        </p:txBody>
      </p:sp>
    </p:spTree>
    <p:extLst>
      <p:ext uri="{BB962C8B-B14F-4D97-AF65-F5344CB8AC3E}">
        <p14:creationId xmlns:p14="http://schemas.microsoft.com/office/powerpoint/2010/main" val="1339899177"/>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1A8EE8B-CB78-4E76-8EA5-61F938EFB056}"/>
              </a:ext>
            </a:extLst>
          </p:cNvPr>
          <p:cNvGrpSpPr/>
          <p:nvPr/>
        </p:nvGrpSpPr>
        <p:grpSpPr>
          <a:xfrm>
            <a:off x="475795" y="1752600"/>
            <a:ext cx="8192411" cy="3593806"/>
            <a:chOff x="777702" y="7002728"/>
            <a:chExt cx="23565230" cy="10728622"/>
          </a:xfrm>
        </p:grpSpPr>
        <p:sp>
          <p:nvSpPr>
            <p:cNvPr id="3" name="Freeform: Shape 2">
              <a:extLst>
                <a:ext uri="{FF2B5EF4-FFF2-40B4-BE49-F238E27FC236}">
                  <a16:creationId xmlns:a16="http://schemas.microsoft.com/office/drawing/2014/main" id="{FC42360A-BEA6-4DA2-8B5E-D2FB22DB883C}"/>
                </a:ext>
              </a:extLst>
            </p:cNvPr>
            <p:cNvSpPr/>
            <p:nvPr/>
          </p:nvSpPr>
          <p:spPr>
            <a:xfrm>
              <a:off x="19976533" y="11224700"/>
              <a:ext cx="4366399" cy="1865356"/>
            </a:xfrm>
            <a:custGeom>
              <a:avLst/>
              <a:gdLst>
                <a:gd name="connsiteX0" fmla="*/ 0 w 1631306"/>
                <a:gd name="connsiteY0" fmla="*/ 81565 h 815653"/>
                <a:gd name="connsiteX1" fmla="*/ 81565 w 1631306"/>
                <a:gd name="connsiteY1" fmla="*/ 0 h 815653"/>
                <a:gd name="connsiteX2" fmla="*/ 1549741 w 1631306"/>
                <a:gd name="connsiteY2" fmla="*/ 0 h 815653"/>
                <a:gd name="connsiteX3" fmla="*/ 1631306 w 1631306"/>
                <a:gd name="connsiteY3" fmla="*/ 81565 h 815653"/>
                <a:gd name="connsiteX4" fmla="*/ 1631306 w 1631306"/>
                <a:gd name="connsiteY4" fmla="*/ 734088 h 815653"/>
                <a:gd name="connsiteX5" fmla="*/ 1549741 w 1631306"/>
                <a:gd name="connsiteY5" fmla="*/ 815653 h 815653"/>
                <a:gd name="connsiteX6" fmla="*/ 81565 w 1631306"/>
                <a:gd name="connsiteY6" fmla="*/ 815653 h 815653"/>
                <a:gd name="connsiteX7" fmla="*/ 0 w 1631306"/>
                <a:gd name="connsiteY7" fmla="*/ 734088 h 815653"/>
                <a:gd name="connsiteX8" fmla="*/ 0 w 1631306"/>
                <a:gd name="connsiteY8" fmla="*/ 81565 h 81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306" h="815653">
                  <a:moveTo>
                    <a:pt x="0" y="81565"/>
                  </a:moveTo>
                  <a:cubicBezTo>
                    <a:pt x="0" y="36518"/>
                    <a:pt x="36518" y="0"/>
                    <a:pt x="81565" y="0"/>
                  </a:cubicBezTo>
                  <a:lnTo>
                    <a:pt x="1549741" y="0"/>
                  </a:lnTo>
                  <a:cubicBezTo>
                    <a:pt x="1594788" y="0"/>
                    <a:pt x="1631306" y="36518"/>
                    <a:pt x="1631306" y="81565"/>
                  </a:cubicBezTo>
                  <a:lnTo>
                    <a:pt x="1631306" y="734088"/>
                  </a:lnTo>
                  <a:cubicBezTo>
                    <a:pt x="1631306" y="779135"/>
                    <a:pt x="1594788" y="815653"/>
                    <a:pt x="1549741" y="815653"/>
                  </a:cubicBezTo>
                  <a:lnTo>
                    <a:pt x="81565" y="815653"/>
                  </a:lnTo>
                  <a:cubicBezTo>
                    <a:pt x="36518" y="815653"/>
                    <a:pt x="0" y="779135"/>
                    <a:pt x="0" y="734088"/>
                  </a:cubicBezTo>
                  <a:lnTo>
                    <a:pt x="0" y="81565"/>
                  </a:lnTo>
                  <a:close/>
                </a:path>
              </a:pathLst>
            </a:custGeom>
            <a:ln w="38100">
              <a:solidFill>
                <a:schemeClr val="bg1">
                  <a:lumMod val="7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National HIV Surveillance System (NHSS)/CDC</a:t>
              </a:r>
            </a:p>
          </p:txBody>
        </p:sp>
        <p:sp>
          <p:nvSpPr>
            <p:cNvPr id="4" name="Hexagon 3">
              <a:extLst>
                <a:ext uri="{FF2B5EF4-FFF2-40B4-BE49-F238E27FC236}">
                  <a16:creationId xmlns:a16="http://schemas.microsoft.com/office/drawing/2014/main" id="{89EC923B-C63B-482A-842B-9F73DD3FAADE}"/>
                </a:ext>
              </a:extLst>
            </p:cNvPr>
            <p:cNvSpPr/>
            <p:nvPr/>
          </p:nvSpPr>
          <p:spPr>
            <a:xfrm>
              <a:off x="13410765" y="10734838"/>
              <a:ext cx="4366399" cy="3095057"/>
            </a:xfrm>
            <a:prstGeom prst="hexagon">
              <a:avLst/>
            </a:prstGeom>
            <a:ln w="38100">
              <a:solidFill>
                <a:srgbClr val="A72137"/>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Center for HIV Surveillance, Epidemiology and Evaluation (CHSEE)</a:t>
              </a:r>
            </a:p>
          </p:txBody>
        </p:sp>
        <p:sp>
          <p:nvSpPr>
            <p:cNvPr id="5" name="Freeform: Shape 4">
              <a:extLst>
                <a:ext uri="{FF2B5EF4-FFF2-40B4-BE49-F238E27FC236}">
                  <a16:creationId xmlns:a16="http://schemas.microsoft.com/office/drawing/2014/main" id="{AAFC43C2-F507-4CE2-9683-5018B0BF1813}"/>
                </a:ext>
              </a:extLst>
            </p:cNvPr>
            <p:cNvSpPr/>
            <p:nvPr/>
          </p:nvSpPr>
          <p:spPr>
            <a:xfrm>
              <a:off x="8812263" y="7171471"/>
              <a:ext cx="4753356" cy="2126473"/>
            </a:xfrm>
            <a:custGeom>
              <a:avLst/>
              <a:gdLst>
                <a:gd name="connsiteX0" fmla="*/ 0 w 1631306"/>
                <a:gd name="connsiteY0" fmla="*/ 81565 h 815653"/>
                <a:gd name="connsiteX1" fmla="*/ 81565 w 1631306"/>
                <a:gd name="connsiteY1" fmla="*/ 0 h 815653"/>
                <a:gd name="connsiteX2" fmla="*/ 1549741 w 1631306"/>
                <a:gd name="connsiteY2" fmla="*/ 0 h 815653"/>
                <a:gd name="connsiteX3" fmla="*/ 1631306 w 1631306"/>
                <a:gd name="connsiteY3" fmla="*/ 81565 h 815653"/>
                <a:gd name="connsiteX4" fmla="*/ 1631306 w 1631306"/>
                <a:gd name="connsiteY4" fmla="*/ 734088 h 815653"/>
                <a:gd name="connsiteX5" fmla="*/ 1549741 w 1631306"/>
                <a:gd name="connsiteY5" fmla="*/ 815653 h 815653"/>
                <a:gd name="connsiteX6" fmla="*/ 81565 w 1631306"/>
                <a:gd name="connsiteY6" fmla="*/ 815653 h 815653"/>
                <a:gd name="connsiteX7" fmla="*/ 0 w 1631306"/>
                <a:gd name="connsiteY7" fmla="*/ 734088 h 815653"/>
                <a:gd name="connsiteX8" fmla="*/ 0 w 1631306"/>
                <a:gd name="connsiteY8" fmla="*/ 81565 h 81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306" h="815653">
                  <a:moveTo>
                    <a:pt x="0" y="81565"/>
                  </a:moveTo>
                  <a:cubicBezTo>
                    <a:pt x="0" y="36518"/>
                    <a:pt x="36518" y="0"/>
                    <a:pt x="81565" y="0"/>
                  </a:cubicBezTo>
                  <a:lnTo>
                    <a:pt x="1549741" y="0"/>
                  </a:lnTo>
                  <a:cubicBezTo>
                    <a:pt x="1594788" y="0"/>
                    <a:pt x="1631306" y="36518"/>
                    <a:pt x="1631306" y="81565"/>
                  </a:cubicBezTo>
                  <a:lnTo>
                    <a:pt x="1631306" y="734088"/>
                  </a:lnTo>
                  <a:cubicBezTo>
                    <a:pt x="1631306" y="779135"/>
                    <a:pt x="1594788" y="815653"/>
                    <a:pt x="1549741" y="815653"/>
                  </a:cubicBezTo>
                  <a:lnTo>
                    <a:pt x="81565" y="815653"/>
                  </a:lnTo>
                  <a:cubicBezTo>
                    <a:pt x="36518" y="815653"/>
                    <a:pt x="0" y="779135"/>
                    <a:pt x="0" y="734088"/>
                  </a:cubicBezTo>
                  <a:lnTo>
                    <a:pt x="0" y="81565"/>
                  </a:lnTo>
                  <a:close/>
                </a:path>
              </a:pathLst>
            </a:custGeom>
            <a:ln w="38100">
              <a:solidFill>
                <a:srgbClr val="A72137"/>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Healthcare Facilities (Hospitals, Outpatient Clinics, etc.)</a:t>
              </a:r>
            </a:p>
          </p:txBody>
        </p:sp>
        <p:sp>
          <p:nvSpPr>
            <p:cNvPr id="6" name="Freeform: Shape 5">
              <a:extLst>
                <a:ext uri="{FF2B5EF4-FFF2-40B4-BE49-F238E27FC236}">
                  <a16:creationId xmlns:a16="http://schemas.microsoft.com/office/drawing/2014/main" id="{C1073462-0020-43C3-A21B-BABE2C55584A}"/>
                </a:ext>
              </a:extLst>
            </p:cNvPr>
            <p:cNvSpPr/>
            <p:nvPr/>
          </p:nvSpPr>
          <p:spPr>
            <a:xfrm>
              <a:off x="18464452" y="15445275"/>
              <a:ext cx="4366399" cy="2285997"/>
            </a:xfrm>
            <a:custGeom>
              <a:avLst/>
              <a:gdLst>
                <a:gd name="connsiteX0" fmla="*/ 0 w 1631306"/>
                <a:gd name="connsiteY0" fmla="*/ 81565 h 815653"/>
                <a:gd name="connsiteX1" fmla="*/ 81565 w 1631306"/>
                <a:gd name="connsiteY1" fmla="*/ 0 h 815653"/>
                <a:gd name="connsiteX2" fmla="*/ 1549741 w 1631306"/>
                <a:gd name="connsiteY2" fmla="*/ 0 h 815653"/>
                <a:gd name="connsiteX3" fmla="*/ 1631306 w 1631306"/>
                <a:gd name="connsiteY3" fmla="*/ 81565 h 815653"/>
                <a:gd name="connsiteX4" fmla="*/ 1631306 w 1631306"/>
                <a:gd name="connsiteY4" fmla="*/ 734088 h 815653"/>
                <a:gd name="connsiteX5" fmla="*/ 1549741 w 1631306"/>
                <a:gd name="connsiteY5" fmla="*/ 815653 h 815653"/>
                <a:gd name="connsiteX6" fmla="*/ 81565 w 1631306"/>
                <a:gd name="connsiteY6" fmla="*/ 815653 h 815653"/>
                <a:gd name="connsiteX7" fmla="*/ 0 w 1631306"/>
                <a:gd name="connsiteY7" fmla="*/ 734088 h 815653"/>
                <a:gd name="connsiteX8" fmla="*/ 0 w 1631306"/>
                <a:gd name="connsiteY8" fmla="*/ 81565 h 81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306" h="815653">
                  <a:moveTo>
                    <a:pt x="0" y="81565"/>
                  </a:moveTo>
                  <a:cubicBezTo>
                    <a:pt x="0" y="36518"/>
                    <a:pt x="36518" y="0"/>
                    <a:pt x="81565" y="0"/>
                  </a:cubicBezTo>
                  <a:lnTo>
                    <a:pt x="1549741" y="0"/>
                  </a:lnTo>
                  <a:cubicBezTo>
                    <a:pt x="1594788" y="0"/>
                    <a:pt x="1631306" y="36518"/>
                    <a:pt x="1631306" y="81565"/>
                  </a:cubicBezTo>
                  <a:lnTo>
                    <a:pt x="1631306" y="734088"/>
                  </a:lnTo>
                  <a:cubicBezTo>
                    <a:pt x="1631306" y="779135"/>
                    <a:pt x="1594788" y="815653"/>
                    <a:pt x="1549741" y="815653"/>
                  </a:cubicBezTo>
                  <a:lnTo>
                    <a:pt x="81565" y="815653"/>
                  </a:lnTo>
                  <a:cubicBezTo>
                    <a:pt x="36518" y="815653"/>
                    <a:pt x="0" y="779135"/>
                    <a:pt x="0" y="734088"/>
                  </a:cubicBezTo>
                  <a:lnTo>
                    <a:pt x="0" y="81565"/>
                  </a:lnTo>
                  <a:close/>
                </a:path>
              </a:pathLst>
            </a:custGeom>
            <a:ln w="38100">
              <a:solidFill>
                <a:schemeClr val="bg1">
                  <a:lumMod val="7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Other State HIV Surveillance Programs</a:t>
              </a:r>
            </a:p>
          </p:txBody>
        </p:sp>
        <p:sp>
          <p:nvSpPr>
            <p:cNvPr id="7" name="Freeform: Shape 6">
              <a:extLst>
                <a:ext uri="{FF2B5EF4-FFF2-40B4-BE49-F238E27FC236}">
                  <a16:creationId xmlns:a16="http://schemas.microsoft.com/office/drawing/2014/main" id="{AA9102A2-DA1C-4377-AAE3-2F1850C6AC75}"/>
                </a:ext>
              </a:extLst>
            </p:cNvPr>
            <p:cNvSpPr/>
            <p:nvPr/>
          </p:nvSpPr>
          <p:spPr>
            <a:xfrm>
              <a:off x="7279430" y="11237885"/>
              <a:ext cx="4366399" cy="1865356"/>
            </a:xfrm>
            <a:custGeom>
              <a:avLst/>
              <a:gdLst>
                <a:gd name="connsiteX0" fmla="*/ 0 w 1631306"/>
                <a:gd name="connsiteY0" fmla="*/ 81565 h 815653"/>
                <a:gd name="connsiteX1" fmla="*/ 81565 w 1631306"/>
                <a:gd name="connsiteY1" fmla="*/ 0 h 815653"/>
                <a:gd name="connsiteX2" fmla="*/ 1549741 w 1631306"/>
                <a:gd name="connsiteY2" fmla="*/ 0 h 815653"/>
                <a:gd name="connsiteX3" fmla="*/ 1631306 w 1631306"/>
                <a:gd name="connsiteY3" fmla="*/ 81565 h 815653"/>
                <a:gd name="connsiteX4" fmla="*/ 1631306 w 1631306"/>
                <a:gd name="connsiteY4" fmla="*/ 734088 h 815653"/>
                <a:gd name="connsiteX5" fmla="*/ 1549741 w 1631306"/>
                <a:gd name="connsiteY5" fmla="*/ 815653 h 815653"/>
                <a:gd name="connsiteX6" fmla="*/ 81565 w 1631306"/>
                <a:gd name="connsiteY6" fmla="*/ 815653 h 815653"/>
                <a:gd name="connsiteX7" fmla="*/ 0 w 1631306"/>
                <a:gd name="connsiteY7" fmla="*/ 734088 h 815653"/>
                <a:gd name="connsiteX8" fmla="*/ 0 w 1631306"/>
                <a:gd name="connsiteY8" fmla="*/ 81565 h 81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306" h="815653">
                  <a:moveTo>
                    <a:pt x="0" y="81565"/>
                  </a:moveTo>
                  <a:cubicBezTo>
                    <a:pt x="0" y="36518"/>
                    <a:pt x="36518" y="0"/>
                    <a:pt x="81565" y="0"/>
                  </a:cubicBezTo>
                  <a:lnTo>
                    <a:pt x="1549741" y="0"/>
                  </a:lnTo>
                  <a:cubicBezTo>
                    <a:pt x="1594788" y="0"/>
                    <a:pt x="1631306" y="36518"/>
                    <a:pt x="1631306" y="81565"/>
                  </a:cubicBezTo>
                  <a:lnTo>
                    <a:pt x="1631306" y="734088"/>
                  </a:lnTo>
                  <a:cubicBezTo>
                    <a:pt x="1631306" y="779135"/>
                    <a:pt x="1594788" y="815653"/>
                    <a:pt x="1549741" y="815653"/>
                  </a:cubicBezTo>
                  <a:lnTo>
                    <a:pt x="81565" y="815653"/>
                  </a:lnTo>
                  <a:cubicBezTo>
                    <a:pt x="36518" y="815653"/>
                    <a:pt x="0" y="779135"/>
                    <a:pt x="0" y="734088"/>
                  </a:cubicBezTo>
                  <a:lnTo>
                    <a:pt x="0" y="81565"/>
                  </a:lnTo>
                  <a:close/>
                </a:path>
              </a:pathLst>
            </a:custGeom>
            <a:ln w="38100">
              <a:solidFill>
                <a:schemeClr val="bg1">
                  <a:lumMod val="7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Local Health Departments (LHDs)</a:t>
              </a:r>
            </a:p>
          </p:txBody>
        </p:sp>
        <p:sp>
          <p:nvSpPr>
            <p:cNvPr id="8" name="Freeform: Shape 7">
              <a:extLst>
                <a:ext uri="{FF2B5EF4-FFF2-40B4-BE49-F238E27FC236}">
                  <a16:creationId xmlns:a16="http://schemas.microsoft.com/office/drawing/2014/main" id="{F3CE57EA-551F-4C58-ACEC-9B2C378671EC}"/>
                </a:ext>
              </a:extLst>
            </p:cNvPr>
            <p:cNvSpPr/>
            <p:nvPr/>
          </p:nvSpPr>
          <p:spPr>
            <a:xfrm>
              <a:off x="854081" y="7171471"/>
              <a:ext cx="4678787" cy="2126475"/>
            </a:xfrm>
            <a:custGeom>
              <a:avLst/>
              <a:gdLst>
                <a:gd name="connsiteX0" fmla="*/ 0 w 1631306"/>
                <a:gd name="connsiteY0" fmla="*/ 81565 h 815653"/>
                <a:gd name="connsiteX1" fmla="*/ 81565 w 1631306"/>
                <a:gd name="connsiteY1" fmla="*/ 0 h 815653"/>
                <a:gd name="connsiteX2" fmla="*/ 1549741 w 1631306"/>
                <a:gd name="connsiteY2" fmla="*/ 0 h 815653"/>
                <a:gd name="connsiteX3" fmla="*/ 1631306 w 1631306"/>
                <a:gd name="connsiteY3" fmla="*/ 81565 h 815653"/>
                <a:gd name="connsiteX4" fmla="*/ 1631306 w 1631306"/>
                <a:gd name="connsiteY4" fmla="*/ 734088 h 815653"/>
                <a:gd name="connsiteX5" fmla="*/ 1549741 w 1631306"/>
                <a:gd name="connsiteY5" fmla="*/ 815653 h 815653"/>
                <a:gd name="connsiteX6" fmla="*/ 81565 w 1631306"/>
                <a:gd name="connsiteY6" fmla="*/ 815653 h 815653"/>
                <a:gd name="connsiteX7" fmla="*/ 0 w 1631306"/>
                <a:gd name="connsiteY7" fmla="*/ 734088 h 815653"/>
                <a:gd name="connsiteX8" fmla="*/ 0 w 1631306"/>
                <a:gd name="connsiteY8" fmla="*/ 81565 h 81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306" h="815653">
                  <a:moveTo>
                    <a:pt x="0" y="81565"/>
                  </a:moveTo>
                  <a:cubicBezTo>
                    <a:pt x="0" y="36518"/>
                    <a:pt x="36518" y="0"/>
                    <a:pt x="81565" y="0"/>
                  </a:cubicBezTo>
                  <a:lnTo>
                    <a:pt x="1549741" y="0"/>
                  </a:lnTo>
                  <a:cubicBezTo>
                    <a:pt x="1594788" y="0"/>
                    <a:pt x="1631306" y="36518"/>
                    <a:pt x="1631306" y="81565"/>
                  </a:cubicBezTo>
                  <a:lnTo>
                    <a:pt x="1631306" y="734088"/>
                  </a:lnTo>
                  <a:cubicBezTo>
                    <a:pt x="1631306" y="779135"/>
                    <a:pt x="1594788" y="815653"/>
                    <a:pt x="1549741" y="815653"/>
                  </a:cubicBezTo>
                  <a:lnTo>
                    <a:pt x="81565" y="815653"/>
                  </a:lnTo>
                  <a:cubicBezTo>
                    <a:pt x="36518" y="815653"/>
                    <a:pt x="0" y="779135"/>
                    <a:pt x="0" y="734088"/>
                  </a:cubicBezTo>
                  <a:lnTo>
                    <a:pt x="0" y="81565"/>
                  </a:lnTo>
                  <a:close/>
                </a:path>
              </a:pathLst>
            </a:custGeom>
            <a:ln w="38100">
              <a:solidFill>
                <a:schemeClr val="bg1">
                  <a:lumMod val="7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Healthcare Facilities</a:t>
              </a:r>
              <a:br>
                <a:rPr lang="en-US" sz="1100" b="1" dirty="0">
                  <a:solidFill>
                    <a:prstClr val="black">
                      <a:hueOff val="0"/>
                      <a:satOff val="0"/>
                      <a:lumOff val="0"/>
                      <a:alphaOff val="0"/>
                    </a:prstClr>
                  </a:solidFill>
                  <a:latin typeface="Arial"/>
                </a:rPr>
              </a:br>
              <a:r>
                <a:rPr lang="en-US" sz="1100" b="1" dirty="0">
                  <a:solidFill>
                    <a:prstClr val="black">
                      <a:hueOff val="0"/>
                      <a:satOff val="0"/>
                      <a:lumOff val="0"/>
                      <a:alphaOff val="0"/>
                    </a:prstClr>
                  </a:solidFill>
                  <a:latin typeface="Arial"/>
                </a:rPr>
                <a:t>(Hospitals, Outpatient Clinics, etc.)</a:t>
              </a:r>
            </a:p>
          </p:txBody>
        </p:sp>
        <p:sp>
          <p:nvSpPr>
            <p:cNvPr id="9" name="Freeform: Shape 8">
              <a:extLst>
                <a:ext uri="{FF2B5EF4-FFF2-40B4-BE49-F238E27FC236}">
                  <a16:creationId xmlns:a16="http://schemas.microsoft.com/office/drawing/2014/main" id="{96302788-988A-4D3B-806B-01AF7CE2310B}"/>
                </a:ext>
              </a:extLst>
            </p:cNvPr>
            <p:cNvSpPr/>
            <p:nvPr/>
          </p:nvSpPr>
          <p:spPr>
            <a:xfrm>
              <a:off x="828340" y="11237885"/>
              <a:ext cx="4704528" cy="1865356"/>
            </a:xfrm>
            <a:custGeom>
              <a:avLst/>
              <a:gdLst>
                <a:gd name="connsiteX0" fmla="*/ 0 w 1631306"/>
                <a:gd name="connsiteY0" fmla="*/ 81565 h 815653"/>
                <a:gd name="connsiteX1" fmla="*/ 81565 w 1631306"/>
                <a:gd name="connsiteY1" fmla="*/ 0 h 815653"/>
                <a:gd name="connsiteX2" fmla="*/ 1549741 w 1631306"/>
                <a:gd name="connsiteY2" fmla="*/ 0 h 815653"/>
                <a:gd name="connsiteX3" fmla="*/ 1631306 w 1631306"/>
                <a:gd name="connsiteY3" fmla="*/ 81565 h 815653"/>
                <a:gd name="connsiteX4" fmla="*/ 1631306 w 1631306"/>
                <a:gd name="connsiteY4" fmla="*/ 734088 h 815653"/>
                <a:gd name="connsiteX5" fmla="*/ 1549741 w 1631306"/>
                <a:gd name="connsiteY5" fmla="*/ 815653 h 815653"/>
                <a:gd name="connsiteX6" fmla="*/ 81565 w 1631306"/>
                <a:gd name="connsiteY6" fmla="*/ 815653 h 815653"/>
                <a:gd name="connsiteX7" fmla="*/ 0 w 1631306"/>
                <a:gd name="connsiteY7" fmla="*/ 734088 h 815653"/>
                <a:gd name="connsiteX8" fmla="*/ 0 w 1631306"/>
                <a:gd name="connsiteY8" fmla="*/ 81565 h 81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306" h="815653">
                  <a:moveTo>
                    <a:pt x="0" y="81565"/>
                  </a:moveTo>
                  <a:cubicBezTo>
                    <a:pt x="0" y="36518"/>
                    <a:pt x="36518" y="0"/>
                    <a:pt x="81565" y="0"/>
                  </a:cubicBezTo>
                  <a:lnTo>
                    <a:pt x="1549741" y="0"/>
                  </a:lnTo>
                  <a:cubicBezTo>
                    <a:pt x="1594788" y="0"/>
                    <a:pt x="1631306" y="36518"/>
                    <a:pt x="1631306" y="81565"/>
                  </a:cubicBezTo>
                  <a:lnTo>
                    <a:pt x="1631306" y="734088"/>
                  </a:lnTo>
                  <a:cubicBezTo>
                    <a:pt x="1631306" y="779135"/>
                    <a:pt x="1594788" y="815653"/>
                    <a:pt x="1549741" y="815653"/>
                  </a:cubicBezTo>
                  <a:lnTo>
                    <a:pt x="81565" y="815653"/>
                  </a:lnTo>
                  <a:cubicBezTo>
                    <a:pt x="36518" y="815653"/>
                    <a:pt x="0" y="779135"/>
                    <a:pt x="0" y="734088"/>
                  </a:cubicBezTo>
                  <a:lnTo>
                    <a:pt x="0" y="81565"/>
                  </a:lnTo>
                  <a:close/>
                </a:path>
              </a:pathLst>
            </a:custGeom>
            <a:ln w="38100">
              <a:solidFill>
                <a:schemeClr val="bg1">
                  <a:lumMod val="7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Private Providers</a:t>
              </a:r>
            </a:p>
          </p:txBody>
        </p:sp>
        <p:sp>
          <p:nvSpPr>
            <p:cNvPr id="10" name="Freeform: Shape 9">
              <a:extLst>
                <a:ext uri="{FF2B5EF4-FFF2-40B4-BE49-F238E27FC236}">
                  <a16:creationId xmlns:a16="http://schemas.microsoft.com/office/drawing/2014/main" id="{F368C41C-2AF2-4ABC-9BD2-E45AEB4EB60C}"/>
                </a:ext>
              </a:extLst>
            </p:cNvPr>
            <p:cNvSpPr/>
            <p:nvPr/>
          </p:nvSpPr>
          <p:spPr>
            <a:xfrm>
              <a:off x="777702" y="15043179"/>
              <a:ext cx="4978086" cy="1865356"/>
            </a:xfrm>
            <a:custGeom>
              <a:avLst/>
              <a:gdLst>
                <a:gd name="connsiteX0" fmla="*/ 0 w 1631306"/>
                <a:gd name="connsiteY0" fmla="*/ 81565 h 815653"/>
                <a:gd name="connsiteX1" fmla="*/ 81565 w 1631306"/>
                <a:gd name="connsiteY1" fmla="*/ 0 h 815653"/>
                <a:gd name="connsiteX2" fmla="*/ 1549741 w 1631306"/>
                <a:gd name="connsiteY2" fmla="*/ 0 h 815653"/>
                <a:gd name="connsiteX3" fmla="*/ 1631306 w 1631306"/>
                <a:gd name="connsiteY3" fmla="*/ 81565 h 815653"/>
                <a:gd name="connsiteX4" fmla="*/ 1631306 w 1631306"/>
                <a:gd name="connsiteY4" fmla="*/ 734088 h 815653"/>
                <a:gd name="connsiteX5" fmla="*/ 1549741 w 1631306"/>
                <a:gd name="connsiteY5" fmla="*/ 815653 h 815653"/>
                <a:gd name="connsiteX6" fmla="*/ 81565 w 1631306"/>
                <a:gd name="connsiteY6" fmla="*/ 815653 h 815653"/>
                <a:gd name="connsiteX7" fmla="*/ 0 w 1631306"/>
                <a:gd name="connsiteY7" fmla="*/ 734088 h 815653"/>
                <a:gd name="connsiteX8" fmla="*/ 0 w 1631306"/>
                <a:gd name="connsiteY8" fmla="*/ 81565 h 81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306" h="815653">
                  <a:moveTo>
                    <a:pt x="0" y="81565"/>
                  </a:moveTo>
                  <a:cubicBezTo>
                    <a:pt x="0" y="36518"/>
                    <a:pt x="36518" y="0"/>
                    <a:pt x="81565" y="0"/>
                  </a:cubicBezTo>
                  <a:lnTo>
                    <a:pt x="1549741" y="0"/>
                  </a:lnTo>
                  <a:cubicBezTo>
                    <a:pt x="1594788" y="0"/>
                    <a:pt x="1631306" y="36518"/>
                    <a:pt x="1631306" y="81565"/>
                  </a:cubicBezTo>
                  <a:lnTo>
                    <a:pt x="1631306" y="734088"/>
                  </a:lnTo>
                  <a:cubicBezTo>
                    <a:pt x="1631306" y="779135"/>
                    <a:pt x="1594788" y="815653"/>
                    <a:pt x="1549741" y="815653"/>
                  </a:cubicBezTo>
                  <a:lnTo>
                    <a:pt x="81565" y="815653"/>
                  </a:lnTo>
                  <a:cubicBezTo>
                    <a:pt x="36518" y="815653"/>
                    <a:pt x="0" y="779135"/>
                    <a:pt x="0" y="734088"/>
                  </a:cubicBezTo>
                  <a:lnTo>
                    <a:pt x="0" y="81565"/>
                  </a:lnTo>
                  <a:close/>
                </a:path>
              </a:pathLst>
            </a:custGeom>
            <a:ln w="38100">
              <a:solidFill>
                <a:schemeClr val="bg1">
                  <a:lumMod val="7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HIV Testing Laboratories</a:t>
              </a:r>
            </a:p>
          </p:txBody>
        </p:sp>
        <p:sp>
          <p:nvSpPr>
            <p:cNvPr id="11" name="Freeform: Shape 10">
              <a:extLst>
                <a:ext uri="{FF2B5EF4-FFF2-40B4-BE49-F238E27FC236}">
                  <a16:creationId xmlns:a16="http://schemas.microsoft.com/office/drawing/2014/main" id="{597968D2-E48B-4D5A-8EC4-72A2C629CD26}"/>
                </a:ext>
              </a:extLst>
            </p:cNvPr>
            <p:cNvSpPr/>
            <p:nvPr/>
          </p:nvSpPr>
          <p:spPr>
            <a:xfrm>
              <a:off x="8812263" y="15445275"/>
              <a:ext cx="4366399" cy="2286075"/>
            </a:xfrm>
            <a:custGeom>
              <a:avLst/>
              <a:gdLst>
                <a:gd name="connsiteX0" fmla="*/ 0 w 1631306"/>
                <a:gd name="connsiteY0" fmla="*/ 81565 h 815653"/>
                <a:gd name="connsiteX1" fmla="*/ 81565 w 1631306"/>
                <a:gd name="connsiteY1" fmla="*/ 0 h 815653"/>
                <a:gd name="connsiteX2" fmla="*/ 1549741 w 1631306"/>
                <a:gd name="connsiteY2" fmla="*/ 0 h 815653"/>
                <a:gd name="connsiteX3" fmla="*/ 1631306 w 1631306"/>
                <a:gd name="connsiteY3" fmla="*/ 81565 h 815653"/>
                <a:gd name="connsiteX4" fmla="*/ 1631306 w 1631306"/>
                <a:gd name="connsiteY4" fmla="*/ 734088 h 815653"/>
                <a:gd name="connsiteX5" fmla="*/ 1549741 w 1631306"/>
                <a:gd name="connsiteY5" fmla="*/ 815653 h 815653"/>
                <a:gd name="connsiteX6" fmla="*/ 81565 w 1631306"/>
                <a:gd name="connsiteY6" fmla="*/ 815653 h 815653"/>
                <a:gd name="connsiteX7" fmla="*/ 0 w 1631306"/>
                <a:gd name="connsiteY7" fmla="*/ 734088 h 815653"/>
                <a:gd name="connsiteX8" fmla="*/ 0 w 1631306"/>
                <a:gd name="connsiteY8" fmla="*/ 81565 h 81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306" h="815653">
                  <a:moveTo>
                    <a:pt x="0" y="81565"/>
                  </a:moveTo>
                  <a:cubicBezTo>
                    <a:pt x="0" y="36518"/>
                    <a:pt x="36518" y="0"/>
                    <a:pt x="81565" y="0"/>
                  </a:cubicBezTo>
                  <a:lnTo>
                    <a:pt x="1549741" y="0"/>
                  </a:lnTo>
                  <a:cubicBezTo>
                    <a:pt x="1594788" y="0"/>
                    <a:pt x="1631306" y="36518"/>
                    <a:pt x="1631306" y="81565"/>
                  </a:cubicBezTo>
                  <a:lnTo>
                    <a:pt x="1631306" y="734088"/>
                  </a:lnTo>
                  <a:cubicBezTo>
                    <a:pt x="1631306" y="779135"/>
                    <a:pt x="1594788" y="815653"/>
                    <a:pt x="1549741" y="815653"/>
                  </a:cubicBezTo>
                  <a:lnTo>
                    <a:pt x="81565" y="815653"/>
                  </a:lnTo>
                  <a:cubicBezTo>
                    <a:pt x="36518" y="815653"/>
                    <a:pt x="0" y="779135"/>
                    <a:pt x="0" y="734088"/>
                  </a:cubicBezTo>
                  <a:lnTo>
                    <a:pt x="0" y="81565"/>
                  </a:lnTo>
                  <a:close/>
                </a:path>
              </a:pathLst>
            </a:custGeom>
            <a:ln w="38100">
              <a:solidFill>
                <a:srgbClr val="A72137"/>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HIV Testing Laboratories (In-state and Out-of-State)</a:t>
              </a:r>
            </a:p>
          </p:txBody>
        </p:sp>
        <p:sp>
          <p:nvSpPr>
            <p:cNvPr id="12" name="Freeform: Shape 11">
              <a:extLst>
                <a:ext uri="{FF2B5EF4-FFF2-40B4-BE49-F238E27FC236}">
                  <a16:creationId xmlns:a16="http://schemas.microsoft.com/office/drawing/2014/main" id="{BAE3CD29-F9B1-4EAE-A487-CE6F75937E2A}"/>
                </a:ext>
              </a:extLst>
            </p:cNvPr>
            <p:cNvSpPr/>
            <p:nvPr/>
          </p:nvSpPr>
          <p:spPr>
            <a:xfrm>
              <a:off x="18464452" y="7002728"/>
              <a:ext cx="4753356" cy="2295213"/>
            </a:xfrm>
            <a:custGeom>
              <a:avLst/>
              <a:gdLst>
                <a:gd name="connsiteX0" fmla="*/ 0 w 1631306"/>
                <a:gd name="connsiteY0" fmla="*/ 81565 h 815653"/>
                <a:gd name="connsiteX1" fmla="*/ 81565 w 1631306"/>
                <a:gd name="connsiteY1" fmla="*/ 0 h 815653"/>
                <a:gd name="connsiteX2" fmla="*/ 1549741 w 1631306"/>
                <a:gd name="connsiteY2" fmla="*/ 0 h 815653"/>
                <a:gd name="connsiteX3" fmla="*/ 1631306 w 1631306"/>
                <a:gd name="connsiteY3" fmla="*/ 81565 h 815653"/>
                <a:gd name="connsiteX4" fmla="*/ 1631306 w 1631306"/>
                <a:gd name="connsiteY4" fmla="*/ 734088 h 815653"/>
                <a:gd name="connsiteX5" fmla="*/ 1549741 w 1631306"/>
                <a:gd name="connsiteY5" fmla="*/ 815653 h 815653"/>
                <a:gd name="connsiteX6" fmla="*/ 81565 w 1631306"/>
                <a:gd name="connsiteY6" fmla="*/ 815653 h 815653"/>
                <a:gd name="connsiteX7" fmla="*/ 0 w 1631306"/>
                <a:gd name="connsiteY7" fmla="*/ 734088 h 815653"/>
                <a:gd name="connsiteX8" fmla="*/ 0 w 1631306"/>
                <a:gd name="connsiteY8" fmla="*/ 81565 h 81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31306" h="815653">
                  <a:moveTo>
                    <a:pt x="0" y="81565"/>
                  </a:moveTo>
                  <a:cubicBezTo>
                    <a:pt x="0" y="36518"/>
                    <a:pt x="36518" y="0"/>
                    <a:pt x="81565" y="0"/>
                  </a:cubicBezTo>
                  <a:lnTo>
                    <a:pt x="1549741" y="0"/>
                  </a:lnTo>
                  <a:cubicBezTo>
                    <a:pt x="1594788" y="0"/>
                    <a:pt x="1631306" y="36518"/>
                    <a:pt x="1631306" y="81565"/>
                  </a:cubicBezTo>
                  <a:lnTo>
                    <a:pt x="1631306" y="734088"/>
                  </a:lnTo>
                  <a:cubicBezTo>
                    <a:pt x="1631306" y="779135"/>
                    <a:pt x="1594788" y="815653"/>
                    <a:pt x="1549741" y="815653"/>
                  </a:cubicBezTo>
                  <a:lnTo>
                    <a:pt x="81565" y="815653"/>
                  </a:lnTo>
                  <a:cubicBezTo>
                    <a:pt x="36518" y="815653"/>
                    <a:pt x="0" y="779135"/>
                    <a:pt x="0" y="734088"/>
                  </a:cubicBezTo>
                  <a:lnTo>
                    <a:pt x="0" y="81565"/>
                  </a:lnTo>
                  <a:close/>
                </a:path>
              </a:pathLst>
            </a:custGeom>
            <a:ln w="38100">
              <a:solidFill>
                <a:schemeClr val="bg1">
                  <a:lumMod val="75000"/>
                </a:scheme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1510" tIns="31510" rIns="31510" bIns="31510" numCol="1" spcCol="1270" anchor="ctr" anchorCtr="0">
              <a:noAutofit/>
            </a:bodyPr>
            <a:lstStyle/>
            <a:p>
              <a:pPr algn="ctr" defTabSz="533400">
                <a:lnSpc>
                  <a:spcPct val="90000"/>
                </a:lnSpc>
                <a:spcBef>
                  <a:spcPct val="0"/>
                </a:spcBef>
                <a:spcAft>
                  <a:spcPct val="35000"/>
                </a:spcAft>
              </a:pPr>
              <a:r>
                <a:rPr lang="en-US" sz="1100" b="1" dirty="0">
                  <a:solidFill>
                    <a:prstClr val="black">
                      <a:hueOff val="0"/>
                      <a:satOff val="0"/>
                      <a:lumOff val="0"/>
                      <a:alphaOff val="0"/>
                    </a:prstClr>
                  </a:solidFill>
                  <a:latin typeface="Arial"/>
                </a:rPr>
                <a:t>Other MDH Programs (CSTIP, MADAP, OCME, Vital Stats, etc.)</a:t>
              </a:r>
            </a:p>
          </p:txBody>
        </p:sp>
        <p:cxnSp>
          <p:nvCxnSpPr>
            <p:cNvPr id="13" name="Straight Arrow Connector 12">
              <a:extLst>
                <a:ext uri="{FF2B5EF4-FFF2-40B4-BE49-F238E27FC236}">
                  <a16:creationId xmlns:a16="http://schemas.microsoft.com/office/drawing/2014/main" id="{F5E10AB4-7EB7-4048-B74F-AFC633415AA7}"/>
                </a:ext>
              </a:extLst>
            </p:cNvPr>
            <p:cNvCxnSpPr>
              <a:cxnSpLocks/>
              <a:stCxn id="8" idx="5"/>
              <a:endCxn id="7" idx="0"/>
            </p:cNvCxnSpPr>
            <p:nvPr/>
          </p:nvCxnSpPr>
          <p:spPr>
            <a:xfrm>
              <a:off x="5298930" y="9297946"/>
              <a:ext cx="1980500" cy="2126474"/>
            </a:xfrm>
            <a:prstGeom prst="straightConnector1">
              <a:avLst/>
            </a:prstGeom>
            <a:ln w="38100">
              <a:solidFill>
                <a:schemeClr val="bg1">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2028417-A020-4ABF-9215-707634AB65C1}"/>
                </a:ext>
              </a:extLst>
            </p:cNvPr>
            <p:cNvCxnSpPr/>
            <p:nvPr/>
          </p:nvCxnSpPr>
          <p:spPr>
            <a:xfrm>
              <a:off x="5532867" y="12211326"/>
              <a:ext cx="1746564" cy="0"/>
            </a:xfrm>
            <a:prstGeom prst="straightConnector1">
              <a:avLst/>
            </a:prstGeom>
            <a:ln w="38100">
              <a:solidFill>
                <a:schemeClr val="bg1">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A31E7A9-D738-4F77-BAA7-7F709FF872F1}"/>
                </a:ext>
              </a:extLst>
            </p:cNvPr>
            <p:cNvCxnSpPr>
              <a:cxnSpLocks/>
              <a:stCxn id="10" idx="2"/>
              <a:endCxn id="7" idx="7"/>
            </p:cNvCxnSpPr>
            <p:nvPr/>
          </p:nvCxnSpPr>
          <p:spPr>
            <a:xfrm flipV="1">
              <a:off x="5506884" y="12916707"/>
              <a:ext cx="1772546" cy="2126472"/>
            </a:xfrm>
            <a:prstGeom prst="straightConnector1">
              <a:avLst/>
            </a:prstGeom>
            <a:ln w="38100">
              <a:solidFill>
                <a:schemeClr val="bg1">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F546E81-490D-415D-A633-673F440E3BA6}"/>
                </a:ext>
              </a:extLst>
            </p:cNvPr>
            <p:cNvCxnSpPr>
              <a:cxnSpLocks/>
              <a:stCxn id="5" idx="5"/>
              <a:endCxn id="4" idx="4"/>
            </p:cNvCxnSpPr>
            <p:nvPr/>
          </p:nvCxnSpPr>
          <p:spPr>
            <a:xfrm>
              <a:off x="13327953" y="9297944"/>
              <a:ext cx="856577" cy="1436894"/>
            </a:xfrm>
            <a:prstGeom prst="straightConnector1">
              <a:avLst/>
            </a:prstGeom>
            <a:ln w="38100">
              <a:solidFill>
                <a:srgbClr val="A72137"/>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C41DADD-0314-4BBE-B9CF-40739530C471}"/>
                </a:ext>
              </a:extLst>
            </p:cNvPr>
            <p:cNvCxnSpPr>
              <a:cxnSpLocks/>
              <a:stCxn id="11" idx="2"/>
              <a:endCxn id="4" idx="2"/>
            </p:cNvCxnSpPr>
            <p:nvPr/>
          </p:nvCxnSpPr>
          <p:spPr>
            <a:xfrm flipV="1">
              <a:off x="12960342" y="13829893"/>
              <a:ext cx="1224185" cy="1615381"/>
            </a:xfrm>
            <a:prstGeom prst="straightConnector1">
              <a:avLst/>
            </a:prstGeom>
            <a:ln w="38100">
              <a:solidFill>
                <a:srgbClr val="A72137"/>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3ED3EA5-14D5-479A-8DD2-B89035C8B2EF}"/>
                </a:ext>
              </a:extLst>
            </p:cNvPr>
            <p:cNvCxnSpPr>
              <a:cxnSpLocks/>
              <a:endCxn id="4" idx="3"/>
            </p:cNvCxnSpPr>
            <p:nvPr/>
          </p:nvCxnSpPr>
          <p:spPr>
            <a:xfrm>
              <a:off x="11634261" y="12282368"/>
              <a:ext cx="1776505" cy="0"/>
            </a:xfrm>
            <a:prstGeom prst="straightConnector1">
              <a:avLst/>
            </a:prstGeom>
            <a:ln w="38100">
              <a:solidFill>
                <a:srgbClr val="A72137"/>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DECEEDF-033D-4640-98D4-F6D68C1FC367}"/>
                </a:ext>
              </a:extLst>
            </p:cNvPr>
            <p:cNvCxnSpPr>
              <a:stCxn id="4" idx="0"/>
            </p:cNvCxnSpPr>
            <p:nvPr/>
          </p:nvCxnSpPr>
          <p:spPr>
            <a:xfrm flipV="1">
              <a:off x="17777164" y="12282366"/>
              <a:ext cx="2199369" cy="2"/>
            </a:xfrm>
            <a:prstGeom prst="straightConnector1">
              <a:avLst/>
            </a:prstGeom>
            <a:ln w="38100">
              <a:solidFill>
                <a:schemeClr val="bg1">
                  <a:lumMod val="7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B0B5D69-8155-42DF-9A29-9892BDF2CD14}"/>
                </a:ext>
              </a:extLst>
            </p:cNvPr>
            <p:cNvCxnSpPr>
              <a:cxnSpLocks/>
              <a:stCxn id="4" idx="5"/>
            </p:cNvCxnSpPr>
            <p:nvPr/>
          </p:nvCxnSpPr>
          <p:spPr>
            <a:xfrm flipV="1">
              <a:off x="17003400" y="9297941"/>
              <a:ext cx="1679369" cy="1436898"/>
            </a:xfrm>
            <a:prstGeom prst="straightConnector1">
              <a:avLst/>
            </a:prstGeom>
            <a:ln w="38100">
              <a:solidFill>
                <a:schemeClr val="bg1">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65F883CB-9EC8-492C-BD1C-BC64F2310A8A}"/>
                </a:ext>
              </a:extLst>
            </p:cNvPr>
            <p:cNvCxnSpPr>
              <a:cxnSpLocks/>
              <a:stCxn id="4" idx="1"/>
              <a:endCxn id="6" idx="1"/>
            </p:cNvCxnSpPr>
            <p:nvPr/>
          </p:nvCxnSpPr>
          <p:spPr>
            <a:xfrm>
              <a:off x="17003400" y="13829894"/>
              <a:ext cx="1679371" cy="1615381"/>
            </a:xfrm>
            <a:prstGeom prst="straightConnector1">
              <a:avLst/>
            </a:prstGeom>
            <a:ln w="38100">
              <a:solidFill>
                <a:schemeClr val="bg1">
                  <a:lumMod val="75000"/>
                </a:schemeClr>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grpSp>
      <p:sp>
        <p:nvSpPr>
          <p:cNvPr id="22" name="Title 21">
            <a:extLst>
              <a:ext uri="{FF2B5EF4-FFF2-40B4-BE49-F238E27FC236}">
                <a16:creationId xmlns:a16="http://schemas.microsoft.com/office/drawing/2014/main" id="{BB60C301-7D57-4B4A-BDA5-ACF04F93F292}"/>
              </a:ext>
            </a:extLst>
          </p:cNvPr>
          <p:cNvSpPr>
            <a:spLocks noGrp="1"/>
          </p:cNvSpPr>
          <p:nvPr>
            <p:ph type="title"/>
          </p:nvPr>
        </p:nvSpPr>
        <p:spPr/>
        <p:txBody>
          <a:bodyPr/>
          <a:lstStyle/>
          <a:p>
            <a:r>
              <a:rPr lang="en-US" dirty="0"/>
              <a:t>Electronic Laboratory Reporting (ELR) Process</a:t>
            </a:r>
          </a:p>
        </p:txBody>
      </p:sp>
    </p:spTree>
    <p:extLst>
      <p:ext uri="{BB962C8B-B14F-4D97-AF65-F5344CB8AC3E}">
        <p14:creationId xmlns:p14="http://schemas.microsoft.com/office/powerpoint/2010/main" val="2585071897"/>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9B0F8-7F82-417B-A6A8-8E58C4DFEC5F}"/>
              </a:ext>
            </a:extLst>
          </p:cNvPr>
          <p:cNvSpPr>
            <a:spLocks noGrp="1"/>
          </p:cNvSpPr>
          <p:nvPr>
            <p:ph type="title"/>
          </p:nvPr>
        </p:nvSpPr>
        <p:spPr/>
        <p:txBody>
          <a:bodyPr/>
          <a:lstStyle/>
          <a:p>
            <a:r>
              <a:rPr lang="en-US" dirty="0"/>
              <a:t>Quality Assurance (QA) Process</a:t>
            </a:r>
          </a:p>
        </p:txBody>
      </p:sp>
      <p:pic>
        <p:nvPicPr>
          <p:cNvPr id="5" name="Picture 4">
            <a:extLst>
              <a:ext uri="{FF2B5EF4-FFF2-40B4-BE49-F238E27FC236}">
                <a16:creationId xmlns:a16="http://schemas.microsoft.com/office/drawing/2014/main" id="{5A417AD1-C1FC-4B5C-883C-FD26BE32285B}"/>
              </a:ext>
            </a:extLst>
          </p:cNvPr>
          <p:cNvPicPr>
            <a:picLocks noChangeAspect="1"/>
          </p:cNvPicPr>
          <p:nvPr/>
        </p:nvPicPr>
        <p:blipFill rotWithShape="1">
          <a:blip r:embed="rId2">
            <a:grayscl/>
          </a:blip>
          <a:srcRect t="1678" b="48158"/>
          <a:stretch/>
        </p:blipFill>
        <p:spPr>
          <a:xfrm>
            <a:off x="381001" y="2171700"/>
            <a:ext cx="8373273" cy="2628900"/>
          </a:xfrm>
          <a:prstGeom prst="rect">
            <a:avLst/>
          </a:prstGeom>
        </p:spPr>
      </p:pic>
      <p:sp>
        <p:nvSpPr>
          <p:cNvPr id="3" name="Rectangle 2">
            <a:extLst>
              <a:ext uri="{FF2B5EF4-FFF2-40B4-BE49-F238E27FC236}">
                <a16:creationId xmlns:a16="http://schemas.microsoft.com/office/drawing/2014/main" id="{4236BCD8-37C0-44CD-8644-238C3F407EB1}"/>
              </a:ext>
            </a:extLst>
          </p:cNvPr>
          <p:cNvSpPr/>
          <p:nvPr/>
        </p:nvSpPr>
        <p:spPr>
          <a:xfrm>
            <a:off x="1371600" y="2286000"/>
            <a:ext cx="7315200" cy="228600"/>
          </a:xfrm>
          <a:prstGeom prst="rect">
            <a:avLst/>
          </a:prstGeom>
          <a:noFill/>
          <a:ln w="38100">
            <a:solidFill>
              <a:srgbClr val="A72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Tree>
    <p:extLst>
      <p:ext uri="{BB962C8B-B14F-4D97-AF65-F5344CB8AC3E}">
        <p14:creationId xmlns:p14="http://schemas.microsoft.com/office/powerpoint/2010/main" val="2970414108"/>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77BA6-9B63-4C4A-A69B-276152EEF665}"/>
              </a:ext>
            </a:extLst>
          </p:cNvPr>
          <p:cNvSpPr>
            <a:spLocks noGrp="1"/>
          </p:cNvSpPr>
          <p:nvPr>
            <p:ph type="title"/>
          </p:nvPr>
        </p:nvSpPr>
        <p:spPr/>
        <p:txBody>
          <a:bodyPr/>
          <a:lstStyle/>
          <a:p>
            <a:r>
              <a:rPr lang="en-US" dirty="0"/>
              <a:t>QA Process</a:t>
            </a:r>
          </a:p>
        </p:txBody>
      </p:sp>
      <p:pic>
        <p:nvPicPr>
          <p:cNvPr id="6" name="Picture 5">
            <a:extLst>
              <a:ext uri="{FF2B5EF4-FFF2-40B4-BE49-F238E27FC236}">
                <a16:creationId xmlns:a16="http://schemas.microsoft.com/office/drawing/2014/main" id="{6047B860-8787-4C53-A52C-50023C6E1242}"/>
              </a:ext>
            </a:extLst>
          </p:cNvPr>
          <p:cNvPicPr>
            <a:picLocks noChangeAspect="1"/>
          </p:cNvPicPr>
          <p:nvPr/>
        </p:nvPicPr>
        <p:blipFill rotWithShape="1">
          <a:blip r:embed="rId2">
            <a:grayscl/>
          </a:blip>
          <a:srcRect t="51842"/>
          <a:stretch/>
        </p:blipFill>
        <p:spPr>
          <a:xfrm>
            <a:off x="457200" y="2162176"/>
            <a:ext cx="8248130" cy="2486024"/>
          </a:xfrm>
          <a:prstGeom prst="rect">
            <a:avLst/>
          </a:prstGeom>
        </p:spPr>
      </p:pic>
      <p:sp>
        <p:nvSpPr>
          <p:cNvPr id="4" name="Rectangle 3">
            <a:extLst>
              <a:ext uri="{FF2B5EF4-FFF2-40B4-BE49-F238E27FC236}">
                <a16:creationId xmlns:a16="http://schemas.microsoft.com/office/drawing/2014/main" id="{3912C797-4AEC-4D2F-B39F-9F93E2D16019}"/>
              </a:ext>
            </a:extLst>
          </p:cNvPr>
          <p:cNvSpPr/>
          <p:nvPr/>
        </p:nvSpPr>
        <p:spPr>
          <a:xfrm>
            <a:off x="1447800" y="2209800"/>
            <a:ext cx="7239000" cy="411480"/>
          </a:xfrm>
          <a:prstGeom prst="rect">
            <a:avLst/>
          </a:prstGeom>
          <a:noFill/>
          <a:ln w="38100">
            <a:solidFill>
              <a:srgbClr val="A72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Tree>
    <p:extLst>
      <p:ext uri="{BB962C8B-B14F-4D97-AF65-F5344CB8AC3E}">
        <p14:creationId xmlns:p14="http://schemas.microsoft.com/office/powerpoint/2010/main" val="2049488034"/>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a:extLst>
              <a:ext uri="{FF2B5EF4-FFF2-40B4-BE49-F238E27FC236}">
                <a16:creationId xmlns:a16="http://schemas.microsoft.com/office/drawing/2014/main" id="{508686D2-249E-47AA-B08E-39C6C6066DDA}"/>
              </a:ext>
            </a:extLst>
          </p:cNvPr>
          <p:cNvCxnSpPr>
            <a:cxnSpLocks/>
          </p:cNvCxnSpPr>
          <p:nvPr/>
        </p:nvCxnSpPr>
        <p:spPr>
          <a:xfrm flipV="1">
            <a:off x="5943600" y="2590800"/>
            <a:ext cx="2438400" cy="1752600"/>
          </a:xfrm>
          <a:prstGeom prst="straightConnector1">
            <a:avLst/>
          </a:prstGeom>
          <a:ln w="57150">
            <a:solidFill>
              <a:srgbClr val="A72137">
                <a:alpha val="50196"/>
              </a:srgb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7FA8FD6C-976B-4A15-BB7C-A6B226F42B41}"/>
              </a:ext>
            </a:extLst>
          </p:cNvPr>
          <p:cNvSpPr>
            <a:spLocks noGrp="1"/>
          </p:cNvSpPr>
          <p:nvPr>
            <p:ph type="title"/>
          </p:nvPr>
        </p:nvSpPr>
        <p:spPr>
          <a:xfrm>
            <a:off x="311700" y="990600"/>
            <a:ext cx="8520600" cy="572700"/>
          </a:xfrm>
        </p:spPr>
        <p:txBody>
          <a:bodyPr/>
          <a:lstStyle/>
          <a:p>
            <a:r>
              <a:rPr lang="en-US" dirty="0"/>
              <a:t>Monthly HIV ELR Volume</a:t>
            </a:r>
          </a:p>
        </p:txBody>
      </p:sp>
      <p:graphicFrame>
        <p:nvGraphicFramePr>
          <p:cNvPr id="5" name="Chart 4">
            <a:extLst>
              <a:ext uri="{FF2B5EF4-FFF2-40B4-BE49-F238E27FC236}">
                <a16:creationId xmlns:a16="http://schemas.microsoft.com/office/drawing/2014/main" id="{B71A2363-9F3A-455E-9BB3-D6C6DB0BA710}"/>
              </a:ext>
            </a:extLst>
          </p:cNvPr>
          <p:cNvGraphicFramePr>
            <a:graphicFrameLocks/>
          </p:cNvGraphicFramePr>
          <p:nvPr>
            <p:extLst/>
          </p:nvPr>
        </p:nvGraphicFramePr>
        <p:xfrm>
          <a:off x="457200" y="1699138"/>
          <a:ext cx="5181600" cy="371106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058C0300-2A23-4159-A491-420BEC0B4D4E}"/>
              </a:ext>
            </a:extLst>
          </p:cNvPr>
          <p:cNvSpPr txBox="1"/>
          <p:nvPr/>
        </p:nvSpPr>
        <p:spPr>
          <a:xfrm>
            <a:off x="6096000" y="2767281"/>
            <a:ext cx="2057400" cy="1015663"/>
          </a:xfrm>
          <a:prstGeom prst="rect">
            <a:avLst/>
          </a:prstGeom>
          <a:noFill/>
        </p:spPr>
        <p:txBody>
          <a:bodyPr wrap="square" rtlCol="0">
            <a:spAutoFit/>
          </a:bodyPr>
          <a:lstStyle/>
          <a:p>
            <a:pPr algn="ctr"/>
            <a:r>
              <a:rPr lang="en-US" sz="2000" b="1" dirty="0">
                <a:solidFill>
                  <a:prstClr val="black"/>
                </a:solidFill>
                <a:latin typeface="Georgia" panose="02040502050405020303" pitchFamily="18" charset="0"/>
                <a:cs typeface="Times New Roman" panose="02020603050405020304" pitchFamily="18" charset="0"/>
              </a:rPr>
              <a:t>114% increase in </a:t>
            </a:r>
            <a:r>
              <a:rPr lang="en-US" sz="2000" b="1" dirty="0">
                <a:solidFill>
                  <a:prstClr val="black"/>
                </a:solidFill>
                <a:latin typeface="Georgia" panose="02040502050405020303" pitchFamily="18" charset="0"/>
                <a:cs typeface="Times New Roman" panose="02020603050405020304" pitchFamily="18" charset="0"/>
                <a:sym typeface="Arial"/>
              </a:rPr>
              <a:t>ELR</a:t>
            </a:r>
            <a:r>
              <a:rPr lang="en-US" sz="2000" b="1" dirty="0">
                <a:solidFill>
                  <a:prstClr val="black"/>
                </a:solidFill>
                <a:latin typeface="Georgia" panose="02040502050405020303" pitchFamily="18" charset="0"/>
                <a:cs typeface="Times New Roman" panose="02020603050405020304" pitchFamily="18" charset="0"/>
              </a:rPr>
              <a:t> volume</a:t>
            </a:r>
          </a:p>
        </p:txBody>
      </p:sp>
    </p:spTree>
    <p:extLst>
      <p:ext uri="{BB962C8B-B14F-4D97-AF65-F5344CB8AC3E}">
        <p14:creationId xmlns:p14="http://schemas.microsoft.com/office/powerpoint/2010/main" val="3217326759"/>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B2C51-C8D0-4BBD-BBD2-19B751DEAF8B}"/>
              </a:ext>
            </a:extLst>
          </p:cNvPr>
          <p:cNvSpPr>
            <a:spLocks noGrp="1"/>
          </p:cNvSpPr>
          <p:nvPr>
            <p:ph type="title"/>
          </p:nvPr>
        </p:nvSpPr>
        <p:spPr/>
        <p:txBody>
          <a:bodyPr/>
          <a:lstStyle/>
          <a:p>
            <a:r>
              <a:rPr lang="en-US" dirty="0"/>
              <a:t>AITT Project</a:t>
            </a:r>
          </a:p>
        </p:txBody>
      </p:sp>
      <p:grpSp>
        <p:nvGrpSpPr>
          <p:cNvPr id="47" name="Group 46">
            <a:extLst>
              <a:ext uri="{FF2B5EF4-FFF2-40B4-BE49-F238E27FC236}">
                <a16:creationId xmlns:a16="http://schemas.microsoft.com/office/drawing/2014/main" id="{B0C7E119-52E9-4B9F-AC1F-F98D7F5EF9E3}"/>
              </a:ext>
            </a:extLst>
          </p:cNvPr>
          <p:cNvGrpSpPr/>
          <p:nvPr/>
        </p:nvGrpSpPr>
        <p:grpSpPr>
          <a:xfrm>
            <a:off x="458254" y="2514600"/>
            <a:ext cx="7009347" cy="2819400"/>
            <a:chOff x="-37047" y="1123950"/>
            <a:chExt cx="7009347" cy="2819400"/>
          </a:xfrm>
        </p:grpSpPr>
        <p:sp>
          <p:nvSpPr>
            <p:cNvPr id="5" name="Flowchart: Multidocument 4">
              <a:extLst>
                <a:ext uri="{FF2B5EF4-FFF2-40B4-BE49-F238E27FC236}">
                  <a16:creationId xmlns:a16="http://schemas.microsoft.com/office/drawing/2014/main" id="{40855126-107B-4848-A905-FF6D08D791F1}"/>
                </a:ext>
              </a:extLst>
            </p:cNvPr>
            <p:cNvSpPr/>
            <p:nvPr/>
          </p:nvSpPr>
          <p:spPr>
            <a:xfrm flipH="1">
              <a:off x="2171700" y="1123950"/>
              <a:ext cx="1600200" cy="1371600"/>
            </a:xfrm>
            <a:prstGeom prst="flowChartMultidocument">
              <a:avLst/>
            </a:prstGeom>
            <a:solidFill>
              <a:schemeClr val="bg1">
                <a:lumMod val="95000"/>
              </a:schemeClr>
            </a:solidFill>
            <a:ln>
              <a:solidFill>
                <a:srgbClr val="A72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6" name="Flowchart: Multidocument 5">
              <a:extLst>
                <a:ext uri="{FF2B5EF4-FFF2-40B4-BE49-F238E27FC236}">
                  <a16:creationId xmlns:a16="http://schemas.microsoft.com/office/drawing/2014/main" id="{A3BA9EA0-965E-432E-93BF-20119F0D3FC7}"/>
                </a:ext>
              </a:extLst>
            </p:cNvPr>
            <p:cNvSpPr/>
            <p:nvPr/>
          </p:nvSpPr>
          <p:spPr>
            <a:xfrm>
              <a:off x="5372100" y="1123950"/>
              <a:ext cx="1600200" cy="1371600"/>
            </a:xfrm>
            <a:prstGeom prst="flowChartMultidocument">
              <a:avLst/>
            </a:prstGeom>
            <a:solidFill>
              <a:schemeClr val="bg1">
                <a:lumMod val="95000"/>
              </a:schemeClr>
            </a:solidFill>
            <a:ln>
              <a:solidFill>
                <a:srgbClr val="A72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7" name="Flowchart: Multidocument 6">
              <a:extLst>
                <a:ext uri="{FF2B5EF4-FFF2-40B4-BE49-F238E27FC236}">
                  <a16:creationId xmlns:a16="http://schemas.microsoft.com/office/drawing/2014/main" id="{B5B69152-0E47-4552-B1B8-F10E7FBFD4E8}"/>
                </a:ext>
              </a:extLst>
            </p:cNvPr>
            <p:cNvSpPr/>
            <p:nvPr/>
          </p:nvSpPr>
          <p:spPr>
            <a:xfrm>
              <a:off x="3771900" y="2571750"/>
              <a:ext cx="1600200" cy="1371600"/>
            </a:xfrm>
            <a:prstGeom prst="flowChartMultidocument">
              <a:avLst/>
            </a:prstGeom>
            <a:solidFill>
              <a:schemeClr val="bg1">
                <a:lumMod val="95000"/>
              </a:schemeClr>
            </a:solidFill>
            <a:ln>
              <a:solidFill>
                <a:srgbClr val="A72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cxnSp>
          <p:nvCxnSpPr>
            <p:cNvPr id="9" name="Connector: Curved 8">
              <a:extLst>
                <a:ext uri="{FF2B5EF4-FFF2-40B4-BE49-F238E27FC236}">
                  <a16:creationId xmlns:a16="http://schemas.microsoft.com/office/drawing/2014/main" id="{6FF02D6A-D199-4B7F-9C60-978E547DEE20}"/>
                </a:ext>
              </a:extLst>
            </p:cNvPr>
            <p:cNvCxnSpPr>
              <a:stCxn id="5" idx="1"/>
              <a:endCxn id="7" idx="0"/>
            </p:cNvCxnSpPr>
            <p:nvPr/>
          </p:nvCxnSpPr>
          <p:spPr>
            <a:xfrm>
              <a:off x="3771900" y="1809750"/>
              <a:ext cx="910188" cy="762000"/>
            </a:xfrm>
            <a:prstGeom prst="curvedConnector2">
              <a:avLst/>
            </a:prstGeom>
            <a:ln w="28575">
              <a:solidFill>
                <a:srgbClr val="A72137"/>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Connector: Curved 10">
              <a:extLst>
                <a:ext uri="{FF2B5EF4-FFF2-40B4-BE49-F238E27FC236}">
                  <a16:creationId xmlns:a16="http://schemas.microsoft.com/office/drawing/2014/main" id="{FEE96E2C-2C6E-4854-AED8-D6C3C0DCDE70}"/>
                </a:ext>
              </a:extLst>
            </p:cNvPr>
            <p:cNvCxnSpPr>
              <a:stCxn id="6" idx="1"/>
              <a:endCxn id="7" idx="0"/>
            </p:cNvCxnSpPr>
            <p:nvPr/>
          </p:nvCxnSpPr>
          <p:spPr>
            <a:xfrm rot="10800000" flipV="1">
              <a:off x="4682088" y="1809750"/>
              <a:ext cx="690012" cy="762000"/>
            </a:xfrm>
            <a:prstGeom prst="curvedConnector2">
              <a:avLst/>
            </a:prstGeom>
            <a:ln w="28575">
              <a:solidFill>
                <a:srgbClr val="A72137"/>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1C5CC6CE-043A-47A6-9719-56277EB96917}"/>
                </a:ext>
              </a:extLst>
            </p:cNvPr>
            <p:cNvSpPr/>
            <p:nvPr/>
          </p:nvSpPr>
          <p:spPr>
            <a:xfrm>
              <a:off x="304800" y="1123950"/>
              <a:ext cx="1373706" cy="572700"/>
            </a:xfrm>
            <a:prstGeom prst="rect">
              <a:avLst/>
            </a:prstGeom>
            <a:noFill/>
            <a:ln>
              <a:solidFill>
                <a:srgbClr val="A72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20" name="TextBox 19">
              <a:extLst>
                <a:ext uri="{FF2B5EF4-FFF2-40B4-BE49-F238E27FC236}">
                  <a16:creationId xmlns:a16="http://schemas.microsoft.com/office/drawing/2014/main" id="{4F7FA767-7D42-40E7-9B94-833B36D985B0}"/>
                </a:ext>
              </a:extLst>
            </p:cNvPr>
            <p:cNvSpPr txBox="1"/>
            <p:nvPr/>
          </p:nvSpPr>
          <p:spPr>
            <a:xfrm>
              <a:off x="-37047" y="1123950"/>
              <a:ext cx="2057400" cy="523220"/>
            </a:xfrm>
            <a:prstGeom prst="rect">
              <a:avLst/>
            </a:prstGeom>
            <a:noFill/>
          </p:spPr>
          <p:txBody>
            <a:bodyPr wrap="square" rtlCol="0">
              <a:spAutoFit/>
            </a:bodyPr>
            <a:lstStyle/>
            <a:p>
              <a:pPr algn="ctr"/>
              <a:r>
                <a:rPr lang="en-US" sz="1400" b="1" dirty="0">
                  <a:solidFill>
                    <a:prstClr val="black"/>
                  </a:solidFill>
                  <a:latin typeface="Georgia" panose="02040502050405020303" pitchFamily="18" charset="0"/>
                  <a:cs typeface="Times New Roman" panose="02020603050405020304" pitchFamily="18" charset="0"/>
                </a:rPr>
                <a:t>HIV </a:t>
              </a:r>
              <a:br>
                <a:rPr lang="en-US" sz="1400" b="1" dirty="0">
                  <a:solidFill>
                    <a:prstClr val="black"/>
                  </a:solidFill>
                  <a:latin typeface="Georgia" panose="02040502050405020303" pitchFamily="18" charset="0"/>
                  <a:cs typeface="Times New Roman" panose="02020603050405020304" pitchFamily="18" charset="0"/>
                </a:rPr>
              </a:br>
              <a:r>
                <a:rPr lang="en-US" sz="1400" b="1" dirty="0">
                  <a:solidFill>
                    <a:prstClr val="black"/>
                  </a:solidFill>
                  <a:latin typeface="Georgia" panose="02040502050405020303" pitchFamily="18" charset="0"/>
                  <a:cs typeface="Times New Roman" panose="02020603050405020304" pitchFamily="18" charset="0"/>
                </a:rPr>
                <a:t>Laboratories</a:t>
              </a:r>
            </a:p>
          </p:txBody>
        </p:sp>
        <p:sp>
          <p:nvSpPr>
            <p:cNvPr id="28" name="TextBox 27">
              <a:extLst>
                <a:ext uri="{FF2B5EF4-FFF2-40B4-BE49-F238E27FC236}">
                  <a16:creationId xmlns:a16="http://schemas.microsoft.com/office/drawing/2014/main" id="{1F343D09-7FB6-4C38-80A6-EBD828D41620}"/>
                </a:ext>
              </a:extLst>
            </p:cNvPr>
            <p:cNvSpPr txBox="1"/>
            <p:nvPr/>
          </p:nvSpPr>
          <p:spPr>
            <a:xfrm>
              <a:off x="2438400" y="1535770"/>
              <a:ext cx="1333500" cy="523220"/>
            </a:xfrm>
            <a:prstGeom prst="rect">
              <a:avLst/>
            </a:prstGeom>
            <a:noFill/>
          </p:spPr>
          <p:txBody>
            <a:bodyPr wrap="square" rtlCol="0">
              <a:spAutoFit/>
            </a:bodyPr>
            <a:lstStyle/>
            <a:p>
              <a:pPr algn="ctr"/>
              <a:r>
                <a:rPr lang="en-US" sz="1400" b="1" dirty="0">
                  <a:solidFill>
                    <a:prstClr val="black"/>
                  </a:solidFill>
                  <a:latin typeface="Georgia" panose="02040502050405020303" pitchFamily="18" charset="0"/>
                  <a:cs typeface="Times New Roman" panose="02020603050405020304" pitchFamily="18" charset="0"/>
                </a:rPr>
                <a:t>Laboratory Assessment</a:t>
              </a:r>
            </a:p>
          </p:txBody>
        </p:sp>
        <p:sp>
          <p:nvSpPr>
            <p:cNvPr id="29" name="TextBox 28">
              <a:extLst>
                <a:ext uri="{FF2B5EF4-FFF2-40B4-BE49-F238E27FC236}">
                  <a16:creationId xmlns:a16="http://schemas.microsoft.com/office/drawing/2014/main" id="{54A785F6-B031-4926-A4A8-1B993A87A38D}"/>
                </a:ext>
              </a:extLst>
            </p:cNvPr>
            <p:cNvSpPr txBox="1"/>
            <p:nvPr/>
          </p:nvSpPr>
          <p:spPr>
            <a:xfrm>
              <a:off x="5400592" y="1597655"/>
              <a:ext cx="1333500" cy="523220"/>
            </a:xfrm>
            <a:prstGeom prst="rect">
              <a:avLst/>
            </a:prstGeom>
            <a:noFill/>
          </p:spPr>
          <p:txBody>
            <a:bodyPr wrap="square" rtlCol="0">
              <a:spAutoFit/>
            </a:bodyPr>
            <a:lstStyle/>
            <a:p>
              <a:pPr algn="ctr"/>
              <a:r>
                <a:rPr lang="en-US" sz="1400" b="1" dirty="0">
                  <a:solidFill>
                    <a:prstClr val="black"/>
                  </a:solidFill>
                  <a:latin typeface="Georgia" panose="02040502050405020303" pitchFamily="18" charset="0"/>
                  <a:cs typeface="Times New Roman" panose="02020603050405020304" pitchFamily="18" charset="0"/>
                </a:rPr>
                <a:t>Internal Data</a:t>
              </a:r>
            </a:p>
          </p:txBody>
        </p:sp>
        <p:sp>
          <p:nvSpPr>
            <p:cNvPr id="30" name="TextBox 29">
              <a:extLst>
                <a:ext uri="{FF2B5EF4-FFF2-40B4-BE49-F238E27FC236}">
                  <a16:creationId xmlns:a16="http://schemas.microsoft.com/office/drawing/2014/main" id="{F662C872-F7DB-478D-BA22-8DFFC5184D83}"/>
                </a:ext>
              </a:extLst>
            </p:cNvPr>
            <p:cNvSpPr txBox="1"/>
            <p:nvPr/>
          </p:nvSpPr>
          <p:spPr>
            <a:xfrm>
              <a:off x="3771900" y="3023789"/>
              <a:ext cx="1333500" cy="523220"/>
            </a:xfrm>
            <a:prstGeom prst="rect">
              <a:avLst/>
            </a:prstGeom>
            <a:noFill/>
          </p:spPr>
          <p:txBody>
            <a:bodyPr wrap="square" rtlCol="0">
              <a:spAutoFit/>
            </a:bodyPr>
            <a:lstStyle/>
            <a:p>
              <a:pPr algn="ctr"/>
              <a:r>
                <a:rPr lang="en-US" sz="1400" b="1" dirty="0">
                  <a:solidFill>
                    <a:prstClr val="black"/>
                  </a:solidFill>
                  <a:latin typeface="Georgia" panose="02040502050405020303" pitchFamily="18" charset="0"/>
                  <a:cs typeface="Times New Roman" panose="02020603050405020304" pitchFamily="18" charset="0"/>
                </a:rPr>
                <a:t>Laboratory Report Card</a:t>
              </a:r>
            </a:p>
          </p:txBody>
        </p:sp>
        <p:cxnSp>
          <p:nvCxnSpPr>
            <p:cNvPr id="32" name="Straight Arrow Connector 31">
              <a:extLst>
                <a:ext uri="{FF2B5EF4-FFF2-40B4-BE49-F238E27FC236}">
                  <a16:creationId xmlns:a16="http://schemas.microsoft.com/office/drawing/2014/main" id="{A72EE36B-49ED-472C-B5B7-3BB4E97A53C0}"/>
                </a:ext>
              </a:extLst>
            </p:cNvPr>
            <p:cNvCxnSpPr>
              <a:cxnSpLocks/>
            </p:cNvCxnSpPr>
            <p:nvPr/>
          </p:nvCxnSpPr>
          <p:spPr>
            <a:xfrm>
              <a:off x="1678506" y="1410300"/>
              <a:ext cx="493194" cy="0"/>
            </a:xfrm>
            <a:prstGeom prst="straightConnector1">
              <a:avLst/>
            </a:prstGeom>
            <a:ln w="28575">
              <a:solidFill>
                <a:srgbClr val="A72137"/>
              </a:solidFill>
              <a:tailEnd type="triangle"/>
            </a:ln>
          </p:spPr>
          <p:style>
            <a:lnRef idx="1">
              <a:schemeClr val="accent1"/>
            </a:lnRef>
            <a:fillRef idx="0">
              <a:schemeClr val="accent1"/>
            </a:fillRef>
            <a:effectRef idx="0">
              <a:schemeClr val="accent1"/>
            </a:effectRef>
            <a:fontRef idx="minor">
              <a:schemeClr val="tx1"/>
            </a:fontRef>
          </p:style>
        </p:cxnSp>
      </p:grpSp>
      <p:cxnSp>
        <p:nvCxnSpPr>
          <p:cNvPr id="50" name="Connector: Curved 49">
            <a:extLst>
              <a:ext uri="{FF2B5EF4-FFF2-40B4-BE49-F238E27FC236}">
                <a16:creationId xmlns:a16="http://schemas.microsoft.com/office/drawing/2014/main" id="{C6E6C40D-A763-49D9-B47A-C93FBCCB93BC}"/>
              </a:ext>
            </a:extLst>
          </p:cNvPr>
          <p:cNvCxnSpPr>
            <a:stCxn id="20" idx="0"/>
            <a:endCxn id="6" idx="0"/>
          </p:cNvCxnSpPr>
          <p:nvPr/>
        </p:nvCxnSpPr>
        <p:spPr>
          <a:xfrm rot="5400000" flipH="1" flipV="1">
            <a:off x="4132270" y="-130717"/>
            <a:ext cx="12700" cy="5290635"/>
          </a:xfrm>
          <a:prstGeom prst="curvedConnector3">
            <a:avLst>
              <a:gd name="adj1" fmla="val 5180866"/>
            </a:avLst>
          </a:prstGeom>
          <a:ln w="28575">
            <a:solidFill>
              <a:srgbClr val="A72137"/>
            </a:solidFill>
            <a:tailEnd type="triangle"/>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1B7D8930-9C4F-4F8B-A0F9-F988E7C06EC7}"/>
              </a:ext>
            </a:extLst>
          </p:cNvPr>
          <p:cNvGrpSpPr/>
          <p:nvPr/>
        </p:nvGrpSpPr>
        <p:grpSpPr>
          <a:xfrm>
            <a:off x="7276047" y="4098295"/>
            <a:ext cx="1373706" cy="572700"/>
            <a:chOff x="7276047" y="3241045"/>
            <a:chExt cx="1373706" cy="572700"/>
          </a:xfrm>
        </p:grpSpPr>
        <p:sp>
          <p:nvSpPr>
            <p:cNvPr id="52" name="Rectangle 51">
              <a:extLst>
                <a:ext uri="{FF2B5EF4-FFF2-40B4-BE49-F238E27FC236}">
                  <a16:creationId xmlns:a16="http://schemas.microsoft.com/office/drawing/2014/main" id="{459F459A-C38D-4315-904B-7C2611B854BF}"/>
                </a:ext>
              </a:extLst>
            </p:cNvPr>
            <p:cNvSpPr/>
            <p:nvPr/>
          </p:nvSpPr>
          <p:spPr>
            <a:xfrm>
              <a:off x="7276047" y="3241045"/>
              <a:ext cx="1373706" cy="572700"/>
            </a:xfrm>
            <a:prstGeom prst="rect">
              <a:avLst/>
            </a:prstGeom>
            <a:noFill/>
            <a:ln>
              <a:solidFill>
                <a:srgbClr val="A721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a:endParaRPr>
            </a:p>
          </p:txBody>
        </p:sp>
        <p:sp>
          <p:nvSpPr>
            <p:cNvPr id="53" name="TextBox 52">
              <a:extLst>
                <a:ext uri="{FF2B5EF4-FFF2-40B4-BE49-F238E27FC236}">
                  <a16:creationId xmlns:a16="http://schemas.microsoft.com/office/drawing/2014/main" id="{67CAE5EF-475D-4796-B006-26652ABC8D91}"/>
                </a:ext>
              </a:extLst>
            </p:cNvPr>
            <p:cNvSpPr txBox="1"/>
            <p:nvPr/>
          </p:nvSpPr>
          <p:spPr>
            <a:xfrm>
              <a:off x="7467600" y="3373506"/>
              <a:ext cx="990600" cy="307777"/>
            </a:xfrm>
            <a:prstGeom prst="rect">
              <a:avLst/>
            </a:prstGeom>
            <a:noFill/>
          </p:spPr>
          <p:txBody>
            <a:bodyPr wrap="square" rtlCol="0">
              <a:spAutoFit/>
            </a:bodyPr>
            <a:lstStyle/>
            <a:p>
              <a:pPr algn="ctr"/>
              <a:r>
                <a:rPr lang="en-US" sz="1400" b="1" dirty="0" err="1">
                  <a:solidFill>
                    <a:prstClr val="black"/>
                  </a:solidFill>
                  <a:latin typeface="Georgia" panose="02040502050405020303" pitchFamily="18" charset="0"/>
                  <a:cs typeface="Times New Roman" panose="02020603050405020304" pitchFamily="18" charset="0"/>
                </a:rPr>
                <a:t>eHARS</a:t>
              </a:r>
              <a:endParaRPr lang="en-US" sz="1400" b="1" dirty="0">
                <a:solidFill>
                  <a:prstClr val="black"/>
                </a:solidFill>
                <a:latin typeface="Georgia" panose="02040502050405020303" pitchFamily="18" charset="0"/>
                <a:cs typeface="Times New Roman" panose="02020603050405020304" pitchFamily="18" charset="0"/>
              </a:endParaRPr>
            </a:p>
          </p:txBody>
        </p:sp>
      </p:grpSp>
      <p:cxnSp>
        <p:nvCxnSpPr>
          <p:cNvPr id="56" name="Connector: Curved 55">
            <a:extLst>
              <a:ext uri="{FF2B5EF4-FFF2-40B4-BE49-F238E27FC236}">
                <a16:creationId xmlns:a16="http://schemas.microsoft.com/office/drawing/2014/main" id="{0B622752-5F76-48EE-B6EA-75754E696630}"/>
              </a:ext>
            </a:extLst>
          </p:cNvPr>
          <p:cNvCxnSpPr>
            <a:stCxn id="6" idx="3"/>
            <a:endCxn id="52" idx="0"/>
          </p:cNvCxnSpPr>
          <p:nvPr/>
        </p:nvCxnSpPr>
        <p:spPr>
          <a:xfrm>
            <a:off x="7467600" y="3200401"/>
            <a:ext cx="495300" cy="897895"/>
          </a:xfrm>
          <a:prstGeom prst="curvedConnector2">
            <a:avLst/>
          </a:prstGeom>
          <a:ln w="28575">
            <a:solidFill>
              <a:srgbClr val="A72137"/>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ctor: Curved 57">
            <a:extLst>
              <a:ext uri="{FF2B5EF4-FFF2-40B4-BE49-F238E27FC236}">
                <a16:creationId xmlns:a16="http://schemas.microsoft.com/office/drawing/2014/main" id="{091C920F-867B-4DD8-8B87-EAC523308BE3}"/>
              </a:ext>
            </a:extLst>
          </p:cNvPr>
          <p:cNvCxnSpPr>
            <a:stCxn id="30" idx="1"/>
            <a:endCxn id="16" idx="2"/>
          </p:cNvCxnSpPr>
          <p:nvPr/>
        </p:nvCxnSpPr>
        <p:spPr>
          <a:xfrm rot="10800000">
            <a:off x="1486955" y="3087302"/>
            <a:ext cx="2780247" cy="1588749"/>
          </a:xfrm>
          <a:prstGeom prst="curvedConnector2">
            <a:avLst/>
          </a:prstGeom>
          <a:ln w="28575">
            <a:solidFill>
              <a:srgbClr val="A7213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266970"/>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DE3C3-00BD-421A-978A-B7ECB021DD21}"/>
              </a:ext>
            </a:extLst>
          </p:cNvPr>
          <p:cNvSpPr>
            <a:spLocks noGrp="1"/>
          </p:cNvSpPr>
          <p:nvPr>
            <p:ph type="title"/>
          </p:nvPr>
        </p:nvSpPr>
        <p:spPr/>
        <p:txBody>
          <a:bodyPr/>
          <a:lstStyle/>
          <a:p>
            <a:r>
              <a:rPr lang="en-US" dirty="0"/>
              <a:t>Goals</a:t>
            </a:r>
          </a:p>
        </p:txBody>
      </p:sp>
      <p:graphicFrame>
        <p:nvGraphicFramePr>
          <p:cNvPr id="5" name="Diagram 4">
            <a:extLst>
              <a:ext uri="{FF2B5EF4-FFF2-40B4-BE49-F238E27FC236}">
                <a16:creationId xmlns:a16="http://schemas.microsoft.com/office/drawing/2014/main" id="{ED9B7820-414B-432E-A74E-B2AB5AF47DC2}"/>
              </a:ext>
            </a:extLst>
          </p:cNvPr>
          <p:cNvGraphicFramePr/>
          <p:nvPr>
            <p:extLst/>
          </p:nvPr>
        </p:nvGraphicFramePr>
        <p:xfrm>
          <a:off x="762000" y="1828800"/>
          <a:ext cx="7620000"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8988630"/>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53AA7-3599-40AD-BE06-3294505BAD6B}"/>
              </a:ext>
            </a:extLst>
          </p:cNvPr>
          <p:cNvSpPr>
            <a:spLocks noGrp="1"/>
          </p:cNvSpPr>
          <p:nvPr>
            <p:ph type="title"/>
          </p:nvPr>
        </p:nvSpPr>
        <p:spPr/>
        <p:txBody>
          <a:bodyPr/>
          <a:lstStyle/>
          <a:p>
            <a:r>
              <a:rPr lang="en-US" dirty="0"/>
              <a:t>Tools</a:t>
            </a:r>
          </a:p>
        </p:txBody>
      </p:sp>
      <p:pic>
        <p:nvPicPr>
          <p:cNvPr id="6" name="Picture 5">
            <a:extLst>
              <a:ext uri="{FF2B5EF4-FFF2-40B4-BE49-F238E27FC236}">
                <a16:creationId xmlns:a16="http://schemas.microsoft.com/office/drawing/2014/main" id="{E33DF983-F6BD-467D-86F7-BFDDDFFFD6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40404" y="2671692"/>
            <a:ext cx="4170197" cy="1468537"/>
          </a:xfrm>
          <a:prstGeom prst="rect">
            <a:avLst/>
          </a:prstGeom>
        </p:spPr>
      </p:pic>
      <p:pic>
        <p:nvPicPr>
          <p:cNvPr id="8" name="Picture 7">
            <a:extLst>
              <a:ext uri="{FF2B5EF4-FFF2-40B4-BE49-F238E27FC236}">
                <a16:creationId xmlns:a16="http://schemas.microsoft.com/office/drawing/2014/main" id="{32D1CD4E-7AA4-4B4F-93C2-E01BB07A5D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2711478"/>
            <a:ext cx="2857500" cy="1428750"/>
          </a:xfrm>
          <a:prstGeom prst="rect">
            <a:avLst/>
          </a:prstGeom>
        </p:spPr>
      </p:pic>
    </p:spTree>
    <p:extLst>
      <p:ext uri="{BB962C8B-B14F-4D97-AF65-F5344CB8AC3E}">
        <p14:creationId xmlns:p14="http://schemas.microsoft.com/office/powerpoint/2010/main" val="1584691544"/>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01DF-D12E-4547-8B3D-AB0E09B00F2E}"/>
              </a:ext>
            </a:extLst>
          </p:cNvPr>
          <p:cNvSpPr>
            <a:spLocks noGrp="1"/>
          </p:cNvSpPr>
          <p:nvPr>
            <p:ph type="title"/>
          </p:nvPr>
        </p:nvSpPr>
        <p:spPr/>
        <p:txBody>
          <a:bodyPr/>
          <a:lstStyle/>
          <a:p>
            <a:r>
              <a:rPr lang="en-US" dirty="0"/>
              <a:t>Timeline</a:t>
            </a:r>
          </a:p>
        </p:txBody>
      </p:sp>
      <p:grpSp>
        <p:nvGrpSpPr>
          <p:cNvPr id="4" name="Group 3">
            <a:extLst>
              <a:ext uri="{FF2B5EF4-FFF2-40B4-BE49-F238E27FC236}">
                <a16:creationId xmlns:a16="http://schemas.microsoft.com/office/drawing/2014/main" id="{C4900636-DF73-482D-A788-50543420E7B5}"/>
              </a:ext>
            </a:extLst>
          </p:cNvPr>
          <p:cNvGrpSpPr/>
          <p:nvPr/>
        </p:nvGrpSpPr>
        <p:grpSpPr>
          <a:xfrm>
            <a:off x="-76200" y="1600200"/>
            <a:ext cx="8947785" cy="3098800"/>
            <a:chOff x="-228600" y="539750"/>
            <a:chExt cx="11734800" cy="4064000"/>
          </a:xfrm>
        </p:grpSpPr>
        <p:graphicFrame>
          <p:nvGraphicFramePr>
            <p:cNvPr id="6" name="Diagram 5">
              <a:extLst>
                <a:ext uri="{FF2B5EF4-FFF2-40B4-BE49-F238E27FC236}">
                  <a16:creationId xmlns:a16="http://schemas.microsoft.com/office/drawing/2014/main" id="{84EE18DB-82FB-49BB-B664-D3F8011D6410}"/>
                </a:ext>
              </a:extLst>
            </p:cNvPr>
            <p:cNvGraphicFramePr/>
            <p:nvPr>
              <p:extLst/>
            </p:nvPr>
          </p:nvGraphicFramePr>
          <p:xfrm>
            <a:off x="54102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AC5EDD24-2C2D-4FB9-9B4F-B4792A5F6D42}"/>
                </a:ext>
              </a:extLst>
            </p:cNvPr>
            <p:cNvGrpSpPr/>
            <p:nvPr/>
          </p:nvGrpSpPr>
          <p:grpSpPr>
            <a:xfrm>
              <a:off x="-228600" y="539750"/>
              <a:ext cx="6102352" cy="4064000"/>
              <a:chOff x="1524000" y="539750"/>
              <a:chExt cx="6102352" cy="4064000"/>
            </a:xfrm>
          </p:grpSpPr>
          <p:sp>
            <p:nvSpPr>
              <p:cNvPr id="7" name="Teardrop 6">
                <a:extLst>
                  <a:ext uri="{FF2B5EF4-FFF2-40B4-BE49-F238E27FC236}">
                    <a16:creationId xmlns:a16="http://schemas.microsoft.com/office/drawing/2014/main" id="{08BA5187-0CE5-4A54-BD4B-BB3B1E9C1E33}"/>
                  </a:ext>
                </a:extLst>
              </p:cNvPr>
              <p:cNvSpPr/>
              <p:nvPr/>
            </p:nvSpPr>
            <p:spPr>
              <a:xfrm rot="2700000">
                <a:off x="5790431" y="1653790"/>
                <a:ext cx="1835921" cy="1835921"/>
              </a:xfrm>
              <a:prstGeom prst="teardrop">
                <a:avLst>
                  <a:gd name="adj" fmla="val 100000"/>
                </a:avLst>
              </a:prstGeom>
              <a:solidFill>
                <a:schemeClr val="bg1">
                  <a:lumMod val="65000"/>
                </a:schemeClr>
              </a:solidFill>
              <a:ln>
                <a:solidFill>
                  <a:schemeClr val="bg1">
                    <a:lumMod val="6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aphicFrame>
            <p:nvGraphicFramePr>
              <p:cNvPr id="5" name="Diagram 4">
                <a:extLst>
                  <a:ext uri="{FF2B5EF4-FFF2-40B4-BE49-F238E27FC236}">
                    <a16:creationId xmlns:a16="http://schemas.microsoft.com/office/drawing/2014/main" id="{29817FB0-20B6-42ED-9000-5BF38451941B}"/>
                  </a:ext>
                </a:extLst>
              </p:cNvPr>
              <p:cNvGraphicFramePr/>
              <p:nvPr>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grpSp>
    </p:spTree>
    <p:extLst>
      <p:ext uri="{BB962C8B-B14F-4D97-AF65-F5344CB8AC3E}">
        <p14:creationId xmlns:p14="http://schemas.microsoft.com/office/powerpoint/2010/main" val="3825073851"/>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01DF-D12E-4547-8B3D-AB0E09B00F2E}"/>
              </a:ext>
            </a:extLst>
          </p:cNvPr>
          <p:cNvSpPr>
            <a:spLocks noGrp="1"/>
          </p:cNvSpPr>
          <p:nvPr>
            <p:ph type="title"/>
          </p:nvPr>
        </p:nvSpPr>
        <p:spPr/>
        <p:txBody>
          <a:bodyPr/>
          <a:lstStyle/>
          <a:p>
            <a:r>
              <a:rPr lang="en-US" dirty="0"/>
              <a:t>Timeline</a:t>
            </a:r>
          </a:p>
        </p:txBody>
      </p:sp>
      <p:grpSp>
        <p:nvGrpSpPr>
          <p:cNvPr id="4" name="Group 3">
            <a:extLst>
              <a:ext uri="{FF2B5EF4-FFF2-40B4-BE49-F238E27FC236}">
                <a16:creationId xmlns:a16="http://schemas.microsoft.com/office/drawing/2014/main" id="{C4900636-DF73-482D-A788-50543420E7B5}"/>
              </a:ext>
            </a:extLst>
          </p:cNvPr>
          <p:cNvGrpSpPr/>
          <p:nvPr/>
        </p:nvGrpSpPr>
        <p:grpSpPr>
          <a:xfrm>
            <a:off x="-76200" y="1600200"/>
            <a:ext cx="8947785" cy="3098800"/>
            <a:chOff x="-228600" y="539750"/>
            <a:chExt cx="11734800" cy="4064000"/>
          </a:xfrm>
        </p:grpSpPr>
        <p:graphicFrame>
          <p:nvGraphicFramePr>
            <p:cNvPr id="6" name="Diagram 5">
              <a:extLst>
                <a:ext uri="{FF2B5EF4-FFF2-40B4-BE49-F238E27FC236}">
                  <a16:creationId xmlns:a16="http://schemas.microsoft.com/office/drawing/2014/main" id="{84EE18DB-82FB-49BB-B664-D3F8011D6410}"/>
                </a:ext>
              </a:extLst>
            </p:cNvPr>
            <p:cNvGraphicFramePr/>
            <p:nvPr>
              <p:extLst/>
            </p:nvPr>
          </p:nvGraphicFramePr>
          <p:xfrm>
            <a:off x="54102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AC5EDD24-2C2D-4FB9-9B4F-B4792A5F6D42}"/>
                </a:ext>
              </a:extLst>
            </p:cNvPr>
            <p:cNvGrpSpPr/>
            <p:nvPr/>
          </p:nvGrpSpPr>
          <p:grpSpPr>
            <a:xfrm>
              <a:off x="-228600" y="539750"/>
              <a:ext cx="6102352" cy="4064000"/>
              <a:chOff x="1524000" y="539750"/>
              <a:chExt cx="6102352" cy="4064000"/>
            </a:xfrm>
          </p:grpSpPr>
          <p:sp>
            <p:nvSpPr>
              <p:cNvPr id="7" name="Teardrop 6">
                <a:extLst>
                  <a:ext uri="{FF2B5EF4-FFF2-40B4-BE49-F238E27FC236}">
                    <a16:creationId xmlns:a16="http://schemas.microsoft.com/office/drawing/2014/main" id="{08BA5187-0CE5-4A54-BD4B-BB3B1E9C1E33}"/>
                  </a:ext>
                </a:extLst>
              </p:cNvPr>
              <p:cNvSpPr/>
              <p:nvPr/>
            </p:nvSpPr>
            <p:spPr>
              <a:xfrm rot="2700000">
                <a:off x="5790431" y="1653790"/>
                <a:ext cx="1835921" cy="1835921"/>
              </a:xfrm>
              <a:prstGeom prst="teardrop">
                <a:avLst>
                  <a:gd name="adj" fmla="val 100000"/>
                </a:avLst>
              </a:prstGeom>
              <a:solidFill>
                <a:srgbClr val="A72137"/>
              </a:solidFill>
              <a:ln>
                <a:solidFill>
                  <a:srgbClr val="A72137"/>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aphicFrame>
            <p:nvGraphicFramePr>
              <p:cNvPr id="5" name="Diagram 4">
                <a:extLst>
                  <a:ext uri="{FF2B5EF4-FFF2-40B4-BE49-F238E27FC236}">
                    <a16:creationId xmlns:a16="http://schemas.microsoft.com/office/drawing/2014/main" id="{29817FB0-20B6-42ED-9000-5BF38451941B}"/>
                  </a:ext>
                </a:extLst>
              </p:cNvPr>
              <p:cNvGraphicFramePr/>
              <p:nvPr>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grpSp>
    </p:spTree>
    <p:extLst>
      <p:ext uri="{BB962C8B-B14F-4D97-AF65-F5344CB8AC3E}">
        <p14:creationId xmlns:p14="http://schemas.microsoft.com/office/powerpoint/2010/main" val="2442485331"/>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01DF-D12E-4547-8B3D-AB0E09B00F2E}"/>
              </a:ext>
            </a:extLst>
          </p:cNvPr>
          <p:cNvSpPr>
            <a:spLocks noGrp="1"/>
          </p:cNvSpPr>
          <p:nvPr>
            <p:ph type="title"/>
          </p:nvPr>
        </p:nvSpPr>
        <p:spPr/>
        <p:txBody>
          <a:bodyPr/>
          <a:lstStyle/>
          <a:p>
            <a:r>
              <a:rPr lang="en-US" dirty="0"/>
              <a:t>Timeline</a:t>
            </a:r>
          </a:p>
        </p:txBody>
      </p:sp>
      <p:grpSp>
        <p:nvGrpSpPr>
          <p:cNvPr id="4" name="Group 3">
            <a:extLst>
              <a:ext uri="{FF2B5EF4-FFF2-40B4-BE49-F238E27FC236}">
                <a16:creationId xmlns:a16="http://schemas.microsoft.com/office/drawing/2014/main" id="{C4900636-DF73-482D-A788-50543420E7B5}"/>
              </a:ext>
            </a:extLst>
          </p:cNvPr>
          <p:cNvGrpSpPr/>
          <p:nvPr/>
        </p:nvGrpSpPr>
        <p:grpSpPr>
          <a:xfrm>
            <a:off x="-76200" y="1600200"/>
            <a:ext cx="8947785" cy="3098800"/>
            <a:chOff x="-228600" y="539750"/>
            <a:chExt cx="11734800" cy="4064000"/>
          </a:xfrm>
        </p:grpSpPr>
        <p:graphicFrame>
          <p:nvGraphicFramePr>
            <p:cNvPr id="6" name="Diagram 5">
              <a:extLst>
                <a:ext uri="{FF2B5EF4-FFF2-40B4-BE49-F238E27FC236}">
                  <a16:creationId xmlns:a16="http://schemas.microsoft.com/office/drawing/2014/main" id="{84EE18DB-82FB-49BB-B664-D3F8011D6410}"/>
                </a:ext>
              </a:extLst>
            </p:cNvPr>
            <p:cNvGraphicFramePr/>
            <p:nvPr>
              <p:extLst/>
            </p:nvPr>
          </p:nvGraphicFramePr>
          <p:xfrm>
            <a:off x="54102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AC5EDD24-2C2D-4FB9-9B4F-B4792A5F6D42}"/>
                </a:ext>
              </a:extLst>
            </p:cNvPr>
            <p:cNvGrpSpPr/>
            <p:nvPr/>
          </p:nvGrpSpPr>
          <p:grpSpPr>
            <a:xfrm>
              <a:off x="-228600" y="539750"/>
              <a:ext cx="6102352" cy="4064000"/>
              <a:chOff x="1524000" y="539750"/>
              <a:chExt cx="6102352" cy="4064000"/>
            </a:xfrm>
          </p:grpSpPr>
          <p:sp>
            <p:nvSpPr>
              <p:cNvPr id="7" name="Teardrop 6">
                <a:extLst>
                  <a:ext uri="{FF2B5EF4-FFF2-40B4-BE49-F238E27FC236}">
                    <a16:creationId xmlns:a16="http://schemas.microsoft.com/office/drawing/2014/main" id="{08BA5187-0CE5-4A54-BD4B-BB3B1E9C1E33}"/>
                  </a:ext>
                </a:extLst>
              </p:cNvPr>
              <p:cNvSpPr/>
              <p:nvPr/>
            </p:nvSpPr>
            <p:spPr>
              <a:xfrm rot="2700000">
                <a:off x="5790431" y="1653790"/>
                <a:ext cx="1835921" cy="1835921"/>
              </a:xfrm>
              <a:prstGeom prst="teardrop">
                <a:avLst>
                  <a:gd name="adj" fmla="val 100000"/>
                </a:avLst>
              </a:prstGeom>
              <a:solidFill>
                <a:schemeClr val="bg1">
                  <a:lumMod val="65000"/>
                </a:schemeClr>
              </a:solidFill>
              <a:ln>
                <a:solidFill>
                  <a:schemeClr val="bg1">
                    <a:lumMod val="6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aphicFrame>
            <p:nvGraphicFramePr>
              <p:cNvPr id="5" name="Diagram 4">
                <a:extLst>
                  <a:ext uri="{FF2B5EF4-FFF2-40B4-BE49-F238E27FC236}">
                    <a16:creationId xmlns:a16="http://schemas.microsoft.com/office/drawing/2014/main" id="{29817FB0-20B6-42ED-9000-5BF38451941B}"/>
                  </a:ext>
                </a:extLst>
              </p:cNvPr>
              <p:cNvGraphicFramePr/>
              <p:nvPr>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grpSp>
    </p:spTree>
    <p:extLst>
      <p:ext uri="{BB962C8B-B14F-4D97-AF65-F5344CB8AC3E}">
        <p14:creationId xmlns:p14="http://schemas.microsoft.com/office/powerpoint/2010/main" val="3359848199"/>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01DF-D12E-4547-8B3D-AB0E09B00F2E}"/>
              </a:ext>
            </a:extLst>
          </p:cNvPr>
          <p:cNvSpPr>
            <a:spLocks noGrp="1"/>
          </p:cNvSpPr>
          <p:nvPr>
            <p:ph type="title"/>
          </p:nvPr>
        </p:nvSpPr>
        <p:spPr/>
        <p:txBody>
          <a:bodyPr/>
          <a:lstStyle/>
          <a:p>
            <a:r>
              <a:rPr lang="en-US" dirty="0"/>
              <a:t>Timeline</a:t>
            </a:r>
          </a:p>
        </p:txBody>
      </p:sp>
      <p:grpSp>
        <p:nvGrpSpPr>
          <p:cNvPr id="4" name="Group 3">
            <a:extLst>
              <a:ext uri="{FF2B5EF4-FFF2-40B4-BE49-F238E27FC236}">
                <a16:creationId xmlns:a16="http://schemas.microsoft.com/office/drawing/2014/main" id="{C4900636-DF73-482D-A788-50543420E7B5}"/>
              </a:ext>
            </a:extLst>
          </p:cNvPr>
          <p:cNvGrpSpPr/>
          <p:nvPr/>
        </p:nvGrpSpPr>
        <p:grpSpPr>
          <a:xfrm>
            <a:off x="-76200" y="1600200"/>
            <a:ext cx="8947785" cy="3098800"/>
            <a:chOff x="-228600" y="539750"/>
            <a:chExt cx="11734800" cy="4064000"/>
          </a:xfrm>
        </p:grpSpPr>
        <p:graphicFrame>
          <p:nvGraphicFramePr>
            <p:cNvPr id="6" name="Diagram 5">
              <a:extLst>
                <a:ext uri="{FF2B5EF4-FFF2-40B4-BE49-F238E27FC236}">
                  <a16:creationId xmlns:a16="http://schemas.microsoft.com/office/drawing/2014/main" id="{84EE18DB-82FB-49BB-B664-D3F8011D6410}"/>
                </a:ext>
              </a:extLst>
            </p:cNvPr>
            <p:cNvGraphicFramePr/>
            <p:nvPr>
              <p:extLst/>
            </p:nvPr>
          </p:nvGraphicFramePr>
          <p:xfrm>
            <a:off x="54102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AC5EDD24-2C2D-4FB9-9B4F-B4792A5F6D42}"/>
                </a:ext>
              </a:extLst>
            </p:cNvPr>
            <p:cNvGrpSpPr/>
            <p:nvPr/>
          </p:nvGrpSpPr>
          <p:grpSpPr>
            <a:xfrm>
              <a:off x="-228600" y="539750"/>
              <a:ext cx="6102352" cy="4064000"/>
              <a:chOff x="1524000" y="539750"/>
              <a:chExt cx="6102352" cy="4064000"/>
            </a:xfrm>
          </p:grpSpPr>
          <p:sp>
            <p:nvSpPr>
              <p:cNvPr id="7" name="Teardrop 6">
                <a:extLst>
                  <a:ext uri="{FF2B5EF4-FFF2-40B4-BE49-F238E27FC236}">
                    <a16:creationId xmlns:a16="http://schemas.microsoft.com/office/drawing/2014/main" id="{08BA5187-0CE5-4A54-BD4B-BB3B1E9C1E33}"/>
                  </a:ext>
                </a:extLst>
              </p:cNvPr>
              <p:cNvSpPr/>
              <p:nvPr/>
            </p:nvSpPr>
            <p:spPr>
              <a:xfrm rot="2700000">
                <a:off x="5790431" y="1653790"/>
                <a:ext cx="1835921" cy="1835921"/>
              </a:xfrm>
              <a:prstGeom prst="teardrop">
                <a:avLst>
                  <a:gd name="adj" fmla="val 100000"/>
                </a:avLst>
              </a:prstGeom>
              <a:solidFill>
                <a:schemeClr val="bg1">
                  <a:lumMod val="65000"/>
                </a:schemeClr>
              </a:solidFill>
              <a:ln>
                <a:solidFill>
                  <a:schemeClr val="bg1">
                    <a:lumMod val="6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aphicFrame>
            <p:nvGraphicFramePr>
              <p:cNvPr id="5" name="Diagram 4">
                <a:extLst>
                  <a:ext uri="{FF2B5EF4-FFF2-40B4-BE49-F238E27FC236}">
                    <a16:creationId xmlns:a16="http://schemas.microsoft.com/office/drawing/2014/main" id="{29817FB0-20B6-42ED-9000-5BF38451941B}"/>
                  </a:ext>
                </a:extLst>
              </p:cNvPr>
              <p:cNvGraphicFramePr/>
              <p:nvPr>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grpSp>
    </p:spTree>
    <p:extLst>
      <p:ext uri="{BB962C8B-B14F-4D97-AF65-F5344CB8AC3E}">
        <p14:creationId xmlns:p14="http://schemas.microsoft.com/office/powerpoint/2010/main" val="2402343706"/>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001DF-D12E-4547-8B3D-AB0E09B00F2E}"/>
              </a:ext>
            </a:extLst>
          </p:cNvPr>
          <p:cNvSpPr>
            <a:spLocks noGrp="1"/>
          </p:cNvSpPr>
          <p:nvPr>
            <p:ph type="title"/>
          </p:nvPr>
        </p:nvSpPr>
        <p:spPr/>
        <p:txBody>
          <a:bodyPr/>
          <a:lstStyle/>
          <a:p>
            <a:r>
              <a:rPr lang="en-US" dirty="0"/>
              <a:t>Timeline</a:t>
            </a:r>
          </a:p>
        </p:txBody>
      </p:sp>
      <p:grpSp>
        <p:nvGrpSpPr>
          <p:cNvPr id="4" name="Group 3">
            <a:extLst>
              <a:ext uri="{FF2B5EF4-FFF2-40B4-BE49-F238E27FC236}">
                <a16:creationId xmlns:a16="http://schemas.microsoft.com/office/drawing/2014/main" id="{C4900636-DF73-482D-A788-50543420E7B5}"/>
              </a:ext>
            </a:extLst>
          </p:cNvPr>
          <p:cNvGrpSpPr/>
          <p:nvPr/>
        </p:nvGrpSpPr>
        <p:grpSpPr>
          <a:xfrm>
            <a:off x="-76200" y="1600200"/>
            <a:ext cx="8947785" cy="3098800"/>
            <a:chOff x="-228600" y="539750"/>
            <a:chExt cx="11734800" cy="4064000"/>
          </a:xfrm>
        </p:grpSpPr>
        <p:graphicFrame>
          <p:nvGraphicFramePr>
            <p:cNvPr id="6" name="Diagram 5">
              <a:extLst>
                <a:ext uri="{FF2B5EF4-FFF2-40B4-BE49-F238E27FC236}">
                  <a16:creationId xmlns:a16="http://schemas.microsoft.com/office/drawing/2014/main" id="{84EE18DB-82FB-49BB-B664-D3F8011D6410}"/>
                </a:ext>
              </a:extLst>
            </p:cNvPr>
            <p:cNvGraphicFramePr/>
            <p:nvPr>
              <p:extLst/>
            </p:nvPr>
          </p:nvGraphicFramePr>
          <p:xfrm>
            <a:off x="5410200" y="53975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AC5EDD24-2C2D-4FB9-9B4F-B4792A5F6D42}"/>
                </a:ext>
              </a:extLst>
            </p:cNvPr>
            <p:cNvGrpSpPr/>
            <p:nvPr/>
          </p:nvGrpSpPr>
          <p:grpSpPr>
            <a:xfrm>
              <a:off x="-228600" y="539750"/>
              <a:ext cx="6102352" cy="4064000"/>
              <a:chOff x="1524000" y="539750"/>
              <a:chExt cx="6102352" cy="4064000"/>
            </a:xfrm>
          </p:grpSpPr>
          <p:sp>
            <p:nvSpPr>
              <p:cNvPr id="7" name="Teardrop 6">
                <a:extLst>
                  <a:ext uri="{FF2B5EF4-FFF2-40B4-BE49-F238E27FC236}">
                    <a16:creationId xmlns:a16="http://schemas.microsoft.com/office/drawing/2014/main" id="{08BA5187-0CE5-4A54-BD4B-BB3B1E9C1E33}"/>
                  </a:ext>
                </a:extLst>
              </p:cNvPr>
              <p:cNvSpPr/>
              <p:nvPr/>
            </p:nvSpPr>
            <p:spPr>
              <a:xfrm rot="2700000">
                <a:off x="5790431" y="1653790"/>
                <a:ext cx="1835921" cy="1835921"/>
              </a:xfrm>
              <a:prstGeom prst="teardrop">
                <a:avLst>
                  <a:gd name="adj" fmla="val 100000"/>
                </a:avLst>
              </a:prstGeom>
              <a:solidFill>
                <a:schemeClr val="bg1">
                  <a:lumMod val="65000"/>
                </a:schemeClr>
              </a:solidFill>
              <a:ln>
                <a:solidFill>
                  <a:schemeClr val="bg1">
                    <a:lumMod val="65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aphicFrame>
            <p:nvGraphicFramePr>
              <p:cNvPr id="5" name="Diagram 4">
                <a:extLst>
                  <a:ext uri="{FF2B5EF4-FFF2-40B4-BE49-F238E27FC236}">
                    <a16:creationId xmlns:a16="http://schemas.microsoft.com/office/drawing/2014/main" id="{29817FB0-20B6-42ED-9000-5BF38451941B}"/>
                  </a:ext>
                </a:extLst>
              </p:cNvPr>
              <p:cNvGraphicFramePr/>
              <p:nvPr>
                <p:extLst/>
              </p:nvPr>
            </p:nvGraphicFramePr>
            <p:xfrm>
              <a:off x="1524000" y="539750"/>
              <a:ext cx="60960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grpSp>
    </p:spTree>
    <p:extLst>
      <p:ext uri="{BB962C8B-B14F-4D97-AF65-F5344CB8AC3E}">
        <p14:creationId xmlns:p14="http://schemas.microsoft.com/office/powerpoint/2010/main" val="1657176626"/>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C9317-0EBE-4F00-BF75-34ED33BC916F}"/>
              </a:ext>
            </a:extLst>
          </p:cNvPr>
          <p:cNvSpPr>
            <a:spLocks noGrp="1"/>
          </p:cNvSpPr>
          <p:nvPr>
            <p:ph type="title"/>
          </p:nvPr>
        </p:nvSpPr>
        <p:spPr/>
        <p:txBody>
          <a:bodyPr/>
          <a:lstStyle/>
          <a:p>
            <a:r>
              <a:rPr lang="en-US" dirty="0"/>
              <a:t>HIV Reporting Laboratory Assessment</a:t>
            </a:r>
          </a:p>
        </p:txBody>
      </p:sp>
      <p:pic>
        <p:nvPicPr>
          <p:cNvPr id="5" name="Picture 4">
            <a:extLst>
              <a:ext uri="{FF2B5EF4-FFF2-40B4-BE49-F238E27FC236}">
                <a16:creationId xmlns:a16="http://schemas.microsoft.com/office/drawing/2014/main" id="{2D3ECA10-8855-4805-8EAC-74F14F7BB88A}"/>
              </a:ext>
            </a:extLst>
          </p:cNvPr>
          <p:cNvPicPr>
            <a:picLocks noChangeAspect="1"/>
          </p:cNvPicPr>
          <p:nvPr/>
        </p:nvPicPr>
        <p:blipFill rotWithShape="1">
          <a:blip r:embed="rId2"/>
          <a:srcRect l="62500" t="11481" r="13334" b="5556"/>
          <a:stretch/>
        </p:blipFill>
        <p:spPr>
          <a:xfrm>
            <a:off x="478973" y="1676400"/>
            <a:ext cx="3946070" cy="3810000"/>
          </a:xfrm>
          <a:prstGeom prst="rect">
            <a:avLst/>
          </a:prstGeom>
        </p:spPr>
      </p:pic>
      <p:pic>
        <p:nvPicPr>
          <p:cNvPr id="9" name="Picture 8">
            <a:extLst>
              <a:ext uri="{FF2B5EF4-FFF2-40B4-BE49-F238E27FC236}">
                <a16:creationId xmlns:a16="http://schemas.microsoft.com/office/drawing/2014/main" id="{180BD07A-30C7-40C0-9030-6A49F24C0670}"/>
              </a:ext>
            </a:extLst>
          </p:cNvPr>
          <p:cNvPicPr>
            <a:picLocks noChangeAspect="1"/>
          </p:cNvPicPr>
          <p:nvPr/>
        </p:nvPicPr>
        <p:blipFill rotWithShape="1">
          <a:blip r:embed="rId3"/>
          <a:srcRect l="62969" t="8518" r="13333" b="5556"/>
          <a:stretch/>
        </p:blipFill>
        <p:spPr>
          <a:xfrm>
            <a:off x="5050976" y="1676399"/>
            <a:ext cx="3736051" cy="3810000"/>
          </a:xfrm>
          <a:prstGeom prst="rect">
            <a:avLst/>
          </a:prstGeom>
        </p:spPr>
      </p:pic>
    </p:spTree>
    <p:extLst>
      <p:ext uri="{BB962C8B-B14F-4D97-AF65-F5344CB8AC3E}">
        <p14:creationId xmlns:p14="http://schemas.microsoft.com/office/powerpoint/2010/main" val="2321583353"/>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8AF5B-0AEC-4F89-A708-052EA2B858A7}"/>
              </a:ext>
            </a:extLst>
          </p:cNvPr>
          <p:cNvSpPr>
            <a:spLocks noGrp="1"/>
          </p:cNvSpPr>
          <p:nvPr>
            <p:ph type="title"/>
          </p:nvPr>
        </p:nvSpPr>
        <p:spPr/>
        <p:txBody>
          <a:bodyPr/>
          <a:lstStyle/>
          <a:p>
            <a:r>
              <a:rPr lang="en-US" dirty="0"/>
              <a:t>HIV Reporting Laboratory Assessment</a:t>
            </a:r>
          </a:p>
        </p:txBody>
      </p:sp>
      <p:pic>
        <p:nvPicPr>
          <p:cNvPr id="5" name="Picture 4">
            <a:extLst>
              <a:ext uri="{FF2B5EF4-FFF2-40B4-BE49-F238E27FC236}">
                <a16:creationId xmlns:a16="http://schemas.microsoft.com/office/drawing/2014/main" id="{2066A70E-9A0B-4834-9AEC-2897E3E96A8C}"/>
              </a:ext>
            </a:extLst>
          </p:cNvPr>
          <p:cNvPicPr>
            <a:picLocks noChangeAspect="1"/>
          </p:cNvPicPr>
          <p:nvPr/>
        </p:nvPicPr>
        <p:blipFill rotWithShape="1">
          <a:blip r:embed="rId2"/>
          <a:srcRect l="62501" t="10296" r="13333" b="4371"/>
          <a:stretch/>
        </p:blipFill>
        <p:spPr>
          <a:xfrm>
            <a:off x="381000" y="1752600"/>
            <a:ext cx="3683000" cy="3657600"/>
          </a:xfrm>
          <a:prstGeom prst="rect">
            <a:avLst/>
          </a:prstGeom>
        </p:spPr>
      </p:pic>
      <p:pic>
        <p:nvPicPr>
          <p:cNvPr id="6" name="Picture 5">
            <a:extLst>
              <a:ext uri="{FF2B5EF4-FFF2-40B4-BE49-F238E27FC236}">
                <a16:creationId xmlns:a16="http://schemas.microsoft.com/office/drawing/2014/main" id="{0DC89B58-E08C-468C-8240-9281F825507E}"/>
              </a:ext>
            </a:extLst>
          </p:cNvPr>
          <p:cNvPicPr>
            <a:picLocks noChangeAspect="1"/>
          </p:cNvPicPr>
          <p:nvPr/>
        </p:nvPicPr>
        <p:blipFill rotWithShape="1">
          <a:blip r:embed="rId3"/>
          <a:srcRect l="62643" t="8675" r="13015" b="3556"/>
          <a:stretch/>
        </p:blipFill>
        <p:spPr>
          <a:xfrm>
            <a:off x="4927600" y="1752600"/>
            <a:ext cx="3606800" cy="3657600"/>
          </a:xfrm>
          <a:prstGeom prst="rect">
            <a:avLst/>
          </a:prstGeom>
        </p:spPr>
      </p:pic>
    </p:spTree>
    <p:extLst>
      <p:ext uri="{BB962C8B-B14F-4D97-AF65-F5344CB8AC3E}">
        <p14:creationId xmlns:p14="http://schemas.microsoft.com/office/powerpoint/2010/main" val="2982040126"/>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2CBE8-45FB-4DFC-BEBA-928E9197E2CA}"/>
              </a:ext>
            </a:extLst>
          </p:cNvPr>
          <p:cNvSpPr>
            <a:spLocks noGrp="1"/>
          </p:cNvSpPr>
          <p:nvPr>
            <p:ph type="title"/>
          </p:nvPr>
        </p:nvSpPr>
        <p:spPr/>
        <p:txBody>
          <a:bodyPr/>
          <a:lstStyle/>
          <a:p>
            <a:r>
              <a:rPr lang="en-US" dirty="0"/>
              <a:t>Moving Forward</a:t>
            </a:r>
          </a:p>
        </p:txBody>
      </p:sp>
      <p:graphicFrame>
        <p:nvGraphicFramePr>
          <p:cNvPr id="5" name="Diagram 4">
            <a:extLst>
              <a:ext uri="{FF2B5EF4-FFF2-40B4-BE49-F238E27FC236}">
                <a16:creationId xmlns:a16="http://schemas.microsoft.com/office/drawing/2014/main" id="{D711C693-E896-42C8-BDF1-6ABE8A5FD471}"/>
              </a:ext>
            </a:extLst>
          </p:cNvPr>
          <p:cNvGraphicFramePr/>
          <p:nvPr>
            <p:extLst/>
          </p:nvPr>
        </p:nvGraphicFramePr>
        <p:xfrm>
          <a:off x="762001" y="885825"/>
          <a:ext cx="7629525" cy="5086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0924883"/>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FBB8F-3B84-46E0-8476-4FD5B31B33EB}"/>
              </a:ext>
            </a:extLst>
          </p:cNvPr>
          <p:cNvSpPr>
            <a:spLocks noGrp="1"/>
          </p:cNvSpPr>
          <p:nvPr>
            <p:ph type="title"/>
          </p:nvPr>
        </p:nvSpPr>
        <p:spPr/>
        <p:txBody>
          <a:bodyPr/>
          <a:lstStyle/>
          <a:p>
            <a:r>
              <a:rPr lang="en-US" dirty="0"/>
              <a:t>Maryland HIV Reporting Laboratory Report Card</a:t>
            </a:r>
          </a:p>
        </p:txBody>
      </p:sp>
      <p:pic>
        <p:nvPicPr>
          <p:cNvPr id="5" name="Picture 4">
            <a:extLst>
              <a:ext uri="{FF2B5EF4-FFF2-40B4-BE49-F238E27FC236}">
                <a16:creationId xmlns:a16="http://schemas.microsoft.com/office/drawing/2014/main" id="{5DEAA19B-6FD0-479A-9A4E-87CC29D99086}"/>
              </a:ext>
            </a:extLst>
          </p:cNvPr>
          <p:cNvPicPr>
            <a:picLocks noChangeAspect="1"/>
          </p:cNvPicPr>
          <p:nvPr/>
        </p:nvPicPr>
        <p:blipFill rotWithShape="1">
          <a:blip r:embed="rId2"/>
          <a:srcRect l="50000" t="5556" r="1450" b="8518"/>
          <a:stretch/>
        </p:blipFill>
        <p:spPr>
          <a:xfrm>
            <a:off x="651646" y="1676400"/>
            <a:ext cx="7654155" cy="3810000"/>
          </a:xfrm>
          <a:prstGeom prst="rect">
            <a:avLst/>
          </a:prstGeom>
        </p:spPr>
      </p:pic>
    </p:spTree>
    <p:extLst>
      <p:ext uri="{BB962C8B-B14F-4D97-AF65-F5344CB8AC3E}">
        <p14:creationId xmlns:p14="http://schemas.microsoft.com/office/powerpoint/2010/main" val="1469634911"/>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4"/>
          <p:cNvSpPr>
            <a:spLocks noGrp="1"/>
          </p:cNvSpPr>
          <p:nvPr>
            <p:ph type="ctrTitle" sz="quarter"/>
          </p:nvPr>
        </p:nvSpPr>
        <p:spPr>
          <a:xfrm>
            <a:off x="533400" y="2819400"/>
            <a:ext cx="8382000" cy="1143000"/>
          </a:xfrm>
        </p:spPr>
        <p:txBody>
          <a:bodyPr>
            <a:noAutofit/>
          </a:bodyPr>
          <a:lstStyle/>
          <a:p>
            <a:pPr algn="ctr">
              <a:defRPr/>
            </a:pPr>
            <a:r>
              <a:rPr lang="en-US" sz="2000" dirty="0">
                <a:solidFill>
                  <a:schemeClr val="tx1">
                    <a:lumMod val="95000"/>
                    <a:lumOff val="5000"/>
                  </a:schemeClr>
                </a:solidFill>
                <a:latin typeface="Georgia" pitchFamily="18" charset="0"/>
                <a:cs typeface="Arial" charset="0"/>
              </a:rPr>
              <a:t>Maryland Department of Health</a:t>
            </a:r>
            <a:br>
              <a:rPr lang="en-US" sz="2000" dirty="0">
                <a:solidFill>
                  <a:schemeClr val="accent1">
                    <a:lumMod val="50000"/>
                  </a:schemeClr>
                </a:solidFill>
                <a:latin typeface="Georgia" pitchFamily="18" charset="0"/>
                <a:cs typeface="Arial" charset="0"/>
              </a:rPr>
            </a:br>
            <a:r>
              <a:rPr lang="en-US" sz="2400" dirty="0">
                <a:solidFill>
                  <a:schemeClr val="accent1">
                    <a:lumMod val="50000"/>
                  </a:schemeClr>
                </a:solidFill>
                <a:latin typeface="Georgia" pitchFamily="18" charset="0"/>
                <a:cs typeface="Arial" charset="0"/>
              </a:rPr>
              <a:t>Prevention and Health Promotion Administration</a:t>
            </a:r>
          </a:p>
        </p:txBody>
      </p:sp>
    </p:spTree>
    <p:extLst>
      <p:ext uri="{BB962C8B-B14F-4D97-AF65-F5344CB8AC3E}">
        <p14:creationId xmlns:p14="http://schemas.microsoft.com/office/powerpoint/2010/main" val="1636995057"/>
      </p:ext>
    </p:extLst>
  </p:cSld>
  <p:clrMapOvr>
    <a:masterClrMapping/>
  </p:clrMapOvr>
  <mc:AlternateContent xmlns:mc="http://schemas.openxmlformats.org/markup-compatibility/2006" xmlns:p14="http://schemas.microsoft.com/office/powerpoint/2010/main">
    <mc:Choice Requires="p14">
      <p:transition p14:dur="150" advClick="0" advTm="15000"/>
    </mc:Choice>
    <mc:Fallback xmlns="">
      <p:transition advClick="0" advTm="1500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36F0BB-76A2-45BB-867F-FD0B4681CDA9}"/>
              </a:ext>
            </a:extLst>
          </p:cNvPr>
          <p:cNvSpPr>
            <a:spLocks noGrp="1"/>
          </p:cNvSpPr>
          <p:nvPr>
            <p:ph type="body" sz="quarter" idx="10"/>
          </p:nvPr>
        </p:nvSpPr>
        <p:spPr/>
        <p:txBody>
          <a:bodyPr/>
          <a:lstStyle/>
          <a:p>
            <a:r>
              <a:rPr lang="en-US" dirty="0">
                <a:solidFill>
                  <a:srgbClr val="F8F8F8"/>
                </a:solidFill>
              </a:rPr>
              <a:t>Q&amp;A for Team Maryland</a:t>
            </a:r>
          </a:p>
        </p:txBody>
      </p:sp>
    </p:spTree>
    <p:extLst>
      <p:ext uri="{BB962C8B-B14F-4D97-AF65-F5344CB8AC3E}">
        <p14:creationId xmlns:p14="http://schemas.microsoft.com/office/powerpoint/2010/main" val="25321390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VDH Master_nav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1_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Office Theme">
  <a:themeElements>
    <a:clrScheme name="Pedernal">
      <a:dk1>
        <a:srgbClr val="203753"/>
      </a:dk1>
      <a:lt1>
        <a:srgbClr val="F8D5A6"/>
      </a:lt1>
      <a:dk2>
        <a:srgbClr val="203753"/>
      </a:dk2>
      <a:lt2>
        <a:srgbClr val="F8D5A6"/>
      </a:lt2>
      <a:accent1>
        <a:srgbClr val="EFAD89"/>
      </a:accent1>
      <a:accent2>
        <a:srgbClr val="83A5CF"/>
      </a:accent2>
      <a:accent3>
        <a:srgbClr val="9FD37C"/>
      </a:accent3>
      <a:accent4>
        <a:srgbClr val="A47520"/>
      </a:accent4>
      <a:accent5>
        <a:srgbClr val="2F5079"/>
      </a:accent5>
      <a:accent6>
        <a:srgbClr val="E37336"/>
      </a:accent6>
      <a:hlink>
        <a:srgbClr val="D3B86D"/>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dernal.potx" id="{F7CD131B-E9B9-4EC3-B9F1-400F652EA6E5}" vid="{17363810-983F-4199-9551-6E11FC2BBA74}"/>
    </a:ext>
  </a:extLst>
</a:theme>
</file>

<file path=ppt/theme/theme9.xml><?xml version="1.0" encoding="utf-8"?>
<a:theme xmlns:a="http://schemas.openxmlformats.org/drawingml/2006/main" name="simple-light-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49</TotalTime>
  <Words>5771</Words>
  <Application>Microsoft Office PowerPoint</Application>
  <PresentationFormat>On-screen Show (4:3)</PresentationFormat>
  <Paragraphs>984</Paragraphs>
  <Slides>146</Slides>
  <Notes>118</Notes>
  <HiddenSlides>0</HiddenSlides>
  <MMClips>0</MMClips>
  <ScaleCrop>false</ScaleCrop>
  <HeadingPairs>
    <vt:vector size="6" baseType="variant">
      <vt:variant>
        <vt:lpstr>Fonts Used</vt:lpstr>
      </vt:variant>
      <vt:variant>
        <vt:i4>16</vt:i4>
      </vt:variant>
      <vt:variant>
        <vt:lpstr>Theme</vt:lpstr>
      </vt:variant>
      <vt:variant>
        <vt:i4>10</vt:i4>
      </vt:variant>
      <vt:variant>
        <vt:lpstr>Slide Titles</vt:lpstr>
      </vt:variant>
      <vt:variant>
        <vt:i4>146</vt:i4>
      </vt:variant>
    </vt:vector>
  </HeadingPairs>
  <TitlesOfParts>
    <vt:vector size="172" baseType="lpstr">
      <vt:lpstr>Arial</vt:lpstr>
      <vt:lpstr>Assistant</vt:lpstr>
      <vt:lpstr>Assistant Light</vt:lpstr>
      <vt:lpstr>Avenir</vt:lpstr>
      <vt:lpstr>Avenir LT 45 Book</vt:lpstr>
      <vt:lpstr>Book Antiqua</vt:lpstr>
      <vt:lpstr>Calibri</vt:lpstr>
      <vt:lpstr>Calibri Light</vt:lpstr>
      <vt:lpstr>Corbel</vt:lpstr>
      <vt:lpstr>Courier New</vt:lpstr>
      <vt:lpstr>Ebrima</vt:lpstr>
      <vt:lpstr>Georgia</vt:lpstr>
      <vt:lpstr>Roboto</vt:lpstr>
      <vt:lpstr>Times New Roman</vt:lpstr>
      <vt:lpstr>Wingdings</vt:lpstr>
      <vt:lpstr>Wingdings 2</vt:lpstr>
      <vt:lpstr>VDH Master_navy</vt:lpstr>
      <vt:lpstr>Frame</vt:lpstr>
      <vt:lpstr>1_Frame</vt:lpstr>
      <vt:lpstr>1_Office Theme</vt:lpstr>
      <vt:lpstr>2_Office Theme</vt:lpstr>
      <vt:lpstr>Custom Design</vt:lpstr>
      <vt:lpstr>3_Office Theme</vt:lpstr>
      <vt:lpstr>4_Office Theme</vt:lpstr>
      <vt:lpstr>simple-light-2</vt:lpstr>
      <vt:lpstr>1_CSTE_Powerpoint_Template_final</vt:lpstr>
      <vt:lpstr>CSTE Applied Informatics Team Training Ignite Presentation Part 1</vt:lpstr>
      <vt:lpstr> 2019 AITT Ignite Presentation El Paso County, CO Team</vt:lpstr>
      <vt:lpstr>El Paso County, CO AITT Team</vt:lpstr>
      <vt:lpstr>AITT Project Goal</vt:lpstr>
      <vt:lpstr>El Paso County Co-Responder Program</vt:lpstr>
      <vt:lpstr>BHCON Goals </vt:lpstr>
      <vt:lpstr>PowerPoint Presentation</vt:lpstr>
      <vt:lpstr>Most Valued Co-Responder  Achievements</vt:lpstr>
      <vt:lpstr>Co-Responder Call Types</vt:lpstr>
      <vt:lpstr>Co-Responder Dispositions</vt:lpstr>
      <vt:lpstr>PowerPoint Presentation</vt:lpstr>
      <vt:lpstr>Co-Responder-Informed Model </vt:lpstr>
      <vt:lpstr>PowerPoint Presentation</vt:lpstr>
      <vt:lpstr>Most Valued AITT Program Achievements</vt:lpstr>
      <vt:lpstr>PowerPoint Presentation</vt:lpstr>
      <vt:lpstr>Our Most Valued AITT Program Achievements</vt:lpstr>
      <vt:lpstr>EPCPH Data Governance Workgroup</vt:lpstr>
      <vt:lpstr>PowerPoint Presentation</vt:lpstr>
      <vt:lpstr>PowerPoint Presentation</vt:lpstr>
      <vt:lpstr>Next Steps: Co-Responder Data Integration</vt:lpstr>
      <vt:lpstr>Next Steps – Data Governance</vt:lpstr>
      <vt:lpstr>PowerPoint Presentation</vt:lpstr>
      <vt:lpstr>Merlin Calls the SHOTS</vt:lpstr>
      <vt:lpstr>Project goal</vt:lpstr>
      <vt:lpstr>All REs are recorded in Florida SHOTS.</vt:lpstr>
      <vt:lpstr>Merlin users choose the best match in Florida SHOTS.</vt:lpstr>
      <vt:lpstr>Vaccination data are available at the profile level. </vt:lpstr>
      <vt:lpstr>Only relevant vaccines are displayed in the extended data.</vt:lpstr>
      <vt:lpstr>Regular communication with partners</vt:lpstr>
      <vt:lpstr>Planned approach for religious exemptions</vt:lpstr>
      <vt:lpstr>Planned approach for contraindications</vt:lpstr>
      <vt:lpstr>Anticipated changes to the profile</vt:lpstr>
      <vt:lpstr>Anticipated changes to the extended data</vt:lpstr>
      <vt:lpstr>Current status of religious exemptions</vt:lpstr>
      <vt:lpstr>Current status of contraindications</vt:lpstr>
      <vt:lpstr>Accomplishments</vt:lpstr>
      <vt:lpstr>Accomplishments</vt:lpstr>
      <vt:lpstr>Next steps</vt:lpstr>
      <vt:lpstr>Next steps</vt:lpstr>
      <vt:lpstr>Next steps</vt:lpstr>
      <vt:lpstr>Lessons learned</vt:lpstr>
      <vt:lpstr>Thank you! </vt:lpstr>
      <vt:lpstr>PowerPoint Presentation</vt:lpstr>
      <vt:lpstr>Virginia Department of Health:  Ignite Presentation for AITT</vt:lpstr>
      <vt:lpstr>The Virginia – Fairfax Team</vt:lpstr>
      <vt:lpstr>Rabies in VA Background</vt:lpstr>
      <vt:lpstr>Rabies in VA Background (Cont.)</vt:lpstr>
      <vt:lpstr>Project Goals</vt:lpstr>
      <vt:lpstr>Project Goals</vt:lpstr>
      <vt:lpstr>Project Goals</vt:lpstr>
      <vt:lpstr>Timeline</vt:lpstr>
      <vt:lpstr>Where are we now</vt:lpstr>
      <vt:lpstr>Where are we now</vt:lpstr>
      <vt:lpstr>Where are we now</vt:lpstr>
      <vt:lpstr>Where we are now</vt:lpstr>
      <vt:lpstr>Methods and Approach</vt:lpstr>
      <vt:lpstr>Methods . . .continued</vt:lpstr>
      <vt:lpstr>Methods. . .continued</vt:lpstr>
      <vt:lpstr>Moving the Project Forward</vt:lpstr>
      <vt:lpstr>Forward.. continued</vt:lpstr>
      <vt:lpstr>Forward.. continued</vt:lpstr>
      <vt:lpstr>Forward.. continued</vt:lpstr>
      <vt:lpstr>Questions?</vt:lpstr>
      <vt:lpstr>CSTE Ignite Presentation  New York City Team  July 9, 2019</vt:lpstr>
      <vt:lpstr>Design and Implement a  New Health Services Information System</vt:lpstr>
      <vt:lpstr>System Design</vt:lpstr>
      <vt:lpstr>Data Governance</vt:lpstr>
      <vt:lpstr>Stable Taxonomy</vt:lpstr>
      <vt:lpstr>Word Salad</vt:lpstr>
      <vt:lpstr>Standardized Taxonomy and Definitions</vt:lpstr>
      <vt:lpstr>Sweet Rewards! </vt:lpstr>
      <vt:lpstr>Less Data Cleaning</vt:lpstr>
      <vt:lpstr>Greater Data Integrity</vt:lpstr>
      <vt:lpstr>Functional Specifications</vt:lpstr>
      <vt:lpstr>Fragmented Widget-Driven Model</vt:lpstr>
      <vt:lpstr>Holistic Client-Centered Model</vt:lpstr>
      <vt:lpstr>Data Security</vt:lpstr>
      <vt:lpstr>PowerPoint Presentation</vt:lpstr>
      <vt:lpstr>Keeping it Moving</vt:lpstr>
      <vt:lpstr>Next Steps for Data Governance </vt:lpstr>
      <vt:lpstr>Next Steps for Functional Specs</vt:lpstr>
      <vt:lpstr>Stakeholder Bi-Monthly Meetings and Retreat</vt:lpstr>
      <vt:lpstr>PowerPoint Presentation</vt:lpstr>
      <vt:lpstr>Maryland Department of Health Opioid-related Informatics Team</vt:lpstr>
      <vt:lpstr>Informatics Project Goal</vt:lpstr>
      <vt:lpstr>PowerPoint Presentation</vt:lpstr>
      <vt:lpstr>PowerPoint Presentation</vt:lpstr>
      <vt:lpstr>PowerPoint Presentation</vt:lpstr>
      <vt:lpstr>PowerPoint Presentation</vt:lpstr>
      <vt:lpstr>PowerPoint Presentation</vt:lpstr>
      <vt:lpstr>Project Status - How We Got Here</vt:lpstr>
      <vt:lpstr>Project Status - How We Got 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New Mexico Team for the CSTE’s AITT  Lois Haggard Joseph Bareta Brooke Doman Sarah Shrum Davis Gwendolyn Gallagher</vt:lpstr>
      <vt:lpstr>Diverse AITT Team</vt:lpstr>
      <vt:lpstr>Goal: Data Dashboard for Infectious Disease</vt:lpstr>
      <vt:lpstr>Training Courses</vt:lpstr>
      <vt:lpstr>Stakeholder Engagement</vt:lpstr>
      <vt:lpstr>Business Process Analysis</vt:lpstr>
      <vt:lpstr>Collaborative Requirements Development</vt:lpstr>
      <vt:lpstr>PowerPoint Presentation</vt:lpstr>
      <vt:lpstr>PowerPoint Presentation</vt:lpstr>
      <vt:lpstr>Goal: Advance DOH Informatics Vision and Roadmap for the Future</vt:lpstr>
      <vt:lpstr>Informatics Self-assessment for NMDOH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Maryland HIV Surveillance</vt:lpstr>
      <vt:lpstr>MISSION AND VISION</vt:lpstr>
      <vt:lpstr>Maryland HIV Surveillance Team</vt:lpstr>
      <vt:lpstr>Electronic Laboratory Reporting (ELR) Process</vt:lpstr>
      <vt:lpstr>Quality Assurance (QA) Process</vt:lpstr>
      <vt:lpstr>QA Process</vt:lpstr>
      <vt:lpstr>Monthly HIV ELR Volume</vt:lpstr>
      <vt:lpstr>AITT Project</vt:lpstr>
      <vt:lpstr>Goals</vt:lpstr>
      <vt:lpstr>Tools</vt:lpstr>
      <vt:lpstr>Timeline</vt:lpstr>
      <vt:lpstr>Timeline</vt:lpstr>
      <vt:lpstr>Timeline</vt:lpstr>
      <vt:lpstr>Timeline</vt:lpstr>
      <vt:lpstr>Timeline</vt:lpstr>
      <vt:lpstr>HIV Reporting Laboratory Assessment</vt:lpstr>
      <vt:lpstr>HIV Reporting Laboratory Assessment</vt:lpstr>
      <vt:lpstr>Moving Forward</vt:lpstr>
      <vt:lpstr>Maryland HIV Reporting Laboratory Report Card</vt:lpstr>
      <vt:lpstr>Maryland Department of Health Prevention and Health Promotion Administration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Alyaa Altabbaa</dc:creator>
  <cp:lastModifiedBy>Alyaa Altabbaa</cp:lastModifiedBy>
  <cp:revision>12</cp:revision>
  <dcterms:created xsi:type="dcterms:W3CDTF">2019-07-08T13:22:59Z</dcterms:created>
  <dcterms:modified xsi:type="dcterms:W3CDTF">2019-07-09T17:36:45Z</dcterms:modified>
</cp:coreProperties>
</file>