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13"/>
  </p:notesMasterIdLst>
  <p:sldIdLst>
    <p:sldId id="256" r:id="rId2"/>
    <p:sldId id="295" r:id="rId3"/>
    <p:sldId id="332" r:id="rId4"/>
    <p:sldId id="333" r:id="rId5"/>
    <p:sldId id="334" r:id="rId6"/>
    <p:sldId id="335" r:id="rId7"/>
    <p:sldId id="336" r:id="rId8"/>
    <p:sldId id="337" r:id="rId9"/>
    <p:sldId id="338" r:id="rId10"/>
    <p:sldId id="339" r:id="rId11"/>
    <p:sldId id="340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9" autoAdjust="0"/>
    <p:restoredTop sz="89249" autoAdjust="0"/>
  </p:normalViewPr>
  <p:slideViewPr>
    <p:cSldViewPr snapToGrid="0">
      <p:cViewPr>
        <p:scale>
          <a:sx n="50" d="100"/>
          <a:sy n="50" d="100"/>
        </p:scale>
        <p:origin x="-2412" y="-7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832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2F72BB6-893C-4F70-A4EF-4D9F767CA1B2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17921FD-669D-410D-BB40-8BEB7F6FBC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537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921FD-669D-410D-BB40-8BEB7F6FBC0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898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921FD-669D-410D-BB40-8BEB7F6FBC0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56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1100" y="696913"/>
            <a:ext cx="4648200" cy="3486150"/>
          </a:xfrm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dirty="0" smtClean="0">
              <a:latin typeface="Arial" pitchFamily="34" charset="0"/>
            </a:endParaRPr>
          </a:p>
        </p:txBody>
      </p:sp>
      <p:sp>
        <p:nvSpPr>
          <p:cNvPr id="20484" name="Slide Number Placeholder 3"/>
          <p:cNvSpPr txBox="1">
            <a:spLocks noGrp="1"/>
          </p:cNvSpPr>
          <p:nvPr/>
        </p:nvSpPr>
        <p:spPr bwMode="auto">
          <a:xfrm>
            <a:off x="3971926" y="8829675"/>
            <a:ext cx="3036888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62" tIns="46581" rIns="93162" bIns="46581" anchor="b"/>
          <a:lstStyle>
            <a:lvl1pPr algn="just">
              <a:spcBef>
                <a:spcPct val="30000"/>
              </a:spcBef>
              <a:spcAft>
                <a:spcPct val="30000"/>
              </a:spcAft>
              <a:buFont typeface="Monotype Sorts" pitchFamily="2" charset="2"/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just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just">
              <a:spcBef>
                <a:spcPct val="30000"/>
              </a:spcBef>
              <a:buFont typeface="Arial" pitchFamily="34" charset="0"/>
              <a:buChar char="–"/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fld id="{4DB25DB8-94EB-4BFD-BCA8-53128D7C84EC}" type="slidenum">
              <a:rPr lang="en-US" altLang="en-US">
                <a:latin typeface="Calibri" pitchFamily="34" charset="0"/>
              </a:rPr>
              <a:pPr algn="r" eaLnBrk="1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3</a:t>
            </a:fld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Thursday, March 01,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Thursday, March 01,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Thursday, March 01,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39136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Thursday, March 01, 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Thursday, March 01, 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Thursday, March 01, 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Thursday, March 01, 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Thursday, March 01, 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Thursday, March 01, 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Thursday, March 01,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Thursday, March 01,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5432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r>
              <a:rPr lang="en-US" dirty="0" smtClean="0"/>
              <a:t>April 28, 2017</a:t>
            </a:r>
            <a:endParaRPr lang="en-US" dirty="0"/>
          </a:p>
        </p:txBody>
      </p:sp>
      <p:pic>
        <p:nvPicPr>
          <p:cNvPr id="9" name="Picture 4" descr="DPH Logo - Blue w-shadow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0012" y="9160"/>
            <a:ext cx="911381" cy="91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8179904" cy="1927225"/>
          </a:xfrm>
        </p:spPr>
        <p:txBody>
          <a:bodyPr/>
          <a:lstStyle/>
          <a:p>
            <a:r>
              <a:rPr lang="en-US" sz="4000" b="1" cap="none" dirty="0" smtClean="0"/>
              <a:t>Data Release Workgroup</a:t>
            </a:r>
            <a:endParaRPr lang="en-US" sz="2800" b="1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Friday March 2, 2018: 3 – 4pm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3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1790700"/>
            <a:ext cx="7772400" cy="2200275"/>
          </a:xfrm>
        </p:spPr>
        <p:txBody>
          <a:bodyPr>
            <a:normAutofit/>
          </a:bodyPr>
          <a:lstStyle/>
          <a:p>
            <a:r>
              <a:rPr lang="en-US" cap="none" dirty="0" smtClean="0"/>
              <a:t>Agenda</a:t>
            </a:r>
            <a:endParaRPr lang="en-US" cap="none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84212" y="3998214"/>
            <a:ext cx="8288337" cy="263118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Roll call</a:t>
            </a:r>
          </a:p>
          <a:p>
            <a:r>
              <a:rPr lang="en-US" dirty="0" smtClean="0"/>
              <a:t>Proposed activities</a:t>
            </a:r>
          </a:p>
          <a:p>
            <a:r>
              <a:rPr lang="en-US" dirty="0" smtClean="0"/>
              <a:t>Proposed deliverables</a:t>
            </a:r>
          </a:p>
          <a:p>
            <a:r>
              <a:rPr lang="en-US" dirty="0" smtClean="0"/>
              <a:t>Time expectations</a:t>
            </a:r>
            <a:endParaRPr lang="en-US" dirty="0" smtClean="0"/>
          </a:p>
          <a:p>
            <a:r>
              <a:rPr lang="en-US" dirty="0" smtClean="0"/>
              <a:t>Example: Published analysis of data suppression practices across jurisdictions for STD data sent to the HHS</a:t>
            </a:r>
          </a:p>
          <a:p>
            <a:r>
              <a:rPr lang="en-US" dirty="0" smtClean="0"/>
              <a:t>Next meeting</a:t>
            </a:r>
          </a:p>
          <a:p>
            <a:r>
              <a:rPr lang="en-US" dirty="0" smtClean="0"/>
              <a:t>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5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2672" y="550732"/>
            <a:ext cx="8691327" cy="1111251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Activities </a:t>
            </a:r>
            <a:endParaRPr lang="en-US" alt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Conduct assessment of jurisdictional approaches related to release and suppression policies for aggregate data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Develop </a:t>
            </a:r>
            <a:r>
              <a:rPr lang="en-US" dirty="0"/>
              <a:t>guidance for jurisdictions 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Develop </a:t>
            </a:r>
            <a:r>
              <a:rPr lang="en-US" dirty="0"/>
              <a:t>suggested language for release and suppression 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Develop </a:t>
            </a:r>
            <a:r>
              <a:rPr lang="en-US" dirty="0"/>
              <a:t>electronic </a:t>
            </a:r>
            <a:r>
              <a:rPr lang="en-US" dirty="0" smtClean="0"/>
              <a:t>data request form </a:t>
            </a:r>
            <a:r>
              <a:rPr lang="en-US" dirty="0"/>
              <a:t>for external </a:t>
            </a:r>
            <a:r>
              <a:rPr lang="en-US" dirty="0" smtClean="0"/>
              <a:t>parties</a:t>
            </a:r>
          </a:p>
          <a:p>
            <a:pPr lvl="0"/>
            <a:endParaRPr lang="en-US" dirty="0"/>
          </a:p>
          <a:p>
            <a:pPr lvl="0"/>
            <a:r>
              <a:rPr lang="en-US" dirty="0" smtClean="0"/>
              <a:t>Others?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2209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Deliverables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Assessment of jurisdictional approaches to release and suppression policies for aggregate </a:t>
            </a:r>
            <a:r>
              <a:rPr lang="en-US" dirty="0" smtClean="0"/>
              <a:t>data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Repository of sample jurisdictional release agreements for aggregate </a:t>
            </a:r>
            <a:r>
              <a:rPr lang="en-US" dirty="0" smtClean="0"/>
              <a:t>data</a:t>
            </a:r>
          </a:p>
          <a:p>
            <a:endParaRPr lang="en-US" dirty="0"/>
          </a:p>
          <a:p>
            <a:r>
              <a:rPr lang="en-US" dirty="0"/>
              <a:t>Sample release and suppression guidelines for aggregate </a:t>
            </a:r>
            <a:r>
              <a:rPr lang="en-US" dirty="0" smtClean="0"/>
              <a:t>data</a:t>
            </a:r>
          </a:p>
          <a:p>
            <a:endParaRPr lang="en-US" dirty="0"/>
          </a:p>
          <a:p>
            <a:r>
              <a:rPr lang="en-US" dirty="0" smtClean="0"/>
              <a:t>Sample </a:t>
            </a:r>
            <a:r>
              <a:rPr lang="en-US" dirty="0"/>
              <a:t>aggregate data request </a:t>
            </a:r>
            <a:r>
              <a:rPr lang="en-US" dirty="0" smtClean="0"/>
              <a:t>form</a:t>
            </a:r>
          </a:p>
          <a:p>
            <a:endParaRPr lang="en-US" dirty="0"/>
          </a:p>
          <a:p>
            <a:r>
              <a:rPr lang="en-US" dirty="0" smtClean="0"/>
              <a:t>Others?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31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1809750"/>
          </a:xfrm>
        </p:spPr>
        <p:txBody>
          <a:bodyPr>
            <a:normAutofit fontScale="90000"/>
          </a:bodyPr>
          <a:lstStyle/>
          <a:p>
            <a:r>
              <a:rPr lang="en-US" dirty="0"/>
              <a:t>Published analysis of data suppression practices across jurisdictions for STD data sent to the </a:t>
            </a:r>
            <a:r>
              <a:rPr lang="en-US" dirty="0" smtClean="0"/>
              <a:t>HHS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191" y="2533650"/>
            <a:ext cx="4141618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50926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Delcher, P., Edwards, K., Stover J., et. al., Data Suppression Strategies Used During Surveillance Data Release by Sexually Transmitted Disease Prevention Program. J Public Health Management Practice, 2008: 14(2), E1-E8.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28553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2003 and 2005, the HHS’s Office on Women’s Health (OWH) requested data from the 50 states, DC, and NYC to populate a web-based data query system – “Quick Health Data Online”</a:t>
            </a:r>
          </a:p>
          <a:p>
            <a:endParaRPr lang="en-US" dirty="0" smtClean="0"/>
          </a:p>
          <a:p>
            <a:r>
              <a:rPr lang="en-US" dirty="0" smtClean="0"/>
              <a:t>Counts for CT, GC, and Syphilis at the state and county level, by race/ethnicity and sex were requested</a:t>
            </a:r>
          </a:p>
          <a:p>
            <a:endParaRPr lang="en-US" dirty="0" smtClean="0"/>
          </a:p>
          <a:p>
            <a:r>
              <a:rPr lang="en-US" dirty="0" smtClean="0"/>
              <a:t>The identified suppression strategies: cell suppression, numerator-only, denominator-only, demographic-only, and mixed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50926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Delcher, P., Edwards, K., Stover J., et. al., Data Suppression Strategies Used During Surveillance Data Release by Sexually Transmitted Disease Prevention Program. J Public Health Management Practice, 2008: 14(2), E1-E8.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11378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Distribution of Cell Suppression Practices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307" y="1600200"/>
            <a:ext cx="6795386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50926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Delcher, P., Edwards, K., Stover J., et. al., Data Suppression Strategies Used During Surveillance Data Release by Sexually Transmitted Disease Prevention Program. J Public Health Management Practice, 2008: 14(2), E1-E8.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2224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1104901"/>
            <a:ext cx="8324850" cy="5072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50926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Delcher, P., Edwards, K., Stover J., et. al., Data Suppression Strategies Used During Surveillance Data Release by Sexually Transmitted Disease Prevention Program. J Public Health Management Practice, 2008: 14(2), E1-E8.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1179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35 of the 50 states used a cell suppression practice to report their data</a:t>
            </a:r>
          </a:p>
          <a:p>
            <a:r>
              <a:rPr lang="en-US" dirty="0" smtClean="0"/>
              <a:t>Multiple strategies were used, but the “Rule of 5” was used most often</a:t>
            </a:r>
          </a:p>
          <a:p>
            <a:r>
              <a:rPr lang="en-US" dirty="0" smtClean="0"/>
              <a:t>States with higher incidence rates of STDs were less likely to use cell suppression</a:t>
            </a:r>
          </a:p>
          <a:p>
            <a:r>
              <a:rPr lang="en-US" dirty="0" smtClean="0"/>
              <a:t>Suppression practices varied over time even within the same health department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509266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Delcher, P., Edwards, K., Stover J., et. al., Data Suppression Strategies Used During Surveillance Data Release by Sexually Transmitted Disease Prevention Program. J Public Health Management Practice, 2008: 14(2), E1-E8.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681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meeting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gathering data release and suppression policies from jurisdictions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57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03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2295</TotalTime>
  <Words>492</Words>
  <Application>Microsoft Office PowerPoint</Application>
  <PresentationFormat>On-screen Show (4:3)</PresentationFormat>
  <Paragraphs>54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Clarity</vt:lpstr>
      <vt:lpstr>Data Release Workgroup</vt:lpstr>
      <vt:lpstr>Agenda</vt:lpstr>
      <vt:lpstr>Activities </vt:lpstr>
      <vt:lpstr>Deliverables</vt:lpstr>
      <vt:lpstr>Published analysis of data suppression practices across jurisdictions for STD data sent to the HHS </vt:lpstr>
      <vt:lpstr>Background</vt:lpstr>
      <vt:lpstr>Distribution of Cell Suppression Practices</vt:lpstr>
      <vt:lpstr>PowerPoint Presentation</vt:lpstr>
      <vt:lpstr>Conclusions</vt:lpstr>
      <vt:lpstr>Next meeting  </vt:lpstr>
      <vt:lpstr>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Zoback, Scott (DPH)</dc:creator>
  <cp:lastModifiedBy> </cp:lastModifiedBy>
  <cp:revision>63</cp:revision>
  <cp:lastPrinted>2017-09-12T15:00:57Z</cp:lastPrinted>
  <dcterms:created xsi:type="dcterms:W3CDTF">2014-09-16T21:32:26Z</dcterms:created>
  <dcterms:modified xsi:type="dcterms:W3CDTF">2018-03-01T21:25:12Z</dcterms:modified>
</cp:coreProperties>
</file>