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4" r:id="rId2"/>
    <p:sldId id="257" r:id="rId3"/>
    <p:sldId id="263" r:id="rId4"/>
    <p:sldId id="273" r:id="rId5"/>
    <p:sldId id="274" r:id="rId6"/>
    <p:sldId id="268" r:id="rId7"/>
    <p:sldId id="271" r:id="rId8"/>
    <p:sldId id="276" r:id="rId9"/>
    <p:sldId id="272" r:id="rId10"/>
    <p:sldId id="275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4A4"/>
    <a:srgbClr val="56D7CB"/>
    <a:srgbClr val="76D9BB"/>
    <a:srgbClr val="6A2732"/>
    <a:srgbClr val="8FB2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780" autoAdjust="0"/>
  </p:normalViewPr>
  <p:slideViewPr>
    <p:cSldViewPr snapToGrid="0" snapToObjects="1">
      <p:cViewPr>
        <p:scale>
          <a:sx n="108" d="100"/>
          <a:sy n="108" d="100"/>
        </p:scale>
        <p:origin x="-576" y="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A735F-417C-6B49-8528-6FBC367399B4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3784B5-2B73-1146-BC93-69C5EC26C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301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CCA2AA-4D2E-E04A-916B-FD467441B422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4E8BB4-2738-7947-BB00-CD84F95D19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493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slide should be used to familiarize presentation attendees with the broader role of the Utah Department</a:t>
            </a:r>
            <a:r>
              <a:rPr lang="en-US" baseline="0" dirty="0" smtClean="0"/>
              <a:t> of Health.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4E8BB4-2738-7947-BB00-CD84F95D191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610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slide orients</a:t>
            </a:r>
            <a:r>
              <a:rPr lang="en-US" baseline="0" dirty="0" smtClean="0"/>
              <a:t> attendees with the specific priorities of the agency. The agency priorities are also carried throughout the presentation on the slide footer.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4E8BB4-2738-7947-BB00-CD84F95D191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8573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Our policy meets the requirements of the HIPAA Privacy Rule (if you are a covered entity)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rgbClr val="222222"/>
                </a:solidFill>
                <a:latin typeface="arial"/>
              </a:rPr>
              <a:t>UDOH doesn't have ONE data release policy and procedure. Each data source is governed by the legal authority and regulation over that data source.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4E8BB4-2738-7947-BB00-CD84F95D191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297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A718-45D1-FD48-BA4E-80CAA9AEEAED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4B720-E50A-2548-97B2-6D87E81AC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586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A718-45D1-FD48-BA4E-80CAA9AEEAED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4B720-E50A-2548-97B2-6D87E81AC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740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A718-45D1-FD48-BA4E-80CAA9AEEAED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4B720-E50A-2548-97B2-6D87E81AC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680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A718-45D1-FD48-BA4E-80CAA9AEEAED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4B720-E50A-2548-97B2-6D87E81AC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827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A718-45D1-FD48-BA4E-80CAA9AEEAED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4B720-E50A-2548-97B2-6D87E81AC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302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A718-45D1-FD48-BA4E-80CAA9AEEAED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4B720-E50A-2548-97B2-6D87E81AC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595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A718-45D1-FD48-BA4E-80CAA9AEEAED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4B720-E50A-2548-97B2-6D87E81AC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010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A718-45D1-FD48-BA4E-80CAA9AEEAED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4B720-E50A-2548-97B2-6D87E81AC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458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A718-45D1-FD48-BA4E-80CAA9AEEAED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4B720-E50A-2548-97B2-6D87E81AC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592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A718-45D1-FD48-BA4E-80CAA9AEEAED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4B720-E50A-2548-97B2-6D87E81AC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803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0A718-45D1-FD48-BA4E-80CAA9AEEAED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4B720-E50A-2548-97B2-6D87E81AC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311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0A718-45D1-FD48-BA4E-80CAA9AEEAED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4B720-E50A-2548-97B2-6D87E81AC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207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bis.health.utah.gov/pdf/resource/DataSuppression.pdf" TargetMode="External"/><Relationship Id="rId2" Type="http://schemas.openxmlformats.org/officeDocument/2006/relationships/hyperlink" Target="https://ibis.health.utah.gov/pdf/resource/DataSuppressionSummary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21706" y="6358739"/>
            <a:ext cx="800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8FB2F3"/>
                </a:solidFill>
                <a:latin typeface="Minion Pro"/>
                <a:cs typeface="Minion Pro"/>
              </a:rPr>
              <a:t>HEALTHIEST PEOPLE  |  OPTIMIZE MEDICAID  |  A GREAT ORGANIZATION</a:t>
            </a:r>
            <a:endParaRPr lang="en-US" dirty="0">
              <a:solidFill>
                <a:srgbClr val="8FB2F3"/>
              </a:solidFill>
              <a:latin typeface="Minion Pro"/>
              <a:cs typeface="Minion Pro"/>
            </a:endParaRPr>
          </a:p>
        </p:txBody>
      </p:sp>
      <p:pic>
        <p:nvPicPr>
          <p:cNvPr id="2" name="Picture 1" descr="UDOH Logo_CMYK_Horz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6056" y="705712"/>
            <a:ext cx="5594651" cy="165175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10246" y="3400221"/>
            <a:ext cx="7430239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Data Release Policies 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and P</a:t>
            </a:r>
            <a:r>
              <a:rPr lang="en-US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rocedures</a:t>
            </a:r>
            <a:endParaRPr lang="en-US" sz="32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en-US" sz="2400" dirty="0" smtClean="0">
              <a:latin typeface="Minion Pro"/>
              <a:cs typeface="Minion Pro"/>
            </a:endParaRPr>
          </a:p>
          <a:p>
            <a:pPr algn="ctr"/>
            <a:r>
              <a:rPr lang="en-US" sz="2400" dirty="0" smtClean="0">
                <a:latin typeface="Minion Pro"/>
                <a:cs typeface="Minion Pro"/>
              </a:rPr>
              <a:t>Wu Xu, PhD</a:t>
            </a:r>
            <a:endParaRPr lang="en-US" sz="2400" dirty="0" smtClean="0">
              <a:latin typeface="Minion Pro"/>
              <a:cs typeface="Minion Pro"/>
            </a:endParaRPr>
          </a:p>
          <a:p>
            <a:pPr algn="ctr"/>
            <a:r>
              <a:rPr lang="en-US" sz="2400" dirty="0" smtClean="0">
                <a:latin typeface="Minion Pro"/>
                <a:cs typeface="Minion Pro"/>
              </a:rPr>
              <a:t>Center for Health Data and Informatics</a:t>
            </a:r>
            <a:r>
              <a:rPr lang="en-US" sz="2400" dirty="0" smtClean="0">
                <a:latin typeface="Minion Pro"/>
                <a:cs typeface="Minion Pro"/>
              </a:rPr>
              <a:t>, </a:t>
            </a:r>
            <a:r>
              <a:rPr lang="en-US" sz="2400" dirty="0" smtClean="0">
                <a:latin typeface="Minion Pro"/>
                <a:cs typeface="Minion Pro"/>
              </a:rPr>
              <a:t>UDOH</a:t>
            </a:r>
          </a:p>
          <a:p>
            <a:pPr algn="ctr"/>
            <a:endParaRPr lang="en-US" sz="2400" dirty="0">
              <a:latin typeface="Minion Pro"/>
              <a:cs typeface="Minion Pro"/>
            </a:endParaRPr>
          </a:p>
          <a:p>
            <a:pPr algn="ctr"/>
            <a:r>
              <a:rPr lang="en-US" sz="2000" dirty="0" smtClean="0">
                <a:latin typeface="Minion Pro"/>
                <a:cs typeface="Minion Pro"/>
              </a:rPr>
              <a:t>For the CSTE Data Release Workgroup Meeting</a:t>
            </a:r>
          </a:p>
          <a:p>
            <a:pPr algn="ctr"/>
            <a:r>
              <a:rPr lang="en-US" sz="2000" dirty="0">
                <a:latin typeface="Minion Pro"/>
                <a:cs typeface="Minion Pro"/>
              </a:rPr>
              <a:t>June 22, </a:t>
            </a:r>
            <a:r>
              <a:rPr lang="en-US" sz="2000" dirty="0" smtClean="0">
                <a:latin typeface="Minion Pro"/>
                <a:cs typeface="Minion Pro"/>
              </a:rPr>
              <a:t>2018</a:t>
            </a:r>
            <a:endParaRPr lang="en-US" sz="2000" dirty="0"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125764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 Only_No Text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306" y="134741"/>
            <a:ext cx="797988" cy="80057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23091"/>
            <a:ext cx="7765519" cy="800570"/>
          </a:xfrm>
          <a:custGeom>
            <a:avLst/>
            <a:gdLst>
              <a:gd name="connsiteX0" fmla="*/ 0 w 7887856"/>
              <a:gd name="connsiteY0" fmla="*/ 0 h 800570"/>
              <a:gd name="connsiteX1" fmla="*/ 7887856 w 7887856"/>
              <a:gd name="connsiteY1" fmla="*/ 0 h 800570"/>
              <a:gd name="connsiteX2" fmla="*/ 7887856 w 7887856"/>
              <a:gd name="connsiteY2" fmla="*/ 800570 h 800570"/>
              <a:gd name="connsiteX3" fmla="*/ 0 w 7887856"/>
              <a:gd name="connsiteY3" fmla="*/ 800570 h 800570"/>
              <a:gd name="connsiteX4" fmla="*/ 0 w 7887856"/>
              <a:gd name="connsiteY4" fmla="*/ 0 h 800570"/>
              <a:gd name="connsiteX0" fmla="*/ 0 w 7887856"/>
              <a:gd name="connsiteY0" fmla="*/ 0 h 800570"/>
              <a:gd name="connsiteX1" fmla="*/ 7439285 w 7887856"/>
              <a:gd name="connsiteY1" fmla="*/ 5825 h 800570"/>
              <a:gd name="connsiteX2" fmla="*/ 7887856 w 7887856"/>
              <a:gd name="connsiteY2" fmla="*/ 800570 h 800570"/>
              <a:gd name="connsiteX3" fmla="*/ 0 w 7887856"/>
              <a:gd name="connsiteY3" fmla="*/ 800570 h 800570"/>
              <a:gd name="connsiteX4" fmla="*/ 0 w 7887856"/>
              <a:gd name="connsiteY4" fmla="*/ 0 h 800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87856" h="800570">
                <a:moveTo>
                  <a:pt x="0" y="0"/>
                </a:moveTo>
                <a:lnTo>
                  <a:pt x="7439285" y="5825"/>
                </a:lnTo>
                <a:lnTo>
                  <a:pt x="7887856" y="800570"/>
                </a:lnTo>
                <a:lnTo>
                  <a:pt x="0" y="800570"/>
                </a:lnTo>
                <a:lnTo>
                  <a:pt x="0" y="0"/>
                </a:lnTo>
                <a:close/>
              </a:path>
            </a:pathLst>
          </a:custGeom>
          <a:solidFill>
            <a:srgbClr val="8FB2F3"/>
          </a:solidFill>
          <a:ln>
            <a:solidFill>
              <a:srgbClr val="8FB2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43746" y="6448762"/>
            <a:ext cx="8200254" cy="409237"/>
          </a:xfrm>
          <a:custGeom>
            <a:avLst/>
            <a:gdLst>
              <a:gd name="connsiteX0" fmla="*/ 0 w 8200254"/>
              <a:gd name="connsiteY0" fmla="*/ 0 h 409237"/>
              <a:gd name="connsiteX1" fmla="*/ 8200254 w 8200254"/>
              <a:gd name="connsiteY1" fmla="*/ 0 h 409237"/>
              <a:gd name="connsiteX2" fmla="*/ 8200254 w 8200254"/>
              <a:gd name="connsiteY2" fmla="*/ 409237 h 409237"/>
              <a:gd name="connsiteX3" fmla="*/ 0 w 8200254"/>
              <a:gd name="connsiteY3" fmla="*/ 409237 h 409237"/>
              <a:gd name="connsiteX4" fmla="*/ 0 w 8200254"/>
              <a:gd name="connsiteY4" fmla="*/ 0 h 409237"/>
              <a:gd name="connsiteX0" fmla="*/ 215547 w 8200254"/>
              <a:gd name="connsiteY0" fmla="*/ 0 h 409237"/>
              <a:gd name="connsiteX1" fmla="*/ 8200254 w 8200254"/>
              <a:gd name="connsiteY1" fmla="*/ 0 h 409237"/>
              <a:gd name="connsiteX2" fmla="*/ 8200254 w 8200254"/>
              <a:gd name="connsiteY2" fmla="*/ 409237 h 409237"/>
              <a:gd name="connsiteX3" fmla="*/ 0 w 8200254"/>
              <a:gd name="connsiteY3" fmla="*/ 409237 h 409237"/>
              <a:gd name="connsiteX4" fmla="*/ 215547 w 8200254"/>
              <a:gd name="connsiteY4" fmla="*/ 0 h 409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0254" h="409237">
                <a:moveTo>
                  <a:pt x="215547" y="0"/>
                </a:moveTo>
                <a:lnTo>
                  <a:pt x="8200254" y="0"/>
                </a:lnTo>
                <a:lnTo>
                  <a:pt x="8200254" y="409237"/>
                </a:lnTo>
                <a:lnTo>
                  <a:pt x="0" y="409237"/>
                </a:lnTo>
                <a:lnTo>
                  <a:pt x="215547" y="0"/>
                </a:lnTo>
                <a:close/>
              </a:path>
            </a:pathLst>
          </a:custGeom>
          <a:solidFill>
            <a:srgbClr val="8FB2F3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609560" y="6475084"/>
            <a:ext cx="74177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Minion Pro"/>
                <a:cs typeface="Minion Pro"/>
              </a:rPr>
              <a:t>HEALTHIEST PEOPLE  |  OPTIMIZE MEDICAID  |  A GREAT </a:t>
            </a:r>
            <a:r>
              <a:rPr lang="en-US" sz="1600" dirty="0" smtClean="0">
                <a:solidFill>
                  <a:schemeClr val="bg1"/>
                </a:solidFill>
                <a:latin typeface="Minion Pro"/>
                <a:cs typeface="Minion Pro"/>
              </a:rPr>
              <a:t>ORGANIZATION</a:t>
            </a:r>
            <a:endParaRPr lang="en-US" sz="1600" dirty="0">
              <a:solidFill>
                <a:schemeClr val="bg1"/>
              </a:solidFill>
              <a:latin typeface="Minion Pro"/>
              <a:cs typeface="Minion Pro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37601" y="1567466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000" dirty="0">
                <a:latin typeface="Minion Pro"/>
                <a:cs typeface="Minion Pro"/>
              </a:rPr>
              <a:t>The Utah Department of Health’s mission is to protect the public’s health through preventing avoidable illness, injury, disability, and premature death; assuring access to affordable, quality health care; and promoting healthy lifestyles.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757819" y="185395"/>
            <a:ext cx="42498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FFFFFF"/>
                </a:solidFill>
                <a:latin typeface="Minion Pro"/>
                <a:cs typeface="Minion Pro"/>
              </a:rPr>
              <a:t>MISSION &amp; VISION</a:t>
            </a:r>
            <a:r>
              <a:rPr lang="en-US" b="1" dirty="0" smtClean="0"/>
              <a:t>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337601" y="4144064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000" dirty="0">
                <a:latin typeface="Minion Pro"/>
                <a:cs typeface="Minion Pro"/>
              </a:rPr>
              <a:t>Our vision is for Utah to be a place where </a:t>
            </a:r>
            <a:r>
              <a:rPr lang="en-US" sz="2000" i="1" dirty="0">
                <a:latin typeface="Minion Pro"/>
                <a:cs typeface="Minion Pro"/>
              </a:rPr>
              <a:t>all </a:t>
            </a:r>
            <a:r>
              <a:rPr lang="en-US" sz="2000" dirty="0">
                <a:latin typeface="Minion Pro"/>
                <a:cs typeface="Minion Pro"/>
              </a:rPr>
              <a:t>people can enjoy the best health possible, where </a:t>
            </a:r>
            <a:r>
              <a:rPr lang="en-US" sz="2000" i="1" dirty="0">
                <a:latin typeface="Minion Pro"/>
                <a:cs typeface="Minion Pro"/>
              </a:rPr>
              <a:t>all </a:t>
            </a:r>
            <a:r>
              <a:rPr lang="en-US" sz="2000" dirty="0">
                <a:latin typeface="Minion Pro"/>
                <a:cs typeface="Minion Pro"/>
              </a:rPr>
              <a:t>can live and thrive in healthy and safe communities. </a:t>
            </a:r>
          </a:p>
        </p:txBody>
      </p:sp>
      <p:pic>
        <p:nvPicPr>
          <p:cNvPr id="2" name="Picture 1" descr="iStock-532189860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8147" y="2365833"/>
            <a:ext cx="3636640" cy="227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97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 Only_No Text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306" y="134741"/>
            <a:ext cx="797988" cy="80057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23091"/>
            <a:ext cx="7765519" cy="800570"/>
          </a:xfrm>
          <a:custGeom>
            <a:avLst/>
            <a:gdLst>
              <a:gd name="connsiteX0" fmla="*/ 0 w 7887856"/>
              <a:gd name="connsiteY0" fmla="*/ 0 h 800570"/>
              <a:gd name="connsiteX1" fmla="*/ 7887856 w 7887856"/>
              <a:gd name="connsiteY1" fmla="*/ 0 h 800570"/>
              <a:gd name="connsiteX2" fmla="*/ 7887856 w 7887856"/>
              <a:gd name="connsiteY2" fmla="*/ 800570 h 800570"/>
              <a:gd name="connsiteX3" fmla="*/ 0 w 7887856"/>
              <a:gd name="connsiteY3" fmla="*/ 800570 h 800570"/>
              <a:gd name="connsiteX4" fmla="*/ 0 w 7887856"/>
              <a:gd name="connsiteY4" fmla="*/ 0 h 800570"/>
              <a:gd name="connsiteX0" fmla="*/ 0 w 7887856"/>
              <a:gd name="connsiteY0" fmla="*/ 0 h 800570"/>
              <a:gd name="connsiteX1" fmla="*/ 7439285 w 7887856"/>
              <a:gd name="connsiteY1" fmla="*/ 5825 h 800570"/>
              <a:gd name="connsiteX2" fmla="*/ 7887856 w 7887856"/>
              <a:gd name="connsiteY2" fmla="*/ 800570 h 800570"/>
              <a:gd name="connsiteX3" fmla="*/ 0 w 7887856"/>
              <a:gd name="connsiteY3" fmla="*/ 800570 h 800570"/>
              <a:gd name="connsiteX4" fmla="*/ 0 w 7887856"/>
              <a:gd name="connsiteY4" fmla="*/ 0 h 800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87856" h="800570">
                <a:moveTo>
                  <a:pt x="0" y="0"/>
                </a:moveTo>
                <a:lnTo>
                  <a:pt x="7439285" y="5825"/>
                </a:lnTo>
                <a:lnTo>
                  <a:pt x="7887856" y="800570"/>
                </a:lnTo>
                <a:lnTo>
                  <a:pt x="0" y="800570"/>
                </a:lnTo>
                <a:lnTo>
                  <a:pt x="0" y="0"/>
                </a:lnTo>
                <a:close/>
              </a:path>
            </a:pathLst>
          </a:custGeom>
          <a:solidFill>
            <a:srgbClr val="8FB2F3"/>
          </a:solidFill>
          <a:ln>
            <a:solidFill>
              <a:srgbClr val="8FB2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943746" y="6448762"/>
            <a:ext cx="8200254" cy="409237"/>
            <a:chOff x="943746" y="6448762"/>
            <a:chExt cx="8200254" cy="409237"/>
          </a:xfrm>
        </p:grpSpPr>
        <p:sp>
          <p:nvSpPr>
            <p:cNvPr id="6" name="Rectangle 5"/>
            <p:cNvSpPr/>
            <p:nvPr/>
          </p:nvSpPr>
          <p:spPr>
            <a:xfrm>
              <a:off x="943746" y="6448762"/>
              <a:ext cx="8200254" cy="409237"/>
            </a:xfrm>
            <a:custGeom>
              <a:avLst/>
              <a:gdLst>
                <a:gd name="connsiteX0" fmla="*/ 0 w 8200254"/>
                <a:gd name="connsiteY0" fmla="*/ 0 h 409237"/>
                <a:gd name="connsiteX1" fmla="*/ 8200254 w 8200254"/>
                <a:gd name="connsiteY1" fmla="*/ 0 h 409237"/>
                <a:gd name="connsiteX2" fmla="*/ 8200254 w 8200254"/>
                <a:gd name="connsiteY2" fmla="*/ 409237 h 409237"/>
                <a:gd name="connsiteX3" fmla="*/ 0 w 8200254"/>
                <a:gd name="connsiteY3" fmla="*/ 409237 h 409237"/>
                <a:gd name="connsiteX4" fmla="*/ 0 w 8200254"/>
                <a:gd name="connsiteY4" fmla="*/ 0 h 409237"/>
                <a:gd name="connsiteX0" fmla="*/ 215547 w 8200254"/>
                <a:gd name="connsiteY0" fmla="*/ 0 h 409237"/>
                <a:gd name="connsiteX1" fmla="*/ 8200254 w 8200254"/>
                <a:gd name="connsiteY1" fmla="*/ 0 h 409237"/>
                <a:gd name="connsiteX2" fmla="*/ 8200254 w 8200254"/>
                <a:gd name="connsiteY2" fmla="*/ 409237 h 409237"/>
                <a:gd name="connsiteX3" fmla="*/ 0 w 8200254"/>
                <a:gd name="connsiteY3" fmla="*/ 409237 h 409237"/>
                <a:gd name="connsiteX4" fmla="*/ 215547 w 8200254"/>
                <a:gd name="connsiteY4" fmla="*/ 0 h 40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0254" h="409237">
                  <a:moveTo>
                    <a:pt x="215547" y="0"/>
                  </a:moveTo>
                  <a:lnTo>
                    <a:pt x="8200254" y="0"/>
                  </a:lnTo>
                  <a:lnTo>
                    <a:pt x="8200254" y="409237"/>
                  </a:lnTo>
                  <a:lnTo>
                    <a:pt x="0" y="409237"/>
                  </a:lnTo>
                  <a:lnTo>
                    <a:pt x="215547" y="0"/>
                  </a:lnTo>
                  <a:close/>
                </a:path>
              </a:pathLst>
            </a:custGeom>
            <a:solidFill>
              <a:srgbClr val="8FB2F3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609560" y="6475084"/>
              <a:ext cx="74177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Minion Pro"/>
                  <a:cs typeface="Minion Pro"/>
                </a:rPr>
                <a:t>HEALTHIEST PEOPLE  |  OPTIMIZE MEDICAID  |  A GREAT </a:t>
              </a:r>
              <a:r>
                <a:rPr lang="en-US" sz="1600" dirty="0" smtClean="0">
                  <a:solidFill>
                    <a:schemeClr val="bg1"/>
                  </a:solidFill>
                  <a:latin typeface="Minion Pro"/>
                  <a:cs typeface="Minion Pro"/>
                </a:rPr>
                <a:t>ORGANIZATION</a:t>
              </a:r>
              <a:endParaRPr lang="en-US" sz="1600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943746" y="214744"/>
            <a:ext cx="60561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FFFFF"/>
                </a:solidFill>
                <a:latin typeface="Minion Pro"/>
                <a:cs typeface="Minion Pro"/>
              </a:rPr>
              <a:t>STRATEGIC PRIORITIES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76907" y="1166054"/>
            <a:ext cx="759684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8FB2F3"/>
                </a:solidFill>
                <a:latin typeface="Minion Pro"/>
                <a:cs typeface="Minion Pro"/>
              </a:rPr>
              <a:t>Healthiest People </a:t>
            </a:r>
            <a:r>
              <a:rPr lang="en-US" sz="2400" dirty="0" smtClean="0">
                <a:latin typeface="Minion Pro"/>
                <a:cs typeface="Minion Pro"/>
              </a:rPr>
              <a:t>– The people of Utah will be among the healthiest in the country.</a:t>
            </a:r>
          </a:p>
          <a:p>
            <a:endParaRPr lang="en-US" sz="2400" b="1" dirty="0">
              <a:latin typeface="Minion Pro"/>
              <a:cs typeface="Minion Pro"/>
            </a:endParaRPr>
          </a:p>
          <a:p>
            <a:r>
              <a:rPr lang="en-US" sz="2400" b="1" dirty="0" smtClean="0">
                <a:solidFill>
                  <a:srgbClr val="8FB2F3"/>
                </a:solidFill>
                <a:latin typeface="Minion Pro"/>
                <a:cs typeface="Minion Pro"/>
              </a:rPr>
              <a:t>Optimize Medicaid </a:t>
            </a:r>
            <a:r>
              <a:rPr lang="en-US" sz="2400" dirty="0" smtClean="0">
                <a:latin typeface="Minion Pro"/>
                <a:cs typeface="Minion Pro"/>
              </a:rPr>
              <a:t>– Utah Medicaid will be a respected innovator in employing health care delivery and payment reforms that improve the health of Medicaid members and keep expenditure growth at a sustainable level.</a:t>
            </a:r>
          </a:p>
          <a:p>
            <a:endParaRPr lang="en-US" sz="2400" dirty="0" smtClean="0">
              <a:solidFill>
                <a:srgbClr val="8FB2F3"/>
              </a:solidFill>
              <a:latin typeface="Minion Pro"/>
              <a:cs typeface="Minion Pro"/>
            </a:endParaRPr>
          </a:p>
          <a:p>
            <a:r>
              <a:rPr lang="en-US" sz="2400" b="1" dirty="0" smtClean="0">
                <a:solidFill>
                  <a:srgbClr val="8FB2F3"/>
                </a:solidFill>
                <a:latin typeface="Minion Pro"/>
                <a:cs typeface="Minion Pro"/>
              </a:rPr>
              <a:t>A </a:t>
            </a:r>
            <a:r>
              <a:rPr lang="en-US" sz="2400" b="1" dirty="0">
                <a:solidFill>
                  <a:srgbClr val="8FB2F3"/>
                </a:solidFill>
                <a:latin typeface="Minion Pro"/>
                <a:cs typeface="Minion Pro"/>
              </a:rPr>
              <a:t>Great Organization </a:t>
            </a:r>
            <a:r>
              <a:rPr lang="en-US" sz="2400" dirty="0">
                <a:latin typeface="Minion Pro"/>
                <a:cs typeface="Minion Pro"/>
              </a:rPr>
              <a:t>– The UDOH will be recognized as a leader in government and public health for its excellent performance. The organization will continue to grow its ability to attract, retain, and value the best professionals and public servants</a:t>
            </a:r>
            <a:r>
              <a:rPr lang="en-US" sz="2400" dirty="0" smtClean="0">
                <a:latin typeface="Minion Pro"/>
                <a:cs typeface="Minion Pro"/>
              </a:rPr>
              <a:t>.</a:t>
            </a:r>
            <a:endParaRPr lang="en-US" sz="2400" dirty="0"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312274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 smtClean="0"/>
              <a:t>HIPAA Policies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 smtClean="0"/>
              <a:t>Data Policies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 smtClean="0"/>
              <a:t>Data Release Procedures</a:t>
            </a:r>
            <a:endParaRPr lang="en-US" sz="3600" dirty="0"/>
          </a:p>
        </p:txBody>
      </p:sp>
      <p:pic>
        <p:nvPicPr>
          <p:cNvPr id="4" name="Picture 3" descr="Image Only_No Text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306" y="134741"/>
            <a:ext cx="797988" cy="80057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943746" y="6448762"/>
            <a:ext cx="8200254" cy="409237"/>
            <a:chOff x="943746" y="6448762"/>
            <a:chExt cx="8200254" cy="409237"/>
          </a:xfrm>
        </p:grpSpPr>
        <p:sp>
          <p:nvSpPr>
            <p:cNvPr id="6" name="Rectangle 5"/>
            <p:cNvSpPr/>
            <p:nvPr/>
          </p:nvSpPr>
          <p:spPr>
            <a:xfrm>
              <a:off x="943746" y="6448762"/>
              <a:ext cx="8200254" cy="409237"/>
            </a:xfrm>
            <a:custGeom>
              <a:avLst/>
              <a:gdLst>
                <a:gd name="connsiteX0" fmla="*/ 0 w 8200254"/>
                <a:gd name="connsiteY0" fmla="*/ 0 h 409237"/>
                <a:gd name="connsiteX1" fmla="*/ 8200254 w 8200254"/>
                <a:gd name="connsiteY1" fmla="*/ 0 h 409237"/>
                <a:gd name="connsiteX2" fmla="*/ 8200254 w 8200254"/>
                <a:gd name="connsiteY2" fmla="*/ 409237 h 409237"/>
                <a:gd name="connsiteX3" fmla="*/ 0 w 8200254"/>
                <a:gd name="connsiteY3" fmla="*/ 409237 h 409237"/>
                <a:gd name="connsiteX4" fmla="*/ 0 w 8200254"/>
                <a:gd name="connsiteY4" fmla="*/ 0 h 409237"/>
                <a:gd name="connsiteX0" fmla="*/ 215547 w 8200254"/>
                <a:gd name="connsiteY0" fmla="*/ 0 h 409237"/>
                <a:gd name="connsiteX1" fmla="*/ 8200254 w 8200254"/>
                <a:gd name="connsiteY1" fmla="*/ 0 h 409237"/>
                <a:gd name="connsiteX2" fmla="*/ 8200254 w 8200254"/>
                <a:gd name="connsiteY2" fmla="*/ 409237 h 409237"/>
                <a:gd name="connsiteX3" fmla="*/ 0 w 8200254"/>
                <a:gd name="connsiteY3" fmla="*/ 409237 h 409237"/>
                <a:gd name="connsiteX4" fmla="*/ 215547 w 8200254"/>
                <a:gd name="connsiteY4" fmla="*/ 0 h 40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0254" h="409237">
                  <a:moveTo>
                    <a:pt x="215547" y="0"/>
                  </a:moveTo>
                  <a:lnTo>
                    <a:pt x="8200254" y="0"/>
                  </a:lnTo>
                  <a:lnTo>
                    <a:pt x="8200254" y="409237"/>
                  </a:lnTo>
                  <a:lnTo>
                    <a:pt x="0" y="409237"/>
                  </a:lnTo>
                  <a:lnTo>
                    <a:pt x="215547" y="0"/>
                  </a:lnTo>
                  <a:close/>
                </a:path>
              </a:pathLst>
            </a:custGeom>
            <a:solidFill>
              <a:srgbClr val="8FB2F3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609560" y="6475084"/>
              <a:ext cx="74177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Minion Pro"/>
                  <a:cs typeface="Minion Pro"/>
                </a:rPr>
                <a:t>HEALTHIEST PEOPLE  |  OPTIMIZE MEDICAID  |  A GREAT </a:t>
              </a:r>
              <a:r>
                <a:rPr lang="en-US" sz="1600" dirty="0" smtClean="0">
                  <a:solidFill>
                    <a:schemeClr val="bg1"/>
                  </a:solidFill>
                  <a:latin typeface="Minion Pro"/>
                  <a:cs typeface="Minion Pro"/>
                </a:rPr>
                <a:t>ORGANIZATION</a:t>
              </a:r>
              <a:endParaRPr lang="en-US" sz="1600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2038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HIPAA </a:t>
            </a:r>
            <a:r>
              <a:rPr lang="en-US" b="1" dirty="0" smtClean="0"/>
              <a:t>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 smtClean="0"/>
              <a:t>Governing Policy</a:t>
            </a: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/>
              <a:t>11.01 </a:t>
            </a:r>
            <a:r>
              <a:rPr lang="en-US" dirty="0"/>
              <a:t>- Privacy/Security </a:t>
            </a:r>
            <a:r>
              <a:rPr lang="en-US" b="1" dirty="0">
                <a:solidFill>
                  <a:srgbClr val="FF0000"/>
                </a:solidFill>
              </a:rPr>
              <a:t>Hybrid Entity </a:t>
            </a:r>
            <a:r>
              <a:rPr lang="en-US" dirty="0"/>
              <a:t>Designation and Governance of HIPAA Privacy, Security and Breach </a:t>
            </a:r>
            <a:r>
              <a:rPr lang="en-US" dirty="0" smtClean="0"/>
              <a:t>Policies</a:t>
            </a:r>
            <a:endParaRPr lang="en-US" dirty="0"/>
          </a:p>
          <a:p>
            <a:r>
              <a:rPr lang="en-US" b="1" dirty="0" smtClean="0"/>
              <a:t>Privacy Policies </a:t>
            </a:r>
            <a:r>
              <a:rPr lang="en-US" sz="2600" b="1" dirty="0" smtClean="0">
                <a:solidFill>
                  <a:srgbClr val="FF0000"/>
                </a:solidFill>
              </a:rPr>
              <a:t>[for HIPAA covered components]</a:t>
            </a:r>
            <a:endParaRPr lang="en-US" sz="2600" dirty="0" smtClean="0">
              <a:solidFill>
                <a:srgbClr val="FF0000"/>
              </a:solidFill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/>
              <a:t>12.01 </a:t>
            </a:r>
            <a:r>
              <a:rPr lang="en-US" dirty="0"/>
              <a:t>- HIPAA Privacy and Security </a:t>
            </a:r>
            <a:r>
              <a:rPr lang="en-US" dirty="0" smtClean="0"/>
              <a:t>Implementation </a:t>
            </a:r>
            <a:r>
              <a:rPr lang="en-US" dirty="0"/>
              <a:t>&amp; </a:t>
            </a:r>
            <a:r>
              <a:rPr lang="en-US" dirty="0" smtClean="0"/>
              <a:t>Oversight</a:t>
            </a:r>
          </a:p>
          <a:p>
            <a:r>
              <a:rPr lang="en-US" b="1" dirty="0"/>
              <a:t>Security </a:t>
            </a:r>
            <a:r>
              <a:rPr lang="en-US" b="1" dirty="0" smtClean="0"/>
              <a:t>Policies </a:t>
            </a:r>
            <a:r>
              <a:rPr lang="en-US" sz="2600" b="1" dirty="0">
                <a:solidFill>
                  <a:srgbClr val="FF0000"/>
                </a:solidFill>
              </a:rPr>
              <a:t>[</a:t>
            </a:r>
            <a:r>
              <a:rPr lang="en-US" sz="2600" b="1" dirty="0" smtClean="0">
                <a:solidFill>
                  <a:srgbClr val="FF0000"/>
                </a:solidFill>
              </a:rPr>
              <a:t>for the entire UDOH]</a:t>
            </a:r>
            <a:endParaRPr lang="en-US" sz="2600" dirty="0" smtClean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/>
              <a:t>13.01 </a:t>
            </a:r>
            <a:r>
              <a:rPr lang="en-US" dirty="0"/>
              <a:t>- Information Security Strategy</a:t>
            </a:r>
            <a:endParaRPr lang="en-US" dirty="0"/>
          </a:p>
        </p:txBody>
      </p:sp>
      <p:pic>
        <p:nvPicPr>
          <p:cNvPr id="4" name="Picture 3" descr="Image Only_No Text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306" y="134741"/>
            <a:ext cx="797988" cy="80057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943746" y="6448762"/>
            <a:ext cx="8200254" cy="409237"/>
            <a:chOff x="943746" y="6448762"/>
            <a:chExt cx="8200254" cy="409237"/>
          </a:xfrm>
        </p:grpSpPr>
        <p:sp>
          <p:nvSpPr>
            <p:cNvPr id="6" name="Rectangle 5"/>
            <p:cNvSpPr/>
            <p:nvPr/>
          </p:nvSpPr>
          <p:spPr>
            <a:xfrm>
              <a:off x="943746" y="6448762"/>
              <a:ext cx="8200254" cy="409237"/>
            </a:xfrm>
            <a:custGeom>
              <a:avLst/>
              <a:gdLst>
                <a:gd name="connsiteX0" fmla="*/ 0 w 8200254"/>
                <a:gd name="connsiteY0" fmla="*/ 0 h 409237"/>
                <a:gd name="connsiteX1" fmla="*/ 8200254 w 8200254"/>
                <a:gd name="connsiteY1" fmla="*/ 0 h 409237"/>
                <a:gd name="connsiteX2" fmla="*/ 8200254 w 8200254"/>
                <a:gd name="connsiteY2" fmla="*/ 409237 h 409237"/>
                <a:gd name="connsiteX3" fmla="*/ 0 w 8200254"/>
                <a:gd name="connsiteY3" fmla="*/ 409237 h 409237"/>
                <a:gd name="connsiteX4" fmla="*/ 0 w 8200254"/>
                <a:gd name="connsiteY4" fmla="*/ 0 h 409237"/>
                <a:gd name="connsiteX0" fmla="*/ 215547 w 8200254"/>
                <a:gd name="connsiteY0" fmla="*/ 0 h 409237"/>
                <a:gd name="connsiteX1" fmla="*/ 8200254 w 8200254"/>
                <a:gd name="connsiteY1" fmla="*/ 0 h 409237"/>
                <a:gd name="connsiteX2" fmla="*/ 8200254 w 8200254"/>
                <a:gd name="connsiteY2" fmla="*/ 409237 h 409237"/>
                <a:gd name="connsiteX3" fmla="*/ 0 w 8200254"/>
                <a:gd name="connsiteY3" fmla="*/ 409237 h 409237"/>
                <a:gd name="connsiteX4" fmla="*/ 215547 w 8200254"/>
                <a:gd name="connsiteY4" fmla="*/ 0 h 40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0254" h="409237">
                  <a:moveTo>
                    <a:pt x="215547" y="0"/>
                  </a:moveTo>
                  <a:lnTo>
                    <a:pt x="8200254" y="0"/>
                  </a:lnTo>
                  <a:lnTo>
                    <a:pt x="8200254" y="409237"/>
                  </a:lnTo>
                  <a:lnTo>
                    <a:pt x="0" y="409237"/>
                  </a:lnTo>
                  <a:lnTo>
                    <a:pt x="215547" y="0"/>
                  </a:lnTo>
                  <a:close/>
                </a:path>
              </a:pathLst>
            </a:custGeom>
            <a:solidFill>
              <a:srgbClr val="8FB2F3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609560" y="6475084"/>
              <a:ext cx="74177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Minion Pro"/>
                  <a:cs typeface="Minion Pro"/>
                </a:rPr>
                <a:t>HEALTHIEST PEOPLE  |  OPTIMIZE MEDICAID  |  A GREAT </a:t>
              </a:r>
              <a:r>
                <a:rPr lang="en-US" sz="1600" dirty="0" smtClean="0">
                  <a:solidFill>
                    <a:schemeClr val="bg1"/>
                  </a:solidFill>
                  <a:latin typeface="Minion Pro"/>
                  <a:cs typeface="Minion Pro"/>
                </a:rPr>
                <a:t>ORGANIZATION</a:t>
              </a:r>
              <a:endParaRPr lang="en-US" sz="1600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5030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effectLst/>
              </a:rPr>
              <a:t>Health </a:t>
            </a:r>
            <a:r>
              <a:rPr lang="en-US" b="1" dirty="0" smtClean="0">
                <a:effectLst/>
              </a:rPr>
              <a:t>Data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Utah Health Code </a:t>
            </a:r>
            <a:r>
              <a:rPr lang="en-US" sz="2800" dirty="0" smtClean="0"/>
              <a:t>26-3 Health Statistics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Specify privacy protection for public health data if not covered elsewhere </a:t>
            </a:r>
            <a:endParaRPr lang="en-US" sz="2400" dirty="0" smtClean="0"/>
          </a:p>
          <a:p>
            <a:pPr marL="0" indent="0">
              <a:buNone/>
            </a:pPr>
            <a:r>
              <a:rPr lang="en-US" sz="2800" dirty="0"/>
              <a:t>01.02 Delegation of </a:t>
            </a:r>
            <a:r>
              <a:rPr lang="en-US" sz="2800" dirty="0" smtClean="0"/>
              <a:t>Approval Authority</a:t>
            </a:r>
          </a:p>
          <a:p>
            <a:pPr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PHI and PII data sharing with external entities requires approvals from the Executive Director’s Office</a:t>
            </a:r>
          </a:p>
          <a:p>
            <a:pPr marL="0" indent="0">
              <a:buNone/>
            </a:pPr>
            <a:r>
              <a:rPr lang="en-US" sz="2800" dirty="0" smtClean="0"/>
              <a:t>07.01 </a:t>
            </a:r>
            <a:r>
              <a:rPr lang="en-US" sz="2800" dirty="0"/>
              <a:t>UDOH Data Stewardship </a:t>
            </a:r>
            <a:r>
              <a:rPr lang="en-US" sz="2800" dirty="0" smtClean="0"/>
              <a:t>Policy</a:t>
            </a:r>
          </a:p>
          <a:p>
            <a:pPr marL="0" indent="0">
              <a:buNone/>
            </a:pPr>
            <a:r>
              <a:rPr lang="en-US" sz="2800" dirty="0" smtClean="0"/>
              <a:t>07.02 </a:t>
            </a:r>
            <a:r>
              <a:rPr lang="en-US" sz="2800" dirty="0" smtClean="0"/>
              <a:t>New Data Collection Policy</a:t>
            </a:r>
          </a:p>
          <a:p>
            <a:pPr marL="0" indent="0">
              <a:buNone/>
            </a:pPr>
            <a:r>
              <a:rPr lang="en-US" sz="2800" dirty="0" smtClean="0"/>
              <a:t>07.03 Information Systems Change Management </a:t>
            </a:r>
            <a:r>
              <a:rPr lang="en-US" sz="2800" dirty="0" smtClean="0"/>
              <a:t>Policy</a:t>
            </a:r>
            <a:endParaRPr lang="en-US" sz="2800" dirty="0"/>
          </a:p>
        </p:txBody>
      </p:sp>
      <p:grpSp>
        <p:nvGrpSpPr>
          <p:cNvPr id="4" name="Group 3"/>
          <p:cNvGrpSpPr/>
          <p:nvPr/>
        </p:nvGrpSpPr>
        <p:grpSpPr>
          <a:xfrm>
            <a:off x="943746" y="6448762"/>
            <a:ext cx="8200254" cy="409237"/>
            <a:chOff x="943746" y="6448762"/>
            <a:chExt cx="8200254" cy="409237"/>
          </a:xfrm>
        </p:grpSpPr>
        <p:sp>
          <p:nvSpPr>
            <p:cNvPr id="5" name="Rectangle 5"/>
            <p:cNvSpPr/>
            <p:nvPr/>
          </p:nvSpPr>
          <p:spPr>
            <a:xfrm>
              <a:off x="943746" y="6448762"/>
              <a:ext cx="8200254" cy="409237"/>
            </a:xfrm>
            <a:custGeom>
              <a:avLst/>
              <a:gdLst>
                <a:gd name="connsiteX0" fmla="*/ 0 w 8200254"/>
                <a:gd name="connsiteY0" fmla="*/ 0 h 409237"/>
                <a:gd name="connsiteX1" fmla="*/ 8200254 w 8200254"/>
                <a:gd name="connsiteY1" fmla="*/ 0 h 409237"/>
                <a:gd name="connsiteX2" fmla="*/ 8200254 w 8200254"/>
                <a:gd name="connsiteY2" fmla="*/ 409237 h 409237"/>
                <a:gd name="connsiteX3" fmla="*/ 0 w 8200254"/>
                <a:gd name="connsiteY3" fmla="*/ 409237 h 409237"/>
                <a:gd name="connsiteX4" fmla="*/ 0 w 8200254"/>
                <a:gd name="connsiteY4" fmla="*/ 0 h 409237"/>
                <a:gd name="connsiteX0" fmla="*/ 215547 w 8200254"/>
                <a:gd name="connsiteY0" fmla="*/ 0 h 409237"/>
                <a:gd name="connsiteX1" fmla="*/ 8200254 w 8200254"/>
                <a:gd name="connsiteY1" fmla="*/ 0 h 409237"/>
                <a:gd name="connsiteX2" fmla="*/ 8200254 w 8200254"/>
                <a:gd name="connsiteY2" fmla="*/ 409237 h 409237"/>
                <a:gd name="connsiteX3" fmla="*/ 0 w 8200254"/>
                <a:gd name="connsiteY3" fmla="*/ 409237 h 409237"/>
                <a:gd name="connsiteX4" fmla="*/ 215547 w 8200254"/>
                <a:gd name="connsiteY4" fmla="*/ 0 h 40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0254" h="409237">
                  <a:moveTo>
                    <a:pt x="215547" y="0"/>
                  </a:moveTo>
                  <a:lnTo>
                    <a:pt x="8200254" y="0"/>
                  </a:lnTo>
                  <a:lnTo>
                    <a:pt x="8200254" y="409237"/>
                  </a:lnTo>
                  <a:lnTo>
                    <a:pt x="0" y="409237"/>
                  </a:lnTo>
                  <a:lnTo>
                    <a:pt x="215547" y="0"/>
                  </a:lnTo>
                  <a:close/>
                </a:path>
              </a:pathLst>
            </a:custGeom>
            <a:solidFill>
              <a:srgbClr val="8FB2F3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609560" y="6475084"/>
              <a:ext cx="74177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Minion Pro"/>
                  <a:cs typeface="Minion Pro"/>
                </a:rPr>
                <a:t>HEALTHIEST PEOPLE  |  OPTIMIZE MEDICAID  |  A GREAT </a:t>
              </a:r>
              <a:r>
                <a:rPr lang="en-US" sz="1600" dirty="0" smtClean="0">
                  <a:solidFill>
                    <a:schemeClr val="bg1"/>
                  </a:solidFill>
                  <a:latin typeface="Minion Pro"/>
                  <a:cs typeface="Minion Pro"/>
                </a:rPr>
                <a:t>ORGANIZATION</a:t>
              </a:r>
              <a:endParaRPr lang="en-US" sz="1600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</p:grpSp>
      <p:pic>
        <p:nvPicPr>
          <p:cNvPr id="7" name="Picture 6" descr="Image Only_No Text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306" y="134741"/>
            <a:ext cx="797988" cy="80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776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 of Data Stewardship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The </a:t>
            </a:r>
            <a:r>
              <a:rPr lang="en-US" sz="2400" dirty="0"/>
              <a:t>responsibility carried out on behalf of a group, institution, or the public in general to safeguard, protect, and optimize the use of the data resources. </a:t>
            </a:r>
            <a:endParaRPr lang="en-US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srgbClr val="0070C0"/>
                </a:solidFill>
              </a:rPr>
              <a:t>Data </a:t>
            </a:r>
            <a:r>
              <a:rPr lang="en-US" sz="2400" dirty="0">
                <a:solidFill>
                  <a:srgbClr val="0070C0"/>
                </a:solidFill>
              </a:rPr>
              <a:t>stewardship in </a:t>
            </a:r>
            <a:r>
              <a:rPr lang="en-US" sz="2400" dirty="0" smtClean="0">
                <a:solidFill>
                  <a:srgbClr val="0070C0"/>
                </a:solidFill>
              </a:rPr>
              <a:t>UDOH </a:t>
            </a:r>
            <a:r>
              <a:rPr lang="en-US" sz="2400" dirty="0">
                <a:solidFill>
                  <a:srgbClr val="0070C0"/>
                </a:solidFill>
              </a:rPr>
              <a:t>relates to the data collected by an organizational unit under the authority of the Department. </a:t>
            </a:r>
            <a:endParaRPr lang="en-US" sz="2400" dirty="0" smtClean="0">
              <a:solidFill>
                <a:srgbClr val="0070C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Protecting </a:t>
            </a:r>
            <a:r>
              <a:rPr lang="en-US" sz="2400" dirty="0"/>
              <a:t>the Department’s data resources includes, and is subject to, all the statutes and rules that pertain to the data. </a:t>
            </a:r>
            <a:endParaRPr lang="en-US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srgbClr val="0070C0"/>
                </a:solidFill>
              </a:rPr>
              <a:t>A </a:t>
            </a:r>
            <a:r>
              <a:rPr lang="en-US" sz="2400" dirty="0">
                <a:solidFill>
                  <a:srgbClr val="0070C0"/>
                </a:solidFill>
              </a:rPr>
              <a:t>data steward does not have the right to conceal or hold protected health data for personal benefit, disclose protected health data without proper authorization, or arbitrarily limit access to the </a:t>
            </a:r>
            <a:r>
              <a:rPr lang="en-US" sz="2400" dirty="0" smtClean="0">
                <a:solidFill>
                  <a:srgbClr val="0070C0"/>
                </a:solidFill>
              </a:rPr>
              <a:t>data.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A </a:t>
            </a:r>
            <a:r>
              <a:rPr lang="en-US" sz="2400" dirty="0"/>
              <a:t>data steward defined by this policy is a UDOH employee.</a:t>
            </a:r>
            <a:endParaRPr lang="en-US" sz="2400" dirty="0"/>
          </a:p>
        </p:txBody>
      </p:sp>
      <p:grpSp>
        <p:nvGrpSpPr>
          <p:cNvPr id="4" name="Group 3"/>
          <p:cNvGrpSpPr/>
          <p:nvPr/>
        </p:nvGrpSpPr>
        <p:grpSpPr>
          <a:xfrm>
            <a:off x="943746" y="6448762"/>
            <a:ext cx="8200254" cy="409237"/>
            <a:chOff x="943746" y="6448762"/>
            <a:chExt cx="8200254" cy="409237"/>
          </a:xfrm>
        </p:grpSpPr>
        <p:sp>
          <p:nvSpPr>
            <p:cNvPr id="5" name="Rectangle 5"/>
            <p:cNvSpPr/>
            <p:nvPr/>
          </p:nvSpPr>
          <p:spPr>
            <a:xfrm>
              <a:off x="943746" y="6448762"/>
              <a:ext cx="8200254" cy="409237"/>
            </a:xfrm>
            <a:custGeom>
              <a:avLst/>
              <a:gdLst>
                <a:gd name="connsiteX0" fmla="*/ 0 w 8200254"/>
                <a:gd name="connsiteY0" fmla="*/ 0 h 409237"/>
                <a:gd name="connsiteX1" fmla="*/ 8200254 w 8200254"/>
                <a:gd name="connsiteY1" fmla="*/ 0 h 409237"/>
                <a:gd name="connsiteX2" fmla="*/ 8200254 w 8200254"/>
                <a:gd name="connsiteY2" fmla="*/ 409237 h 409237"/>
                <a:gd name="connsiteX3" fmla="*/ 0 w 8200254"/>
                <a:gd name="connsiteY3" fmla="*/ 409237 h 409237"/>
                <a:gd name="connsiteX4" fmla="*/ 0 w 8200254"/>
                <a:gd name="connsiteY4" fmla="*/ 0 h 409237"/>
                <a:gd name="connsiteX0" fmla="*/ 215547 w 8200254"/>
                <a:gd name="connsiteY0" fmla="*/ 0 h 409237"/>
                <a:gd name="connsiteX1" fmla="*/ 8200254 w 8200254"/>
                <a:gd name="connsiteY1" fmla="*/ 0 h 409237"/>
                <a:gd name="connsiteX2" fmla="*/ 8200254 w 8200254"/>
                <a:gd name="connsiteY2" fmla="*/ 409237 h 409237"/>
                <a:gd name="connsiteX3" fmla="*/ 0 w 8200254"/>
                <a:gd name="connsiteY3" fmla="*/ 409237 h 409237"/>
                <a:gd name="connsiteX4" fmla="*/ 215547 w 8200254"/>
                <a:gd name="connsiteY4" fmla="*/ 0 h 40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0254" h="409237">
                  <a:moveTo>
                    <a:pt x="215547" y="0"/>
                  </a:moveTo>
                  <a:lnTo>
                    <a:pt x="8200254" y="0"/>
                  </a:lnTo>
                  <a:lnTo>
                    <a:pt x="8200254" y="409237"/>
                  </a:lnTo>
                  <a:lnTo>
                    <a:pt x="0" y="409237"/>
                  </a:lnTo>
                  <a:lnTo>
                    <a:pt x="215547" y="0"/>
                  </a:lnTo>
                  <a:close/>
                </a:path>
              </a:pathLst>
            </a:custGeom>
            <a:solidFill>
              <a:srgbClr val="8FB2F3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609560" y="6475084"/>
              <a:ext cx="74177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Minion Pro"/>
                  <a:cs typeface="Minion Pro"/>
                </a:rPr>
                <a:t>HEALTHIEST PEOPLE  |  OPTIMIZE MEDICAID  |  A GREAT </a:t>
              </a:r>
              <a:r>
                <a:rPr lang="en-US" sz="1600" dirty="0" smtClean="0">
                  <a:solidFill>
                    <a:schemeClr val="bg1"/>
                  </a:solidFill>
                  <a:latin typeface="Minion Pro"/>
                  <a:cs typeface="Minion Pro"/>
                </a:rPr>
                <a:t>ORGANIZATION</a:t>
              </a:r>
              <a:endParaRPr lang="en-US" sz="1600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</p:grpSp>
      <p:pic>
        <p:nvPicPr>
          <p:cNvPr id="7" name="Picture 6" descr="Image Only_No Text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306" y="134741"/>
            <a:ext cx="797988" cy="80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605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Stewardship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0584"/>
            <a:ext cx="8229600" cy="4708525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2200" dirty="0" smtClean="0"/>
              <a:t>Purpose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200" dirty="0" smtClean="0">
                <a:solidFill>
                  <a:srgbClr val="0070C0"/>
                </a:solidFill>
              </a:rPr>
              <a:t>Definitions (Data stewardship, de-identified, limited, identifiable data set, disclosure, IRB)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200" dirty="0" smtClean="0"/>
              <a:t>Background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200" dirty="0" smtClean="0">
                <a:solidFill>
                  <a:srgbClr val="0070C0"/>
                </a:solidFill>
              </a:rPr>
              <a:t>Responsibilities (General employee, division, director for Center for Health Data and Informatics, IRB, data steward)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200" dirty="0" smtClean="0"/>
              <a:t>Procedures (Sharing data among UDOH programs; release identifiable data to external research; Release de-identified data to external users)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200" dirty="0" smtClean="0">
                <a:solidFill>
                  <a:srgbClr val="0070C0"/>
                </a:solidFill>
              </a:rPr>
              <a:t>Data Sharing Agreement (What, when, how, etc.)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200" dirty="0" smtClean="0"/>
              <a:t>Data Suppression Requirement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200" dirty="0" smtClean="0">
                <a:solidFill>
                  <a:srgbClr val="0070C0"/>
                </a:solidFill>
              </a:rPr>
              <a:t>Training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943746" y="6448762"/>
            <a:ext cx="8200254" cy="409237"/>
            <a:chOff x="943746" y="6448762"/>
            <a:chExt cx="8200254" cy="409237"/>
          </a:xfrm>
        </p:grpSpPr>
        <p:sp>
          <p:nvSpPr>
            <p:cNvPr id="5" name="Rectangle 5"/>
            <p:cNvSpPr/>
            <p:nvPr/>
          </p:nvSpPr>
          <p:spPr>
            <a:xfrm>
              <a:off x="943746" y="6448762"/>
              <a:ext cx="8200254" cy="409237"/>
            </a:xfrm>
            <a:custGeom>
              <a:avLst/>
              <a:gdLst>
                <a:gd name="connsiteX0" fmla="*/ 0 w 8200254"/>
                <a:gd name="connsiteY0" fmla="*/ 0 h 409237"/>
                <a:gd name="connsiteX1" fmla="*/ 8200254 w 8200254"/>
                <a:gd name="connsiteY1" fmla="*/ 0 h 409237"/>
                <a:gd name="connsiteX2" fmla="*/ 8200254 w 8200254"/>
                <a:gd name="connsiteY2" fmla="*/ 409237 h 409237"/>
                <a:gd name="connsiteX3" fmla="*/ 0 w 8200254"/>
                <a:gd name="connsiteY3" fmla="*/ 409237 h 409237"/>
                <a:gd name="connsiteX4" fmla="*/ 0 w 8200254"/>
                <a:gd name="connsiteY4" fmla="*/ 0 h 409237"/>
                <a:gd name="connsiteX0" fmla="*/ 215547 w 8200254"/>
                <a:gd name="connsiteY0" fmla="*/ 0 h 409237"/>
                <a:gd name="connsiteX1" fmla="*/ 8200254 w 8200254"/>
                <a:gd name="connsiteY1" fmla="*/ 0 h 409237"/>
                <a:gd name="connsiteX2" fmla="*/ 8200254 w 8200254"/>
                <a:gd name="connsiteY2" fmla="*/ 409237 h 409237"/>
                <a:gd name="connsiteX3" fmla="*/ 0 w 8200254"/>
                <a:gd name="connsiteY3" fmla="*/ 409237 h 409237"/>
                <a:gd name="connsiteX4" fmla="*/ 215547 w 8200254"/>
                <a:gd name="connsiteY4" fmla="*/ 0 h 40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0254" h="409237">
                  <a:moveTo>
                    <a:pt x="215547" y="0"/>
                  </a:moveTo>
                  <a:lnTo>
                    <a:pt x="8200254" y="0"/>
                  </a:lnTo>
                  <a:lnTo>
                    <a:pt x="8200254" y="409237"/>
                  </a:lnTo>
                  <a:lnTo>
                    <a:pt x="0" y="409237"/>
                  </a:lnTo>
                  <a:lnTo>
                    <a:pt x="215547" y="0"/>
                  </a:lnTo>
                  <a:close/>
                </a:path>
              </a:pathLst>
            </a:custGeom>
            <a:solidFill>
              <a:srgbClr val="8FB2F3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609560" y="6475084"/>
              <a:ext cx="74177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Minion Pro"/>
                  <a:cs typeface="Minion Pro"/>
                </a:rPr>
                <a:t>HEALTHIEST PEOPLE  |  OPTIMIZE MEDICAID  |  A GREAT </a:t>
              </a:r>
              <a:r>
                <a:rPr lang="en-US" sz="1600" dirty="0" smtClean="0">
                  <a:solidFill>
                    <a:schemeClr val="bg1"/>
                  </a:solidFill>
                  <a:latin typeface="Minion Pro"/>
                  <a:cs typeface="Minion Pro"/>
                </a:rPr>
                <a:t>ORGANIZATION</a:t>
              </a:r>
              <a:endParaRPr lang="en-US" sz="1600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</p:grpSp>
      <p:pic>
        <p:nvPicPr>
          <p:cNvPr id="7" name="Picture 6" descr="Image Only_No Text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306" y="134741"/>
            <a:ext cx="797988" cy="80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901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Suppression Guideline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/>
          </a:bodyPr>
          <a:lstStyle/>
          <a:p>
            <a:r>
              <a:rPr lang="en-US" u="sng" dirty="0" smtClean="0">
                <a:hlinkClick r:id="rId2"/>
              </a:rPr>
              <a:t>Data </a:t>
            </a:r>
            <a:r>
              <a:rPr lang="en-US" u="sng" dirty="0">
                <a:hlinkClick r:id="rId2"/>
              </a:rPr>
              <a:t>Suppression Guidelines Summary</a:t>
            </a:r>
            <a:endParaRPr lang="en-US" dirty="0"/>
          </a:p>
          <a:p>
            <a:r>
              <a:rPr lang="en-US" u="sng" dirty="0">
                <a:hlinkClick r:id="rId3"/>
              </a:rPr>
              <a:t>Data Suppression Guidelines </a:t>
            </a:r>
            <a:r>
              <a:rPr lang="en-US" u="sng" dirty="0" smtClean="0">
                <a:hlinkClick r:id="rId3"/>
              </a:rPr>
              <a:t>Detail</a:t>
            </a:r>
            <a:endParaRPr lang="en-US" u="sng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This is a committee’s work over the years</a:t>
            </a:r>
          </a:p>
          <a:p>
            <a:r>
              <a:rPr lang="en-US" dirty="0" smtClean="0"/>
              <a:t>This requirement is incorporated into data release agreements. 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943746" y="6448762"/>
            <a:ext cx="8200254" cy="409237"/>
            <a:chOff x="943746" y="6448762"/>
            <a:chExt cx="8200254" cy="409237"/>
          </a:xfrm>
        </p:grpSpPr>
        <p:sp>
          <p:nvSpPr>
            <p:cNvPr id="5" name="Rectangle 5"/>
            <p:cNvSpPr/>
            <p:nvPr/>
          </p:nvSpPr>
          <p:spPr>
            <a:xfrm>
              <a:off x="943746" y="6448762"/>
              <a:ext cx="8200254" cy="409237"/>
            </a:xfrm>
            <a:custGeom>
              <a:avLst/>
              <a:gdLst>
                <a:gd name="connsiteX0" fmla="*/ 0 w 8200254"/>
                <a:gd name="connsiteY0" fmla="*/ 0 h 409237"/>
                <a:gd name="connsiteX1" fmla="*/ 8200254 w 8200254"/>
                <a:gd name="connsiteY1" fmla="*/ 0 h 409237"/>
                <a:gd name="connsiteX2" fmla="*/ 8200254 w 8200254"/>
                <a:gd name="connsiteY2" fmla="*/ 409237 h 409237"/>
                <a:gd name="connsiteX3" fmla="*/ 0 w 8200254"/>
                <a:gd name="connsiteY3" fmla="*/ 409237 h 409237"/>
                <a:gd name="connsiteX4" fmla="*/ 0 w 8200254"/>
                <a:gd name="connsiteY4" fmla="*/ 0 h 409237"/>
                <a:gd name="connsiteX0" fmla="*/ 215547 w 8200254"/>
                <a:gd name="connsiteY0" fmla="*/ 0 h 409237"/>
                <a:gd name="connsiteX1" fmla="*/ 8200254 w 8200254"/>
                <a:gd name="connsiteY1" fmla="*/ 0 h 409237"/>
                <a:gd name="connsiteX2" fmla="*/ 8200254 w 8200254"/>
                <a:gd name="connsiteY2" fmla="*/ 409237 h 409237"/>
                <a:gd name="connsiteX3" fmla="*/ 0 w 8200254"/>
                <a:gd name="connsiteY3" fmla="*/ 409237 h 409237"/>
                <a:gd name="connsiteX4" fmla="*/ 215547 w 8200254"/>
                <a:gd name="connsiteY4" fmla="*/ 0 h 40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0254" h="409237">
                  <a:moveTo>
                    <a:pt x="215547" y="0"/>
                  </a:moveTo>
                  <a:lnTo>
                    <a:pt x="8200254" y="0"/>
                  </a:lnTo>
                  <a:lnTo>
                    <a:pt x="8200254" y="409237"/>
                  </a:lnTo>
                  <a:lnTo>
                    <a:pt x="0" y="409237"/>
                  </a:lnTo>
                  <a:lnTo>
                    <a:pt x="215547" y="0"/>
                  </a:lnTo>
                  <a:close/>
                </a:path>
              </a:pathLst>
            </a:custGeom>
            <a:solidFill>
              <a:srgbClr val="8FB2F3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609560" y="6475084"/>
              <a:ext cx="74177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Minion Pro"/>
                  <a:cs typeface="Minion Pro"/>
                </a:rPr>
                <a:t>HEALTHIEST PEOPLE  |  OPTIMIZE MEDICAID  |  A GREAT </a:t>
              </a:r>
              <a:r>
                <a:rPr lang="en-US" sz="1600" dirty="0" smtClean="0">
                  <a:solidFill>
                    <a:schemeClr val="bg1"/>
                  </a:solidFill>
                  <a:latin typeface="Minion Pro"/>
                  <a:cs typeface="Minion Pro"/>
                </a:rPr>
                <a:t>ORGANIZATION</a:t>
              </a:r>
              <a:endParaRPr lang="en-US" sz="1600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</p:grpSp>
      <p:pic>
        <p:nvPicPr>
          <p:cNvPr id="7" name="Picture 6" descr="Image Only_No Text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306" y="134741"/>
            <a:ext cx="797988" cy="80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490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effectLst/>
              </a:rPr>
              <a:t>Health </a:t>
            </a:r>
            <a:r>
              <a:rPr lang="en-US" sz="3600" b="1" dirty="0" smtClean="0">
                <a:effectLst/>
              </a:rPr>
              <a:t>Data </a:t>
            </a:r>
            <a:r>
              <a:rPr lang="en-US" sz="3600" b="1" dirty="0" smtClean="0"/>
              <a:t>Procedure and Support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UDOH </a:t>
            </a:r>
            <a:r>
              <a:rPr lang="en-US" dirty="0"/>
              <a:t>Information System Inventory and Data Steward List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70C0"/>
                </a:solidFill>
              </a:rPr>
              <a:t>Procedure to Approve a Data Sharing Agreement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FAQ How to Manage Data Sharing Agreements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70C0"/>
                </a:solidFill>
              </a:rPr>
              <a:t>UDOH Data Stewardship Training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Understanding Data and Governance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70C0"/>
                </a:solidFill>
              </a:rPr>
              <a:t>How </a:t>
            </a:r>
            <a:r>
              <a:rPr lang="en-US" dirty="0">
                <a:solidFill>
                  <a:srgbClr val="0070C0"/>
                </a:solidFill>
              </a:rPr>
              <a:t>to know if your data is De-Identified </a:t>
            </a:r>
            <a:r>
              <a:rPr lang="en-US" dirty="0" smtClean="0">
                <a:solidFill>
                  <a:srgbClr val="0070C0"/>
                </a:solidFill>
              </a:rPr>
              <a:t>or</a:t>
            </a:r>
            <a:r>
              <a:rPr lang="en-US" dirty="0">
                <a:solidFill>
                  <a:srgbClr val="0070C0"/>
                </a:solidFill>
              </a:rPr>
              <a:t> Limited Data Sets</a:t>
            </a:r>
            <a:r>
              <a:rPr lang="en-US" dirty="0" smtClean="0">
                <a:solidFill>
                  <a:srgbClr val="0070C0"/>
                </a:solidFill>
              </a:rPr>
              <a:t>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Examples of Data Sharing Agreements (DSA)</a:t>
            </a:r>
            <a:endParaRPr lang="en-US" dirty="0"/>
          </a:p>
          <a:p>
            <a:pPr lvl="1"/>
            <a:r>
              <a:rPr lang="en-US" dirty="0"/>
              <a:t>Generic DSA Template</a:t>
            </a:r>
          </a:p>
          <a:p>
            <a:pPr lvl="1"/>
            <a:r>
              <a:rPr lang="en-US" dirty="0"/>
              <a:t>DSA used by the Office of Health Care Statistics</a:t>
            </a:r>
          </a:p>
          <a:p>
            <a:pPr lvl="1"/>
            <a:r>
              <a:rPr lang="en-US" dirty="0"/>
              <a:t>DSA used by the PRAMS, Bureau of Maternal and Child </a:t>
            </a:r>
            <a:r>
              <a:rPr lang="en-US" dirty="0" smtClean="0"/>
              <a:t>Health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70C0"/>
                </a:solidFill>
              </a:rPr>
              <a:t>New Data Collection Request Template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Change Management </a:t>
            </a:r>
            <a:r>
              <a:rPr lang="en-US" dirty="0" smtClean="0"/>
              <a:t>Procedures</a:t>
            </a:r>
            <a:endParaRPr lang="en-US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943746" y="6448762"/>
            <a:ext cx="8200254" cy="409237"/>
            <a:chOff x="943746" y="6448762"/>
            <a:chExt cx="8200254" cy="409237"/>
          </a:xfrm>
        </p:grpSpPr>
        <p:sp>
          <p:nvSpPr>
            <p:cNvPr id="5" name="Rectangle 5"/>
            <p:cNvSpPr/>
            <p:nvPr/>
          </p:nvSpPr>
          <p:spPr>
            <a:xfrm>
              <a:off x="943746" y="6448762"/>
              <a:ext cx="8200254" cy="409237"/>
            </a:xfrm>
            <a:custGeom>
              <a:avLst/>
              <a:gdLst>
                <a:gd name="connsiteX0" fmla="*/ 0 w 8200254"/>
                <a:gd name="connsiteY0" fmla="*/ 0 h 409237"/>
                <a:gd name="connsiteX1" fmla="*/ 8200254 w 8200254"/>
                <a:gd name="connsiteY1" fmla="*/ 0 h 409237"/>
                <a:gd name="connsiteX2" fmla="*/ 8200254 w 8200254"/>
                <a:gd name="connsiteY2" fmla="*/ 409237 h 409237"/>
                <a:gd name="connsiteX3" fmla="*/ 0 w 8200254"/>
                <a:gd name="connsiteY3" fmla="*/ 409237 h 409237"/>
                <a:gd name="connsiteX4" fmla="*/ 0 w 8200254"/>
                <a:gd name="connsiteY4" fmla="*/ 0 h 409237"/>
                <a:gd name="connsiteX0" fmla="*/ 215547 w 8200254"/>
                <a:gd name="connsiteY0" fmla="*/ 0 h 409237"/>
                <a:gd name="connsiteX1" fmla="*/ 8200254 w 8200254"/>
                <a:gd name="connsiteY1" fmla="*/ 0 h 409237"/>
                <a:gd name="connsiteX2" fmla="*/ 8200254 w 8200254"/>
                <a:gd name="connsiteY2" fmla="*/ 409237 h 409237"/>
                <a:gd name="connsiteX3" fmla="*/ 0 w 8200254"/>
                <a:gd name="connsiteY3" fmla="*/ 409237 h 409237"/>
                <a:gd name="connsiteX4" fmla="*/ 215547 w 8200254"/>
                <a:gd name="connsiteY4" fmla="*/ 0 h 40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0254" h="409237">
                  <a:moveTo>
                    <a:pt x="215547" y="0"/>
                  </a:moveTo>
                  <a:lnTo>
                    <a:pt x="8200254" y="0"/>
                  </a:lnTo>
                  <a:lnTo>
                    <a:pt x="8200254" y="409237"/>
                  </a:lnTo>
                  <a:lnTo>
                    <a:pt x="0" y="409237"/>
                  </a:lnTo>
                  <a:lnTo>
                    <a:pt x="215547" y="0"/>
                  </a:lnTo>
                  <a:close/>
                </a:path>
              </a:pathLst>
            </a:custGeom>
            <a:solidFill>
              <a:srgbClr val="8FB2F3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609560" y="6475084"/>
              <a:ext cx="74177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Minion Pro"/>
                  <a:cs typeface="Minion Pro"/>
                </a:rPr>
                <a:t>HEALTHIEST PEOPLE  |  OPTIMIZE MEDICAID  |  A GREAT </a:t>
              </a:r>
              <a:r>
                <a:rPr lang="en-US" sz="1600" dirty="0" smtClean="0">
                  <a:solidFill>
                    <a:schemeClr val="bg1"/>
                  </a:solidFill>
                  <a:latin typeface="Minion Pro"/>
                  <a:cs typeface="Minion Pro"/>
                </a:rPr>
                <a:t>ORGANIZATION</a:t>
              </a:r>
              <a:endParaRPr lang="en-US" sz="1600" dirty="0">
                <a:solidFill>
                  <a:schemeClr val="bg1"/>
                </a:solidFill>
                <a:latin typeface="Minion Pro"/>
                <a:cs typeface="Minion Pro"/>
              </a:endParaRPr>
            </a:p>
          </p:txBody>
        </p:sp>
      </p:grpSp>
      <p:pic>
        <p:nvPicPr>
          <p:cNvPr id="7" name="Picture 6" descr="Image Only_No Text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306" y="134741"/>
            <a:ext cx="797988" cy="80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576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23091"/>
            <a:ext cx="7765519" cy="800570"/>
          </a:xfrm>
          <a:custGeom>
            <a:avLst/>
            <a:gdLst>
              <a:gd name="connsiteX0" fmla="*/ 0 w 7887856"/>
              <a:gd name="connsiteY0" fmla="*/ 0 h 800570"/>
              <a:gd name="connsiteX1" fmla="*/ 7887856 w 7887856"/>
              <a:gd name="connsiteY1" fmla="*/ 0 h 800570"/>
              <a:gd name="connsiteX2" fmla="*/ 7887856 w 7887856"/>
              <a:gd name="connsiteY2" fmla="*/ 800570 h 800570"/>
              <a:gd name="connsiteX3" fmla="*/ 0 w 7887856"/>
              <a:gd name="connsiteY3" fmla="*/ 800570 h 800570"/>
              <a:gd name="connsiteX4" fmla="*/ 0 w 7887856"/>
              <a:gd name="connsiteY4" fmla="*/ 0 h 800570"/>
              <a:gd name="connsiteX0" fmla="*/ 0 w 7887856"/>
              <a:gd name="connsiteY0" fmla="*/ 0 h 800570"/>
              <a:gd name="connsiteX1" fmla="*/ 7439285 w 7887856"/>
              <a:gd name="connsiteY1" fmla="*/ 5825 h 800570"/>
              <a:gd name="connsiteX2" fmla="*/ 7887856 w 7887856"/>
              <a:gd name="connsiteY2" fmla="*/ 800570 h 800570"/>
              <a:gd name="connsiteX3" fmla="*/ 0 w 7887856"/>
              <a:gd name="connsiteY3" fmla="*/ 800570 h 800570"/>
              <a:gd name="connsiteX4" fmla="*/ 0 w 7887856"/>
              <a:gd name="connsiteY4" fmla="*/ 0 h 800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87856" h="800570">
                <a:moveTo>
                  <a:pt x="0" y="0"/>
                </a:moveTo>
                <a:lnTo>
                  <a:pt x="7439285" y="5825"/>
                </a:lnTo>
                <a:lnTo>
                  <a:pt x="7887856" y="800570"/>
                </a:lnTo>
                <a:lnTo>
                  <a:pt x="0" y="800570"/>
                </a:lnTo>
                <a:lnTo>
                  <a:pt x="0" y="0"/>
                </a:lnTo>
                <a:close/>
              </a:path>
            </a:pathLst>
          </a:custGeom>
          <a:solidFill>
            <a:srgbClr val="8FB2F3"/>
          </a:solidFill>
          <a:ln>
            <a:solidFill>
              <a:srgbClr val="8FB2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THANK YOU!</a:t>
            </a:r>
            <a:endParaRPr lang="en-US" sz="4400" dirty="0"/>
          </a:p>
        </p:txBody>
      </p:sp>
      <p:pic>
        <p:nvPicPr>
          <p:cNvPr id="4" name="Picture 3" descr="Image Only_No Text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306" y="134741"/>
            <a:ext cx="797988" cy="8005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91880" y="2947069"/>
            <a:ext cx="799472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/>
              <a:t>Question and Discussion</a:t>
            </a:r>
          </a:p>
          <a:p>
            <a:pPr algn="ctr"/>
            <a:endParaRPr lang="en-US" sz="2800" i="1" dirty="0"/>
          </a:p>
          <a:p>
            <a:pPr algn="ctr"/>
            <a:r>
              <a:rPr lang="en-US" sz="2800" i="1" dirty="0" smtClean="0"/>
              <a:t>For Future Contact</a:t>
            </a:r>
          </a:p>
          <a:p>
            <a:pPr algn="ctr"/>
            <a:r>
              <a:rPr lang="en-US" sz="2800" i="1" dirty="0" err="1" smtClean="0"/>
              <a:t>Navina</a:t>
            </a:r>
            <a:r>
              <a:rPr lang="en-US" sz="2800" i="1" dirty="0" smtClean="0"/>
              <a:t> Forsythe </a:t>
            </a:r>
          </a:p>
          <a:p>
            <a:pPr algn="ctr"/>
            <a:r>
              <a:rPr lang="en-US" sz="2800" i="1" dirty="0" smtClean="0"/>
              <a:t>nforsythe@utah.gov</a:t>
            </a:r>
            <a:endParaRPr lang="en-US" sz="28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582911" y="6358739"/>
            <a:ext cx="800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8FB2F3"/>
                </a:solidFill>
                <a:latin typeface="Minion Pro"/>
                <a:cs typeface="Minion Pro"/>
              </a:rPr>
              <a:t>HEALTHIEST PEOPLE  |  OPTIMIZE MEDICAID  |  A GREAT ORGANIZATION</a:t>
            </a:r>
            <a:endParaRPr lang="en-US" dirty="0">
              <a:solidFill>
                <a:srgbClr val="8FB2F3"/>
              </a:solidFill>
              <a:latin typeface="Minion Pro"/>
              <a:cs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195143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1426</TotalTime>
  <Words>791</Words>
  <Application>Microsoft Office PowerPoint</Application>
  <PresentationFormat>On-screen Show (4:3)</PresentationFormat>
  <Paragraphs>93</Paragraphs>
  <Slides>11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Outline</vt:lpstr>
      <vt:lpstr>HIPAA Policies</vt:lpstr>
      <vt:lpstr>Health Data Policies</vt:lpstr>
      <vt:lpstr>Definition of Data Stewardship</vt:lpstr>
      <vt:lpstr>Data Stewardship Policy</vt:lpstr>
      <vt:lpstr>Data Suppression Guideline</vt:lpstr>
      <vt:lpstr>Health Data Procedure and Support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tmcminn</dc:creator>
  <cp:lastModifiedBy>Wu Xu</cp:lastModifiedBy>
  <cp:revision>46</cp:revision>
  <dcterms:created xsi:type="dcterms:W3CDTF">2017-09-18T15:58:40Z</dcterms:created>
  <dcterms:modified xsi:type="dcterms:W3CDTF">2018-06-20T22:48:06Z</dcterms:modified>
</cp:coreProperties>
</file>