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7"/>
  </p:notesMasterIdLst>
  <p:sldIdLst>
    <p:sldId id="275" r:id="rId2"/>
    <p:sldId id="277" r:id="rId3"/>
    <p:sldId id="290" r:id="rId4"/>
    <p:sldId id="300" r:id="rId5"/>
    <p:sldId id="296" r:id="rId6"/>
    <p:sldId id="298" r:id="rId7"/>
    <p:sldId id="297" r:id="rId8"/>
    <p:sldId id="299" r:id="rId9"/>
    <p:sldId id="291" r:id="rId10"/>
    <p:sldId id="292" r:id="rId11"/>
    <p:sldId id="293" r:id="rId12"/>
    <p:sldId id="294" r:id="rId13"/>
    <p:sldId id="280" r:id="rId14"/>
    <p:sldId id="288" r:id="rId15"/>
    <p:sldId id="29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754"/>
    <a:srgbClr val="101957"/>
    <a:srgbClr val="585543"/>
    <a:srgbClr val="E5E5E6"/>
    <a:srgbClr val="7DAED3"/>
    <a:srgbClr val="858C93"/>
    <a:srgbClr val="1B3473"/>
    <a:srgbClr val="F5D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331"/>
    <p:restoredTop sz="94682"/>
  </p:normalViewPr>
  <p:slideViewPr>
    <p:cSldViewPr snapToGrid="0" snapToObjects="1">
      <p:cViewPr varScale="1">
        <p:scale>
          <a:sx n="108" d="100"/>
          <a:sy n="108" d="100"/>
        </p:scale>
        <p:origin x="130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A6109A-510A-449A-BE61-28755CA67E63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55D6E-8624-4DCE-ADEC-0D9E4EB9D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7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55D6E-8624-4DCE-ADEC-0D9E4EB9D8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97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55D6E-8624-4DCE-ADEC-0D9E4EB9D8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655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Strategic objectives assigned to three workgroups:</a:t>
            </a:r>
          </a:p>
          <a:p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Core is the governance committee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 startAt="2"/>
            </a:pPr>
            <a:r>
              <a:rPr lang="en-US" dirty="0"/>
              <a:t>Informatics for Epidemiology: ensure standardized information is transmitted back and forth from the various stakeholders efficiently </a:t>
            </a:r>
          </a:p>
          <a:p>
            <a:pPr marL="228600" indent="-228600">
              <a:buAutoNum type="arabicPeriod" startAt="2"/>
            </a:pPr>
            <a:endParaRPr lang="en-US" dirty="0"/>
          </a:p>
          <a:p>
            <a:pPr marL="228600" indent="-228600">
              <a:buAutoNum type="arabicPeriod" startAt="2"/>
            </a:pPr>
            <a:r>
              <a:rPr lang="en-US" dirty="0"/>
              <a:t>Laboratory for Public Health: ensure laboratories have the technology they need and that intimation flows effectively and efficiently in and out of laboratories for epidemiological tracking and prevention action.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00358-1B20-4E05-9B74-53A5A0512E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02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55D6E-8624-4DCE-ADEC-0D9E4EB9D8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14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55D6E-8624-4DCE-ADEC-0D9E4EB9D8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935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55D6E-8624-4DCE-ADEC-0D9E4EB9D8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801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558549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Avenir LT 45 Book" panose="02000503020000020003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Subtitle goes here. Note: please use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Avenir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 book font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803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Section Header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77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215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51150" y="2592279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3105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7026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259353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3967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cluding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609166" y="4808341"/>
            <a:ext cx="3280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cmccoull@cste.org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6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5928102" cy="742089"/>
          </a:xfrm>
        </p:spPr>
        <p:txBody>
          <a:bodyPr anchor="b">
            <a:normAutofit/>
          </a:bodyPr>
          <a:lstStyle>
            <a:lvl1pPr algn="l">
              <a:defRPr sz="2400" b="0">
                <a:latin typeface="Avenir LT 45 Book" panose="02000503020000020003" pitchFamily="2" charset="0"/>
              </a:defRPr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 algn="l">
              <a:defRPr sz="3200">
                <a:latin typeface="Avenir LT 45 Book" panose="02000503020000020003" pitchFamily="2" charset="0"/>
              </a:defRPr>
            </a:lvl1pPr>
            <a:lvl2pPr marL="800100" indent="-342900" algn="l">
              <a:lnSpc>
                <a:spcPct val="130000"/>
              </a:lnSpc>
              <a:buFont typeface="Arial"/>
              <a:buChar char="•"/>
              <a:defRPr sz="1600"/>
            </a:lvl2pPr>
            <a:lvl3pPr marL="800100" indent="0">
              <a:buNone/>
              <a:defRPr sz="1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algn="l"/>
            <a:r>
              <a:rPr lang="en-US" dirty="0" err="1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</a:t>
            </a:r>
            <a:endParaRPr lang="en-US" dirty="0">
              <a:solidFill>
                <a:srgbClr val="585543"/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62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91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>
            <a:lvl1pPr>
              <a:defRPr>
                <a:latin typeface="Avenir LT 45 Book" panose="02000503020000020003" pitchFamily="2" charset="0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36911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17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2-0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  <p:pic>
        <p:nvPicPr>
          <p:cNvPr id="7" name="Picture 6" descr="header-0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3977"/>
            <a:ext cx="8229600" cy="983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8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152754"/>
          </a:solidFill>
          <a:latin typeface="Avenir LT 45 Book" panose="02000503020000020003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1pPr>
      <a:lvl2pPr marL="800100" indent="-3429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2400" kern="1200" dirty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kelly.wroblewski@aphl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ARSTF Quarterly Call</a:t>
            </a:r>
          </a:p>
          <a:p>
            <a:r>
              <a:rPr lang="en-US" sz="2400" dirty="0"/>
              <a:t>Wednesday, February 28, 2018</a:t>
            </a:r>
          </a:p>
          <a:p>
            <a:r>
              <a:rPr lang="en-US" sz="2400" dirty="0"/>
              <a:t>4:00-4:30pm ET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66975"/>
            <a:ext cx="8229600" cy="983894"/>
          </a:xfrm>
        </p:spPr>
        <p:txBody>
          <a:bodyPr>
            <a:noAutofit/>
          </a:bodyPr>
          <a:lstStyle/>
          <a:p>
            <a:r>
              <a:rPr lang="en-US" sz="3600" b="1" dirty="0"/>
              <a:t>CSTE/CDC/APHL Antimicrobial Resistance Surveillance Task Force</a:t>
            </a:r>
          </a:p>
        </p:txBody>
      </p:sp>
    </p:spTree>
    <p:extLst>
      <p:ext uri="{BB962C8B-B14F-4D97-AF65-F5344CB8AC3E}">
        <p14:creationId xmlns:p14="http://schemas.microsoft.com/office/powerpoint/2010/main" val="2100191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 Roll call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Staffing and chairs of the Task Force and Workgroups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Progress on the Strategic Map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Timeline for Task Force and Workgroup through June 30th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Proceedings from the December In-person meeting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Assessment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Data Flow Diagram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Opportunities to participate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Other, further discussion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Adjourn</a:t>
            </a:r>
          </a:p>
        </p:txBody>
      </p:sp>
    </p:spTree>
    <p:extLst>
      <p:ext uri="{BB962C8B-B14F-4D97-AF65-F5344CB8AC3E}">
        <p14:creationId xmlns:p14="http://schemas.microsoft.com/office/powerpoint/2010/main" val="327128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3EF92-D4DF-4B00-900D-8C7747F49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1" y="170482"/>
            <a:ext cx="8384959" cy="1030638"/>
          </a:xfrm>
        </p:spPr>
        <p:txBody>
          <a:bodyPr>
            <a:normAutofit/>
          </a:bodyPr>
          <a:lstStyle/>
          <a:p>
            <a:r>
              <a:rPr lang="en-US" sz="3600" dirty="0"/>
              <a:t>Current Leadership, staffing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D383E-3E92-4AC8-BF7C-89C30CDA3B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Task Force Co-chairs</a:t>
            </a:r>
          </a:p>
          <a:p>
            <a:pPr lvl="1"/>
            <a:r>
              <a:rPr lang="en-US" dirty="0"/>
              <a:t>Dan Pollack – CDC</a:t>
            </a:r>
          </a:p>
          <a:p>
            <a:pPr lvl="1"/>
            <a:r>
              <a:rPr lang="en-US" dirty="0"/>
              <a:t>Pete </a:t>
            </a:r>
            <a:r>
              <a:rPr lang="en-US" dirty="0" err="1"/>
              <a:t>Shult</a:t>
            </a:r>
            <a:r>
              <a:rPr lang="en-US" dirty="0"/>
              <a:t> – APHL</a:t>
            </a:r>
          </a:p>
          <a:p>
            <a:pPr lvl="1"/>
            <a:r>
              <a:rPr lang="en-US" dirty="0"/>
              <a:t>Rich Melchreit – CSTE</a:t>
            </a:r>
          </a:p>
          <a:p>
            <a:r>
              <a:rPr lang="en-US" dirty="0"/>
              <a:t>Work Group Chairs</a:t>
            </a:r>
          </a:p>
          <a:p>
            <a:pPr lvl="1"/>
            <a:r>
              <a:rPr lang="en-US" dirty="0"/>
              <a:t>Lab</a:t>
            </a:r>
          </a:p>
          <a:p>
            <a:pPr lvl="2"/>
            <a:r>
              <a:rPr lang="en-US" dirty="0"/>
              <a:t>Pete </a:t>
            </a:r>
            <a:r>
              <a:rPr lang="en-US" dirty="0" err="1"/>
              <a:t>Shult</a:t>
            </a:r>
            <a:r>
              <a:rPr lang="en-US" dirty="0"/>
              <a:t> – APHL, Wisconsin SPHL</a:t>
            </a:r>
          </a:p>
          <a:p>
            <a:pPr lvl="2"/>
            <a:r>
              <a:rPr lang="en-US" dirty="0"/>
              <a:t>Kelly </a:t>
            </a:r>
            <a:r>
              <a:rPr lang="en-US" dirty="0" err="1"/>
              <a:t>Wroblewski</a:t>
            </a:r>
            <a:r>
              <a:rPr lang="en-US" dirty="0"/>
              <a:t> – APHL</a:t>
            </a:r>
          </a:p>
          <a:p>
            <a:pPr lvl="1"/>
            <a:r>
              <a:rPr lang="en-US" dirty="0"/>
              <a:t>Informatics</a:t>
            </a:r>
          </a:p>
          <a:p>
            <a:pPr lvl="2"/>
            <a:r>
              <a:rPr lang="en-US" dirty="0"/>
              <a:t>Patina Zarcone – APHL</a:t>
            </a:r>
          </a:p>
          <a:p>
            <a:pPr lvl="2"/>
            <a:r>
              <a:rPr lang="en-US" dirty="0" err="1"/>
              <a:t>Zints</a:t>
            </a:r>
            <a:r>
              <a:rPr lang="en-US" dirty="0"/>
              <a:t> </a:t>
            </a:r>
            <a:r>
              <a:rPr lang="en-US" dirty="0" err="1"/>
              <a:t>Beldavs</a:t>
            </a:r>
            <a:r>
              <a:rPr lang="en-US" dirty="0"/>
              <a:t> – Oregon Health Authority</a:t>
            </a:r>
          </a:p>
          <a:p>
            <a:r>
              <a:rPr lang="en-US" dirty="0"/>
              <a:t>Staff</a:t>
            </a:r>
          </a:p>
          <a:p>
            <a:pPr lvl="1"/>
            <a:r>
              <a:rPr lang="en-US" dirty="0"/>
              <a:t>Brooke Beaulieu – CSTE</a:t>
            </a:r>
          </a:p>
          <a:p>
            <a:pPr lvl="1"/>
            <a:r>
              <a:rPr lang="en-US" dirty="0"/>
              <a:t>Kelly </a:t>
            </a:r>
            <a:r>
              <a:rPr lang="en-US" dirty="0" err="1"/>
              <a:t>Wroblewski</a:t>
            </a:r>
            <a:r>
              <a:rPr lang="en-US" dirty="0"/>
              <a:t> – APHL</a:t>
            </a:r>
          </a:p>
          <a:p>
            <a:pPr lvl="1"/>
            <a:r>
              <a:rPr lang="en-US" dirty="0"/>
              <a:t>Rich Melchreit – CSTE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877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Progress on Strategic Map</a:t>
            </a:r>
          </a:p>
        </p:txBody>
      </p:sp>
    </p:spTree>
    <p:extLst>
      <p:ext uri="{BB962C8B-B14F-4D97-AF65-F5344CB8AC3E}">
        <p14:creationId xmlns:p14="http://schemas.microsoft.com/office/powerpoint/2010/main" val="279262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E2806-1ADB-4667-89FA-914703016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62" y="1099107"/>
            <a:ext cx="3535236" cy="976104"/>
          </a:xfrm>
        </p:spPr>
        <p:txBody>
          <a:bodyPr>
            <a:noAutofit/>
          </a:bodyPr>
          <a:lstStyle/>
          <a:p>
            <a:br>
              <a:rPr lang="en-US" sz="2000" dirty="0"/>
            </a:br>
            <a:r>
              <a:rPr lang="en-US" sz="2000" dirty="0"/>
              <a:t>Planning Objectives </a:t>
            </a:r>
            <a:br>
              <a:rPr lang="en-US" sz="2000" dirty="0"/>
            </a:br>
            <a:r>
              <a:rPr lang="en-US" sz="2000" dirty="0"/>
              <a:t>July ‘17 - June ‘18</a:t>
            </a:r>
          </a:p>
        </p:txBody>
      </p:sp>
      <p:pic>
        <p:nvPicPr>
          <p:cNvPr id="1026" name="Picture 2" descr="https://preview.3.basecamp.com/3164497/blobs/851b23b00b0a94c61c685aa08a7955f60010/previews/full/ARS_Strategic%20Map.pdf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726" y="1068636"/>
            <a:ext cx="3656594" cy="487546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95486" y="4202762"/>
            <a:ext cx="661946" cy="3637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5009323" y="2562805"/>
            <a:ext cx="655982" cy="3756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5736867" y="2992952"/>
            <a:ext cx="644056" cy="3451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5009323" y="2980249"/>
            <a:ext cx="655982" cy="3578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734369" y="2790440"/>
            <a:ext cx="1347261" cy="5078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350" dirty="0"/>
              <a:t>Informatics WG</a:t>
            </a:r>
          </a:p>
        </p:txBody>
      </p:sp>
      <p:sp>
        <p:nvSpPr>
          <p:cNvPr id="9" name="Rectangle 8"/>
          <p:cNvSpPr/>
          <p:nvPr/>
        </p:nvSpPr>
        <p:spPr>
          <a:xfrm>
            <a:off x="4305632" y="3797245"/>
            <a:ext cx="650019" cy="36377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4305632" y="4202762"/>
            <a:ext cx="650019" cy="36377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5009323" y="3797245"/>
            <a:ext cx="655982" cy="36377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3536343" y="4161018"/>
            <a:ext cx="769289" cy="45752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/>
        </p:nvSpPr>
        <p:spPr>
          <a:xfrm>
            <a:off x="6455004" y="2562805"/>
            <a:ext cx="636310" cy="37569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/>
          <p:cNvSpPr/>
          <p:nvPr/>
        </p:nvSpPr>
        <p:spPr>
          <a:xfrm>
            <a:off x="3595486" y="4618546"/>
            <a:ext cx="661946" cy="36057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TextBox 14"/>
          <p:cNvSpPr txBox="1"/>
          <p:nvPr/>
        </p:nvSpPr>
        <p:spPr>
          <a:xfrm>
            <a:off x="734370" y="2242823"/>
            <a:ext cx="1358327" cy="50783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350" dirty="0"/>
              <a:t>Core (</a:t>
            </a:r>
            <a:r>
              <a:rPr lang="en-US" sz="1350" dirty="0" err="1"/>
              <a:t>Gov</a:t>
            </a:r>
            <a:r>
              <a:rPr lang="en-US" sz="1350" dirty="0"/>
              <a:t>) WG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4370" y="3465883"/>
            <a:ext cx="1347261" cy="30008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350" dirty="0"/>
              <a:t>Lab WG</a:t>
            </a:r>
          </a:p>
        </p:txBody>
      </p:sp>
      <p:sp>
        <p:nvSpPr>
          <p:cNvPr id="3" name="Rectangle 2"/>
          <p:cNvSpPr/>
          <p:nvPr/>
        </p:nvSpPr>
        <p:spPr>
          <a:xfrm>
            <a:off x="3595485" y="5371434"/>
            <a:ext cx="3495829" cy="52310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TextBox 16"/>
          <p:cNvSpPr txBox="1"/>
          <p:nvPr/>
        </p:nvSpPr>
        <p:spPr>
          <a:xfrm>
            <a:off x="702295" y="3990672"/>
            <a:ext cx="1426176" cy="30008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350" dirty="0"/>
              <a:t>Crosscutting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6977" y="339209"/>
            <a:ext cx="39677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Strategic map </a:t>
            </a:r>
          </a:p>
        </p:txBody>
      </p:sp>
    </p:spTree>
    <p:extLst>
      <p:ext uri="{BB962C8B-B14F-4D97-AF65-F5344CB8AC3E}">
        <p14:creationId xmlns:p14="http://schemas.microsoft.com/office/powerpoint/2010/main" val="492276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WG Y2 objectives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2111677"/>
            <a:ext cx="8849694" cy="4746323"/>
          </a:xfrm>
        </p:spPr>
        <p:txBody>
          <a:bodyPr/>
          <a:lstStyle/>
          <a:p>
            <a:r>
              <a:rPr lang="en-US" b="1" dirty="0"/>
              <a:t>E-1: Establish and implement a governance structure </a:t>
            </a:r>
            <a:r>
              <a:rPr lang="en-US" dirty="0"/>
              <a:t>– ongoing</a:t>
            </a:r>
          </a:p>
          <a:p>
            <a:r>
              <a:rPr lang="en-US" b="1" dirty="0"/>
              <a:t>A-6: Establish roles, responsibilities, and priorities of public health and the clinical sector </a:t>
            </a:r>
            <a:r>
              <a:rPr lang="en-US" dirty="0"/>
              <a:t>– not addressed yet</a:t>
            </a:r>
          </a:p>
        </p:txBody>
      </p:sp>
    </p:spTree>
    <p:extLst>
      <p:ext uri="{BB962C8B-B14F-4D97-AF65-F5344CB8AC3E}">
        <p14:creationId xmlns:p14="http://schemas.microsoft.com/office/powerpoint/2010/main" val="95135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WG Y2 objectives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685412"/>
            <a:ext cx="8849694" cy="4746323"/>
          </a:xfrm>
        </p:spPr>
        <p:txBody>
          <a:bodyPr/>
          <a:lstStyle/>
          <a:p>
            <a:r>
              <a:rPr lang="en-US" b="1" dirty="0"/>
              <a:t>B-4:  Standardized vocabulary codes – </a:t>
            </a:r>
            <a:r>
              <a:rPr lang="en-US" dirty="0"/>
              <a:t>Active assessment, expect recommendations by 6/30</a:t>
            </a:r>
          </a:p>
          <a:p>
            <a:r>
              <a:rPr lang="en-US" b="1" dirty="0"/>
              <a:t>B-5:  Extract suppressed susceptibilities - </a:t>
            </a:r>
            <a:r>
              <a:rPr lang="en-US" dirty="0"/>
              <a:t>ditto </a:t>
            </a:r>
          </a:p>
          <a:p>
            <a:r>
              <a:rPr lang="en-US" b="1" dirty="0"/>
              <a:t>C-4:  Standards for data collection, transmission and provisioning</a:t>
            </a:r>
            <a:r>
              <a:rPr lang="en-US" dirty="0"/>
              <a:t> – ditto, but harder to assess and make recommendations</a:t>
            </a:r>
          </a:p>
          <a:p>
            <a:r>
              <a:rPr lang="en-US" b="1" dirty="0"/>
              <a:t>A-5:  Increase public health, lab and clinical informatics </a:t>
            </a:r>
            <a:r>
              <a:rPr lang="en-US" b="1" strike="sngStrike" dirty="0"/>
              <a:t>and</a:t>
            </a:r>
            <a:r>
              <a:rPr lang="en-US" b="1" dirty="0"/>
              <a:t> </a:t>
            </a:r>
            <a:r>
              <a:rPr lang="en-US" b="1" strike="sngStrike" dirty="0"/>
              <a:t>bioinformatics</a:t>
            </a:r>
            <a:r>
              <a:rPr lang="en-US" b="1" dirty="0"/>
              <a:t> capacity</a:t>
            </a:r>
            <a:r>
              <a:rPr lang="en-US" dirty="0"/>
              <a:t> – ditto, but a challenge, involve analysis of funding resources needed, crosscuts both Workgroups, cross-WG needs more coordination in planning</a:t>
            </a:r>
          </a:p>
        </p:txBody>
      </p:sp>
    </p:spTree>
    <p:extLst>
      <p:ext uri="{BB962C8B-B14F-4D97-AF65-F5344CB8AC3E}">
        <p14:creationId xmlns:p14="http://schemas.microsoft.com/office/powerpoint/2010/main" val="181295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8249478" cy="1030638"/>
          </a:xfrm>
        </p:spPr>
        <p:txBody>
          <a:bodyPr>
            <a:normAutofit/>
          </a:bodyPr>
          <a:lstStyle/>
          <a:p>
            <a:r>
              <a:rPr lang="en-US" sz="3600" dirty="0"/>
              <a:t>Informatics WG Y2 objectives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806533"/>
            <a:ext cx="8849694" cy="4746323"/>
          </a:xfrm>
        </p:spPr>
        <p:txBody>
          <a:bodyPr/>
          <a:lstStyle/>
          <a:p>
            <a:r>
              <a:rPr lang="en-US" b="1" dirty="0"/>
              <a:t>C-1:  Evaluate, enhance and promote existing systems, processes and tools</a:t>
            </a:r>
            <a:r>
              <a:rPr lang="en-US" dirty="0"/>
              <a:t> - Active assessment, expect recommendations by 6/30</a:t>
            </a:r>
          </a:p>
          <a:p>
            <a:r>
              <a:rPr lang="en-US" b="1" dirty="0"/>
              <a:t>D-2:  Integrate epi, lab and clinical data</a:t>
            </a:r>
            <a:r>
              <a:rPr lang="en-US" dirty="0"/>
              <a:t> - ditto</a:t>
            </a:r>
          </a:p>
          <a:p>
            <a:r>
              <a:rPr lang="en-US" b="1" dirty="0"/>
              <a:t>C-2:  Leverage shared technical infrastructure and services</a:t>
            </a:r>
            <a:r>
              <a:rPr lang="en-US" dirty="0"/>
              <a:t> - ditto</a:t>
            </a:r>
          </a:p>
          <a:p>
            <a:r>
              <a:rPr lang="en-US" b="1" dirty="0"/>
              <a:t>A-5:  Increase public health, lab and clinical informatics </a:t>
            </a:r>
            <a:r>
              <a:rPr lang="en-US" b="1" strike="sngStrike" dirty="0"/>
              <a:t>and</a:t>
            </a:r>
            <a:r>
              <a:rPr lang="en-US" b="1" dirty="0"/>
              <a:t> </a:t>
            </a:r>
            <a:r>
              <a:rPr lang="en-US" b="1" strike="sngStrike" dirty="0"/>
              <a:t>bioinformatics</a:t>
            </a:r>
            <a:r>
              <a:rPr lang="en-US" b="1" dirty="0"/>
              <a:t> capacity</a:t>
            </a:r>
            <a:r>
              <a:rPr lang="en-US" dirty="0"/>
              <a:t> – ditto, same as Lab WG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883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77F3-7033-4AE7-9EA3-EF809E07F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82" y="170482"/>
            <a:ext cx="8516318" cy="1030638"/>
          </a:xfrm>
        </p:spPr>
        <p:txBody>
          <a:bodyPr>
            <a:normAutofit/>
          </a:bodyPr>
          <a:lstStyle/>
          <a:p>
            <a:r>
              <a:rPr lang="en-US" dirty="0"/>
              <a:t>Objective nesting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B048F0-A2DF-40B1-8FA1-498FFBA34C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482" y="1608825"/>
            <a:ext cx="8849694" cy="4746323"/>
          </a:xfrm>
        </p:spPr>
        <p:txBody>
          <a:bodyPr>
            <a:normAutofit/>
          </a:bodyPr>
          <a:lstStyle/>
          <a:p>
            <a:r>
              <a:rPr lang="en-US" sz="2800" dirty="0"/>
              <a:t>E-1: Governance structure (Year 2 priority)</a:t>
            </a:r>
          </a:p>
          <a:p>
            <a:pPr lvl="1"/>
            <a:r>
              <a:rPr lang="en-US" sz="2800" dirty="0"/>
              <a:t>E-3: Nurture partnerships	(not year 2 priority)</a:t>
            </a:r>
          </a:p>
          <a:p>
            <a:r>
              <a:rPr lang="en-US" sz="2800" dirty="0"/>
              <a:t>B-5: Extract suppressed susceptibilities (Y2 priority)</a:t>
            </a:r>
          </a:p>
          <a:p>
            <a:pPr lvl="1"/>
            <a:r>
              <a:rPr lang="en-US" sz="2800" dirty="0"/>
              <a:t>C-6: Sufficient data to track patterns (not priority)</a:t>
            </a:r>
          </a:p>
          <a:p>
            <a:r>
              <a:rPr lang="en-US" sz="2800" dirty="0"/>
              <a:t>B-4: Standardized codes (</a:t>
            </a:r>
            <a:r>
              <a:rPr lang="en-US" sz="2800"/>
              <a:t>Y2 priority)</a:t>
            </a:r>
            <a:endParaRPr lang="en-US" sz="2800" dirty="0"/>
          </a:p>
          <a:p>
            <a:pPr lvl="1"/>
            <a:r>
              <a:rPr lang="en-US" sz="2800" dirty="0"/>
              <a:t>C-5: Epi, lab, clinical IS with appropriate vocabularies and codes (not priority)</a:t>
            </a:r>
          </a:p>
        </p:txBody>
      </p:sp>
    </p:spTree>
    <p:extLst>
      <p:ext uri="{BB962C8B-B14F-4D97-AF65-F5344CB8AC3E}">
        <p14:creationId xmlns:p14="http://schemas.microsoft.com/office/powerpoint/2010/main" val="3492687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F14CB-2C17-461A-993A-E1AFCF036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Year 2 Planning Timeline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60C23AD-4D41-4E58-82B4-80196C2370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1215398"/>
              </p:ext>
            </p:extLst>
          </p:nvPr>
        </p:nvGraphicFramePr>
        <p:xfrm>
          <a:off x="226380" y="1301934"/>
          <a:ext cx="8225162" cy="4903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0020">
                  <a:extLst>
                    <a:ext uri="{9D8B030D-6E8A-4147-A177-3AD203B41FA5}">
                      <a16:colId xmlns:a16="http://schemas.microsoft.com/office/drawing/2014/main" val="1440304975"/>
                    </a:ext>
                  </a:extLst>
                </a:gridCol>
                <a:gridCol w="2965142">
                  <a:extLst>
                    <a:ext uri="{9D8B030D-6E8A-4147-A177-3AD203B41FA5}">
                      <a16:colId xmlns:a16="http://schemas.microsoft.com/office/drawing/2014/main" val="2971133301"/>
                    </a:ext>
                  </a:extLst>
                </a:gridCol>
              </a:tblGrid>
              <a:tr h="706289">
                <a:tc>
                  <a:txBody>
                    <a:bodyPr/>
                    <a:lstStyle/>
                    <a:p>
                      <a:r>
                        <a:rPr lang="en-US" dirty="0"/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98101"/>
                  </a:ext>
                </a:extLst>
              </a:tr>
              <a:tr h="706289">
                <a:tc>
                  <a:txBody>
                    <a:bodyPr/>
                    <a:lstStyle/>
                    <a:p>
                      <a:r>
                        <a:rPr lang="en-US" dirty="0"/>
                        <a:t>Assessment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Now through April 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667518"/>
                  </a:ext>
                </a:extLst>
              </a:tr>
              <a:tr h="706289">
                <a:tc>
                  <a:txBody>
                    <a:bodyPr/>
                    <a:lstStyle/>
                    <a:p>
                      <a:r>
                        <a:rPr lang="en-US" dirty="0"/>
                        <a:t>Review of assessment 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April 27 – May 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61432"/>
                  </a:ext>
                </a:extLst>
              </a:tr>
              <a:tr h="706289">
                <a:tc>
                  <a:txBody>
                    <a:bodyPr/>
                    <a:lstStyle/>
                    <a:p>
                      <a:r>
                        <a:rPr lang="en-US" dirty="0"/>
                        <a:t>In-person meeting to develop recommendations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 21, 22 (tentative)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570724"/>
                  </a:ext>
                </a:extLst>
              </a:tr>
              <a:tr h="70628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Development and review of recommendations 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May 22-June 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2895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US" dirty="0"/>
                        <a:t>CSTE Annual Conference presentation, roundtable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June 14- June 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17866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US" dirty="0"/>
                        <a:t>Finalize and publish assessment and recommendations documents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June 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323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8382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FAB0EE-4E4A-4C11-A129-84D5088D3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51" y="170482"/>
            <a:ext cx="8349449" cy="1030638"/>
          </a:xfrm>
        </p:spPr>
        <p:txBody>
          <a:bodyPr>
            <a:noAutofit/>
          </a:bodyPr>
          <a:lstStyle/>
          <a:p>
            <a:r>
              <a:rPr lang="en-US" sz="3200" dirty="0"/>
              <a:t>Proceedings -</a:t>
            </a:r>
            <a:br>
              <a:rPr lang="en-US" sz="3200" dirty="0"/>
            </a:br>
            <a:r>
              <a:rPr lang="en-US" sz="3200" dirty="0"/>
              <a:t> December In-person Meeting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587ABE-C35F-4B86-AABE-2A63AC364D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482" y="1400588"/>
            <a:ext cx="8849694" cy="474632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Strategic Objectives</a:t>
            </a:r>
          </a:p>
          <a:p>
            <a:pPr lvl="1"/>
            <a:r>
              <a:rPr lang="en-US" dirty="0"/>
              <a:t>Bioinformatics removed from Strategic Objective a 5 (Build Capacity for Informatics and </a:t>
            </a:r>
            <a:r>
              <a:rPr lang="en-US" strike="sngStrike" dirty="0"/>
              <a:t>Bioinformatics</a:t>
            </a:r>
            <a:r>
              <a:rPr lang="en-US" dirty="0"/>
              <a:t> </a:t>
            </a:r>
          </a:p>
          <a:p>
            <a:r>
              <a:rPr lang="en-US" dirty="0"/>
              <a:t>Assessment plan</a:t>
            </a:r>
          </a:p>
          <a:p>
            <a:pPr lvl="1"/>
            <a:r>
              <a:rPr lang="en-US" dirty="0"/>
              <a:t>Identified questions, and whom to ask what question, and methods for data collection (e.g., gather existing publications, primary data gathering through surveys or focus groups</a:t>
            </a:r>
          </a:p>
          <a:p>
            <a:pPr lvl="1"/>
            <a:r>
              <a:rPr lang="en-US" dirty="0"/>
              <a:t>Only enough data gathering to answer the questions, not scientifically complete and elegant</a:t>
            </a:r>
          </a:p>
          <a:p>
            <a:pPr lvl="1"/>
            <a:r>
              <a:rPr lang="en-US" dirty="0"/>
              <a:t>Lab WG is preparing a questions for state labs who will ask clinical labs</a:t>
            </a:r>
          </a:p>
          <a:p>
            <a:pPr lvl="1"/>
            <a:r>
              <a:rPr lang="en-US" dirty="0"/>
              <a:t>Informatics WG is continuing to work on their plan and will likely prepare a survey</a:t>
            </a:r>
          </a:p>
        </p:txBody>
      </p:sp>
    </p:spTree>
    <p:extLst>
      <p:ext uri="{BB962C8B-B14F-4D97-AF65-F5344CB8AC3E}">
        <p14:creationId xmlns:p14="http://schemas.microsoft.com/office/powerpoint/2010/main" val="2276931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2259E-0E9F-48F2-8A46-D220FE921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75" y="170482"/>
            <a:ext cx="8438225" cy="1030638"/>
          </a:xfrm>
        </p:spPr>
        <p:txBody>
          <a:bodyPr>
            <a:normAutofit/>
          </a:bodyPr>
          <a:lstStyle/>
          <a:p>
            <a:r>
              <a:rPr lang="en-US" sz="3200" dirty="0"/>
              <a:t>Assessment Plan -spreadsheet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8BFED-DF56-45DE-ABAE-3756B96911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[See the Assessment Crosstabs Workbook]</a:t>
            </a:r>
          </a:p>
        </p:txBody>
      </p:sp>
    </p:spTree>
    <p:extLst>
      <p:ext uri="{BB962C8B-B14F-4D97-AF65-F5344CB8AC3E}">
        <p14:creationId xmlns:p14="http://schemas.microsoft.com/office/powerpoint/2010/main" val="415389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248F6-3FDA-43CF-8316-DD19F670F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56" y="170482"/>
            <a:ext cx="8229600" cy="1030638"/>
          </a:xfrm>
        </p:spPr>
        <p:txBody>
          <a:bodyPr>
            <a:noAutofit/>
          </a:bodyPr>
          <a:lstStyle/>
          <a:p>
            <a:r>
              <a:rPr lang="en-US" sz="2800" dirty="0"/>
              <a:t>Data Flow Diagram – assessment tool</a:t>
            </a:r>
            <a:br>
              <a:rPr lang="en-US" sz="2800" dirty="0"/>
            </a:br>
            <a:r>
              <a:rPr lang="en-US" sz="2800" dirty="0"/>
              <a:t>and information for stakeholders</a:t>
            </a:r>
          </a:p>
        </p:txBody>
      </p:sp>
    </p:spTree>
    <p:extLst>
      <p:ext uri="{BB962C8B-B14F-4D97-AF65-F5344CB8AC3E}">
        <p14:creationId xmlns:p14="http://schemas.microsoft.com/office/powerpoint/2010/main" val="1429970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E8673-C88C-4353-8ECE-B92041B7E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EF7D3-9F0D-4517-9408-A1AAE9191A2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1678329"/>
            <a:ext cx="8229600" cy="381164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Opportunities to participate</a:t>
            </a:r>
          </a:p>
          <a:p>
            <a:r>
              <a:rPr lang="en-US" dirty="0"/>
              <a:t>Other/open discussion</a:t>
            </a:r>
          </a:p>
        </p:txBody>
      </p:sp>
    </p:spTree>
    <p:extLst>
      <p:ext uri="{BB962C8B-B14F-4D97-AF65-F5344CB8AC3E}">
        <p14:creationId xmlns:p14="http://schemas.microsoft.com/office/powerpoint/2010/main" val="689849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0582-6AEB-4639-B573-DBC174FF8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82" y="170482"/>
            <a:ext cx="8516318" cy="1030638"/>
          </a:xfrm>
        </p:spPr>
        <p:txBody>
          <a:bodyPr>
            <a:normAutofit/>
          </a:bodyPr>
          <a:lstStyle/>
          <a:p>
            <a:r>
              <a:rPr lang="en-US" sz="3600" dirty="0"/>
              <a:t>Contact numbers and email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0674989-5C0B-4BE0-9B8B-D27049273A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549603"/>
              </p:ext>
            </p:extLst>
          </p:nvPr>
        </p:nvGraphicFramePr>
        <p:xfrm>
          <a:off x="170483" y="1828800"/>
          <a:ext cx="8671368" cy="4254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0456">
                  <a:extLst>
                    <a:ext uri="{9D8B030D-6E8A-4147-A177-3AD203B41FA5}">
                      <a16:colId xmlns:a16="http://schemas.microsoft.com/office/drawing/2014/main" val="3933002919"/>
                    </a:ext>
                  </a:extLst>
                </a:gridCol>
                <a:gridCol w="2890456">
                  <a:extLst>
                    <a:ext uri="{9D8B030D-6E8A-4147-A177-3AD203B41FA5}">
                      <a16:colId xmlns:a16="http://schemas.microsoft.com/office/drawing/2014/main" val="2563229491"/>
                    </a:ext>
                  </a:extLst>
                </a:gridCol>
                <a:gridCol w="2890456">
                  <a:extLst>
                    <a:ext uri="{9D8B030D-6E8A-4147-A177-3AD203B41FA5}">
                      <a16:colId xmlns:a16="http://schemas.microsoft.com/office/drawing/2014/main" val="4152589730"/>
                    </a:ext>
                  </a:extLst>
                </a:gridCol>
              </a:tblGrid>
              <a:tr h="688644">
                <a:tc>
                  <a:txBody>
                    <a:bodyPr/>
                    <a:lstStyle/>
                    <a:p>
                      <a:r>
                        <a:rPr lang="en-US" dirty="0"/>
                        <a:t>Staff 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email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134827"/>
                  </a:ext>
                </a:extLst>
              </a:tr>
              <a:tr h="11886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Rich Melchreit CSTE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(860) 912-5126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ramrd@comcast.net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02185"/>
                  </a:ext>
                </a:extLst>
              </a:tr>
              <a:tr h="11886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Brooke Beaulieu CSTE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brooke@cste.org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972083"/>
                  </a:ext>
                </a:extLst>
              </a:tr>
              <a:tr h="11886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Kelly </a:t>
                      </a:r>
                      <a:r>
                        <a:rPr lang="en-US" dirty="0" err="1"/>
                        <a:t>Wroblewski</a:t>
                      </a:r>
                      <a:r>
                        <a:rPr lang="en-US" dirty="0"/>
                        <a:t> APHL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kelly.wroblewski@aphl.org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881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6931547"/>
      </p:ext>
    </p:extLst>
  </p:cSld>
  <p:clrMapOvr>
    <a:masterClrMapping/>
  </p:clrMapOvr>
</p:sld>
</file>

<file path=ppt/theme/theme1.xml><?xml version="1.0" encoding="utf-8"?>
<a:theme xmlns:a="http://schemas.openxmlformats.org/drawingml/2006/main" name="CSTE_Powerpoint_Template_final">
  <a:themeElements>
    <a:clrScheme name="CSTE">
      <a:dk1>
        <a:srgbClr val="585543"/>
      </a:dk1>
      <a:lt1>
        <a:sysClr val="window" lastClr="FFFFFF"/>
      </a:lt1>
      <a:dk2>
        <a:srgbClr val="1B3473"/>
      </a:dk2>
      <a:lt2>
        <a:srgbClr val="EEECE1"/>
      </a:lt2>
      <a:accent1>
        <a:srgbClr val="7DAED3"/>
      </a:accent1>
      <a:accent2>
        <a:srgbClr val="F5D232"/>
      </a:accent2>
      <a:accent3>
        <a:srgbClr val="C4C7C8"/>
      </a:accent3>
      <a:accent4>
        <a:srgbClr val="9D986D"/>
      </a:accent4>
      <a:accent5>
        <a:srgbClr val="858C93"/>
      </a:accent5>
      <a:accent6>
        <a:srgbClr val="639EC8"/>
      </a:accent6>
      <a:hlink>
        <a:srgbClr val="0000FF"/>
      </a:hlink>
      <a:folHlink>
        <a:srgbClr val="800080"/>
      </a:folHlink>
    </a:clrScheme>
    <a:fontScheme name="CSTE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622</Words>
  <Application>Microsoft Office PowerPoint</Application>
  <PresentationFormat>On-screen Show (4:3)</PresentationFormat>
  <Paragraphs>111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Arial-Lgt-FC</vt:lpstr>
      <vt:lpstr>Arial-Mdm-FC</vt:lpstr>
      <vt:lpstr>Avenir</vt:lpstr>
      <vt:lpstr>Avenir LT 45 Book</vt:lpstr>
      <vt:lpstr>Calibri</vt:lpstr>
      <vt:lpstr>Courier New</vt:lpstr>
      <vt:lpstr>Wingdings</vt:lpstr>
      <vt:lpstr>CSTE_Powerpoint_Template_final</vt:lpstr>
      <vt:lpstr>CSTE/CDC/APHL Antimicrobial Resistance Surveillance Task Force</vt:lpstr>
      <vt:lpstr>Agenda</vt:lpstr>
      <vt:lpstr>Current Leadership, staffing</vt:lpstr>
      <vt:lpstr>PowerPoint Presentation</vt:lpstr>
      <vt:lpstr> Planning Objectives  July ‘17 - June ‘18</vt:lpstr>
      <vt:lpstr>Core WG Y2 objectives</vt:lpstr>
      <vt:lpstr>Lab WG Y2 objectives</vt:lpstr>
      <vt:lpstr>Informatics WG Y2 objectives</vt:lpstr>
      <vt:lpstr>Objective nesting</vt:lpstr>
      <vt:lpstr>Year 2 Planning Timeline</vt:lpstr>
      <vt:lpstr>Proceedings -  December In-person Meeting</vt:lpstr>
      <vt:lpstr>Assessment Plan -spreadsheet</vt:lpstr>
      <vt:lpstr>Data Flow Diagram – assessment tool and information for stakeholders</vt:lpstr>
      <vt:lpstr>Other Issues</vt:lpstr>
      <vt:lpstr>Contact numbers and email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JPittman</dc:creator>
  <cp:lastModifiedBy>Brooke Beaulieu</cp:lastModifiedBy>
  <cp:revision>41</cp:revision>
  <dcterms:created xsi:type="dcterms:W3CDTF">2015-07-30T19:14:16Z</dcterms:created>
  <dcterms:modified xsi:type="dcterms:W3CDTF">2018-02-28T17:14:46Z</dcterms:modified>
</cp:coreProperties>
</file>