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263" r:id="rId1"/>
  </p:sldMasterIdLst>
  <p:notesMasterIdLst>
    <p:notesMasterId r:id="rId54"/>
  </p:notesMasterIdLst>
  <p:handoutMasterIdLst>
    <p:handoutMasterId r:id="rId55"/>
  </p:handoutMasterIdLst>
  <p:sldIdLst>
    <p:sldId id="1082" r:id="rId2"/>
    <p:sldId id="1222" r:id="rId3"/>
    <p:sldId id="1239" r:id="rId4"/>
    <p:sldId id="1240" r:id="rId5"/>
    <p:sldId id="1215" r:id="rId6"/>
    <p:sldId id="1216" r:id="rId7"/>
    <p:sldId id="1241" r:id="rId8"/>
    <p:sldId id="1220" r:id="rId9"/>
    <p:sldId id="1238" r:id="rId10"/>
    <p:sldId id="1223" r:id="rId11"/>
    <p:sldId id="1225" r:id="rId12"/>
    <p:sldId id="1224" r:id="rId13"/>
    <p:sldId id="1242" r:id="rId14"/>
    <p:sldId id="1227" r:id="rId15"/>
    <p:sldId id="1226" r:id="rId16"/>
    <p:sldId id="1228" r:id="rId17"/>
    <p:sldId id="1232" r:id="rId18"/>
    <p:sldId id="1233" r:id="rId19"/>
    <p:sldId id="1229" r:id="rId20"/>
    <p:sldId id="1236" r:id="rId21"/>
    <p:sldId id="1237" r:id="rId22"/>
    <p:sldId id="1230" r:id="rId23"/>
    <p:sldId id="1231" r:id="rId24"/>
    <p:sldId id="1163" r:id="rId25"/>
    <p:sldId id="1243" r:id="rId26"/>
    <p:sldId id="1244" r:id="rId27"/>
    <p:sldId id="1245" r:id="rId28"/>
    <p:sldId id="1246" r:id="rId29"/>
    <p:sldId id="1247" r:id="rId30"/>
    <p:sldId id="1248" r:id="rId31"/>
    <p:sldId id="1249" r:id="rId32"/>
    <p:sldId id="1250" r:id="rId33"/>
    <p:sldId id="1251" r:id="rId34"/>
    <p:sldId id="1252" r:id="rId35"/>
    <p:sldId id="1253" r:id="rId36"/>
    <p:sldId id="1254" r:id="rId37"/>
    <p:sldId id="1255" r:id="rId38"/>
    <p:sldId id="1256" r:id="rId39"/>
    <p:sldId id="1257" r:id="rId40"/>
    <p:sldId id="1258" r:id="rId41"/>
    <p:sldId id="1259" r:id="rId42"/>
    <p:sldId id="1260" r:id="rId43"/>
    <p:sldId id="1261" r:id="rId44"/>
    <p:sldId id="1262" r:id="rId45"/>
    <p:sldId id="1263" r:id="rId46"/>
    <p:sldId id="1264" r:id="rId47"/>
    <p:sldId id="1265" r:id="rId48"/>
    <p:sldId id="1266" r:id="rId49"/>
    <p:sldId id="1267" r:id="rId50"/>
    <p:sldId id="1268" r:id="rId51"/>
    <p:sldId id="1235" r:id="rId52"/>
    <p:sldId id="1093" r:id="rId53"/>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imes" charset="0"/>
        <a:ea typeface="+mn-ea"/>
        <a:cs typeface="+mn-cs"/>
      </a:defRPr>
    </a:lvl1pPr>
    <a:lvl2pPr marL="457200" algn="l" rtl="0" fontAlgn="base">
      <a:spcBef>
        <a:spcPct val="0"/>
      </a:spcBef>
      <a:spcAft>
        <a:spcPct val="0"/>
      </a:spcAft>
      <a:defRPr sz="2400" kern="1200">
        <a:solidFill>
          <a:schemeClr val="tx1"/>
        </a:solidFill>
        <a:latin typeface="Times" charset="0"/>
        <a:ea typeface="+mn-ea"/>
        <a:cs typeface="+mn-cs"/>
      </a:defRPr>
    </a:lvl2pPr>
    <a:lvl3pPr marL="914400" algn="l" rtl="0" fontAlgn="base">
      <a:spcBef>
        <a:spcPct val="0"/>
      </a:spcBef>
      <a:spcAft>
        <a:spcPct val="0"/>
      </a:spcAft>
      <a:defRPr sz="2400" kern="1200">
        <a:solidFill>
          <a:schemeClr val="tx1"/>
        </a:solidFill>
        <a:latin typeface="Times" charset="0"/>
        <a:ea typeface="+mn-ea"/>
        <a:cs typeface="+mn-cs"/>
      </a:defRPr>
    </a:lvl3pPr>
    <a:lvl4pPr marL="1371600" algn="l" rtl="0" fontAlgn="base">
      <a:spcBef>
        <a:spcPct val="0"/>
      </a:spcBef>
      <a:spcAft>
        <a:spcPct val="0"/>
      </a:spcAft>
      <a:defRPr sz="2400" kern="1200">
        <a:solidFill>
          <a:schemeClr val="tx1"/>
        </a:solidFill>
        <a:latin typeface="Times" charset="0"/>
        <a:ea typeface="+mn-ea"/>
        <a:cs typeface="+mn-cs"/>
      </a:defRPr>
    </a:lvl4pPr>
    <a:lvl5pPr marL="1828800" algn="l" rtl="0" fontAlgn="base">
      <a:spcBef>
        <a:spcPct val="0"/>
      </a:spcBef>
      <a:spcAft>
        <a:spcPct val="0"/>
      </a:spcAft>
      <a:defRPr sz="2400" kern="1200">
        <a:solidFill>
          <a:schemeClr val="tx1"/>
        </a:solidFill>
        <a:latin typeface="Times" charset="0"/>
        <a:ea typeface="+mn-ea"/>
        <a:cs typeface="+mn-cs"/>
      </a:defRPr>
    </a:lvl5pPr>
    <a:lvl6pPr marL="2286000" algn="l" defTabSz="457200" rtl="0" eaLnBrk="1" latinLnBrk="0" hangingPunct="1">
      <a:defRPr sz="2400" kern="1200">
        <a:solidFill>
          <a:schemeClr val="tx1"/>
        </a:solidFill>
        <a:latin typeface="Times" charset="0"/>
        <a:ea typeface="+mn-ea"/>
        <a:cs typeface="+mn-cs"/>
      </a:defRPr>
    </a:lvl6pPr>
    <a:lvl7pPr marL="2743200" algn="l" defTabSz="457200" rtl="0" eaLnBrk="1" latinLnBrk="0" hangingPunct="1">
      <a:defRPr sz="2400" kern="1200">
        <a:solidFill>
          <a:schemeClr val="tx1"/>
        </a:solidFill>
        <a:latin typeface="Times" charset="0"/>
        <a:ea typeface="+mn-ea"/>
        <a:cs typeface="+mn-cs"/>
      </a:defRPr>
    </a:lvl7pPr>
    <a:lvl8pPr marL="3200400" algn="l" defTabSz="457200" rtl="0" eaLnBrk="1" latinLnBrk="0" hangingPunct="1">
      <a:defRPr sz="2400" kern="1200">
        <a:solidFill>
          <a:schemeClr val="tx1"/>
        </a:solidFill>
        <a:latin typeface="Times" charset="0"/>
        <a:ea typeface="+mn-ea"/>
        <a:cs typeface="+mn-cs"/>
      </a:defRPr>
    </a:lvl8pPr>
    <a:lvl9pPr marL="3657600" algn="l" defTabSz="457200" rtl="0" eaLnBrk="1" latinLnBrk="0" hangingPunct="1">
      <a:defRPr sz="2400" kern="1200">
        <a:solidFill>
          <a:schemeClr val="tx1"/>
        </a:solidFill>
        <a:latin typeface="Times"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A2AE"/>
    <a:srgbClr val="5A7E92"/>
    <a:srgbClr val="00CC66"/>
    <a:srgbClr val="D8A002"/>
    <a:srgbClr val="CCCC00"/>
    <a:srgbClr val="CC00CC"/>
    <a:srgbClr val="698EAB"/>
    <a:srgbClr val="5A7E8F"/>
    <a:srgbClr val="000099"/>
    <a:srgbClr val="9AC7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2522" autoAdjust="0"/>
    <p:restoredTop sz="74633" autoAdjust="0"/>
  </p:normalViewPr>
  <p:slideViewPr>
    <p:cSldViewPr>
      <p:cViewPr varScale="1">
        <p:scale>
          <a:sx n="48" d="100"/>
          <a:sy n="48" d="100"/>
        </p:scale>
        <p:origin x="-1548" y="-90"/>
      </p:cViewPr>
      <p:guideLst>
        <p:guide orient="horz" pos="2160"/>
        <p:guide pos="2880"/>
      </p:guideLst>
    </p:cSldViewPr>
  </p:slideViewPr>
  <p:outlineViewPr>
    <p:cViewPr>
      <p:scale>
        <a:sx n="33" d="100"/>
        <a:sy n="33" d="100"/>
      </p:scale>
      <p:origin x="0" y="2790"/>
    </p:cViewPr>
  </p:outlineViewPr>
  <p:notesTextViewPr>
    <p:cViewPr>
      <p:scale>
        <a:sx n="100" d="100"/>
        <a:sy n="100" d="100"/>
      </p:scale>
      <p:origin x="0" y="0"/>
    </p:cViewPr>
  </p:notesTextViewPr>
  <p:sorterViewPr>
    <p:cViewPr>
      <p:scale>
        <a:sx n="58" d="100"/>
        <a:sy n="58" d="100"/>
      </p:scale>
      <p:origin x="0" y="0"/>
    </p:cViewPr>
  </p:sorterViewPr>
  <p:notesViewPr>
    <p:cSldViewPr>
      <p:cViewPr varScale="1">
        <p:scale>
          <a:sx n="73" d="100"/>
          <a:sy n="73" d="100"/>
        </p:scale>
        <p:origin x="-1980" y="-8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0018" name="Rectangle 2"/>
          <p:cNvSpPr>
            <a:spLocks noGrp="1" noChangeArrowheads="1"/>
          </p:cNvSpPr>
          <p:nvPr>
            <p:ph type="hdr" sz="quarter"/>
          </p:nvPr>
        </p:nvSpPr>
        <p:spPr bwMode="auto">
          <a:xfrm>
            <a:off x="3" y="0"/>
            <a:ext cx="3037840" cy="464820"/>
          </a:xfrm>
          <a:prstGeom prst="rect">
            <a:avLst/>
          </a:prstGeom>
          <a:noFill/>
          <a:ln w="9525">
            <a:noFill/>
            <a:miter lim="800000"/>
            <a:headEnd/>
            <a:tailEnd/>
          </a:ln>
          <a:effectLst/>
        </p:spPr>
        <p:txBody>
          <a:bodyPr vert="horz" wrap="square" lIns="92484" tIns="46242" rIns="92484" bIns="46242" numCol="1" anchor="t" anchorCtr="0" compatLnSpc="1">
            <a:prstTxWarp prst="textNoShape">
              <a:avLst/>
            </a:prstTxWarp>
          </a:bodyPr>
          <a:lstStyle>
            <a:lvl1pPr eaLnBrk="0" hangingPunct="0">
              <a:defRPr sz="1200">
                <a:latin typeface="Times" pitchFamily="48" charset="0"/>
              </a:defRPr>
            </a:lvl1pPr>
          </a:lstStyle>
          <a:p>
            <a:pPr>
              <a:defRPr/>
            </a:pPr>
            <a:r>
              <a:rPr lang="en-US" dirty="0" smtClean="0"/>
              <a:t>LOINC</a:t>
            </a:r>
            <a:endParaRPr lang="en-US" dirty="0"/>
          </a:p>
        </p:txBody>
      </p:sp>
      <p:sp>
        <p:nvSpPr>
          <p:cNvPr id="470019" name="Rectangle 3"/>
          <p:cNvSpPr>
            <a:spLocks noGrp="1" noChangeArrowheads="1"/>
          </p:cNvSpPr>
          <p:nvPr>
            <p:ph type="dt" sz="quarter" idx="1"/>
          </p:nvPr>
        </p:nvSpPr>
        <p:spPr bwMode="auto">
          <a:xfrm>
            <a:off x="3972564" y="0"/>
            <a:ext cx="3037840" cy="464820"/>
          </a:xfrm>
          <a:prstGeom prst="rect">
            <a:avLst/>
          </a:prstGeom>
          <a:noFill/>
          <a:ln w="9525">
            <a:noFill/>
            <a:miter lim="800000"/>
            <a:headEnd/>
            <a:tailEnd/>
          </a:ln>
          <a:effectLst/>
        </p:spPr>
        <p:txBody>
          <a:bodyPr vert="horz" wrap="square" lIns="92484" tIns="46242" rIns="92484" bIns="46242" numCol="1" anchor="t" anchorCtr="0" compatLnSpc="1">
            <a:prstTxWarp prst="textNoShape">
              <a:avLst/>
            </a:prstTxWarp>
          </a:bodyPr>
          <a:lstStyle>
            <a:lvl1pPr algn="r" eaLnBrk="0" hangingPunct="0">
              <a:defRPr sz="1200">
                <a:latin typeface="Times" pitchFamily="48" charset="0"/>
              </a:defRPr>
            </a:lvl1pPr>
          </a:lstStyle>
          <a:p>
            <a:pPr>
              <a:defRPr/>
            </a:pPr>
            <a:fld id="{C5772F76-00D2-4629-97EB-FA7A2DA8CAD3}" type="datetime8">
              <a:rPr lang="en-US" smtClean="0"/>
              <a:pPr>
                <a:defRPr/>
              </a:pPr>
              <a:t>3/7/2014 4:59 PM</a:t>
            </a:fld>
            <a:endParaRPr lang="en-US" dirty="0"/>
          </a:p>
        </p:txBody>
      </p:sp>
      <p:sp>
        <p:nvSpPr>
          <p:cNvPr id="470020" name="Rectangle 4"/>
          <p:cNvSpPr>
            <a:spLocks noGrp="1" noChangeArrowheads="1"/>
          </p:cNvSpPr>
          <p:nvPr>
            <p:ph type="ftr" sz="quarter" idx="2"/>
          </p:nvPr>
        </p:nvSpPr>
        <p:spPr bwMode="auto">
          <a:xfrm>
            <a:off x="3" y="8831580"/>
            <a:ext cx="3037840" cy="464820"/>
          </a:xfrm>
          <a:prstGeom prst="rect">
            <a:avLst/>
          </a:prstGeom>
          <a:noFill/>
          <a:ln w="9525">
            <a:noFill/>
            <a:miter lim="800000"/>
            <a:headEnd/>
            <a:tailEnd/>
          </a:ln>
          <a:effectLst/>
        </p:spPr>
        <p:txBody>
          <a:bodyPr vert="horz" wrap="square" lIns="92484" tIns="46242" rIns="92484" bIns="46242" numCol="1" anchor="b" anchorCtr="0" compatLnSpc="1">
            <a:prstTxWarp prst="textNoShape">
              <a:avLst/>
            </a:prstTxWarp>
          </a:bodyPr>
          <a:lstStyle>
            <a:lvl1pPr eaLnBrk="0" hangingPunct="0">
              <a:defRPr sz="1200">
                <a:latin typeface="Times" pitchFamily="48" charset="0"/>
              </a:defRPr>
            </a:lvl1pPr>
          </a:lstStyle>
          <a:p>
            <a:pPr>
              <a:defRPr/>
            </a:pPr>
            <a:r>
              <a:rPr lang="en-US" dirty="0" smtClean="0"/>
              <a:t>Clement J. McDonald, MD</a:t>
            </a:r>
          </a:p>
          <a:p>
            <a:pPr>
              <a:defRPr/>
            </a:pPr>
            <a:r>
              <a:rPr lang="en-US" dirty="0" smtClean="0"/>
              <a:t>NLM LHNCBC Director</a:t>
            </a:r>
            <a:endParaRPr lang="en-US" dirty="0"/>
          </a:p>
        </p:txBody>
      </p:sp>
      <p:sp>
        <p:nvSpPr>
          <p:cNvPr id="470021" name="Rectangle 5"/>
          <p:cNvSpPr>
            <a:spLocks noGrp="1" noChangeArrowheads="1"/>
          </p:cNvSpPr>
          <p:nvPr>
            <p:ph type="sldNum" sz="quarter" idx="3"/>
          </p:nvPr>
        </p:nvSpPr>
        <p:spPr bwMode="auto">
          <a:xfrm>
            <a:off x="3972564" y="8831580"/>
            <a:ext cx="3037840" cy="464820"/>
          </a:xfrm>
          <a:prstGeom prst="rect">
            <a:avLst/>
          </a:prstGeom>
          <a:noFill/>
          <a:ln w="9525">
            <a:noFill/>
            <a:miter lim="800000"/>
            <a:headEnd/>
            <a:tailEnd/>
          </a:ln>
          <a:effectLst/>
        </p:spPr>
        <p:txBody>
          <a:bodyPr vert="horz" wrap="square" lIns="92484" tIns="46242" rIns="92484" bIns="46242" numCol="1" anchor="b" anchorCtr="0" compatLnSpc="1">
            <a:prstTxWarp prst="textNoShape">
              <a:avLst/>
            </a:prstTxWarp>
          </a:bodyPr>
          <a:lstStyle>
            <a:lvl1pPr algn="r" eaLnBrk="0" hangingPunct="0">
              <a:defRPr sz="1200"/>
            </a:lvl1pPr>
          </a:lstStyle>
          <a:p>
            <a:pPr>
              <a:defRPr/>
            </a:pPr>
            <a:fld id="{6B5209F3-7F8F-1A44-87A7-DA1692D7AB8F}" type="slidenum">
              <a:rPr lang="en-US"/>
              <a:pPr>
                <a:defRPr/>
              </a:pPr>
              <a:t>‹#›</a:t>
            </a:fld>
            <a:endParaRPr lang="en-US"/>
          </a:p>
        </p:txBody>
      </p:sp>
    </p:spTree>
    <p:extLst>
      <p:ext uri="{BB962C8B-B14F-4D97-AF65-F5344CB8AC3E}">
        <p14:creationId xmlns:p14="http://schemas.microsoft.com/office/powerpoint/2010/main" val="402039320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3" y="0"/>
            <a:ext cx="3037840" cy="464820"/>
          </a:xfrm>
          <a:prstGeom prst="rect">
            <a:avLst/>
          </a:prstGeom>
          <a:noFill/>
          <a:ln w="9525">
            <a:noFill/>
            <a:miter lim="800000"/>
            <a:headEnd/>
            <a:tailEnd/>
          </a:ln>
          <a:effectLst/>
        </p:spPr>
        <p:txBody>
          <a:bodyPr vert="horz" wrap="square" lIns="92484" tIns="46242" rIns="92484" bIns="46242" numCol="1" anchor="t" anchorCtr="0" compatLnSpc="1">
            <a:prstTxWarp prst="textNoShape">
              <a:avLst/>
            </a:prstTxWarp>
          </a:bodyPr>
          <a:lstStyle>
            <a:lvl1pPr eaLnBrk="0" hangingPunct="0">
              <a:defRPr sz="1200">
                <a:latin typeface="Times" pitchFamily="48" charset="0"/>
              </a:defRPr>
            </a:lvl1pPr>
          </a:lstStyle>
          <a:p>
            <a:pPr>
              <a:defRPr/>
            </a:pPr>
            <a:r>
              <a:rPr lang="en-US" smtClean="0"/>
              <a:t>Director's Report to the BSC 9/12/2013</a:t>
            </a:r>
            <a:endParaRPr lang="en-US"/>
          </a:p>
        </p:txBody>
      </p:sp>
      <p:sp>
        <p:nvSpPr>
          <p:cNvPr id="12291" name="Rectangle 3"/>
          <p:cNvSpPr>
            <a:spLocks noGrp="1" noChangeArrowheads="1"/>
          </p:cNvSpPr>
          <p:nvPr>
            <p:ph type="dt" idx="1"/>
          </p:nvPr>
        </p:nvSpPr>
        <p:spPr bwMode="auto">
          <a:xfrm>
            <a:off x="3972564" y="0"/>
            <a:ext cx="3037840" cy="464820"/>
          </a:xfrm>
          <a:prstGeom prst="rect">
            <a:avLst/>
          </a:prstGeom>
          <a:noFill/>
          <a:ln w="9525">
            <a:noFill/>
            <a:miter lim="800000"/>
            <a:headEnd/>
            <a:tailEnd/>
          </a:ln>
          <a:effectLst/>
        </p:spPr>
        <p:txBody>
          <a:bodyPr vert="horz" wrap="square" lIns="92484" tIns="46242" rIns="92484" bIns="46242" numCol="1" anchor="t" anchorCtr="0" compatLnSpc="1">
            <a:prstTxWarp prst="textNoShape">
              <a:avLst/>
            </a:prstTxWarp>
          </a:bodyPr>
          <a:lstStyle>
            <a:lvl1pPr algn="r" eaLnBrk="0" hangingPunct="0">
              <a:defRPr sz="1200">
                <a:latin typeface="Times" pitchFamily="48" charset="0"/>
              </a:defRPr>
            </a:lvl1pPr>
          </a:lstStyle>
          <a:p>
            <a:pPr>
              <a:defRPr/>
            </a:pPr>
            <a:fld id="{4181E4E0-7330-4161-86E5-C0A3DAD3EE0E}" type="datetime8">
              <a:rPr lang="en-US" smtClean="0"/>
              <a:pPr>
                <a:defRPr/>
              </a:pPr>
              <a:t>3/7/2014 4:59 PM</a:t>
            </a:fld>
            <a:endParaRPr lang="en-US"/>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934722" y="4415791"/>
            <a:ext cx="5140960" cy="4183380"/>
          </a:xfrm>
          <a:prstGeom prst="rect">
            <a:avLst/>
          </a:prstGeom>
          <a:noFill/>
          <a:ln w="9525">
            <a:noFill/>
            <a:miter lim="800000"/>
            <a:headEnd/>
            <a:tailEnd/>
          </a:ln>
          <a:effectLst/>
        </p:spPr>
        <p:txBody>
          <a:bodyPr vert="horz" wrap="square" lIns="92484" tIns="46242" rIns="92484" bIns="4624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3" y="8831580"/>
            <a:ext cx="3037840" cy="464820"/>
          </a:xfrm>
          <a:prstGeom prst="rect">
            <a:avLst/>
          </a:prstGeom>
          <a:noFill/>
          <a:ln w="9525">
            <a:noFill/>
            <a:miter lim="800000"/>
            <a:headEnd/>
            <a:tailEnd/>
          </a:ln>
          <a:effectLst/>
        </p:spPr>
        <p:txBody>
          <a:bodyPr vert="horz" wrap="square" lIns="92484" tIns="46242" rIns="92484" bIns="46242" numCol="1" anchor="b" anchorCtr="0" compatLnSpc="1">
            <a:prstTxWarp prst="textNoShape">
              <a:avLst/>
            </a:prstTxWarp>
          </a:bodyPr>
          <a:lstStyle>
            <a:lvl1pPr eaLnBrk="0" hangingPunct="0">
              <a:defRPr sz="1200">
                <a:latin typeface="Times" pitchFamily="48" charset="0"/>
              </a:defRPr>
            </a:lvl1pPr>
          </a:lstStyle>
          <a:p>
            <a:pPr>
              <a:defRPr/>
            </a:pPr>
            <a:r>
              <a:rPr lang="en-US" smtClean="0"/>
              <a:t>Clement J. McDonald, MD - Lister Hill National Center for Biomedical Communications, NLM, NIH, HHS</a:t>
            </a:r>
            <a:endParaRPr lang="en-US"/>
          </a:p>
        </p:txBody>
      </p:sp>
      <p:sp>
        <p:nvSpPr>
          <p:cNvPr id="12295" name="Rectangle 7"/>
          <p:cNvSpPr>
            <a:spLocks noGrp="1" noChangeArrowheads="1"/>
          </p:cNvSpPr>
          <p:nvPr>
            <p:ph type="sldNum" sz="quarter" idx="5"/>
          </p:nvPr>
        </p:nvSpPr>
        <p:spPr bwMode="auto">
          <a:xfrm>
            <a:off x="3972564" y="8831580"/>
            <a:ext cx="3037840" cy="464820"/>
          </a:xfrm>
          <a:prstGeom prst="rect">
            <a:avLst/>
          </a:prstGeom>
          <a:noFill/>
          <a:ln w="9525">
            <a:noFill/>
            <a:miter lim="800000"/>
            <a:headEnd/>
            <a:tailEnd/>
          </a:ln>
          <a:effectLst/>
        </p:spPr>
        <p:txBody>
          <a:bodyPr vert="horz" wrap="square" lIns="92484" tIns="46242" rIns="92484" bIns="46242" numCol="1" anchor="b" anchorCtr="0" compatLnSpc="1">
            <a:prstTxWarp prst="textNoShape">
              <a:avLst/>
            </a:prstTxWarp>
          </a:bodyPr>
          <a:lstStyle>
            <a:lvl1pPr algn="r" eaLnBrk="0" hangingPunct="0">
              <a:defRPr sz="1200"/>
            </a:lvl1pPr>
          </a:lstStyle>
          <a:p>
            <a:pPr>
              <a:defRPr/>
            </a:pPr>
            <a:fld id="{5CE65124-3719-CA4D-89B5-6515E2271E57}" type="slidenum">
              <a:rPr lang="en-US"/>
              <a:pPr>
                <a:defRPr/>
              </a:pPr>
              <a:t>‹#›</a:t>
            </a:fld>
            <a:endParaRPr lang="en-US"/>
          </a:p>
        </p:txBody>
      </p:sp>
    </p:spTree>
    <p:extLst>
      <p:ext uri="{BB962C8B-B14F-4D97-AF65-F5344CB8AC3E}">
        <p14:creationId xmlns:p14="http://schemas.microsoft.com/office/powerpoint/2010/main" val="2893662981"/>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pitchFamily="48"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pitchFamily="4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100" dirty="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858" indent="-285715">
              <a:defRPr>
                <a:solidFill>
                  <a:schemeClr val="tx1"/>
                </a:solidFill>
                <a:latin typeface="Garamond" pitchFamily="18" charset="0"/>
              </a:defRPr>
            </a:lvl2pPr>
            <a:lvl3pPr marL="1142859" indent="-228572">
              <a:defRPr>
                <a:solidFill>
                  <a:schemeClr val="tx1"/>
                </a:solidFill>
                <a:latin typeface="Garamond" pitchFamily="18" charset="0"/>
              </a:defRPr>
            </a:lvl3pPr>
            <a:lvl4pPr marL="1600003" indent="-228572">
              <a:defRPr>
                <a:solidFill>
                  <a:schemeClr val="tx1"/>
                </a:solidFill>
                <a:latin typeface="Garamond" pitchFamily="18" charset="0"/>
              </a:defRPr>
            </a:lvl4pPr>
            <a:lvl5pPr marL="2057146" indent="-228572">
              <a:defRPr>
                <a:solidFill>
                  <a:schemeClr val="tx1"/>
                </a:solidFill>
                <a:latin typeface="Garamond" pitchFamily="18" charset="0"/>
              </a:defRPr>
            </a:lvl5pPr>
            <a:lvl6pPr marL="2514289" indent="-228572" eaLnBrk="0" fontAlgn="base" hangingPunct="0">
              <a:spcBef>
                <a:spcPct val="0"/>
              </a:spcBef>
              <a:spcAft>
                <a:spcPct val="0"/>
              </a:spcAft>
              <a:defRPr>
                <a:solidFill>
                  <a:schemeClr val="tx1"/>
                </a:solidFill>
                <a:latin typeface="Garamond" pitchFamily="18" charset="0"/>
              </a:defRPr>
            </a:lvl6pPr>
            <a:lvl7pPr marL="2971432" indent="-228572" eaLnBrk="0" fontAlgn="base" hangingPunct="0">
              <a:spcBef>
                <a:spcPct val="0"/>
              </a:spcBef>
              <a:spcAft>
                <a:spcPct val="0"/>
              </a:spcAft>
              <a:defRPr>
                <a:solidFill>
                  <a:schemeClr val="tx1"/>
                </a:solidFill>
                <a:latin typeface="Garamond" pitchFamily="18" charset="0"/>
              </a:defRPr>
            </a:lvl7pPr>
            <a:lvl8pPr marL="3428576" indent="-228572" eaLnBrk="0" fontAlgn="base" hangingPunct="0">
              <a:spcBef>
                <a:spcPct val="0"/>
              </a:spcBef>
              <a:spcAft>
                <a:spcPct val="0"/>
              </a:spcAft>
              <a:defRPr>
                <a:solidFill>
                  <a:schemeClr val="tx1"/>
                </a:solidFill>
                <a:latin typeface="Garamond" pitchFamily="18" charset="0"/>
              </a:defRPr>
            </a:lvl8pPr>
            <a:lvl9pPr marL="3885718" indent="-228572" eaLnBrk="0" fontAlgn="base" hangingPunct="0">
              <a:spcBef>
                <a:spcPct val="0"/>
              </a:spcBef>
              <a:spcAft>
                <a:spcPct val="0"/>
              </a:spcAft>
              <a:defRPr>
                <a:solidFill>
                  <a:schemeClr val="tx1"/>
                </a:solidFill>
                <a:latin typeface="Garamond" pitchFamily="18" charset="0"/>
              </a:defRPr>
            </a:lvl9pPr>
          </a:lstStyle>
          <a:p>
            <a:fld id="{DFF863E1-CD93-47CB-A02E-AA6AFC10F276}" type="slidenum">
              <a:rPr lang="en-US" smtClean="0">
                <a:latin typeface="Arial" pitchFamily="34" charset="0"/>
              </a:rPr>
              <a:pPr/>
              <a:t>1</a:t>
            </a:fld>
            <a:endParaRPr lang="en-US" dirty="0" smtClean="0">
              <a:latin typeface="Arial" pitchFamily="34" charset="0"/>
            </a:endParaRPr>
          </a:p>
        </p:txBody>
      </p:sp>
      <p:sp>
        <p:nvSpPr>
          <p:cNvPr id="2" name="Date Placeholder 1"/>
          <p:cNvSpPr>
            <a:spLocks noGrp="1"/>
          </p:cNvSpPr>
          <p:nvPr>
            <p:ph type="dt" idx="10"/>
          </p:nvPr>
        </p:nvSpPr>
        <p:spPr/>
        <p:txBody>
          <a:bodyPr/>
          <a:lstStyle/>
          <a:p>
            <a:pPr>
              <a:defRPr/>
            </a:pPr>
            <a:fld id="{139E364C-7B68-42AE-A87A-2C285405C1CA}" type="datetime8">
              <a:rPr lang="en-US" smtClean="0"/>
              <a:pPr>
                <a:defRPr/>
              </a:pPr>
              <a:t>3/7/2014 4:59 PM</a:t>
            </a:fld>
            <a:endParaRPr lang="en-US" dirty="0"/>
          </a:p>
        </p:txBody>
      </p:sp>
      <p:sp>
        <p:nvSpPr>
          <p:cNvPr id="3" name="Footer Placeholder 2"/>
          <p:cNvSpPr>
            <a:spLocks noGrp="1"/>
          </p:cNvSpPr>
          <p:nvPr>
            <p:ph type="ftr" sz="quarter" idx="11"/>
          </p:nvPr>
        </p:nvSpPr>
        <p:spPr/>
        <p:txBody>
          <a:bodyPr/>
          <a:lstStyle/>
          <a:p>
            <a:pPr>
              <a:defRPr/>
            </a:pPr>
            <a:r>
              <a:rPr lang="en-US" dirty="0" smtClean="0"/>
              <a:t>PHR AMIA demo 11/3/2012</a:t>
            </a:r>
            <a:endParaRPr lang="en-US" dirty="0"/>
          </a:p>
        </p:txBody>
      </p:sp>
      <p:sp>
        <p:nvSpPr>
          <p:cNvPr id="4" name="Header Placeholder 3"/>
          <p:cNvSpPr>
            <a:spLocks noGrp="1"/>
          </p:cNvSpPr>
          <p:nvPr>
            <p:ph type="hdr" sz="quarter" idx="12"/>
          </p:nvPr>
        </p:nvSpPr>
        <p:spPr/>
        <p:txBody>
          <a:bodyPr/>
          <a:lstStyle/>
          <a:p>
            <a:pPr>
              <a:defRPr/>
            </a:pPr>
            <a:r>
              <a:rPr lang="en-US" smtClean="0"/>
              <a:t>Director's Report to the BSC 9/12/2013</a:t>
            </a:r>
            <a:endParaRPr lang="en-US"/>
          </a:p>
        </p:txBody>
      </p:sp>
    </p:spTree>
    <p:extLst>
      <p:ext uri="{BB962C8B-B14F-4D97-AF65-F5344CB8AC3E}">
        <p14:creationId xmlns:p14="http://schemas.microsoft.com/office/powerpoint/2010/main" val="3735137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Director's Report to the BSC 4/11/2013</a:t>
            </a:r>
            <a:endParaRPr lang="en-US" dirty="0"/>
          </a:p>
        </p:txBody>
      </p:sp>
      <p:sp>
        <p:nvSpPr>
          <p:cNvPr id="5" name="Date Placeholder 4"/>
          <p:cNvSpPr>
            <a:spLocks noGrp="1"/>
          </p:cNvSpPr>
          <p:nvPr>
            <p:ph type="dt" idx="11"/>
          </p:nvPr>
        </p:nvSpPr>
        <p:spPr/>
        <p:txBody>
          <a:bodyPr/>
          <a:lstStyle/>
          <a:p>
            <a:pPr>
              <a:defRPr/>
            </a:pPr>
            <a:fld id="{4181E4E0-7330-4161-86E5-C0A3DAD3EE0E}" type="datetime8">
              <a:rPr lang="en-US" smtClean="0"/>
              <a:pPr>
                <a:defRPr/>
              </a:pPr>
              <a:t>3/7/2014 4:59 PM</a:t>
            </a:fld>
            <a:endParaRPr lang="en-US"/>
          </a:p>
        </p:txBody>
      </p:sp>
      <p:sp>
        <p:nvSpPr>
          <p:cNvPr id="6" name="Footer Placeholder 5"/>
          <p:cNvSpPr>
            <a:spLocks noGrp="1"/>
          </p:cNvSpPr>
          <p:nvPr>
            <p:ph type="ftr" sz="quarter" idx="12"/>
          </p:nvPr>
        </p:nvSpPr>
        <p:spPr/>
        <p:txBody>
          <a:bodyPr/>
          <a:lstStyle/>
          <a:p>
            <a:pPr>
              <a:defRPr/>
            </a:pPr>
            <a:r>
              <a:rPr lang="en-US" smtClean="0"/>
              <a:t>Clement J. McDonald, MD - Lister Hill National Center for Biomedical Communications, NLM, NIH, HHS</a:t>
            </a:r>
            <a:endParaRPr lang="en-US" dirty="0"/>
          </a:p>
        </p:txBody>
      </p:sp>
      <p:sp>
        <p:nvSpPr>
          <p:cNvPr id="7" name="Slide Number Placeholder 6"/>
          <p:cNvSpPr>
            <a:spLocks noGrp="1"/>
          </p:cNvSpPr>
          <p:nvPr>
            <p:ph type="sldNum" sz="quarter" idx="13"/>
          </p:nvPr>
        </p:nvSpPr>
        <p:spPr/>
        <p:txBody>
          <a:bodyPr/>
          <a:lstStyle/>
          <a:p>
            <a:pPr>
              <a:defRPr/>
            </a:pPr>
            <a:fld id="{5CE65124-3719-CA4D-89B5-6515E2271E57}" type="slidenum">
              <a:rPr lang="en-US" smtClean="0"/>
              <a:pPr>
                <a:defRPr/>
              </a:pPr>
              <a:t>5</a:t>
            </a:fld>
            <a:endParaRPr lang="en-US"/>
          </a:p>
        </p:txBody>
      </p:sp>
    </p:spTree>
    <p:extLst>
      <p:ext uri="{BB962C8B-B14F-4D97-AF65-F5344CB8AC3E}">
        <p14:creationId xmlns:p14="http://schemas.microsoft.com/office/powerpoint/2010/main" val="279667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6"/>
          <p:cNvSpPr>
            <a:spLocks noGrp="1" noChangeArrowheads="1"/>
          </p:cNvSpPr>
          <p:nvPr>
            <p:ph type="ftr" sz="quarter" idx="4"/>
          </p:nvPr>
        </p:nvSpPr>
        <p:spPr>
          <a:noFill/>
        </p:spPr>
        <p:txBody>
          <a:bodyPr/>
          <a:lstStyle/>
          <a:p>
            <a:pPr defTabSz="930832"/>
            <a:r>
              <a:rPr lang="en-US" dirty="0" smtClean="0"/>
              <a:t>© 2005 Regenstrief Institute, Inc.</a:t>
            </a:r>
          </a:p>
        </p:txBody>
      </p:sp>
      <p:sp>
        <p:nvSpPr>
          <p:cNvPr id="218115" name="Rectangle 7"/>
          <p:cNvSpPr>
            <a:spLocks noGrp="1" noChangeArrowheads="1"/>
          </p:cNvSpPr>
          <p:nvPr>
            <p:ph type="sldNum" sz="quarter" idx="5"/>
          </p:nvPr>
        </p:nvSpPr>
        <p:spPr>
          <a:noFill/>
        </p:spPr>
        <p:txBody>
          <a:bodyPr/>
          <a:lstStyle/>
          <a:p>
            <a:pPr defTabSz="930832"/>
            <a:fld id="{88A2A465-AB2A-4CF5-9E41-04DC0EFA3068}" type="slidenum">
              <a:rPr lang="en-US" smtClean="0"/>
              <a:pPr defTabSz="930832"/>
              <a:t>11</a:t>
            </a:fld>
            <a:endParaRPr lang="en-US" dirty="0" smtClean="0"/>
          </a:p>
        </p:txBody>
      </p:sp>
      <p:sp>
        <p:nvSpPr>
          <p:cNvPr id="218116" name="Rectangle 2"/>
          <p:cNvSpPr>
            <a:spLocks noGrp="1" noRot="1" noChangeAspect="1" noChangeArrowheads="1" noTextEdit="1"/>
          </p:cNvSpPr>
          <p:nvPr>
            <p:ph type="sldImg"/>
          </p:nvPr>
        </p:nvSpPr>
        <p:spPr>
          <a:xfrm>
            <a:off x="1182688" y="698500"/>
            <a:ext cx="4645025" cy="3484563"/>
          </a:xfrm>
          <a:ln/>
        </p:spPr>
      </p:sp>
      <p:sp>
        <p:nvSpPr>
          <p:cNvPr id="218117" name="Rectangle 3"/>
          <p:cNvSpPr>
            <a:spLocks noGrp="1" noChangeArrowheads="1"/>
          </p:cNvSpPr>
          <p:nvPr>
            <p:ph type="body" idx="1"/>
          </p:nvPr>
        </p:nvSpPr>
        <p:spPr>
          <a:xfrm>
            <a:off x="935045" y="4416430"/>
            <a:ext cx="5140324" cy="4181476"/>
          </a:xfrm>
          <a:noFill/>
          <a:ln/>
        </p:spPr>
        <p:txBody>
          <a:bodyPr/>
          <a:lstStyle/>
          <a:p>
            <a:pPr eaLnBrk="1" hangingPunct="1"/>
            <a:endParaRPr lang="en-US" dirty="0" smtClean="0"/>
          </a:p>
        </p:txBody>
      </p:sp>
    </p:spTree>
    <p:extLst>
      <p:ext uri="{BB962C8B-B14F-4D97-AF65-F5344CB8AC3E}">
        <p14:creationId xmlns:p14="http://schemas.microsoft.com/office/powerpoint/2010/main" val="2132063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dirty="0" smtClean="0"/>
          </a:p>
        </p:txBody>
      </p:sp>
      <p:sp>
        <p:nvSpPr>
          <p:cNvPr id="87044" name="Slide Number Placeholder 3"/>
          <p:cNvSpPr>
            <a:spLocks noGrp="1"/>
          </p:cNvSpPr>
          <p:nvPr>
            <p:ph type="sldNum" sz="quarter" idx="5"/>
          </p:nvPr>
        </p:nvSpPr>
        <p:spPr>
          <a:noFill/>
        </p:spPr>
        <p:txBody>
          <a:bodyPr/>
          <a:lstStyle/>
          <a:p>
            <a:fld id="{C69899BF-A65B-4194-9380-3E2EF96B3D59}" type="slidenum">
              <a:rPr lang="en-US" smtClean="0"/>
              <a:pPr/>
              <a:t>15</a:t>
            </a:fld>
            <a:endParaRPr lang="en-US" dirty="0" smtClean="0"/>
          </a:p>
        </p:txBody>
      </p:sp>
    </p:spTree>
    <p:extLst>
      <p:ext uri="{BB962C8B-B14F-4D97-AF65-F5344CB8AC3E}">
        <p14:creationId xmlns:p14="http://schemas.microsoft.com/office/powerpoint/2010/main" val="2798431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dirty="0" smtClean="0">
              <a:latin typeface="Calibri" pitchFamily="34" charset="0"/>
              <a:ea typeface="ＭＳ Ｐゴシック" pitchFamily="34" charset="-128"/>
            </a:endParaRPr>
          </a:p>
        </p:txBody>
      </p:sp>
      <p:sp>
        <p:nvSpPr>
          <p:cNvPr id="86020" name="Slide Number Placeholder 3"/>
          <p:cNvSpPr>
            <a:spLocks noGrp="1"/>
          </p:cNvSpPr>
          <p:nvPr>
            <p:ph type="sldNum" sz="quarter" idx="5"/>
          </p:nvPr>
        </p:nvSpPr>
        <p:spPr>
          <a:noFill/>
        </p:spPr>
        <p:txBody>
          <a:bodyPr/>
          <a:lstStyle/>
          <a:p>
            <a:fld id="{CCC01E7E-1309-4983-AC96-07E7DD2E518A}" type="slidenum">
              <a:rPr lang="en-US" smtClean="0">
                <a:latin typeface="Calibri" pitchFamily="34" charset="0"/>
                <a:ea typeface="ＭＳ Ｐゴシック" pitchFamily="34" charset="-128"/>
              </a:rPr>
              <a:pPr/>
              <a:t>16</a:t>
            </a:fld>
            <a:endParaRPr lang="en-US" dirty="0" smtClean="0">
              <a:latin typeface="Calibri" pitchFamily="34" charset="0"/>
              <a:ea typeface="ＭＳ Ｐゴシック" pitchFamily="34" charset="-128"/>
            </a:endParaRPr>
          </a:p>
        </p:txBody>
      </p:sp>
    </p:spTree>
    <p:extLst>
      <p:ext uri="{BB962C8B-B14F-4D97-AF65-F5344CB8AC3E}">
        <p14:creationId xmlns:p14="http://schemas.microsoft.com/office/powerpoint/2010/main" val="3908393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r>
              <a:rPr lang="en-US" dirty="0" smtClean="0"/>
              <a:t>© 2005 Regenstrief Institute, Inc.</a:t>
            </a:r>
            <a:endParaRPr lang="en-US" dirty="0"/>
          </a:p>
        </p:txBody>
      </p:sp>
      <p:sp>
        <p:nvSpPr>
          <p:cNvPr id="5" name="Slide Number Placeholder 4"/>
          <p:cNvSpPr>
            <a:spLocks noGrp="1"/>
          </p:cNvSpPr>
          <p:nvPr>
            <p:ph type="sldNum" sz="quarter" idx="11"/>
          </p:nvPr>
        </p:nvSpPr>
        <p:spPr/>
        <p:txBody>
          <a:bodyPr/>
          <a:lstStyle/>
          <a:p>
            <a:pPr>
              <a:defRPr/>
            </a:pPr>
            <a:fld id="{698A1A8C-75C4-46C9-945F-21480B56C84B}" type="slidenum">
              <a:rPr lang="en-US" smtClean="0"/>
              <a:pPr>
                <a:defRPr/>
              </a:pPr>
              <a:t>23</a:t>
            </a:fld>
            <a:endParaRPr lang="en-US" dirty="0"/>
          </a:p>
        </p:txBody>
      </p:sp>
      <p:sp>
        <p:nvSpPr>
          <p:cNvPr id="6" name="Header Placeholder 5"/>
          <p:cNvSpPr>
            <a:spLocks noGrp="1"/>
          </p:cNvSpPr>
          <p:nvPr>
            <p:ph type="hdr" sz="quarter" idx="12"/>
          </p:nvPr>
        </p:nvSpPr>
        <p:spPr/>
        <p:txBody>
          <a:bodyPr/>
          <a:lstStyle/>
          <a:p>
            <a:r>
              <a:rPr lang="en-US" dirty="0" smtClean="0"/>
              <a:t>2013_03_03_HIMSS13_PPT_session2_McDonald_CJ_draft_2013-01-17</a:t>
            </a:r>
            <a:endParaRPr lang="en-US" dirty="0"/>
          </a:p>
        </p:txBody>
      </p:sp>
    </p:spTree>
    <p:extLst>
      <p:ext uri="{BB962C8B-B14F-4D97-AF65-F5344CB8AC3E}">
        <p14:creationId xmlns:p14="http://schemas.microsoft.com/office/powerpoint/2010/main" val="1337890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Director's Report to the BSC 9/12/2013</a:t>
            </a:r>
            <a:endParaRPr lang="en-US" dirty="0"/>
          </a:p>
        </p:txBody>
      </p:sp>
      <p:sp>
        <p:nvSpPr>
          <p:cNvPr id="5" name="Date Placeholder 4"/>
          <p:cNvSpPr>
            <a:spLocks noGrp="1"/>
          </p:cNvSpPr>
          <p:nvPr>
            <p:ph type="dt" idx="11"/>
          </p:nvPr>
        </p:nvSpPr>
        <p:spPr/>
        <p:txBody>
          <a:bodyPr/>
          <a:lstStyle/>
          <a:p>
            <a:pPr>
              <a:defRPr/>
            </a:pPr>
            <a:fld id="{4181E4E0-7330-4161-86E5-C0A3DAD3EE0E}" type="datetime8">
              <a:rPr lang="en-US" smtClean="0"/>
              <a:pPr>
                <a:defRPr/>
              </a:pPr>
              <a:t>3/7/2014 4:59 PM</a:t>
            </a:fld>
            <a:endParaRPr lang="en-US" dirty="0"/>
          </a:p>
        </p:txBody>
      </p:sp>
      <p:sp>
        <p:nvSpPr>
          <p:cNvPr id="6" name="Footer Placeholder 5"/>
          <p:cNvSpPr>
            <a:spLocks noGrp="1"/>
          </p:cNvSpPr>
          <p:nvPr>
            <p:ph type="ftr" sz="quarter" idx="12"/>
          </p:nvPr>
        </p:nvSpPr>
        <p:spPr/>
        <p:txBody>
          <a:bodyPr/>
          <a:lstStyle/>
          <a:p>
            <a:pPr>
              <a:defRPr/>
            </a:pPr>
            <a:r>
              <a:rPr lang="en-US" dirty="0" smtClean="0"/>
              <a:t>Clement J. McDonald, MD - Lister Hill National Center for Biomedical Communications, NLM, NIH, HHS</a:t>
            </a:r>
            <a:endParaRPr lang="en-US" dirty="0"/>
          </a:p>
        </p:txBody>
      </p:sp>
      <p:sp>
        <p:nvSpPr>
          <p:cNvPr id="7" name="Slide Number Placeholder 6"/>
          <p:cNvSpPr>
            <a:spLocks noGrp="1"/>
          </p:cNvSpPr>
          <p:nvPr>
            <p:ph type="sldNum" sz="quarter" idx="13"/>
          </p:nvPr>
        </p:nvSpPr>
        <p:spPr/>
        <p:txBody>
          <a:bodyPr/>
          <a:lstStyle/>
          <a:p>
            <a:pPr>
              <a:defRPr/>
            </a:pPr>
            <a:fld id="{5CE65124-3719-CA4D-89B5-6515E2271E57}" type="slidenum">
              <a:rPr lang="en-US" smtClean="0"/>
              <a:pPr>
                <a:defRPr/>
              </a:pPr>
              <a:t>24</a:t>
            </a:fld>
            <a:endParaRPr lang="en-US" dirty="0"/>
          </a:p>
        </p:txBody>
      </p:sp>
    </p:spTree>
    <p:extLst>
      <p:ext uri="{BB962C8B-B14F-4D97-AF65-F5344CB8AC3E}">
        <p14:creationId xmlns:p14="http://schemas.microsoft.com/office/powerpoint/2010/main" val="942620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62CE4C-0D5B-4505-8DDA-C61E41AC8FB7}" type="slidenum">
              <a:rPr lang="en-US" smtClean="0"/>
              <a:pPr>
                <a:defRPr/>
              </a:pPr>
              <a:t>52</a:t>
            </a:fld>
            <a:endParaRPr lang="en-US" dirty="0"/>
          </a:p>
        </p:txBody>
      </p:sp>
      <p:sp>
        <p:nvSpPr>
          <p:cNvPr id="5" name="Date Placeholder 4"/>
          <p:cNvSpPr>
            <a:spLocks noGrp="1"/>
          </p:cNvSpPr>
          <p:nvPr>
            <p:ph type="dt" idx="11"/>
          </p:nvPr>
        </p:nvSpPr>
        <p:spPr/>
        <p:txBody>
          <a:bodyPr/>
          <a:lstStyle/>
          <a:p>
            <a:pPr>
              <a:defRPr/>
            </a:pPr>
            <a:fld id="{BC0BD48B-AD60-4308-A90D-714BF77D30F9}" type="datetime8">
              <a:rPr lang="en-US" smtClean="0"/>
              <a:pPr>
                <a:defRPr/>
              </a:pPr>
              <a:t>3/7/2014 4:59 PM</a:t>
            </a:fld>
            <a:endParaRPr lang="en-US" dirty="0"/>
          </a:p>
        </p:txBody>
      </p:sp>
      <p:sp>
        <p:nvSpPr>
          <p:cNvPr id="6" name="Footer Placeholder 5"/>
          <p:cNvSpPr>
            <a:spLocks noGrp="1"/>
          </p:cNvSpPr>
          <p:nvPr>
            <p:ph type="ftr" sz="quarter" idx="12"/>
          </p:nvPr>
        </p:nvSpPr>
        <p:spPr/>
        <p:txBody>
          <a:bodyPr/>
          <a:lstStyle/>
          <a:p>
            <a:pPr>
              <a:defRPr/>
            </a:pPr>
            <a:r>
              <a:rPr lang="en-US" smtClean="0"/>
              <a:t>PHR AMIA demo 11/3/2012</a:t>
            </a:r>
            <a:endParaRPr lang="en-US" dirty="0"/>
          </a:p>
        </p:txBody>
      </p:sp>
      <p:sp>
        <p:nvSpPr>
          <p:cNvPr id="7" name="Header Placeholder 6"/>
          <p:cNvSpPr>
            <a:spLocks noGrp="1"/>
          </p:cNvSpPr>
          <p:nvPr>
            <p:ph type="hdr" sz="quarter" idx="13"/>
          </p:nvPr>
        </p:nvSpPr>
        <p:spPr/>
        <p:txBody>
          <a:bodyPr/>
          <a:lstStyle/>
          <a:p>
            <a:pPr>
              <a:defRPr/>
            </a:pPr>
            <a:r>
              <a:rPr lang="en-US" smtClean="0"/>
              <a:t>Director's Report to the BSC 9/12/2013</a:t>
            </a:r>
            <a:endParaRPr lang="en-US"/>
          </a:p>
        </p:txBody>
      </p:sp>
    </p:spTree>
    <p:extLst>
      <p:ext uri="{BB962C8B-B14F-4D97-AF65-F5344CB8AC3E}">
        <p14:creationId xmlns:p14="http://schemas.microsoft.com/office/powerpoint/2010/main" val="26309633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4234" y="0"/>
            <a:ext cx="9144000" cy="152400"/>
          </a:xfrm>
          <a:prstGeom prst="rect">
            <a:avLst/>
          </a:prstGeom>
          <a:solidFill>
            <a:schemeClr val="tx2"/>
          </a:solidFill>
          <a:ln w="9525">
            <a:solidFill>
              <a:schemeClr val="tx1"/>
            </a:solidFill>
            <a:miter lim="800000"/>
            <a:headEnd/>
            <a:tailEnd/>
          </a:ln>
          <a:effectLst/>
        </p:spPr>
        <p:txBody>
          <a:bodyPr wrap="none" anchor="ctr"/>
          <a:lstStyle/>
          <a:p>
            <a:pPr algn="ctr">
              <a:spcBef>
                <a:spcPct val="20000"/>
              </a:spcBef>
              <a:buClr>
                <a:srgbClr val="800000"/>
              </a:buClr>
              <a:buFont typeface="Wingdings" pitchFamily="48" charset="2"/>
              <a:buBlip>
                <a:blip r:embed="rId2"/>
              </a:buBlip>
              <a:defRPr/>
            </a:pPr>
            <a:endParaRPr lang="en-US" sz="2200">
              <a:latin typeface="Arial" charset="0"/>
            </a:endParaRPr>
          </a:p>
        </p:txBody>
      </p:sp>
      <p:sp>
        <p:nvSpPr>
          <p:cNvPr id="468994" name="Rectangle 2"/>
          <p:cNvSpPr>
            <a:spLocks noGrp="1" noChangeArrowheads="1"/>
          </p:cNvSpPr>
          <p:nvPr>
            <p:ph type="subTitle" idx="1"/>
          </p:nvPr>
        </p:nvSpPr>
        <p:spPr>
          <a:xfrm>
            <a:off x="1371600" y="3276600"/>
            <a:ext cx="6400800" cy="1752600"/>
          </a:xfrm>
        </p:spPr>
        <p:txBody>
          <a:bodyPr/>
          <a:lstStyle>
            <a:lvl1pPr marL="0" indent="0" algn="ctr">
              <a:spcBef>
                <a:spcPct val="0"/>
              </a:spcBef>
              <a:buFont typeface="Wingdings" pitchFamily="48" charset="2"/>
              <a:buNone/>
              <a:defRPr/>
            </a:lvl1pPr>
          </a:lstStyle>
          <a:p>
            <a:r>
              <a:rPr lang="en-US" smtClean="0"/>
              <a:t>Click to edit Master subtitle style</a:t>
            </a:r>
            <a:endParaRPr lang="en-US"/>
          </a:p>
        </p:txBody>
      </p:sp>
      <p:sp>
        <p:nvSpPr>
          <p:cNvPr id="468996" name="Rectangle 4"/>
          <p:cNvSpPr>
            <a:spLocks noGrp="1" noChangeArrowheads="1"/>
          </p:cNvSpPr>
          <p:nvPr>
            <p:ph type="ctrTitle"/>
          </p:nvPr>
        </p:nvSpPr>
        <p:spPr>
          <a:xfrm>
            <a:off x="685800" y="1447800"/>
            <a:ext cx="7772400" cy="1143000"/>
          </a:xfrm>
        </p:spPr>
        <p:txBody>
          <a:bodyPr/>
          <a:lstStyle>
            <a:lvl1pPr algn="ctr">
              <a:defRPr sz="3200"/>
            </a:lvl1pPr>
          </a:lstStyle>
          <a:p>
            <a:r>
              <a:rPr lang="en-US" smtClean="0"/>
              <a:t>Click to edit Master title style</a:t>
            </a:r>
            <a:endParaRPr lang="en-US"/>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6003036"/>
            <a:ext cx="761999" cy="778763"/>
          </a:xfrm>
          <a:prstGeom prst="rect">
            <a:avLst/>
          </a:prstGeom>
        </p:spPr>
      </p:pic>
      <p:pic>
        <p:nvPicPr>
          <p:cNvPr id="13" name="Picture 2" descr="Lister Hill National Center for Biomedical Communications: An intramural research division of the U.S. National Library of Medicine"/>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71601" y="6019800"/>
            <a:ext cx="3886199" cy="780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9"/>
          <p:cNvSpPr>
            <a:spLocks noChangeArrowheads="1"/>
          </p:cNvSpPr>
          <p:nvPr userDrawn="1"/>
        </p:nvSpPr>
        <p:spPr bwMode="auto">
          <a:xfrm>
            <a:off x="0" y="0"/>
            <a:ext cx="9144000" cy="458688"/>
          </a:xfrm>
          <a:prstGeom prst="rect">
            <a:avLst/>
          </a:prstGeom>
          <a:solidFill>
            <a:srgbClr val="5A7E8F"/>
          </a:solidFill>
          <a:ln w="9525">
            <a:solidFill>
              <a:schemeClr val="tx1"/>
            </a:solidFill>
            <a:miter lim="800000"/>
            <a:headEnd/>
            <a:tailEnd/>
          </a:ln>
          <a:effectLst/>
        </p:spPr>
        <p:txBody>
          <a:bodyPr wrap="none" anchor="ctr"/>
          <a:lstStyle/>
          <a:p>
            <a:pPr algn="ctr">
              <a:spcBef>
                <a:spcPct val="20000"/>
              </a:spcBef>
              <a:buClr>
                <a:srgbClr val="800000"/>
              </a:buClr>
              <a:buFont typeface="Wingdings" pitchFamily="48" charset="2"/>
              <a:buBlip>
                <a:blip r:embed="rId2"/>
              </a:buBlip>
              <a:defRPr/>
            </a:pPr>
            <a:endParaRPr lang="en-US" sz="2200">
              <a:latin typeface="Arial" charset="0"/>
            </a:endParaRPr>
          </a:p>
        </p:txBody>
      </p:sp>
      <p:pic>
        <p:nvPicPr>
          <p:cNvPr id="16386" name="Picture 2" descr="National Institutes of Health (NIH) - Turning Discovery Into Health"/>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638800" y="6158849"/>
            <a:ext cx="3314700" cy="508651"/>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r="34761"/>
          <a:stretch/>
        </p:blipFill>
        <p:spPr bwMode="auto">
          <a:xfrm>
            <a:off x="1" y="0"/>
            <a:ext cx="914400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lgn="l">
              <a:defRPr/>
            </a:lvl1pPr>
            <a:lvl2pPr algn="l">
              <a:defRPr/>
            </a:lvl2pPr>
            <a:lvl3pPr algn="l">
              <a:defRPr/>
            </a:lvl3pPr>
            <a:lvl4pPr algn="l">
              <a:defRPr/>
            </a:lvl4pPr>
            <a:lvl5pPr algn="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85800"/>
            <a:ext cx="1943100" cy="5395913"/>
          </a:xfrm>
        </p:spPr>
        <p:txBody>
          <a:bodyPr vert="eaVert"/>
          <a:lstStyle>
            <a:lvl1pPr algn="ctr">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85800" y="685800"/>
            <a:ext cx="5676900" cy="5395913"/>
          </a:xfrm>
        </p:spPr>
        <p:txBody>
          <a:bodyPr vert="eaVert"/>
          <a:lstStyle>
            <a:lvl1pPr algn="l">
              <a:defRPr/>
            </a:lvl1pPr>
            <a:lvl2pPr algn="l">
              <a:defRPr/>
            </a:lvl2pPr>
            <a:lvl3pPr algn="l">
              <a:defRPr/>
            </a:lvl3pPr>
            <a:lvl4pPr algn="l">
              <a:defRPr/>
            </a:lvl4pPr>
            <a:lvl5pPr algn="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47000" cy="838200"/>
          </a:xfrm>
        </p:spPr>
        <p:txBody>
          <a:bodyPr/>
          <a:lstStyle>
            <a:lvl1pPr algn="ctr">
              <a:defRPr/>
            </a:lvl1pPr>
          </a:lstStyle>
          <a:p>
            <a:r>
              <a:rPr lang="en-US" dirty="0" smtClean="0"/>
              <a:t>Click to edit Master title style</a:t>
            </a:r>
            <a:endParaRPr lang="en-US" dirty="0"/>
          </a:p>
        </p:txBody>
      </p:sp>
      <p:sp>
        <p:nvSpPr>
          <p:cNvPr id="3" name="Table Placeholder 2"/>
          <p:cNvSpPr>
            <a:spLocks noGrp="1"/>
          </p:cNvSpPr>
          <p:nvPr>
            <p:ph type="tbl" idx="1"/>
          </p:nvPr>
        </p:nvSpPr>
        <p:spPr>
          <a:xfrm>
            <a:off x="685800" y="1357313"/>
            <a:ext cx="7772400" cy="4495800"/>
          </a:xfrm>
        </p:spPr>
        <p:txBody>
          <a:bodyPr/>
          <a:lstStyle/>
          <a:p>
            <a:pPr lvl="0"/>
            <a:r>
              <a:rPr lang="en-US" noProof="0" dirty="0" smtClean="0"/>
              <a:t>Click icon to add table</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47000" cy="838200"/>
          </a:xfrm>
        </p:spPr>
        <p:txBody>
          <a:bodyPr/>
          <a:lstStyle>
            <a:lvl1pPr algn="ctr">
              <a:defRPr/>
            </a:lvl1pPr>
          </a:lstStyle>
          <a:p>
            <a:r>
              <a:rPr lang="en-US" dirty="0" smtClean="0"/>
              <a:t>Click to edit Master title style</a:t>
            </a:r>
            <a:endParaRPr lang="en-US" dirty="0"/>
          </a:p>
        </p:txBody>
      </p:sp>
      <p:sp>
        <p:nvSpPr>
          <p:cNvPr id="3" name="Text Placeholder 2"/>
          <p:cNvSpPr>
            <a:spLocks noGrp="1"/>
          </p:cNvSpPr>
          <p:nvPr>
            <p:ph type="body" sz="half" idx="1"/>
          </p:nvPr>
        </p:nvSpPr>
        <p:spPr>
          <a:xfrm>
            <a:off x="685800" y="1371600"/>
            <a:ext cx="3810000" cy="4495800"/>
          </a:xfrm>
        </p:spPr>
        <p:txBody>
          <a:bodyPr/>
          <a:lstStyle>
            <a:lvl1pPr algn="l">
              <a:defRPr/>
            </a:lvl1pPr>
            <a:lvl2pPr algn="l">
              <a:defRPr/>
            </a:lvl2pPr>
            <a:lvl3pPr algn="l">
              <a:defRPr/>
            </a:lvl3pPr>
            <a:lvl4pPr algn="l">
              <a:defRPr/>
            </a:lvl4pPr>
            <a:lvl5pPr algn="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p:cNvSpPr>
          <p:nvPr>
            <p:ph type="chart" sz="half" idx="2"/>
          </p:nvPr>
        </p:nvSpPr>
        <p:spPr>
          <a:xfrm>
            <a:off x="4648200" y="1371600"/>
            <a:ext cx="3810000" cy="4495800"/>
          </a:xfrm>
        </p:spPr>
        <p:txBody>
          <a:bodyPr/>
          <a:lstStyle/>
          <a:p>
            <a:pPr lvl="0"/>
            <a:r>
              <a:rPr lang="en-US" noProof="0" dirty="0" smtClean="0"/>
              <a:t>Click icon to add chart</a:t>
            </a:r>
            <a:endParaRPr lang="en-US" noProof="0" dirty="0"/>
          </a:p>
        </p:txBody>
      </p:sp>
      <p:sp>
        <p:nvSpPr>
          <p:cNvPr id="5" name="Rectangle 3"/>
          <p:cNvSpPr>
            <a:spLocks noGrp="1" noChangeArrowheads="1"/>
          </p:cNvSpPr>
          <p:nvPr>
            <p:ph type="ftr" sz="quarter" idx="10"/>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015624313"/>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lgn="l">
              <a:defRPr/>
            </a:lvl1pPr>
            <a:lvl2pPr algn="l">
              <a:defRPr/>
            </a:lvl2pPr>
            <a:lvl3pPr algn="l">
              <a:defRPr/>
            </a:lvl3pPr>
            <a:lvl4pPr algn="l">
              <a:defRPr/>
            </a:lvl4pPr>
            <a:lvl5pPr algn="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2895600"/>
            <a:ext cx="7772400" cy="1362075"/>
          </a:xfrm>
        </p:spPr>
        <p:txBody>
          <a:bodyPr anchor="t"/>
          <a:lstStyle>
            <a:lvl1pPr algn="l">
              <a:defRPr sz="4000" b="1" cap="none">
                <a:solidFill>
                  <a:schemeClr val="accent5"/>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4267200"/>
            <a:ext cx="7772400" cy="1511300"/>
          </a:xfrm>
        </p:spPr>
        <p:txBody>
          <a:bodyPr anchor="t"/>
          <a:lstStyle>
            <a:lvl1pPr marL="0" indent="0" algn="l">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85800" y="1585913"/>
            <a:ext cx="3810000" cy="4495800"/>
          </a:xfrm>
        </p:spPr>
        <p:txBody>
          <a:bodyPr/>
          <a:lstStyle>
            <a:lvl1pPr algn="l">
              <a:defRPr sz="2800"/>
            </a:lvl1pPr>
            <a:lvl2pPr algn="l">
              <a:defRPr sz="2400"/>
            </a:lvl2pPr>
            <a:lvl3pPr algn="l">
              <a:defRPr sz="2000"/>
            </a:lvl3pPr>
            <a:lvl4pPr algn="l">
              <a:defRPr sz="1800"/>
            </a:lvl4pPr>
            <a:lvl5pPr algn="l">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585913"/>
            <a:ext cx="3810000" cy="4495800"/>
          </a:xfrm>
        </p:spPr>
        <p:txBody>
          <a:bodyPr/>
          <a:lstStyle>
            <a:lvl1pPr algn="l">
              <a:defRPr sz="2800"/>
            </a:lvl1pPr>
            <a:lvl2pPr algn="l">
              <a:defRPr sz="2400"/>
            </a:lvl2pPr>
            <a:lvl3pPr algn="l">
              <a:defRPr sz="2000"/>
            </a:lvl3pPr>
            <a:lvl4pPr algn="l">
              <a:defRPr sz="1800"/>
            </a:lvl4pPr>
            <a:lvl5pPr algn="l">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08038"/>
          </a:xfrm>
        </p:spPr>
        <p:txBody>
          <a:bodyPr/>
          <a:lstStyle>
            <a:lvl1pPr algn="ct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lgn="l">
              <a:defRPr sz="2400"/>
            </a:lvl1pPr>
            <a:lvl2pPr algn="l">
              <a:defRPr sz="2000"/>
            </a:lvl2pPr>
            <a:lvl3pPr algn="l">
              <a:defRPr sz="1800"/>
            </a:lvl3pPr>
            <a:lvl4pPr algn="l">
              <a:defRPr sz="1600"/>
            </a:lvl4pPr>
            <a:lvl5pPr algn="l">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lgn="l">
              <a:defRPr sz="2400"/>
            </a:lvl1pPr>
            <a:lvl2pPr algn="l">
              <a:defRPr sz="2000"/>
            </a:lvl2pPr>
            <a:lvl3pPr algn="l">
              <a:defRPr sz="1800"/>
            </a:lvl3pPr>
            <a:lvl4pPr algn="l">
              <a:defRPr sz="1600"/>
            </a:lvl4pPr>
            <a:lvl5pPr algn="l">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US" dirty="0"/>
          </a:p>
        </p:txBody>
      </p:sp>
      <p:sp>
        <p:nvSpPr>
          <p:cNvPr id="3"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3008313" cy="7493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685800"/>
            <a:ext cx="5111750" cy="5440363"/>
          </a:xfrm>
        </p:spPr>
        <p:txBody>
          <a:bodyPr/>
          <a:lstStyle>
            <a:lvl1pPr algn="l">
              <a:defRPr sz="3200"/>
            </a:lvl1pPr>
            <a:lvl2pPr algn="l">
              <a:defRPr sz="2800"/>
            </a:lvl2pPr>
            <a:lvl3pPr algn="l">
              <a:defRPr sz="2400"/>
            </a:lvl3pPr>
            <a:lvl4pPr algn="l">
              <a:defRPr sz="2000"/>
            </a:lvl4pPr>
            <a:lvl5pPr algn="l">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685800" y="1371600"/>
            <a:ext cx="77724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67971" name="Rectangle 3"/>
          <p:cNvSpPr>
            <a:spLocks noGrp="1" noChangeArrowheads="1"/>
          </p:cNvSpPr>
          <p:nvPr>
            <p:ph type="ftr" sz="quarter" idx="3"/>
          </p:nvPr>
        </p:nvSpPr>
        <p:spPr bwMode="auto">
          <a:xfrm>
            <a:off x="152400" y="6485228"/>
            <a:ext cx="381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solidFill>
                  <a:schemeClr val="accent1"/>
                </a:solidFill>
                <a:latin typeface="Arial" charset="0"/>
              </a:defRPr>
            </a:lvl1pPr>
          </a:lstStyle>
          <a:p>
            <a:pPr>
              <a:defRPr/>
            </a:pPr>
            <a:endParaRPr lang="en-US" dirty="0"/>
          </a:p>
        </p:txBody>
      </p:sp>
      <p:sp>
        <p:nvSpPr>
          <p:cNvPr id="1028" name="Rectangle 5"/>
          <p:cNvSpPr>
            <a:spLocks noGrp="1" noChangeArrowheads="1"/>
          </p:cNvSpPr>
          <p:nvPr>
            <p:ph type="title"/>
          </p:nvPr>
        </p:nvSpPr>
        <p:spPr bwMode="auto">
          <a:xfrm>
            <a:off x="698500" y="457200"/>
            <a:ext cx="7747000" cy="838200"/>
          </a:xfrm>
          <a:prstGeom prst="rect">
            <a:avLst/>
          </a:prstGeom>
          <a:noFill/>
          <a:ln w="9525">
            <a:noFill/>
            <a:miter lim="800000"/>
            <a:headEnd/>
            <a:tailEnd/>
          </a:ln>
        </p:spPr>
        <p:txBody>
          <a:bodyPr vert="horz" wrap="square" lIns="76197" tIns="38098" rIns="76197" bIns="38098" numCol="1" anchor="ctr" anchorCtr="0" compatLnSpc="1">
            <a:prstTxWarp prst="textNoShape">
              <a:avLst/>
            </a:prstTxWarp>
          </a:bodyPr>
          <a:lstStyle/>
          <a:p>
            <a:pPr lvl="0"/>
            <a:r>
              <a:rPr lang="en-US" dirty="0" smtClean="0"/>
              <a:t>Click to edit Master title style</a:t>
            </a:r>
            <a:endParaRPr lang="en-US" dirty="0"/>
          </a:p>
        </p:txBody>
      </p:sp>
      <p:sp>
        <p:nvSpPr>
          <p:cNvPr id="467977" name="Rectangle 9"/>
          <p:cNvSpPr>
            <a:spLocks noChangeArrowheads="1"/>
          </p:cNvSpPr>
          <p:nvPr/>
        </p:nvSpPr>
        <p:spPr bwMode="auto">
          <a:xfrm>
            <a:off x="0" y="0"/>
            <a:ext cx="9144000" cy="458688"/>
          </a:xfrm>
          <a:prstGeom prst="rect">
            <a:avLst/>
          </a:prstGeom>
          <a:solidFill>
            <a:srgbClr val="5A7E8F"/>
          </a:solidFill>
          <a:ln w="9525">
            <a:solidFill>
              <a:schemeClr val="tx1"/>
            </a:solidFill>
            <a:miter lim="800000"/>
            <a:headEnd/>
            <a:tailEnd/>
          </a:ln>
          <a:effectLst/>
        </p:spPr>
        <p:txBody>
          <a:bodyPr wrap="none" anchor="ctr"/>
          <a:lstStyle/>
          <a:p>
            <a:pPr algn="ctr">
              <a:spcBef>
                <a:spcPct val="20000"/>
              </a:spcBef>
              <a:buClr>
                <a:srgbClr val="800000"/>
              </a:buClr>
              <a:buFont typeface="Wingdings" pitchFamily="48" charset="2"/>
              <a:buBlip>
                <a:blip r:embed="rId15"/>
              </a:buBlip>
              <a:defRPr/>
            </a:pPr>
            <a:endParaRPr lang="en-US" sz="2200">
              <a:latin typeface="Arial" charset="0"/>
            </a:endParaRPr>
          </a:p>
        </p:txBody>
      </p:sp>
      <p:sp>
        <p:nvSpPr>
          <p:cNvPr id="10" name="TextBox 9"/>
          <p:cNvSpPr txBox="1"/>
          <p:nvPr/>
        </p:nvSpPr>
        <p:spPr>
          <a:xfrm>
            <a:off x="152400" y="76200"/>
            <a:ext cx="2209800" cy="307777"/>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fld id="{22F5B157-7C89-4C55-BD4B-89593357C01D}" type="slidenum">
              <a:rPr lang="en-US" sz="1400" b="1" smtClean="0">
                <a:solidFill>
                  <a:schemeClr val="accent5">
                    <a:lumMod val="40000"/>
                    <a:lumOff val="60000"/>
                  </a:schemeClr>
                </a:solidFill>
                <a:latin typeface="Calibri" pitchFamily="34" charset="0"/>
                <a:cs typeface="Calibri" pitchFamily="34" charset="0"/>
              </a:rPr>
              <a:pPr marL="0" marR="0" indent="0" algn="l" defTabSz="914400" rtl="0" eaLnBrk="1" fontAlgn="base" latinLnBrk="0" hangingPunct="1">
                <a:lnSpc>
                  <a:spcPct val="100000"/>
                </a:lnSpc>
                <a:spcBef>
                  <a:spcPct val="0"/>
                </a:spcBef>
                <a:spcAft>
                  <a:spcPct val="0"/>
                </a:spcAft>
                <a:buClrTx/>
                <a:buSzTx/>
                <a:buFontTx/>
                <a:buNone/>
                <a:tabLst/>
                <a:defRPr/>
              </a:pPr>
              <a:t>‹#›</a:t>
            </a:fld>
            <a:r>
              <a:rPr lang="en-US" sz="1400" b="1" dirty="0" smtClean="0">
                <a:solidFill>
                  <a:schemeClr val="accent5">
                    <a:lumMod val="40000"/>
                    <a:lumOff val="60000"/>
                  </a:schemeClr>
                </a:solidFill>
                <a:latin typeface="Calibri" pitchFamily="34" charset="0"/>
                <a:cs typeface="Calibri" pitchFamily="34" charset="0"/>
              </a:rPr>
              <a:t> </a:t>
            </a:r>
            <a:r>
              <a:rPr lang="en-US" sz="1100" b="1" dirty="0" smtClean="0">
                <a:solidFill>
                  <a:schemeClr val="accent5">
                    <a:lumMod val="40000"/>
                    <a:lumOff val="60000"/>
                  </a:schemeClr>
                </a:solidFill>
                <a:latin typeface="Calibri" pitchFamily="34" charset="0"/>
                <a:cs typeface="Calibri" pitchFamily="34" charset="0"/>
              </a:rPr>
              <a:t>●</a:t>
            </a:r>
            <a:r>
              <a:rPr lang="en-US" sz="1400" b="1" dirty="0" smtClean="0">
                <a:solidFill>
                  <a:schemeClr val="accent5">
                    <a:lumMod val="40000"/>
                    <a:lumOff val="60000"/>
                  </a:schemeClr>
                </a:solidFill>
                <a:latin typeface="Calibri" pitchFamily="34" charset="0"/>
                <a:cs typeface="Calibri" pitchFamily="34" charset="0"/>
              </a:rPr>
              <a:t> November 5, 2013</a:t>
            </a:r>
          </a:p>
        </p:txBody>
      </p:sp>
      <p:pic>
        <p:nvPicPr>
          <p:cNvPr id="16" name="Picture 15"/>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534400" y="6400800"/>
            <a:ext cx="425448" cy="397457"/>
          </a:xfrm>
          <a:prstGeom prst="rect">
            <a:avLst/>
          </a:prstGeom>
        </p:spPr>
      </p:pic>
      <p:pic>
        <p:nvPicPr>
          <p:cNvPr id="17" name="Picture 16"/>
          <p:cNvPicPr>
            <a:picLocks noChangeAspect="1"/>
          </p:cNvPicPr>
          <p:nvPr userDrawn="1"/>
        </p:nvPicPr>
        <p:blipFill>
          <a:blip r:embed="rId17" cstate="print">
            <a:extLst>
              <a:ext uri="{BEBA8EAE-BF5A-486C-A8C5-ECC9F3942E4B}">
                <a14:imgProps xmlns:a14="http://schemas.microsoft.com/office/drawing/2010/main">
                  <a14:imgLayer r:embed="rId18">
                    <a14:imgEffect>
                      <a14:sharpenSoften amount="38000"/>
                    </a14:imgEffect>
                    <a14:imgEffect>
                      <a14:brightnessContrast contrast="39000"/>
                    </a14:imgEffect>
                  </a14:imgLayer>
                </a14:imgProps>
              </a:ext>
              <a:ext uri="{28A0092B-C50C-407E-A947-70E740481C1C}">
                <a14:useLocalDpi xmlns:a14="http://schemas.microsoft.com/office/drawing/2010/main" val="0"/>
              </a:ext>
            </a:extLst>
          </a:blip>
          <a:stretch>
            <a:fillRect/>
          </a:stretch>
        </p:blipFill>
        <p:spPr>
          <a:xfrm>
            <a:off x="7086600" y="6397278"/>
            <a:ext cx="404501" cy="404501"/>
          </a:xfrm>
          <a:prstGeom prst="rect">
            <a:avLst/>
          </a:prstGeom>
        </p:spPr>
      </p:pic>
      <p:pic>
        <p:nvPicPr>
          <p:cNvPr id="19" name="Picture 18"/>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7556968" y="6395259"/>
            <a:ext cx="356752" cy="408539"/>
          </a:xfrm>
          <a:prstGeom prst="rect">
            <a:avLst/>
          </a:prstGeom>
        </p:spPr>
      </p:pic>
      <p:pic>
        <p:nvPicPr>
          <p:cNvPr id="11266" name="Picture 2" descr="National Institutes of Health (NIH) - Turning Discovery Into Health"/>
          <p:cNvPicPr>
            <a:picLocks noChangeAspect="1" noChangeArrowheads="1"/>
          </p:cNvPicPr>
          <p:nvPr userDrawn="1"/>
        </p:nvPicPr>
        <p:blipFill rotWithShape="1">
          <a:blip r:embed="rId20" cstate="print">
            <a:extLst>
              <a:ext uri="{28A0092B-C50C-407E-A947-70E740481C1C}">
                <a14:useLocalDpi xmlns:a14="http://schemas.microsoft.com/office/drawing/2010/main" val="0"/>
              </a:ext>
            </a:extLst>
          </a:blip>
          <a:srcRect r="74732"/>
          <a:stretch/>
        </p:blipFill>
        <p:spPr bwMode="auto">
          <a:xfrm>
            <a:off x="7979587" y="6437562"/>
            <a:ext cx="533399" cy="323932"/>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264" r:id="rId1"/>
    <p:sldLayoutId id="2147484265" r:id="rId2"/>
    <p:sldLayoutId id="2147484266" r:id="rId3"/>
    <p:sldLayoutId id="2147484267" r:id="rId4"/>
    <p:sldLayoutId id="2147484268" r:id="rId5"/>
    <p:sldLayoutId id="2147484269" r:id="rId6"/>
    <p:sldLayoutId id="2147484270" r:id="rId7"/>
    <p:sldLayoutId id="2147484271" r:id="rId8"/>
    <p:sldLayoutId id="2147484272" r:id="rId9"/>
    <p:sldLayoutId id="2147484273" r:id="rId10"/>
    <p:sldLayoutId id="2147484274" r:id="rId11"/>
    <p:sldLayoutId id="2147484275" r:id="rId12"/>
    <p:sldLayoutId id="2147484276" r:id="rId13"/>
  </p:sldLayoutIdLst>
  <p:timing>
    <p:tnLst>
      <p:par>
        <p:cTn id="1" dur="indefinite" restart="never" nodeType="tmRoot"/>
      </p:par>
    </p:tnLst>
  </p:timing>
  <p:hf hdr="0" ftr="0" dt="0"/>
  <p:txStyles>
    <p:titleStyle>
      <a:lvl1pPr algn="ctr" rtl="0" eaLnBrk="1" fontAlgn="base" hangingPunct="1">
        <a:spcBef>
          <a:spcPct val="0"/>
        </a:spcBef>
        <a:spcAft>
          <a:spcPct val="0"/>
        </a:spcAft>
        <a:defRPr sz="2400" b="1">
          <a:solidFill>
            <a:srgbClr val="5AA2AE"/>
          </a:solidFill>
          <a:latin typeface="+mj-lt"/>
          <a:ea typeface="ＭＳ Ｐゴシック" charset="-128"/>
          <a:cs typeface="ＭＳ Ｐゴシック" charset="-128"/>
        </a:defRPr>
      </a:lvl1pPr>
      <a:lvl2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2pPr>
      <a:lvl3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3pPr>
      <a:lvl4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4pPr>
      <a:lvl5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800000"/>
          </a:solidFill>
          <a:latin typeface="Tahoma" charset="0"/>
        </a:defRPr>
      </a:lvl6pPr>
      <a:lvl7pPr marL="914400" algn="r" rtl="0" eaLnBrk="1" fontAlgn="base" hangingPunct="1">
        <a:spcBef>
          <a:spcPct val="0"/>
        </a:spcBef>
        <a:spcAft>
          <a:spcPct val="0"/>
        </a:spcAft>
        <a:defRPr sz="2400" b="1">
          <a:solidFill>
            <a:srgbClr val="800000"/>
          </a:solidFill>
          <a:latin typeface="Tahoma" charset="0"/>
        </a:defRPr>
      </a:lvl7pPr>
      <a:lvl8pPr marL="1371600" algn="r" rtl="0" eaLnBrk="1" fontAlgn="base" hangingPunct="1">
        <a:spcBef>
          <a:spcPct val="0"/>
        </a:spcBef>
        <a:spcAft>
          <a:spcPct val="0"/>
        </a:spcAft>
        <a:defRPr sz="2400" b="1">
          <a:solidFill>
            <a:srgbClr val="800000"/>
          </a:solidFill>
          <a:latin typeface="Tahoma" charset="0"/>
        </a:defRPr>
      </a:lvl8pPr>
      <a:lvl9pPr marL="1828800" algn="r" rtl="0" eaLnBrk="1" fontAlgn="base" hangingPunct="1">
        <a:spcBef>
          <a:spcPct val="0"/>
        </a:spcBef>
        <a:spcAft>
          <a:spcPct val="0"/>
        </a:spcAft>
        <a:defRPr sz="2400" b="1">
          <a:solidFill>
            <a:srgbClr val="800000"/>
          </a:solidFill>
          <a:latin typeface="Tahoma" charset="0"/>
        </a:defRPr>
      </a:lvl9pPr>
    </p:titleStyle>
    <p:bodyStyle>
      <a:lvl1pPr marL="457200" indent="-457200" algn="just" rtl="0" eaLnBrk="1" fontAlgn="base" hangingPunct="1">
        <a:spcBef>
          <a:spcPct val="20000"/>
        </a:spcBef>
        <a:spcAft>
          <a:spcPct val="0"/>
        </a:spcAft>
        <a:buClr>
          <a:schemeClr val="accent5"/>
        </a:buClr>
        <a:buFont typeface="Wingdings" pitchFamily="2" charset="2"/>
        <a:buChar char="q"/>
        <a:defRPr sz="2400">
          <a:solidFill>
            <a:schemeClr val="tx1"/>
          </a:solidFill>
          <a:latin typeface="+mn-lt"/>
          <a:ea typeface="ＭＳ Ｐゴシック" charset="-128"/>
          <a:cs typeface="ＭＳ Ｐゴシック" charset="-128"/>
        </a:defRPr>
      </a:lvl1pPr>
      <a:lvl2pPr marL="914400" indent="-457200" algn="l" rtl="0" eaLnBrk="1" fontAlgn="base" hangingPunct="1">
        <a:spcBef>
          <a:spcPct val="20000"/>
        </a:spcBef>
        <a:spcAft>
          <a:spcPct val="0"/>
        </a:spcAft>
        <a:buClr>
          <a:schemeClr val="accent5"/>
        </a:buClr>
        <a:buSzPct val="85000"/>
        <a:buFont typeface="Wingdings" pitchFamily="2" charset="2"/>
        <a:buChar char="v"/>
        <a:defRPr sz="2200">
          <a:solidFill>
            <a:schemeClr val="tx1"/>
          </a:solidFill>
          <a:latin typeface="+mn-lt"/>
          <a:ea typeface="ＭＳ Ｐゴシック" charset="-128"/>
        </a:defRPr>
      </a:lvl2pPr>
      <a:lvl3pPr marL="1371600" indent="-457200" algn="l" rtl="0" eaLnBrk="1" fontAlgn="base" hangingPunct="1">
        <a:spcBef>
          <a:spcPct val="20000"/>
        </a:spcBef>
        <a:spcAft>
          <a:spcPct val="0"/>
        </a:spcAft>
        <a:buClr>
          <a:schemeClr val="accent5"/>
        </a:buClr>
        <a:buSzPct val="90000"/>
        <a:buFont typeface="Courier New" pitchFamily="49" charset="0"/>
        <a:buChar char="o"/>
        <a:defRPr sz="2000">
          <a:solidFill>
            <a:schemeClr val="tx1"/>
          </a:solidFill>
          <a:latin typeface="Arial" charset="0"/>
          <a:ea typeface="ＭＳ Ｐゴシック" charset="-128"/>
        </a:defRPr>
      </a:lvl3pPr>
      <a:lvl4pPr marL="1828800" indent="-457200" algn="l" rtl="0" eaLnBrk="1" fontAlgn="base" hangingPunct="1">
        <a:spcBef>
          <a:spcPct val="20000"/>
        </a:spcBef>
        <a:spcAft>
          <a:spcPct val="0"/>
        </a:spcAft>
        <a:buClr>
          <a:schemeClr val="accent5"/>
        </a:buClr>
        <a:buFont typeface="Arial" pitchFamily="34" charset="0"/>
        <a:buChar char="•"/>
        <a:defRPr sz="2000">
          <a:solidFill>
            <a:schemeClr val="tx1"/>
          </a:solidFill>
          <a:latin typeface="Arial" charset="0"/>
          <a:ea typeface="ＭＳ Ｐゴシック" charset="-128"/>
        </a:defRPr>
      </a:lvl4pPr>
      <a:lvl5pPr marL="2286000" indent="-457200" algn="l" rtl="0" eaLnBrk="1" fontAlgn="base" hangingPunct="1">
        <a:spcBef>
          <a:spcPct val="20000"/>
        </a:spcBef>
        <a:spcAft>
          <a:spcPct val="0"/>
        </a:spcAft>
        <a:buClr>
          <a:schemeClr val="accent5"/>
        </a:buClr>
        <a:buSzPct val="90000"/>
        <a:buFont typeface="Wingdings" pitchFamily="2" charset="2"/>
        <a:buChar char="ü"/>
        <a:defRPr sz="2000">
          <a:solidFill>
            <a:schemeClr val="tx1"/>
          </a:solidFill>
          <a:latin typeface="Arial" charset="0"/>
          <a:ea typeface="ＭＳ Ｐゴシック" charset="-128"/>
        </a:defRPr>
      </a:lvl5pPr>
      <a:lvl6pPr marL="2514600" indent="-228600" algn="l" rtl="0" eaLnBrk="1" fontAlgn="base" hangingPunct="1">
        <a:spcBef>
          <a:spcPct val="20000"/>
        </a:spcBef>
        <a:spcAft>
          <a:spcPct val="0"/>
        </a:spcAft>
        <a:buClr>
          <a:srgbClr val="800000"/>
        </a:buClr>
        <a:buSzPct val="90000"/>
        <a:buFont typeface="Wingdings 2" pitchFamily="48" charset="2"/>
        <a:buChar char="è"/>
        <a:defRPr>
          <a:solidFill>
            <a:schemeClr val="tx1"/>
          </a:solidFill>
          <a:latin typeface="Arial" charset="0"/>
        </a:defRPr>
      </a:lvl6pPr>
      <a:lvl7pPr marL="2971800" indent="-228600" algn="l" rtl="0" eaLnBrk="1" fontAlgn="base" hangingPunct="1">
        <a:spcBef>
          <a:spcPct val="20000"/>
        </a:spcBef>
        <a:spcAft>
          <a:spcPct val="0"/>
        </a:spcAft>
        <a:buClr>
          <a:srgbClr val="800000"/>
        </a:buClr>
        <a:buSzPct val="90000"/>
        <a:buFont typeface="Wingdings 2" pitchFamily="48" charset="2"/>
        <a:buChar char="è"/>
        <a:defRPr>
          <a:solidFill>
            <a:schemeClr val="tx1"/>
          </a:solidFill>
          <a:latin typeface="Arial" charset="0"/>
        </a:defRPr>
      </a:lvl7pPr>
      <a:lvl8pPr marL="3429000" indent="-228600" algn="l" rtl="0" eaLnBrk="1" fontAlgn="base" hangingPunct="1">
        <a:spcBef>
          <a:spcPct val="20000"/>
        </a:spcBef>
        <a:spcAft>
          <a:spcPct val="0"/>
        </a:spcAft>
        <a:buClr>
          <a:srgbClr val="800000"/>
        </a:buClr>
        <a:buSzPct val="90000"/>
        <a:buFont typeface="Wingdings 2" pitchFamily="48" charset="2"/>
        <a:buChar char="è"/>
        <a:defRPr>
          <a:solidFill>
            <a:schemeClr val="tx1"/>
          </a:solidFill>
          <a:latin typeface="Arial" charset="0"/>
        </a:defRPr>
      </a:lvl8pPr>
      <a:lvl9pPr marL="3886200" indent="-228600" algn="l" rtl="0" eaLnBrk="1" fontAlgn="base" hangingPunct="1">
        <a:spcBef>
          <a:spcPct val="20000"/>
        </a:spcBef>
        <a:spcAft>
          <a:spcPct val="0"/>
        </a:spcAft>
        <a:buClr>
          <a:srgbClr val="800000"/>
        </a:buClr>
        <a:buSzPct val="90000"/>
        <a:buFont typeface="Wingdings 2" pitchFamily="48" charset="2"/>
        <a:buChar char="è"/>
        <a:defRPr>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loinc.org/get-started" TargetMode="External"/><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hyperlink" Target="http://youtube.googleapis.com/v/6vSbqCHuUh8"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loinc.org/usage"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earch.loinc.org/" TargetMode="External"/><Relationship Id="rId2" Type="http://schemas.openxmlformats.org/officeDocument/2006/relationships/hyperlink" Target="http://loinc.or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lhcs-formtool.nlm.nih.gov/"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7.png"/><Relationship Id="rId4" Type="http://schemas.openxmlformats.org/officeDocument/2006/relationships/hyperlink" Target="http://www.lhncbc.nlm.nih.gov/"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subTitle" idx="1"/>
          </p:nvPr>
        </p:nvSpPr>
        <p:spPr>
          <a:xfrm>
            <a:off x="457200" y="3505200"/>
            <a:ext cx="8305800" cy="1371600"/>
          </a:xfrm>
        </p:spPr>
        <p:txBody>
          <a:bodyPr/>
          <a:lstStyle/>
          <a:p>
            <a:r>
              <a:rPr lang="en-US" dirty="0" smtClean="0"/>
              <a:t>Clement J. McDonald, MD</a:t>
            </a:r>
          </a:p>
          <a:p>
            <a:r>
              <a:rPr lang="en-US" dirty="0" smtClean="0"/>
              <a:t>Director, NLM </a:t>
            </a:r>
            <a:r>
              <a:rPr lang="en-US" dirty="0"/>
              <a:t>Lister Hill National Center for Biomedical Communications (LHNCBC</a:t>
            </a:r>
            <a:r>
              <a:rPr lang="en-US" dirty="0" smtClean="0"/>
              <a:t>)</a:t>
            </a:r>
          </a:p>
          <a:p>
            <a:endParaRPr lang="en-US" dirty="0" smtClean="0"/>
          </a:p>
          <a:p>
            <a:r>
              <a:rPr lang="en-US" dirty="0" smtClean="0"/>
              <a:t>March 04, 2014 CDC Atlanta GA</a:t>
            </a:r>
          </a:p>
        </p:txBody>
      </p:sp>
      <p:sp>
        <p:nvSpPr>
          <p:cNvPr id="2" name="Title 1"/>
          <p:cNvSpPr>
            <a:spLocks noGrp="1"/>
          </p:cNvSpPr>
          <p:nvPr>
            <p:ph type="ctrTitle"/>
          </p:nvPr>
        </p:nvSpPr>
        <p:spPr/>
        <p:txBody>
          <a:bodyPr/>
          <a:lstStyle/>
          <a:p>
            <a:r>
              <a:rPr lang="en-US" sz="2000" dirty="0" smtClean="0"/>
              <a:t>NLM Library Associates: Standards and Policy Unit</a:t>
            </a:r>
            <a:br>
              <a:rPr lang="en-US" sz="2000" dirty="0" smtClean="0"/>
            </a:br>
            <a:r>
              <a:rPr lang="en-US" dirty="0" smtClean="0"/>
              <a:t/>
            </a:r>
            <a:br>
              <a:rPr lang="en-US" dirty="0" smtClean="0"/>
            </a:br>
            <a:r>
              <a:rPr lang="en-US" sz="2800" dirty="0" smtClean="0"/>
              <a:t>The Role of Standard Vocabularies in Meaningful </a:t>
            </a:r>
            <a:r>
              <a:rPr lang="en-US" sz="2800" dirty="0"/>
              <a:t>Use</a:t>
            </a:r>
            <a:r>
              <a:rPr lang="en-US" sz="2400" dirty="0" smtClean="0"/>
              <a:t>:</a:t>
            </a:r>
            <a:br>
              <a:rPr lang="en-US" sz="2400" dirty="0" smtClean="0"/>
            </a:br>
            <a:r>
              <a:rPr lang="en-US" dirty="0" smtClean="0"/>
              <a:t>LOINC</a:t>
            </a:r>
            <a:endParaRPr lang="en-US" dirty="0"/>
          </a:p>
        </p:txBody>
      </p:sp>
    </p:spTree>
    <p:extLst>
      <p:ext uri="{BB962C8B-B14F-4D97-AF65-F5344CB8AC3E}">
        <p14:creationId xmlns:p14="http://schemas.microsoft.com/office/powerpoint/2010/main" val="7324736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What is LOINC? </a:t>
            </a:r>
            <a:endParaRPr lang="en-US" dirty="0"/>
          </a:p>
        </p:txBody>
      </p:sp>
      <p:sp>
        <p:nvSpPr>
          <p:cNvPr id="3" name="Content Placeholder 2"/>
          <p:cNvSpPr>
            <a:spLocks noGrp="1"/>
          </p:cNvSpPr>
          <p:nvPr>
            <p:ph idx="1"/>
          </p:nvPr>
        </p:nvSpPr>
        <p:spPr>
          <a:xfrm>
            <a:off x="533400" y="1447800"/>
            <a:ext cx="8229600" cy="4476750"/>
          </a:xfrm>
        </p:spPr>
        <p:txBody>
          <a:bodyPr>
            <a:normAutofit/>
          </a:bodyPr>
          <a:lstStyle/>
          <a:p>
            <a:pPr>
              <a:defRPr/>
            </a:pPr>
            <a:r>
              <a:rPr lang="en-US" dirty="0" smtClean="0"/>
              <a:t>A database with universal codes and names for  72,000+ laboratory tests, clinical measures, clinical reports, and survey instruments. </a:t>
            </a:r>
          </a:p>
          <a:p>
            <a:pPr lvl="1">
              <a:defRPr/>
            </a:pPr>
            <a:r>
              <a:rPr lang="en-US" sz="1600" dirty="0" smtClean="0"/>
              <a:t>Version 2.46 released December 2013</a:t>
            </a:r>
          </a:p>
          <a:p>
            <a:pPr>
              <a:defRPr/>
            </a:pPr>
            <a:r>
              <a:rPr lang="en-US" dirty="0" smtClean="0"/>
              <a:t>Carries lots of information about each test and measurement – a description, units of measures, answer lists, synonyms, and references.</a:t>
            </a:r>
          </a:p>
          <a:p>
            <a:pPr>
              <a:defRPr/>
            </a:pPr>
            <a:r>
              <a:rPr lang="en-US" dirty="0" smtClean="0"/>
              <a:t>Comes with downloadable browsing and mapping program (RELMA). </a:t>
            </a:r>
          </a:p>
          <a:p>
            <a:pPr>
              <a:defRPr/>
            </a:pPr>
            <a:r>
              <a:rPr lang="en-US" dirty="0" smtClean="0"/>
              <a:t>Offers a web search engine as well. </a:t>
            </a:r>
          </a:p>
          <a:p>
            <a:pPr>
              <a:defRPr/>
            </a:pPr>
            <a:r>
              <a:rPr lang="en-US" dirty="0" smtClean="0"/>
              <a:t>No charge and perpetual license.</a:t>
            </a:r>
            <a:endParaRPr lang="en-US" dirty="0"/>
          </a:p>
        </p:txBody>
      </p:sp>
    </p:spTree>
    <p:extLst>
      <p:ext uri="{BB962C8B-B14F-4D97-AF65-F5344CB8AC3E}">
        <p14:creationId xmlns:p14="http://schemas.microsoft.com/office/powerpoint/2010/main" val="2278780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2"/>
          <p:cNvSpPr>
            <a:spLocks noGrp="1" noChangeArrowheads="1"/>
          </p:cNvSpPr>
          <p:nvPr>
            <p:ph type="title"/>
          </p:nvPr>
        </p:nvSpPr>
        <p:spPr>
          <a:xfrm>
            <a:off x="304800" y="533400"/>
            <a:ext cx="8458200" cy="990600"/>
          </a:xfrm>
          <a:noFill/>
        </p:spPr>
        <p:txBody>
          <a:bodyPr>
            <a:normAutofit fontScale="90000"/>
          </a:bodyPr>
          <a:lstStyle/>
          <a:p>
            <a:r>
              <a:rPr lang="en-US" sz="3100" dirty="0" smtClean="0">
                <a:latin typeface="Arial" charset="0"/>
                <a:ea typeface="Arial" charset="0"/>
                <a:cs typeface="Arial" charset="0"/>
              </a:rPr>
              <a:t>Where does LOINC fit in an HL7 message?</a:t>
            </a:r>
            <a:br>
              <a:rPr lang="en-US" sz="3100" dirty="0" smtClean="0">
                <a:latin typeface="Arial" charset="0"/>
                <a:ea typeface="Arial" charset="0"/>
                <a:cs typeface="Arial" charset="0"/>
              </a:rPr>
            </a:br>
            <a:r>
              <a:rPr lang="en-US" sz="2200" dirty="0" smtClean="0">
                <a:latin typeface="Arial" charset="0"/>
                <a:ea typeface="Arial" charset="0"/>
                <a:cs typeface="Arial" charset="0"/>
              </a:rPr>
              <a:t>LOINC codes and names and coding system  in green; Values (answers) in purple</a:t>
            </a:r>
            <a:endParaRPr lang="en-US" sz="2700" dirty="0">
              <a:latin typeface="Arial" charset="0"/>
              <a:ea typeface="Arial" charset="0"/>
              <a:cs typeface="Arial" charset="0"/>
            </a:endParaRPr>
          </a:p>
        </p:txBody>
      </p:sp>
      <p:sp>
        <p:nvSpPr>
          <p:cNvPr id="51206" name="Rectangle 3"/>
          <p:cNvSpPr>
            <a:spLocks noChangeArrowheads="1"/>
          </p:cNvSpPr>
          <p:nvPr/>
        </p:nvSpPr>
        <p:spPr bwMode="auto">
          <a:xfrm>
            <a:off x="152400" y="1676400"/>
            <a:ext cx="8839200" cy="4491999"/>
          </a:xfrm>
          <a:prstGeom prst="rect">
            <a:avLst/>
          </a:prstGeom>
          <a:noFill/>
          <a:ln w="9525" algn="ctr">
            <a:solidFill>
              <a:srgbClr val="FFC000"/>
            </a:solidFill>
            <a:miter lim="800000"/>
            <a:headEnd/>
            <a:tailEnd/>
          </a:ln>
        </p:spPr>
        <p:txBody>
          <a:bodyPr wrap="square">
            <a:spAutoFit/>
          </a:bodyPr>
          <a:lstStyle/>
          <a:p>
            <a:pPr algn="l"/>
            <a:r>
              <a:rPr lang="en-US" sz="2000" b="1" u="sng" dirty="0"/>
              <a:t>Patient </a:t>
            </a:r>
            <a:r>
              <a:rPr lang="en-US" sz="2000" b="1" u="sng" dirty="0" smtClean="0"/>
              <a:t>level</a:t>
            </a:r>
          </a:p>
          <a:p>
            <a:pPr algn="l"/>
            <a:endParaRPr lang="en-US" sz="900" dirty="0" smtClean="0">
              <a:solidFill>
                <a:schemeClr val="bg2">
                  <a:lumMod val="75000"/>
                </a:schemeClr>
              </a:solidFill>
            </a:endParaRPr>
          </a:p>
          <a:p>
            <a:pPr algn="l"/>
            <a:r>
              <a:rPr lang="en-US" sz="2200" dirty="0" smtClean="0">
                <a:latin typeface="Courier New" pitchFamily="49" charset="0"/>
                <a:cs typeface="Courier New" pitchFamily="49" charset="0"/>
              </a:rPr>
              <a:t>PID</a:t>
            </a:r>
            <a:r>
              <a:rPr lang="en-US" sz="2200" dirty="0">
                <a:latin typeface="Courier New" pitchFamily="49" charset="0"/>
                <a:cs typeface="Courier New" pitchFamily="49" charset="0"/>
              </a:rPr>
              <a:t>|||0999999^6^M10||TEST^PATIENT^||</a:t>
            </a:r>
            <a:r>
              <a:rPr lang="en-US" sz="2200" dirty="0" smtClean="0">
                <a:latin typeface="Courier New" pitchFamily="49" charset="0"/>
                <a:cs typeface="Courier New" pitchFamily="49" charset="0"/>
              </a:rPr>
              <a:t>19920225|F</a:t>
            </a:r>
            <a:r>
              <a:rPr lang="en-US" sz="2200" dirty="0">
                <a:latin typeface="Courier New" pitchFamily="49" charset="0"/>
                <a:cs typeface="Courier New" pitchFamily="49" charset="0"/>
              </a:rPr>
              <a:t>||B|4050 SW WAYWARD BLVD |</a:t>
            </a:r>
          </a:p>
          <a:p>
            <a:pPr algn="l"/>
            <a:endParaRPr lang="en-US" sz="2200" dirty="0" smtClean="0">
              <a:solidFill>
                <a:schemeClr val="bg2">
                  <a:lumMod val="75000"/>
                </a:schemeClr>
              </a:solidFill>
            </a:endParaRPr>
          </a:p>
          <a:p>
            <a:pPr algn="l"/>
            <a:r>
              <a:rPr lang="en-US" sz="2000" b="1" u="sng" dirty="0" smtClean="0"/>
              <a:t>Order/report </a:t>
            </a:r>
            <a:r>
              <a:rPr lang="en-US" sz="2000" b="1" u="sng" dirty="0"/>
              <a:t>level </a:t>
            </a:r>
            <a:endParaRPr lang="en-US" sz="2000" b="1" u="sng" dirty="0" smtClean="0"/>
          </a:p>
          <a:p>
            <a:pPr algn="l"/>
            <a:endParaRPr lang="en-US" sz="900" dirty="0" smtClean="0"/>
          </a:p>
          <a:p>
            <a:pPr algn="l"/>
            <a:r>
              <a:rPr lang="en-US" sz="2200" dirty="0" smtClean="0">
                <a:latin typeface="Courier New" pitchFamily="49" charset="0"/>
                <a:cs typeface="Courier New" pitchFamily="49" charset="0"/>
              </a:rPr>
              <a:t>OBR</a:t>
            </a:r>
            <a:r>
              <a:rPr lang="en-US" sz="2200" dirty="0">
                <a:latin typeface="Courier New" pitchFamily="49" charset="0"/>
                <a:cs typeface="Courier New" pitchFamily="49" charset="0"/>
              </a:rPr>
              <a:t>|||</a:t>
            </a:r>
            <a:r>
              <a:rPr lang="en-US" sz="2200" dirty="0" smtClean="0">
                <a:latin typeface="Courier New" pitchFamily="49" charset="0"/>
                <a:cs typeface="Courier New" pitchFamily="49" charset="0"/>
              </a:rPr>
              <a:t>H9759-0^REG_LAB|</a:t>
            </a:r>
            <a:r>
              <a:rPr lang="en-US" sz="2200" b="1" dirty="0" smtClean="0">
                <a:solidFill>
                  <a:srgbClr val="00CC66"/>
                </a:solidFill>
                <a:latin typeface="Courier New" pitchFamily="49" charset="0"/>
                <a:cs typeface="Courier New" pitchFamily="49" charset="0"/>
              </a:rPr>
              <a:t>20725^Hemogram^LN</a:t>
            </a:r>
            <a:r>
              <a:rPr lang="en-US" sz="2200" dirty="0" smtClean="0">
                <a:latin typeface="Courier New" pitchFamily="49" charset="0"/>
                <a:cs typeface="Courier New" pitchFamily="49" charset="0"/>
              </a:rPr>
              <a:t>  </a:t>
            </a:r>
          </a:p>
          <a:p>
            <a:pPr algn="l"/>
            <a:endParaRPr lang="en-US" sz="2200" dirty="0"/>
          </a:p>
          <a:p>
            <a:pPr algn="l">
              <a:lnSpc>
                <a:spcPct val="90000"/>
              </a:lnSpc>
              <a:buSzPct val="75000"/>
            </a:pPr>
            <a:r>
              <a:rPr lang="en-US" sz="2000" b="1" u="sng" dirty="0"/>
              <a:t>Discrete Results   </a:t>
            </a:r>
            <a:endParaRPr lang="en-US" sz="2000" b="1" u="sng" dirty="0" smtClean="0"/>
          </a:p>
          <a:p>
            <a:pPr algn="l">
              <a:lnSpc>
                <a:spcPct val="90000"/>
              </a:lnSpc>
              <a:buSzPct val="75000"/>
            </a:pPr>
            <a:endParaRPr lang="en-US" sz="900" dirty="0">
              <a:solidFill>
                <a:schemeClr val="bg2">
                  <a:lumMod val="75000"/>
                </a:schemeClr>
              </a:solidFill>
            </a:endParaRPr>
          </a:p>
          <a:p>
            <a:pPr algn="l"/>
            <a:r>
              <a:rPr lang="en-US" sz="2200" dirty="0" smtClean="0">
                <a:latin typeface="Courier New" pitchFamily="49" charset="0"/>
                <a:cs typeface="Courier New" pitchFamily="49" charset="0"/>
              </a:rPr>
              <a:t>OBX|2|NM</a:t>
            </a:r>
            <a:r>
              <a:rPr lang="en-US" sz="2200" dirty="0">
                <a:latin typeface="Courier New" pitchFamily="49" charset="0"/>
                <a:cs typeface="Courier New" pitchFamily="49" charset="0"/>
              </a:rPr>
              <a:t>||</a:t>
            </a:r>
            <a:r>
              <a:rPr lang="en-US" sz="2200" b="1" u="sng" dirty="0" smtClean="0">
                <a:solidFill>
                  <a:srgbClr val="00B050"/>
                </a:solidFill>
                <a:latin typeface="Courier New" pitchFamily="49" charset="0"/>
                <a:cs typeface="Courier New" pitchFamily="49" charset="0"/>
              </a:rPr>
              <a:t>789-8</a:t>
            </a:r>
            <a:r>
              <a:rPr lang="en-US" sz="2200" b="1" dirty="0" smtClean="0">
                <a:solidFill>
                  <a:srgbClr val="00B050"/>
                </a:solidFill>
                <a:latin typeface="Courier New" pitchFamily="49" charset="0"/>
                <a:cs typeface="Courier New" pitchFamily="49" charset="0"/>
              </a:rPr>
              <a:t>^RBC^LN</a:t>
            </a:r>
            <a:r>
              <a:rPr lang="en-US" sz="2200" dirty="0">
                <a:latin typeface="Courier New" pitchFamily="49" charset="0"/>
                <a:cs typeface="Courier New" pitchFamily="49" charset="0"/>
              </a:rPr>
              <a:t>||</a:t>
            </a:r>
            <a:r>
              <a:rPr lang="en-US" sz="2200" b="1" dirty="0" smtClean="0">
                <a:solidFill>
                  <a:srgbClr val="CC00CC"/>
                </a:solidFill>
                <a:latin typeface="Courier New" pitchFamily="49" charset="0"/>
                <a:cs typeface="Courier New" pitchFamily="49" charset="0"/>
              </a:rPr>
              <a:t>4.9</a:t>
            </a:r>
            <a:r>
              <a:rPr lang="en-US" sz="2200" dirty="0" smtClean="0">
                <a:latin typeface="Courier New" pitchFamily="49" charset="0"/>
                <a:cs typeface="Courier New" pitchFamily="49" charset="0"/>
              </a:rPr>
              <a:t>|10*6/uL|4.0-5.4||||F|</a:t>
            </a:r>
            <a:endParaRPr lang="en-US" sz="2200" dirty="0">
              <a:latin typeface="Courier New" pitchFamily="49" charset="0"/>
              <a:cs typeface="Courier New" pitchFamily="49" charset="0"/>
            </a:endParaRPr>
          </a:p>
          <a:p>
            <a:r>
              <a:rPr lang="en-US" sz="2200" dirty="0" smtClean="0">
                <a:latin typeface="Courier New" pitchFamily="49" charset="0"/>
                <a:cs typeface="Courier New" pitchFamily="49" charset="0"/>
              </a:rPr>
              <a:t>OBX|3|NM||</a:t>
            </a:r>
            <a:r>
              <a:rPr lang="en-US" sz="2200" b="1" u="sng" dirty="0">
                <a:solidFill>
                  <a:srgbClr val="00B050"/>
                </a:solidFill>
                <a:latin typeface="Courier New" pitchFamily="49" charset="0"/>
                <a:cs typeface="Courier New" pitchFamily="49" charset="0"/>
              </a:rPr>
              <a:t>718-7^HGB^LN</a:t>
            </a:r>
            <a:r>
              <a:rPr lang="en-US" sz="2200" dirty="0">
                <a:latin typeface="Courier New" pitchFamily="49" charset="0"/>
                <a:cs typeface="Courier New" pitchFamily="49" charset="0"/>
              </a:rPr>
              <a:t>||</a:t>
            </a:r>
            <a:r>
              <a:rPr lang="en-US" sz="2200" b="1" dirty="0">
                <a:solidFill>
                  <a:srgbClr val="CC00CC"/>
                </a:solidFill>
                <a:latin typeface="Courier New" pitchFamily="49" charset="0"/>
                <a:cs typeface="Courier New" pitchFamily="49" charset="0"/>
              </a:rPr>
              <a:t>12.4</a:t>
            </a:r>
            <a:r>
              <a:rPr lang="en-US" sz="2200" dirty="0" smtClean="0">
                <a:latin typeface="Courier New" pitchFamily="49" charset="0"/>
                <a:cs typeface="Courier New" pitchFamily="49" charset="0"/>
              </a:rPr>
              <a:t>|g/dL|12.0 </a:t>
            </a:r>
            <a:r>
              <a:rPr lang="en-US" sz="2200" dirty="0">
                <a:latin typeface="Courier New" pitchFamily="49" charset="0"/>
                <a:cs typeface="Courier New" pitchFamily="49" charset="0"/>
              </a:rPr>
              <a:t>5.0||||F|</a:t>
            </a:r>
          </a:p>
          <a:p>
            <a:pPr algn="l"/>
            <a:r>
              <a:rPr lang="en-US" sz="2200" dirty="0" smtClean="0">
                <a:latin typeface="Courier New" pitchFamily="49" charset="0"/>
                <a:cs typeface="Courier New" pitchFamily="49" charset="0"/>
              </a:rPr>
              <a:t>OBX|4|NM</a:t>
            </a:r>
            <a:r>
              <a:rPr lang="en-US" sz="2200" dirty="0">
                <a:latin typeface="Courier New" pitchFamily="49" charset="0"/>
                <a:cs typeface="Courier New" pitchFamily="49" charset="0"/>
              </a:rPr>
              <a:t>||</a:t>
            </a:r>
            <a:r>
              <a:rPr lang="en-US" sz="2200" b="1" u="sng" dirty="0">
                <a:solidFill>
                  <a:srgbClr val="00B050"/>
                </a:solidFill>
                <a:latin typeface="Courier New" pitchFamily="49" charset="0"/>
                <a:cs typeface="Courier New" pitchFamily="49" charset="0"/>
              </a:rPr>
              <a:t>20570-8^HCT^LN</a:t>
            </a:r>
            <a:r>
              <a:rPr lang="en-US" sz="2200" dirty="0">
                <a:latin typeface="Courier New" pitchFamily="49" charset="0"/>
                <a:cs typeface="Courier New" pitchFamily="49" charset="0"/>
              </a:rPr>
              <a:t>||</a:t>
            </a:r>
            <a:r>
              <a:rPr lang="en-US" sz="2200" b="1" dirty="0">
                <a:solidFill>
                  <a:srgbClr val="CC00CC"/>
                </a:solidFill>
                <a:latin typeface="Courier New" pitchFamily="49" charset="0"/>
                <a:cs typeface="Courier New" pitchFamily="49" charset="0"/>
              </a:rPr>
              <a:t>50</a:t>
            </a:r>
            <a:r>
              <a:rPr lang="en-US" sz="2200" dirty="0">
                <a:latin typeface="Courier New" pitchFamily="49" charset="0"/>
                <a:cs typeface="Courier New" pitchFamily="49" charset="0"/>
              </a:rPr>
              <a:t>|%|35-49|H|||F|</a:t>
            </a:r>
          </a:p>
          <a:p>
            <a:pPr algn="l"/>
            <a:r>
              <a:rPr lang="en-US" sz="2200" dirty="0" smtClean="0">
                <a:latin typeface="Courier New" pitchFamily="49" charset="0"/>
                <a:cs typeface="Courier New" pitchFamily="49" charset="0"/>
              </a:rPr>
              <a:t>OBX|5|NM</a:t>
            </a:r>
            <a:r>
              <a:rPr lang="en-US" sz="2200" dirty="0">
                <a:latin typeface="Courier New" pitchFamily="49" charset="0"/>
                <a:cs typeface="Courier New" pitchFamily="49" charset="0"/>
              </a:rPr>
              <a:t>||</a:t>
            </a:r>
            <a:r>
              <a:rPr lang="en-US" sz="2200" b="1" u="sng" dirty="0">
                <a:solidFill>
                  <a:srgbClr val="00B050"/>
                </a:solidFill>
                <a:latin typeface="Courier New" pitchFamily="49" charset="0"/>
                <a:cs typeface="Courier New" pitchFamily="49" charset="0"/>
              </a:rPr>
              <a:t>30428-7^MCV^LN</a:t>
            </a:r>
            <a:r>
              <a:rPr lang="en-US" sz="2200" dirty="0">
                <a:latin typeface="Courier New" pitchFamily="49" charset="0"/>
                <a:cs typeface="Courier New" pitchFamily="49" charset="0"/>
              </a:rPr>
              <a:t>||</a:t>
            </a:r>
            <a:r>
              <a:rPr lang="en-US" sz="2200" b="1" dirty="0">
                <a:solidFill>
                  <a:srgbClr val="CC00CC"/>
                </a:solidFill>
                <a:latin typeface="Courier New" pitchFamily="49" charset="0"/>
                <a:cs typeface="Courier New" pitchFamily="49" charset="0"/>
              </a:rPr>
              <a:t>81</a:t>
            </a:r>
            <a:r>
              <a:rPr lang="en-US" sz="2200" dirty="0">
                <a:latin typeface="Courier New" pitchFamily="49" charset="0"/>
                <a:cs typeface="Courier New" pitchFamily="49" charset="0"/>
              </a:rPr>
              <a:t>|fL|80-94||||F|b</a:t>
            </a:r>
          </a:p>
        </p:txBody>
      </p:sp>
      <p:sp>
        <p:nvSpPr>
          <p:cNvPr id="7" name="Slide Number Placeholder 6"/>
          <p:cNvSpPr>
            <a:spLocks noGrp="1"/>
          </p:cNvSpPr>
          <p:nvPr>
            <p:ph type="sldNum" sz="quarter" idx="4294967295"/>
          </p:nvPr>
        </p:nvSpPr>
        <p:spPr>
          <a:xfrm>
            <a:off x="6781800" y="6553200"/>
            <a:ext cx="1905000" cy="304800"/>
          </a:xfrm>
          <a:prstGeom prst="rect">
            <a:avLst/>
          </a:prstGeom>
        </p:spPr>
        <p:txBody>
          <a:bodyPr/>
          <a:lstStyle/>
          <a:p>
            <a:pPr>
              <a:defRPr/>
            </a:pPr>
            <a:fld id="{D5705BDF-A116-4FFC-9D36-6F8AA9195C7A}" type="slidenum">
              <a:rPr lang="en-US" sz="1200" smtClean="0"/>
              <a:pPr>
                <a:defRPr/>
              </a:pPr>
              <a:t>11</a:t>
            </a:fld>
            <a:endParaRPr lang="en-US" sz="1200" dirty="0"/>
          </a:p>
        </p:txBody>
      </p:sp>
    </p:spTree>
    <p:extLst>
      <p:ext uri="{BB962C8B-B14F-4D97-AF65-F5344CB8AC3E}">
        <p14:creationId xmlns:p14="http://schemas.microsoft.com/office/powerpoint/2010/main" val="413901141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LOINC is international </a:t>
            </a:r>
            <a:endParaRPr lang="en-US" dirty="0"/>
          </a:p>
        </p:txBody>
      </p:sp>
      <p:sp>
        <p:nvSpPr>
          <p:cNvPr id="3" name="Content Placeholder 2"/>
          <p:cNvSpPr>
            <a:spLocks noGrp="1"/>
          </p:cNvSpPr>
          <p:nvPr>
            <p:ph idx="1"/>
          </p:nvPr>
        </p:nvSpPr>
        <p:spPr/>
        <p:txBody>
          <a:bodyPr/>
          <a:lstStyle/>
          <a:p>
            <a:pPr>
              <a:lnSpc>
                <a:spcPct val="150000"/>
              </a:lnSpc>
            </a:pPr>
            <a:r>
              <a:rPr lang="en-US" dirty="0"/>
              <a:t>Almost 30,000 registered users from 157 </a:t>
            </a:r>
            <a:r>
              <a:rPr lang="en-US" dirty="0" smtClean="0"/>
              <a:t>countries (almost every country) </a:t>
            </a:r>
            <a:endParaRPr lang="en-US" dirty="0"/>
          </a:p>
          <a:p>
            <a:pPr>
              <a:lnSpc>
                <a:spcPct val="150000"/>
              </a:lnSpc>
            </a:pPr>
            <a:r>
              <a:rPr lang="en-US" dirty="0" smtClean="0"/>
              <a:t>National standard for more than 10 countries (e.g. Australia, Canada, France, Germany).</a:t>
            </a:r>
          </a:p>
          <a:p>
            <a:pPr>
              <a:lnSpc>
                <a:spcPct val="150000"/>
              </a:lnSpc>
            </a:pPr>
            <a:r>
              <a:rPr lang="en-US" dirty="0" smtClean="0"/>
              <a:t>Translated into 16 languages (or dialects).</a:t>
            </a:r>
          </a:p>
          <a:p>
            <a:pPr lvl="1">
              <a:lnSpc>
                <a:spcPct val="150000"/>
              </a:lnSpc>
            </a:pPr>
            <a:r>
              <a:rPr lang="en-US" dirty="0" smtClean="0"/>
              <a:t>12 are web-searchable.</a:t>
            </a:r>
          </a:p>
          <a:p>
            <a:endParaRPr lang="en-US" dirty="0" smtClean="0"/>
          </a:p>
          <a:p>
            <a:pPr lvl="1"/>
            <a:endParaRPr lang="en-US" dirty="0"/>
          </a:p>
        </p:txBody>
      </p:sp>
    </p:spTree>
    <p:extLst>
      <p:ext uri="{BB962C8B-B14F-4D97-AF65-F5344CB8AC3E}">
        <p14:creationId xmlns:p14="http://schemas.microsoft.com/office/powerpoint/2010/main" val="845890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Ties to other standards</a:t>
            </a:r>
            <a:endParaRPr lang="en-US" dirty="0"/>
          </a:p>
        </p:txBody>
      </p:sp>
      <p:sp>
        <p:nvSpPr>
          <p:cNvPr id="3" name="Content Placeholder 2"/>
          <p:cNvSpPr>
            <a:spLocks noGrp="1"/>
          </p:cNvSpPr>
          <p:nvPr>
            <p:ph idx="1"/>
          </p:nvPr>
        </p:nvSpPr>
        <p:spPr/>
        <p:txBody>
          <a:bodyPr/>
          <a:lstStyle/>
          <a:p>
            <a:r>
              <a:rPr lang="en-US" dirty="0" smtClean="0"/>
              <a:t>UCUM- for units of measure</a:t>
            </a:r>
          </a:p>
          <a:p>
            <a:pPr lvl="1"/>
            <a:r>
              <a:rPr lang="en-US" dirty="0" smtClean="0"/>
              <a:t>Commonly used units in UCUM standard included for almost every quantitative variable</a:t>
            </a:r>
          </a:p>
          <a:p>
            <a:r>
              <a:rPr lang="en-US" dirty="0" smtClean="0"/>
              <a:t>Big interaction with SNOMED CT, Mapping parts to SNOMED CT content. Mapping will be available publically</a:t>
            </a:r>
          </a:p>
          <a:p>
            <a:r>
              <a:rPr lang="en-US" dirty="0" smtClean="0"/>
              <a:t>Big agreement with </a:t>
            </a:r>
            <a:r>
              <a:rPr lang="en-US" dirty="0" err="1" smtClean="0"/>
              <a:t>RadLex</a:t>
            </a:r>
            <a:r>
              <a:rPr lang="en-US" dirty="0" smtClean="0"/>
              <a:t> and Radiologic Society of North America (RSNA) to unify </a:t>
            </a:r>
            <a:r>
              <a:rPr lang="en-US" dirty="0" err="1" smtClean="0"/>
              <a:t>Radlex</a:t>
            </a:r>
            <a:r>
              <a:rPr lang="en-US" dirty="0" smtClean="0"/>
              <a:t> and LOINC for </a:t>
            </a:r>
            <a:r>
              <a:rPr lang="en-US" dirty="0" err="1" smtClean="0"/>
              <a:t>radiogy</a:t>
            </a:r>
            <a:r>
              <a:rPr lang="en-US" dirty="0" smtClean="0"/>
              <a:t> test ordering and reporting. The code for messages will be a LOINC code</a:t>
            </a:r>
          </a:p>
          <a:p>
            <a:r>
              <a:rPr lang="en-US" dirty="0" smtClean="0"/>
              <a:t>HIT committee says all </a:t>
            </a:r>
            <a:r>
              <a:rPr lang="en-US" dirty="0" err="1" smtClean="0"/>
              <a:t>observatioins</a:t>
            </a:r>
            <a:r>
              <a:rPr lang="en-US" dirty="0" smtClean="0"/>
              <a:t> should be LOINC </a:t>
            </a:r>
          </a:p>
          <a:p>
            <a:r>
              <a:rPr lang="en-US" dirty="0" smtClean="0"/>
              <a:t>HL7 CDA says the same </a:t>
            </a:r>
            <a:endParaRPr lang="en-US" dirty="0"/>
          </a:p>
        </p:txBody>
      </p:sp>
    </p:spTree>
    <p:extLst>
      <p:ext uri="{BB962C8B-B14F-4D97-AF65-F5344CB8AC3E}">
        <p14:creationId xmlns:p14="http://schemas.microsoft.com/office/powerpoint/2010/main" val="24000499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descr="Image depicts 14 of countries that have translated LOINC, with their translations of the word &quot;glucose&quot; and their flags. For example, Italy says &quot;Glucosio.&quot;"/>
          <p:cNvPicPr>
            <a:picLocks noChangeAspect="1"/>
          </p:cNvPicPr>
          <p:nvPr/>
        </p:nvPicPr>
        <p:blipFill>
          <a:blip r:embed="rId2" cstate="print"/>
          <a:srcRect/>
          <a:stretch>
            <a:fillRect/>
          </a:stretch>
        </p:blipFill>
        <p:spPr bwMode="auto">
          <a:xfrm>
            <a:off x="457200" y="444500"/>
            <a:ext cx="8458200" cy="5784850"/>
          </a:xfrm>
          <a:prstGeom prst="rect">
            <a:avLst/>
          </a:prstGeom>
          <a:noFill/>
          <a:ln w="9525">
            <a:noFill/>
            <a:miter lim="800000"/>
            <a:headEnd/>
            <a:tailEnd/>
          </a:ln>
        </p:spPr>
      </p:pic>
    </p:spTree>
    <p:extLst>
      <p:ext uri="{BB962C8B-B14F-4D97-AF65-F5344CB8AC3E}">
        <p14:creationId xmlns:p14="http://schemas.microsoft.com/office/powerpoint/2010/main" val="70491743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 of LOINC coverage around the world. LOINC users live in all the countries marked in green. There are now more than 20,000 users in 150 countries."/>
          <p:cNvPicPr>
            <a:picLocks noChangeAspect="1"/>
          </p:cNvPicPr>
          <p:nvPr/>
        </p:nvPicPr>
        <p:blipFill rotWithShape="1">
          <a:blip r:embed="rId3" cstate="print"/>
          <a:srcRect t="857" b="286"/>
          <a:stretch/>
        </p:blipFill>
        <p:spPr>
          <a:xfrm>
            <a:off x="0" y="1219200"/>
            <a:ext cx="9191750" cy="5638800"/>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p:txBody>
          <a:bodyPr/>
          <a:lstStyle/>
          <a:p>
            <a:r>
              <a:rPr lang="en-US" dirty="0" smtClean="0"/>
              <a:t>26,000+ LOINC users in 157 countries</a:t>
            </a:r>
            <a:endParaRPr lang="en-US" dirty="0"/>
          </a:p>
        </p:txBody>
      </p:sp>
    </p:spTree>
    <p:extLst>
      <p:ext uri="{BB962C8B-B14F-4D97-AF65-F5344CB8AC3E}">
        <p14:creationId xmlns:p14="http://schemas.microsoft.com/office/powerpoint/2010/main" val="174056631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457200"/>
            <a:ext cx="9144000" cy="533400"/>
          </a:xfrm>
        </p:spPr>
        <p:txBody>
          <a:bodyPr/>
          <a:lstStyle/>
          <a:p>
            <a:r>
              <a:rPr lang="en-US" dirty="0" smtClean="0"/>
              <a:t>LOINC Web site: http://loinc.org</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066800"/>
            <a:ext cx="834279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42365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62" y="1445416"/>
            <a:ext cx="8834438" cy="3593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74730" y="5093032"/>
            <a:ext cx="3793603" cy="461665"/>
          </a:xfrm>
          <a:prstGeom prst="rect">
            <a:avLst/>
          </a:prstGeom>
        </p:spPr>
        <p:txBody>
          <a:bodyPr wrap="none">
            <a:spAutoFit/>
          </a:bodyPr>
          <a:lstStyle/>
          <a:p>
            <a:pPr algn="ctr"/>
            <a:r>
              <a:rPr lang="en-US" b="1" dirty="0">
                <a:latin typeface="Calibri" panose="020F0502020204030204" pitchFamily="34" charset="0"/>
                <a:cs typeface="Calibri" panose="020F0502020204030204" pitchFamily="34" charset="0"/>
                <a:hlinkClick r:id="rId3"/>
              </a:rPr>
              <a:t>http://</a:t>
            </a:r>
            <a:r>
              <a:rPr lang="en-US" b="1" dirty="0" smtClean="0">
                <a:latin typeface="Calibri" panose="020F0502020204030204" pitchFamily="34" charset="0"/>
                <a:cs typeface="Calibri" panose="020F0502020204030204" pitchFamily="34" charset="0"/>
                <a:hlinkClick r:id="rId3"/>
              </a:rPr>
              <a:t>loinc.org/get-started</a:t>
            </a:r>
            <a:r>
              <a:rPr lang="en-US" b="1" dirty="0" smtClean="0">
                <a:latin typeface="Calibri" panose="020F0502020204030204" pitchFamily="34" charset="0"/>
                <a:cs typeface="Calibri" panose="020F0502020204030204" pitchFamily="34" charset="0"/>
              </a:rPr>
              <a:t> </a:t>
            </a:r>
            <a:endParaRPr lang="en-US" b="1" dirty="0">
              <a:latin typeface="Calibri" panose="020F0502020204030204" pitchFamily="34" charset="0"/>
              <a:cs typeface="Calibri" panose="020F0502020204030204" pitchFamily="34" charset="0"/>
            </a:endParaRPr>
          </a:p>
        </p:txBody>
      </p:sp>
      <p:sp>
        <p:nvSpPr>
          <p:cNvPr id="3" name="Rectangle 2"/>
          <p:cNvSpPr/>
          <p:nvPr/>
        </p:nvSpPr>
        <p:spPr>
          <a:xfrm>
            <a:off x="4648200" y="5216143"/>
            <a:ext cx="4267200" cy="338554"/>
          </a:xfrm>
          <a:prstGeom prst="rect">
            <a:avLst/>
          </a:prstGeom>
        </p:spPr>
        <p:txBody>
          <a:bodyPr wrap="square">
            <a:spAutoFit/>
          </a:bodyPr>
          <a:lstStyle/>
          <a:p>
            <a:r>
              <a:rPr lang="en-US" sz="1600" dirty="0">
                <a:latin typeface="Calibri" panose="020F0502020204030204" pitchFamily="34" charset="0"/>
                <a:cs typeface="Calibri" panose="020F0502020204030204" pitchFamily="34" charset="0"/>
                <a:hlinkClick r:id="rId4"/>
              </a:rPr>
              <a:t>http://</a:t>
            </a:r>
            <a:r>
              <a:rPr lang="en-US" sz="1600" dirty="0" smtClean="0">
                <a:latin typeface="Calibri" panose="020F0502020204030204" pitchFamily="34" charset="0"/>
                <a:cs typeface="Calibri" panose="020F0502020204030204" pitchFamily="34" charset="0"/>
                <a:hlinkClick r:id="rId4"/>
              </a:rPr>
              <a:t>youtube.googleapis.com/v/6vSbqCHuUh8</a:t>
            </a:r>
            <a:r>
              <a:rPr lang="en-US" sz="1600" dirty="0" smtClean="0">
                <a:latin typeface="Calibri" panose="020F0502020204030204" pitchFamily="34" charset="0"/>
                <a:cs typeface="Calibri" panose="020F0502020204030204" pitchFamily="34" charset="0"/>
              </a:rPr>
              <a:t>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740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http://loinc.org/usage</a:t>
            </a:r>
            <a:r>
              <a:rPr lang="en-US" dirty="0" smtClean="0"/>
              <a:t> </a:t>
            </a:r>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104900"/>
            <a:ext cx="8610600" cy="575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90556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LOINC web browser:  http://search.loinc.org</a:t>
            </a:r>
            <a:br>
              <a:rPr lang="en-US" dirty="0" smtClean="0"/>
            </a:br>
            <a:endParaRPr lang="en-US" dirty="0"/>
          </a:p>
        </p:txBody>
      </p:sp>
      <p:pic>
        <p:nvPicPr>
          <p:cNvPr id="3076" name="Picture 4" descr="http://search.loinc.org - Screen shot generated 3/1/20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90600"/>
            <a:ext cx="118872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205792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we need Vocabulary Standards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290626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496" y="647700"/>
            <a:ext cx="8182303" cy="838200"/>
          </a:xfrm>
        </p:spPr>
        <p:txBody>
          <a:bodyPr/>
          <a:lstStyle/>
          <a:p>
            <a:r>
              <a:rPr lang="en-US" dirty="0" smtClean="0"/>
              <a:t>MU2 requires LOINC for:</a:t>
            </a:r>
            <a:endParaRPr lang="en-US" dirty="0"/>
          </a:p>
        </p:txBody>
      </p:sp>
      <p:sp>
        <p:nvSpPr>
          <p:cNvPr id="3" name="Content Placeholder 2"/>
          <p:cNvSpPr>
            <a:spLocks noGrp="1"/>
          </p:cNvSpPr>
          <p:nvPr>
            <p:ph idx="1"/>
          </p:nvPr>
        </p:nvSpPr>
        <p:spPr>
          <a:xfrm>
            <a:off x="1066800" y="1600200"/>
            <a:ext cx="7391400" cy="4495800"/>
          </a:xfrm>
        </p:spPr>
        <p:txBody>
          <a:bodyPr/>
          <a:lstStyle/>
          <a:p>
            <a:pPr marL="457200" lvl="1">
              <a:buSzTx/>
              <a:buFont typeface="Wingdings" pitchFamily="2" charset="2"/>
              <a:buChar char="q"/>
            </a:pPr>
            <a:r>
              <a:rPr lang="en-US" dirty="0"/>
              <a:t>I</a:t>
            </a:r>
            <a:r>
              <a:rPr lang="en-US" dirty="0" smtClean="0"/>
              <a:t>dentifying individual laboratory tests and some clinical measurements.</a:t>
            </a:r>
          </a:p>
          <a:p>
            <a:pPr lvl="1"/>
            <a:r>
              <a:rPr lang="en-US" sz="1800" dirty="0" smtClean="0"/>
              <a:t>Tests reported to public health.</a:t>
            </a:r>
          </a:p>
          <a:p>
            <a:pPr lvl="1"/>
            <a:r>
              <a:rPr lang="en-US" sz="1800" dirty="0" smtClean="0"/>
              <a:t>Tumor registry reporting. </a:t>
            </a:r>
          </a:p>
          <a:p>
            <a:pPr lvl="1"/>
            <a:r>
              <a:rPr lang="en-US" sz="1800" dirty="0" smtClean="0"/>
              <a:t>Vital signs and other observations contained in HL7’s CDA.</a:t>
            </a:r>
          </a:p>
          <a:p>
            <a:pPr lvl="1"/>
            <a:r>
              <a:rPr lang="en-US" sz="1800" dirty="0"/>
              <a:t>Can and should apply to all clinical measurements, reports, and survey </a:t>
            </a:r>
            <a:r>
              <a:rPr lang="en-US" sz="1800" dirty="0" smtClean="0"/>
              <a:t>instruments</a:t>
            </a:r>
          </a:p>
          <a:p>
            <a:pPr lvl="1"/>
            <a:endParaRPr lang="en-US" sz="1800" dirty="0" smtClean="0"/>
          </a:p>
          <a:p>
            <a:pPr marL="457200" lvl="1">
              <a:buSzTx/>
              <a:buFont typeface="Wingdings" pitchFamily="2" charset="2"/>
              <a:buChar char="q"/>
            </a:pPr>
            <a:r>
              <a:rPr lang="en-US" dirty="0" smtClean="0">
                <a:solidFill>
                  <a:srgbClr val="002060"/>
                </a:solidFill>
                <a:hlinkClick r:id="rId2"/>
              </a:rPr>
              <a:t>http</a:t>
            </a:r>
            <a:r>
              <a:rPr lang="en-US" dirty="0">
                <a:solidFill>
                  <a:srgbClr val="002060"/>
                </a:solidFill>
                <a:hlinkClick r:id="rId2"/>
              </a:rPr>
              <a:t>://</a:t>
            </a:r>
            <a:r>
              <a:rPr lang="en-US" dirty="0" smtClean="0">
                <a:solidFill>
                  <a:srgbClr val="002060"/>
                </a:solidFill>
                <a:hlinkClick r:id="rId2"/>
              </a:rPr>
              <a:t>loinc.org</a:t>
            </a:r>
            <a:endParaRPr lang="en-US" dirty="0" smtClean="0">
              <a:solidFill>
                <a:srgbClr val="002060"/>
              </a:solidFill>
            </a:endParaRPr>
          </a:p>
          <a:p>
            <a:pPr marL="914400" lvl="2">
              <a:buSzTx/>
              <a:buFont typeface="Arial" panose="020B0604020202020204" pitchFamily="34" charset="0"/>
              <a:buChar char="•"/>
            </a:pPr>
            <a:r>
              <a:rPr lang="en-US" sz="1600" dirty="0" smtClean="0"/>
              <a:t>Try it out: </a:t>
            </a:r>
            <a:r>
              <a:rPr lang="en-US" sz="1600" dirty="0">
                <a:hlinkClick r:id="rId3"/>
              </a:rPr>
              <a:t>http://search.loinc.org</a:t>
            </a:r>
            <a:endParaRPr lang="en-US" sz="1600" dirty="0"/>
          </a:p>
          <a:p>
            <a:endParaRPr lang="en-US" dirty="0"/>
          </a:p>
        </p:txBody>
      </p:sp>
    </p:spTree>
    <p:extLst>
      <p:ext uri="{BB962C8B-B14F-4D97-AF65-F5344CB8AC3E}">
        <p14:creationId xmlns:p14="http://schemas.microsoft.com/office/powerpoint/2010/main" val="6952345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47000" cy="838200"/>
          </a:xfrm>
        </p:spPr>
        <p:txBody>
          <a:bodyPr/>
          <a:lstStyle/>
          <a:p>
            <a:r>
              <a:rPr lang="en-US" dirty="0" smtClean="0"/>
              <a:t>“Side” Effects of Meaningful Use (MU) regulation</a:t>
            </a:r>
            <a:endParaRPr lang="en-US" dirty="0"/>
          </a:p>
        </p:txBody>
      </p:sp>
      <p:sp>
        <p:nvSpPr>
          <p:cNvPr id="3" name="Content Placeholder 2"/>
          <p:cNvSpPr>
            <a:spLocks noGrp="1"/>
          </p:cNvSpPr>
          <p:nvPr>
            <p:ph idx="1"/>
          </p:nvPr>
        </p:nvSpPr>
        <p:spPr>
          <a:xfrm>
            <a:off x="457200" y="1676400"/>
            <a:ext cx="8455446" cy="3834655"/>
          </a:xfrm>
        </p:spPr>
        <p:txBody>
          <a:bodyPr>
            <a:normAutofit lnSpcReduction="10000"/>
          </a:bodyPr>
          <a:lstStyle/>
          <a:p>
            <a:pPr lvl="0"/>
            <a:r>
              <a:rPr lang="en-US" dirty="0" smtClean="0"/>
              <a:t>MU requires LOINC to be used for laboratory tests, </a:t>
            </a:r>
            <a:r>
              <a:rPr lang="en-US" dirty="0"/>
              <a:t>vital signs, tumor </a:t>
            </a:r>
            <a:r>
              <a:rPr lang="en-US" dirty="0" smtClean="0"/>
              <a:t>registries, and a few other variables.</a:t>
            </a:r>
            <a:endParaRPr lang="en-US" dirty="0"/>
          </a:p>
          <a:p>
            <a:pPr lvl="0"/>
            <a:r>
              <a:rPr lang="en-US" dirty="0" smtClean="0"/>
              <a:t>But the regulation has had effects beyond what is required. </a:t>
            </a:r>
          </a:p>
          <a:p>
            <a:pPr lvl="0"/>
            <a:r>
              <a:rPr lang="en-US" dirty="0" smtClean="0"/>
              <a:t>Some referral </a:t>
            </a:r>
            <a:r>
              <a:rPr lang="en-US" dirty="0"/>
              <a:t>laboratories </a:t>
            </a:r>
            <a:r>
              <a:rPr lang="en-US" dirty="0" smtClean="0"/>
              <a:t>have been using LOINC codes in HL7 </a:t>
            </a:r>
            <a:r>
              <a:rPr lang="en-US" dirty="0"/>
              <a:t>v2 messages </a:t>
            </a:r>
            <a:r>
              <a:rPr lang="en-US" dirty="0" smtClean="0"/>
              <a:t>for a few years. Now most are using them</a:t>
            </a:r>
            <a:r>
              <a:rPr lang="en-US" sz="2000" b="1" dirty="0" smtClean="0"/>
              <a:t>. </a:t>
            </a:r>
            <a:endParaRPr lang="en-US" dirty="0"/>
          </a:p>
          <a:p>
            <a:r>
              <a:rPr lang="en-US" dirty="0" smtClean="0"/>
              <a:t>Big laboratory instrument vendors (IVDs) are mapping all of their instrument test codes to LOINC---- without being obliged by the regulations.</a:t>
            </a:r>
            <a:endParaRPr lang="en-US" sz="2000" dirty="0"/>
          </a:p>
        </p:txBody>
      </p:sp>
    </p:spTree>
    <p:extLst>
      <p:ext uri="{BB962C8B-B14F-4D97-AF65-F5344CB8AC3E}">
        <p14:creationId xmlns:p14="http://schemas.microsoft.com/office/powerpoint/2010/main" val="2884192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lstStyle/>
          <a:p>
            <a:pPr>
              <a:defRPr/>
            </a:pPr>
            <a:r>
              <a:rPr lang="en-US" dirty="0" smtClean="0"/>
              <a:t>Referral laboratories and LOINC</a:t>
            </a:r>
            <a:endParaRPr lang="en-US" dirty="0"/>
          </a:p>
        </p:txBody>
      </p:sp>
      <p:sp>
        <p:nvSpPr>
          <p:cNvPr id="3" name="Content Placeholder 2"/>
          <p:cNvSpPr>
            <a:spLocks noGrp="1"/>
          </p:cNvSpPr>
          <p:nvPr>
            <p:ph idx="1"/>
          </p:nvPr>
        </p:nvSpPr>
        <p:spPr>
          <a:xfrm>
            <a:off x="457200" y="1524000"/>
            <a:ext cx="8229600" cy="4324350"/>
          </a:xfrm>
        </p:spPr>
        <p:txBody>
          <a:bodyPr/>
          <a:lstStyle/>
          <a:p>
            <a:pPr>
              <a:defRPr/>
            </a:pPr>
            <a:r>
              <a:rPr lang="en-US" dirty="0" smtClean="0"/>
              <a:t>Today most large referral labs can deliver HL7 result messages with LOINC codes identifying each test reported. </a:t>
            </a:r>
          </a:p>
          <a:p>
            <a:pPr>
              <a:defRPr/>
            </a:pPr>
            <a:r>
              <a:rPr lang="en-US" dirty="0" smtClean="0"/>
              <a:t>Most large </a:t>
            </a:r>
            <a:r>
              <a:rPr lang="en-US" i="1" dirty="0" smtClean="0"/>
              <a:t>in vitro </a:t>
            </a:r>
            <a:r>
              <a:rPr lang="en-US" dirty="0" smtClean="0"/>
              <a:t>device (IVD) vendors also support LOINC. </a:t>
            </a:r>
            <a:endParaRPr lang="en-US" dirty="0"/>
          </a:p>
          <a:p>
            <a:pPr>
              <a:defRPr/>
            </a:pPr>
            <a:r>
              <a:rPr lang="en-US" dirty="0" smtClean="0"/>
              <a:t>You can find the mappings on their web sites.</a:t>
            </a:r>
          </a:p>
          <a:p>
            <a:pPr>
              <a:defRPr/>
            </a:pPr>
            <a:endParaRPr lang="en-US" dirty="0" smtClean="0"/>
          </a:p>
        </p:txBody>
      </p:sp>
    </p:spTree>
    <p:extLst>
      <p:ext uri="{BB962C8B-B14F-4D97-AF65-F5344CB8AC3E}">
        <p14:creationId xmlns:p14="http://schemas.microsoft.com/office/powerpoint/2010/main" val="36702010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2743200" cy="1524000"/>
          </a:xfrm>
        </p:spPr>
        <p:txBody>
          <a:bodyPr/>
          <a:lstStyle/>
          <a:p>
            <a:pPr algn="l"/>
            <a:r>
              <a:rPr lang="en-US" dirty="0" smtClean="0"/>
              <a:t>LOINC featured on laboratory web sites </a:t>
            </a:r>
            <a:br>
              <a:rPr lang="en-US" dirty="0" smtClean="0"/>
            </a:br>
            <a:r>
              <a:rPr lang="en-US" dirty="0" smtClean="0">
                <a:solidFill>
                  <a:schemeClr val="bg1">
                    <a:lumMod val="75000"/>
                  </a:schemeClr>
                </a:solidFill>
              </a:rPr>
              <a:t>(2 examples)</a:t>
            </a:r>
            <a:endParaRPr lang="en-US" dirty="0">
              <a:solidFill>
                <a:schemeClr val="bg1">
                  <a:lumMod val="75000"/>
                </a:schemeClr>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2362200"/>
            <a:ext cx="6858000" cy="4495800"/>
          </a:xfrm>
          <a:prstGeom prst="rect">
            <a:avLst/>
          </a:prstGeom>
          <a:noFill/>
          <a:ln w="28575">
            <a:solidFill>
              <a:schemeClr val="accent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p:cNvPicPr>
            <a:picLocks noChangeAspect="1" noChangeArrowheads="1"/>
          </p:cNvPicPr>
          <p:nvPr/>
        </p:nvPicPr>
        <p:blipFill rotWithShape="1">
          <a:blip r:embed="rId4" cstate="print"/>
          <a:srcRect b="6404"/>
          <a:stretch/>
        </p:blipFill>
        <p:spPr bwMode="auto">
          <a:xfrm>
            <a:off x="3482285" y="76201"/>
            <a:ext cx="5585515" cy="3505200"/>
          </a:xfrm>
          <a:prstGeom prst="rect">
            <a:avLst/>
          </a:prstGeom>
          <a:noFill/>
          <a:ln w="25400">
            <a:solidFill>
              <a:schemeClr val="accent5"/>
            </a:solidFill>
            <a:miter lim="800000"/>
            <a:headEnd/>
            <a:tailEnd/>
          </a:ln>
        </p:spPr>
      </p:pic>
      <p:sp>
        <p:nvSpPr>
          <p:cNvPr id="4" name="TextBox 3"/>
          <p:cNvSpPr txBox="1"/>
          <p:nvPr/>
        </p:nvSpPr>
        <p:spPr>
          <a:xfrm>
            <a:off x="1371600" y="5224790"/>
            <a:ext cx="914400" cy="261610"/>
          </a:xfrm>
          <a:prstGeom prst="rect">
            <a:avLst/>
          </a:prstGeom>
          <a:noFill/>
          <a:ln w="19050">
            <a:solidFill>
              <a:srgbClr val="FF0000"/>
            </a:solidFill>
          </a:ln>
        </p:spPr>
        <p:txBody>
          <a:bodyPr wrap="square" rtlCol="0">
            <a:spAutoFit/>
          </a:bodyPr>
          <a:lstStyle/>
          <a:p>
            <a:endParaRPr lang="en-US" sz="1100" dirty="0"/>
          </a:p>
        </p:txBody>
      </p:sp>
      <p:sp>
        <p:nvSpPr>
          <p:cNvPr id="13" name="TextBox 12"/>
          <p:cNvSpPr txBox="1"/>
          <p:nvPr/>
        </p:nvSpPr>
        <p:spPr>
          <a:xfrm>
            <a:off x="1371600" y="6400800"/>
            <a:ext cx="2590800" cy="457200"/>
          </a:xfrm>
          <a:prstGeom prst="rect">
            <a:avLst/>
          </a:prstGeom>
          <a:noFill/>
          <a:ln w="19050">
            <a:solidFill>
              <a:srgbClr val="FF0000"/>
            </a:solidFill>
          </a:ln>
        </p:spPr>
        <p:txBody>
          <a:bodyPr wrap="square" rtlCol="0">
            <a:spAutoFit/>
          </a:bodyPr>
          <a:lstStyle/>
          <a:p>
            <a:endParaRPr lang="en-US" sz="1100" dirty="0"/>
          </a:p>
        </p:txBody>
      </p:sp>
    </p:spTree>
    <p:extLst>
      <p:ext uri="{BB962C8B-B14F-4D97-AF65-F5344CB8AC3E}">
        <p14:creationId xmlns:p14="http://schemas.microsoft.com/office/powerpoint/2010/main" val="3798583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Lots of Ongoing LOINC and HL7 Standards Work</a:t>
            </a:r>
            <a:endParaRPr lang="en-US" dirty="0"/>
          </a:p>
        </p:txBody>
      </p:sp>
      <p:sp>
        <p:nvSpPr>
          <p:cNvPr id="4" name="Content Placeholder 3"/>
          <p:cNvSpPr>
            <a:spLocks noGrp="1"/>
          </p:cNvSpPr>
          <p:nvPr>
            <p:ph idx="1"/>
          </p:nvPr>
        </p:nvSpPr>
        <p:spPr/>
        <p:txBody>
          <a:bodyPr/>
          <a:lstStyle/>
          <a:p>
            <a:r>
              <a:rPr lang="en-US" dirty="0" smtClean="0"/>
              <a:t>Working with S&amp;I (Standards and Interoperability) framework on extending the use of LOINC codes for lab test ordering.</a:t>
            </a:r>
          </a:p>
          <a:p>
            <a:r>
              <a:rPr lang="en-US" dirty="0" smtClean="0"/>
              <a:t>Collaboration with </a:t>
            </a:r>
            <a:r>
              <a:rPr lang="en-US" dirty="0" err="1" smtClean="0"/>
              <a:t>RadLex</a:t>
            </a:r>
            <a:r>
              <a:rPr lang="en-US" dirty="0" smtClean="0"/>
              <a:t> and LOINC re: Radiology order names. (LOINC has more than 6,000 empirically defined radiology order/report codes). </a:t>
            </a:r>
          </a:p>
          <a:p>
            <a:r>
              <a:rPr lang="en-US" dirty="0" smtClean="0"/>
              <a:t>Reviewing HL7 CDA report specifications (dozens) for consistent use of LOINC.</a:t>
            </a:r>
          </a:p>
          <a:p>
            <a:r>
              <a:rPr lang="en-US" dirty="0" smtClean="0"/>
              <a:t>Encouraging use of a standard syntax (UCUM) in US electronic messages for units of measure so numeric results are computable.</a:t>
            </a:r>
          </a:p>
          <a:p>
            <a:r>
              <a:rPr lang="en-US" dirty="0" smtClean="0"/>
              <a:t>Collaboration between LOINC and SNOMED CT –long negotiation. Just recently signed.</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LOINC term capabilities</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02433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LOINC term attributes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Cardinality –required , repeats  (recent extension)</a:t>
            </a:r>
          </a:p>
          <a:p>
            <a:r>
              <a:rPr lang="en-US" dirty="0" smtClean="0"/>
              <a:t>Data type – date, coded, time stamp, ( still evolving- inclined toward FHIR data types)</a:t>
            </a:r>
          </a:p>
          <a:p>
            <a:r>
              <a:rPr lang="en-US" dirty="0" smtClean="0"/>
              <a:t>Default (Brand new-)</a:t>
            </a:r>
          </a:p>
          <a:p>
            <a:r>
              <a:rPr lang="en-US" dirty="0" smtClean="0"/>
              <a:t>Validation checks (new)	</a:t>
            </a:r>
          </a:p>
          <a:p>
            <a:pPr marL="514350" lvl="2">
              <a:spcBef>
                <a:spcPts val="750"/>
              </a:spcBef>
            </a:pPr>
            <a:r>
              <a:rPr lang="en-US" dirty="0" smtClean="0"/>
              <a:t>Numeric range  string length, pattern checks (telephone#, Email address),  more</a:t>
            </a:r>
          </a:p>
          <a:p>
            <a:r>
              <a:rPr lang="en-US" dirty="0" smtClean="0"/>
              <a:t>Units of measure (for numeric variables)-may be a list</a:t>
            </a:r>
          </a:p>
          <a:p>
            <a:r>
              <a:rPr lang="en-US" dirty="0" smtClean="0"/>
              <a:t>Answer lists ( can be used by more than one term</a:t>
            </a:r>
          </a:p>
          <a:p>
            <a:r>
              <a:rPr lang="en-US" dirty="0" smtClean="0"/>
              <a:t>Parts (used to build the term)</a:t>
            </a:r>
          </a:p>
          <a:p>
            <a:r>
              <a:rPr lang="en-US" dirty="0" smtClean="0"/>
              <a:t>Definitions and general references-can be attached to part, fragment strings. And the term itself. (Try to link most to the parts)</a:t>
            </a:r>
          </a:p>
          <a:p>
            <a:r>
              <a:rPr lang="en-US" dirty="0" smtClean="0"/>
              <a:t>Illustrations/figures</a:t>
            </a:r>
          </a:p>
          <a:p>
            <a:r>
              <a:rPr lang="en-US" dirty="0" smtClean="0"/>
              <a:t>Synonyms- mostly attached to the parts </a:t>
            </a:r>
          </a:p>
          <a:p>
            <a:pPr marL="0" indent="0">
              <a:buNone/>
            </a:pPr>
            <a:endParaRPr lang="en-US" dirty="0" smtClean="0"/>
          </a:p>
          <a:p>
            <a:endParaRPr lang="en-US" dirty="0"/>
          </a:p>
        </p:txBody>
      </p:sp>
    </p:spTree>
    <p:extLst>
      <p:ext uri="{BB962C8B-B14F-4D97-AF65-F5344CB8AC3E}">
        <p14:creationId xmlns:p14="http://schemas.microsoft.com/office/powerpoint/2010/main" val="1562667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LOINC’s approach to answer lists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Answer lists are “named” and can be re-used</a:t>
            </a:r>
          </a:p>
          <a:p>
            <a:r>
              <a:rPr lang="en-US" dirty="0" smtClean="0"/>
              <a:t>Can be defined by enumeration or by reference</a:t>
            </a:r>
          </a:p>
          <a:p>
            <a:r>
              <a:rPr lang="en-US" dirty="0" smtClean="0"/>
              <a:t>Enumerated lists (the most common) attached  directly to the term</a:t>
            </a:r>
          </a:p>
          <a:p>
            <a:r>
              <a:rPr lang="en-US" dirty="0" smtClean="0"/>
              <a:t>By reference- link to an outside vocabulary and/or a subset of that vocabulary </a:t>
            </a:r>
          </a:p>
          <a:p>
            <a:r>
              <a:rPr lang="en-US" dirty="0" smtClean="0"/>
              <a:t>Enumerated lists can be normative- the list of stings is what must be used.. Applies to validated surveys, questions formally specified by authoritative organizations</a:t>
            </a:r>
          </a:p>
          <a:p>
            <a:r>
              <a:rPr lang="en-US" dirty="0" smtClean="0"/>
              <a:t>They can also be examples. Can consider starter sets and or illustrative of the kind of content.</a:t>
            </a:r>
          </a:p>
          <a:p>
            <a:pPr lvl="1"/>
            <a:r>
              <a:rPr lang="en-US" dirty="0" smtClean="0"/>
              <a:t>Plan to divide this into “complete and samples)</a:t>
            </a:r>
          </a:p>
          <a:p>
            <a:r>
              <a:rPr lang="en-US" dirty="0" smtClean="0"/>
              <a:t>Issues related to the question specific codes, the string specific codes and the concept specific codes for an answer string.</a:t>
            </a:r>
            <a:endParaRPr lang="en-US" dirty="0"/>
          </a:p>
        </p:txBody>
      </p:sp>
    </p:spTree>
    <p:extLst>
      <p:ext uri="{BB962C8B-B14F-4D97-AF65-F5344CB8AC3E}">
        <p14:creationId xmlns:p14="http://schemas.microsoft.com/office/powerpoint/2010/main" val="30371131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lists more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Each answer in answer list has </a:t>
            </a:r>
          </a:p>
          <a:p>
            <a:pPr lvl="1"/>
            <a:r>
              <a:rPr lang="en-US" dirty="0" smtClean="0"/>
              <a:t>Text string </a:t>
            </a:r>
          </a:p>
          <a:p>
            <a:pPr lvl="1"/>
            <a:r>
              <a:rPr lang="en-US" dirty="0" smtClean="0"/>
              <a:t>Code – usually the code defined by the developer and  usually specific to the question (e.g. a,b,c ,or 1,2,3) and has no meaning across questions</a:t>
            </a:r>
          </a:p>
          <a:p>
            <a:pPr lvl="1"/>
            <a:r>
              <a:rPr lang="en-US" dirty="0" smtClean="0"/>
              <a:t>A definition/description of the answer- when more information or explanation is needed</a:t>
            </a:r>
          </a:p>
          <a:p>
            <a:pPr lvl="1"/>
            <a:r>
              <a:rPr lang="en-US" dirty="0" smtClean="0"/>
              <a:t>A LOINC string code – the LA codes</a:t>
            </a:r>
          </a:p>
          <a:p>
            <a:pPr lvl="1"/>
            <a:r>
              <a:rPr lang="en-US" dirty="0" smtClean="0"/>
              <a:t>A universal code- In most cases will be a SNOMED code,. This would be the concept code and would expect it to be many to many. Many strings would have the same SNOMED code and some strings knight have different SNOMED codes in different circumstances.</a:t>
            </a:r>
          </a:p>
          <a:p>
            <a:pPr lvl="1"/>
            <a:r>
              <a:rPr lang="en-US" dirty="0" smtClean="0"/>
              <a:t>Sometimes – a score – </a:t>
            </a:r>
          </a:p>
          <a:p>
            <a:pPr lvl="1"/>
            <a:r>
              <a:rPr lang="en-US" dirty="0" smtClean="0"/>
              <a:t>For answers such as “other –please name” it carries a flag that says the answer can generate a prompt for a free text response.</a:t>
            </a:r>
          </a:p>
          <a:p>
            <a:pPr marL="342900" lvl="1" indent="0">
              <a:buNone/>
            </a:pPr>
            <a:endParaRPr lang="en-US" dirty="0"/>
          </a:p>
        </p:txBody>
      </p:sp>
    </p:spTree>
    <p:extLst>
      <p:ext uri="{BB962C8B-B14F-4D97-AF65-F5344CB8AC3E}">
        <p14:creationId xmlns:p14="http://schemas.microsoft.com/office/powerpoint/2010/main" val="21723070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Panel capabilities</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950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first the standard for the test “name”</a:t>
            </a:r>
            <a:endParaRPr lang="en-US" dirty="0"/>
          </a:p>
        </p:txBody>
      </p:sp>
      <p:sp>
        <p:nvSpPr>
          <p:cNvPr id="3" name="Content Placeholder 2"/>
          <p:cNvSpPr>
            <a:spLocks noGrp="1"/>
          </p:cNvSpPr>
          <p:nvPr>
            <p:ph idx="1"/>
          </p:nvPr>
        </p:nvSpPr>
        <p:spPr/>
        <p:txBody>
          <a:bodyPr/>
          <a:lstStyle/>
          <a:p>
            <a:r>
              <a:rPr lang="en-US" dirty="0" smtClean="0"/>
              <a:t>Without it, little chance of finding the results of interest </a:t>
            </a:r>
          </a:p>
          <a:p>
            <a:pPr lvl="1"/>
            <a:r>
              <a:rPr lang="en-US" dirty="0" smtClean="0"/>
              <a:t>For epidemiology</a:t>
            </a:r>
          </a:p>
          <a:p>
            <a:pPr lvl="1"/>
            <a:r>
              <a:rPr lang="en-US" dirty="0" smtClean="0"/>
              <a:t>Outbreak detection</a:t>
            </a:r>
          </a:p>
          <a:p>
            <a:pPr lvl="1"/>
            <a:r>
              <a:rPr lang="en-US" dirty="0" smtClean="0"/>
              <a:t>Routine public health reporting</a:t>
            </a:r>
          </a:p>
          <a:p>
            <a:r>
              <a:rPr lang="en-US" dirty="0" smtClean="0"/>
              <a:t>Federal regulations already require clinical systems to  standardize the test names (LOINC) for Public health and cancer registry reporting</a:t>
            </a:r>
          </a:p>
          <a:p>
            <a:r>
              <a:rPr lang="en-US" dirty="0" smtClean="0"/>
              <a:t>If public health does not align with the same standards , they will not be able to absorb –take advantage of that data</a:t>
            </a:r>
          </a:p>
          <a:p>
            <a:r>
              <a:rPr lang="en-US" dirty="0" smtClean="0"/>
              <a:t>Clinical </a:t>
            </a:r>
            <a:r>
              <a:rPr lang="en-US" dirty="0" err="1" smtClean="0"/>
              <a:t>systms</a:t>
            </a:r>
            <a:r>
              <a:rPr lang="en-US" dirty="0" smtClean="0"/>
              <a:t> may revolt (what is good for the goose should be good for the gander</a:t>
            </a:r>
          </a:p>
          <a:p>
            <a:pPr lvl="1"/>
            <a:endParaRPr lang="en-US" dirty="0"/>
          </a:p>
        </p:txBody>
      </p:sp>
    </p:spTree>
    <p:extLst>
      <p:ext uri="{BB962C8B-B14F-4D97-AF65-F5344CB8AC3E}">
        <p14:creationId xmlns:p14="http://schemas.microsoft.com/office/powerpoint/2010/main" val="15107257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panel</a:t>
            </a:r>
            <a:endParaRPr lang="en-US" dirty="0"/>
          </a:p>
        </p:txBody>
      </p:sp>
      <p:sp>
        <p:nvSpPr>
          <p:cNvPr id="3" name="Content Placeholder 2"/>
          <p:cNvSpPr>
            <a:spLocks noGrp="1"/>
          </p:cNvSpPr>
          <p:nvPr>
            <p:ph idx="1"/>
          </p:nvPr>
        </p:nvSpPr>
        <p:spPr/>
        <p:txBody>
          <a:bodyPr>
            <a:normAutofit lnSpcReduction="10000"/>
          </a:bodyPr>
          <a:lstStyle/>
          <a:p>
            <a:r>
              <a:rPr lang="en-US" dirty="0" smtClean="0"/>
              <a:t>A named set or collection of LOINC terms which has its own LIONC code so the set can be “named” with a single code</a:t>
            </a:r>
          </a:p>
          <a:p>
            <a:r>
              <a:rPr lang="en-US" dirty="0" smtClean="0"/>
              <a:t>Think of it as a set of  LOINC codes or a efficient handle for ordering many things with a single selection.</a:t>
            </a:r>
          </a:p>
          <a:p>
            <a:r>
              <a:rPr lang="en-US" dirty="0" smtClean="0"/>
              <a:t>E.g., one can order  Serum electrolytes which is really a short hand for r Na, K, Cl and HCO3</a:t>
            </a:r>
          </a:p>
          <a:p>
            <a:r>
              <a:rPr lang="en-US" dirty="0" smtClean="0"/>
              <a:t>Or order  LOINC # </a:t>
            </a:r>
            <a:r>
              <a:rPr lang="en-US" dirty="0" smtClean="0">
                <a:effectLst/>
              </a:rPr>
              <a:t>62341-3-- </a:t>
            </a:r>
            <a:r>
              <a:rPr lang="en-US" dirty="0" smtClean="0"/>
              <a:t> B Burgdorferi IgG and IgM with reflex to Immune blot -- that returns 12 results for the IgG part alone– each with a distinct LOINC code) .</a:t>
            </a:r>
            <a:endParaRPr lang="en-US" dirty="0"/>
          </a:p>
        </p:txBody>
      </p:sp>
    </p:spTree>
    <p:extLst>
      <p:ext uri="{BB962C8B-B14F-4D97-AF65-F5344CB8AC3E}">
        <p14:creationId xmlns:p14="http://schemas.microsoft.com/office/powerpoint/2010/main" val="21191113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LOINC electrolyte panel </a:t>
            </a:r>
            <a:endParaRPr lang="en-US" dirty="0"/>
          </a:p>
        </p:txBody>
      </p:sp>
      <p:pic>
        <p:nvPicPr>
          <p:cNvPr id="4" name="Content Placeholder 3"/>
          <p:cNvPicPr>
            <a:picLocks noGrp="1" noChangeAspect="1"/>
          </p:cNvPicPr>
          <p:nvPr>
            <p:ph idx="1"/>
          </p:nvPr>
        </p:nvPicPr>
        <p:blipFill>
          <a:blip r:embed="rId2"/>
          <a:stretch>
            <a:fillRect/>
          </a:stretch>
        </p:blipFill>
        <p:spPr>
          <a:xfrm>
            <a:off x="130474" y="2705293"/>
            <a:ext cx="8515267" cy="1749173"/>
          </a:xfrm>
          <a:prstGeom prst="rect">
            <a:avLst/>
          </a:prstGeom>
        </p:spPr>
      </p:pic>
    </p:spTree>
    <p:extLst>
      <p:ext uri="{BB962C8B-B14F-4D97-AF65-F5344CB8AC3E}">
        <p14:creationId xmlns:p14="http://schemas.microsoft.com/office/powerpoint/2010/main" val="27320392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Differences in some lab panels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Those whose elements are independent and packaged purely for convenience</a:t>
            </a:r>
          </a:p>
          <a:p>
            <a:pPr lvl="1"/>
            <a:r>
              <a:rPr lang="en-US" dirty="0" smtClean="0"/>
              <a:t>E.g. &lt;organism&gt; Igg and IgM and Igg, or the old Chem 12</a:t>
            </a:r>
          </a:p>
          <a:p>
            <a:r>
              <a:rPr lang="en-US" dirty="0" smtClean="0"/>
              <a:t>Those that bound by a procedure. They don’t make sense alone</a:t>
            </a:r>
          </a:p>
          <a:p>
            <a:pPr lvl="1"/>
            <a:r>
              <a:rPr lang="en-US" dirty="0" smtClean="0"/>
              <a:t>Protein electrophoresis ( the report quantifies each protein peak in the panel)</a:t>
            </a:r>
          </a:p>
          <a:p>
            <a:pPr lvl="1"/>
            <a:r>
              <a:rPr lang="en-US" dirty="0" smtClean="0"/>
              <a:t>White blood cell differential count – the percent Neutrophils, basophils, etc. are part of a whole– the differential count </a:t>
            </a:r>
          </a:p>
          <a:p>
            <a:r>
              <a:rPr lang="en-US" dirty="0" smtClean="0"/>
              <a:t>Some that mix the two</a:t>
            </a:r>
          </a:p>
          <a:p>
            <a:r>
              <a:rPr lang="en-US" dirty="0" smtClean="0"/>
              <a:t>Realize also that for some tests the policy is to not report panel values that have a zero result. E.g. If blasts are not observed in the blood cell differential count, nothing is reported. They are dropped from the panel if none appear. </a:t>
            </a:r>
            <a:endParaRPr lang="en-US" dirty="0"/>
          </a:p>
        </p:txBody>
      </p:sp>
    </p:spTree>
    <p:extLst>
      <p:ext uri="{BB962C8B-B14F-4D97-AF65-F5344CB8AC3E}">
        <p14:creationId xmlns:p14="http://schemas.microsoft.com/office/powerpoint/2010/main" val="1176963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other kind of lab panel</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General microbiology cultures (e.g. blood cultures) are a special case</a:t>
            </a:r>
          </a:p>
          <a:p>
            <a:r>
              <a:rPr lang="en-US" dirty="0" smtClean="0"/>
              <a:t>Traditionally the results are reported in stages that specifies what has been detected so far. For a day or two , the results might be reported as no organisms isolated, then it might change to gram positive cocci, then it might be as staph aureus, and the it can go to more detail. </a:t>
            </a:r>
          </a:p>
          <a:p>
            <a:r>
              <a:rPr lang="en-US" dirty="0" smtClean="0"/>
              <a:t>The work up that identifies a blood culture results, could be conceived as a panel, individual tests that report growth in different circumstances, antigen tests  or even Nucleic acid tests But historically these details have not usually been reported</a:t>
            </a:r>
          </a:p>
          <a:p>
            <a:r>
              <a:rPr lang="en-US" dirty="0" smtClean="0"/>
              <a:t>Things are changing again with availability of fast nucleotide testing  that can speak to the susceptibility as well as the identity of the organism.</a:t>
            </a:r>
          </a:p>
          <a:p>
            <a:pPr marL="0" indent="0">
              <a:buNone/>
            </a:pPr>
            <a:endParaRPr lang="en-US" dirty="0"/>
          </a:p>
        </p:txBody>
      </p:sp>
    </p:spTree>
    <p:extLst>
      <p:ext uri="{BB962C8B-B14F-4D97-AF65-F5344CB8AC3E}">
        <p14:creationId xmlns:p14="http://schemas.microsoft.com/office/powerpoint/2010/main" val="21401762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else can be a panel</a:t>
            </a:r>
            <a:endParaRPr lang="en-US" dirty="0"/>
          </a:p>
        </p:txBody>
      </p:sp>
      <p:sp>
        <p:nvSpPr>
          <p:cNvPr id="3" name="Content Placeholder 2"/>
          <p:cNvSpPr>
            <a:spLocks noGrp="1"/>
          </p:cNvSpPr>
          <p:nvPr>
            <p:ph idx="1"/>
          </p:nvPr>
        </p:nvSpPr>
        <p:spPr/>
        <p:txBody>
          <a:bodyPr/>
          <a:lstStyle/>
          <a:p>
            <a:r>
              <a:rPr lang="en-US" dirty="0" smtClean="0"/>
              <a:t>Sets of questions in clinical scores</a:t>
            </a:r>
          </a:p>
          <a:p>
            <a:pPr lvl="1"/>
            <a:r>
              <a:rPr lang="en-US" dirty="0" smtClean="0"/>
              <a:t>Glasgow coma score</a:t>
            </a:r>
          </a:p>
          <a:p>
            <a:pPr lvl="1"/>
            <a:r>
              <a:rPr lang="en-US" dirty="0" smtClean="0"/>
              <a:t>Apgar Score</a:t>
            </a:r>
          </a:p>
          <a:p>
            <a:r>
              <a:rPr lang="en-US" dirty="0" smtClean="0"/>
              <a:t>Sets of questions in assessment instruments and surveys </a:t>
            </a:r>
          </a:p>
          <a:p>
            <a:pPr lvl="1"/>
            <a:r>
              <a:rPr lang="en-US" dirty="0" smtClean="0"/>
              <a:t>MDS assessments</a:t>
            </a:r>
          </a:p>
          <a:p>
            <a:r>
              <a:rPr lang="en-US" dirty="0" smtClean="0"/>
              <a:t>Most forms in general </a:t>
            </a:r>
          </a:p>
          <a:p>
            <a:pPr lvl="1"/>
            <a:r>
              <a:rPr lang="en-US" dirty="0" smtClean="0">
                <a:effectLst/>
              </a:rPr>
              <a:t>ESRD medical evidence report Medicare entitlement - OMB CMS form 2728</a:t>
            </a:r>
            <a:endParaRPr lang="en-US" dirty="0"/>
          </a:p>
          <a:p>
            <a:pPr lvl="1"/>
            <a:endParaRPr lang="en-US" dirty="0"/>
          </a:p>
        </p:txBody>
      </p:sp>
    </p:spTree>
    <p:extLst>
      <p:ext uri="{BB962C8B-B14F-4D97-AF65-F5344CB8AC3E}">
        <p14:creationId xmlns:p14="http://schemas.microsoft.com/office/powerpoint/2010/main" val="23342577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LOINC Glasgow coma scale</a:t>
            </a:r>
            <a:endParaRPr lang="en-US" dirty="0"/>
          </a:p>
        </p:txBody>
      </p:sp>
      <p:pic>
        <p:nvPicPr>
          <p:cNvPr id="4" name="Content Placeholder 3"/>
          <p:cNvPicPr>
            <a:picLocks noGrp="1" noChangeAspect="1"/>
          </p:cNvPicPr>
          <p:nvPr>
            <p:ph idx="1"/>
          </p:nvPr>
        </p:nvPicPr>
        <p:blipFill>
          <a:blip r:embed="rId2"/>
          <a:stretch>
            <a:fillRect/>
          </a:stretch>
        </p:blipFill>
        <p:spPr>
          <a:xfrm>
            <a:off x="822635" y="2557946"/>
            <a:ext cx="7498730" cy="2600550"/>
          </a:xfrm>
          <a:prstGeom prst="rect">
            <a:avLst/>
          </a:prstGeom>
        </p:spPr>
      </p:pic>
    </p:spTree>
    <p:extLst>
      <p:ext uri="{BB962C8B-B14F-4D97-AF65-F5344CB8AC3E}">
        <p14:creationId xmlns:p14="http://schemas.microsoft.com/office/powerpoint/2010/main" val="27496190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Requests for information</a:t>
            </a:r>
            <a:endParaRPr lang="en-US" dirty="0"/>
          </a:p>
        </p:txBody>
      </p:sp>
      <p:sp>
        <p:nvSpPr>
          <p:cNvPr id="3" name="Content Placeholder 2"/>
          <p:cNvSpPr>
            <a:spLocks noGrp="1"/>
          </p:cNvSpPr>
          <p:nvPr>
            <p:ph idx="1"/>
          </p:nvPr>
        </p:nvSpPr>
        <p:spPr/>
        <p:txBody>
          <a:bodyPr/>
          <a:lstStyle/>
          <a:p>
            <a:r>
              <a:rPr lang="en-US" dirty="0" smtClean="0"/>
              <a:t>Case reports– where the panel carries the question of interest</a:t>
            </a:r>
          </a:p>
          <a:p>
            <a:r>
              <a:rPr lang="en-US" dirty="0" smtClean="0"/>
              <a:t>Many data defining packages from CDC are cooking as LOINC panels</a:t>
            </a:r>
          </a:p>
          <a:p>
            <a:r>
              <a:rPr lang="en-US" dirty="0" smtClean="0"/>
              <a:t>Much of what is in FINVADs fit perfectly in the  LOINC model</a:t>
            </a:r>
          </a:p>
          <a:p>
            <a:endParaRPr lang="en-US" dirty="0"/>
          </a:p>
        </p:txBody>
      </p:sp>
    </p:spTree>
    <p:extLst>
      <p:ext uri="{BB962C8B-B14F-4D97-AF65-F5344CB8AC3E}">
        <p14:creationId xmlns:p14="http://schemas.microsoft.com/office/powerpoint/2010/main" val="15406670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Complicated panels</a:t>
            </a:r>
            <a:endParaRPr lang="en-US" dirty="0"/>
          </a:p>
        </p:txBody>
      </p:sp>
      <p:sp>
        <p:nvSpPr>
          <p:cNvPr id="3" name="Content Placeholder 2"/>
          <p:cNvSpPr>
            <a:spLocks noGrp="1"/>
          </p:cNvSpPr>
          <p:nvPr>
            <p:ph idx="1"/>
          </p:nvPr>
        </p:nvSpPr>
        <p:spPr/>
        <p:txBody>
          <a:bodyPr>
            <a:normAutofit fontScale="92500" lnSpcReduction="20000"/>
          </a:bodyPr>
          <a:lstStyle/>
          <a:p>
            <a:pPr lvl="1"/>
            <a:r>
              <a:rPr lang="en-US" dirty="0" smtClean="0"/>
              <a:t>Terms within panels can different validation check (as long as consistent with the term’s validation checks ) . They can have default values, default units, and </a:t>
            </a:r>
            <a:r>
              <a:rPr lang="en-US" dirty="0"/>
              <a:t> </a:t>
            </a:r>
            <a:r>
              <a:rPr lang="en-US" dirty="0" smtClean="0"/>
              <a:t>cardinality, and even names (in rare cases) different from the term outside of the panel. </a:t>
            </a:r>
          </a:p>
          <a:p>
            <a:pPr lvl="1"/>
            <a:r>
              <a:rPr lang="en-US" dirty="0" smtClean="0"/>
              <a:t>Panels are more than the LOINC terms they carry</a:t>
            </a:r>
          </a:p>
          <a:p>
            <a:pPr lvl="1"/>
            <a:r>
              <a:rPr lang="en-US" dirty="0" smtClean="0"/>
              <a:t>They can carry “skip logic”</a:t>
            </a:r>
          </a:p>
          <a:p>
            <a:pPr lvl="1"/>
            <a:r>
              <a:rPr lang="en-US" dirty="0" smtClean="0"/>
              <a:t>They have cardinality for both the term- whether the observation is included in the plane and or/repeats and for the answers</a:t>
            </a:r>
          </a:p>
          <a:p>
            <a:pPr lvl="1"/>
            <a:r>
              <a:rPr lang="en-US" dirty="0" smtClean="0"/>
              <a:t> They carry information about which variable carries the results of calculations such as the total score for a number of  variables that each carry a score or the result of a calculation based on values entered into the form  such as the  body mass index which is derived from body weight and height </a:t>
            </a:r>
            <a:endParaRPr lang="en-US" dirty="0"/>
          </a:p>
        </p:txBody>
      </p:sp>
    </p:spTree>
    <p:extLst>
      <p:ext uri="{BB962C8B-B14F-4D97-AF65-F5344CB8AC3E}">
        <p14:creationId xmlns:p14="http://schemas.microsoft.com/office/powerpoint/2010/main" val="38309319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Complicated panels more</a:t>
            </a:r>
            <a:endParaRPr lang="en-US" dirty="0"/>
          </a:p>
        </p:txBody>
      </p:sp>
      <p:sp>
        <p:nvSpPr>
          <p:cNvPr id="3" name="Content Placeholder 2"/>
          <p:cNvSpPr>
            <a:spLocks noGrp="1"/>
          </p:cNvSpPr>
          <p:nvPr>
            <p:ph idx="1"/>
          </p:nvPr>
        </p:nvSpPr>
        <p:spPr/>
        <p:txBody>
          <a:bodyPr/>
          <a:lstStyle/>
          <a:p>
            <a:r>
              <a:rPr lang="en-US" dirty="0" smtClean="0"/>
              <a:t>Panels can be nested</a:t>
            </a:r>
          </a:p>
          <a:p>
            <a:r>
              <a:rPr lang="en-US" dirty="0" smtClean="0"/>
              <a:t>So we can define little panels in one place and re-use them as parts of others.</a:t>
            </a:r>
          </a:p>
          <a:p>
            <a:r>
              <a:rPr lang="en-US" dirty="0" smtClean="0"/>
              <a:t>So we organize them with sections and subsections as one sees in many standard forms. </a:t>
            </a:r>
            <a:endParaRPr lang="en-US" dirty="0"/>
          </a:p>
        </p:txBody>
      </p:sp>
    </p:spTree>
    <p:extLst>
      <p:ext uri="{BB962C8B-B14F-4D97-AF65-F5344CB8AC3E}">
        <p14:creationId xmlns:p14="http://schemas.microsoft.com/office/powerpoint/2010/main" val="14850172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basic metabolic panel contains the electrolyte panel that can also be ordered alone</a:t>
            </a:r>
            <a:endParaRPr lang="en-US" dirty="0"/>
          </a:p>
        </p:txBody>
      </p:sp>
      <p:pic>
        <p:nvPicPr>
          <p:cNvPr id="4" name="Content Placeholder 3"/>
          <p:cNvPicPr>
            <a:picLocks noGrp="1" noChangeAspect="1"/>
          </p:cNvPicPr>
          <p:nvPr>
            <p:ph idx="1"/>
          </p:nvPr>
        </p:nvPicPr>
        <p:blipFill>
          <a:blip r:embed="rId2"/>
          <a:stretch>
            <a:fillRect/>
          </a:stretch>
        </p:blipFill>
        <p:spPr>
          <a:xfrm>
            <a:off x="628650" y="2125266"/>
            <a:ext cx="7886700" cy="921891"/>
          </a:xfrm>
          <a:prstGeom prst="rect">
            <a:avLst/>
          </a:prstGeom>
        </p:spPr>
      </p:pic>
      <p:pic>
        <p:nvPicPr>
          <p:cNvPr id="6" name="Picture 5"/>
          <p:cNvPicPr>
            <a:picLocks noChangeAspect="1"/>
          </p:cNvPicPr>
          <p:nvPr/>
        </p:nvPicPr>
        <p:blipFill>
          <a:blip r:embed="rId3"/>
          <a:stretch>
            <a:fillRect/>
          </a:stretch>
        </p:blipFill>
        <p:spPr>
          <a:xfrm>
            <a:off x="698574" y="3510489"/>
            <a:ext cx="7816777" cy="1788259"/>
          </a:xfrm>
          <a:prstGeom prst="rect">
            <a:avLst/>
          </a:prstGeom>
        </p:spPr>
      </p:pic>
    </p:spTree>
    <p:extLst>
      <p:ext uri="{BB962C8B-B14F-4D97-AF65-F5344CB8AC3E}">
        <p14:creationId xmlns:p14="http://schemas.microsoft.com/office/powerpoint/2010/main" val="28396171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will have long term advantages</a:t>
            </a:r>
            <a:endParaRPr lang="en-US" dirty="0"/>
          </a:p>
        </p:txBody>
      </p:sp>
      <p:sp>
        <p:nvSpPr>
          <p:cNvPr id="3" name="Content Placeholder 2"/>
          <p:cNvSpPr>
            <a:spLocks noGrp="1"/>
          </p:cNvSpPr>
          <p:nvPr>
            <p:ph idx="1"/>
          </p:nvPr>
        </p:nvSpPr>
        <p:spPr/>
        <p:txBody>
          <a:bodyPr/>
          <a:lstStyle/>
          <a:p>
            <a:r>
              <a:rPr lang="en-US" dirty="0" smtClean="0"/>
              <a:t>Like bar codes on groceries</a:t>
            </a:r>
          </a:p>
          <a:p>
            <a:r>
              <a:rPr lang="en-US" dirty="0" smtClean="0"/>
              <a:t>Like standard internet protocols</a:t>
            </a:r>
          </a:p>
          <a:p>
            <a:r>
              <a:rPr lang="en-US" dirty="0" smtClean="0"/>
              <a:t>Like standard email addresses </a:t>
            </a:r>
          </a:p>
          <a:p>
            <a:r>
              <a:rPr lang="en-US" dirty="0" smtClean="0"/>
              <a:t>Standard ZIP codes for mail</a:t>
            </a:r>
          </a:p>
          <a:p>
            <a:r>
              <a:rPr lang="en-US" dirty="0" smtClean="0"/>
              <a:t>Standard bank codes </a:t>
            </a:r>
          </a:p>
          <a:p>
            <a:pPr marL="0" indent="0">
              <a:buNone/>
            </a:pPr>
            <a:r>
              <a:rPr lang="en-US" dirty="0"/>
              <a:t> </a:t>
            </a:r>
            <a:r>
              <a:rPr lang="en-US" dirty="0" smtClean="0"/>
              <a:t>     for moving money </a:t>
            </a:r>
          </a:p>
          <a:p>
            <a:r>
              <a:rPr lang="en-US" dirty="0" smtClean="0"/>
              <a:t>Can’t know all of the </a:t>
            </a:r>
          </a:p>
          <a:p>
            <a:pPr marL="457200" lvl="1" indent="0">
              <a:buNone/>
            </a:pPr>
            <a:r>
              <a:rPr lang="en-US" dirty="0" smtClean="0"/>
              <a:t>advantages going in, but </a:t>
            </a:r>
          </a:p>
          <a:p>
            <a:pPr marL="457200" lvl="1" indent="0">
              <a:buNone/>
            </a:pPr>
            <a:r>
              <a:rPr lang="en-US" dirty="0" smtClean="0"/>
              <a:t>fragmented communication</a:t>
            </a:r>
          </a:p>
          <a:p>
            <a:pPr marL="457200" lvl="1" indent="0">
              <a:buNone/>
            </a:pPr>
            <a:r>
              <a:rPr lang="en-US" dirty="0" smtClean="0"/>
              <a:t>never works (</a:t>
            </a:r>
            <a:r>
              <a:rPr lang="en-US" dirty="0" err="1" smtClean="0"/>
              <a:t>Breugel</a:t>
            </a:r>
            <a:r>
              <a:rPr lang="en-US" dirty="0" smtClean="0"/>
              <a:t> )</a:t>
            </a:r>
          </a:p>
          <a:p>
            <a:pPr marL="457200" lvl="1" indent="0">
              <a:buNone/>
            </a:pPr>
            <a:r>
              <a:rPr lang="en-US" dirty="0"/>
              <a:t>	</a:t>
            </a:r>
            <a:r>
              <a:rPr lang="en-US" dirty="0" smtClean="0"/>
              <a:t> </a:t>
            </a:r>
          </a:p>
          <a:p>
            <a:pPr marL="457200" lvl="1" indent="0">
              <a:buNone/>
            </a:pPr>
            <a:endParaRPr lang="en-US" dirty="0"/>
          </a:p>
        </p:txBody>
      </p:sp>
      <p:pic>
        <p:nvPicPr>
          <p:cNvPr id="4" name="Picture 3"/>
          <p:cNvPicPr>
            <a:picLocks noChangeAspect="1"/>
          </p:cNvPicPr>
          <p:nvPr/>
        </p:nvPicPr>
        <p:blipFill>
          <a:blip r:embed="rId2"/>
          <a:stretch>
            <a:fillRect/>
          </a:stretch>
        </p:blipFill>
        <p:spPr>
          <a:xfrm>
            <a:off x="4648200" y="3276600"/>
            <a:ext cx="4385611" cy="3206166"/>
          </a:xfrm>
          <a:prstGeom prst="rect">
            <a:avLst/>
          </a:prstGeom>
        </p:spPr>
      </p:pic>
    </p:spTree>
    <p:extLst>
      <p:ext uri="{BB962C8B-B14F-4D97-AF65-F5344CB8AC3E}">
        <p14:creationId xmlns:p14="http://schemas.microsoft.com/office/powerpoint/2010/main" val="35407241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892" y="857251"/>
            <a:ext cx="7886700" cy="994172"/>
          </a:xfrm>
        </p:spPr>
        <p:txBody>
          <a:bodyPr/>
          <a:lstStyle/>
          <a:p>
            <a:r>
              <a:rPr lang="en-US" dirty="0" smtClean="0"/>
              <a:t>A little bit of MDS and its nesting</a:t>
            </a:r>
            <a:endParaRPr lang="en-US" dirty="0"/>
          </a:p>
        </p:txBody>
      </p:sp>
      <p:pic>
        <p:nvPicPr>
          <p:cNvPr id="5" name="Picture 4"/>
          <p:cNvPicPr>
            <a:picLocks noChangeAspect="1"/>
          </p:cNvPicPr>
          <p:nvPr/>
        </p:nvPicPr>
        <p:blipFill>
          <a:blip r:embed="rId2"/>
          <a:stretch>
            <a:fillRect/>
          </a:stretch>
        </p:blipFill>
        <p:spPr>
          <a:xfrm>
            <a:off x="281145" y="1642168"/>
            <a:ext cx="6744284" cy="4492379"/>
          </a:xfrm>
          <a:prstGeom prst="rect">
            <a:avLst/>
          </a:prstGeom>
        </p:spPr>
      </p:pic>
      <p:sp>
        <p:nvSpPr>
          <p:cNvPr id="6" name="Content Placeholder 5"/>
          <p:cNvSpPr>
            <a:spLocks noGrp="1"/>
          </p:cNvSpPr>
          <p:nvPr>
            <p:ph idx="1"/>
          </p:nvPr>
        </p:nvSpPr>
        <p:spPr>
          <a:xfrm>
            <a:off x="628650" y="1799461"/>
            <a:ext cx="7886700" cy="3263504"/>
          </a:xfrm>
        </p:spPr>
        <p:txBody>
          <a:bodyPr/>
          <a:lstStyle/>
          <a:p>
            <a:endParaRPr lang="en-US" dirty="0"/>
          </a:p>
        </p:txBody>
      </p:sp>
    </p:spTree>
    <p:extLst>
      <p:ext uri="{BB962C8B-B14F-4D97-AF65-F5344CB8AC3E}">
        <p14:creationId xmlns:p14="http://schemas.microsoft.com/office/powerpoint/2010/main" val="4800945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all of this good for</a:t>
            </a:r>
            <a:endParaRPr lang="en-US" dirty="0"/>
          </a:p>
        </p:txBody>
      </p:sp>
      <p:sp>
        <p:nvSpPr>
          <p:cNvPr id="3" name="Content Placeholder 2"/>
          <p:cNvSpPr>
            <a:spLocks noGrp="1"/>
          </p:cNvSpPr>
          <p:nvPr>
            <p:ph idx="1"/>
          </p:nvPr>
        </p:nvSpPr>
        <p:spPr/>
        <p:txBody>
          <a:bodyPr/>
          <a:lstStyle/>
          <a:p>
            <a:r>
              <a:rPr lang="en-US" dirty="0" smtClean="0"/>
              <a:t>Live forms- i.e., executable web forms generated from the panel definitions that can capture user data.</a:t>
            </a:r>
          </a:p>
          <a:p>
            <a:r>
              <a:rPr lang="en-US" dirty="0" smtClean="0"/>
              <a:t>For decades we have solved data storage issues by inserting a language (SQL) between the application and the data storage system</a:t>
            </a:r>
          </a:p>
          <a:p>
            <a:r>
              <a:rPr lang="en-US" dirty="0" smtClean="0"/>
              <a:t>Need some thing analogous for user forms, so we can describe them – rather than hand craft them</a:t>
            </a:r>
          </a:p>
          <a:p>
            <a:r>
              <a:rPr lang="en-US" dirty="0" smtClean="0"/>
              <a:t>NLM’s Lister Hill has created a widget that converts LOINC Panel definitions into executable forms. Will show you </a:t>
            </a:r>
          </a:p>
          <a:p>
            <a:r>
              <a:rPr lang="en-US" u="sng" dirty="0">
                <a:hlinkClick r:id="rId2"/>
              </a:rPr>
              <a:t>http://lhcs-formtool.nlm.nih.gov/</a:t>
            </a:r>
            <a:endParaRPr lang="en-US" dirty="0"/>
          </a:p>
          <a:p>
            <a:endParaRPr lang="en-US" dirty="0"/>
          </a:p>
          <a:p>
            <a:endParaRPr lang="en-US" dirty="0"/>
          </a:p>
        </p:txBody>
      </p:sp>
    </p:spTree>
    <p:extLst>
      <p:ext uri="{BB962C8B-B14F-4D97-AF65-F5344CB8AC3E}">
        <p14:creationId xmlns:p14="http://schemas.microsoft.com/office/powerpoint/2010/main" val="30565962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Challenges regarding Panels</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80284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There are too many </a:t>
            </a:r>
            <a:endParaRPr lang="en-US" dirty="0"/>
          </a:p>
        </p:txBody>
      </p:sp>
      <p:sp>
        <p:nvSpPr>
          <p:cNvPr id="3" name="Content Placeholder 2"/>
          <p:cNvSpPr>
            <a:spLocks noGrp="1"/>
          </p:cNvSpPr>
          <p:nvPr>
            <p:ph idx="1"/>
          </p:nvPr>
        </p:nvSpPr>
        <p:spPr/>
        <p:txBody>
          <a:bodyPr/>
          <a:lstStyle/>
          <a:p>
            <a:r>
              <a:rPr lang="en-US" dirty="0" smtClean="0"/>
              <a:t>A pane is  subset of LOINC terms</a:t>
            </a:r>
          </a:p>
          <a:p>
            <a:r>
              <a:rPr lang="en-US" dirty="0" smtClean="0"/>
              <a:t>The number of subsets of a given universe is too large to manage</a:t>
            </a:r>
          </a:p>
          <a:p>
            <a:r>
              <a:rPr lang="en-US" dirty="0" smtClean="0"/>
              <a:t>If a universe contains N elements the number of subsets is 2</a:t>
            </a:r>
            <a:r>
              <a:rPr lang="en-US" baseline="30000" dirty="0" smtClean="0"/>
              <a:t>N.</a:t>
            </a:r>
          </a:p>
          <a:p>
            <a:r>
              <a:rPr lang="en-US" dirty="0" smtClean="0"/>
              <a:t>So for  a universe that contains 10 elements the  set of all subsets is:</a:t>
            </a:r>
          </a:p>
          <a:p>
            <a:pPr lvl="1"/>
            <a:r>
              <a:rPr lang="en-US" dirty="0"/>
              <a:t> </a:t>
            </a:r>
            <a:r>
              <a:rPr lang="en-US" dirty="0" smtClean="0"/>
              <a:t>  	2 </a:t>
            </a:r>
            <a:r>
              <a:rPr lang="en-US" baseline="30000" dirty="0" smtClean="0"/>
              <a:t>10 </a:t>
            </a:r>
            <a:r>
              <a:rPr lang="en-US" dirty="0" smtClean="0"/>
              <a:t> = 1024.  </a:t>
            </a:r>
            <a:r>
              <a:rPr lang="en-US" dirty="0"/>
              <a:t> </a:t>
            </a:r>
            <a:r>
              <a:rPr lang="en-US" dirty="0" smtClean="0"/>
              <a:t>If the set contains 50 elements , its 2</a:t>
            </a:r>
            <a:r>
              <a:rPr lang="en-US" baseline="30000" dirty="0" smtClean="0"/>
              <a:t>50 = </a:t>
            </a:r>
            <a:r>
              <a:rPr lang="en-US" dirty="0" smtClean="0"/>
              <a:t> 1.25 x 10</a:t>
            </a:r>
            <a:r>
              <a:rPr lang="en-US" baseline="30000" dirty="0" smtClean="0"/>
              <a:t>15 </a:t>
            </a:r>
            <a:r>
              <a:rPr lang="en-US" dirty="0" smtClean="0"/>
              <a:t>  </a:t>
            </a:r>
          </a:p>
          <a:p>
            <a:pPr lvl="1"/>
            <a:r>
              <a:rPr lang="en-US" dirty="0"/>
              <a:t> 	</a:t>
            </a:r>
            <a:r>
              <a:rPr lang="en-US" dirty="0" smtClean="0"/>
              <a:t>or 1.25 quadrillion.  LOINC has about 40,000 lab terms</a:t>
            </a:r>
          </a:p>
          <a:p>
            <a:r>
              <a:rPr lang="en-US" dirty="0" smtClean="0"/>
              <a:t>Clearly we have to find a away to reduce the explosion</a:t>
            </a:r>
          </a:p>
          <a:p>
            <a:pPr marL="0" indent="0">
              <a:buNone/>
            </a:pPr>
            <a:endParaRPr lang="en-US" dirty="0" smtClean="0"/>
          </a:p>
          <a:p>
            <a:pPr marL="0" indent="0">
              <a:buNone/>
            </a:pPr>
            <a:endParaRPr lang="en-US" dirty="0" smtClean="0"/>
          </a:p>
          <a:p>
            <a:pPr marL="0" indent="0">
              <a:buNone/>
            </a:pPr>
            <a:endParaRPr lang="en-US" baseline="30000" dirty="0"/>
          </a:p>
        </p:txBody>
      </p:sp>
    </p:spTree>
    <p:extLst>
      <p:ext uri="{BB962C8B-B14F-4D97-AF65-F5344CB8AC3E}">
        <p14:creationId xmlns:p14="http://schemas.microsoft.com/office/powerpoint/2010/main" val="6299555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Ways to reduce the explosion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Limit panel construction to common and of officially defined panels</a:t>
            </a:r>
          </a:p>
          <a:p>
            <a:pPr lvl="1"/>
            <a:r>
              <a:rPr lang="en-US" dirty="0" smtClean="0"/>
              <a:t>E.g. CMS/AMA defined panels </a:t>
            </a:r>
          </a:p>
          <a:p>
            <a:pPr lvl="1"/>
            <a:r>
              <a:rPr lang="en-US" dirty="0" smtClean="0"/>
              <a:t>Relatively frequent ones </a:t>
            </a:r>
          </a:p>
          <a:p>
            <a:pPr lvl="1"/>
            <a:r>
              <a:rPr lang="en-US" dirty="0" smtClean="0"/>
              <a:t>Formally defined. By CDC, CMS, etc.</a:t>
            </a:r>
          </a:p>
          <a:p>
            <a:r>
              <a:rPr lang="en-US" dirty="0" smtClean="0"/>
              <a:t>Allow variability in the content of a single panel</a:t>
            </a:r>
          </a:p>
          <a:p>
            <a:pPr lvl="1"/>
            <a:r>
              <a:rPr lang="en-US" dirty="0" smtClean="0"/>
              <a:t>For orderable laboratory tests we define one panel that allows any number or additional (ask on order questions in the results. Any number of calculations based on the measured items), </a:t>
            </a:r>
          </a:p>
          <a:p>
            <a:r>
              <a:rPr lang="en-US" dirty="0" smtClean="0"/>
              <a:t>Include lots of optional items that and  any panel that included some of them would count– (creates -problems with labs that bill for the results , but might work in public health and veterinary medicine)</a:t>
            </a:r>
          </a:p>
          <a:p>
            <a:r>
              <a:rPr lang="en-US" dirty="0" smtClean="0"/>
              <a:t>Other possibilities</a:t>
            </a:r>
          </a:p>
          <a:p>
            <a:pPr lvl="1"/>
            <a:r>
              <a:rPr lang="en-US" dirty="0" smtClean="0"/>
              <a:t>Ignore methods in some panel definitions. So any method with the same analytes and specimen would count. </a:t>
            </a:r>
          </a:p>
          <a:p>
            <a:pPr lvl="1"/>
            <a:r>
              <a:rPr lang="en-US" dirty="0" smtClean="0"/>
              <a:t>Use text description and no enumeration of the children of some panels (Blood cultures use a variant of that approach by ignoring the fact that internal testing is done that is ignored,</a:t>
            </a:r>
            <a:endParaRPr lang="en-US" dirty="0"/>
          </a:p>
        </p:txBody>
      </p:sp>
    </p:spTree>
    <p:extLst>
      <p:ext uri="{BB962C8B-B14F-4D97-AF65-F5344CB8AC3E}">
        <p14:creationId xmlns:p14="http://schemas.microsoft.com/office/powerpoint/2010/main" val="3607516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LOINC would like in public health submission for new term</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81109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requests </a:t>
            </a:r>
            <a:endParaRPr lang="en-US" dirty="0"/>
          </a:p>
        </p:txBody>
      </p:sp>
      <p:sp>
        <p:nvSpPr>
          <p:cNvPr id="3" name="Content Placeholder 2"/>
          <p:cNvSpPr>
            <a:spLocks noGrp="1"/>
          </p:cNvSpPr>
          <p:nvPr>
            <p:ph idx="1"/>
          </p:nvPr>
        </p:nvSpPr>
        <p:spPr/>
        <p:txBody>
          <a:bodyPr>
            <a:normAutofit/>
          </a:bodyPr>
          <a:lstStyle/>
          <a:p>
            <a:r>
              <a:rPr lang="en-US" dirty="0" smtClean="0"/>
              <a:t>If the test done using an FDA approved test kit</a:t>
            </a:r>
          </a:p>
          <a:p>
            <a:pPr lvl="1"/>
            <a:r>
              <a:rPr lang="en-US" dirty="0" smtClean="0"/>
              <a:t>Name it and include package insert in the submission. That is what we get from clinical laboratories. We describe it as the submitter’s test kit. It is not normative but provides an anchor for what the test represents, and it allows identification of duplicate requests that would otherwise not be possible</a:t>
            </a:r>
          </a:p>
          <a:p>
            <a:r>
              <a:rPr lang="en-US" dirty="0" smtClean="0"/>
              <a:t>Be careful about using titers on FDA approved tests that are qualitative. </a:t>
            </a:r>
          </a:p>
        </p:txBody>
      </p:sp>
    </p:spTree>
    <p:extLst>
      <p:ext uri="{BB962C8B-B14F-4D97-AF65-F5344CB8AC3E}">
        <p14:creationId xmlns:p14="http://schemas.microsoft.com/office/powerpoint/2010/main" val="8638655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1</a:t>
            </a:r>
            <a:endParaRPr lang="en-US" dirty="0"/>
          </a:p>
        </p:txBody>
      </p:sp>
      <p:sp>
        <p:nvSpPr>
          <p:cNvPr id="3" name="Content Placeholder 2"/>
          <p:cNvSpPr>
            <a:spLocks noGrp="1"/>
          </p:cNvSpPr>
          <p:nvPr>
            <p:ph idx="1"/>
          </p:nvPr>
        </p:nvSpPr>
        <p:spPr/>
        <p:txBody>
          <a:bodyPr/>
          <a:lstStyle/>
          <a:p>
            <a:pPr marL="171450" lvl="1">
              <a:spcBef>
                <a:spcPts val="750"/>
              </a:spcBef>
            </a:pPr>
            <a:r>
              <a:rPr lang="en-US" dirty="0" smtClean="0"/>
              <a:t>Label tests as that are only available at CDC ( or public health) </a:t>
            </a:r>
            <a:r>
              <a:rPr lang="en-US" dirty="0" err="1" smtClean="0"/>
              <a:t>e.g</a:t>
            </a:r>
            <a:r>
              <a:rPr lang="en-US" dirty="0" smtClean="0"/>
              <a:t>, use for tracking  organism instances ( subtyping, sequencing, Salmonella typing) to track epidemics, or for environmental use.  </a:t>
            </a:r>
          </a:p>
          <a:p>
            <a:pPr marL="171450" lvl="1">
              <a:spcBef>
                <a:spcPts val="750"/>
              </a:spcBef>
            </a:pPr>
            <a:r>
              <a:rPr lang="en-US" dirty="0" smtClean="0"/>
              <a:t>LOINC would like to mark these to reduce the targets to which clinical labs an office practices would have to consider for mapping.</a:t>
            </a:r>
          </a:p>
          <a:p>
            <a:pPr marL="171450" lvl="1">
              <a:spcBef>
                <a:spcPts val="750"/>
              </a:spcBef>
            </a:pPr>
            <a:r>
              <a:rPr lang="en-US" dirty="0" smtClean="0"/>
              <a:t>When specimen types range across a wide spectrum ( and XXX would be the appropriate specimen type, provide a textual description of the range of specimen types in the t definition</a:t>
            </a:r>
          </a:p>
          <a:p>
            <a:pPr marL="171450" lvl="1">
              <a:spcBef>
                <a:spcPts val="750"/>
              </a:spcBef>
            </a:pPr>
            <a:r>
              <a:rPr lang="en-US" dirty="0" smtClean="0"/>
              <a:t>Consider distinguishing some specimens, </a:t>
            </a:r>
            <a:r>
              <a:rPr lang="en-US" dirty="0" err="1" smtClean="0"/>
              <a:t>e.g</a:t>
            </a:r>
            <a:r>
              <a:rPr lang="en-US" dirty="0" smtClean="0"/>
              <a:t> CSF, which has such important clinical implications and sterile human specimens from the host of other specimen types (as is routine in clinical care- so names line up better) </a:t>
            </a:r>
            <a:endParaRPr lang="en-US" dirty="0"/>
          </a:p>
        </p:txBody>
      </p:sp>
    </p:spTree>
    <p:extLst>
      <p:ext uri="{BB962C8B-B14F-4D97-AF65-F5344CB8AC3E}">
        <p14:creationId xmlns:p14="http://schemas.microsoft.com/office/powerpoint/2010/main" val="12352125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2</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Provide  a good definition/description of a submitted organisms,  chemical, or  macromolecule being measured when LOINC does not already have one </a:t>
            </a:r>
          </a:p>
          <a:p>
            <a:pPr lvl="1"/>
            <a:r>
              <a:rPr lang="en-US" dirty="0" smtClean="0"/>
              <a:t>Referral labs and international requesters have been very good about providing such </a:t>
            </a:r>
            <a:r>
              <a:rPr lang="en-US" dirty="0" err="1" smtClean="0"/>
              <a:t>defintions</a:t>
            </a:r>
            <a:r>
              <a:rPr lang="en-US" dirty="0" smtClean="0"/>
              <a:t>.</a:t>
            </a:r>
          </a:p>
          <a:p>
            <a:r>
              <a:rPr lang="en-US" dirty="0" smtClean="0"/>
              <a:t>Regarding organisms would want to know</a:t>
            </a:r>
          </a:p>
          <a:p>
            <a:pPr lvl="1"/>
            <a:r>
              <a:rPr lang="en-US" dirty="0" smtClean="0"/>
              <a:t>What kind of organism</a:t>
            </a:r>
          </a:p>
          <a:p>
            <a:pPr lvl="1"/>
            <a:r>
              <a:rPr lang="en-US" dirty="0" smtClean="0"/>
              <a:t>Its source/vector</a:t>
            </a:r>
          </a:p>
          <a:p>
            <a:pPr lvl="1"/>
            <a:r>
              <a:rPr lang="en-US" dirty="0" smtClean="0"/>
              <a:t>What disease it causes and in whom (immune compromised)</a:t>
            </a:r>
          </a:p>
          <a:p>
            <a:pPr lvl="1"/>
            <a:r>
              <a:rPr lang="en-US" dirty="0" smtClean="0"/>
              <a:t>Treatments if available</a:t>
            </a:r>
          </a:p>
          <a:p>
            <a:r>
              <a:rPr lang="en-US" dirty="0" smtClean="0"/>
              <a:t>This is probably information that CDC has. It would just have to be boiled down</a:t>
            </a:r>
          </a:p>
        </p:txBody>
      </p:sp>
    </p:spTree>
    <p:extLst>
      <p:ext uri="{BB962C8B-B14F-4D97-AF65-F5344CB8AC3E}">
        <p14:creationId xmlns:p14="http://schemas.microsoft.com/office/powerpoint/2010/main" val="7105588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3</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good example is what we have for B Burgdorferi</a:t>
            </a:r>
          </a:p>
          <a:p>
            <a:pPr lvl="1"/>
            <a:r>
              <a:rPr lang="en-US" dirty="0" err="1" smtClean="0">
                <a:effectLst/>
              </a:rPr>
              <a:t>Borrelia</a:t>
            </a:r>
            <a:r>
              <a:rPr lang="en-US" dirty="0" smtClean="0">
                <a:effectLst/>
              </a:rPr>
              <a:t> </a:t>
            </a:r>
            <a:r>
              <a:rPr lang="en-US" dirty="0" err="1" smtClean="0">
                <a:effectLst/>
              </a:rPr>
              <a:t>burgdorferi</a:t>
            </a:r>
            <a:r>
              <a:rPr lang="en-US" dirty="0" smtClean="0">
                <a:effectLst/>
              </a:rPr>
              <a:t> is a Gram negative spirochete bacterium that causes Lyme disease. It is most commonly transmitted to humans by an infected tick. Typical symptoms include fever, headache, fatigue, and a characteristic skin rash called erythema </a:t>
            </a:r>
            <a:r>
              <a:rPr lang="en-US" dirty="0" err="1" smtClean="0">
                <a:effectLst/>
              </a:rPr>
              <a:t>migrans</a:t>
            </a:r>
            <a:r>
              <a:rPr lang="en-US" dirty="0" smtClean="0">
                <a:effectLst/>
              </a:rPr>
              <a:t> that usually spreads from the bite mark. If left untreated, infection can spread to joints, the heart, and the nervous system. Paralysis of one or both sides of the face may occur. Treatment often requires antibiotics. This bacterium is </a:t>
            </a:r>
            <a:r>
              <a:rPr lang="en-US" dirty="0" err="1" smtClean="0">
                <a:effectLst/>
              </a:rPr>
              <a:t>microaerophillic</a:t>
            </a:r>
            <a:r>
              <a:rPr lang="en-US" dirty="0" smtClean="0">
                <a:effectLst/>
              </a:rPr>
              <a:t> and slow-growing, explaining the long delays when diagnosing Lyme disease. There are a large number of sub-species which differ in clinical symptoms and presentation as well as geographic distribution. The life-cycle of B. </a:t>
            </a:r>
            <a:r>
              <a:rPr lang="en-US" dirty="0" err="1" smtClean="0">
                <a:effectLst/>
              </a:rPr>
              <a:t>burgdorferi</a:t>
            </a:r>
            <a:r>
              <a:rPr lang="en-US" dirty="0" smtClean="0">
                <a:effectLst/>
              </a:rPr>
              <a:t> is complex, requiring ticks, rodents, and deer as temporary hosts. Mice are the primary reservoir for the bacteria that are transmitted to deer by the tick </a:t>
            </a:r>
            <a:r>
              <a:rPr lang="en-US" dirty="0" err="1" smtClean="0">
                <a:effectLst/>
              </a:rPr>
              <a:t>Ixodes</a:t>
            </a:r>
            <a:r>
              <a:rPr lang="en-US" dirty="0" smtClean="0">
                <a:effectLst/>
              </a:rPr>
              <a:t> </a:t>
            </a:r>
            <a:r>
              <a:rPr lang="en-US" dirty="0" err="1" smtClean="0">
                <a:effectLst/>
              </a:rPr>
              <a:t>scapularis</a:t>
            </a:r>
            <a:endParaRPr lang="en-US" dirty="0"/>
          </a:p>
        </p:txBody>
      </p:sp>
    </p:spTree>
    <p:extLst>
      <p:ext uri="{BB962C8B-B14F-4D97-AF65-F5344CB8AC3E}">
        <p14:creationId xmlns:p14="http://schemas.microsoft.com/office/powerpoint/2010/main" val="1439956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533400"/>
            <a:ext cx="7747000" cy="609600"/>
          </a:xfrm>
        </p:spPr>
        <p:txBody>
          <a:bodyPr/>
          <a:lstStyle/>
          <a:p>
            <a:r>
              <a:rPr lang="en-US" sz="2000" dirty="0"/>
              <a:t>To make any of this work, we </a:t>
            </a:r>
            <a:r>
              <a:rPr lang="en-US" sz="2000" dirty="0" smtClean="0"/>
              <a:t>need</a:t>
            </a:r>
            <a:r>
              <a:rPr lang="en-US" sz="2000" dirty="0"/>
              <a:t>:</a:t>
            </a:r>
            <a:br>
              <a:rPr lang="en-US" sz="2000" dirty="0"/>
            </a:br>
            <a:r>
              <a:rPr lang="en-US" dirty="0" smtClean="0"/>
              <a:t>Standard structures to move the information.</a:t>
            </a:r>
            <a:endParaRPr lang="en-US" dirty="0"/>
          </a:p>
        </p:txBody>
      </p:sp>
      <p:sp>
        <p:nvSpPr>
          <p:cNvPr id="3" name="Content Placeholder 2"/>
          <p:cNvSpPr>
            <a:spLocks noGrp="1"/>
          </p:cNvSpPr>
          <p:nvPr>
            <p:ph idx="1"/>
          </p:nvPr>
        </p:nvSpPr>
        <p:spPr>
          <a:xfrm>
            <a:off x="0" y="1372914"/>
            <a:ext cx="9107213" cy="4800600"/>
          </a:xfrm>
        </p:spPr>
        <p:txBody>
          <a:bodyPr/>
          <a:lstStyle/>
          <a:p>
            <a:r>
              <a:rPr lang="en-US" dirty="0" smtClean="0"/>
              <a:t>HL7 messages (or HL7 documents) provide the standard structures for representing the data and for shipping it around.</a:t>
            </a:r>
          </a:p>
          <a:p>
            <a:pPr lvl="5">
              <a:defRPr/>
            </a:pPr>
            <a:endParaRPr lang="en-US" dirty="0" smtClean="0"/>
          </a:p>
          <a:p>
            <a:pPr>
              <a:defRPr/>
            </a:pPr>
            <a:endParaRPr lang="en-US" dirty="0"/>
          </a:p>
          <a:p>
            <a:pPr>
              <a:defRPr/>
            </a:pPr>
            <a:endParaRPr lang="en-US" dirty="0" smtClean="0"/>
          </a:p>
          <a:p>
            <a:pPr>
              <a:defRPr/>
            </a:pPr>
            <a:endParaRPr lang="en-US" dirty="0"/>
          </a:p>
          <a:p>
            <a:pPr>
              <a:defRPr/>
            </a:pPr>
            <a:endParaRPr lang="en-US" dirty="0" smtClean="0"/>
          </a:p>
          <a:p>
            <a:pPr>
              <a:defRPr/>
            </a:pPr>
            <a:endParaRPr lang="en-US" dirty="0"/>
          </a:p>
          <a:p>
            <a:pPr>
              <a:defRPr/>
            </a:pPr>
            <a:endParaRPr lang="en-US" dirty="0" smtClean="0"/>
          </a:p>
          <a:p>
            <a:pPr lvl="1"/>
            <a:endParaRPr lang="en-US" dirty="0" smtClean="0"/>
          </a:p>
        </p:txBody>
      </p:sp>
      <p:pic>
        <p:nvPicPr>
          <p:cNvPr id="20482" name="Picture 2" descr="http://www.hartsteve.com/wp-content/media/HL7InsightScreenShot1.g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49" t="21757" r="56939" b="11313"/>
          <a:stretch/>
        </p:blipFill>
        <p:spPr bwMode="auto">
          <a:xfrm>
            <a:off x="4800600" y="2607674"/>
            <a:ext cx="3962422" cy="325972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containerhomes-info.com/images/cargoship-container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2667000"/>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tolia_3845171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178" t="19344" r="9537" b="14761"/>
          <a:stretch/>
        </p:blipFill>
        <p:spPr bwMode="auto">
          <a:xfrm>
            <a:off x="3276556" y="4323693"/>
            <a:ext cx="3810044" cy="2270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731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Attention to what is in side of reports</a:t>
            </a:r>
            <a:endParaRPr lang="en-US" dirty="0"/>
          </a:p>
        </p:txBody>
      </p:sp>
      <p:sp>
        <p:nvSpPr>
          <p:cNvPr id="3" name="Content Placeholder 2"/>
          <p:cNvSpPr>
            <a:spLocks noGrp="1"/>
          </p:cNvSpPr>
          <p:nvPr>
            <p:ph idx="1"/>
          </p:nvPr>
        </p:nvSpPr>
        <p:spPr/>
        <p:txBody>
          <a:bodyPr/>
          <a:lstStyle/>
          <a:p>
            <a:r>
              <a:rPr lang="en-US" dirty="0" smtClean="0"/>
              <a:t>Many new kinds of tests on the clinical side  deliver their content as text blobs. (narrative)</a:t>
            </a:r>
          </a:p>
          <a:p>
            <a:r>
              <a:rPr lang="en-US" dirty="0" smtClean="0"/>
              <a:t>Some good opportunities exist for simple but more standardized and computable content </a:t>
            </a:r>
          </a:p>
          <a:p>
            <a:r>
              <a:rPr lang="en-US" dirty="0" err="1" smtClean="0"/>
              <a:t>Easyish</a:t>
            </a:r>
            <a:r>
              <a:rPr lang="en-US" dirty="0" smtClean="0"/>
              <a:t>. If reporting a sequence. Either report the literal string or (better) the formal ref ID for that particular sequence</a:t>
            </a:r>
          </a:p>
          <a:p>
            <a:r>
              <a:rPr lang="en-US" dirty="0" smtClean="0"/>
              <a:t>Harder- find a uniform way to report viral susceptibilities </a:t>
            </a:r>
          </a:p>
          <a:p>
            <a:endParaRPr lang="en-US" dirty="0" smtClean="0"/>
          </a:p>
          <a:p>
            <a:endParaRPr lang="en-US" dirty="0"/>
          </a:p>
        </p:txBody>
      </p:sp>
    </p:spTree>
    <p:extLst>
      <p:ext uri="{BB962C8B-B14F-4D97-AF65-F5344CB8AC3E}">
        <p14:creationId xmlns:p14="http://schemas.microsoft.com/office/powerpoint/2010/main" val="32163077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5640"/>
          <a:stretch/>
        </p:blipFill>
        <p:spPr bwMode="auto">
          <a:xfrm>
            <a:off x="2286000" y="1066800"/>
            <a:ext cx="434740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42599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HNCBC and NLM buildings on the NIH campus, in Bethesda, MD. Springtime, cherry blossoms."/>
          <p:cNvPicPr>
            <a:picLocks noChangeAspect="1"/>
          </p:cNvPicPr>
          <p:nvPr/>
        </p:nvPicPr>
        <p:blipFill rotWithShape="1">
          <a:blip r:embed="rId3" cstate="print">
            <a:extLst>
              <a:ext uri="{28A0092B-C50C-407E-A947-70E740481C1C}">
                <a14:useLocalDpi xmlns:a14="http://schemas.microsoft.com/office/drawing/2010/main" val="0"/>
              </a:ext>
            </a:extLst>
          </a:blip>
          <a:srcRect t="35119"/>
          <a:stretch/>
        </p:blipFill>
        <p:spPr>
          <a:xfrm>
            <a:off x="1440111" y="2743200"/>
            <a:ext cx="6263778" cy="3048000"/>
          </a:xfrm>
          <a:prstGeom prst="rect">
            <a:avLst/>
          </a:prstGeom>
        </p:spPr>
      </p:pic>
      <p:sp>
        <p:nvSpPr>
          <p:cNvPr id="5" name="TextBox 4"/>
          <p:cNvSpPr txBox="1"/>
          <p:nvPr/>
        </p:nvSpPr>
        <p:spPr>
          <a:xfrm>
            <a:off x="-13398" y="1752600"/>
            <a:ext cx="9150539" cy="954107"/>
          </a:xfrm>
          <a:prstGeom prst="rect">
            <a:avLst/>
          </a:prstGeom>
          <a:noFill/>
        </p:spPr>
        <p:txBody>
          <a:bodyPr wrap="square" rtlCol="0">
            <a:spAutoFit/>
          </a:bodyPr>
          <a:lstStyle/>
          <a:p>
            <a:pPr algn="ctr"/>
            <a:r>
              <a:rPr lang="en-US" sz="3200" b="1" dirty="0" smtClean="0">
                <a:solidFill>
                  <a:srgbClr val="5AA2AE"/>
                </a:solidFill>
                <a:latin typeface="Calibri" pitchFamily="34" charset="0"/>
                <a:cs typeface="Calibri" pitchFamily="34" charset="0"/>
              </a:rPr>
              <a:t>Thank you!</a:t>
            </a:r>
          </a:p>
          <a:p>
            <a:pPr algn="ctr"/>
            <a:r>
              <a:rPr lang="en-US" i="1" dirty="0" smtClean="0">
                <a:solidFill>
                  <a:schemeClr val="accent5"/>
                </a:solidFill>
                <a:latin typeface="Calibri" pitchFamily="34" charset="0"/>
                <a:cs typeface="Calibri" pitchFamily="34" charset="0"/>
              </a:rPr>
              <a:t>Questions?</a:t>
            </a:r>
          </a:p>
        </p:txBody>
      </p:sp>
      <p:sp>
        <p:nvSpPr>
          <p:cNvPr id="6" name="TextBox 5"/>
          <p:cNvSpPr txBox="1"/>
          <p:nvPr/>
        </p:nvSpPr>
        <p:spPr>
          <a:xfrm>
            <a:off x="76200" y="6324600"/>
            <a:ext cx="5043714" cy="461665"/>
          </a:xfrm>
          <a:prstGeom prst="rect">
            <a:avLst/>
          </a:prstGeom>
          <a:noFill/>
        </p:spPr>
        <p:txBody>
          <a:bodyPr wrap="square" rtlCol="0">
            <a:spAutoFit/>
          </a:bodyPr>
          <a:lstStyle/>
          <a:p>
            <a:endParaRPr lang="en-US" sz="800" dirty="0">
              <a:latin typeface="+mn-lt"/>
              <a:cs typeface="Calibri" pitchFamily="34" charset="0"/>
            </a:endParaRPr>
          </a:p>
          <a:p>
            <a:r>
              <a:rPr lang="en-US" sz="1600" dirty="0" smtClean="0">
                <a:latin typeface="+mn-lt"/>
                <a:cs typeface="Calibri" pitchFamily="34" charset="0"/>
                <a:hlinkClick r:id="rId4"/>
              </a:rPr>
              <a:t>http</a:t>
            </a:r>
            <a:r>
              <a:rPr lang="en-US" sz="1600" dirty="0">
                <a:latin typeface="+mn-lt"/>
                <a:cs typeface="Calibri" pitchFamily="34" charset="0"/>
                <a:hlinkClick r:id="rId4"/>
              </a:rPr>
              <a:t>://</a:t>
            </a:r>
            <a:r>
              <a:rPr lang="en-US" sz="1600" dirty="0" smtClean="0">
                <a:latin typeface="+mn-lt"/>
                <a:cs typeface="Calibri" pitchFamily="34" charset="0"/>
                <a:hlinkClick r:id="rId4"/>
              </a:rPr>
              <a:t>www.lhncbc.nlm.nih.gov</a:t>
            </a:r>
            <a:endParaRPr lang="en-US" sz="1600" dirty="0">
              <a:latin typeface="+mn-lt"/>
              <a:cs typeface="Calibri" pitchFamily="34" charset="0"/>
            </a:endParaRPr>
          </a:p>
        </p:txBody>
      </p:sp>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581025"/>
            <a:ext cx="4695824"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53400" y="609599"/>
            <a:ext cx="818515" cy="836523"/>
          </a:xfrm>
          <a:prstGeom prst="rect">
            <a:avLst/>
          </a:prstGeom>
        </p:spPr>
      </p:pic>
    </p:spTree>
    <p:extLst>
      <p:ext uri="{BB962C8B-B14F-4D97-AF65-F5344CB8AC3E}">
        <p14:creationId xmlns:p14="http://schemas.microsoft.com/office/powerpoint/2010/main" val="41439501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0"/>
            <a:ext cx="9144000" cy="3886200"/>
          </a:xfrm>
        </p:spPr>
        <p:txBody>
          <a:bodyPr/>
          <a:lstStyle/>
          <a:p>
            <a:r>
              <a:rPr lang="en-US" dirty="0"/>
              <a:t>The big problem </a:t>
            </a:r>
            <a:r>
              <a:rPr lang="en-US" dirty="0" smtClean="0"/>
              <a:t>is standardizing </a:t>
            </a:r>
            <a:r>
              <a:rPr lang="en-US" dirty="0"/>
              <a:t>the codes for identifying tests, </a:t>
            </a:r>
            <a:r>
              <a:rPr lang="en-US" dirty="0" smtClean="0"/>
              <a:t>reports, </a:t>
            </a:r>
            <a:r>
              <a:rPr lang="en-US" dirty="0"/>
              <a:t>and other clinical </a:t>
            </a:r>
            <a:r>
              <a:rPr lang="en-US" dirty="0" smtClean="0"/>
              <a:t>content.</a:t>
            </a:r>
            <a:endParaRPr lang="en-US" dirty="0"/>
          </a:p>
          <a:p>
            <a:pPr lvl="1"/>
            <a:r>
              <a:rPr lang="en-US" sz="2000" dirty="0" smtClean="0"/>
              <a:t>Hospitals create their own codes (e.g. service codes) for this purpose. </a:t>
            </a:r>
          </a:p>
          <a:p>
            <a:pPr lvl="1"/>
            <a:r>
              <a:rPr lang="en-US" sz="2000" dirty="0" smtClean="0"/>
              <a:t>But local codes are idiosyncratic and not understandable outside of a given hospital.</a:t>
            </a:r>
          </a:p>
          <a:p>
            <a:r>
              <a:rPr lang="en-US" dirty="0" smtClean="0"/>
              <a:t>With standard vocabularies and codes to represent data that are not simple numeric or text, the data become interchangeable.</a:t>
            </a:r>
          </a:p>
        </p:txBody>
      </p:sp>
      <p:sp>
        <p:nvSpPr>
          <p:cNvPr id="4" name="Title 1"/>
          <p:cNvSpPr txBox="1">
            <a:spLocks/>
          </p:cNvSpPr>
          <p:nvPr/>
        </p:nvSpPr>
        <p:spPr bwMode="auto">
          <a:xfrm>
            <a:off x="762000" y="609600"/>
            <a:ext cx="7747000" cy="838200"/>
          </a:xfrm>
          <a:prstGeom prst="rect">
            <a:avLst/>
          </a:prstGeom>
          <a:noFill/>
          <a:ln w="9525">
            <a:noFill/>
            <a:miter lim="800000"/>
            <a:headEnd/>
            <a:tailEnd/>
          </a:ln>
        </p:spPr>
        <p:txBody>
          <a:bodyPr vert="horz" wrap="square" lIns="76197" tIns="38098" rIns="76197" bIns="38098" numCol="1" anchor="ctr" anchorCtr="0" compatLnSpc="1">
            <a:prstTxWarp prst="textNoShape">
              <a:avLst/>
            </a:prstTxWarp>
          </a:bodyPr>
          <a:lstStyle>
            <a:lvl1pPr algn="ctr" rtl="0" eaLnBrk="1" fontAlgn="base" hangingPunct="1">
              <a:spcBef>
                <a:spcPct val="0"/>
              </a:spcBef>
              <a:spcAft>
                <a:spcPct val="0"/>
              </a:spcAft>
              <a:defRPr sz="2400" b="1">
                <a:solidFill>
                  <a:srgbClr val="5AA2AE"/>
                </a:solidFill>
                <a:latin typeface="+mj-lt"/>
                <a:ea typeface="ＭＳ Ｐゴシック" charset="-128"/>
                <a:cs typeface="ＭＳ Ｐゴシック" charset="-128"/>
              </a:defRPr>
            </a:lvl1pPr>
            <a:lvl2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2pPr>
            <a:lvl3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3pPr>
            <a:lvl4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4pPr>
            <a:lvl5pPr algn="r" rtl="0" eaLnBrk="1" fontAlgn="base" hangingPunct="1">
              <a:spcBef>
                <a:spcPct val="0"/>
              </a:spcBef>
              <a:spcAft>
                <a:spcPct val="0"/>
              </a:spcAft>
              <a:defRPr sz="2400" b="1">
                <a:solidFill>
                  <a:srgbClr val="800000"/>
                </a:solidFill>
                <a:latin typeface="Tahoma"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800000"/>
                </a:solidFill>
                <a:latin typeface="Tahoma" charset="0"/>
              </a:defRPr>
            </a:lvl6pPr>
            <a:lvl7pPr marL="914400" algn="r" rtl="0" eaLnBrk="1" fontAlgn="base" hangingPunct="1">
              <a:spcBef>
                <a:spcPct val="0"/>
              </a:spcBef>
              <a:spcAft>
                <a:spcPct val="0"/>
              </a:spcAft>
              <a:defRPr sz="2400" b="1">
                <a:solidFill>
                  <a:srgbClr val="800000"/>
                </a:solidFill>
                <a:latin typeface="Tahoma" charset="0"/>
              </a:defRPr>
            </a:lvl7pPr>
            <a:lvl8pPr marL="1371600" algn="r" rtl="0" eaLnBrk="1" fontAlgn="base" hangingPunct="1">
              <a:spcBef>
                <a:spcPct val="0"/>
              </a:spcBef>
              <a:spcAft>
                <a:spcPct val="0"/>
              </a:spcAft>
              <a:defRPr sz="2400" b="1">
                <a:solidFill>
                  <a:srgbClr val="800000"/>
                </a:solidFill>
                <a:latin typeface="Tahoma" charset="0"/>
              </a:defRPr>
            </a:lvl8pPr>
            <a:lvl9pPr marL="1828800" algn="r" rtl="0" eaLnBrk="1" fontAlgn="base" hangingPunct="1">
              <a:spcBef>
                <a:spcPct val="0"/>
              </a:spcBef>
              <a:spcAft>
                <a:spcPct val="0"/>
              </a:spcAft>
              <a:defRPr sz="2400" b="1">
                <a:solidFill>
                  <a:srgbClr val="800000"/>
                </a:solidFill>
                <a:latin typeface="Tahoma" charset="0"/>
              </a:defRPr>
            </a:lvl9pPr>
          </a:lstStyle>
          <a:p>
            <a:r>
              <a:rPr lang="en-US" sz="2000" dirty="0" smtClean="0"/>
              <a:t>To make any of this work, we also need:</a:t>
            </a:r>
            <a:r>
              <a:rPr lang="en-US" dirty="0" smtClean="0"/>
              <a:t/>
            </a:r>
            <a:br>
              <a:rPr lang="en-US" dirty="0" smtClean="0"/>
            </a:br>
            <a:r>
              <a:rPr lang="en-US" dirty="0" smtClean="0"/>
              <a:t>Standard codes to represent the information.</a:t>
            </a:r>
            <a:endParaRPr lang="en-US" dirty="0"/>
          </a:p>
        </p:txBody>
      </p:sp>
      <p:pic>
        <p:nvPicPr>
          <p:cNvPr id="18438" name="Picture 6" descr="http://www.sungarddx.com/Images/SG1702%20sharing_ill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7600" y="4380677"/>
            <a:ext cx="2524125" cy="2419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5477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 Bit about LOINC </a:t>
            </a:r>
            <a:endParaRPr lang="en-US" dirty="0"/>
          </a:p>
        </p:txBody>
      </p:sp>
      <p:sp>
        <p:nvSpPr>
          <p:cNvPr id="7" name="Text Placeholder 6"/>
          <p:cNvSpPr>
            <a:spLocks noGrp="1"/>
          </p:cNvSpPr>
          <p:nvPr>
            <p:ph type="body" idx="1"/>
          </p:nvPr>
        </p:nvSpPr>
        <p:spPr/>
        <p:txBody>
          <a:bodyPr/>
          <a:lstStyle/>
          <a:p>
            <a:endParaRPr lang="en-US"/>
          </a:p>
        </p:txBody>
      </p:sp>
    </p:spTree>
    <p:extLst>
      <p:ext uri="{BB962C8B-B14F-4D97-AF65-F5344CB8AC3E}">
        <p14:creationId xmlns:p14="http://schemas.microsoft.com/office/powerpoint/2010/main" val="1935577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7747000" cy="838200"/>
          </a:xfrm>
        </p:spPr>
        <p:txBody>
          <a:bodyPr/>
          <a:lstStyle/>
          <a:p>
            <a:r>
              <a:rPr lang="en-US" dirty="0"/>
              <a:t>All 3 of the major code </a:t>
            </a:r>
            <a:r>
              <a:rPr lang="en-US" dirty="0" smtClean="0"/>
              <a:t>systems required by MU2 </a:t>
            </a:r>
            <a:r>
              <a:rPr lang="en-US" dirty="0"/>
              <a:t>are </a:t>
            </a:r>
            <a:r>
              <a:rPr lang="en-US" dirty="0" smtClean="0"/>
              <a:t>developed </a:t>
            </a:r>
            <a:r>
              <a:rPr lang="en-US" dirty="0"/>
              <a:t>or supported by </a:t>
            </a:r>
            <a:r>
              <a:rPr lang="en-US" dirty="0" smtClean="0"/>
              <a:t>NLM. </a:t>
            </a:r>
            <a:endParaRPr lang="en-US" dirty="0"/>
          </a:p>
        </p:txBody>
      </p:sp>
      <p:pic>
        <p:nvPicPr>
          <p:cNvPr id="5" name="Picture 2" descr="http://www.e-imo.com/images/icd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1730703"/>
            <a:ext cx="4461641" cy="3222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loinc.org/images/laptopinternationalglucose.png/image_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600200"/>
            <a:ext cx="4807895" cy="3040995"/>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 descr="http://1.bp.blogspot.com/-kRB3GI82AIo/UWbwaVkmE_I/AAAAAAAAJGQ/P4EaTWId0mU/s320/Screen+Shot+2013-04-11+at+10.18.18+A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071699"/>
            <a:ext cx="4722061" cy="2405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865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1445" y="2009775"/>
            <a:ext cx="6370955" cy="225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9376730"/>
      </p:ext>
    </p:extLst>
  </p:cSld>
  <p:clrMapOvr>
    <a:masterClrMapping/>
  </p:clrMapOvr>
  <p:timing>
    <p:tnLst>
      <p:par>
        <p:cTn id="1" dur="indefinite" restart="never" nodeType="tmRoot"/>
      </p:par>
    </p:tnLst>
  </p:timing>
</p:sld>
</file>

<file path=ppt/theme/theme1.xml><?xml version="1.0" encoding="utf-8"?>
<a:theme xmlns:a="http://schemas.openxmlformats.org/drawingml/2006/main" name="McDonaldCJ-LHNCBC-NLM-turquoise-2013 with transparent logos">
  <a:themeElements>
    <a:clrScheme name="Custom 4">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7E8F"/>
      </a:accent5>
      <a:accent6>
        <a:srgbClr val="9D90A0"/>
      </a:accent6>
      <a:hlink>
        <a:srgbClr val="00B050"/>
      </a:hlink>
      <a:folHlink>
        <a:srgbClr val="A5A5A5"/>
      </a:folHlink>
    </a:clrScheme>
    <a:fontScheme name="Black CHIP3">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4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48" charset="0"/>
          </a:defRPr>
        </a:defPPr>
      </a:lstStyle>
    </a:lnDef>
  </a:objectDefaults>
  <a:extraClrSchemeLst>
    <a:extraClrScheme>
      <a:clrScheme name="Black CHIP3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ck CHIP3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ck CHIP3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ck CHIP3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ck CHIP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ck CHIP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ck CHIP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McDonaldCJ-LHNCBC-NLM-turquoise-2013 with transparent logos</Template>
  <TotalTime>14403</TotalTime>
  <Words>2883</Words>
  <Application>Microsoft Office PowerPoint</Application>
  <PresentationFormat>On-screen Show (4:3)</PresentationFormat>
  <Paragraphs>264</Paragraphs>
  <Slides>52</Slides>
  <Notes>8</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McDonaldCJ-LHNCBC-NLM-turquoise-2013 with transparent logos</vt:lpstr>
      <vt:lpstr>NLM Library Associates: Standards and Policy Unit  The Role of Standard Vocabularies in Meaningful Use: LOINC</vt:lpstr>
      <vt:lpstr>Why we need Vocabulary Standards</vt:lpstr>
      <vt:lpstr>Consider first the standard for the test “name”</vt:lpstr>
      <vt:lpstr>It will have long term advantages</vt:lpstr>
      <vt:lpstr>To make any of this work, we need: Standard structures to move the information.</vt:lpstr>
      <vt:lpstr>PowerPoint Presentation</vt:lpstr>
      <vt:lpstr>A Bit about LOINC </vt:lpstr>
      <vt:lpstr>All 3 of the major code systems required by MU2 are developed or supported by NLM. </vt:lpstr>
      <vt:lpstr>PowerPoint Presentation</vt:lpstr>
      <vt:lpstr>What is LOINC? </vt:lpstr>
      <vt:lpstr>Where does LOINC fit in an HL7 message? LOINC codes and names and coding system  in green; Values (answers) in purple</vt:lpstr>
      <vt:lpstr>LOINC is international </vt:lpstr>
      <vt:lpstr>Ties to other standards</vt:lpstr>
      <vt:lpstr>PowerPoint Presentation</vt:lpstr>
      <vt:lpstr>26,000+ LOINC users in 157 countries</vt:lpstr>
      <vt:lpstr>LOINC Web site: http://loinc.org</vt:lpstr>
      <vt:lpstr>PowerPoint Presentation</vt:lpstr>
      <vt:lpstr>http://loinc.org/usage </vt:lpstr>
      <vt:lpstr>LOINC web browser:  http://search.loinc.org </vt:lpstr>
      <vt:lpstr>MU2 requires LOINC for:</vt:lpstr>
      <vt:lpstr>“Side” Effects of Meaningful Use (MU) regulation</vt:lpstr>
      <vt:lpstr>Referral laboratories and LOINC</vt:lpstr>
      <vt:lpstr>LOINC featured on laboratory web sites  (2 examples)</vt:lpstr>
      <vt:lpstr>Lots of Ongoing LOINC and HL7 Standards Work</vt:lpstr>
      <vt:lpstr>Review of LOINC term capabilities</vt:lpstr>
      <vt:lpstr>Some LOINC term attributes</vt:lpstr>
      <vt:lpstr>Review of LOINC’s approach to answer lists</vt:lpstr>
      <vt:lpstr>Answer lists more</vt:lpstr>
      <vt:lpstr>Panel capabilities</vt:lpstr>
      <vt:lpstr>What is a panel</vt:lpstr>
      <vt:lpstr>LOINC electrolyte panel </vt:lpstr>
      <vt:lpstr>Differences in some lab panels</vt:lpstr>
      <vt:lpstr>One other kind of lab panel</vt:lpstr>
      <vt:lpstr>What else can be a panel</vt:lpstr>
      <vt:lpstr>LOINC Glasgow coma scale</vt:lpstr>
      <vt:lpstr>Requests for information</vt:lpstr>
      <vt:lpstr> Complicated panels</vt:lpstr>
      <vt:lpstr>Complicated panels more</vt:lpstr>
      <vt:lpstr>The basic metabolic panel contains the electrolyte panel that can also be ordered alone</vt:lpstr>
      <vt:lpstr>A little bit of MDS and its nesting</vt:lpstr>
      <vt:lpstr>What is all of this good for</vt:lpstr>
      <vt:lpstr>Challenges regarding Panels</vt:lpstr>
      <vt:lpstr>There are too many </vt:lpstr>
      <vt:lpstr>Ways to reduce the explosion</vt:lpstr>
      <vt:lpstr>What LOINC would like in public health submission for new term</vt:lpstr>
      <vt:lpstr>Special requests </vt:lpstr>
      <vt:lpstr>More 1</vt:lpstr>
      <vt:lpstr>More 2</vt:lpstr>
      <vt:lpstr>More 3 </vt:lpstr>
      <vt:lpstr>Attention to what is in side of reports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McDonald CJ - Lister Hill National Center for Biomedical Communications NLM NIH</dc:title>
  <dc:creator>Rebecca Goodwin</dc:creator>
  <cp:keywords>McDonaldCJ;McDonald;Clem;template;turquoise;2013</cp:keywords>
  <cp:lastModifiedBy>Cornish, Nancy E. (CDC/OSELS/LSPPPO)</cp:lastModifiedBy>
  <cp:revision>358</cp:revision>
  <cp:lastPrinted>2014-01-13T21:30:26Z</cp:lastPrinted>
  <dcterms:created xsi:type="dcterms:W3CDTF">2013-02-07T13:50:34Z</dcterms:created>
  <dcterms:modified xsi:type="dcterms:W3CDTF">2014-03-07T22:42:15Z</dcterms:modified>
</cp:coreProperties>
</file>