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6.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7.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8.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9.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10.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11.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1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1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1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59" r:id="rId2"/>
    <p:sldMasterId id="2147483664" r:id="rId3"/>
    <p:sldMasterId id="2147483675" r:id="rId4"/>
    <p:sldMasterId id="2147483677" r:id="rId5"/>
    <p:sldMasterId id="2147483682" r:id="rId6"/>
    <p:sldMasterId id="2147483687" r:id="rId7"/>
    <p:sldMasterId id="2147483692" r:id="rId8"/>
    <p:sldMasterId id="2147483697" r:id="rId9"/>
    <p:sldMasterId id="2147483702" r:id="rId10"/>
    <p:sldMasterId id="2147483707" r:id="rId11"/>
    <p:sldMasterId id="2147483712" r:id="rId12"/>
    <p:sldMasterId id="2147483717" r:id="rId13"/>
    <p:sldMasterId id="2147483722" r:id="rId14"/>
    <p:sldMasterId id="2147483727" r:id="rId15"/>
  </p:sldMasterIdLst>
  <p:notesMasterIdLst>
    <p:notesMasterId r:id="rId70"/>
  </p:notesMasterIdLst>
  <p:handoutMasterIdLst>
    <p:handoutMasterId r:id="rId71"/>
  </p:handoutMasterIdLst>
  <p:sldIdLst>
    <p:sldId id="256" r:id="rId16"/>
    <p:sldId id="257" r:id="rId17"/>
    <p:sldId id="298" r:id="rId18"/>
    <p:sldId id="258" r:id="rId19"/>
    <p:sldId id="259" r:id="rId20"/>
    <p:sldId id="260" r:id="rId21"/>
    <p:sldId id="261" r:id="rId22"/>
    <p:sldId id="262" r:id="rId23"/>
    <p:sldId id="263" r:id="rId24"/>
    <p:sldId id="300" r:id="rId25"/>
    <p:sldId id="264" r:id="rId26"/>
    <p:sldId id="265" r:id="rId27"/>
    <p:sldId id="266" r:id="rId28"/>
    <p:sldId id="267" r:id="rId29"/>
    <p:sldId id="299" r:id="rId30"/>
    <p:sldId id="268" r:id="rId31"/>
    <p:sldId id="269" r:id="rId32"/>
    <p:sldId id="301" r:id="rId33"/>
    <p:sldId id="270" r:id="rId34"/>
    <p:sldId id="271" r:id="rId35"/>
    <p:sldId id="302" r:id="rId36"/>
    <p:sldId id="272" r:id="rId37"/>
    <p:sldId id="273" r:id="rId38"/>
    <p:sldId id="274" r:id="rId39"/>
    <p:sldId id="275" r:id="rId40"/>
    <p:sldId id="303" r:id="rId41"/>
    <p:sldId id="276" r:id="rId42"/>
    <p:sldId id="277" r:id="rId43"/>
    <p:sldId id="304" r:id="rId44"/>
    <p:sldId id="305" r:id="rId45"/>
    <p:sldId id="278" r:id="rId46"/>
    <p:sldId id="279" r:id="rId47"/>
    <p:sldId id="306" r:id="rId48"/>
    <p:sldId id="280" r:id="rId49"/>
    <p:sldId id="281" r:id="rId50"/>
    <p:sldId id="307" r:id="rId51"/>
    <p:sldId id="282" r:id="rId52"/>
    <p:sldId id="283" r:id="rId53"/>
    <p:sldId id="284" r:id="rId54"/>
    <p:sldId id="285" r:id="rId55"/>
    <p:sldId id="286" r:id="rId56"/>
    <p:sldId id="287" r:id="rId57"/>
    <p:sldId id="308" r:id="rId58"/>
    <p:sldId id="288" r:id="rId59"/>
    <p:sldId id="289" r:id="rId60"/>
    <p:sldId id="290" r:id="rId61"/>
    <p:sldId id="291" r:id="rId62"/>
    <p:sldId id="292" r:id="rId63"/>
    <p:sldId id="293" r:id="rId64"/>
    <p:sldId id="309" r:id="rId65"/>
    <p:sldId id="294" r:id="rId66"/>
    <p:sldId id="295" r:id="rId67"/>
    <p:sldId id="296" r:id="rId68"/>
    <p:sldId id="297" r:id="rId6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76">
          <p15:clr>
            <a:srgbClr val="A4A3A4"/>
          </p15:clr>
        </p15:guide>
        <p15:guide id="2" pos="56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76"/>
  </p:normalViewPr>
  <p:slideViewPr>
    <p:cSldViewPr snapToGrid="0" snapToObjects="1">
      <p:cViewPr varScale="1">
        <p:scale>
          <a:sx n="66" d="100"/>
          <a:sy n="66" d="100"/>
        </p:scale>
        <p:origin x="468" y="48"/>
      </p:cViewPr>
      <p:guideLst>
        <p:guide orient="horz" pos="676"/>
        <p:guide pos="5668"/>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63" Type="http://schemas.openxmlformats.org/officeDocument/2006/relationships/slide" Target="slides/slide48.xml"/><Relationship Id="rId68" Type="http://schemas.openxmlformats.org/officeDocument/2006/relationships/slide" Target="slides/slide53.xml"/><Relationship Id="rId7" Type="http://schemas.openxmlformats.org/officeDocument/2006/relationships/slideMaster" Target="slideMasters/slideMaster7.xml"/><Relationship Id="rId71"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slide" Target="slides/slide51.xml"/><Relationship Id="rId7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61" Type="http://schemas.openxmlformats.org/officeDocument/2006/relationships/slide" Target="slides/slide46.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1350545-E260-4F41-A803-5BF85CFE96EA}" type="datetimeFigureOut">
              <a:rPr lang="en-US" smtClean="0"/>
              <a:t>5/17/2018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9BD68D1-0A4A-364F-B3D1-97755523CCB2}" type="slidenum">
              <a:rPr lang="en-US" smtClean="0"/>
              <a:t>‹#›</a:t>
            </a:fld>
            <a:endParaRPr lang="en-US"/>
          </a:p>
        </p:txBody>
      </p:sp>
    </p:spTree>
    <p:extLst>
      <p:ext uri="{BB962C8B-B14F-4D97-AF65-F5344CB8AC3E}">
        <p14:creationId xmlns:p14="http://schemas.microsoft.com/office/powerpoint/2010/main" val="4420469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FCAFC9-2F5E-7849-9A3C-3E3602566C83}" type="datetimeFigureOut">
              <a:rPr lang="en-US" smtClean="0"/>
              <a:t>5/17/2018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359D8E-2A04-7648-BB99-EC53D2571000}" type="slidenum">
              <a:rPr lang="en-US" smtClean="0"/>
              <a:t>‹#›</a:t>
            </a:fld>
            <a:endParaRPr lang="en-US"/>
          </a:p>
        </p:txBody>
      </p:sp>
    </p:spTree>
    <p:extLst>
      <p:ext uri="{BB962C8B-B14F-4D97-AF65-F5344CB8AC3E}">
        <p14:creationId xmlns:p14="http://schemas.microsoft.com/office/powerpoint/2010/main" val="255173273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00BF6F"/>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56494" y="2494609"/>
            <a:ext cx="5661618" cy="1234730"/>
          </a:xfrm>
        </p:spPr>
        <p:txBody>
          <a:bodyPr anchor="b">
            <a:normAutofit/>
          </a:bodyPr>
          <a:lstStyle>
            <a:lvl1pPr marL="0" indent="0">
              <a:buNone/>
              <a:defRPr sz="3600" b="1" baseline="0">
                <a:solidFill>
                  <a:srgbClr val="FFFFFF"/>
                </a:solidFill>
              </a:defRPr>
            </a:lvl1pPr>
          </a:lstStyle>
          <a:p>
            <a:pPr lvl="0"/>
            <a:r>
              <a:rPr lang="en-US" dirty="0" smtClean="0"/>
              <a:t>Add the title of your presentation here</a:t>
            </a:r>
            <a:endParaRPr lang="en-US" dirty="0"/>
          </a:p>
        </p:txBody>
      </p:sp>
      <p:sp>
        <p:nvSpPr>
          <p:cNvPr id="11" name="Subtitle 1"/>
          <p:cNvSpPr txBox="1">
            <a:spLocks/>
          </p:cNvSpPr>
          <p:nvPr userDrawn="1"/>
        </p:nvSpPr>
        <p:spPr>
          <a:xfrm>
            <a:off x="3389891" y="4862023"/>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FFFFFF"/>
                </a:solidFill>
                <a:latin typeface="Helvetica Neue"/>
                <a:cs typeface="Helvetica Neue"/>
              </a:rPr>
              <a:t>Powered by</a:t>
            </a:r>
            <a:endParaRPr lang="en-US" sz="800" dirty="0">
              <a:solidFill>
                <a:srgbClr val="FFFFFF"/>
              </a:solidFill>
              <a:latin typeface="Helvetica Neue"/>
              <a:cs typeface="Helvetica Neue"/>
            </a:endParaRPr>
          </a:p>
        </p:txBody>
      </p:sp>
      <p:sp>
        <p:nvSpPr>
          <p:cNvPr id="3" name="Text Placeholder 2"/>
          <p:cNvSpPr>
            <a:spLocks noGrp="1"/>
          </p:cNvSpPr>
          <p:nvPr>
            <p:ph type="body" sz="quarter" idx="12"/>
          </p:nvPr>
        </p:nvSpPr>
        <p:spPr>
          <a:xfrm>
            <a:off x="258728" y="3729038"/>
            <a:ext cx="2938463" cy="385762"/>
          </a:xfrm>
        </p:spPr>
        <p:txBody>
          <a:bodyPr>
            <a:normAutofit/>
          </a:bodyPr>
          <a:lstStyle>
            <a:lvl1pPr>
              <a:defRPr sz="1200">
                <a:solidFill>
                  <a:schemeClr val="bg1"/>
                </a:solidFill>
              </a:defRPr>
            </a:lvl1pPr>
          </a:lstStyle>
          <a:p>
            <a:pPr lvl="0"/>
            <a:r>
              <a:rPr lang="en-US" dirty="0" smtClean="0"/>
              <a:t>Click to edit Master text styles</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56014" y="4791407"/>
            <a:ext cx="1381743" cy="336541"/>
          </a:xfrm>
          <a:prstGeom prst="rect">
            <a:avLst/>
          </a:prstGeom>
        </p:spPr>
      </p:pic>
    </p:spTree>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t>‹#›</a:t>
            </a:fld>
            <a:endParaRPr lang="en-US"/>
          </a:p>
        </p:txBody>
      </p:sp>
    </p:spTree>
    <p:extLst>
      <p:ext uri="{BB962C8B-B14F-4D97-AF65-F5344CB8AC3E}">
        <p14:creationId xmlns:p14="http://schemas.microsoft.com/office/powerpoint/2010/main" val="59644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pPr/>
              <a:t>‹#›</a:t>
            </a:fld>
            <a:endParaRPr lang="en-US"/>
          </a:p>
        </p:txBody>
      </p:sp>
      <p:sp>
        <p:nvSpPr>
          <p:cNvPr id="7" name="Text Placeholder 6"/>
          <p:cNvSpPr>
            <a:spLocks noGrp="1"/>
          </p:cNvSpPr>
          <p:nvPr>
            <p:ph type="body" sz="quarter" idx="13"/>
          </p:nvPr>
        </p:nvSpPr>
        <p:spPr>
          <a:xfrm>
            <a:off x="115888" y="723900"/>
            <a:ext cx="3887787" cy="261938"/>
          </a:xfrm>
        </p:spPr>
        <p:txBody>
          <a:bodyPr/>
          <a:lstStyle/>
          <a:p>
            <a:pPr lvl="0"/>
            <a:r>
              <a:rPr lang="en-US" dirty="0" smtClean="0"/>
              <a:t>Click to edit Master text styles</a:t>
            </a:r>
          </a:p>
        </p:txBody>
      </p:sp>
    </p:spTree>
    <p:extLst>
      <p:ext uri="{BB962C8B-B14F-4D97-AF65-F5344CB8AC3E}">
        <p14:creationId xmlns:p14="http://schemas.microsoft.com/office/powerpoint/2010/main" val="3451742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sty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pPr/>
              <a:t>‹#›</a:t>
            </a:fld>
            <a:endParaRPr lang="en-US"/>
          </a:p>
        </p:txBody>
      </p:sp>
      <p:graphicFrame>
        <p:nvGraphicFramePr>
          <p:cNvPr id="5" name="Table 4"/>
          <p:cNvGraphicFramePr>
            <a:graphicFrameLocks noGrp="1"/>
          </p:cNvGraphicFramePr>
          <p:nvPr userDrawn="1">
            <p:extLst>
              <p:ext uri="{D42A27DB-BD31-4B8C-83A1-F6EECF244321}">
                <p14:modId xmlns:p14="http://schemas.microsoft.com/office/powerpoint/2010/main" val="731729107"/>
              </p:ext>
            </p:extLst>
          </p:nvPr>
        </p:nvGraphicFramePr>
        <p:xfrm>
          <a:off x="204787" y="1052400"/>
          <a:ext cx="5953649" cy="2184875"/>
        </p:xfrm>
        <a:graphic>
          <a:graphicData uri="http://schemas.openxmlformats.org/drawingml/2006/table">
            <a:tbl>
              <a:tblPr firstRow="1" lastRow="1" bandRow="1">
                <a:tableStyleId>{1FECB4D8-DB02-4DC6-A0A2-4F2EBAE1DC90}</a:tableStyleId>
              </a:tblPr>
              <a:tblGrid>
                <a:gridCol w="4802370"/>
                <a:gridCol w="716414"/>
                <a:gridCol w="434865"/>
              </a:tblGrid>
              <a:tr h="312125">
                <a:tc>
                  <a:txBody>
                    <a:bodyPr/>
                    <a:lstStyle/>
                    <a:p>
                      <a:r>
                        <a:rPr lang="en-US" sz="1100" dirty="0" smtClean="0">
                          <a:solidFill>
                            <a:schemeClr val="bg1"/>
                          </a:solidFill>
                          <a:latin typeface="Arial"/>
                          <a:cs typeface="Arial"/>
                        </a:rPr>
                        <a:t>Answer Choices</a:t>
                      </a:r>
                      <a:endParaRPr lang="en-US" sz="1100" dirty="0">
                        <a:solidFill>
                          <a:schemeClr val="bg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r>
                        <a:rPr lang="en-US" sz="1100" dirty="0" smtClean="0">
                          <a:solidFill>
                            <a:schemeClr val="bg1"/>
                          </a:solidFill>
                          <a:latin typeface="Arial"/>
                          <a:cs typeface="Arial"/>
                        </a:rPr>
                        <a:t>Responses</a:t>
                      </a:r>
                      <a:endParaRPr lang="en-US" sz="1100" dirty="0">
                        <a:solidFill>
                          <a:schemeClr val="bg1"/>
                        </a:solidFill>
                        <a:latin typeface="Arial"/>
                        <a:cs typeface="Arial"/>
                      </a:endParaRPr>
                    </a:p>
                  </a:txBody>
                  <a:tcPr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sz="1200" dirty="0">
                        <a:solidFill>
                          <a:schemeClr val="bg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r>
              <a:tr h="312125">
                <a:tc>
                  <a:txBody>
                    <a:bodyPr/>
                    <a:lstStyle/>
                    <a:p>
                      <a:r>
                        <a:rPr lang="en-US" sz="1050" dirty="0" smtClean="0">
                          <a:solidFill>
                            <a:schemeClr val="tx1"/>
                          </a:solidFill>
                          <a:latin typeface="Arial"/>
                          <a:cs typeface="Arial"/>
                        </a:rPr>
                        <a:t>Less than one year</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50" dirty="0" smtClean="0">
                          <a:solidFill>
                            <a:schemeClr val="tx1"/>
                          </a:solidFill>
                          <a:latin typeface="Arial"/>
                          <a:cs typeface="Arial"/>
                        </a:rPr>
                        <a:t>10.00%</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050" dirty="0" smtClean="0">
                          <a:solidFill>
                            <a:schemeClr val="tx1"/>
                          </a:solidFill>
                          <a:latin typeface="Arial"/>
                          <a:cs typeface="Arial"/>
                        </a:rPr>
                        <a:t>10</a:t>
                      </a:r>
                      <a:endParaRPr lang="en-US" sz="105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050" dirty="0" smtClean="0">
                          <a:solidFill>
                            <a:schemeClr val="tx1"/>
                          </a:solidFill>
                          <a:latin typeface="Arial"/>
                          <a:cs typeface="Arial"/>
                        </a:rPr>
                        <a:t>1 to 3 years</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50" dirty="0" smtClean="0">
                          <a:solidFill>
                            <a:schemeClr val="tx1"/>
                          </a:solidFill>
                          <a:latin typeface="Arial"/>
                          <a:cs typeface="Arial"/>
                        </a:rPr>
                        <a:t>10.00%</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050" dirty="0" smtClean="0">
                          <a:solidFill>
                            <a:schemeClr val="tx1"/>
                          </a:solidFill>
                          <a:latin typeface="Arial"/>
                          <a:cs typeface="Arial"/>
                        </a:rPr>
                        <a:t>10</a:t>
                      </a:r>
                      <a:endParaRPr lang="en-US" sz="105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050" dirty="0" smtClean="0">
                          <a:solidFill>
                            <a:schemeClr val="tx1"/>
                          </a:solidFill>
                          <a:latin typeface="Arial"/>
                          <a:cs typeface="Arial"/>
                        </a:rPr>
                        <a:t>3 to 5 years</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50" dirty="0" smtClean="0">
                          <a:solidFill>
                            <a:schemeClr val="tx1"/>
                          </a:solidFill>
                          <a:latin typeface="Arial"/>
                          <a:cs typeface="Arial"/>
                        </a:rPr>
                        <a:t>25.00%</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050" dirty="0" smtClean="0">
                          <a:solidFill>
                            <a:schemeClr val="tx1"/>
                          </a:solidFill>
                          <a:latin typeface="Arial"/>
                          <a:cs typeface="Arial"/>
                        </a:rPr>
                        <a:t>25</a:t>
                      </a:r>
                      <a:endParaRPr lang="en-US" sz="105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050" dirty="0" smtClean="0">
                          <a:solidFill>
                            <a:schemeClr val="tx1"/>
                          </a:solidFill>
                          <a:latin typeface="Arial"/>
                          <a:cs typeface="Arial"/>
                        </a:rPr>
                        <a:t>5 to 7 years</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50" dirty="0" smtClean="0">
                          <a:solidFill>
                            <a:schemeClr val="tx1"/>
                          </a:solidFill>
                          <a:latin typeface="Arial"/>
                          <a:cs typeface="Arial"/>
                        </a:rPr>
                        <a:t>15.00%</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050" dirty="0" smtClean="0">
                          <a:solidFill>
                            <a:schemeClr val="tx1"/>
                          </a:solidFill>
                          <a:latin typeface="Arial"/>
                          <a:cs typeface="Arial"/>
                        </a:rPr>
                        <a:t>15</a:t>
                      </a:r>
                      <a:endParaRPr lang="en-US" sz="105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050" dirty="0" smtClean="0">
                          <a:solidFill>
                            <a:schemeClr val="tx1"/>
                          </a:solidFill>
                          <a:latin typeface="Arial"/>
                          <a:cs typeface="Arial"/>
                        </a:rPr>
                        <a:t>More than seven</a:t>
                      </a:r>
                      <a:r>
                        <a:rPr lang="en-US" sz="1050" baseline="0" dirty="0" smtClean="0">
                          <a:solidFill>
                            <a:schemeClr val="tx1"/>
                          </a:solidFill>
                          <a:latin typeface="Arial"/>
                          <a:cs typeface="Arial"/>
                        </a:rPr>
                        <a:t> years</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50" dirty="0" smtClean="0">
                          <a:solidFill>
                            <a:schemeClr val="tx1"/>
                          </a:solidFill>
                          <a:latin typeface="Arial"/>
                          <a:cs typeface="Arial"/>
                        </a:rPr>
                        <a:t>40.00%</a:t>
                      </a:r>
                      <a:endParaRPr lang="en-US" sz="105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050" dirty="0" smtClean="0">
                          <a:solidFill>
                            <a:schemeClr val="tx1"/>
                          </a:solidFill>
                          <a:latin typeface="Arial"/>
                          <a:cs typeface="Arial"/>
                        </a:rPr>
                        <a:t>40</a:t>
                      </a:r>
                      <a:endParaRPr lang="en-US" sz="105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050" dirty="0" smtClean="0">
                          <a:solidFill>
                            <a:srgbClr val="FFFFFF"/>
                          </a:solidFill>
                          <a:latin typeface="Arial"/>
                          <a:cs typeface="Arial"/>
                        </a:rPr>
                        <a:t>Total</a:t>
                      </a:r>
                      <a:endParaRPr lang="en-US" sz="1050" dirty="0">
                        <a:solidFill>
                          <a:srgbClr val="FFFFFF"/>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endParaRPr lang="en-US" sz="1050" dirty="0">
                        <a:solidFill>
                          <a:srgbClr val="FFFFFF"/>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pPr algn="r"/>
                      <a:r>
                        <a:rPr lang="en-US" sz="1050" dirty="0" smtClean="0">
                          <a:solidFill>
                            <a:srgbClr val="FFFFFF"/>
                          </a:solidFill>
                          <a:latin typeface="Arial"/>
                          <a:cs typeface="Arial"/>
                        </a:rPr>
                        <a:t>100</a:t>
                      </a:r>
                      <a:endParaRPr lang="en-US" sz="1050" dirty="0">
                        <a:solidFill>
                          <a:srgbClr val="FFFFFF"/>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r>
            </a:tbl>
          </a:graphicData>
        </a:graphic>
      </p:graphicFrame>
      <p:sp>
        <p:nvSpPr>
          <p:cNvPr id="7" name="Text Placeholder 6"/>
          <p:cNvSpPr>
            <a:spLocks noGrp="1"/>
          </p:cNvSpPr>
          <p:nvPr>
            <p:ph type="body" sz="quarter" idx="11"/>
          </p:nvPr>
        </p:nvSpPr>
        <p:spPr>
          <a:xfrm>
            <a:off x="115888" y="723900"/>
            <a:ext cx="4478337" cy="261938"/>
          </a:xfrm>
        </p:spPr>
        <p:txBody>
          <a:bodyPr/>
          <a:lstStyle/>
          <a:p>
            <a:pPr lvl="0"/>
            <a:r>
              <a:rPr lang="en-US" dirty="0" smtClean="0"/>
              <a:t>Click to edit Master text styles</a:t>
            </a:r>
            <a:endParaRPr lang="en-US" dirty="0"/>
          </a:p>
        </p:txBody>
      </p:sp>
    </p:spTree>
    <p:extLst>
      <p:ext uri="{BB962C8B-B14F-4D97-AF65-F5344CB8AC3E}">
        <p14:creationId xmlns:p14="http://schemas.microsoft.com/office/powerpoint/2010/main" val="4046444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sponse Summary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7B593F9-7B30-274B-BFFF-492683631E49}" type="slidenum">
              <a:rPr lang="en-US" smtClean="0"/>
              <a:t>‹#›</a:t>
            </a:fld>
            <a:endParaRPr lang="en-US"/>
          </a:p>
        </p:txBody>
      </p:sp>
      <p:sp>
        <p:nvSpPr>
          <p:cNvPr id="13" name="Text Placeholder 12"/>
          <p:cNvSpPr>
            <a:spLocks noGrp="1"/>
          </p:cNvSpPr>
          <p:nvPr>
            <p:ph type="body" sz="quarter" idx="13"/>
          </p:nvPr>
        </p:nvSpPr>
        <p:spPr>
          <a:xfrm>
            <a:off x="211403" y="3639393"/>
            <a:ext cx="4576388" cy="350837"/>
          </a:xfrm>
        </p:spPr>
        <p:txBody>
          <a:bodyPr/>
          <a:lstStyle>
            <a:lvl1pPr>
              <a:defRPr b="0"/>
            </a:lvl1pPr>
          </a:lstStyle>
          <a:p>
            <a:pPr lvl="0"/>
            <a:r>
              <a:rPr lang="en-US" dirty="0" smtClean="0"/>
              <a:t>Click to edit</a:t>
            </a:r>
            <a:endParaRPr lang="en-US" dirty="0"/>
          </a:p>
        </p:txBody>
      </p:sp>
      <p:sp>
        <p:nvSpPr>
          <p:cNvPr id="17" name="Title 16"/>
          <p:cNvSpPr>
            <a:spLocks noGrp="1"/>
          </p:cNvSpPr>
          <p:nvPr>
            <p:ph type="title"/>
          </p:nvPr>
        </p:nvSpPr>
        <p:spPr>
          <a:xfrm>
            <a:off x="204788" y="2334751"/>
            <a:ext cx="8229600" cy="857250"/>
          </a:xfrm>
        </p:spPr>
        <p:txBody>
          <a:bodyPr/>
          <a:lstStyle/>
          <a:p>
            <a:r>
              <a:rPr lang="en-US" dirty="0" smtClean="0"/>
              <a:t>Click to edit Master title style</a:t>
            </a:r>
            <a:endParaRPr lang="en-US" dirty="0"/>
          </a:p>
        </p:txBody>
      </p:sp>
      <p:sp>
        <p:nvSpPr>
          <p:cNvPr id="16" name="Text Placeholder 5"/>
          <p:cNvSpPr>
            <a:spLocks noGrp="1"/>
          </p:cNvSpPr>
          <p:nvPr>
            <p:ph type="body" sz="quarter" idx="17" hasCustomPrompt="1"/>
          </p:nvPr>
        </p:nvSpPr>
        <p:spPr>
          <a:xfrm>
            <a:off x="204788" y="3032255"/>
            <a:ext cx="3859212" cy="280987"/>
          </a:xfrm>
        </p:spPr>
        <p:txBody>
          <a:bodyPr/>
          <a:lstStyle>
            <a:lvl2pPr marL="4763" indent="0">
              <a:buNone/>
              <a:defRPr sz="1600">
                <a:solidFill>
                  <a:schemeClr val="bg1">
                    <a:lumMod val="50000"/>
                  </a:schemeClr>
                </a:solidFill>
                <a:latin typeface="Arial"/>
                <a:cs typeface="Arial"/>
              </a:defRPr>
            </a:lvl2pPr>
          </a:lstStyle>
          <a:p>
            <a:pPr lvl="1"/>
            <a:r>
              <a:rPr lang="en-US" dirty="0" smtClean="0"/>
              <a:t>Total Responses</a:t>
            </a:r>
            <a:endParaRPr lang="en-US" dirty="0"/>
          </a:p>
        </p:txBody>
      </p:sp>
      <p:sp>
        <p:nvSpPr>
          <p:cNvPr id="7" name="Text Placeholder 12"/>
          <p:cNvSpPr>
            <a:spLocks noGrp="1"/>
          </p:cNvSpPr>
          <p:nvPr>
            <p:ph type="body" sz="quarter" idx="18"/>
          </p:nvPr>
        </p:nvSpPr>
        <p:spPr>
          <a:xfrm>
            <a:off x="211403" y="4047840"/>
            <a:ext cx="4576388" cy="350837"/>
          </a:xfrm>
        </p:spPr>
        <p:txBody>
          <a:bodyPr/>
          <a:lstStyle>
            <a:lvl1pPr>
              <a:defRPr b="0"/>
            </a:lvl1pPr>
          </a:lstStyle>
          <a:p>
            <a:pPr lvl="0"/>
            <a:r>
              <a:rPr lang="en-US" dirty="0" smtClean="0"/>
              <a:t>Click to edit</a:t>
            </a:r>
            <a:endParaRPr lang="en-US" dirty="0"/>
          </a:p>
        </p:txBody>
      </p:sp>
    </p:spTree>
    <p:extLst>
      <p:ext uri="{BB962C8B-B14F-4D97-AF65-F5344CB8AC3E}">
        <p14:creationId xmlns:p14="http://schemas.microsoft.com/office/powerpoint/2010/main" val="296483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00BF6F"/>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56494" y="2494609"/>
            <a:ext cx="5661618" cy="1234730"/>
          </a:xfrm>
        </p:spPr>
        <p:txBody>
          <a:bodyPr anchor="b">
            <a:normAutofit/>
          </a:bodyPr>
          <a:lstStyle>
            <a:lvl1pPr marL="0" indent="0">
              <a:buNone/>
              <a:defRPr sz="3600" b="1" baseline="0">
                <a:solidFill>
                  <a:srgbClr val="FFFFFF"/>
                </a:solidFill>
              </a:defRPr>
            </a:lvl1pPr>
          </a:lstStyle>
          <a:p>
            <a:pPr lvl="0"/>
            <a:r>
              <a:rPr lang="en-US" dirty="0" smtClean="0"/>
              <a:t>Add the title of your presentation here</a:t>
            </a:r>
            <a:endParaRPr lang="en-US" dirty="0"/>
          </a:p>
        </p:txBody>
      </p:sp>
      <p:sp>
        <p:nvSpPr>
          <p:cNvPr id="11" name="Subtitle 1"/>
          <p:cNvSpPr txBox="1">
            <a:spLocks/>
          </p:cNvSpPr>
          <p:nvPr userDrawn="1"/>
        </p:nvSpPr>
        <p:spPr>
          <a:xfrm>
            <a:off x="3389892" y="4862023"/>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FFFFFF"/>
                </a:solidFill>
                <a:latin typeface="Helvetica Neue"/>
                <a:cs typeface="Helvetica Neue"/>
              </a:rPr>
              <a:t>Powered by</a:t>
            </a:r>
            <a:endParaRPr lang="en-US" sz="800" dirty="0">
              <a:solidFill>
                <a:srgbClr val="FFFFFF"/>
              </a:solidFill>
              <a:latin typeface="Helvetica Neue"/>
              <a:cs typeface="Helvetica Neue"/>
            </a:endParaRPr>
          </a:p>
        </p:txBody>
      </p:sp>
      <p:sp>
        <p:nvSpPr>
          <p:cNvPr id="3" name="Text Placeholder 2"/>
          <p:cNvSpPr>
            <a:spLocks noGrp="1"/>
          </p:cNvSpPr>
          <p:nvPr>
            <p:ph type="body" sz="quarter" idx="12"/>
          </p:nvPr>
        </p:nvSpPr>
        <p:spPr>
          <a:xfrm>
            <a:off x="258729" y="3729039"/>
            <a:ext cx="2938463" cy="385762"/>
          </a:xfrm>
        </p:spPr>
        <p:txBody>
          <a:bodyPr>
            <a:normAutofit/>
          </a:bodyPr>
          <a:lstStyle>
            <a:lvl1pPr>
              <a:defRPr sz="1200">
                <a:solidFill>
                  <a:schemeClr val="bg1"/>
                </a:solidFill>
              </a:defRPr>
            </a:lvl1pPr>
          </a:lstStyle>
          <a:p>
            <a:pPr lvl="0"/>
            <a:r>
              <a:rPr lang="en-US" dirty="0" smtClean="0"/>
              <a:t>Click to edit Master text styles</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56015" y="4791408"/>
            <a:ext cx="1381743" cy="336541"/>
          </a:xfrm>
          <a:prstGeom prst="rect">
            <a:avLst/>
          </a:prstGeom>
        </p:spPr>
      </p:pic>
    </p:spTree>
    <p:extLst>
      <p:ext uri="{BB962C8B-B14F-4D97-AF65-F5344CB8AC3E}">
        <p14:creationId xmlns:p14="http://schemas.microsoft.com/office/powerpoint/2010/main" val="16837166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Tree>
    <p:extLst>
      <p:ext uri="{BB962C8B-B14F-4D97-AF65-F5344CB8AC3E}">
        <p14:creationId xmlns:p14="http://schemas.microsoft.com/office/powerpoint/2010/main" val="991022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
        <p:nvSpPr>
          <p:cNvPr id="7" name="Text Placeholder 6"/>
          <p:cNvSpPr>
            <a:spLocks noGrp="1"/>
          </p:cNvSpPr>
          <p:nvPr>
            <p:ph type="body" sz="quarter" idx="13"/>
          </p:nvPr>
        </p:nvSpPr>
        <p:spPr>
          <a:xfrm>
            <a:off x="115889" y="723901"/>
            <a:ext cx="3887787" cy="261938"/>
          </a:xfrm>
        </p:spPr>
        <p:txBody>
          <a:bodyPr/>
          <a:lstStyle/>
          <a:p>
            <a:pPr lvl="0"/>
            <a:r>
              <a:rPr lang="en-US" dirty="0" smtClean="0"/>
              <a:t>Click to edit Master text styles</a:t>
            </a:r>
          </a:p>
        </p:txBody>
      </p:sp>
    </p:spTree>
    <p:extLst>
      <p:ext uri="{BB962C8B-B14F-4D97-AF65-F5344CB8AC3E}">
        <p14:creationId xmlns:p14="http://schemas.microsoft.com/office/powerpoint/2010/main" val="3197902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sty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graphicFrame>
        <p:nvGraphicFramePr>
          <p:cNvPr id="5" name="Table 4"/>
          <p:cNvGraphicFramePr>
            <a:graphicFrameLocks noGrp="1"/>
          </p:cNvGraphicFramePr>
          <p:nvPr userDrawn="1">
            <p:extLst/>
          </p:nvPr>
        </p:nvGraphicFramePr>
        <p:xfrm>
          <a:off x="204788" y="1052401"/>
          <a:ext cx="5953649" cy="2184875"/>
        </p:xfrm>
        <a:graphic>
          <a:graphicData uri="http://schemas.openxmlformats.org/drawingml/2006/table">
            <a:tbl>
              <a:tblPr firstRow="1" lastRow="1" bandRow="1">
                <a:tableStyleId>{1FECB4D8-DB02-4DC6-A0A2-4F2EBAE1DC90}</a:tableStyleId>
              </a:tblPr>
              <a:tblGrid>
                <a:gridCol w="4802370"/>
                <a:gridCol w="716414"/>
                <a:gridCol w="434865"/>
              </a:tblGrid>
              <a:tr h="312125">
                <a:tc>
                  <a:txBody>
                    <a:bodyPr/>
                    <a:lstStyle/>
                    <a:p>
                      <a:r>
                        <a:rPr lang="en-US" sz="1100" dirty="0" smtClean="0">
                          <a:solidFill>
                            <a:schemeClr val="bg1"/>
                          </a:solidFill>
                          <a:latin typeface="Arial"/>
                          <a:cs typeface="Arial"/>
                        </a:rPr>
                        <a:t>Answer Choices</a:t>
                      </a:r>
                      <a:endParaRPr lang="en-US" sz="1100" dirty="0">
                        <a:solidFill>
                          <a:schemeClr val="bg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r>
                        <a:rPr lang="en-US" sz="1100" dirty="0" smtClean="0">
                          <a:solidFill>
                            <a:schemeClr val="bg1"/>
                          </a:solidFill>
                          <a:latin typeface="Arial"/>
                          <a:cs typeface="Arial"/>
                        </a:rPr>
                        <a:t>Responses</a:t>
                      </a:r>
                      <a:endParaRPr lang="en-US" sz="1100" dirty="0">
                        <a:solidFill>
                          <a:schemeClr val="bg1"/>
                        </a:solidFill>
                        <a:latin typeface="Arial"/>
                        <a:cs typeface="Arial"/>
                      </a:endParaRPr>
                    </a:p>
                  </a:txBody>
                  <a:tcPr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sz="1200" dirty="0">
                        <a:solidFill>
                          <a:schemeClr val="bg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r>
              <a:tr h="312125">
                <a:tc>
                  <a:txBody>
                    <a:bodyPr/>
                    <a:lstStyle/>
                    <a:p>
                      <a:r>
                        <a:rPr lang="en-US" sz="1100" dirty="0" smtClean="0">
                          <a:solidFill>
                            <a:schemeClr val="tx1"/>
                          </a:solidFill>
                          <a:latin typeface="Arial"/>
                          <a:cs typeface="Arial"/>
                        </a:rPr>
                        <a:t>Less than one year</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1 to 3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3 to 5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25.00%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25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5 to 7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More than seven</a:t>
                      </a:r>
                      <a:r>
                        <a:rPr lang="en-US" sz="1100" baseline="0" dirty="0" smtClean="0">
                          <a:solidFill>
                            <a:schemeClr val="tx1"/>
                          </a:solidFill>
                          <a:latin typeface="Arial"/>
                          <a:cs typeface="Arial"/>
                        </a:rPr>
                        <a:t>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40.00%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40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rgbClr val="FFFFFF"/>
                          </a:solidFill>
                          <a:latin typeface="Arial"/>
                          <a:cs typeface="Arial"/>
                        </a:rPr>
                        <a:t>Total</a:t>
                      </a:r>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pPr algn="r"/>
                      <a:r>
                        <a:rPr lang="en-US" sz="1100" dirty="0" smtClean="0">
                          <a:solidFill>
                            <a:srgbClr val="FFFFFF"/>
                          </a:solidFill>
                          <a:latin typeface="Arial"/>
                          <a:cs typeface="Arial"/>
                        </a:rPr>
                        <a:t>100</a:t>
                      </a:r>
                      <a:endParaRPr lang="en-US" sz="1100" dirty="0">
                        <a:solidFill>
                          <a:srgbClr val="FFFFFF"/>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r>
            </a:tbl>
          </a:graphicData>
        </a:graphic>
      </p:graphicFrame>
      <p:sp>
        <p:nvSpPr>
          <p:cNvPr id="7" name="Text Placeholder 6"/>
          <p:cNvSpPr>
            <a:spLocks noGrp="1"/>
          </p:cNvSpPr>
          <p:nvPr>
            <p:ph type="body" sz="quarter" idx="11"/>
          </p:nvPr>
        </p:nvSpPr>
        <p:spPr>
          <a:xfrm>
            <a:off x="115889" y="723901"/>
            <a:ext cx="4478337" cy="261938"/>
          </a:xfrm>
        </p:spPr>
        <p:txBody>
          <a:bodyPr/>
          <a:lstStyle/>
          <a:p>
            <a:pPr lvl="0"/>
            <a:r>
              <a:rPr lang="en-US" dirty="0" smtClean="0"/>
              <a:t>Click to edit Master text styles</a:t>
            </a:r>
            <a:endParaRPr lang="en-US" dirty="0"/>
          </a:p>
        </p:txBody>
      </p:sp>
    </p:spTree>
    <p:extLst>
      <p:ext uri="{BB962C8B-B14F-4D97-AF65-F5344CB8AC3E}">
        <p14:creationId xmlns:p14="http://schemas.microsoft.com/office/powerpoint/2010/main" val="3558353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BF6F"/>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56494" y="2494609"/>
            <a:ext cx="5661618" cy="1234730"/>
          </a:xfrm>
        </p:spPr>
        <p:txBody>
          <a:bodyPr anchor="b">
            <a:normAutofit/>
          </a:bodyPr>
          <a:lstStyle>
            <a:lvl1pPr marL="0" indent="0">
              <a:buNone/>
              <a:defRPr sz="3600" b="1" baseline="0">
                <a:solidFill>
                  <a:srgbClr val="FFFFFF"/>
                </a:solidFill>
              </a:defRPr>
            </a:lvl1pPr>
          </a:lstStyle>
          <a:p>
            <a:pPr lvl="0"/>
            <a:r>
              <a:rPr lang="en-US" dirty="0" smtClean="0"/>
              <a:t>Add the title of your presentation here</a:t>
            </a:r>
            <a:endParaRPr lang="en-US" dirty="0"/>
          </a:p>
        </p:txBody>
      </p:sp>
      <p:sp>
        <p:nvSpPr>
          <p:cNvPr id="11" name="Subtitle 1"/>
          <p:cNvSpPr txBox="1">
            <a:spLocks/>
          </p:cNvSpPr>
          <p:nvPr userDrawn="1"/>
        </p:nvSpPr>
        <p:spPr>
          <a:xfrm>
            <a:off x="3389892" y="4862023"/>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FFFFFF"/>
                </a:solidFill>
                <a:latin typeface="Helvetica Neue"/>
                <a:cs typeface="Helvetica Neue"/>
              </a:rPr>
              <a:t>Powered by</a:t>
            </a:r>
            <a:endParaRPr lang="en-US" sz="800" dirty="0">
              <a:solidFill>
                <a:srgbClr val="FFFFFF"/>
              </a:solidFill>
              <a:latin typeface="Helvetica Neue"/>
              <a:cs typeface="Helvetica Neue"/>
            </a:endParaRPr>
          </a:p>
        </p:txBody>
      </p:sp>
      <p:sp>
        <p:nvSpPr>
          <p:cNvPr id="3" name="Text Placeholder 2"/>
          <p:cNvSpPr>
            <a:spLocks noGrp="1"/>
          </p:cNvSpPr>
          <p:nvPr>
            <p:ph type="body" sz="quarter" idx="12"/>
          </p:nvPr>
        </p:nvSpPr>
        <p:spPr>
          <a:xfrm>
            <a:off x="258729" y="3729039"/>
            <a:ext cx="2938463" cy="385762"/>
          </a:xfrm>
        </p:spPr>
        <p:txBody>
          <a:bodyPr>
            <a:normAutofit/>
          </a:bodyPr>
          <a:lstStyle>
            <a:lvl1pPr>
              <a:defRPr sz="1200">
                <a:solidFill>
                  <a:schemeClr val="bg1"/>
                </a:solidFill>
              </a:defRPr>
            </a:lvl1pPr>
          </a:lstStyle>
          <a:p>
            <a:pPr lvl="0"/>
            <a:r>
              <a:rPr lang="en-US" dirty="0" smtClean="0"/>
              <a:t>Click to edit Master text styles</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56015" y="4791408"/>
            <a:ext cx="1381743" cy="336541"/>
          </a:xfrm>
          <a:prstGeom prst="rect">
            <a:avLst/>
          </a:prstGeom>
        </p:spPr>
      </p:pic>
    </p:spTree>
    <p:extLst>
      <p:ext uri="{BB962C8B-B14F-4D97-AF65-F5344CB8AC3E}">
        <p14:creationId xmlns:p14="http://schemas.microsoft.com/office/powerpoint/2010/main" val="278711697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Tree>
    <p:extLst>
      <p:ext uri="{BB962C8B-B14F-4D97-AF65-F5344CB8AC3E}">
        <p14:creationId xmlns:p14="http://schemas.microsoft.com/office/powerpoint/2010/main" val="3380337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
        <p:nvSpPr>
          <p:cNvPr id="7" name="Text Placeholder 6"/>
          <p:cNvSpPr>
            <a:spLocks noGrp="1"/>
          </p:cNvSpPr>
          <p:nvPr>
            <p:ph type="body" sz="quarter" idx="13"/>
          </p:nvPr>
        </p:nvSpPr>
        <p:spPr>
          <a:xfrm>
            <a:off x="115889" y="723901"/>
            <a:ext cx="3887787" cy="261938"/>
          </a:xfrm>
        </p:spPr>
        <p:txBody>
          <a:bodyPr/>
          <a:lstStyle/>
          <a:p>
            <a:pPr lvl="0"/>
            <a:r>
              <a:rPr lang="en-US" dirty="0" smtClean="0"/>
              <a:t>Click to edit Master text styles</a:t>
            </a:r>
          </a:p>
        </p:txBody>
      </p:sp>
    </p:spTree>
    <p:extLst>
      <p:ext uri="{BB962C8B-B14F-4D97-AF65-F5344CB8AC3E}">
        <p14:creationId xmlns:p14="http://schemas.microsoft.com/office/powerpoint/2010/main" val="2805562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sty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graphicFrame>
        <p:nvGraphicFramePr>
          <p:cNvPr id="5" name="Table 4"/>
          <p:cNvGraphicFramePr>
            <a:graphicFrameLocks noGrp="1"/>
          </p:cNvGraphicFramePr>
          <p:nvPr userDrawn="1">
            <p:extLst/>
          </p:nvPr>
        </p:nvGraphicFramePr>
        <p:xfrm>
          <a:off x="204788" y="1052401"/>
          <a:ext cx="5953649" cy="2184875"/>
        </p:xfrm>
        <a:graphic>
          <a:graphicData uri="http://schemas.openxmlformats.org/drawingml/2006/table">
            <a:tbl>
              <a:tblPr firstRow="1" lastRow="1" bandRow="1">
                <a:tableStyleId>{1FECB4D8-DB02-4DC6-A0A2-4F2EBAE1DC90}</a:tableStyleId>
              </a:tblPr>
              <a:tblGrid>
                <a:gridCol w="4802370"/>
                <a:gridCol w="716414"/>
                <a:gridCol w="434865"/>
              </a:tblGrid>
              <a:tr h="312125">
                <a:tc>
                  <a:txBody>
                    <a:bodyPr/>
                    <a:lstStyle/>
                    <a:p>
                      <a:r>
                        <a:rPr lang="en-US" sz="1100" dirty="0" smtClean="0">
                          <a:solidFill>
                            <a:schemeClr val="bg1"/>
                          </a:solidFill>
                          <a:latin typeface="Arial"/>
                          <a:cs typeface="Arial"/>
                        </a:rPr>
                        <a:t>Answer Choices</a:t>
                      </a:r>
                      <a:endParaRPr lang="en-US" sz="1100" dirty="0">
                        <a:solidFill>
                          <a:schemeClr val="bg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r>
                        <a:rPr lang="en-US" sz="1100" dirty="0" smtClean="0">
                          <a:solidFill>
                            <a:schemeClr val="bg1"/>
                          </a:solidFill>
                          <a:latin typeface="Arial"/>
                          <a:cs typeface="Arial"/>
                        </a:rPr>
                        <a:t>Responses</a:t>
                      </a:r>
                      <a:endParaRPr lang="en-US" sz="1100" dirty="0">
                        <a:solidFill>
                          <a:schemeClr val="bg1"/>
                        </a:solidFill>
                        <a:latin typeface="Arial"/>
                        <a:cs typeface="Arial"/>
                      </a:endParaRPr>
                    </a:p>
                  </a:txBody>
                  <a:tcPr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sz="1200" dirty="0">
                        <a:solidFill>
                          <a:schemeClr val="bg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r>
              <a:tr h="312125">
                <a:tc>
                  <a:txBody>
                    <a:bodyPr/>
                    <a:lstStyle/>
                    <a:p>
                      <a:r>
                        <a:rPr lang="en-US" sz="1100" dirty="0" smtClean="0">
                          <a:solidFill>
                            <a:schemeClr val="tx1"/>
                          </a:solidFill>
                          <a:latin typeface="Arial"/>
                          <a:cs typeface="Arial"/>
                        </a:rPr>
                        <a:t>Less than one year</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1 to 3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3 to 5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25.00%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25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5 to 7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More than seven</a:t>
                      </a:r>
                      <a:r>
                        <a:rPr lang="en-US" sz="1100" baseline="0" dirty="0" smtClean="0">
                          <a:solidFill>
                            <a:schemeClr val="tx1"/>
                          </a:solidFill>
                          <a:latin typeface="Arial"/>
                          <a:cs typeface="Arial"/>
                        </a:rPr>
                        <a:t>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40.00%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40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rgbClr val="FFFFFF"/>
                          </a:solidFill>
                          <a:latin typeface="Arial"/>
                          <a:cs typeface="Arial"/>
                        </a:rPr>
                        <a:t>Total</a:t>
                      </a:r>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pPr algn="r"/>
                      <a:r>
                        <a:rPr lang="en-US" sz="1100" dirty="0" smtClean="0">
                          <a:solidFill>
                            <a:srgbClr val="FFFFFF"/>
                          </a:solidFill>
                          <a:latin typeface="Arial"/>
                          <a:cs typeface="Arial"/>
                        </a:rPr>
                        <a:t>100</a:t>
                      </a:r>
                      <a:endParaRPr lang="en-US" sz="1100" dirty="0">
                        <a:solidFill>
                          <a:srgbClr val="FFFFFF"/>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r>
            </a:tbl>
          </a:graphicData>
        </a:graphic>
      </p:graphicFrame>
      <p:sp>
        <p:nvSpPr>
          <p:cNvPr id="7" name="Text Placeholder 6"/>
          <p:cNvSpPr>
            <a:spLocks noGrp="1"/>
          </p:cNvSpPr>
          <p:nvPr>
            <p:ph type="body" sz="quarter" idx="11"/>
          </p:nvPr>
        </p:nvSpPr>
        <p:spPr>
          <a:xfrm>
            <a:off x="115889" y="723901"/>
            <a:ext cx="4478337" cy="261938"/>
          </a:xfrm>
        </p:spPr>
        <p:txBody>
          <a:bodyPr/>
          <a:lstStyle/>
          <a:p>
            <a:pPr lvl="0"/>
            <a:r>
              <a:rPr lang="en-US" dirty="0" smtClean="0"/>
              <a:t>Click to edit Master text styles</a:t>
            </a:r>
            <a:endParaRPr lang="en-US" dirty="0"/>
          </a:p>
        </p:txBody>
      </p:sp>
    </p:spTree>
    <p:extLst>
      <p:ext uri="{BB962C8B-B14F-4D97-AF65-F5344CB8AC3E}">
        <p14:creationId xmlns:p14="http://schemas.microsoft.com/office/powerpoint/2010/main" val="4076965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BF6F"/>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56494" y="2494609"/>
            <a:ext cx="5661618" cy="1234730"/>
          </a:xfrm>
        </p:spPr>
        <p:txBody>
          <a:bodyPr anchor="b">
            <a:normAutofit/>
          </a:bodyPr>
          <a:lstStyle>
            <a:lvl1pPr marL="0" indent="0">
              <a:buNone/>
              <a:defRPr sz="3600" b="1" baseline="0">
                <a:solidFill>
                  <a:srgbClr val="FFFFFF"/>
                </a:solidFill>
              </a:defRPr>
            </a:lvl1pPr>
          </a:lstStyle>
          <a:p>
            <a:pPr lvl="0"/>
            <a:r>
              <a:rPr lang="en-US" dirty="0" smtClean="0"/>
              <a:t>Add the title of your presentation here</a:t>
            </a:r>
            <a:endParaRPr lang="en-US" dirty="0"/>
          </a:p>
        </p:txBody>
      </p:sp>
      <p:sp>
        <p:nvSpPr>
          <p:cNvPr id="11" name="Subtitle 1"/>
          <p:cNvSpPr txBox="1">
            <a:spLocks/>
          </p:cNvSpPr>
          <p:nvPr userDrawn="1"/>
        </p:nvSpPr>
        <p:spPr>
          <a:xfrm>
            <a:off x="3389892" y="4862023"/>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FFFFFF"/>
                </a:solidFill>
                <a:latin typeface="Helvetica Neue"/>
                <a:cs typeface="Helvetica Neue"/>
              </a:rPr>
              <a:t>Powered by</a:t>
            </a:r>
            <a:endParaRPr lang="en-US" sz="800" dirty="0">
              <a:solidFill>
                <a:srgbClr val="FFFFFF"/>
              </a:solidFill>
              <a:latin typeface="Helvetica Neue"/>
              <a:cs typeface="Helvetica Neue"/>
            </a:endParaRPr>
          </a:p>
        </p:txBody>
      </p:sp>
      <p:sp>
        <p:nvSpPr>
          <p:cNvPr id="3" name="Text Placeholder 2"/>
          <p:cNvSpPr>
            <a:spLocks noGrp="1"/>
          </p:cNvSpPr>
          <p:nvPr>
            <p:ph type="body" sz="quarter" idx="12"/>
          </p:nvPr>
        </p:nvSpPr>
        <p:spPr>
          <a:xfrm>
            <a:off x="258729" y="3729039"/>
            <a:ext cx="2938463" cy="385762"/>
          </a:xfrm>
        </p:spPr>
        <p:txBody>
          <a:bodyPr>
            <a:normAutofit/>
          </a:bodyPr>
          <a:lstStyle>
            <a:lvl1pPr>
              <a:defRPr sz="1200">
                <a:solidFill>
                  <a:schemeClr val="bg1"/>
                </a:solidFill>
              </a:defRPr>
            </a:lvl1pPr>
          </a:lstStyle>
          <a:p>
            <a:pPr lvl="0"/>
            <a:r>
              <a:rPr lang="en-US" dirty="0" smtClean="0"/>
              <a:t>Click to edit Master text styles</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56015" y="4791408"/>
            <a:ext cx="1381743" cy="336541"/>
          </a:xfrm>
          <a:prstGeom prst="rect">
            <a:avLst/>
          </a:prstGeom>
        </p:spPr>
      </p:pic>
    </p:spTree>
    <p:extLst>
      <p:ext uri="{BB962C8B-B14F-4D97-AF65-F5344CB8AC3E}">
        <p14:creationId xmlns:p14="http://schemas.microsoft.com/office/powerpoint/2010/main" val="170498862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Tree>
    <p:extLst>
      <p:ext uri="{BB962C8B-B14F-4D97-AF65-F5344CB8AC3E}">
        <p14:creationId xmlns:p14="http://schemas.microsoft.com/office/powerpoint/2010/main" val="25241065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
        <p:nvSpPr>
          <p:cNvPr id="7" name="Text Placeholder 6"/>
          <p:cNvSpPr>
            <a:spLocks noGrp="1"/>
          </p:cNvSpPr>
          <p:nvPr>
            <p:ph type="body" sz="quarter" idx="13"/>
          </p:nvPr>
        </p:nvSpPr>
        <p:spPr>
          <a:xfrm>
            <a:off x="115889" y="723901"/>
            <a:ext cx="3887787" cy="261938"/>
          </a:xfrm>
        </p:spPr>
        <p:txBody>
          <a:bodyPr/>
          <a:lstStyle/>
          <a:p>
            <a:pPr lvl="0"/>
            <a:r>
              <a:rPr lang="en-US" dirty="0" smtClean="0"/>
              <a:t>Click to edit Master text styles</a:t>
            </a:r>
          </a:p>
        </p:txBody>
      </p:sp>
    </p:spTree>
    <p:extLst>
      <p:ext uri="{BB962C8B-B14F-4D97-AF65-F5344CB8AC3E}">
        <p14:creationId xmlns:p14="http://schemas.microsoft.com/office/powerpoint/2010/main" val="7016858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sty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graphicFrame>
        <p:nvGraphicFramePr>
          <p:cNvPr id="5" name="Table 4"/>
          <p:cNvGraphicFramePr>
            <a:graphicFrameLocks noGrp="1"/>
          </p:cNvGraphicFramePr>
          <p:nvPr userDrawn="1">
            <p:extLst/>
          </p:nvPr>
        </p:nvGraphicFramePr>
        <p:xfrm>
          <a:off x="204788" y="1052401"/>
          <a:ext cx="5953649" cy="2184875"/>
        </p:xfrm>
        <a:graphic>
          <a:graphicData uri="http://schemas.openxmlformats.org/drawingml/2006/table">
            <a:tbl>
              <a:tblPr firstRow="1" lastRow="1" bandRow="1">
                <a:tableStyleId>{1FECB4D8-DB02-4DC6-A0A2-4F2EBAE1DC90}</a:tableStyleId>
              </a:tblPr>
              <a:tblGrid>
                <a:gridCol w="4802370"/>
                <a:gridCol w="716414"/>
                <a:gridCol w="434865"/>
              </a:tblGrid>
              <a:tr h="312125">
                <a:tc>
                  <a:txBody>
                    <a:bodyPr/>
                    <a:lstStyle/>
                    <a:p>
                      <a:r>
                        <a:rPr lang="en-US" sz="1100" dirty="0" smtClean="0">
                          <a:solidFill>
                            <a:schemeClr val="bg1"/>
                          </a:solidFill>
                          <a:latin typeface="Arial"/>
                          <a:cs typeface="Arial"/>
                        </a:rPr>
                        <a:t>Answer Choices</a:t>
                      </a:r>
                      <a:endParaRPr lang="en-US" sz="1100" dirty="0">
                        <a:solidFill>
                          <a:schemeClr val="bg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r>
                        <a:rPr lang="en-US" sz="1100" dirty="0" smtClean="0">
                          <a:solidFill>
                            <a:schemeClr val="bg1"/>
                          </a:solidFill>
                          <a:latin typeface="Arial"/>
                          <a:cs typeface="Arial"/>
                        </a:rPr>
                        <a:t>Responses</a:t>
                      </a:r>
                      <a:endParaRPr lang="en-US" sz="1100" dirty="0">
                        <a:solidFill>
                          <a:schemeClr val="bg1"/>
                        </a:solidFill>
                        <a:latin typeface="Arial"/>
                        <a:cs typeface="Arial"/>
                      </a:endParaRPr>
                    </a:p>
                  </a:txBody>
                  <a:tcPr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sz="1200" dirty="0">
                        <a:solidFill>
                          <a:schemeClr val="bg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r>
              <a:tr h="312125">
                <a:tc>
                  <a:txBody>
                    <a:bodyPr/>
                    <a:lstStyle/>
                    <a:p>
                      <a:r>
                        <a:rPr lang="en-US" sz="1100" dirty="0" smtClean="0">
                          <a:solidFill>
                            <a:schemeClr val="tx1"/>
                          </a:solidFill>
                          <a:latin typeface="Arial"/>
                          <a:cs typeface="Arial"/>
                        </a:rPr>
                        <a:t>Less than one year</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1 to 3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3 to 5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25.00%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25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5 to 7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More than seven</a:t>
                      </a:r>
                      <a:r>
                        <a:rPr lang="en-US" sz="1100" baseline="0" dirty="0" smtClean="0">
                          <a:solidFill>
                            <a:schemeClr val="tx1"/>
                          </a:solidFill>
                          <a:latin typeface="Arial"/>
                          <a:cs typeface="Arial"/>
                        </a:rPr>
                        <a:t>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40.00%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40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rgbClr val="FFFFFF"/>
                          </a:solidFill>
                          <a:latin typeface="Arial"/>
                          <a:cs typeface="Arial"/>
                        </a:rPr>
                        <a:t>Total</a:t>
                      </a:r>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pPr algn="r"/>
                      <a:r>
                        <a:rPr lang="en-US" sz="1100" dirty="0" smtClean="0">
                          <a:solidFill>
                            <a:srgbClr val="FFFFFF"/>
                          </a:solidFill>
                          <a:latin typeface="Arial"/>
                          <a:cs typeface="Arial"/>
                        </a:rPr>
                        <a:t>100</a:t>
                      </a:r>
                      <a:endParaRPr lang="en-US" sz="1100" dirty="0">
                        <a:solidFill>
                          <a:srgbClr val="FFFFFF"/>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r>
            </a:tbl>
          </a:graphicData>
        </a:graphic>
      </p:graphicFrame>
      <p:sp>
        <p:nvSpPr>
          <p:cNvPr id="7" name="Text Placeholder 6"/>
          <p:cNvSpPr>
            <a:spLocks noGrp="1"/>
          </p:cNvSpPr>
          <p:nvPr>
            <p:ph type="body" sz="quarter" idx="11"/>
          </p:nvPr>
        </p:nvSpPr>
        <p:spPr>
          <a:xfrm>
            <a:off x="115889" y="723901"/>
            <a:ext cx="4478337" cy="261938"/>
          </a:xfrm>
        </p:spPr>
        <p:txBody>
          <a:bodyPr/>
          <a:lstStyle/>
          <a:p>
            <a:pPr lvl="0"/>
            <a:r>
              <a:rPr lang="en-US" dirty="0" smtClean="0"/>
              <a:t>Click to edit Master text styles</a:t>
            </a:r>
            <a:endParaRPr lang="en-US" dirty="0"/>
          </a:p>
        </p:txBody>
      </p:sp>
    </p:spTree>
    <p:extLst>
      <p:ext uri="{BB962C8B-B14F-4D97-AF65-F5344CB8AC3E}">
        <p14:creationId xmlns:p14="http://schemas.microsoft.com/office/powerpoint/2010/main" val="3024008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BF6F"/>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56494" y="2494609"/>
            <a:ext cx="5661618" cy="1234730"/>
          </a:xfrm>
        </p:spPr>
        <p:txBody>
          <a:bodyPr anchor="b">
            <a:normAutofit/>
          </a:bodyPr>
          <a:lstStyle>
            <a:lvl1pPr marL="0" indent="0">
              <a:buNone/>
              <a:defRPr sz="3600" b="1" baseline="0">
                <a:solidFill>
                  <a:srgbClr val="FFFFFF"/>
                </a:solidFill>
              </a:defRPr>
            </a:lvl1pPr>
          </a:lstStyle>
          <a:p>
            <a:pPr lvl="0"/>
            <a:r>
              <a:rPr lang="en-US" dirty="0" smtClean="0"/>
              <a:t>Add the title of your presentation here</a:t>
            </a:r>
            <a:endParaRPr lang="en-US" dirty="0"/>
          </a:p>
        </p:txBody>
      </p:sp>
      <p:sp>
        <p:nvSpPr>
          <p:cNvPr id="11" name="Subtitle 1"/>
          <p:cNvSpPr txBox="1">
            <a:spLocks/>
          </p:cNvSpPr>
          <p:nvPr userDrawn="1"/>
        </p:nvSpPr>
        <p:spPr>
          <a:xfrm>
            <a:off x="3389892" y="4862023"/>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FFFFFF"/>
                </a:solidFill>
                <a:latin typeface="Helvetica Neue"/>
                <a:cs typeface="Helvetica Neue"/>
              </a:rPr>
              <a:t>Powered by</a:t>
            </a:r>
            <a:endParaRPr lang="en-US" sz="800" dirty="0">
              <a:solidFill>
                <a:srgbClr val="FFFFFF"/>
              </a:solidFill>
              <a:latin typeface="Helvetica Neue"/>
              <a:cs typeface="Helvetica Neue"/>
            </a:endParaRPr>
          </a:p>
        </p:txBody>
      </p:sp>
      <p:sp>
        <p:nvSpPr>
          <p:cNvPr id="3" name="Text Placeholder 2"/>
          <p:cNvSpPr>
            <a:spLocks noGrp="1"/>
          </p:cNvSpPr>
          <p:nvPr>
            <p:ph type="body" sz="quarter" idx="12"/>
          </p:nvPr>
        </p:nvSpPr>
        <p:spPr>
          <a:xfrm>
            <a:off x="258729" y="3729039"/>
            <a:ext cx="2938463" cy="385762"/>
          </a:xfrm>
        </p:spPr>
        <p:txBody>
          <a:bodyPr>
            <a:normAutofit/>
          </a:bodyPr>
          <a:lstStyle>
            <a:lvl1pPr>
              <a:defRPr sz="1200">
                <a:solidFill>
                  <a:schemeClr val="bg1"/>
                </a:solidFill>
              </a:defRPr>
            </a:lvl1pPr>
          </a:lstStyle>
          <a:p>
            <a:pPr lvl="0"/>
            <a:r>
              <a:rPr lang="en-US" dirty="0" smtClean="0"/>
              <a:t>Click to edit Master text styles</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56015" y="4791408"/>
            <a:ext cx="1381743" cy="336541"/>
          </a:xfrm>
          <a:prstGeom prst="rect">
            <a:avLst/>
          </a:prstGeom>
        </p:spPr>
      </p:pic>
    </p:spTree>
    <p:extLst>
      <p:ext uri="{BB962C8B-B14F-4D97-AF65-F5344CB8AC3E}">
        <p14:creationId xmlns:p14="http://schemas.microsoft.com/office/powerpoint/2010/main" val="69721707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Tree>
    <p:extLst>
      <p:ext uri="{BB962C8B-B14F-4D97-AF65-F5344CB8AC3E}">
        <p14:creationId xmlns:p14="http://schemas.microsoft.com/office/powerpoint/2010/main" val="3493834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
        <p:nvSpPr>
          <p:cNvPr id="7" name="Text Placeholder 6"/>
          <p:cNvSpPr>
            <a:spLocks noGrp="1"/>
          </p:cNvSpPr>
          <p:nvPr>
            <p:ph type="body" sz="quarter" idx="13"/>
          </p:nvPr>
        </p:nvSpPr>
        <p:spPr>
          <a:xfrm>
            <a:off x="115889" y="723901"/>
            <a:ext cx="3887787" cy="261938"/>
          </a:xfrm>
        </p:spPr>
        <p:txBody>
          <a:bodyPr/>
          <a:lstStyle/>
          <a:p>
            <a:pPr lvl="0"/>
            <a:r>
              <a:rPr lang="en-US" dirty="0" smtClean="0"/>
              <a:t>Click to edit Master text styles</a:t>
            </a:r>
          </a:p>
        </p:txBody>
      </p:sp>
    </p:spTree>
    <p:extLst>
      <p:ext uri="{BB962C8B-B14F-4D97-AF65-F5344CB8AC3E}">
        <p14:creationId xmlns:p14="http://schemas.microsoft.com/office/powerpoint/2010/main" val="9922960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 sty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graphicFrame>
        <p:nvGraphicFramePr>
          <p:cNvPr id="5" name="Table 4"/>
          <p:cNvGraphicFramePr>
            <a:graphicFrameLocks noGrp="1"/>
          </p:cNvGraphicFramePr>
          <p:nvPr userDrawn="1">
            <p:extLst/>
          </p:nvPr>
        </p:nvGraphicFramePr>
        <p:xfrm>
          <a:off x="204788" y="1052401"/>
          <a:ext cx="5953649" cy="2184875"/>
        </p:xfrm>
        <a:graphic>
          <a:graphicData uri="http://schemas.openxmlformats.org/drawingml/2006/table">
            <a:tbl>
              <a:tblPr firstRow="1" lastRow="1" bandRow="1">
                <a:tableStyleId>{1FECB4D8-DB02-4DC6-A0A2-4F2EBAE1DC90}</a:tableStyleId>
              </a:tblPr>
              <a:tblGrid>
                <a:gridCol w="4802370"/>
                <a:gridCol w="716414"/>
                <a:gridCol w="434865"/>
              </a:tblGrid>
              <a:tr h="312125">
                <a:tc>
                  <a:txBody>
                    <a:bodyPr/>
                    <a:lstStyle/>
                    <a:p>
                      <a:r>
                        <a:rPr lang="en-US" sz="1100" dirty="0" smtClean="0">
                          <a:solidFill>
                            <a:schemeClr val="bg1"/>
                          </a:solidFill>
                          <a:latin typeface="Arial"/>
                          <a:cs typeface="Arial"/>
                        </a:rPr>
                        <a:t>Answer Choices</a:t>
                      </a:r>
                      <a:endParaRPr lang="en-US" sz="1100" dirty="0">
                        <a:solidFill>
                          <a:schemeClr val="bg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r>
                        <a:rPr lang="en-US" sz="1100" dirty="0" smtClean="0">
                          <a:solidFill>
                            <a:schemeClr val="bg1"/>
                          </a:solidFill>
                          <a:latin typeface="Arial"/>
                          <a:cs typeface="Arial"/>
                        </a:rPr>
                        <a:t>Responses</a:t>
                      </a:r>
                      <a:endParaRPr lang="en-US" sz="1100" dirty="0">
                        <a:solidFill>
                          <a:schemeClr val="bg1"/>
                        </a:solidFill>
                        <a:latin typeface="Arial"/>
                        <a:cs typeface="Arial"/>
                      </a:endParaRPr>
                    </a:p>
                  </a:txBody>
                  <a:tcPr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sz="1200" dirty="0">
                        <a:solidFill>
                          <a:schemeClr val="bg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r>
              <a:tr h="312125">
                <a:tc>
                  <a:txBody>
                    <a:bodyPr/>
                    <a:lstStyle/>
                    <a:p>
                      <a:r>
                        <a:rPr lang="en-US" sz="1100" dirty="0" smtClean="0">
                          <a:solidFill>
                            <a:schemeClr val="tx1"/>
                          </a:solidFill>
                          <a:latin typeface="Arial"/>
                          <a:cs typeface="Arial"/>
                        </a:rPr>
                        <a:t>Less than one year</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1 to 3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3 to 5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25.00%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25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5 to 7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More than seven</a:t>
                      </a:r>
                      <a:r>
                        <a:rPr lang="en-US" sz="1100" baseline="0" dirty="0" smtClean="0">
                          <a:solidFill>
                            <a:schemeClr val="tx1"/>
                          </a:solidFill>
                          <a:latin typeface="Arial"/>
                          <a:cs typeface="Arial"/>
                        </a:rPr>
                        <a:t>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40.00%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40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rgbClr val="FFFFFF"/>
                          </a:solidFill>
                          <a:latin typeface="Arial"/>
                          <a:cs typeface="Arial"/>
                        </a:rPr>
                        <a:t>Total</a:t>
                      </a:r>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pPr algn="r"/>
                      <a:r>
                        <a:rPr lang="en-US" sz="1100" dirty="0" smtClean="0">
                          <a:solidFill>
                            <a:srgbClr val="FFFFFF"/>
                          </a:solidFill>
                          <a:latin typeface="Arial"/>
                          <a:cs typeface="Arial"/>
                        </a:rPr>
                        <a:t>100</a:t>
                      </a:r>
                      <a:endParaRPr lang="en-US" sz="1100" dirty="0">
                        <a:solidFill>
                          <a:srgbClr val="FFFFFF"/>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r>
            </a:tbl>
          </a:graphicData>
        </a:graphic>
      </p:graphicFrame>
      <p:sp>
        <p:nvSpPr>
          <p:cNvPr id="7" name="Text Placeholder 6"/>
          <p:cNvSpPr>
            <a:spLocks noGrp="1"/>
          </p:cNvSpPr>
          <p:nvPr>
            <p:ph type="body" sz="quarter" idx="11"/>
          </p:nvPr>
        </p:nvSpPr>
        <p:spPr>
          <a:xfrm>
            <a:off x="115889" y="723901"/>
            <a:ext cx="4478337" cy="261938"/>
          </a:xfrm>
        </p:spPr>
        <p:txBody>
          <a:bodyPr/>
          <a:lstStyle/>
          <a:p>
            <a:pPr lvl="0"/>
            <a:r>
              <a:rPr lang="en-US" dirty="0" smtClean="0"/>
              <a:t>Click to edit Master text styles</a:t>
            </a:r>
            <a:endParaRPr lang="en-US" dirty="0"/>
          </a:p>
        </p:txBody>
      </p:sp>
    </p:spTree>
    <p:extLst>
      <p:ext uri="{BB962C8B-B14F-4D97-AF65-F5344CB8AC3E}">
        <p14:creationId xmlns:p14="http://schemas.microsoft.com/office/powerpoint/2010/main" val="5667926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BF6F"/>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56494" y="2494609"/>
            <a:ext cx="5661618" cy="1234730"/>
          </a:xfrm>
        </p:spPr>
        <p:txBody>
          <a:bodyPr anchor="b">
            <a:normAutofit/>
          </a:bodyPr>
          <a:lstStyle>
            <a:lvl1pPr marL="0" indent="0">
              <a:buNone/>
              <a:defRPr sz="3600" b="1" baseline="0">
                <a:solidFill>
                  <a:srgbClr val="FFFFFF"/>
                </a:solidFill>
              </a:defRPr>
            </a:lvl1pPr>
          </a:lstStyle>
          <a:p>
            <a:pPr lvl="0"/>
            <a:r>
              <a:rPr lang="en-US" dirty="0" smtClean="0"/>
              <a:t>Add the title of your presentation here</a:t>
            </a:r>
            <a:endParaRPr lang="en-US" dirty="0"/>
          </a:p>
        </p:txBody>
      </p:sp>
      <p:sp>
        <p:nvSpPr>
          <p:cNvPr id="11" name="Subtitle 1"/>
          <p:cNvSpPr txBox="1">
            <a:spLocks/>
          </p:cNvSpPr>
          <p:nvPr userDrawn="1"/>
        </p:nvSpPr>
        <p:spPr>
          <a:xfrm>
            <a:off x="3389892" y="4862023"/>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FFFFFF"/>
                </a:solidFill>
                <a:latin typeface="Helvetica Neue"/>
                <a:cs typeface="Helvetica Neue"/>
              </a:rPr>
              <a:t>Powered by</a:t>
            </a:r>
            <a:endParaRPr lang="en-US" sz="800" dirty="0">
              <a:solidFill>
                <a:srgbClr val="FFFFFF"/>
              </a:solidFill>
              <a:latin typeface="Helvetica Neue"/>
              <a:cs typeface="Helvetica Neue"/>
            </a:endParaRPr>
          </a:p>
        </p:txBody>
      </p:sp>
      <p:sp>
        <p:nvSpPr>
          <p:cNvPr id="3" name="Text Placeholder 2"/>
          <p:cNvSpPr>
            <a:spLocks noGrp="1"/>
          </p:cNvSpPr>
          <p:nvPr>
            <p:ph type="body" sz="quarter" idx="12"/>
          </p:nvPr>
        </p:nvSpPr>
        <p:spPr>
          <a:xfrm>
            <a:off x="258729" y="3729039"/>
            <a:ext cx="2938463" cy="385762"/>
          </a:xfrm>
        </p:spPr>
        <p:txBody>
          <a:bodyPr>
            <a:normAutofit/>
          </a:bodyPr>
          <a:lstStyle>
            <a:lvl1pPr>
              <a:defRPr sz="1200">
                <a:solidFill>
                  <a:schemeClr val="bg1"/>
                </a:solidFill>
              </a:defRPr>
            </a:lvl1pPr>
          </a:lstStyle>
          <a:p>
            <a:pPr lvl="0"/>
            <a:r>
              <a:rPr lang="en-US" dirty="0" smtClean="0"/>
              <a:t>Click to edit Master text styles</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56015" y="4791408"/>
            <a:ext cx="1381743" cy="336541"/>
          </a:xfrm>
          <a:prstGeom prst="rect">
            <a:avLst/>
          </a:prstGeom>
        </p:spPr>
      </p:pic>
    </p:spTree>
    <p:extLst>
      <p:ext uri="{BB962C8B-B14F-4D97-AF65-F5344CB8AC3E}">
        <p14:creationId xmlns:p14="http://schemas.microsoft.com/office/powerpoint/2010/main" val="278690103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Tree>
    <p:extLst>
      <p:ext uri="{BB962C8B-B14F-4D97-AF65-F5344CB8AC3E}">
        <p14:creationId xmlns:p14="http://schemas.microsoft.com/office/powerpoint/2010/main" val="23867709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
        <p:nvSpPr>
          <p:cNvPr id="7" name="Text Placeholder 6"/>
          <p:cNvSpPr>
            <a:spLocks noGrp="1"/>
          </p:cNvSpPr>
          <p:nvPr>
            <p:ph type="body" sz="quarter" idx="13"/>
          </p:nvPr>
        </p:nvSpPr>
        <p:spPr>
          <a:xfrm>
            <a:off x="115889" y="723901"/>
            <a:ext cx="3887787" cy="261938"/>
          </a:xfrm>
        </p:spPr>
        <p:txBody>
          <a:bodyPr/>
          <a:lstStyle/>
          <a:p>
            <a:pPr lvl="0"/>
            <a:r>
              <a:rPr lang="en-US" dirty="0" smtClean="0"/>
              <a:t>Click to edit Master text styles</a:t>
            </a:r>
          </a:p>
        </p:txBody>
      </p:sp>
    </p:spTree>
    <p:extLst>
      <p:ext uri="{BB962C8B-B14F-4D97-AF65-F5344CB8AC3E}">
        <p14:creationId xmlns:p14="http://schemas.microsoft.com/office/powerpoint/2010/main" val="37497771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able sty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graphicFrame>
        <p:nvGraphicFramePr>
          <p:cNvPr id="5" name="Table 4"/>
          <p:cNvGraphicFramePr>
            <a:graphicFrameLocks noGrp="1"/>
          </p:cNvGraphicFramePr>
          <p:nvPr userDrawn="1">
            <p:extLst/>
          </p:nvPr>
        </p:nvGraphicFramePr>
        <p:xfrm>
          <a:off x="204788" y="1052401"/>
          <a:ext cx="5953649" cy="2184875"/>
        </p:xfrm>
        <a:graphic>
          <a:graphicData uri="http://schemas.openxmlformats.org/drawingml/2006/table">
            <a:tbl>
              <a:tblPr firstRow="1" lastRow="1" bandRow="1">
                <a:tableStyleId>{1FECB4D8-DB02-4DC6-A0A2-4F2EBAE1DC90}</a:tableStyleId>
              </a:tblPr>
              <a:tblGrid>
                <a:gridCol w="4802370"/>
                <a:gridCol w="716414"/>
                <a:gridCol w="434865"/>
              </a:tblGrid>
              <a:tr h="312125">
                <a:tc>
                  <a:txBody>
                    <a:bodyPr/>
                    <a:lstStyle/>
                    <a:p>
                      <a:r>
                        <a:rPr lang="en-US" sz="1100" dirty="0" smtClean="0">
                          <a:solidFill>
                            <a:schemeClr val="bg1"/>
                          </a:solidFill>
                          <a:latin typeface="Arial"/>
                          <a:cs typeface="Arial"/>
                        </a:rPr>
                        <a:t>Answer Choices</a:t>
                      </a:r>
                      <a:endParaRPr lang="en-US" sz="1100" dirty="0">
                        <a:solidFill>
                          <a:schemeClr val="bg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r>
                        <a:rPr lang="en-US" sz="1100" dirty="0" smtClean="0">
                          <a:solidFill>
                            <a:schemeClr val="bg1"/>
                          </a:solidFill>
                          <a:latin typeface="Arial"/>
                          <a:cs typeface="Arial"/>
                        </a:rPr>
                        <a:t>Responses</a:t>
                      </a:r>
                      <a:endParaRPr lang="en-US" sz="1100" dirty="0">
                        <a:solidFill>
                          <a:schemeClr val="bg1"/>
                        </a:solidFill>
                        <a:latin typeface="Arial"/>
                        <a:cs typeface="Arial"/>
                      </a:endParaRPr>
                    </a:p>
                  </a:txBody>
                  <a:tcPr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sz="1200" dirty="0">
                        <a:solidFill>
                          <a:schemeClr val="bg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r>
              <a:tr h="312125">
                <a:tc>
                  <a:txBody>
                    <a:bodyPr/>
                    <a:lstStyle/>
                    <a:p>
                      <a:r>
                        <a:rPr lang="en-US" sz="1100" dirty="0" smtClean="0">
                          <a:solidFill>
                            <a:schemeClr val="tx1"/>
                          </a:solidFill>
                          <a:latin typeface="Arial"/>
                          <a:cs typeface="Arial"/>
                        </a:rPr>
                        <a:t>Less than one year</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1 to 3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3 to 5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25.00%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25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5 to 7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More than seven</a:t>
                      </a:r>
                      <a:r>
                        <a:rPr lang="en-US" sz="1100" baseline="0" dirty="0" smtClean="0">
                          <a:solidFill>
                            <a:schemeClr val="tx1"/>
                          </a:solidFill>
                          <a:latin typeface="Arial"/>
                          <a:cs typeface="Arial"/>
                        </a:rPr>
                        <a:t>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40.00%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40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rgbClr val="FFFFFF"/>
                          </a:solidFill>
                          <a:latin typeface="Arial"/>
                          <a:cs typeface="Arial"/>
                        </a:rPr>
                        <a:t>Total</a:t>
                      </a:r>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pPr algn="r"/>
                      <a:r>
                        <a:rPr lang="en-US" sz="1100" dirty="0" smtClean="0">
                          <a:solidFill>
                            <a:srgbClr val="FFFFFF"/>
                          </a:solidFill>
                          <a:latin typeface="Arial"/>
                          <a:cs typeface="Arial"/>
                        </a:rPr>
                        <a:t>100</a:t>
                      </a:r>
                      <a:endParaRPr lang="en-US" sz="1100" dirty="0">
                        <a:solidFill>
                          <a:srgbClr val="FFFFFF"/>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r>
            </a:tbl>
          </a:graphicData>
        </a:graphic>
      </p:graphicFrame>
      <p:sp>
        <p:nvSpPr>
          <p:cNvPr id="7" name="Text Placeholder 6"/>
          <p:cNvSpPr>
            <a:spLocks noGrp="1"/>
          </p:cNvSpPr>
          <p:nvPr>
            <p:ph type="body" sz="quarter" idx="11"/>
          </p:nvPr>
        </p:nvSpPr>
        <p:spPr>
          <a:xfrm>
            <a:off x="115889" y="723901"/>
            <a:ext cx="4478337" cy="261938"/>
          </a:xfrm>
        </p:spPr>
        <p:txBody>
          <a:bodyPr/>
          <a:lstStyle/>
          <a:p>
            <a:pPr lvl="0"/>
            <a:r>
              <a:rPr lang="en-US" dirty="0" smtClean="0"/>
              <a:t>Click to edit Master text styles</a:t>
            </a:r>
            <a:endParaRPr lang="en-US" dirty="0"/>
          </a:p>
        </p:txBody>
      </p:sp>
    </p:spTree>
    <p:extLst>
      <p:ext uri="{BB962C8B-B14F-4D97-AF65-F5344CB8AC3E}">
        <p14:creationId xmlns:p14="http://schemas.microsoft.com/office/powerpoint/2010/main" val="14759105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BF6F"/>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56494" y="2494609"/>
            <a:ext cx="5661618" cy="1234730"/>
          </a:xfrm>
        </p:spPr>
        <p:txBody>
          <a:bodyPr anchor="b">
            <a:normAutofit/>
          </a:bodyPr>
          <a:lstStyle>
            <a:lvl1pPr marL="0" indent="0">
              <a:buNone/>
              <a:defRPr sz="3600" b="1" baseline="0">
                <a:solidFill>
                  <a:srgbClr val="FFFFFF"/>
                </a:solidFill>
              </a:defRPr>
            </a:lvl1pPr>
          </a:lstStyle>
          <a:p>
            <a:pPr lvl="0"/>
            <a:r>
              <a:rPr lang="en-US" dirty="0" smtClean="0"/>
              <a:t>Add the title of your presentation here</a:t>
            </a:r>
            <a:endParaRPr lang="en-US" dirty="0"/>
          </a:p>
        </p:txBody>
      </p:sp>
      <p:sp>
        <p:nvSpPr>
          <p:cNvPr id="11" name="Subtitle 1"/>
          <p:cNvSpPr txBox="1">
            <a:spLocks/>
          </p:cNvSpPr>
          <p:nvPr userDrawn="1"/>
        </p:nvSpPr>
        <p:spPr>
          <a:xfrm>
            <a:off x="3389892" y="4862023"/>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FFFFFF"/>
                </a:solidFill>
                <a:latin typeface="Helvetica Neue"/>
                <a:cs typeface="Helvetica Neue"/>
              </a:rPr>
              <a:t>Powered by</a:t>
            </a:r>
            <a:endParaRPr lang="en-US" sz="800" dirty="0">
              <a:solidFill>
                <a:srgbClr val="FFFFFF"/>
              </a:solidFill>
              <a:latin typeface="Helvetica Neue"/>
              <a:cs typeface="Helvetica Neue"/>
            </a:endParaRPr>
          </a:p>
        </p:txBody>
      </p:sp>
      <p:sp>
        <p:nvSpPr>
          <p:cNvPr id="3" name="Text Placeholder 2"/>
          <p:cNvSpPr>
            <a:spLocks noGrp="1"/>
          </p:cNvSpPr>
          <p:nvPr>
            <p:ph type="body" sz="quarter" idx="12"/>
          </p:nvPr>
        </p:nvSpPr>
        <p:spPr>
          <a:xfrm>
            <a:off x="258729" y="3729039"/>
            <a:ext cx="2938463" cy="385762"/>
          </a:xfrm>
        </p:spPr>
        <p:txBody>
          <a:bodyPr>
            <a:normAutofit/>
          </a:bodyPr>
          <a:lstStyle>
            <a:lvl1pPr>
              <a:defRPr sz="1200">
                <a:solidFill>
                  <a:schemeClr val="bg1"/>
                </a:solidFill>
              </a:defRPr>
            </a:lvl1pPr>
          </a:lstStyle>
          <a:p>
            <a:pPr lvl="0"/>
            <a:r>
              <a:rPr lang="en-US" dirty="0" smtClean="0"/>
              <a:t>Click to edit Master text styles</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56015" y="4791408"/>
            <a:ext cx="1381743" cy="336541"/>
          </a:xfrm>
          <a:prstGeom prst="rect">
            <a:avLst/>
          </a:prstGeom>
        </p:spPr>
      </p:pic>
    </p:spTree>
    <p:extLst>
      <p:ext uri="{BB962C8B-B14F-4D97-AF65-F5344CB8AC3E}">
        <p14:creationId xmlns:p14="http://schemas.microsoft.com/office/powerpoint/2010/main" val="2899120985"/>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Tree>
    <p:extLst>
      <p:ext uri="{BB962C8B-B14F-4D97-AF65-F5344CB8AC3E}">
        <p14:creationId xmlns:p14="http://schemas.microsoft.com/office/powerpoint/2010/main" val="2551697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
        <p:nvSpPr>
          <p:cNvPr id="7" name="Text Placeholder 6"/>
          <p:cNvSpPr>
            <a:spLocks noGrp="1"/>
          </p:cNvSpPr>
          <p:nvPr>
            <p:ph type="body" sz="quarter" idx="13"/>
          </p:nvPr>
        </p:nvSpPr>
        <p:spPr>
          <a:xfrm>
            <a:off x="115889" y="723901"/>
            <a:ext cx="3887787" cy="261938"/>
          </a:xfrm>
        </p:spPr>
        <p:txBody>
          <a:bodyPr/>
          <a:lstStyle/>
          <a:p>
            <a:pPr lvl="0"/>
            <a:r>
              <a:rPr lang="en-US" dirty="0" smtClean="0"/>
              <a:t>Click to edit Master text styles</a:t>
            </a:r>
          </a:p>
        </p:txBody>
      </p:sp>
    </p:spTree>
    <p:extLst>
      <p:ext uri="{BB962C8B-B14F-4D97-AF65-F5344CB8AC3E}">
        <p14:creationId xmlns:p14="http://schemas.microsoft.com/office/powerpoint/2010/main" val="2659293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able sty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graphicFrame>
        <p:nvGraphicFramePr>
          <p:cNvPr id="5" name="Table 4"/>
          <p:cNvGraphicFramePr>
            <a:graphicFrameLocks noGrp="1"/>
          </p:cNvGraphicFramePr>
          <p:nvPr userDrawn="1">
            <p:extLst/>
          </p:nvPr>
        </p:nvGraphicFramePr>
        <p:xfrm>
          <a:off x="204788" y="1052401"/>
          <a:ext cx="5953649" cy="2184875"/>
        </p:xfrm>
        <a:graphic>
          <a:graphicData uri="http://schemas.openxmlformats.org/drawingml/2006/table">
            <a:tbl>
              <a:tblPr firstRow="1" lastRow="1" bandRow="1">
                <a:tableStyleId>{1FECB4D8-DB02-4DC6-A0A2-4F2EBAE1DC90}</a:tableStyleId>
              </a:tblPr>
              <a:tblGrid>
                <a:gridCol w="4802370"/>
                <a:gridCol w="716414"/>
                <a:gridCol w="434865"/>
              </a:tblGrid>
              <a:tr h="312125">
                <a:tc>
                  <a:txBody>
                    <a:bodyPr/>
                    <a:lstStyle/>
                    <a:p>
                      <a:r>
                        <a:rPr lang="en-US" sz="1100" dirty="0" smtClean="0">
                          <a:solidFill>
                            <a:schemeClr val="bg1"/>
                          </a:solidFill>
                          <a:latin typeface="Arial"/>
                          <a:cs typeface="Arial"/>
                        </a:rPr>
                        <a:t>Answer Choices</a:t>
                      </a:r>
                      <a:endParaRPr lang="en-US" sz="1100" dirty="0">
                        <a:solidFill>
                          <a:schemeClr val="bg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r>
                        <a:rPr lang="en-US" sz="1100" dirty="0" smtClean="0">
                          <a:solidFill>
                            <a:schemeClr val="bg1"/>
                          </a:solidFill>
                          <a:latin typeface="Arial"/>
                          <a:cs typeface="Arial"/>
                        </a:rPr>
                        <a:t>Responses</a:t>
                      </a:r>
                      <a:endParaRPr lang="en-US" sz="1100" dirty="0">
                        <a:solidFill>
                          <a:schemeClr val="bg1"/>
                        </a:solidFill>
                        <a:latin typeface="Arial"/>
                        <a:cs typeface="Arial"/>
                      </a:endParaRPr>
                    </a:p>
                  </a:txBody>
                  <a:tcPr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sz="1200" dirty="0">
                        <a:solidFill>
                          <a:schemeClr val="bg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r>
              <a:tr h="312125">
                <a:tc>
                  <a:txBody>
                    <a:bodyPr/>
                    <a:lstStyle/>
                    <a:p>
                      <a:r>
                        <a:rPr lang="en-US" sz="1100" dirty="0" smtClean="0">
                          <a:solidFill>
                            <a:schemeClr val="tx1"/>
                          </a:solidFill>
                          <a:latin typeface="Arial"/>
                          <a:cs typeface="Arial"/>
                        </a:rPr>
                        <a:t>Less than one year</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1 to 3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3 to 5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25.00%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25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5 to 7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More than seven</a:t>
                      </a:r>
                      <a:r>
                        <a:rPr lang="en-US" sz="1100" baseline="0" dirty="0" smtClean="0">
                          <a:solidFill>
                            <a:schemeClr val="tx1"/>
                          </a:solidFill>
                          <a:latin typeface="Arial"/>
                          <a:cs typeface="Arial"/>
                        </a:rPr>
                        <a:t>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40.00%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40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rgbClr val="FFFFFF"/>
                          </a:solidFill>
                          <a:latin typeface="Arial"/>
                          <a:cs typeface="Arial"/>
                        </a:rPr>
                        <a:t>Total</a:t>
                      </a:r>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pPr algn="r"/>
                      <a:r>
                        <a:rPr lang="en-US" sz="1100" dirty="0" smtClean="0">
                          <a:solidFill>
                            <a:srgbClr val="FFFFFF"/>
                          </a:solidFill>
                          <a:latin typeface="Arial"/>
                          <a:cs typeface="Arial"/>
                        </a:rPr>
                        <a:t>100</a:t>
                      </a:r>
                      <a:endParaRPr lang="en-US" sz="1100" dirty="0">
                        <a:solidFill>
                          <a:srgbClr val="FFFFFF"/>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r>
            </a:tbl>
          </a:graphicData>
        </a:graphic>
      </p:graphicFrame>
      <p:sp>
        <p:nvSpPr>
          <p:cNvPr id="7" name="Text Placeholder 6"/>
          <p:cNvSpPr>
            <a:spLocks noGrp="1"/>
          </p:cNvSpPr>
          <p:nvPr>
            <p:ph type="body" sz="quarter" idx="11"/>
          </p:nvPr>
        </p:nvSpPr>
        <p:spPr>
          <a:xfrm>
            <a:off x="115889" y="723901"/>
            <a:ext cx="4478337" cy="261938"/>
          </a:xfrm>
        </p:spPr>
        <p:txBody>
          <a:bodyPr/>
          <a:lstStyle/>
          <a:p>
            <a:pPr lvl="0"/>
            <a:r>
              <a:rPr lang="en-US" dirty="0" smtClean="0"/>
              <a:t>Click to edit Master text styles</a:t>
            </a:r>
            <a:endParaRPr lang="en-US" dirty="0"/>
          </a:p>
        </p:txBody>
      </p:sp>
    </p:spTree>
    <p:extLst>
      <p:ext uri="{BB962C8B-B14F-4D97-AF65-F5344CB8AC3E}">
        <p14:creationId xmlns:p14="http://schemas.microsoft.com/office/powerpoint/2010/main" val="23473542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BF6F"/>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56494" y="2494609"/>
            <a:ext cx="5661618" cy="1234730"/>
          </a:xfrm>
        </p:spPr>
        <p:txBody>
          <a:bodyPr anchor="b">
            <a:normAutofit/>
          </a:bodyPr>
          <a:lstStyle>
            <a:lvl1pPr marL="0" indent="0">
              <a:buNone/>
              <a:defRPr sz="3600" b="1" baseline="0">
                <a:solidFill>
                  <a:srgbClr val="FFFFFF"/>
                </a:solidFill>
              </a:defRPr>
            </a:lvl1pPr>
          </a:lstStyle>
          <a:p>
            <a:pPr lvl="0"/>
            <a:r>
              <a:rPr lang="en-US" dirty="0" smtClean="0"/>
              <a:t>Add the title of your presentation here</a:t>
            </a:r>
            <a:endParaRPr lang="en-US" dirty="0"/>
          </a:p>
        </p:txBody>
      </p:sp>
      <p:sp>
        <p:nvSpPr>
          <p:cNvPr id="11" name="Subtitle 1"/>
          <p:cNvSpPr txBox="1">
            <a:spLocks/>
          </p:cNvSpPr>
          <p:nvPr userDrawn="1"/>
        </p:nvSpPr>
        <p:spPr>
          <a:xfrm>
            <a:off x="3389892" y="4862023"/>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FFFFFF"/>
                </a:solidFill>
                <a:latin typeface="Helvetica Neue"/>
                <a:cs typeface="Helvetica Neue"/>
              </a:rPr>
              <a:t>Powered by</a:t>
            </a:r>
            <a:endParaRPr lang="en-US" sz="800" dirty="0">
              <a:solidFill>
                <a:srgbClr val="FFFFFF"/>
              </a:solidFill>
              <a:latin typeface="Helvetica Neue"/>
              <a:cs typeface="Helvetica Neue"/>
            </a:endParaRPr>
          </a:p>
        </p:txBody>
      </p:sp>
      <p:sp>
        <p:nvSpPr>
          <p:cNvPr id="3" name="Text Placeholder 2"/>
          <p:cNvSpPr>
            <a:spLocks noGrp="1"/>
          </p:cNvSpPr>
          <p:nvPr>
            <p:ph type="body" sz="quarter" idx="12"/>
          </p:nvPr>
        </p:nvSpPr>
        <p:spPr>
          <a:xfrm>
            <a:off x="258729" y="3729039"/>
            <a:ext cx="2938463" cy="385762"/>
          </a:xfrm>
        </p:spPr>
        <p:txBody>
          <a:bodyPr>
            <a:normAutofit/>
          </a:bodyPr>
          <a:lstStyle>
            <a:lvl1pPr>
              <a:defRPr sz="1200">
                <a:solidFill>
                  <a:schemeClr val="bg1"/>
                </a:solidFill>
              </a:defRPr>
            </a:lvl1pPr>
          </a:lstStyle>
          <a:p>
            <a:pPr lvl="0"/>
            <a:r>
              <a:rPr lang="en-US" dirty="0" smtClean="0"/>
              <a:t>Click to edit Master text styles</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56015" y="4791408"/>
            <a:ext cx="1381743" cy="336541"/>
          </a:xfrm>
          <a:prstGeom prst="rect">
            <a:avLst/>
          </a:prstGeom>
        </p:spPr>
      </p:pic>
    </p:spTree>
    <p:extLst>
      <p:ext uri="{BB962C8B-B14F-4D97-AF65-F5344CB8AC3E}">
        <p14:creationId xmlns:p14="http://schemas.microsoft.com/office/powerpoint/2010/main" val="3888902772"/>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Tree>
    <p:extLst>
      <p:ext uri="{BB962C8B-B14F-4D97-AF65-F5344CB8AC3E}">
        <p14:creationId xmlns:p14="http://schemas.microsoft.com/office/powerpoint/2010/main" val="22628218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
        <p:nvSpPr>
          <p:cNvPr id="7" name="Text Placeholder 6"/>
          <p:cNvSpPr>
            <a:spLocks noGrp="1"/>
          </p:cNvSpPr>
          <p:nvPr>
            <p:ph type="body" sz="quarter" idx="13"/>
          </p:nvPr>
        </p:nvSpPr>
        <p:spPr>
          <a:xfrm>
            <a:off x="115889" y="723901"/>
            <a:ext cx="3887787" cy="261938"/>
          </a:xfrm>
        </p:spPr>
        <p:txBody>
          <a:bodyPr/>
          <a:lstStyle/>
          <a:p>
            <a:pPr lvl="0"/>
            <a:r>
              <a:rPr lang="en-US" dirty="0" smtClean="0"/>
              <a:t>Click to edit Master text styles</a:t>
            </a:r>
          </a:p>
        </p:txBody>
      </p:sp>
    </p:spTree>
    <p:extLst>
      <p:ext uri="{BB962C8B-B14F-4D97-AF65-F5344CB8AC3E}">
        <p14:creationId xmlns:p14="http://schemas.microsoft.com/office/powerpoint/2010/main" val="30703725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ble sty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graphicFrame>
        <p:nvGraphicFramePr>
          <p:cNvPr id="5" name="Table 4"/>
          <p:cNvGraphicFramePr>
            <a:graphicFrameLocks noGrp="1"/>
          </p:cNvGraphicFramePr>
          <p:nvPr userDrawn="1">
            <p:extLst/>
          </p:nvPr>
        </p:nvGraphicFramePr>
        <p:xfrm>
          <a:off x="204788" y="1052401"/>
          <a:ext cx="5953649" cy="2184875"/>
        </p:xfrm>
        <a:graphic>
          <a:graphicData uri="http://schemas.openxmlformats.org/drawingml/2006/table">
            <a:tbl>
              <a:tblPr firstRow="1" lastRow="1" bandRow="1">
                <a:tableStyleId>{1FECB4D8-DB02-4DC6-A0A2-4F2EBAE1DC90}</a:tableStyleId>
              </a:tblPr>
              <a:tblGrid>
                <a:gridCol w="4802370"/>
                <a:gridCol w="716414"/>
                <a:gridCol w="434865"/>
              </a:tblGrid>
              <a:tr h="312125">
                <a:tc>
                  <a:txBody>
                    <a:bodyPr/>
                    <a:lstStyle/>
                    <a:p>
                      <a:r>
                        <a:rPr lang="en-US" sz="1100" dirty="0" smtClean="0">
                          <a:solidFill>
                            <a:schemeClr val="bg1"/>
                          </a:solidFill>
                          <a:latin typeface="Arial"/>
                          <a:cs typeface="Arial"/>
                        </a:rPr>
                        <a:t>Answer Choices</a:t>
                      </a:r>
                      <a:endParaRPr lang="en-US" sz="1100" dirty="0">
                        <a:solidFill>
                          <a:schemeClr val="bg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r>
                        <a:rPr lang="en-US" sz="1100" dirty="0" smtClean="0">
                          <a:solidFill>
                            <a:schemeClr val="bg1"/>
                          </a:solidFill>
                          <a:latin typeface="Arial"/>
                          <a:cs typeface="Arial"/>
                        </a:rPr>
                        <a:t>Responses</a:t>
                      </a:r>
                      <a:endParaRPr lang="en-US" sz="1100" dirty="0">
                        <a:solidFill>
                          <a:schemeClr val="bg1"/>
                        </a:solidFill>
                        <a:latin typeface="Arial"/>
                        <a:cs typeface="Arial"/>
                      </a:endParaRPr>
                    </a:p>
                  </a:txBody>
                  <a:tcPr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sz="1200" dirty="0">
                        <a:solidFill>
                          <a:schemeClr val="bg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r>
              <a:tr h="312125">
                <a:tc>
                  <a:txBody>
                    <a:bodyPr/>
                    <a:lstStyle/>
                    <a:p>
                      <a:r>
                        <a:rPr lang="en-US" sz="1100" dirty="0" smtClean="0">
                          <a:solidFill>
                            <a:schemeClr val="tx1"/>
                          </a:solidFill>
                          <a:latin typeface="Arial"/>
                          <a:cs typeface="Arial"/>
                        </a:rPr>
                        <a:t>Less than one year</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1 to 3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3 to 5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25.00%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25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5 to 7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More than seven</a:t>
                      </a:r>
                      <a:r>
                        <a:rPr lang="en-US" sz="1100" baseline="0" dirty="0" smtClean="0">
                          <a:solidFill>
                            <a:schemeClr val="tx1"/>
                          </a:solidFill>
                          <a:latin typeface="Arial"/>
                          <a:cs typeface="Arial"/>
                        </a:rPr>
                        <a:t>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40.00%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40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rgbClr val="FFFFFF"/>
                          </a:solidFill>
                          <a:latin typeface="Arial"/>
                          <a:cs typeface="Arial"/>
                        </a:rPr>
                        <a:t>Total</a:t>
                      </a:r>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pPr algn="r"/>
                      <a:r>
                        <a:rPr lang="en-US" sz="1100" dirty="0" smtClean="0">
                          <a:solidFill>
                            <a:srgbClr val="FFFFFF"/>
                          </a:solidFill>
                          <a:latin typeface="Arial"/>
                          <a:cs typeface="Arial"/>
                        </a:rPr>
                        <a:t>100</a:t>
                      </a:r>
                      <a:endParaRPr lang="en-US" sz="1100" dirty="0">
                        <a:solidFill>
                          <a:srgbClr val="FFFFFF"/>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r>
            </a:tbl>
          </a:graphicData>
        </a:graphic>
      </p:graphicFrame>
      <p:sp>
        <p:nvSpPr>
          <p:cNvPr id="7" name="Text Placeholder 6"/>
          <p:cNvSpPr>
            <a:spLocks noGrp="1"/>
          </p:cNvSpPr>
          <p:nvPr>
            <p:ph type="body" sz="quarter" idx="11"/>
          </p:nvPr>
        </p:nvSpPr>
        <p:spPr>
          <a:xfrm>
            <a:off x="115889" y="723901"/>
            <a:ext cx="4478337" cy="261938"/>
          </a:xfrm>
        </p:spPr>
        <p:txBody>
          <a:bodyPr/>
          <a:lstStyle/>
          <a:p>
            <a:pPr lvl="0"/>
            <a:r>
              <a:rPr lang="en-US" dirty="0" smtClean="0"/>
              <a:t>Click to edit Master text styles</a:t>
            </a:r>
            <a:endParaRPr lang="en-US" dirty="0"/>
          </a:p>
        </p:txBody>
      </p:sp>
    </p:spTree>
    <p:extLst>
      <p:ext uri="{BB962C8B-B14F-4D97-AF65-F5344CB8AC3E}">
        <p14:creationId xmlns:p14="http://schemas.microsoft.com/office/powerpoint/2010/main" val="19034269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BF6F"/>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56494" y="2494609"/>
            <a:ext cx="5661618" cy="1234730"/>
          </a:xfrm>
        </p:spPr>
        <p:txBody>
          <a:bodyPr anchor="b">
            <a:normAutofit/>
          </a:bodyPr>
          <a:lstStyle>
            <a:lvl1pPr marL="0" indent="0">
              <a:buNone/>
              <a:defRPr sz="3600" b="1" baseline="0">
                <a:solidFill>
                  <a:srgbClr val="FFFFFF"/>
                </a:solidFill>
              </a:defRPr>
            </a:lvl1pPr>
          </a:lstStyle>
          <a:p>
            <a:pPr lvl="0"/>
            <a:r>
              <a:rPr lang="en-US" dirty="0" smtClean="0"/>
              <a:t>Add the title of your presentation here</a:t>
            </a:r>
            <a:endParaRPr lang="en-US" dirty="0"/>
          </a:p>
        </p:txBody>
      </p:sp>
      <p:sp>
        <p:nvSpPr>
          <p:cNvPr id="11" name="Subtitle 1"/>
          <p:cNvSpPr txBox="1">
            <a:spLocks/>
          </p:cNvSpPr>
          <p:nvPr userDrawn="1"/>
        </p:nvSpPr>
        <p:spPr>
          <a:xfrm>
            <a:off x="3389892" y="4862023"/>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FFFFFF"/>
                </a:solidFill>
                <a:latin typeface="Helvetica Neue"/>
                <a:cs typeface="Helvetica Neue"/>
              </a:rPr>
              <a:t>Powered by</a:t>
            </a:r>
            <a:endParaRPr lang="en-US" sz="800" dirty="0">
              <a:solidFill>
                <a:srgbClr val="FFFFFF"/>
              </a:solidFill>
              <a:latin typeface="Helvetica Neue"/>
              <a:cs typeface="Helvetica Neue"/>
            </a:endParaRPr>
          </a:p>
        </p:txBody>
      </p:sp>
      <p:sp>
        <p:nvSpPr>
          <p:cNvPr id="3" name="Text Placeholder 2"/>
          <p:cNvSpPr>
            <a:spLocks noGrp="1"/>
          </p:cNvSpPr>
          <p:nvPr>
            <p:ph type="body" sz="quarter" idx="12"/>
          </p:nvPr>
        </p:nvSpPr>
        <p:spPr>
          <a:xfrm>
            <a:off x="258729" y="3729039"/>
            <a:ext cx="2938463" cy="385762"/>
          </a:xfrm>
        </p:spPr>
        <p:txBody>
          <a:bodyPr>
            <a:normAutofit/>
          </a:bodyPr>
          <a:lstStyle>
            <a:lvl1pPr>
              <a:defRPr sz="1200">
                <a:solidFill>
                  <a:schemeClr val="bg1"/>
                </a:solidFill>
              </a:defRPr>
            </a:lvl1pPr>
          </a:lstStyle>
          <a:p>
            <a:pPr lvl="0"/>
            <a:r>
              <a:rPr lang="en-US" dirty="0" smtClean="0"/>
              <a:t>Click to edit Master text styles</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56015" y="4791408"/>
            <a:ext cx="1381743" cy="336541"/>
          </a:xfrm>
          <a:prstGeom prst="rect">
            <a:avLst/>
          </a:prstGeom>
        </p:spPr>
      </p:pic>
    </p:spTree>
    <p:extLst>
      <p:ext uri="{BB962C8B-B14F-4D97-AF65-F5344CB8AC3E}">
        <p14:creationId xmlns:p14="http://schemas.microsoft.com/office/powerpoint/2010/main" val="2623910020"/>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Tree>
    <p:extLst>
      <p:ext uri="{BB962C8B-B14F-4D97-AF65-F5344CB8AC3E}">
        <p14:creationId xmlns:p14="http://schemas.microsoft.com/office/powerpoint/2010/main" val="36455023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
        <p:nvSpPr>
          <p:cNvPr id="7" name="Text Placeholder 6"/>
          <p:cNvSpPr>
            <a:spLocks noGrp="1"/>
          </p:cNvSpPr>
          <p:nvPr>
            <p:ph type="body" sz="quarter" idx="13"/>
          </p:nvPr>
        </p:nvSpPr>
        <p:spPr>
          <a:xfrm>
            <a:off x="115889" y="723901"/>
            <a:ext cx="3887787" cy="261938"/>
          </a:xfrm>
        </p:spPr>
        <p:txBody>
          <a:bodyPr/>
          <a:lstStyle/>
          <a:p>
            <a:pPr lvl="0"/>
            <a:r>
              <a:rPr lang="en-US" dirty="0" smtClean="0"/>
              <a:t>Click to edit Master text styles</a:t>
            </a:r>
          </a:p>
        </p:txBody>
      </p:sp>
    </p:spTree>
    <p:extLst>
      <p:ext uri="{BB962C8B-B14F-4D97-AF65-F5344CB8AC3E}">
        <p14:creationId xmlns:p14="http://schemas.microsoft.com/office/powerpoint/2010/main" val="16549632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ble sty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graphicFrame>
        <p:nvGraphicFramePr>
          <p:cNvPr id="5" name="Table 4"/>
          <p:cNvGraphicFramePr>
            <a:graphicFrameLocks noGrp="1"/>
          </p:cNvGraphicFramePr>
          <p:nvPr userDrawn="1">
            <p:extLst/>
          </p:nvPr>
        </p:nvGraphicFramePr>
        <p:xfrm>
          <a:off x="204788" y="1052401"/>
          <a:ext cx="5953649" cy="2184875"/>
        </p:xfrm>
        <a:graphic>
          <a:graphicData uri="http://schemas.openxmlformats.org/drawingml/2006/table">
            <a:tbl>
              <a:tblPr firstRow="1" lastRow="1" bandRow="1">
                <a:tableStyleId>{1FECB4D8-DB02-4DC6-A0A2-4F2EBAE1DC90}</a:tableStyleId>
              </a:tblPr>
              <a:tblGrid>
                <a:gridCol w="4802370"/>
                <a:gridCol w="716414"/>
                <a:gridCol w="434865"/>
              </a:tblGrid>
              <a:tr h="312125">
                <a:tc>
                  <a:txBody>
                    <a:bodyPr/>
                    <a:lstStyle/>
                    <a:p>
                      <a:r>
                        <a:rPr lang="en-US" sz="1100" dirty="0" smtClean="0">
                          <a:solidFill>
                            <a:schemeClr val="bg1"/>
                          </a:solidFill>
                          <a:latin typeface="Arial"/>
                          <a:cs typeface="Arial"/>
                        </a:rPr>
                        <a:t>Answer Choices</a:t>
                      </a:r>
                      <a:endParaRPr lang="en-US" sz="1100" dirty="0">
                        <a:solidFill>
                          <a:schemeClr val="bg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r>
                        <a:rPr lang="en-US" sz="1100" dirty="0" smtClean="0">
                          <a:solidFill>
                            <a:schemeClr val="bg1"/>
                          </a:solidFill>
                          <a:latin typeface="Arial"/>
                          <a:cs typeface="Arial"/>
                        </a:rPr>
                        <a:t>Responses</a:t>
                      </a:r>
                      <a:endParaRPr lang="en-US" sz="1100" dirty="0">
                        <a:solidFill>
                          <a:schemeClr val="bg1"/>
                        </a:solidFill>
                        <a:latin typeface="Arial"/>
                        <a:cs typeface="Arial"/>
                      </a:endParaRPr>
                    </a:p>
                  </a:txBody>
                  <a:tcPr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sz="1200" dirty="0">
                        <a:solidFill>
                          <a:schemeClr val="bg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r>
              <a:tr h="312125">
                <a:tc>
                  <a:txBody>
                    <a:bodyPr/>
                    <a:lstStyle/>
                    <a:p>
                      <a:r>
                        <a:rPr lang="en-US" sz="1100" dirty="0" smtClean="0">
                          <a:solidFill>
                            <a:schemeClr val="tx1"/>
                          </a:solidFill>
                          <a:latin typeface="Arial"/>
                          <a:cs typeface="Arial"/>
                        </a:rPr>
                        <a:t>Less than one year</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1 to 3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3 to 5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25.00%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25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5 to 7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More than seven</a:t>
                      </a:r>
                      <a:r>
                        <a:rPr lang="en-US" sz="1100" baseline="0" dirty="0" smtClean="0">
                          <a:solidFill>
                            <a:schemeClr val="tx1"/>
                          </a:solidFill>
                          <a:latin typeface="Arial"/>
                          <a:cs typeface="Arial"/>
                        </a:rPr>
                        <a:t>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40.00%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40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rgbClr val="FFFFFF"/>
                          </a:solidFill>
                          <a:latin typeface="Arial"/>
                          <a:cs typeface="Arial"/>
                        </a:rPr>
                        <a:t>Total</a:t>
                      </a:r>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pPr algn="r"/>
                      <a:r>
                        <a:rPr lang="en-US" sz="1100" dirty="0" smtClean="0">
                          <a:solidFill>
                            <a:srgbClr val="FFFFFF"/>
                          </a:solidFill>
                          <a:latin typeface="Arial"/>
                          <a:cs typeface="Arial"/>
                        </a:rPr>
                        <a:t>100</a:t>
                      </a:r>
                      <a:endParaRPr lang="en-US" sz="1100" dirty="0">
                        <a:solidFill>
                          <a:srgbClr val="FFFFFF"/>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r>
            </a:tbl>
          </a:graphicData>
        </a:graphic>
      </p:graphicFrame>
      <p:sp>
        <p:nvSpPr>
          <p:cNvPr id="7" name="Text Placeholder 6"/>
          <p:cNvSpPr>
            <a:spLocks noGrp="1"/>
          </p:cNvSpPr>
          <p:nvPr>
            <p:ph type="body" sz="quarter" idx="11"/>
          </p:nvPr>
        </p:nvSpPr>
        <p:spPr>
          <a:xfrm>
            <a:off x="115889" y="723901"/>
            <a:ext cx="4478337" cy="261938"/>
          </a:xfrm>
        </p:spPr>
        <p:txBody>
          <a:bodyPr/>
          <a:lstStyle/>
          <a:p>
            <a:pPr lvl="0"/>
            <a:r>
              <a:rPr lang="en-US" dirty="0" smtClean="0"/>
              <a:t>Click to edit Master text styles</a:t>
            </a:r>
            <a:endParaRPr lang="en-US" dirty="0"/>
          </a:p>
        </p:txBody>
      </p:sp>
    </p:spTree>
    <p:extLst>
      <p:ext uri="{BB962C8B-B14F-4D97-AF65-F5344CB8AC3E}">
        <p14:creationId xmlns:p14="http://schemas.microsoft.com/office/powerpoint/2010/main" val="30906883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BF6F"/>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56494" y="2494609"/>
            <a:ext cx="5661618" cy="1234730"/>
          </a:xfrm>
        </p:spPr>
        <p:txBody>
          <a:bodyPr anchor="b">
            <a:normAutofit/>
          </a:bodyPr>
          <a:lstStyle>
            <a:lvl1pPr marL="0" indent="0">
              <a:buNone/>
              <a:defRPr sz="3600" b="1" baseline="0">
                <a:solidFill>
                  <a:srgbClr val="FFFFFF"/>
                </a:solidFill>
              </a:defRPr>
            </a:lvl1pPr>
          </a:lstStyle>
          <a:p>
            <a:pPr lvl="0"/>
            <a:r>
              <a:rPr lang="en-US" dirty="0" smtClean="0"/>
              <a:t>Add the title of your presentation here</a:t>
            </a:r>
            <a:endParaRPr lang="en-US" dirty="0"/>
          </a:p>
        </p:txBody>
      </p:sp>
      <p:sp>
        <p:nvSpPr>
          <p:cNvPr id="11" name="Subtitle 1"/>
          <p:cNvSpPr txBox="1">
            <a:spLocks/>
          </p:cNvSpPr>
          <p:nvPr userDrawn="1"/>
        </p:nvSpPr>
        <p:spPr>
          <a:xfrm>
            <a:off x="3389892" y="4862023"/>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FFFFFF"/>
                </a:solidFill>
                <a:latin typeface="Helvetica Neue"/>
                <a:cs typeface="Helvetica Neue"/>
              </a:rPr>
              <a:t>Powered by</a:t>
            </a:r>
            <a:endParaRPr lang="en-US" sz="800" dirty="0">
              <a:solidFill>
                <a:srgbClr val="FFFFFF"/>
              </a:solidFill>
              <a:latin typeface="Helvetica Neue"/>
              <a:cs typeface="Helvetica Neue"/>
            </a:endParaRPr>
          </a:p>
        </p:txBody>
      </p:sp>
      <p:sp>
        <p:nvSpPr>
          <p:cNvPr id="3" name="Text Placeholder 2"/>
          <p:cNvSpPr>
            <a:spLocks noGrp="1"/>
          </p:cNvSpPr>
          <p:nvPr>
            <p:ph type="body" sz="quarter" idx="12"/>
          </p:nvPr>
        </p:nvSpPr>
        <p:spPr>
          <a:xfrm>
            <a:off x="258729" y="3729039"/>
            <a:ext cx="2938463" cy="385762"/>
          </a:xfrm>
        </p:spPr>
        <p:txBody>
          <a:bodyPr>
            <a:normAutofit/>
          </a:bodyPr>
          <a:lstStyle>
            <a:lvl1pPr>
              <a:defRPr sz="1200">
                <a:solidFill>
                  <a:schemeClr val="bg1"/>
                </a:solidFill>
              </a:defRPr>
            </a:lvl1pPr>
          </a:lstStyle>
          <a:p>
            <a:pPr lvl="0"/>
            <a:r>
              <a:rPr lang="en-US" dirty="0" smtClean="0"/>
              <a:t>Click to edit Master text styles</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56015" y="4791408"/>
            <a:ext cx="1381743" cy="336541"/>
          </a:xfrm>
          <a:prstGeom prst="rect">
            <a:avLst/>
          </a:prstGeom>
        </p:spPr>
      </p:pic>
    </p:spTree>
    <p:extLst>
      <p:ext uri="{BB962C8B-B14F-4D97-AF65-F5344CB8AC3E}">
        <p14:creationId xmlns:p14="http://schemas.microsoft.com/office/powerpoint/2010/main" val="3808521221"/>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Tree>
    <p:extLst>
      <p:ext uri="{BB962C8B-B14F-4D97-AF65-F5344CB8AC3E}">
        <p14:creationId xmlns:p14="http://schemas.microsoft.com/office/powerpoint/2010/main" val="39807236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
        <p:nvSpPr>
          <p:cNvPr id="7" name="Text Placeholder 6"/>
          <p:cNvSpPr>
            <a:spLocks noGrp="1"/>
          </p:cNvSpPr>
          <p:nvPr>
            <p:ph type="body" sz="quarter" idx="13"/>
          </p:nvPr>
        </p:nvSpPr>
        <p:spPr>
          <a:xfrm>
            <a:off x="115889" y="723901"/>
            <a:ext cx="3887787" cy="261938"/>
          </a:xfrm>
        </p:spPr>
        <p:txBody>
          <a:bodyPr/>
          <a:lstStyle/>
          <a:p>
            <a:pPr lvl="0"/>
            <a:r>
              <a:rPr lang="en-US" dirty="0" smtClean="0"/>
              <a:t>Click to edit Master text styles</a:t>
            </a:r>
          </a:p>
        </p:txBody>
      </p:sp>
    </p:spTree>
    <p:extLst>
      <p:ext uri="{BB962C8B-B14F-4D97-AF65-F5344CB8AC3E}">
        <p14:creationId xmlns:p14="http://schemas.microsoft.com/office/powerpoint/2010/main" val="39026696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able sty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graphicFrame>
        <p:nvGraphicFramePr>
          <p:cNvPr id="5" name="Table 4"/>
          <p:cNvGraphicFramePr>
            <a:graphicFrameLocks noGrp="1"/>
          </p:cNvGraphicFramePr>
          <p:nvPr userDrawn="1">
            <p:extLst/>
          </p:nvPr>
        </p:nvGraphicFramePr>
        <p:xfrm>
          <a:off x="204788" y="1052401"/>
          <a:ext cx="5953649" cy="2184875"/>
        </p:xfrm>
        <a:graphic>
          <a:graphicData uri="http://schemas.openxmlformats.org/drawingml/2006/table">
            <a:tbl>
              <a:tblPr firstRow="1" lastRow="1" bandRow="1">
                <a:tableStyleId>{1FECB4D8-DB02-4DC6-A0A2-4F2EBAE1DC90}</a:tableStyleId>
              </a:tblPr>
              <a:tblGrid>
                <a:gridCol w="4802370"/>
                <a:gridCol w="716414"/>
                <a:gridCol w="434865"/>
              </a:tblGrid>
              <a:tr h="312125">
                <a:tc>
                  <a:txBody>
                    <a:bodyPr/>
                    <a:lstStyle/>
                    <a:p>
                      <a:r>
                        <a:rPr lang="en-US" sz="1100" dirty="0" smtClean="0">
                          <a:solidFill>
                            <a:schemeClr val="bg1"/>
                          </a:solidFill>
                          <a:latin typeface="Arial"/>
                          <a:cs typeface="Arial"/>
                        </a:rPr>
                        <a:t>Answer Choices</a:t>
                      </a:r>
                      <a:endParaRPr lang="en-US" sz="1100" dirty="0">
                        <a:solidFill>
                          <a:schemeClr val="bg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r>
                        <a:rPr lang="en-US" sz="1100" dirty="0" smtClean="0">
                          <a:solidFill>
                            <a:schemeClr val="bg1"/>
                          </a:solidFill>
                          <a:latin typeface="Arial"/>
                          <a:cs typeface="Arial"/>
                        </a:rPr>
                        <a:t>Responses</a:t>
                      </a:r>
                      <a:endParaRPr lang="en-US" sz="1100" dirty="0">
                        <a:solidFill>
                          <a:schemeClr val="bg1"/>
                        </a:solidFill>
                        <a:latin typeface="Arial"/>
                        <a:cs typeface="Arial"/>
                      </a:endParaRPr>
                    </a:p>
                  </a:txBody>
                  <a:tcPr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sz="1200" dirty="0">
                        <a:solidFill>
                          <a:schemeClr val="bg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r>
              <a:tr h="312125">
                <a:tc>
                  <a:txBody>
                    <a:bodyPr/>
                    <a:lstStyle/>
                    <a:p>
                      <a:r>
                        <a:rPr lang="en-US" sz="1100" dirty="0" smtClean="0">
                          <a:solidFill>
                            <a:schemeClr val="tx1"/>
                          </a:solidFill>
                          <a:latin typeface="Arial"/>
                          <a:cs typeface="Arial"/>
                        </a:rPr>
                        <a:t>Less than one year</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1 to 3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3 to 5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25.00%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25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5 to 7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More than seven</a:t>
                      </a:r>
                      <a:r>
                        <a:rPr lang="en-US" sz="1100" baseline="0" dirty="0" smtClean="0">
                          <a:solidFill>
                            <a:schemeClr val="tx1"/>
                          </a:solidFill>
                          <a:latin typeface="Arial"/>
                          <a:cs typeface="Arial"/>
                        </a:rPr>
                        <a:t>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40.00%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40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rgbClr val="FFFFFF"/>
                          </a:solidFill>
                          <a:latin typeface="Arial"/>
                          <a:cs typeface="Arial"/>
                        </a:rPr>
                        <a:t>Total</a:t>
                      </a:r>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pPr algn="r"/>
                      <a:r>
                        <a:rPr lang="en-US" sz="1100" dirty="0" smtClean="0">
                          <a:solidFill>
                            <a:srgbClr val="FFFFFF"/>
                          </a:solidFill>
                          <a:latin typeface="Arial"/>
                          <a:cs typeface="Arial"/>
                        </a:rPr>
                        <a:t>100</a:t>
                      </a:r>
                      <a:endParaRPr lang="en-US" sz="1100" dirty="0">
                        <a:solidFill>
                          <a:srgbClr val="FFFFFF"/>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r>
            </a:tbl>
          </a:graphicData>
        </a:graphic>
      </p:graphicFrame>
      <p:sp>
        <p:nvSpPr>
          <p:cNvPr id="7" name="Text Placeholder 6"/>
          <p:cNvSpPr>
            <a:spLocks noGrp="1"/>
          </p:cNvSpPr>
          <p:nvPr>
            <p:ph type="body" sz="quarter" idx="11"/>
          </p:nvPr>
        </p:nvSpPr>
        <p:spPr>
          <a:xfrm>
            <a:off x="115889" y="723901"/>
            <a:ext cx="4478337" cy="261938"/>
          </a:xfrm>
        </p:spPr>
        <p:txBody>
          <a:bodyPr/>
          <a:lstStyle/>
          <a:p>
            <a:pPr lvl="0"/>
            <a:r>
              <a:rPr lang="en-US" dirty="0" smtClean="0"/>
              <a:t>Click to edit Master text styles</a:t>
            </a:r>
            <a:endParaRPr lang="en-US" dirty="0"/>
          </a:p>
        </p:txBody>
      </p:sp>
    </p:spTree>
    <p:extLst>
      <p:ext uri="{BB962C8B-B14F-4D97-AF65-F5344CB8AC3E}">
        <p14:creationId xmlns:p14="http://schemas.microsoft.com/office/powerpoint/2010/main" val="2609193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BF6F"/>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56494" y="2494609"/>
            <a:ext cx="5661618" cy="1234730"/>
          </a:xfrm>
        </p:spPr>
        <p:txBody>
          <a:bodyPr anchor="b">
            <a:normAutofit/>
          </a:bodyPr>
          <a:lstStyle>
            <a:lvl1pPr marL="0" indent="0">
              <a:buNone/>
              <a:defRPr sz="3600" b="1" baseline="0">
                <a:solidFill>
                  <a:srgbClr val="FFFFFF"/>
                </a:solidFill>
              </a:defRPr>
            </a:lvl1pPr>
          </a:lstStyle>
          <a:p>
            <a:pPr lvl="0"/>
            <a:r>
              <a:rPr lang="en-US" dirty="0" smtClean="0"/>
              <a:t>Add the title of your presentation here</a:t>
            </a:r>
            <a:endParaRPr lang="en-US" dirty="0"/>
          </a:p>
        </p:txBody>
      </p:sp>
      <p:sp>
        <p:nvSpPr>
          <p:cNvPr id="11" name="Subtitle 1"/>
          <p:cNvSpPr txBox="1">
            <a:spLocks/>
          </p:cNvSpPr>
          <p:nvPr userDrawn="1"/>
        </p:nvSpPr>
        <p:spPr>
          <a:xfrm>
            <a:off x="3389892" y="4862023"/>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FFFFFF"/>
                </a:solidFill>
                <a:latin typeface="Helvetica Neue"/>
                <a:cs typeface="Helvetica Neue"/>
              </a:rPr>
              <a:t>Powered by</a:t>
            </a:r>
            <a:endParaRPr lang="en-US" sz="800" dirty="0">
              <a:solidFill>
                <a:srgbClr val="FFFFFF"/>
              </a:solidFill>
              <a:latin typeface="Helvetica Neue"/>
              <a:cs typeface="Helvetica Neue"/>
            </a:endParaRPr>
          </a:p>
        </p:txBody>
      </p:sp>
      <p:sp>
        <p:nvSpPr>
          <p:cNvPr id="3" name="Text Placeholder 2"/>
          <p:cNvSpPr>
            <a:spLocks noGrp="1"/>
          </p:cNvSpPr>
          <p:nvPr>
            <p:ph type="body" sz="quarter" idx="12"/>
          </p:nvPr>
        </p:nvSpPr>
        <p:spPr>
          <a:xfrm>
            <a:off x="258729" y="3729039"/>
            <a:ext cx="2938463" cy="385762"/>
          </a:xfrm>
        </p:spPr>
        <p:txBody>
          <a:bodyPr>
            <a:normAutofit/>
          </a:bodyPr>
          <a:lstStyle>
            <a:lvl1pPr>
              <a:defRPr sz="1200">
                <a:solidFill>
                  <a:schemeClr val="bg1"/>
                </a:solidFill>
              </a:defRPr>
            </a:lvl1pPr>
          </a:lstStyle>
          <a:p>
            <a:pPr lvl="0"/>
            <a:r>
              <a:rPr lang="en-US" dirty="0" smtClean="0"/>
              <a:t>Click to edit Master text styles</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56015" y="4791408"/>
            <a:ext cx="1381743" cy="336541"/>
          </a:xfrm>
          <a:prstGeom prst="rect">
            <a:avLst/>
          </a:prstGeom>
        </p:spPr>
      </p:pic>
    </p:spTree>
    <p:extLst>
      <p:ext uri="{BB962C8B-B14F-4D97-AF65-F5344CB8AC3E}">
        <p14:creationId xmlns:p14="http://schemas.microsoft.com/office/powerpoint/2010/main" val="3634119533"/>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Tree>
    <p:extLst>
      <p:ext uri="{BB962C8B-B14F-4D97-AF65-F5344CB8AC3E}">
        <p14:creationId xmlns:p14="http://schemas.microsoft.com/office/powerpoint/2010/main" val="9877718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
        <p:nvSpPr>
          <p:cNvPr id="7" name="Text Placeholder 6"/>
          <p:cNvSpPr>
            <a:spLocks noGrp="1"/>
          </p:cNvSpPr>
          <p:nvPr>
            <p:ph type="body" sz="quarter" idx="13"/>
          </p:nvPr>
        </p:nvSpPr>
        <p:spPr>
          <a:xfrm>
            <a:off x="115889" y="723901"/>
            <a:ext cx="3887787" cy="261938"/>
          </a:xfrm>
        </p:spPr>
        <p:txBody>
          <a:bodyPr/>
          <a:lstStyle/>
          <a:p>
            <a:pPr lvl="0"/>
            <a:r>
              <a:rPr lang="en-US" dirty="0" smtClean="0"/>
              <a:t>Click to edit Master text styles</a:t>
            </a:r>
          </a:p>
        </p:txBody>
      </p:sp>
    </p:spTree>
    <p:extLst>
      <p:ext uri="{BB962C8B-B14F-4D97-AF65-F5344CB8AC3E}">
        <p14:creationId xmlns:p14="http://schemas.microsoft.com/office/powerpoint/2010/main" val="24428826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able sty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graphicFrame>
        <p:nvGraphicFramePr>
          <p:cNvPr id="5" name="Table 4"/>
          <p:cNvGraphicFramePr>
            <a:graphicFrameLocks noGrp="1"/>
          </p:cNvGraphicFramePr>
          <p:nvPr userDrawn="1">
            <p:extLst/>
          </p:nvPr>
        </p:nvGraphicFramePr>
        <p:xfrm>
          <a:off x="204788" y="1052401"/>
          <a:ext cx="5953649" cy="2184875"/>
        </p:xfrm>
        <a:graphic>
          <a:graphicData uri="http://schemas.openxmlformats.org/drawingml/2006/table">
            <a:tbl>
              <a:tblPr firstRow="1" lastRow="1" bandRow="1">
                <a:tableStyleId>{1FECB4D8-DB02-4DC6-A0A2-4F2EBAE1DC90}</a:tableStyleId>
              </a:tblPr>
              <a:tblGrid>
                <a:gridCol w="4802370"/>
                <a:gridCol w="716414"/>
                <a:gridCol w="434865"/>
              </a:tblGrid>
              <a:tr h="312125">
                <a:tc>
                  <a:txBody>
                    <a:bodyPr/>
                    <a:lstStyle/>
                    <a:p>
                      <a:r>
                        <a:rPr lang="en-US" sz="1100" dirty="0" smtClean="0">
                          <a:solidFill>
                            <a:schemeClr val="bg1"/>
                          </a:solidFill>
                          <a:latin typeface="Arial"/>
                          <a:cs typeface="Arial"/>
                        </a:rPr>
                        <a:t>Answer Choices</a:t>
                      </a:r>
                      <a:endParaRPr lang="en-US" sz="1100" dirty="0">
                        <a:solidFill>
                          <a:schemeClr val="bg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r>
                        <a:rPr lang="en-US" sz="1100" dirty="0" smtClean="0">
                          <a:solidFill>
                            <a:schemeClr val="bg1"/>
                          </a:solidFill>
                          <a:latin typeface="Arial"/>
                          <a:cs typeface="Arial"/>
                        </a:rPr>
                        <a:t>Responses</a:t>
                      </a:r>
                      <a:endParaRPr lang="en-US" sz="1100" dirty="0">
                        <a:solidFill>
                          <a:schemeClr val="bg1"/>
                        </a:solidFill>
                        <a:latin typeface="Arial"/>
                        <a:cs typeface="Arial"/>
                      </a:endParaRPr>
                    </a:p>
                  </a:txBody>
                  <a:tcPr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sz="1200" dirty="0">
                        <a:solidFill>
                          <a:schemeClr val="bg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r>
              <a:tr h="312125">
                <a:tc>
                  <a:txBody>
                    <a:bodyPr/>
                    <a:lstStyle/>
                    <a:p>
                      <a:r>
                        <a:rPr lang="en-US" sz="1100" dirty="0" smtClean="0">
                          <a:solidFill>
                            <a:schemeClr val="tx1"/>
                          </a:solidFill>
                          <a:latin typeface="Arial"/>
                          <a:cs typeface="Arial"/>
                        </a:rPr>
                        <a:t>Less than one year</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1 to 3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3 to 5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25.00%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25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5 to 7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More than seven</a:t>
                      </a:r>
                      <a:r>
                        <a:rPr lang="en-US" sz="1100" baseline="0" dirty="0" smtClean="0">
                          <a:solidFill>
                            <a:schemeClr val="tx1"/>
                          </a:solidFill>
                          <a:latin typeface="Arial"/>
                          <a:cs typeface="Arial"/>
                        </a:rPr>
                        <a:t>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40.00%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40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rgbClr val="FFFFFF"/>
                          </a:solidFill>
                          <a:latin typeface="Arial"/>
                          <a:cs typeface="Arial"/>
                        </a:rPr>
                        <a:t>Total</a:t>
                      </a:r>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pPr algn="r"/>
                      <a:r>
                        <a:rPr lang="en-US" sz="1100" dirty="0" smtClean="0">
                          <a:solidFill>
                            <a:srgbClr val="FFFFFF"/>
                          </a:solidFill>
                          <a:latin typeface="Arial"/>
                          <a:cs typeface="Arial"/>
                        </a:rPr>
                        <a:t>100</a:t>
                      </a:r>
                      <a:endParaRPr lang="en-US" sz="1100" dirty="0">
                        <a:solidFill>
                          <a:srgbClr val="FFFFFF"/>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r>
            </a:tbl>
          </a:graphicData>
        </a:graphic>
      </p:graphicFrame>
      <p:sp>
        <p:nvSpPr>
          <p:cNvPr id="7" name="Text Placeholder 6"/>
          <p:cNvSpPr>
            <a:spLocks noGrp="1"/>
          </p:cNvSpPr>
          <p:nvPr>
            <p:ph type="body" sz="quarter" idx="11"/>
          </p:nvPr>
        </p:nvSpPr>
        <p:spPr>
          <a:xfrm>
            <a:off x="115889" y="723901"/>
            <a:ext cx="4478337" cy="261938"/>
          </a:xfrm>
        </p:spPr>
        <p:txBody>
          <a:bodyPr/>
          <a:lstStyle/>
          <a:p>
            <a:pPr lvl="0"/>
            <a:r>
              <a:rPr lang="en-US" dirty="0" smtClean="0"/>
              <a:t>Click to edit Master text styles</a:t>
            </a:r>
            <a:endParaRPr lang="en-US" dirty="0"/>
          </a:p>
        </p:txBody>
      </p:sp>
    </p:spTree>
    <p:extLst>
      <p:ext uri="{BB962C8B-B14F-4D97-AF65-F5344CB8AC3E}">
        <p14:creationId xmlns:p14="http://schemas.microsoft.com/office/powerpoint/2010/main" val="32491851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BF6F"/>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56494" y="2494609"/>
            <a:ext cx="5661618" cy="1234730"/>
          </a:xfrm>
        </p:spPr>
        <p:txBody>
          <a:bodyPr anchor="b">
            <a:normAutofit/>
          </a:bodyPr>
          <a:lstStyle>
            <a:lvl1pPr marL="0" indent="0">
              <a:buNone/>
              <a:defRPr sz="3600" b="1" baseline="0">
                <a:solidFill>
                  <a:srgbClr val="FFFFFF"/>
                </a:solidFill>
              </a:defRPr>
            </a:lvl1pPr>
          </a:lstStyle>
          <a:p>
            <a:pPr lvl="0"/>
            <a:r>
              <a:rPr lang="en-US" dirty="0" smtClean="0"/>
              <a:t>Add the title of your presentation here</a:t>
            </a:r>
            <a:endParaRPr lang="en-US" dirty="0"/>
          </a:p>
        </p:txBody>
      </p:sp>
      <p:sp>
        <p:nvSpPr>
          <p:cNvPr id="11" name="Subtitle 1"/>
          <p:cNvSpPr txBox="1">
            <a:spLocks/>
          </p:cNvSpPr>
          <p:nvPr userDrawn="1"/>
        </p:nvSpPr>
        <p:spPr>
          <a:xfrm>
            <a:off x="3389892" y="4862023"/>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FFFFFF"/>
                </a:solidFill>
                <a:latin typeface="Helvetica Neue"/>
                <a:cs typeface="Helvetica Neue"/>
              </a:rPr>
              <a:t>Powered by</a:t>
            </a:r>
            <a:endParaRPr lang="en-US" sz="800" dirty="0">
              <a:solidFill>
                <a:srgbClr val="FFFFFF"/>
              </a:solidFill>
              <a:latin typeface="Helvetica Neue"/>
              <a:cs typeface="Helvetica Neue"/>
            </a:endParaRPr>
          </a:p>
        </p:txBody>
      </p:sp>
      <p:sp>
        <p:nvSpPr>
          <p:cNvPr id="3" name="Text Placeholder 2"/>
          <p:cNvSpPr>
            <a:spLocks noGrp="1"/>
          </p:cNvSpPr>
          <p:nvPr>
            <p:ph type="body" sz="quarter" idx="12"/>
          </p:nvPr>
        </p:nvSpPr>
        <p:spPr>
          <a:xfrm>
            <a:off x="258729" y="3729039"/>
            <a:ext cx="2938463" cy="385762"/>
          </a:xfrm>
        </p:spPr>
        <p:txBody>
          <a:bodyPr>
            <a:normAutofit/>
          </a:bodyPr>
          <a:lstStyle>
            <a:lvl1pPr>
              <a:defRPr sz="1200">
                <a:solidFill>
                  <a:schemeClr val="bg1"/>
                </a:solidFill>
              </a:defRPr>
            </a:lvl1pPr>
          </a:lstStyle>
          <a:p>
            <a:pPr lvl="0"/>
            <a:r>
              <a:rPr lang="en-US" dirty="0" smtClean="0"/>
              <a:t>Click to edit Master text styles</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56015" y="4791408"/>
            <a:ext cx="1381743" cy="336541"/>
          </a:xfrm>
          <a:prstGeom prst="rect">
            <a:avLst/>
          </a:prstGeom>
        </p:spPr>
      </p:pic>
    </p:spTree>
    <p:extLst>
      <p:ext uri="{BB962C8B-B14F-4D97-AF65-F5344CB8AC3E}">
        <p14:creationId xmlns:p14="http://schemas.microsoft.com/office/powerpoint/2010/main" val="1350342877"/>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Tree>
    <p:extLst>
      <p:ext uri="{BB962C8B-B14F-4D97-AF65-F5344CB8AC3E}">
        <p14:creationId xmlns:p14="http://schemas.microsoft.com/office/powerpoint/2010/main" val="860495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
        <p:nvSpPr>
          <p:cNvPr id="7" name="Text Placeholder 6"/>
          <p:cNvSpPr>
            <a:spLocks noGrp="1"/>
          </p:cNvSpPr>
          <p:nvPr>
            <p:ph type="body" sz="quarter" idx="13"/>
          </p:nvPr>
        </p:nvSpPr>
        <p:spPr>
          <a:xfrm>
            <a:off x="115889" y="723901"/>
            <a:ext cx="3887787" cy="261938"/>
          </a:xfrm>
        </p:spPr>
        <p:txBody>
          <a:bodyPr/>
          <a:lstStyle/>
          <a:p>
            <a:pPr lvl="0"/>
            <a:r>
              <a:rPr lang="en-US" dirty="0" smtClean="0"/>
              <a:t>Click to edit Master text styles</a:t>
            </a:r>
          </a:p>
        </p:txBody>
      </p:sp>
    </p:spTree>
    <p:extLst>
      <p:ext uri="{BB962C8B-B14F-4D97-AF65-F5344CB8AC3E}">
        <p14:creationId xmlns:p14="http://schemas.microsoft.com/office/powerpoint/2010/main" val="5471615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able sty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graphicFrame>
        <p:nvGraphicFramePr>
          <p:cNvPr id="5" name="Table 4"/>
          <p:cNvGraphicFramePr>
            <a:graphicFrameLocks noGrp="1"/>
          </p:cNvGraphicFramePr>
          <p:nvPr userDrawn="1">
            <p:extLst/>
          </p:nvPr>
        </p:nvGraphicFramePr>
        <p:xfrm>
          <a:off x="204788" y="1052401"/>
          <a:ext cx="5953649" cy="2184875"/>
        </p:xfrm>
        <a:graphic>
          <a:graphicData uri="http://schemas.openxmlformats.org/drawingml/2006/table">
            <a:tbl>
              <a:tblPr firstRow="1" lastRow="1" bandRow="1">
                <a:tableStyleId>{1FECB4D8-DB02-4DC6-A0A2-4F2EBAE1DC90}</a:tableStyleId>
              </a:tblPr>
              <a:tblGrid>
                <a:gridCol w="4802370"/>
                <a:gridCol w="716414"/>
                <a:gridCol w="434865"/>
              </a:tblGrid>
              <a:tr h="312125">
                <a:tc>
                  <a:txBody>
                    <a:bodyPr/>
                    <a:lstStyle/>
                    <a:p>
                      <a:r>
                        <a:rPr lang="en-US" sz="1100" dirty="0" smtClean="0">
                          <a:solidFill>
                            <a:schemeClr val="bg1"/>
                          </a:solidFill>
                          <a:latin typeface="Arial"/>
                          <a:cs typeface="Arial"/>
                        </a:rPr>
                        <a:t>Answer Choices</a:t>
                      </a:r>
                      <a:endParaRPr lang="en-US" sz="1100" dirty="0">
                        <a:solidFill>
                          <a:schemeClr val="bg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r>
                        <a:rPr lang="en-US" sz="1100" dirty="0" smtClean="0">
                          <a:solidFill>
                            <a:schemeClr val="bg1"/>
                          </a:solidFill>
                          <a:latin typeface="Arial"/>
                          <a:cs typeface="Arial"/>
                        </a:rPr>
                        <a:t>Responses</a:t>
                      </a:r>
                      <a:endParaRPr lang="en-US" sz="1100" dirty="0">
                        <a:solidFill>
                          <a:schemeClr val="bg1"/>
                        </a:solidFill>
                        <a:latin typeface="Arial"/>
                        <a:cs typeface="Arial"/>
                      </a:endParaRPr>
                    </a:p>
                  </a:txBody>
                  <a:tcPr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sz="1200" dirty="0">
                        <a:solidFill>
                          <a:schemeClr val="bg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r>
              <a:tr h="312125">
                <a:tc>
                  <a:txBody>
                    <a:bodyPr/>
                    <a:lstStyle/>
                    <a:p>
                      <a:r>
                        <a:rPr lang="en-US" sz="1100" dirty="0" smtClean="0">
                          <a:solidFill>
                            <a:schemeClr val="tx1"/>
                          </a:solidFill>
                          <a:latin typeface="Arial"/>
                          <a:cs typeface="Arial"/>
                        </a:rPr>
                        <a:t>Less than one year</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1 to 3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3 to 5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25.00%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25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5 to 7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15.00%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15</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chemeClr val="tx1"/>
                          </a:solidFill>
                          <a:latin typeface="Arial"/>
                          <a:cs typeface="Arial"/>
                        </a:rPr>
                        <a:t>More than seven</a:t>
                      </a:r>
                      <a:r>
                        <a:rPr lang="en-US" sz="1100" baseline="0" dirty="0" smtClean="0">
                          <a:solidFill>
                            <a:schemeClr val="tx1"/>
                          </a:solidFill>
                          <a:latin typeface="Arial"/>
                          <a:cs typeface="Arial"/>
                        </a:rPr>
                        <a:t> years</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dirty="0" smtClean="0">
                          <a:solidFill>
                            <a:schemeClr val="tx1"/>
                          </a:solidFill>
                          <a:latin typeface="Arial"/>
                          <a:cs typeface="Arial"/>
                        </a:rPr>
                        <a:t>40.00%</a:t>
                      </a:r>
                      <a:endParaRPr lang="en-US" sz="1100" dirty="0">
                        <a:solidFill>
                          <a:schemeClr val="tx1"/>
                        </a:solidFill>
                        <a:latin typeface="Arial"/>
                        <a:cs typeface="Arial"/>
                      </a:endParaRPr>
                    </a:p>
                  </a:txBody>
                  <a:tcPr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100" dirty="0" smtClean="0">
                          <a:solidFill>
                            <a:schemeClr val="tx1"/>
                          </a:solidFill>
                          <a:latin typeface="Arial"/>
                          <a:cs typeface="Arial"/>
                        </a:rPr>
                        <a:t>40</a:t>
                      </a:r>
                      <a:endParaRPr lang="en-US" sz="1100" dirty="0">
                        <a:solidFill>
                          <a:schemeClr val="tx1"/>
                        </a:solidFill>
                        <a:latin typeface="Arial"/>
                        <a:cs typeface="Arial"/>
                      </a:endParaRPr>
                    </a:p>
                  </a:txBody>
                  <a:tcPr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2125">
                <a:tc>
                  <a:txBody>
                    <a:bodyPr/>
                    <a:lstStyle/>
                    <a:p>
                      <a:r>
                        <a:rPr lang="en-US" sz="1100" dirty="0" smtClean="0">
                          <a:solidFill>
                            <a:srgbClr val="FFFFFF"/>
                          </a:solidFill>
                          <a:latin typeface="Arial"/>
                          <a:cs typeface="Arial"/>
                        </a:rPr>
                        <a:t>Total</a:t>
                      </a:r>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endParaRPr lang="en-US" sz="1100" dirty="0">
                        <a:solidFill>
                          <a:srgbClr val="FFFFFF"/>
                        </a:solidFill>
                        <a:latin typeface="Arial"/>
                        <a:cs typeface="Aria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pPr algn="r"/>
                      <a:r>
                        <a:rPr lang="en-US" sz="1100" dirty="0" smtClean="0">
                          <a:solidFill>
                            <a:srgbClr val="FFFFFF"/>
                          </a:solidFill>
                          <a:latin typeface="Arial"/>
                          <a:cs typeface="Arial"/>
                        </a:rPr>
                        <a:t>100</a:t>
                      </a:r>
                      <a:endParaRPr lang="en-US" sz="1100" dirty="0">
                        <a:solidFill>
                          <a:srgbClr val="FFFFFF"/>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r>
            </a:tbl>
          </a:graphicData>
        </a:graphic>
      </p:graphicFrame>
      <p:sp>
        <p:nvSpPr>
          <p:cNvPr id="7" name="Text Placeholder 6"/>
          <p:cNvSpPr>
            <a:spLocks noGrp="1"/>
          </p:cNvSpPr>
          <p:nvPr>
            <p:ph type="body" sz="quarter" idx="11"/>
          </p:nvPr>
        </p:nvSpPr>
        <p:spPr>
          <a:xfrm>
            <a:off x="115889" y="723901"/>
            <a:ext cx="4478337" cy="261938"/>
          </a:xfrm>
        </p:spPr>
        <p:txBody>
          <a:bodyPr/>
          <a:lstStyle/>
          <a:p>
            <a:pPr lvl="0"/>
            <a:r>
              <a:rPr lang="en-US" dirty="0" smtClean="0"/>
              <a:t>Click to edit Master text styles</a:t>
            </a:r>
            <a:endParaRPr lang="en-US" dirty="0"/>
          </a:p>
        </p:txBody>
      </p:sp>
    </p:spTree>
    <p:extLst>
      <p:ext uri="{BB962C8B-B14F-4D97-AF65-F5344CB8AC3E}">
        <p14:creationId xmlns:p14="http://schemas.microsoft.com/office/powerpoint/2010/main" val="29025560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BF6F"/>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56494" y="2494609"/>
            <a:ext cx="5661618" cy="1234730"/>
          </a:xfrm>
        </p:spPr>
        <p:txBody>
          <a:bodyPr anchor="b">
            <a:normAutofit/>
          </a:bodyPr>
          <a:lstStyle>
            <a:lvl1pPr marL="0" indent="0">
              <a:buNone/>
              <a:defRPr sz="3600" b="1" baseline="0">
                <a:solidFill>
                  <a:srgbClr val="FFFFFF"/>
                </a:solidFill>
              </a:defRPr>
            </a:lvl1pPr>
          </a:lstStyle>
          <a:p>
            <a:pPr lvl="0"/>
            <a:r>
              <a:rPr lang="en-US" dirty="0" smtClean="0"/>
              <a:t>Add the title of your presentation here</a:t>
            </a:r>
            <a:endParaRPr lang="en-US" dirty="0"/>
          </a:p>
        </p:txBody>
      </p:sp>
      <p:sp>
        <p:nvSpPr>
          <p:cNvPr id="11" name="Subtitle 1"/>
          <p:cNvSpPr txBox="1">
            <a:spLocks/>
          </p:cNvSpPr>
          <p:nvPr userDrawn="1"/>
        </p:nvSpPr>
        <p:spPr>
          <a:xfrm>
            <a:off x="3389892" y="4862023"/>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FFFFFF"/>
                </a:solidFill>
                <a:latin typeface="Helvetica Neue"/>
                <a:cs typeface="Helvetica Neue"/>
              </a:rPr>
              <a:t>Powered by</a:t>
            </a:r>
            <a:endParaRPr lang="en-US" sz="800" dirty="0">
              <a:solidFill>
                <a:srgbClr val="FFFFFF"/>
              </a:solidFill>
              <a:latin typeface="Helvetica Neue"/>
              <a:cs typeface="Helvetica Neue"/>
            </a:endParaRPr>
          </a:p>
        </p:txBody>
      </p:sp>
      <p:sp>
        <p:nvSpPr>
          <p:cNvPr id="3" name="Text Placeholder 2"/>
          <p:cNvSpPr>
            <a:spLocks noGrp="1"/>
          </p:cNvSpPr>
          <p:nvPr>
            <p:ph type="body" sz="quarter" idx="12"/>
          </p:nvPr>
        </p:nvSpPr>
        <p:spPr>
          <a:xfrm>
            <a:off x="258729" y="3729039"/>
            <a:ext cx="2938463" cy="385762"/>
          </a:xfrm>
        </p:spPr>
        <p:txBody>
          <a:bodyPr>
            <a:normAutofit/>
          </a:bodyPr>
          <a:lstStyle>
            <a:lvl1pPr>
              <a:defRPr sz="1200">
                <a:solidFill>
                  <a:schemeClr val="bg1"/>
                </a:solidFill>
              </a:defRPr>
            </a:lvl1pPr>
          </a:lstStyle>
          <a:p>
            <a:pPr lvl="0"/>
            <a:r>
              <a:rPr lang="en-US" dirty="0" smtClean="0"/>
              <a:t>Click to edit Master text styles</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56015" y="4791408"/>
            <a:ext cx="1381743" cy="336541"/>
          </a:xfrm>
          <a:prstGeom prst="rect">
            <a:avLst/>
          </a:prstGeom>
        </p:spPr>
      </p:pic>
    </p:spTree>
    <p:extLst>
      <p:ext uri="{BB962C8B-B14F-4D97-AF65-F5344CB8AC3E}">
        <p14:creationId xmlns:p14="http://schemas.microsoft.com/office/powerpoint/2010/main" val="19842671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theme" Target="../theme/theme5.xml"/><Relationship Id="rId4" Type="http://schemas.openxmlformats.org/officeDocument/2006/relationships/slideLayout" Target="../slideLayouts/slideLayout1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4.png"/><Relationship Id="rId5" Type="http://schemas.openxmlformats.org/officeDocument/2006/relationships/theme" Target="../theme/theme6.xml"/><Relationship Id="rId4" Type="http://schemas.openxmlformats.org/officeDocument/2006/relationships/slideLayout" Target="../slideLayouts/slideLayout14.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4.png"/><Relationship Id="rId5" Type="http://schemas.openxmlformats.org/officeDocument/2006/relationships/theme" Target="../theme/theme7.xml"/><Relationship Id="rId4" Type="http://schemas.openxmlformats.org/officeDocument/2006/relationships/slideLayout" Target="../slideLayouts/slideLayout18.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4.png"/><Relationship Id="rId5" Type="http://schemas.openxmlformats.org/officeDocument/2006/relationships/theme" Target="../theme/theme8.xml"/><Relationship Id="rId4" Type="http://schemas.openxmlformats.org/officeDocument/2006/relationships/slideLayout" Target="../slideLayouts/slideLayout22.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4.png"/><Relationship Id="rId5" Type="http://schemas.openxmlformats.org/officeDocument/2006/relationships/theme" Target="../theme/theme9.xml"/><Relationship Id="rId4" Type="http://schemas.openxmlformats.org/officeDocument/2006/relationships/slideLayout" Target="../slideLayouts/slideLayout26.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4.png"/><Relationship Id="rId5" Type="http://schemas.openxmlformats.org/officeDocument/2006/relationships/theme" Target="../theme/theme10.xml"/><Relationship Id="rId4" Type="http://schemas.openxmlformats.org/officeDocument/2006/relationships/slideLayout" Target="../slideLayouts/slideLayout3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4.png"/><Relationship Id="rId5" Type="http://schemas.openxmlformats.org/officeDocument/2006/relationships/theme" Target="../theme/theme11.xml"/><Relationship Id="rId4" Type="http://schemas.openxmlformats.org/officeDocument/2006/relationships/slideLayout" Target="../slideLayouts/slideLayout34.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image" Target="../media/image4.png"/><Relationship Id="rId5" Type="http://schemas.openxmlformats.org/officeDocument/2006/relationships/theme" Target="../theme/theme12.xml"/><Relationship Id="rId4" Type="http://schemas.openxmlformats.org/officeDocument/2006/relationships/slideLayout" Target="../slideLayouts/slideLayout38.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image" Target="../media/image4.png"/><Relationship Id="rId5" Type="http://schemas.openxmlformats.org/officeDocument/2006/relationships/theme" Target="../theme/theme13.xml"/><Relationship Id="rId4" Type="http://schemas.openxmlformats.org/officeDocument/2006/relationships/slideLayout" Target="../slideLayouts/slideLayout42.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image" Target="../media/image4.png"/><Relationship Id="rId5" Type="http://schemas.openxmlformats.org/officeDocument/2006/relationships/theme" Target="../theme/theme14.xml"/><Relationship Id="rId4" Type="http://schemas.openxmlformats.org/officeDocument/2006/relationships/slideLayout" Target="../slideLayouts/slideLayout46.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image" Target="../media/image4.png"/><Relationship Id="rId5" Type="http://schemas.openxmlformats.org/officeDocument/2006/relationships/theme" Target="../theme/theme15.xml"/><Relationship Id="rId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04788" y="1200151"/>
            <a:ext cx="8482012"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04788" y="4691162"/>
            <a:ext cx="2133600" cy="273844"/>
          </a:xfrm>
          <a:prstGeom prst="rect">
            <a:avLst/>
          </a:prstGeom>
        </p:spPr>
        <p:txBody>
          <a:bodyPr vert="horz" lIns="91440" tIns="45720" rIns="91440" bIns="45720" rtlCol="0" anchor="ctr"/>
          <a:lstStyle>
            <a:lvl1pPr algn="l">
              <a:defRPr sz="1200">
                <a:solidFill>
                  <a:srgbClr val="FFFFFF"/>
                </a:solidFill>
                <a:latin typeface="Arial"/>
                <a:cs typeface="Arial"/>
              </a:defRPr>
            </a:lvl1pPr>
          </a:lstStyle>
          <a:p>
            <a:fld id="{537D1D7B-70B5-9D4F-A9E5-525C1090DAAC}" type="datetime4">
              <a:rPr lang="en-US" smtClean="0"/>
              <a:t>May 17, 2018</a:t>
            </a:fld>
            <a:endParaRPr lang="en-US"/>
          </a:p>
        </p:txBody>
      </p:sp>
      <p:sp>
        <p:nvSpPr>
          <p:cNvPr id="6" name="Slide Number Placeholder 5"/>
          <p:cNvSpPr>
            <a:spLocks noGrp="1"/>
          </p:cNvSpPr>
          <p:nvPr>
            <p:ph type="sldNum" sz="quarter" idx="4"/>
          </p:nvPr>
        </p:nvSpPr>
        <p:spPr>
          <a:xfrm>
            <a:off x="8686800" y="4828084"/>
            <a:ext cx="384104" cy="273844"/>
          </a:xfrm>
          <a:prstGeom prst="rect">
            <a:avLst/>
          </a:prstGeom>
        </p:spPr>
        <p:txBody>
          <a:bodyPr vert="horz" lIns="91440" tIns="45720" rIns="91440" bIns="45720" rtlCol="0" anchor="ctr"/>
          <a:lstStyle>
            <a:lvl1pPr algn="r">
              <a:defRPr sz="1200">
                <a:solidFill>
                  <a:srgbClr val="CCCCCC"/>
                </a:solidFill>
                <a:latin typeface="Arial"/>
                <a:cs typeface="Arial"/>
              </a:defRPr>
            </a:lvl1pPr>
          </a:lstStyle>
          <a:p>
            <a:fld id="{7FE0505B-37A8-D24C-BEF3-C2D216B51C70}" type="slidenum">
              <a:rPr lang="en-US" smtClean="0"/>
              <a:pPr/>
              <a:t>‹#›</a:t>
            </a:fld>
            <a:endParaRPr lang="en-US"/>
          </a:p>
        </p:txBody>
      </p:sp>
    </p:spTree>
    <p:extLst>
      <p:ext uri="{BB962C8B-B14F-4D97-AF65-F5344CB8AC3E}">
        <p14:creationId xmlns:p14="http://schemas.microsoft.com/office/powerpoint/2010/main" val="628116044"/>
      </p:ext>
    </p:extLst>
  </p:cSld>
  <p:clrMap bg1="lt1" tx1="dk1" bg2="lt2" tx2="dk2" accent1="accent1" accent2="accent2" accent3="accent3" accent4="accent4" accent5="accent5" accent6="accent6" hlink="hlink" folHlink="folHlink"/>
  <p:sldLayoutIdLst>
    <p:sldLayoutId id="2147483674" r:id="rId1"/>
  </p:sldLayoutIdLst>
  <p:hf hdr="0" ftr="0"/>
  <p:txStyles>
    <p:titleStyle>
      <a:lvl1pPr algn="l" defTabSz="457200" rtl="0" eaLnBrk="1" latinLnBrk="0" hangingPunct="1">
        <a:spcBef>
          <a:spcPct val="0"/>
        </a:spcBef>
        <a:buNone/>
        <a:defRPr sz="1800" b="1" kern="1200" baseline="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1000" b="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136" y="333381"/>
            <a:ext cx="8229600" cy="391272"/>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5136" y="736649"/>
            <a:ext cx="5332506" cy="249144"/>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67076" y="4815076"/>
            <a:ext cx="626035" cy="274637"/>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fld id="{A88B48FB-E956-2048-9E74-C69E7CAA26CC}" type="slidenum">
              <a:rPr lang="en-US" smtClean="0"/>
              <a:pPr/>
              <a:t>‹#›</a:t>
            </a:fld>
            <a:endParaRPr lang="en-US"/>
          </a:p>
        </p:txBody>
      </p:sp>
      <p:cxnSp>
        <p:nvCxnSpPr>
          <p:cNvPr id="7" name="Straight Connector 6"/>
          <p:cNvCxnSpPr/>
          <p:nvPr/>
        </p:nvCxnSpPr>
        <p:spPr>
          <a:xfrm>
            <a:off x="0" y="4815076"/>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04788" y="729178"/>
            <a:ext cx="8780462" cy="0"/>
          </a:xfrm>
          <a:prstGeom prst="line">
            <a:avLst/>
          </a:prstGeom>
          <a:ln w="635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12" name="Subtitle 1"/>
          <p:cNvSpPr txBox="1">
            <a:spLocks/>
          </p:cNvSpPr>
          <p:nvPr userDrawn="1"/>
        </p:nvSpPr>
        <p:spPr>
          <a:xfrm>
            <a:off x="-56474" y="4880795"/>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7C878E"/>
                </a:solidFill>
                <a:latin typeface="Helvetica Neue"/>
                <a:cs typeface="Helvetica Neue"/>
              </a:rPr>
              <a:t>Powered by</a:t>
            </a:r>
            <a:endParaRPr lang="en-US" sz="800" dirty="0">
              <a:solidFill>
                <a:srgbClr val="7C878E"/>
              </a:solidFill>
              <a:latin typeface="Helvetica Neue"/>
              <a:cs typeface="Helvetica Neue"/>
            </a:endParaRPr>
          </a:p>
        </p:txBody>
      </p:sp>
      <p:pic>
        <p:nvPicPr>
          <p:cNvPr id="13" name="Picture 1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08026" y="4835992"/>
            <a:ext cx="1213734" cy="295620"/>
          </a:xfrm>
          <a:prstGeom prst="rect">
            <a:avLst/>
          </a:prstGeom>
        </p:spPr>
      </p:pic>
    </p:spTree>
    <p:extLst>
      <p:ext uri="{BB962C8B-B14F-4D97-AF65-F5344CB8AC3E}">
        <p14:creationId xmlns:p14="http://schemas.microsoft.com/office/powerpoint/2010/main" val="5948755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457200" rtl="0" eaLnBrk="1" latinLnBrk="0" hangingPunct="1">
        <a:spcBef>
          <a:spcPct val="0"/>
        </a:spcBef>
        <a:buNone/>
        <a:defRPr sz="20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1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5498" y="2009589"/>
            <a:ext cx="8229600" cy="533140"/>
          </a:xfrm>
          <a:prstGeom prst="rect">
            <a:avLst/>
          </a:prstGeom>
        </p:spPr>
        <p:txBody>
          <a:bodyPr vert="horz" lIns="0" tIns="45720" rIns="91440" bIns="45720" rtlCol="0">
            <a:no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29705" y="4819820"/>
            <a:ext cx="663015" cy="274637"/>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fld id="{37B593F9-7B30-274B-BFFF-492683631E49}" type="slidenum">
              <a:rPr lang="en-US" smtClean="0"/>
              <a:pPr/>
              <a:t>‹#›</a:t>
            </a:fld>
            <a:endParaRPr lang="en-US"/>
          </a:p>
        </p:txBody>
      </p:sp>
      <p:cxnSp>
        <p:nvCxnSpPr>
          <p:cNvPr id="7" name="Straight Connector 6"/>
          <p:cNvCxnSpPr/>
          <p:nvPr/>
        </p:nvCxnSpPr>
        <p:spPr>
          <a:xfrm>
            <a:off x="0" y="4815076"/>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12" name="Title Placeholder 11"/>
          <p:cNvSpPr>
            <a:spLocks noGrp="1"/>
          </p:cNvSpPr>
          <p:nvPr>
            <p:ph type="title"/>
          </p:nvPr>
        </p:nvSpPr>
        <p:spPr>
          <a:xfrm>
            <a:off x="204788" y="807371"/>
            <a:ext cx="8229600" cy="857250"/>
          </a:xfrm>
          <a:prstGeom prst="rect">
            <a:avLst/>
          </a:prstGeom>
        </p:spPr>
        <p:txBody>
          <a:bodyPr vert="horz" lIns="0" tIns="45720" rIns="91440" bIns="45720" rtlCol="0" anchor="ctr">
            <a:normAutofit/>
          </a:bodyPr>
          <a:lstStyle/>
          <a:p>
            <a:r>
              <a:rPr lang="en-US" dirty="0" smtClean="0"/>
              <a:t>Click to edit Master title style</a:t>
            </a:r>
            <a:endParaRPr lang="en-US" dirty="0"/>
          </a:p>
        </p:txBody>
      </p:sp>
      <p:sp>
        <p:nvSpPr>
          <p:cNvPr id="9" name="Subtitle 1"/>
          <p:cNvSpPr txBox="1">
            <a:spLocks/>
          </p:cNvSpPr>
          <p:nvPr userDrawn="1"/>
        </p:nvSpPr>
        <p:spPr>
          <a:xfrm>
            <a:off x="-56474" y="4886487"/>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7C878E"/>
                </a:solidFill>
                <a:latin typeface="Helvetica Neue"/>
                <a:cs typeface="Helvetica Neue"/>
              </a:rPr>
              <a:t>Powered by</a:t>
            </a:r>
            <a:endParaRPr lang="en-US" sz="800" dirty="0">
              <a:solidFill>
                <a:srgbClr val="7C878E"/>
              </a:solidFill>
              <a:latin typeface="Helvetica Neue"/>
              <a:cs typeface="Helvetica Neue"/>
            </a:endParaRP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8026" y="4841684"/>
            <a:ext cx="1213734" cy="295620"/>
          </a:xfrm>
          <a:prstGeom prst="rect">
            <a:avLst/>
          </a:prstGeom>
        </p:spPr>
      </p:pic>
    </p:spTree>
    <p:extLst>
      <p:ext uri="{BB962C8B-B14F-4D97-AF65-F5344CB8AC3E}">
        <p14:creationId xmlns:p14="http://schemas.microsoft.com/office/powerpoint/2010/main" val="3591960883"/>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457200" rtl="0" eaLnBrk="1" latinLnBrk="0" hangingPunct="1">
        <a:spcBef>
          <a:spcPct val="0"/>
        </a:spcBef>
        <a:buNone/>
        <a:defRPr sz="36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1600" b="1" kern="1200">
          <a:solidFill>
            <a:schemeClr val="bg1">
              <a:lumMod val="50000"/>
            </a:schemeClr>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04789" y="1200151"/>
            <a:ext cx="8482012"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04788" y="4691163"/>
            <a:ext cx="2133600" cy="273844"/>
          </a:xfrm>
          <a:prstGeom prst="rect">
            <a:avLst/>
          </a:prstGeom>
        </p:spPr>
        <p:txBody>
          <a:bodyPr vert="horz" lIns="91440" tIns="45720" rIns="91440" bIns="45720" rtlCol="0" anchor="ctr"/>
          <a:lstStyle>
            <a:lvl1pPr algn="l">
              <a:defRPr sz="1200">
                <a:solidFill>
                  <a:srgbClr val="FFFFFF"/>
                </a:solidFill>
                <a:latin typeface="Arial"/>
                <a:cs typeface="Arial"/>
              </a:defRPr>
            </a:lvl1pPr>
          </a:lstStyle>
          <a:p>
            <a:pPr defTabSz="457189"/>
            <a:fld id="{537D1D7B-70B5-9D4F-A9E5-525C1090DAAC}" type="datetime4">
              <a:rPr lang="en-US" smtClean="0"/>
              <a:pPr defTabSz="457189"/>
              <a:t>May 17, 2018</a:t>
            </a:fld>
            <a:endParaRPr lang="en-US"/>
          </a:p>
        </p:txBody>
      </p:sp>
      <p:sp>
        <p:nvSpPr>
          <p:cNvPr id="6" name="Slide Number Placeholder 5"/>
          <p:cNvSpPr>
            <a:spLocks noGrp="1"/>
          </p:cNvSpPr>
          <p:nvPr>
            <p:ph type="sldNum" sz="quarter" idx="4"/>
          </p:nvPr>
        </p:nvSpPr>
        <p:spPr>
          <a:xfrm>
            <a:off x="8686801" y="4828085"/>
            <a:ext cx="384104" cy="273844"/>
          </a:xfrm>
          <a:prstGeom prst="rect">
            <a:avLst/>
          </a:prstGeom>
        </p:spPr>
        <p:txBody>
          <a:bodyPr vert="horz" lIns="91440" tIns="45720" rIns="91440" bIns="45720" rtlCol="0" anchor="ctr"/>
          <a:lstStyle>
            <a:lvl1pPr algn="r">
              <a:defRPr sz="1200">
                <a:solidFill>
                  <a:srgbClr val="CCCCCC"/>
                </a:solidFill>
                <a:latin typeface="Arial"/>
                <a:cs typeface="Arial"/>
              </a:defRPr>
            </a:lvl1pPr>
          </a:lstStyle>
          <a:p>
            <a:pPr defTabSz="457189"/>
            <a:fld id="{7FE0505B-37A8-D24C-BEF3-C2D216B51C70}" type="slidenum">
              <a:rPr lang="en-US" smtClean="0"/>
              <a:pPr defTabSz="457189"/>
              <a:t>‹#›</a:t>
            </a:fld>
            <a:endParaRPr lang="en-US"/>
          </a:p>
        </p:txBody>
      </p:sp>
    </p:spTree>
    <p:extLst>
      <p:ext uri="{BB962C8B-B14F-4D97-AF65-F5344CB8AC3E}">
        <p14:creationId xmlns:p14="http://schemas.microsoft.com/office/powerpoint/2010/main" val="4138834914"/>
      </p:ext>
    </p:extLst>
  </p:cSld>
  <p:clrMap bg1="lt1" tx1="dk1" bg2="lt2" tx2="dk2" accent1="accent1" accent2="accent2" accent3="accent3" accent4="accent4" accent5="accent5" accent6="accent6" hlink="hlink" folHlink="folHlink"/>
  <p:sldLayoutIdLst>
    <p:sldLayoutId id="2147483676" r:id="rId1"/>
  </p:sldLayoutIdLst>
  <p:hf hdr="0" ftr="0"/>
  <p:txStyles>
    <p:titleStyle>
      <a:lvl1pPr algn="l" defTabSz="457189" rtl="0" eaLnBrk="1" latinLnBrk="0" hangingPunct="1">
        <a:spcBef>
          <a:spcPct val="0"/>
        </a:spcBef>
        <a:buNone/>
        <a:defRPr sz="1800" b="1" kern="1200" baseline="0">
          <a:solidFill>
            <a:schemeClr val="tx1"/>
          </a:solidFill>
          <a:latin typeface="Arial"/>
          <a:ea typeface="+mj-ea"/>
          <a:cs typeface="Arial"/>
        </a:defRPr>
      </a:lvl1pPr>
    </p:titleStyle>
    <p:bodyStyle>
      <a:lvl1pPr marL="0" indent="0" algn="l" defTabSz="457189" rtl="0" eaLnBrk="1" latinLnBrk="0" hangingPunct="1">
        <a:spcBef>
          <a:spcPct val="20000"/>
        </a:spcBef>
        <a:buFont typeface="Arial"/>
        <a:buNone/>
        <a:defRPr sz="1000" b="0" kern="1200">
          <a:solidFill>
            <a:schemeClr val="tx1"/>
          </a:solidFill>
          <a:latin typeface="Arial"/>
          <a:ea typeface="+mn-ea"/>
          <a:cs typeface="Arial"/>
        </a:defRPr>
      </a:lvl1pPr>
      <a:lvl2pPr marL="742931" indent="-285743" algn="l" defTabSz="457189" rtl="0" eaLnBrk="1" latinLnBrk="0" hangingPunct="1">
        <a:spcBef>
          <a:spcPct val="20000"/>
        </a:spcBef>
        <a:buFont typeface="Arial"/>
        <a:buChar char="–"/>
        <a:defRPr sz="2800" kern="1200">
          <a:solidFill>
            <a:schemeClr val="tx1"/>
          </a:solidFill>
          <a:latin typeface="Arial"/>
          <a:ea typeface="+mn-ea"/>
          <a:cs typeface="Arial"/>
        </a:defRPr>
      </a:lvl2pPr>
      <a:lvl3pPr marL="1142972" indent="-228594" algn="l" defTabSz="457189" rtl="0" eaLnBrk="1" latinLnBrk="0" hangingPunct="1">
        <a:spcBef>
          <a:spcPct val="20000"/>
        </a:spcBef>
        <a:buFont typeface="Arial"/>
        <a:buChar char="•"/>
        <a:defRPr sz="2400" kern="1200">
          <a:solidFill>
            <a:schemeClr val="tx1"/>
          </a:solidFill>
          <a:latin typeface="Arial"/>
          <a:ea typeface="+mn-ea"/>
          <a:cs typeface="Arial"/>
        </a:defRPr>
      </a:lvl3pPr>
      <a:lvl4pPr marL="1600160" indent="-228594" algn="l" defTabSz="457189" rtl="0" eaLnBrk="1" latinLnBrk="0" hangingPunct="1">
        <a:spcBef>
          <a:spcPct val="20000"/>
        </a:spcBef>
        <a:buFont typeface="Arial"/>
        <a:buChar char="–"/>
        <a:defRPr sz="2000" kern="1200">
          <a:solidFill>
            <a:schemeClr val="tx1"/>
          </a:solidFill>
          <a:latin typeface="Arial"/>
          <a:ea typeface="+mn-ea"/>
          <a:cs typeface="Arial"/>
        </a:defRPr>
      </a:lvl4pPr>
      <a:lvl5pPr marL="2057348" indent="-228594" algn="l" defTabSz="457189" rtl="0" eaLnBrk="1" latinLnBrk="0" hangingPunct="1">
        <a:spcBef>
          <a:spcPct val="20000"/>
        </a:spcBef>
        <a:buFont typeface="Arial"/>
        <a:buChar char="»"/>
        <a:defRPr sz="2000" kern="1200">
          <a:solidFill>
            <a:schemeClr val="tx1"/>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136" y="333381"/>
            <a:ext cx="8229600" cy="391272"/>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5136" y="736649"/>
            <a:ext cx="5332506" cy="249144"/>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67077" y="4815077"/>
            <a:ext cx="626035" cy="274637"/>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pPr defTabSz="457189"/>
            <a:fld id="{A88B48FB-E956-2048-9E74-C69E7CAA26CC}" type="slidenum">
              <a:rPr lang="en-US" smtClean="0">
                <a:solidFill>
                  <a:srgbClr val="CCCCCC"/>
                </a:solidFill>
              </a:rPr>
              <a:pPr defTabSz="457189"/>
              <a:t>‹#›</a:t>
            </a:fld>
            <a:endParaRPr lang="en-US">
              <a:solidFill>
                <a:srgbClr val="CCCCCC"/>
              </a:solidFill>
            </a:endParaRPr>
          </a:p>
        </p:txBody>
      </p:sp>
      <p:cxnSp>
        <p:nvCxnSpPr>
          <p:cNvPr id="7" name="Straight Connector 6"/>
          <p:cNvCxnSpPr/>
          <p:nvPr/>
        </p:nvCxnSpPr>
        <p:spPr>
          <a:xfrm>
            <a:off x="0" y="4815076"/>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04789" y="729178"/>
            <a:ext cx="8780462" cy="0"/>
          </a:xfrm>
          <a:prstGeom prst="line">
            <a:avLst/>
          </a:prstGeom>
          <a:ln w="635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12" name="Subtitle 1"/>
          <p:cNvSpPr txBox="1">
            <a:spLocks/>
          </p:cNvSpPr>
          <p:nvPr userDrawn="1"/>
        </p:nvSpPr>
        <p:spPr>
          <a:xfrm>
            <a:off x="-56473" y="4880796"/>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7C878E"/>
                </a:solidFill>
                <a:latin typeface="Helvetica Neue"/>
                <a:cs typeface="Helvetica Neue"/>
              </a:rPr>
              <a:t>Powered by</a:t>
            </a:r>
            <a:endParaRPr lang="en-US" sz="800" dirty="0">
              <a:solidFill>
                <a:srgbClr val="7C878E"/>
              </a:solidFill>
              <a:latin typeface="Helvetica Neue"/>
              <a:cs typeface="Helvetica Neue"/>
            </a:endParaRPr>
          </a:p>
        </p:txBody>
      </p:sp>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8026" y="4835992"/>
            <a:ext cx="1213734" cy="295620"/>
          </a:xfrm>
          <a:prstGeom prst="rect">
            <a:avLst/>
          </a:prstGeom>
        </p:spPr>
      </p:pic>
    </p:spTree>
    <p:extLst>
      <p:ext uri="{BB962C8B-B14F-4D97-AF65-F5344CB8AC3E}">
        <p14:creationId xmlns:p14="http://schemas.microsoft.com/office/powerpoint/2010/main" val="15900105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Lst>
  <p:txStyles>
    <p:titleStyle>
      <a:lvl1pPr algn="l" defTabSz="457189" rtl="0" eaLnBrk="1" latinLnBrk="0" hangingPunct="1">
        <a:spcBef>
          <a:spcPct val="0"/>
        </a:spcBef>
        <a:buNone/>
        <a:defRPr sz="2000" b="1" kern="1200">
          <a:solidFill>
            <a:schemeClr val="tx1"/>
          </a:solidFill>
          <a:latin typeface="Arial"/>
          <a:ea typeface="+mj-ea"/>
          <a:cs typeface="Arial"/>
        </a:defRPr>
      </a:lvl1pPr>
    </p:titleStyle>
    <p:bodyStyle>
      <a:lvl1pPr marL="0" indent="0" algn="l" defTabSz="457189" rtl="0" eaLnBrk="1" latinLnBrk="0" hangingPunct="1">
        <a:spcBef>
          <a:spcPct val="20000"/>
        </a:spcBef>
        <a:buFont typeface="Arial"/>
        <a:buNone/>
        <a:defRPr sz="1000" kern="1200">
          <a:solidFill>
            <a:schemeClr val="tx1"/>
          </a:solidFill>
          <a:latin typeface="Arial"/>
          <a:ea typeface="+mn-ea"/>
          <a:cs typeface="Arial"/>
        </a:defRPr>
      </a:lvl1pPr>
      <a:lvl2pPr marL="742931" indent="-285743"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2"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8"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136" y="333381"/>
            <a:ext cx="8229600" cy="391272"/>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5136" y="736649"/>
            <a:ext cx="5332506" cy="249144"/>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67077" y="4815077"/>
            <a:ext cx="626035" cy="274637"/>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pPr defTabSz="457189"/>
            <a:fld id="{A88B48FB-E956-2048-9E74-C69E7CAA26CC}" type="slidenum">
              <a:rPr lang="en-US" smtClean="0">
                <a:solidFill>
                  <a:srgbClr val="CCCCCC"/>
                </a:solidFill>
              </a:rPr>
              <a:pPr defTabSz="457189"/>
              <a:t>‹#›</a:t>
            </a:fld>
            <a:endParaRPr lang="en-US">
              <a:solidFill>
                <a:srgbClr val="CCCCCC"/>
              </a:solidFill>
            </a:endParaRPr>
          </a:p>
        </p:txBody>
      </p:sp>
      <p:cxnSp>
        <p:nvCxnSpPr>
          <p:cNvPr id="7" name="Straight Connector 6"/>
          <p:cNvCxnSpPr/>
          <p:nvPr/>
        </p:nvCxnSpPr>
        <p:spPr>
          <a:xfrm>
            <a:off x="0" y="4815076"/>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04789" y="729178"/>
            <a:ext cx="8780462" cy="0"/>
          </a:xfrm>
          <a:prstGeom prst="line">
            <a:avLst/>
          </a:prstGeom>
          <a:ln w="635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12" name="Subtitle 1"/>
          <p:cNvSpPr txBox="1">
            <a:spLocks/>
          </p:cNvSpPr>
          <p:nvPr userDrawn="1"/>
        </p:nvSpPr>
        <p:spPr>
          <a:xfrm>
            <a:off x="-56473" y="4880796"/>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7C878E"/>
                </a:solidFill>
                <a:latin typeface="Helvetica Neue"/>
                <a:cs typeface="Helvetica Neue"/>
              </a:rPr>
              <a:t>Powered by</a:t>
            </a:r>
            <a:endParaRPr lang="en-US" sz="800" dirty="0">
              <a:solidFill>
                <a:srgbClr val="7C878E"/>
              </a:solidFill>
              <a:latin typeface="Helvetica Neue"/>
              <a:cs typeface="Helvetica Neue"/>
            </a:endParaRPr>
          </a:p>
        </p:txBody>
      </p:sp>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8026" y="4835992"/>
            <a:ext cx="1213734" cy="295620"/>
          </a:xfrm>
          <a:prstGeom prst="rect">
            <a:avLst/>
          </a:prstGeom>
        </p:spPr>
      </p:pic>
    </p:spTree>
    <p:extLst>
      <p:ext uri="{BB962C8B-B14F-4D97-AF65-F5344CB8AC3E}">
        <p14:creationId xmlns:p14="http://schemas.microsoft.com/office/powerpoint/2010/main" val="212777283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Lst>
  <p:txStyles>
    <p:titleStyle>
      <a:lvl1pPr algn="l" defTabSz="457189" rtl="0" eaLnBrk="1" latinLnBrk="0" hangingPunct="1">
        <a:spcBef>
          <a:spcPct val="0"/>
        </a:spcBef>
        <a:buNone/>
        <a:defRPr sz="2000" b="1" kern="1200">
          <a:solidFill>
            <a:schemeClr val="tx1"/>
          </a:solidFill>
          <a:latin typeface="Arial"/>
          <a:ea typeface="+mj-ea"/>
          <a:cs typeface="Arial"/>
        </a:defRPr>
      </a:lvl1pPr>
    </p:titleStyle>
    <p:bodyStyle>
      <a:lvl1pPr marL="0" indent="0" algn="l" defTabSz="457189" rtl="0" eaLnBrk="1" latinLnBrk="0" hangingPunct="1">
        <a:spcBef>
          <a:spcPct val="20000"/>
        </a:spcBef>
        <a:buFont typeface="Arial"/>
        <a:buNone/>
        <a:defRPr sz="1000" kern="1200">
          <a:solidFill>
            <a:schemeClr val="tx1"/>
          </a:solidFill>
          <a:latin typeface="Arial"/>
          <a:ea typeface="+mn-ea"/>
          <a:cs typeface="Arial"/>
        </a:defRPr>
      </a:lvl1pPr>
      <a:lvl2pPr marL="742931" indent="-285743"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2"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8"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136" y="333381"/>
            <a:ext cx="8229600" cy="391272"/>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5136" y="736649"/>
            <a:ext cx="5332506" cy="249144"/>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67077" y="4815077"/>
            <a:ext cx="626035" cy="274637"/>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pPr defTabSz="457189"/>
            <a:fld id="{A88B48FB-E956-2048-9E74-C69E7CAA26CC}" type="slidenum">
              <a:rPr lang="en-US" smtClean="0">
                <a:solidFill>
                  <a:srgbClr val="CCCCCC"/>
                </a:solidFill>
              </a:rPr>
              <a:pPr defTabSz="457189"/>
              <a:t>‹#›</a:t>
            </a:fld>
            <a:endParaRPr lang="en-US">
              <a:solidFill>
                <a:srgbClr val="CCCCCC"/>
              </a:solidFill>
            </a:endParaRPr>
          </a:p>
        </p:txBody>
      </p:sp>
      <p:cxnSp>
        <p:nvCxnSpPr>
          <p:cNvPr id="7" name="Straight Connector 6"/>
          <p:cNvCxnSpPr/>
          <p:nvPr/>
        </p:nvCxnSpPr>
        <p:spPr>
          <a:xfrm>
            <a:off x="0" y="4815076"/>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04789" y="729178"/>
            <a:ext cx="8780462" cy="0"/>
          </a:xfrm>
          <a:prstGeom prst="line">
            <a:avLst/>
          </a:prstGeom>
          <a:ln w="635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12" name="Subtitle 1"/>
          <p:cNvSpPr txBox="1">
            <a:spLocks/>
          </p:cNvSpPr>
          <p:nvPr userDrawn="1"/>
        </p:nvSpPr>
        <p:spPr>
          <a:xfrm>
            <a:off x="-56473" y="4880796"/>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7C878E"/>
                </a:solidFill>
                <a:latin typeface="Helvetica Neue"/>
                <a:cs typeface="Helvetica Neue"/>
              </a:rPr>
              <a:t>Powered by</a:t>
            </a:r>
            <a:endParaRPr lang="en-US" sz="800" dirty="0">
              <a:solidFill>
                <a:srgbClr val="7C878E"/>
              </a:solidFill>
              <a:latin typeface="Helvetica Neue"/>
              <a:cs typeface="Helvetica Neue"/>
            </a:endParaRPr>
          </a:p>
        </p:txBody>
      </p:sp>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8026" y="4835992"/>
            <a:ext cx="1213734" cy="295620"/>
          </a:xfrm>
          <a:prstGeom prst="rect">
            <a:avLst/>
          </a:prstGeom>
        </p:spPr>
      </p:pic>
    </p:spTree>
    <p:extLst>
      <p:ext uri="{BB962C8B-B14F-4D97-AF65-F5344CB8AC3E}">
        <p14:creationId xmlns:p14="http://schemas.microsoft.com/office/powerpoint/2010/main" val="217163020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Lst>
  <p:txStyles>
    <p:titleStyle>
      <a:lvl1pPr algn="l" defTabSz="457189" rtl="0" eaLnBrk="1" latinLnBrk="0" hangingPunct="1">
        <a:spcBef>
          <a:spcPct val="0"/>
        </a:spcBef>
        <a:buNone/>
        <a:defRPr sz="2000" b="1" kern="1200">
          <a:solidFill>
            <a:schemeClr val="tx1"/>
          </a:solidFill>
          <a:latin typeface="Arial"/>
          <a:ea typeface="+mj-ea"/>
          <a:cs typeface="Arial"/>
        </a:defRPr>
      </a:lvl1pPr>
    </p:titleStyle>
    <p:bodyStyle>
      <a:lvl1pPr marL="0" indent="0" algn="l" defTabSz="457189" rtl="0" eaLnBrk="1" latinLnBrk="0" hangingPunct="1">
        <a:spcBef>
          <a:spcPct val="20000"/>
        </a:spcBef>
        <a:buFont typeface="Arial"/>
        <a:buNone/>
        <a:defRPr sz="1000" kern="1200">
          <a:solidFill>
            <a:schemeClr val="tx1"/>
          </a:solidFill>
          <a:latin typeface="Arial"/>
          <a:ea typeface="+mn-ea"/>
          <a:cs typeface="Arial"/>
        </a:defRPr>
      </a:lvl1pPr>
      <a:lvl2pPr marL="742931" indent="-285743"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2"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8"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136" y="333381"/>
            <a:ext cx="8229600" cy="391272"/>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5136" y="736649"/>
            <a:ext cx="5332506" cy="249144"/>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67077" y="4815077"/>
            <a:ext cx="626035" cy="274637"/>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pPr defTabSz="457189"/>
            <a:fld id="{A88B48FB-E956-2048-9E74-C69E7CAA26CC}" type="slidenum">
              <a:rPr lang="en-US" smtClean="0">
                <a:solidFill>
                  <a:srgbClr val="CCCCCC"/>
                </a:solidFill>
              </a:rPr>
              <a:pPr defTabSz="457189"/>
              <a:t>‹#›</a:t>
            </a:fld>
            <a:endParaRPr lang="en-US">
              <a:solidFill>
                <a:srgbClr val="CCCCCC"/>
              </a:solidFill>
            </a:endParaRPr>
          </a:p>
        </p:txBody>
      </p:sp>
      <p:cxnSp>
        <p:nvCxnSpPr>
          <p:cNvPr id="7" name="Straight Connector 6"/>
          <p:cNvCxnSpPr/>
          <p:nvPr/>
        </p:nvCxnSpPr>
        <p:spPr>
          <a:xfrm>
            <a:off x="0" y="4815076"/>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04789" y="729178"/>
            <a:ext cx="8780462" cy="0"/>
          </a:xfrm>
          <a:prstGeom prst="line">
            <a:avLst/>
          </a:prstGeom>
          <a:ln w="635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12" name="Subtitle 1"/>
          <p:cNvSpPr txBox="1">
            <a:spLocks/>
          </p:cNvSpPr>
          <p:nvPr userDrawn="1"/>
        </p:nvSpPr>
        <p:spPr>
          <a:xfrm>
            <a:off x="-56473" y="4880796"/>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7C878E"/>
                </a:solidFill>
                <a:latin typeface="Helvetica Neue"/>
                <a:cs typeface="Helvetica Neue"/>
              </a:rPr>
              <a:t>Powered by</a:t>
            </a:r>
            <a:endParaRPr lang="en-US" sz="800" dirty="0">
              <a:solidFill>
                <a:srgbClr val="7C878E"/>
              </a:solidFill>
              <a:latin typeface="Helvetica Neue"/>
              <a:cs typeface="Helvetica Neue"/>
            </a:endParaRPr>
          </a:p>
        </p:txBody>
      </p:sp>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8026" y="4835992"/>
            <a:ext cx="1213734" cy="295620"/>
          </a:xfrm>
          <a:prstGeom prst="rect">
            <a:avLst/>
          </a:prstGeom>
        </p:spPr>
      </p:pic>
    </p:spTree>
    <p:extLst>
      <p:ext uri="{BB962C8B-B14F-4D97-AF65-F5344CB8AC3E}">
        <p14:creationId xmlns:p14="http://schemas.microsoft.com/office/powerpoint/2010/main" val="2565776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Lst>
  <p:txStyles>
    <p:titleStyle>
      <a:lvl1pPr algn="l" defTabSz="457189" rtl="0" eaLnBrk="1" latinLnBrk="0" hangingPunct="1">
        <a:spcBef>
          <a:spcPct val="0"/>
        </a:spcBef>
        <a:buNone/>
        <a:defRPr sz="2000" b="1" kern="1200">
          <a:solidFill>
            <a:schemeClr val="tx1"/>
          </a:solidFill>
          <a:latin typeface="Arial"/>
          <a:ea typeface="+mj-ea"/>
          <a:cs typeface="Arial"/>
        </a:defRPr>
      </a:lvl1pPr>
    </p:titleStyle>
    <p:bodyStyle>
      <a:lvl1pPr marL="0" indent="0" algn="l" defTabSz="457189" rtl="0" eaLnBrk="1" latinLnBrk="0" hangingPunct="1">
        <a:spcBef>
          <a:spcPct val="20000"/>
        </a:spcBef>
        <a:buFont typeface="Arial"/>
        <a:buNone/>
        <a:defRPr sz="1000" kern="1200">
          <a:solidFill>
            <a:schemeClr val="tx1"/>
          </a:solidFill>
          <a:latin typeface="Arial"/>
          <a:ea typeface="+mn-ea"/>
          <a:cs typeface="Arial"/>
        </a:defRPr>
      </a:lvl1pPr>
      <a:lvl2pPr marL="742931" indent="-285743"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2"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8"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136" y="333381"/>
            <a:ext cx="8229600" cy="391272"/>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5136" y="736649"/>
            <a:ext cx="5332506" cy="249144"/>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67077" y="4815077"/>
            <a:ext cx="626035" cy="274637"/>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pPr defTabSz="457189"/>
            <a:fld id="{A88B48FB-E956-2048-9E74-C69E7CAA26CC}" type="slidenum">
              <a:rPr lang="en-US" smtClean="0">
                <a:solidFill>
                  <a:srgbClr val="CCCCCC"/>
                </a:solidFill>
              </a:rPr>
              <a:pPr defTabSz="457189"/>
              <a:t>‹#›</a:t>
            </a:fld>
            <a:endParaRPr lang="en-US">
              <a:solidFill>
                <a:srgbClr val="CCCCCC"/>
              </a:solidFill>
            </a:endParaRPr>
          </a:p>
        </p:txBody>
      </p:sp>
      <p:cxnSp>
        <p:nvCxnSpPr>
          <p:cNvPr id="7" name="Straight Connector 6"/>
          <p:cNvCxnSpPr/>
          <p:nvPr/>
        </p:nvCxnSpPr>
        <p:spPr>
          <a:xfrm>
            <a:off x="0" y="4815076"/>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04789" y="729178"/>
            <a:ext cx="8780462" cy="0"/>
          </a:xfrm>
          <a:prstGeom prst="line">
            <a:avLst/>
          </a:prstGeom>
          <a:ln w="635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12" name="Subtitle 1"/>
          <p:cNvSpPr txBox="1">
            <a:spLocks/>
          </p:cNvSpPr>
          <p:nvPr userDrawn="1"/>
        </p:nvSpPr>
        <p:spPr>
          <a:xfrm>
            <a:off x="-56473" y="4880796"/>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7C878E"/>
                </a:solidFill>
                <a:latin typeface="Helvetica Neue"/>
                <a:cs typeface="Helvetica Neue"/>
              </a:rPr>
              <a:t>Powered by</a:t>
            </a:r>
            <a:endParaRPr lang="en-US" sz="800" dirty="0">
              <a:solidFill>
                <a:srgbClr val="7C878E"/>
              </a:solidFill>
              <a:latin typeface="Helvetica Neue"/>
              <a:cs typeface="Helvetica Neue"/>
            </a:endParaRPr>
          </a:p>
        </p:txBody>
      </p:sp>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8026" y="4835992"/>
            <a:ext cx="1213734" cy="295620"/>
          </a:xfrm>
          <a:prstGeom prst="rect">
            <a:avLst/>
          </a:prstGeom>
        </p:spPr>
      </p:pic>
    </p:spTree>
    <p:extLst>
      <p:ext uri="{BB962C8B-B14F-4D97-AF65-F5344CB8AC3E}">
        <p14:creationId xmlns:p14="http://schemas.microsoft.com/office/powerpoint/2010/main" val="616464397"/>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Lst>
  <p:txStyles>
    <p:titleStyle>
      <a:lvl1pPr algn="l" defTabSz="457189" rtl="0" eaLnBrk="1" latinLnBrk="0" hangingPunct="1">
        <a:spcBef>
          <a:spcPct val="0"/>
        </a:spcBef>
        <a:buNone/>
        <a:defRPr sz="2000" b="1" kern="1200">
          <a:solidFill>
            <a:schemeClr val="tx1"/>
          </a:solidFill>
          <a:latin typeface="Arial"/>
          <a:ea typeface="+mj-ea"/>
          <a:cs typeface="Arial"/>
        </a:defRPr>
      </a:lvl1pPr>
    </p:titleStyle>
    <p:bodyStyle>
      <a:lvl1pPr marL="0" indent="0" algn="l" defTabSz="457189" rtl="0" eaLnBrk="1" latinLnBrk="0" hangingPunct="1">
        <a:spcBef>
          <a:spcPct val="20000"/>
        </a:spcBef>
        <a:buFont typeface="Arial"/>
        <a:buNone/>
        <a:defRPr sz="1000" kern="1200">
          <a:solidFill>
            <a:schemeClr val="tx1"/>
          </a:solidFill>
          <a:latin typeface="Arial"/>
          <a:ea typeface="+mn-ea"/>
          <a:cs typeface="Arial"/>
        </a:defRPr>
      </a:lvl1pPr>
      <a:lvl2pPr marL="742931" indent="-285743"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2"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8"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136" y="333381"/>
            <a:ext cx="8229600" cy="391272"/>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5136" y="736649"/>
            <a:ext cx="5332506" cy="249144"/>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67077" y="4815077"/>
            <a:ext cx="626035" cy="274637"/>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pPr defTabSz="457189"/>
            <a:fld id="{A88B48FB-E956-2048-9E74-C69E7CAA26CC}" type="slidenum">
              <a:rPr lang="en-US" smtClean="0">
                <a:solidFill>
                  <a:srgbClr val="CCCCCC"/>
                </a:solidFill>
              </a:rPr>
              <a:pPr defTabSz="457189"/>
              <a:t>‹#›</a:t>
            </a:fld>
            <a:endParaRPr lang="en-US">
              <a:solidFill>
                <a:srgbClr val="CCCCCC"/>
              </a:solidFill>
            </a:endParaRPr>
          </a:p>
        </p:txBody>
      </p:sp>
      <p:cxnSp>
        <p:nvCxnSpPr>
          <p:cNvPr id="7" name="Straight Connector 6"/>
          <p:cNvCxnSpPr/>
          <p:nvPr/>
        </p:nvCxnSpPr>
        <p:spPr>
          <a:xfrm>
            <a:off x="0" y="4815076"/>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04789" y="729178"/>
            <a:ext cx="8780462" cy="0"/>
          </a:xfrm>
          <a:prstGeom prst="line">
            <a:avLst/>
          </a:prstGeom>
          <a:ln w="635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12" name="Subtitle 1"/>
          <p:cNvSpPr txBox="1">
            <a:spLocks/>
          </p:cNvSpPr>
          <p:nvPr userDrawn="1"/>
        </p:nvSpPr>
        <p:spPr>
          <a:xfrm>
            <a:off x="-56473" y="4880796"/>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7C878E"/>
                </a:solidFill>
                <a:latin typeface="Helvetica Neue"/>
                <a:cs typeface="Helvetica Neue"/>
              </a:rPr>
              <a:t>Powered by</a:t>
            </a:r>
            <a:endParaRPr lang="en-US" sz="800" dirty="0">
              <a:solidFill>
                <a:srgbClr val="7C878E"/>
              </a:solidFill>
              <a:latin typeface="Helvetica Neue"/>
              <a:cs typeface="Helvetica Neue"/>
            </a:endParaRPr>
          </a:p>
        </p:txBody>
      </p:sp>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8026" y="4835992"/>
            <a:ext cx="1213734" cy="295620"/>
          </a:xfrm>
          <a:prstGeom prst="rect">
            <a:avLst/>
          </a:prstGeom>
        </p:spPr>
      </p:pic>
    </p:spTree>
    <p:extLst>
      <p:ext uri="{BB962C8B-B14F-4D97-AF65-F5344CB8AC3E}">
        <p14:creationId xmlns:p14="http://schemas.microsoft.com/office/powerpoint/2010/main" val="44842676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Lst>
  <p:txStyles>
    <p:titleStyle>
      <a:lvl1pPr algn="l" defTabSz="457189" rtl="0" eaLnBrk="1" latinLnBrk="0" hangingPunct="1">
        <a:spcBef>
          <a:spcPct val="0"/>
        </a:spcBef>
        <a:buNone/>
        <a:defRPr sz="2000" b="1" kern="1200">
          <a:solidFill>
            <a:schemeClr val="tx1"/>
          </a:solidFill>
          <a:latin typeface="Arial"/>
          <a:ea typeface="+mj-ea"/>
          <a:cs typeface="Arial"/>
        </a:defRPr>
      </a:lvl1pPr>
    </p:titleStyle>
    <p:bodyStyle>
      <a:lvl1pPr marL="0" indent="0" algn="l" defTabSz="457189" rtl="0" eaLnBrk="1" latinLnBrk="0" hangingPunct="1">
        <a:spcBef>
          <a:spcPct val="20000"/>
        </a:spcBef>
        <a:buFont typeface="Arial"/>
        <a:buNone/>
        <a:defRPr sz="1000" kern="1200">
          <a:solidFill>
            <a:schemeClr val="tx1"/>
          </a:solidFill>
          <a:latin typeface="Arial"/>
          <a:ea typeface="+mn-ea"/>
          <a:cs typeface="Arial"/>
        </a:defRPr>
      </a:lvl1pPr>
      <a:lvl2pPr marL="742931" indent="-285743"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2"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8"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136" y="333381"/>
            <a:ext cx="8229600" cy="391272"/>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5136" y="736649"/>
            <a:ext cx="5332506" cy="249144"/>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67077" y="4815077"/>
            <a:ext cx="626035" cy="274637"/>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pPr defTabSz="457189"/>
            <a:fld id="{A88B48FB-E956-2048-9E74-C69E7CAA26CC}" type="slidenum">
              <a:rPr lang="en-US" smtClean="0">
                <a:solidFill>
                  <a:srgbClr val="CCCCCC"/>
                </a:solidFill>
              </a:rPr>
              <a:pPr defTabSz="457189"/>
              <a:t>‹#›</a:t>
            </a:fld>
            <a:endParaRPr lang="en-US">
              <a:solidFill>
                <a:srgbClr val="CCCCCC"/>
              </a:solidFill>
            </a:endParaRPr>
          </a:p>
        </p:txBody>
      </p:sp>
      <p:cxnSp>
        <p:nvCxnSpPr>
          <p:cNvPr id="7" name="Straight Connector 6"/>
          <p:cNvCxnSpPr/>
          <p:nvPr/>
        </p:nvCxnSpPr>
        <p:spPr>
          <a:xfrm>
            <a:off x="0" y="4815076"/>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04789" y="729178"/>
            <a:ext cx="8780462" cy="0"/>
          </a:xfrm>
          <a:prstGeom prst="line">
            <a:avLst/>
          </a:prstGeom>
          <a:ln w="635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12" name="Subtitle 1"/>
          <p:cNvSpPr txBox="1">
            <a:spLocks/>
          </p:cNvSpPr>
          <p:nvPr userDrawn="1"/>
        </p:nvSpPr>
        <p:spPr>
          <a:xfrm>
            <a:off x="-56473" y="4880796"/>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7C878E"/>
                </a:solidFill>
                <a:latin typeface="Helvetica Neue"/>
                <a:cs typeface="Helvetica Neue"/>
              </a:rPr>
              <a:t>Powered by</a:t>
            </a:r>
            <a:endParaRPr lang="en-US" sz="800" dirty="0">
              <a:solidFill>
                <a:srgbClr val="7C878E"/>
              </a:solidFill>
              <a:latin typeface="Helvetica Neue"/>
              <a:cs typeface="Helvetica Neue"/>
            </a:endParaRPr>
          </a:p>
        </p:txBody>
      </p:sp>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8026" y="4835992"/>
            <a:ext cx="1213734" cy="295620"/>
          </a:xfrm>
          <a:prstGeom prst="rect">
            <a:avLst/>
          </a:prstGeom>
        </p:spPr>
      </p:pic>
    </p:spTree>
    <p:extLst>
      <p:ext uri="{BB962C8B-B14F-4D97-AF65-F5344CB8AC3E}">
        <p14:creationId xmlns:p14="http://schemas.microsoft.com/office/powerpoint/2010/main" val="4827590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Lst>
  <p:txStyles>
    <p:titleStyle>
      <a:lvl1pPr algn="l" defTabSz="457189" rtl="0" eaLnBrk="1" latinLnBrk="0" hangingPunct="1">
        <a:spcBef>
          <a:spcPct val="0"/>
        </a:spcBef>
        <a:buNone/>
        <a:defRPr sz="2000" b="1" kern="1200">
          <a:solidFill>
            <a:schemeClr val="tx1"/>
          </a:solidFill>
          <a:latin typeface="Arial"/>
          <a:ea typeface="+mj-ea"/>
          <a:cs typeface="Arial"/>
        </a:defRPr>
      </a:lvl1pPr>
    </p:titleStyle>
    <p:bodyStyle>
      <a:lvl1pPr marL="0" indent="0" algn="l" defTabSz="457189" rtl="0" eaLnBrk="1" latinLnBrk="0" hangingPunct="1">
        <a:spcBef>
          <a:spcPct val="20000"/>
        </a:spcBef>
        <a:buFont typeface="Arial"/>
        <a:buNone/>
        <a:defRPr sz="1000" kern="1200">
          <a:solidFill>
            <a:schemeClr val="tx1"/>
          </a:solidFill>
          <a:latin typeface="Arial"/>
          <a:ea typeface="+mn-ea"/>
          <a:cs typeface="Arial"/>
        </a:defRPr>
      </a:lvl1pPr>
      <a:lvl2pPr marL="742931" indent="-285743"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2"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8"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136" y="333381"/>
            <a:ext cx="8229600" cy="391272"/>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5136" y="736649"/>
            <a:ext cx="5332506" cy="249144"/>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67077" y="4815077"/>
            <a:ext cx="626035" cy="274637"/>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pPr defTabSz="457189"/>
            <a:fld id="{A88B48FB-E956-2048-9E74-C69E7CAA26CC}" type="slidenum">
              <a:rPr lang="en-US" smtClean="0">
                <a:solidFill>
                  <a:srgbClr val="CCCCCC"/>
                </a:solidFill>
              </a:rPr>
              <a:pPr defTabSz="457189"/>
              <a:t>‹#›</a:t>
            </a:fld>
            <a:endParaRPr lang="en-US">
              <a:solidFill>
                <a:srgbClr val="CCCCCC"/>
              </a:solidFill>
            </a:endParaRPr>
          </a:p>
        </p:txBody>
      </p:sp>
      <p:cxnSp>
        <p:nvCxnSpPr>
          <p:cNvPr id="7" name="Straight Connector 6"/>
          <p:cNvCxnSpPr/>
          <p:nvPr/>
        </p:nvCxnSpPr>
        <p:spPr>
          <a:xfrm>
            <a:off x="0" y="4815076"/>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04789" y="729178"/>
            <a:ext cx="8780462" cy="0"/>
          </a:xfrm>
          <a:prstGeom prst="line">
            <a:avLst/>
          </a:prstGeom>
          <a:ln w="635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12" name="Subtitle 1"/>
          <p:cNvSpPr txBox="1">
            <a:spLocks/>
          </p:cNvSpPr>
          <p:nvPr userDrawn="1"/>
        </p:nvSpPr>
        <p:spPr>
          <a:xfrm>
            <a:off x="-56473" y="4880796"/>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7C878E"/>
                </a:solidFill>
                <a:latin typeface="Helvetica Neue"/>
                <a:cs typeface="Helvetica Neue"/>
              </a:rPr>
              <a:t>Powered by</a:t>
            </a:r>
            <a:endParaRPr lang="en-US" sz="800" dirty="0">
              <a:solidFill>
                <a:srgbClr val="7C878E"/>
              </a:solidFill>
              <a:latin typeface="Helvetica Neue"/>
              <a:cs typeface="Helvetica Neue"/>
            </a:endParaRPr>
          </a:p>
        </p:txBody>
      </p:sp>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8026" y="4835992"/>
            <a:ext cx="1213734" cy="295620"/>
          </a:xfrm>
          <a:prstGeom prst="rect">
            <a:avLst/>
          </a:prstGeom>
        </p:spPr>
      </p:pic>
    </p:spTree>
    <p:extLst>
      <p:ext uri="{BB962C8B-B14F-4D97-AF65-F5344CB8AC3E}">
        <p14:creationId xmlns:p14="http://schemas.microsoft.com/office/powerpoint/2010/main" val="1162001849"/>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Lst>
  <p:txStyles>
    <p:titleStyle>
      <a:lvl1pPr algn="l" defTabSz="457189" rtl="0" eaLnBrk="1" latinLnBrk="0" hangingPunct="1">
        <a:spcBef>
          <a:spcPct val="0"/>
        </a:spcBef>
        <a:buNone/>
        <a:defRPr sz="2000" b="1" kern="1200">
          <a:solidFill>
            <a:schemeClr val="tx1"/>
          </a:solidFill>
          <a:latin typeface="Arial"/>
          <a:ea typeface="+mj-ea"/>
          <a:cs typeface="Arial"/>
        </a:defRPr>
      </a:lvl1pPr>
    </p:titleStyle>
    <p:bodyStyle>
      <a:lvl1pPr marL="0" indent="0" algn="l" defTabSz="457189" rtl="0" eaLnBrk="1" latinLnBrk="0" hangingPunct="1">
        <a:spcBef>
          <a:spcPct val="20000"/>
        </a:spcBef>
        <a:buFont typeface="Arial"/>
        <a:buNone/>
        <a:defRPr sz="1000" kern="1200">
          <a:solidFill>
            <a:schemeClr val="tx1"/>
          </a:solidFill>
          <a:latin typeface="Arial"/>
          <a:ea typeface="+mn-ea"/>
          <a:cs typeface="Arial"/>
        </a:defRPr>
      </a:lvl1pPr>
      <a:lvl2pPr marL="742931" indent="-285743"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2"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8"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136" y="333381"/>
            <a:ext cx="8229600" cy="391272"/>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5136" y="736649"/>
            <a:ext cx="5332506" cy="249144"/>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67077" y="4815077"/>
            <a:ext cx="626035" cy="274637"/>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pPr defTabSz="457189"/>
            <a:fld id="{A88B48FB-E956-2048-9E74-C69E7CAA26CC}" type="slidenum">
              <a:rPr lang="en-US" smtClean="0">
                <a:solidFill>
                  <a:srgbClr val="CCCCCC"/>
                </a:solidFill>
              </a:rPr>
              <a:pPr defTabSz="457189"/>
              <a:t>‹#›</a:t>
            </a:fld>
            <a:endParaRPr lang="en-US">
              <a:solidFill>
                <a:srgbClr val="CCCCCC"/>
              </a:solidFill>
            </a:endParaRPr>
          </a:p>
        </p:txBody>
      </p:sp>
      <p:cxnSp>
        <p:nvCxnSpPr>
          <p:cNvPr id="7" name="Straight Connector 6"/>
          <p:cNvCxnSpPr/>
          <p:nvPr/>
        </p:nvCxnSpPr>
        <p:spPr>
          <a:xfrm>
            <a:off x="0" y="4815076"/>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04789" y="729178"/>
            <a:ext cx="8780462" cy="0"/>
          </a:xfrm>
          <a:prstGeom prst="line">
            <a:avLst/>
          </a:prstGeom>
          <a:ln w="635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12" name="Subtitle 1"/>
          <p:cNvSpPr txBox="1">
            <a:spLocks/>
          </p:cNvSpPr>
          <p:nvPr userDrawn="1"/>
        </p:nvSpPr>
        <p:spPr>
          <a:xfrm>
            <a:off x="-56473" y="4880796"/>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7C878E"/>
                </a:solidFill>
                <a:latin typeface="Helvetica Neue"/>
                <a:cs typeface="Helvetica Neue"/>
              </a:rPr>
              <a:t>Powered by</a:t>
            </a:r>
            <a:endParaRPr lang="en-US" sz="800" dirty="0">
              <a:solidFill>
                <a:srgbClr val="7C878E"/>
              </a:solidFill>
              <a:latin typeface="Helvetica Neue"/>
              <a:cs typeface="Helvetica Neue"/>
            </a:endParaRPr>
          </a:p>
        </p:txBody>
      </p:sp>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8026" y="4835992"/>
            <a:ext cx="1213734" cy="295620"/>
          </a:xfrm>
          <a:prstGeom prst="rect">
            <a:avLst/>
          </a:prstGeom>
        </p:spPr>
      </p:pic>
    </p:spTree>
    <p:extLst>
      <p:ext uri="{BB962C8B-B14F-4D97-AF65-F5344CB8AC3E}">
        <p14:creationId xmlns:p14="http://schemas.microsoft.com/office/powerpoint/2010/main" val="3904896893"/>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Lst>
  <p:txStyles>
    <p:titleStyle>
      <a:lvl1pPr algn="l" defTabSz="457189" rtl="0" eaLnBrk="1" latinLnBrk="0" hangingPunct="1">
        <a:spcBef>
          <a:spcPct val="0"/>
        </a:spcBef>
        <a:buNone/>
        <a:defRPr sz="2000" b="1" kern="1200">
          <a:solidFill>
            <a:schemeClr val="tx1"/>
          </a:solidFill>
          <a:latin typeface="Arial"/>
          <a:ea typeface="+mj-ea"/>
          <a:cs typeface="Arial"/>
        </a:defRPr>
      </a:lvl1pPr>
    </p:titleStyle>
    <p:bodyStyle>
      <a:lvl1pPr marL="0" indent="0" algn="l" defTabSz="457189" rtl="0" eaLnBrk="1" latinLnBrk="0" hangingPunct="1">
        <a:spcBef>
          <a:spcPct val="20000"/>
        </a:spcBef>
        <a:buFont typeface="Arial"/>
        <a:buNone/>
        <a:defRPr sz="1000" kern="1200">
          <a:solidFill>
            <a:schemeClr val="tx1"/>
          </a:solidFill>
          <a:latin typeface="Arial"/>
          <a:ea typeface="+mn-ea"/>
          <a:cs typeface="Arial"/>
        </a:defRPr>
      </a:lvl1pPr>
      <a:lvl2pPr marL="742931" indent="-285743"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2"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8"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136" y="333381"/>
            <a:ext cx="8229600" cy="391272"/>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5136" y="736649"/>
            <a:ext cx="5332506" cy="249144"/>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67077" y="4815077"/>
            <a:ext cx="626035" cy="274637"/>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pPr defTabSz="457189"/>
            <a:fld id="{A88B48FB-E956-2048-9E74-C69E7CAA26CC}" type="slidenum">
              <a:rPr lang="en-US" smtClean="0">
                <a:solidFill>
                  <a:srgbClr val="CCCCCC"/>
                </a:solidFill>
              </a:rPr>
              <a:pPr defTabSz="457189"/>
              <a:t>‹#›</a:t>
            </a:fld>
            <a:endParaRPr lang="en-US">
              <a:solidFill>
                <a:srgbClr val="CCCCCC"/>
              </a:solidFill>
            </a:endParaRPr>
          </a:p>
        </p:txBody>
      </p:sp>
      <p:cxnSp>
        <p:nvCxnSpPr>
          <p:cNvPr id="7" name="Straight Connector 6"/>
          <p:cNvCxnSpPr/>
          <p:nvPr/>
        </p:nvCxnSpPr>
        <p:spPr>
          <a:xfrm>
            <a:off x="0" y="4815076"/>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04789" y="729178"/>
            <a:ext cx="8780462" cy="0"/>
          </a:xfrm>
          <a:prstGeom prst="line">
            <a:avLst/>
          </a:prstGeom>
          <a:ln w="635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12" name="Subtitle 1"/>
          <p:cNvSpPr txBox="1">
            <a:spLocks/>
          </p:cNvSpPr>
          <p:nvPr userDrawn="1"/>
        </p:nvSpPr>
        <p:spPr>
          <a:xfrm>
            <a:off x="-56473" y="4880796"/>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7C878E"/>
                </a:solidFill>
                <a:latin typeface="Helvetica Neue"/>
                <a:cs typeface="Helvetica Neue"/>
              </a:rPr>
              <a:t>Powered by</a:t>
            </a:r>
            <a:endParaRPr lang="en-US" sz="800" dirty="0">
              <a:solidFill>
                <a:srgbClr val="7C878E"/>
              </a:solidFill>
              <a:latin typeface="Helvetica Neue"/>
              <a:cs typeface="Helvetica Neue"/>
            </a:endParaRPr>
          </a:p>
        </p:txBody>
      </p:sp>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8026" y="4835992"/>
            <a:ext cx="1213734" cy="295620"/>
          </a:xfrm>
          <a:prstGeom prst="rect">
            <a:avLst/>
          </a:prstGeom>
        </p:spPr>
      </p:pic>
    </p:spTree>
    <p:extLst>
      <p:ext uri="{BB962C8B-B14F-4D97-AF65-F5344CB8AC3E}">
        <p14:creationId xmlns:p14="http://schemas.microsoft.com/office/powerpoint/2010/main" val="18604438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Lst>
  <p:txStyles>
    <p:titleStyle>
      <a:lvl1pPr algn="l" defTabSz="457189" rtl="0" eaLnBrk="1" latinLnBrk="0" hangingPunct="1">
        <a:spcBef>
          <a:spcPct val="0"/>
        </a:spcBef>
        <a:buNone/>
        <a:defRPr sz="2000" b="1" kern="1200">
          <a:solidFill>
            <a:schemeClr val="tx1"/>
          </a:solidFill>
          <a:latin typeface="Arial"/>
          <a:ea typeface="+mj-ea"/>
          <a:cs typeface="Arial"/>
        </a:defRPr>
      </a:lvl1pPr>
    </p:titleStyle>
    <p:bodyStyle>
      <a:lvl1pPr marL="0" indent="0" algn="l" defTabSz="457189" rtl="0" eaLnBrk="1" latinLnBrk="0" hangingPunct="1">
        <a:spcBef>
          <a:spcPct val="20000"/>
        </a:spcBef>
        <a:buFont typeface="Arial"/>
        <a:buNone/>
        <a:defRPr sz="1000" kern="1200">
          <a:solidFill>
            <a:schemeClr val="tx1"/>
          </a:solidFill>
          <a:latin typeface="Arial"/>
          <a:ea typeface="+mn-ea"/>
          <a:cs typeface="Arial"/>
        </a:defRPr>
      </a:lvl1pPr>
      <a:lvl2pPr marL="742931" indent="-285743"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2"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8"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136" y="333381"/>
            <a:ext cx="8229600" cy="391272"/>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5136" y="736649"/>
            <a:ext cx="5332506" cy="249144"/>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67077" y="4815077"/>
            <a:ext cx="626035" cy="274637"/>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pPr defTabSz="457189"/>
            <a:fld id="{A88B48FB-E956-2048-9E74-C69E7CAA26CC}" type="slidenum">
              <a:rPr lang="en-US" smtClean="0">
                <a:solidFill>
                  <a:srgbClr val="CCCCCC"/>
                </a:solidFill>
              </a:rPr>
              <a:pPr defTabSz="457189"/>
              <a:t>‹#›</a:t>
            </a:fld>
            <a:endParaRPr lang="en-US">
              <a:solidFill>
                <a:srgbClr val="CCCCCC"/>
              </a:solidFill>
            </a:endParaRPr>
          </a:p>
        </p:txBody>
      </p:sp>
      <p:cxnSp>
        <p:nvCxnSpPr>
          <p:cNvPr id="7" name="Straight Connector 6"/>
          <p:cNvCxnSpPr/>
          <p:nvPr/>
        </p:nvCxnSpPr>
        <p:spPr>
          <a:xfrm>
            <a:off x="0" y="4815076"/>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04789" y="729178"/>
            <a:ext cx="8780462" cy="0"/>
          </a:xfrm>
          <a:prstGeom prst="line">
            <a:avLst/>
          </a:prstGeom>
          <a:ln w="635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12" name="Subtitle 1"/>
          <p:cNvSpPr txBox="1">
            <a:spLocks/>
          </p:cNvSpPr>
          <p:nvPr userDrawn="1"/>
        </p:nvSpPr>
        <p:spPr>
          <a:xfrm>
            <a:off x="-56473" y="4880796"/>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smtClean="0">
                <a:solidFill>
                  <a:srgbClr val="7C878E"/>
                </a:solidFill>
                <a:latin typeface="Helvetica Neue"/>
                <a:cs typeface="Helvetica Neue"/>
              </a:rPr>
              <a:t>Powered by</a:t>
            </a:r>
            <a:endParaRPr lang="en-US" sz="800" dirty="0">
              <a:solidFill>
                <a:srgbClr val="7C878E"/>
              </a:solidFill>
              <a:latin typeface="Helvetica Neue"/>
              <a:cs typeface="Helvetica Neue"/>
            </a:endParaRPr>
          </a:p>
        </p:txBody>
      </p:sp>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8026" y="4835992"/>
            <a:ext cx="1213734" cy="295620"/>
          </a:xfrm>
          <a:prstGeom prst="rect">
            <a:avLst/>
          </a:prstGeom>
        </p:spPr>
      </p:pic>
    </p:spTree>
    <p:extLst>
      <p:ext uri="{BB962C8B-B14F-4D97-AF65-F5344CB8AC3E}">
        <p14:creationId xmlns:p14="http://schemas.microsoft.com/office/powerpoint/2010/main" val="2023892920"/>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Lst>
  <p:txStyles>
    <p:titleStyle>
      <a:lvl1pPr algn="l" defTabSz="457189" rtl="0" eaLnBrk="1" latinLnBrk="0" hangingPunct="1">
        <a:spcBef>
          <a:spcPct val="0"/>
        </a:spcBef>
        <a:buNone/>
        <a:defRPr sz="2000" b="1" kern="1200">
          <a:solidFill>
            <a:schemeClr val="tx1"/>
          </a:solidFill>
          <a:latin typeface="Arial"/>
          <a:ea typeface="+mj-ea"/>
          <a:cs typeface="Arial"/>
        </a:defRPr>
      </a:lvl1pPr>
    </p:titleStyle>
    <p:bodyStyle>
      <a:lvl1pPr marL="0" indent="0" algn="l" defTabSz="457189" rtl="0" eaLnBrk="1" latinLnBrk="0" hangingPunct="1">
        <a:spcBef>
          <a:spcPct val="20000"/>
        </a:spcBef>
        <a:buFont typeface="Arial"/>
        <a:buNone/>
        <a:defRPr sz="1000" kern="1200">
          <a:solidFill>
            <a:schemeClr val="tx1"/>
          </a:solidFill>
          <a:latin typeface="Arial"/>
          <a:ea typeface="+mn-ea"/>
          <a:cs typeface="Arial"/>
        </a:defRPr>
      </a:lvl1pPr>
      <a:lvl2pPr marL="742931" indent="-285743"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2"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8"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normAutofit fontScale="85000" lnSpcReduction="20000"/>
          </a:bodyPr>
          <a:lstStyle/>
          <a:p>
            <a:r>
              <a:t>ARSTF Laboratory Data Assessment for Clinical and Public Health Laboratories</a:t>
            </a:r>
          </a:p>
        </p:txBody>
      </p:sp>
      <p:sp>
        <p:nvSpPr>
          <p:cNvPr id="3" name="Text Placeholder 2"/>
          <p:cNvSpPr>
            <a:spLocks noGrp="1"/>
          </p:cNvSpPr>
          <p:nvPr>
            <p:ph type="body" sz="quarter" idx="12"/>
          </p:nvPr>
        </p:nvSpPr>
        <p:spPr/>
        <p:txBody>
          <a:bodyPr/>
          <a:lstStyle/>
          <a:p>
            <a:r>
              <a:t>Thursday, May 17, 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smtClean="0"/>
              <a:t>Clinical Laboratories performing AST in-house</a:t>
            </a:r>
            <a:endParaRPr dirty="0"/>
          </a:p>
        </p:txBody>
      </p:sp>
      <p:sp>
        <p:nvSpPr>
          <p:cNvPr id="3" name="Title 2"/>
          <p:cNvSpPr>
            <a:spLocks noGrp="1"/>
          </p:cNvSpPr>
          <p:nvPr>
            <p:ph type="title"/>
          </p:nvPr>
        </p:nvSpPr>
        <p:spPr/>
        <p:txBody>
          <a:bodyPr/>
          <a:lstStyle/>
          <a:p>
            <a:r>
              <a:rPr dirty="0"/>
              <a:t>35</a:t>
            </a:r>
          </a:p>
        </p:txBody>
      </p:sp>
      <p:sp>
        <p:nvSpPr>
          <p:cNvPr id="4" name="Text Placeholder 3"/>
          <p:cNvSpPr>
            <a:spLocks noGrp="1"/>
          </p:cNvSpPr>
          <p:nvPr>
            <p:ph type="body" sz="quarter" idx="17"/>
          </p:nvPr>
        </p:nvSpPr>
        <p:spPr/>
        <p:txBody>
          <a:bodyPr/>
          <a:lstStyle/>
          <a:p>
            <a:r>
              <a:rPr dirty="0"/>
              <a:t>Total Responses</a:t>
            </a:r>
          </a:p>
        </p:txBody>
      </p:sp>
      <p:sp>
        <p:nvSpPr>
          <p:cNvPr id="5" name="Text Placeholder 4"/>
          <p:cNvSpPr>
            <a:spLocks noGrp="1"/>
          </p:cNvSpPr>
          <p:nvPr>
            <p:ph type="body" sz="quarter" idx="18"/>
          </p:nvPr>
        </p:nvSpPr>
        <p:spPr/>
        <p:txBody>
          <a:bodyPr/>
          <a:lstStyle/>
          <a:p>
            <a:endParaRP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256494" y="2099974"/>
            <a:ext cx="5661618" cy="1234730"/>
          </a:xfrm>
        </p:spPr>
        <p:txBody>
          <a:bodyPr>
            <a:normAutofit fontScale="55000" lnSpcReduction="20000"/>
          </a:bodyPr>
          <a:lstStyle/>
          <a:p>
            <a:r>
              <a:rPr lang="en-US" dirty="0" smtClean="0"/>
              <a:t>Section 1: </a:t>
            </a:r>
            <a:r>
              <a:rPr lang="en-US" b="0" dirty="0"/>
              <a:t>Informatics Infrastructure and Use of Standard </a:t>
            </a:r>
            <a:r>
              <a:rPr lang="en-US" b="0" dirty="0" smtClean="0"/>
              <a:t>Codes</a:t>
            </a:r>
          </a:p>
          <a:p>
            <a:r>
              <a:rPr lang="en-US" b="0" dirty="0"/>
              <a:t/>
            </a:r>
            <a:br>
              <a:rPr lang="en-US" b="0" dirty="0"/>
            </a:br>
            <a:r>
              <a:rPr lang="en-US" b="0" dirty="0" smtClean="0"/>
              <a:t>Completed by</a:t>
            </a:r>
            <a:r>
              <a:rPr lang="en-US" b="0" dirty="0"/>
              <a:t> IT personnel</a:t>
            </a:r>
            <a:endParaRPr lang="en-US" dirty="0"/>
          </a:p>
        </p:txBody>
      </p:sp>
      <p:sp>
        <p:nvSpPr>
          <p:cNvPr id="3" name="Text Placeholder 2"/>
          <p:cNvSpPr>
            <a:spLocks noGrp="1"/>
          </p:cNvSpPr>
          <p:nvPr>
            <p:ph type="body" sz="quarter" idx="12"/>
          </p:nvPr>
        </p:nvSpPr>
        <p:spPr/>
        <p:txBody>
          <a:bodyPr/>
          <a:lstStyle/>
          <a:p>
            <a:r>
              <a:rPr lang="en-US" dirty="0" smtClean="0"/>
              <a:t>Updated May 16, 2018</a:t>
            </a:r>
            <a:endParaRPr lang="en-US" dirty="0"/>
          </a:p>
        </p:txBody>
      </p:sp>
    </p:spTree>
    <p:extLst>
      <p:ext uri="{BB962C8B-B14F-4D97-AF65-F5344CB8AC3E}">
        <p14:creationId xmlns:p14="http://schemas.microsoft.com/office/powerpoint/2010/main" val="2313426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 Does your laboratory or hospital use “standardized codes” (e.g. LOINC or SNOMED) for microbiology tests and/or results?</a:t>
            </a:r>
          </a:p>
        </p:txBody>
      </p:sp>
      <p:sp>
        <p:nvSpPr>
          <p:cNvPr id="3" name="Content Placeholder 2"/>
          <p:cNvSpPr>
            <a:spLocks noGrp="1"/>
          </p:cNvSpPr>
          <p:nvPr>
            <p:ph idx="1"/>
          </p:nvPr>
        </p:nvSpPr>
        <p:spPr/>
        <p:txBody>
          <a:bodyPr/>
          <a:lstStyle/>
          <a:p>
            <a:r>
              <a:t>Answered: 35    Skipped: 0</a:t>
            </a:r>
          </a:p>
        </p:txBody>
      </p:sp>
      <p:pic>
        <p:nvPicPr>
          <p:cNvPr id="4" name="Picture 3" descr="chart2805163850.png"/>
          <p:cNvPicPr>
            <a:picLocks noChangeAspect="1"/>
          </p:cNvPicPr>
          <p:nvPr/>
        </p:nvPicPr>
        <p:blipFill>
          <a:blip r:embed="rId2"/>
          <a:stretch>
            <a:fillRect/>
          </a:stretch>
        </p:blipFill>
        <p:spPr>
          <a:xfrm>
            <a:off x="1535722" y="1074979"/>
            <a:ext cx="5388428" cy="290285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 Does your laboratory or hospital use “standardized codes” (e.g. LOINC or SNOMED) for microbiology tests and/or results?</a:t>
            </a:r>
          </a:p>
        </p:txBody>
      </p:sp>
      <p:sp>
        <p:nvSpPr>
          <p:cNvPr id="3" name="Content Placeholder 2"/>
          <p:cNvSpPr>
            <a:spLocks noGrp="1"/>
          </p:cNvSpPr>
          <p:nvPr>
            <p:ph idx="1"/>
          </p:nvPr>
        </p:nvSpPr>
        <p:spPr/>
        <p:txBody>
          <a:bodyPr/>
          <a:lstStyle/>
          <a:p>
            <a:r>
              <a:t>Answered: 35    Skipped: 0</a:t>
            </a:r>
          </a:p>
        </p:txBody>
      </p:sp>
      <p:pic>
        <p:nvPicPr>
          <p:cNvPr id="4" name="Picture 3" descr="table2805163850.png"/>
          <p:cNvPicPr>
            <a:picLocks noChangeAspect="1"/>
          </p:cNvPicPr>
          <p:nvPr/>
        </p:nvPicPr>
        <p:blipFill>
          <a:blip r:embed="rId2"/>
          <a:stretch>
            <a:fillRect/>
          </a:stretch>
        </p:blipFill>
        <p:spPr>
          <a:xfrm>
            <a:off x="1535722" y="1498491"/>
            <a:ext cx="5388428" cy="129721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Q2: Does your laboratory use LOINC codes for any of the following data elements? Check all that apply.</a:t>
            </a:r>
          </a:p>
        </p:txBody>
      </p:sp>
      <p:sp>
        <p:nvSpPr>
          <p:cNvPr id="3" name="Content Placeholder 2"/>
          <p:cNvSpPr>
            <a:spLocks noGrp="1"/>
          </p:cNvSpPr>
          <p:nvPr>
            <p:ph idx="1"/>
          </p:nvPr>
        </p:nvSpPr>
        <p:spPr/>
        <p:txBody>
          <a:bodyPr/>
          <a:lstStyle/>
          <a:p>
            <a:r>
              <a:t>Answered: 33    Skipped: 2</a:t>
            </a:r>
          </a:p>
        </p:txBody>
      </p:sp>
      <p:pic>
        <p:nvPicPr>
          <p:cNvPr id="4" name="Picture 3" descr="chart2853171580.png"/>
          <p:cNvPicPr>
            <a:picLocks noChangeAspect="1"/>
          </p:cNvPicPr>
          <p:nvPr/>
        </p:nvPicPr>
        <p:blipFill>
          <a:blip r:embed="rId2"/>
          <a:stretch>
            <a:fillRect/>
          </a:stretch>
        </p:blipFill>
        <p:spPr>
          <a:xfrm>
            <a:off x="1535722" y="1498491"/>
            <a:ext cx="5388428" cy="2540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Q2: Does your laboratory use LOINC codes for any of the following data elements? Check all that apply.</a:t>
            </a:r>
          </a:p>
        </p:txBody>
      </p:sp>
      <p:sp>
        <p:nvSpPr>
          <p:cNvPr id="3" name="Content Placeholder 2"/>
          <p:cNvSpPr>
            <a:spLocks noGrp="1"/>
          </p:cNvSpPr>
          <p:nvPr>
            <p:ph idx="1"/>
          </p:nvPr>
        </p:nvSpPr>
        <p:spPr/>
        <p:txBody>
          <a:bodyPr/>
          <a:lstStyle/>
          <a:p>
            <a:r>
              <a:t>Answered: 33    Skipped: 2</a:t>
            </a:r>
          </a:p>
        </p:txBody>
      </p:sp>
      <p:pic>
        <p:nvPicPr>
          <p:cNvPr id="4" name="Picture 3" descr="table2853171580.png"/>
          <p:cNvPicPr>
            <a:picLocks noChangeAspect="1"/>
          </p:cNvPicPr>
          <p:nvPr/>
        </p:nvPicPr>
        <p:blipFill>
          <a:blip r:embed="rId2"/>
          <a:stretch>
            <a:fillRect/>
          </a:stretch>
        </p:blipFill>
        <p:spPr>
          <a:xfrm>
            <a:off x="1535722" y="1094230"/>
            <a:ext cx="5388428" cy="354692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Q3: Does your laboratory use SNOMED codes for any of the following data elements? Check all that apply.</a:t>
            </a:r>
          </a:p>
        </p:txBody>
      </p:sp>
      <p:sp>
        <p:nvSpPr>
          <p:cNvPr id="3" name="Content Placeholder 2"/>
          <p:cNvSpPr>
            <a:spLocks noGrp="1"/>
          </p:cNvSpPr>
          <p:nvPr>
            <p:ph idx="1"/>
          </p:nvPr>
        </p:nvSpPr>
        <p:spPr/>
        <p:txBody>
          <a:bodyPr/>
          <a:lstStyle/>
          <a:p>
            <a:r>
              <a:t>Answered: 33    Skipped: 2</a:t>
            </a:r>
          </a:p>
        </p:txBody>
      </p:sp>
      <p:pic>
        <p:nvPicPr>
          <p:cNvPr id="4" name="Picture 3" descr="chart2853172990.png"/>
          <p:cNvPicPr>
            <a:picLocks noChangeAspect="1"/>
          </p:cNvPicPr>
          <p:nvPr/>
        </p:nvPicPr>
        <p:blipFill>
          <a:blip r:embed="rId2"/>
          <a:stretch>
            <a:fillRect/>
          </a:stretch>
        </p:blipFill>
        <p:spPr>
          <a:xfrm>
            <a:off x="1535722" y="1392613"/>
            <a:ext cx="5388428" cy="2540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Q3: Does your laboratory use SNOMED codes for any of the following data elements? Check all that apply.</a:t>
            </a:r>
          </a:p>
        </p:txBody>
      </p:sp>
      <p:sp>
        <p:nvSpPr>
          <p:cNvPr id="3" name="Content Placeholder 2"/>
          <p:cNvSpPr>
            <a:spLocks noGrp="1"/>
          </p:cNvSpPr>
          <p:nvPr>
            <p:ph idx="1"/>
          </p:nvPr>
        </p:nvSpPr>
        <p:spPr/>
        <p:txBody>
          <a:bodyPr/>
          <a:lstStyle/>
          <a:p>
            <a:r>
              <a:t>Answered: 33    Skipped: 2</a:t>
            </a:r>
          </a:p>
        </p:txBody>
      </p:sp>
      <p:pic>
        <p:nvPicPr>
          <p:cNvPr id="4" name="Picture 3" descr="table2853172990.png"/>
          <p:cNvPicPr>
            <a:picLocks noChangeAspect="1"/>
          </p:cNvPicPr>
          <p:nvPr/>
        </p:nvPicPr>
        <p:blipFill>
          <a:blip r:embed="rId2"/>
          <a:stretch>
            <a:fillRect/>
          </a:stretch>
        </p:blipFill>
        <p:spPr>
          <a:xfrm>
            <a:off x="1535722" y="1094230"/>
            <a:ext cx="5388428" cy="354692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Q4: Are </a:t>
            </a:r>
            <a:r>
              <a:rPr lang="en-US" dirty="0"/>
              <a:t>any other standard codes used for the aforementioned data elements? If yes, please specify. </a:t>
            </a:r>
          </a:p>
        </p:txBody>
      </p:sp>
      <p:sp>
        <p:nvSpPr>
          <p:cNvPr id="3" name="Text Placeholder 2"/>
          <p:cNvSpPr>
            <a:spLocks noGrp="1"/>
          </p:cNvSpPr>
          <p:nvPr>
            <p:ph type="body" sz="quarter" idx="13"/>
          </p:nvPr>
        </p:nvSpPr>
        <p:spPr/>
        <p:txBody>
          <a:bodyPr/>
          <a:lstStyle/>
          <a:p>
            <a:r>
              <a:rPr lang="en-US" dirty="0" smtClean="0"/>
              <a:t>33</a:t>
            </a:r>
            <a:r>
              <a:rPr lang="en-US" dirty="0" smtClean="0"/>
              <a:t> </a:t>
            </a:r>
            <a:r>
              <a:rPr lang="en-US" dirty="0" smtClean="0"/>
              <a:t>responses</a:t>
            </a:r>
            <a:endParaRPr lang="en-US" dirty="0"/>
          </a:p>
        </p:txBody>
      </p:sp>
      <p:sp>
        <p:nvSpPr>
          <p:cNvPr id="4" name="TextBox 3"/>
          <p:cNvSpPr txBox="1"/>
          <p:nvPr/>
        </p:nvSpPr>
        <p:spPr>
          <a:xfrm>
            <a:off x="272717" y="1081836"/>
            <a:ext cx="7914439" cy="2031325"/>
          </a:xfrm>
          <a:prstGeom prst="rect">
            <a:avLst/>
          </a:prstGeom>
          <a:noFill/>
        </p:spPr>
        <p:txBody>
          <a:bodyPr wrap="square" numCol="1" rtlCol="0">
            <a:spAutoFit/>
          </a:bodyPr>
          <a:lstStyle/>
          <a:p>
            <a:pPr marL="285743" indent="-285743" defTabSz="457189">
              <a:buFont typeface="Arial" panose="020B0604020202020204" pitchFamily="34" charset="0"/>
              <a:buChar char="•"/>
            </a:pPr>
            <a:r>
              <a:rPr lang="en-US" dirty="0">
                <a:solidFill>
                  <a:srgbClr val="333333"/>
                </a:solidFill>
              </a:rPr>
              <a:t>No, none, N/A: </a:t>
            </a:r>
            <a:r>
              <a:rPr lang="en-US" b="1" dirty="0" smtClean="0">
                <a:solidFill>
                  <a:srgbClr val="333333"/>
                </a:solidFill>
              </a:rPr>
              <a:t>25 </a:t>
            </a:r>
            <a:r>
              <a:rPr lang="en-US" b="1" dirty="0">
                <a:solidFill>
                  <a:srgbClr val="333333"/>
                </a:solidFill>
              </a:rPr>
              <a:t>responses</a:t>
            </a:r>
          </a:p>
          <a:p>
            <a:pPr marL="285743" indent="-285743" defTabSz="457189">
              <a:buFont typeface="Arial" panose="020B0604020202020204" pitchFamily="34" charset="0"/>
              <a:buChar char="•"/>
            </a:pPr>
            <a:r>
              <a:rPr lang="en-US" dirty="0">
                <a:solidFill>
                  <a:srgbClr val="333333"/>
                </a:solidFill>
              </a:rPr>
              <a:t>IMO (Intelligent Medical Objects): </a:t>
            </a:r>
            <a:r>
              <a:rPr lang="en-US" b="1" dirty="0" smtClean="0">
                <a:solidFill>
                  <a:srgbClr val="333333"/>
                </a:solidFill>
              </a:rPr>
              <a:t>3 </a:t>
            </a:r>
            <a:r>
              <a:rPr lang="en-US" b="1" dirty="0">
                <a:solidFill>
                  <a:srgbClr val="333333"/>
                </a:solidFill>
              </a:rPr>
              <a:t>responses</a:t>
            </a:r>
          </a:p>
          <a:p>
            <a:pPr marL="285743" indent="-285743" defTabSz="457189">
              <a:buFont typeface="Arial" panose="020B0604020202020204" pitchFamily="34" charset="0"/>
              <a:buChar char="•"/>
            </a:pPr>
            <a:r>
              <a:rPr lang="en-US" dirty="0" smtClean="0">
                <a:solidFill>
                  <a:srgbClr val="333333"/>
                </a:solidFill>
              </a:rPr>
              <a:t>Unsure</a:t>
            </a:r>
            <a:r>
              <a:rPr lang="en-US" dirty="0">
                <a:solidFill>
                  <a:srgbClr val="333333"/>
                </a:solidFill>
              </a:rPr>
              <a:t>: </a:t>
            </a:r>
            <a:r>
              <a:rPr lang="en-US" b="1" dirty="0">
                <a:solidFill>
                  <a:srgbClr val="333333"/>
                </a:solidFill>
              </a:rPr>
              <a:t>2 responses</a:t>
            </a:r>
          </a:p>
          <a:p>
            <a:pPr marL="285743" indent="-285743" defTabSz="457189">
              <a:buFont typeface="Arial" panose="020B0604020202020204" pitchFamily="34" charset="0"/>
              <a:buChar char="•"/>
            </a:pPr>
            <a:r>
              <a:rPr lang="en-US" dirty="0">
                <a:solidFill>
                  <a:srgbClr val="333333"/>
                </a:solidFill>
              </a:rPr>
              <a:t>Other: </a:t>
            </a:r>
            <a:r>
              <a:rPr lang="en-US" b="1" dirty="0">
                <a:solidFill>
                  <a:srgbClr val="333333"/>
                </a:solidFill>
              </a:rPr>
              <a:t>3 responses</a:t>
            </a:r>
          </a:p>
          <a:p>
            <a:pPr marL="628643" lvl="1" indent="-285743" defTabSz="457189">
              <a:buFont typeface="Arial" panose="020B0604020202020204" pitchFamily="34" charset="0"/>
              <a:buChar char="•"/>
            </a:pPr>
            <a:r>
              <a:rPr lang="en-US" dirty="0">
                <a:solidFill>
                  <a:srgbClr val="333333"/>
                </a:solidFill>
              </a:rPr>
              <a:t>SNOMED for organism</a:t>
            </a:r>
          </a:p>
          <a:p>
            <a:pPr marL="628643" lvl="1" indent="-285743" defTabSz="457189">
              <a:buFont typeface="Arial" panose="020B0604020202020204" pitchFamily="34" charset="0"/>
              <a:buChar char="•"/>
            </a:pPr>
            <a:r>
              <a:rPr lang="en-US" dirty="0">
                <a:solidFill>
                  <a:srgbClr val="333333"/>
                </a:solidFill>
              </a:rPr>
              <a:t>LOINC and SNOMED for test order names only</a:t>
            </a:r>
          </a:p>
          <a:p>
            <a:pPr marL="628643" lvl="1" indent="-285743" defTabSz="457189">
              <a:buFont typeface="Arial" panose="020B0604020202020204" pitchFamily="34" charset="0"/>
              <a:buChar char="•"/>
            </a:pPr>
            <a:r>
              <a:rPr lang="en-US" dirty="0" smtClean="0">
                <a:solidFill>
                  <a:srgbClr val="333333"/>
                </a:solidFill>
              </a:rPr>
              <a:t>FIPS: County and State of submitter</a:t>
            </a:r>
            <a:endParaRPr lang="en-US" dirty="0">
              <a:solidFill>
                <a:srgbClr val="333333"/>
              </a:solidFill>
            </a:endParaRPr>
          </a:p>
        </p:txBody>
      </p:sp>
    </p:spTree>
    <p:extLst>
      <p:ext uri="{BB962C8B-B14F-4D97-AF65-F5344CB8AC3E}">
        <p14:creationId xmlns:p14="http://schemas.microsoft.com/office/powerpoint/2010/main" val="2725266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Q5: Check information that can be extracted electronically to send to Public Health. (check all that apply)</a:t>
            </a:r>
          </a:p>
        </p:txBody>
      </p:sp>
      <p:sp>
        <p:nvSpPr>
          <p:cNvPr id="3" name="Content Placeholder 2"/>
          <p:cNvSpPr>
            <a:spLocks noGrp="1"/>
          </p:cNvSpPr>
          <p:nvPr>
            <p:ph idx="1"/>
          </p:nvPr>
        </p:nvSpPr>
        <p:spPr/>
        <p:txBody>
          <a:bodyPr/>
          <a:lstStyle/>
          <a:p>
            <a:r>
              <a:t>Answered: 33    Skipped: 2</a:t>
            </a:r>
          </a:p>
        </p:txBody>
      </p:sp>
      <p:pic>
        <p:nvPicPr>
          <p:cNvPr id="4" name="Picture 3" descr="chart2805783300.png"/>
          <p:cNvPicPr>
            <a:picLocks noChangeAspect="1"/>
          </p:cNvPicPr>
          <p:nvPr/>
        </p:nvPicPr>
        <p:blipFill>
          <a:blip r:embed="rId2"/>
          <a:stretch>
            <a:fillRect/>
          </a:stretch>
        </p:blipFill>
        <p:spPr>
          <a:xfrm>
            <a:off x="1535722" y="1498491"/>
            <a:ext cx="5388428" cy="2540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Q5: Check information that can be extracted electronically to send to Public Health. (check all that apply)</a:t>
            </a:r>
          </a:p>
        </p:txBody>
      </p:sp>
      <p:sp>
        <p:nvSpPr>
          <p:cNvPr id="3" name="Content Placeholder 2"/>
          <p:cNvSpPr>
            <a:spLocks noGrp="1"/>
          </p:cNvSpPr>
          <p:nvPr>
            <p:ph idx="1"/>
          </p:nvPr>
        </p:nvSpPr>
        <p:spPr/>
        <p:txBody>
          <a:bodyPr/>
          <a:lstStyle/>
          <a:p>
            <a:r>
              <a:t>Answered: 33    Skipped: 2</a:t>
            </a:r>
          </a:p>
        </p:txBody>
      </p:sp>
      <p:pic>
        <p:nvPicPr>
          <p:cNvPr id="4" name="Picture 3" descr="table2805783300.png"/>
          <p:cNvPicPr>
            <a:picLocks noChangeAspect="1"/>
          </p:cNvPicPr>
          <p:nvPr/>
        </p:nvPicPr>
        <p:blipFill>
          <a:blip r:embed="rId2"/>
          <a:stretch>
            <a:fillRect/>
          </a:stretch>
        </p:blipFill>
        <p:spPr>
          <a:xfrm>
            <a:off x="1609704" y="1034143"/>
            <a:ext cx="5240463" cy="364373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Q6: When new tests are implemented, who makes the decision to assign a standard code and which standard code to assign?</a:t>
            </a:r>
          </a:p>
        </p:txBody>
      </p:sp>
      <p:sp>
        <p:nvSpPr>
          <p:cNvPr id="3" name="Content Placeholder 2"/>
          <p:cNvSpPr>
            <a:spLocks noGrp="1"/>
          </p:cNvSpPr>
          <p:nvPr>
            <p:ph idx="1"/>
          </p:nvPr>
        </p:nvSpPr>
        <p:spPr/>
        <p:txBody>
          <a:bodyPr/>
          <a:lstStyle/>
          <a:p>
            <a:r>
              <a:t>Answered: 33    Skipped: 2</a:t>
            </a:r>
          </a:p>
        </p:txBody>
      </p:sp>
      <p:pic>
        <p:nvPicPr>
          <p:cNvPr id="4" name="Picture 3" descr="chart2805799560.png"/>
          <p:cNvPicPr>
            <a:picLocks noChangeAspect="1"/>
          </p:cNvPicPr>
          <p:nvPr/>
        </p:nvPicPr>
        <p:blipFill>
          <a:blip r:embed="rId2"/>
          <a:stretch>
            <a:fillRect/>
          </a:stretch>
        </p:blipFill>
        <p:spPr>
          <a:xfrm>
            <a:off x="1535722" y="1363737"/>
            <a:ext cx="5388428" cy="290285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Q6: When new tests are implemented, who makes the decision to assign a standard code and which standard code to assign?</a:t>
            </a:r>
          </a:p>
        </p:txBody>
      </p:sp>
      <p:sp>
        <p:nvSpPr>
          <p:cNvPr id="3" name="Content Placeholder 2"/>
          <p:cNvSpPr>
            <a:spLocks noGrp="1"/>
          </p:cNvSpPr>
          <p:nvPr>
            <p:ph idx="1"/>
          </p:nvPr>
        </p:nvSpPr>
        <p:spPr/>
        <p:txBody>
          <a:bodyPr/>
          <a:lstStyle/>
          <a:p>
            <a:r>
              <a:t>Answered: 33    Skipped: 2</a:t>
            </a:r>
          </a:p>
        </p:txBody>
      </p:sp>
      <p:pic>
        <p:nvPicPr>
          <p:cNvPr id="4" name="Picture 3" descr="table2805799560.png"/>
          <p:cNvPicPr>
            <a:picLocks noChangeAspect="1"/>
          </p:cNvPicPr>
          <p:nvPr/>
        </p:nvPicPr>
        <p:blipFill>
          <a:blip r:embed="rId2"/>
          <a:stretch>
            <a:fillRect/>
          </a:stretch>
        </p:blipFill>
        <p:spPr>
          <a:xfrm>
            <a:off x="1535722" y="1498491"/>
            <a:ext cx="5388428" cy="214085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Q6: When new tests are implemented, who makes the decision to assign a standard code and which standard code to assign?</a:t>
            </a:r>
          </a:p>
        </p:txBody>
      </p:sp>
      <p:sp>
        <p:nvSpPr>
          <p:cNvPr id="5" name="Text Placeholder 4"/>
          <p:cNvSpPr>
            <a:spLocks noGrp="1"/>
          </p:cNvSpPr>
          <p:nvPr>
            <p:ph type="body" sz="quarter" idx="13"/>
          </p:nvPr>
        </p:nvSpPr>
        <p:spPr/>
        <p:txBody>
          <a:bodyPr/>
          <a:lstStyle/>
          <a:p>
            <a:r>
              <a:rPr lang="en-US" dirty="0" smtClean="0"/>
              <a:t>Other (please specify) Responses</a:t>
            </a:r>
            <a:endParaRPr lang="en-US" dirty="0"/>
          </a:p>
        </p:txBody>
      </p:sp>
      <p:sp>
        <p:nvSpPr>
          <p:cNvPr id="6" name="TextBox 5"/>
          <p:cNvSpPr txBox="1"/>
          <p:nvPr/>
        </p:nvSpPr>
        <p:spPr>
          <a:xfrm>
            <a:off x="308008" y="1115172"/>
            <a:ext cx="8653112" cy="2031325"/>
          </a:xfrm>
          <a:prstGeom prst="rect">
            <a:avLst/>
          </a:prstGeom>
          <a:noFill/>
        </p:spPr>
        <p:txBody>
          <a:bodyPr wrap="square" rtlCol="0">
            <a:spAutoFit/>
          </a:bodyPr>
          <a:lstStyle/>
          <a:p>
            <a:pPr marL="285743" indent="-285743" defTabSz="457189">
              <a:buFont typeface="Arial" panose="020B0604020202020204" pitchFamily="34" charset="0"/>
              <a:buChar char="•"/>
            </a:pPr>
            <a:r>
              <a:rPr lang="en-US" dirty="0">
                <a:solidFill>
                  <a:srgbClr val="333333"/>
                </a:solidFill>
              </a:rPr>
              <a:t>Follow Vendor Recommendations and, if not vendor defined, ask Testing Department</a:t>
            </a:r>
          </a:p>
          <a:p>
            <a:pPr marL="285743" indent="-285743" defTabSz="457189">
              <a:buFont typeface="Arial" panose="020B0604020202020204" pitchFamily="34" charset="0"/>
              <a:buChar char="•"/>
            </a:pPr>
            <a:r>
              <a:rPr lang="en-US" dirty="0">
                <a:solidFill>
                  <a:srgbClr val="333333"/>
                </a:solidFill>
              </a:rPr>
              <a:t>Lab Manager</a:t>
            </a:r>
          </a:p>
          <a:p>
            <a:pPr marL="285743" indent="-285743" defTabSz="457189">
              <a:buFont typeface="Arial" panose="020B0604020202020204" pitchFamily="34" charset="0"/>
              <a:buChar char="•"/>
            </a:pPr>
            <a:r>
              <a:rPr lang="en-US" dirty="0">
                <a:solidFill>
                  <a:srgbClr val="333333"/>
                </a:solidFill>
              </a:rPr>
              <a:t>No new are added</a:t>
            </a:r>
          </a:p>
          <a:p>
            <a:pPr marL="285743" indent="-285743" defTabSz="457189">
              <a:buFont typeface="Arial" panose="020B0604020202020204" pitchFamily="34" charset="0"/>
              <a:buChar char="•"/>
            </a:pPr>
            <a:r>
              <a:rPr lang="en-US" dirty="0" smtClean="0">
                <a:solidFill>
                  <a:srgbClr val="333333"/>
                </a:solidFill>
              </a:rPr>
              <a:t>Micro </a:t>
            </a:r>
            <a:r>
              <a:rPr lang="en-US" dirty="0">
                <a:solidFill>
                  <a:srgbClr val="333333"/>
                </a:solidFill>
              </a:rPr>
              <a:t>LIS specialist, Micro Tech Leader, Lab Manager</a:t>
            </a:r>
          </a:p>
          <a:p>
            <a:pPr marL="285743" indent="-285743" defTabSz="457189">
              <a:buFont typeface="Arial" panose="020B0604020202020204" pitchFamily="34" charset="0"/>
              <a:buChar char="•"/>
            </a:pPr>
            <a:r>
              <a:rPr lang="en-US" dirty="0">
                <a:solidFill>
                  <a:srgbClr val="333333"/>
                </a:solidFill>
              </a:rPr>
              <a:t>National mandates it. LIM executes it.</a:t>
            </a:r>
          </a:p>
          <a:p>
            <a:pPr marL="285743" indent="-285743" defTabSz="457189">
              <a:buFont typeface="Arial" panose="020B0604020202020204" pitchFamily="34" charset="0"/>
              <a:buChar char="•"/>
            </a:pPr>
            <a:r>
              <a:rPr lang="en-US" dirty="0" smtClean="0">
                <a:solidFill>
                  <a:srgbClr val="333333"/>
                </a:solidFill>
              </a:rPr>
              <a:t>Lab </a:t>
            </a:r>
            <a:r>
              <a:rPr lang="en-US" dirty="0">
                <a:solidFill>
                  <a:srgbClr val="333333"/>
                </a:solidFill>
              </a:rPr>
              <a:t>Director, Department T Specialist and Vendor Recommendations</a:t>
            </a:r>
          </a:p>
          <a:p>
            <a:pPr defTabSz="457189"/>
            <a:endParaRPr lang="en-US" dirty="0">
              <a:solidFill>
                <a:srgbClr val="333333"/>
              </a:solidFill>
            </a:endParaRPr>
          </a:p>
        </p:txBody>
      </p:sp>
    </p:spTree>
    <p:extLst>
      <p:ext uri="{BB962C8B-B14F-4D97-AF65-F5344CB8AC3E}">
        <p14:creationId xmlns:p14="http://schemas.microsoft.com/office/powerpoint/2010/main" val="1504968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Q7: What are the barriers to implementation of standard codes? Check all that apply.</a:t>
            </a:r>
          </a:p>
        </p:txBody>
      </p:sp>
      <p:sp>
        <p:nvSpPr>
          <p:cNvPr id="3" name="Content Placeholder 2"/>
          <p:cNvSpPr>
            <a:spLocks noGrp="1"/>
          </p:cNvSpPr>
          <p:nvPr>
            <p:ph idx="1"/>
          </p:nvPr>
        </p:nvSpPr>
        <p:spPr/>
        <p:txBody>
          <a:bodyPr/>
          <a:lstStyle/>
          <a:p>
            <a:r>
              <a:t>Answered: 35    Skipped: 0</a:t>
            </a:r>
          </a:p>
        </p:txBody>
      </p:sp>
      <p:pic>
        <p:nvPicPr>
          <p:cNvPr id="4" name="Picture 3" descr="chart2805806980.png"/>
          <p:cNvPicPr>
            <a:picLocks noChangeAspect="1"/>
          </p:cNvPicPr>
          <p:nvPr/>
        </p:nvPicPr>
        <p:blipFill>
          <a:blip r:embed="rId2"/>
          <a:stretch>
            <a:fillRect/>
          </a:stretch>
        </p:blipFill>
        <p:spPr>
          <a:xfrm>
            <a:off x="1535722" y="1074980"/>
            <a:ext cx="5388428" cy="371928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Q7: What are the barriers to implementation of standard codes? Check all that apply.</a:t>
            </a:r>
          </a:p>
        </p:txBody>
      </p:sp>
      <p:sp>
        <p:nvSpPr>
          <p:cNvPr id="3" name="Content Placeholder 2"/>
          <p:cNvSpPr>
            <a:spLocks noGrp="1"/>
          </p:cNvSpPr>
          <p:nvPr>
            <p:ph idx="1"/>
          </p:nvPr>
        </p:nvSpPr>
        <p:spPr/>
        <p:txBody>
          <a:bodyPr/>
          <a:lstStyle/>
          <a:p>
            <a:r>
              <a:t>Answered: 35    Skipped: 0</a:t>
            </a:r>
          </a:p>
        </p:txBody>
      </p:sp>
      <p:pic>
        <p:nvPicPr>
          <p:cNvPr id="4" name="Picture 3" descr="table2805806980.png"/>
          <p:cNvPicPr>
            <a:picLocks noChangeAspect="1"/>
          </p:cNvPicPr>
          <p:nvPr/>
        </p:nvPicPr>
        <p:blipFill>
          <a:blip r:embed="rId2"/>
          <a:stretch>
            <a:fillRect/>
          </a:stretch>
        </p:blipFill>
        <p:spPr>
          <a:xfrm>
            <a:off x="1535722" y="1447315"/>
            <a:ext cx="5388428" cy="214085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Q7: What are the barriers to implementation of standard codes? Check all that apply.</a:t>
            </a:r>
          </a:p>
        </p:txBody>
      </p:sp>
      <p:sp>
        <p:nvSpPr>
          <p:cNvPr id="3" name="Text Placeholder 2"/>
          <p:cNvSpPr>
            <a:spLocks noGrp="1"/>
          </p:cNvSpPr>
          <p:nvPr>
            <p:ph type="body" sz="quarter" idx="13"/>
          </p:nvPr>
        </p:nvSpPr>
        <p:spPr/>
        <p:txBody>
          <a:bodyPr/>
          <a:lstStyle/>
          <a:p>
            <a:r>
              <a:rPr lang="en-US" dirty="0" smtClean="0"/>
              <a:t>Other (please specify) Responses</a:t>
            </a:r>
            <a:endParaRPr lang="en-US" dirty="0"/>
          </a:p>
        </p:txBody>
      </p:sp>
      <p:sp>
        <p:nvSpPr>
          <p:cNvPr id="4" name="TextBox 3"/>
          <p:cNvSpPr txBox="1"/>
          <p:nvPr/>
        </p:nvSpPr>
        <p:spPr>
          <a:xfrm>
            <a:off x="115136" y="985839"/>
            <a:ext cx="9028863" cy="3554819"/>
          </a:xfrm>
          <a:prstGeom prst="rect">
            <a:avLst/>
          </a:prstGeom>
          <a:noFill/>
        </p:spPr>
        <p:txBody>
          <a:bodyPr wrap="square" rtlCol="0">
            <a:spAutoFit/>
          </a:bodyPr>
          <a:lstStyle/>
          <a:p>
            <a:pPr marL="285743" indent="-285743" defTabSz="457189">
              <a:buFont typeface="Arial" panose="020B0604020202020204" pitchFamily="34" charset="0"/>
              <a:buChar char="•"/>
            </a:pPr>
            <a:r>
              <a:rPr lang="en-US" sz="1725" dirty="0"/>
              <a:t>None</a:t>
            </a:r>
          </a:p>
          <a:p>
            <a:pPr marL="285743" indent="-285743" defTabSz="457189">
              <a:buFont typeface="Arial" panose="020B0604020202020204" pitchFamily="34" charset="0"/>
              <a:buChar char="•"/>
            </a:pPr>
            <a:r>
              <a:rPr lang="en-US" sz="1725" dirty="0"/>
              <a:t>Not sure how to answer this question</a:t>
            </a:r>
          </a:p>
          <a:p>
            <a:pPr marL="285743" indent="-285743" defTabSz="457189">
              <a:buFont typeface="Arial" panose="020B0604020202020204" pitchFamily="34" charset="0"/>
              <a:buChar char="•"/>
            </a:pPr>
            <a:r>
              <a:rPr lang="en-US" sz="1725" dirty="0"/>
              <a:t>Not all codes are updated by LIS Vendor</a:t>
            </a:r>
          </a:p>
          <a:p>
            <a:pPr marL="285743" indent="-285743" defTabSz="457189">
              <a:buFont typeface="Arial" panose="020B0604020202020204" pitchFamily="34" charset="0"/>
              <a:buChar char="•"/>
            </a:pPr>
            <a:r>
              <a:rPr lang="en-US" sz="1725" dirty="0"/>
              <a:t>Standard codes are in use at our sites</a:t>
            </a:r>
          </a:p>
          <a:p>
            <a:pPr marL="285743" indent="-285743" defTabSz="457189">
              <a:buFont typeface="Arial" panose="020B0604020202020204" pitchFamily="34" charset="0"/>
              <a:buChar char="•"/>
            </a:pPr>
            <a:r>
              <a:rPr lang="en-US" sz="1725" dirty="0"/>
              <a:t>Getting technical areas to supply information with new test/result set-ups</a:t>
            </a:r>
          </a:p>
          <a:p>
            <a:pPr marL="285743" indent="-285743" defTabSz="457189">
              <a:buFont typeface="Arial" panose="020B0604020202020204" pitchFamily="34" charset="0"/>
              <a:buChar char="•"/>
            </a:pPr>
            <a:r>
              <a:rPr lang="en-US" sz="1725" dirty="0"/>
              <a:t>Software LIS does not allow for direct input</a:t>
            </a:r>
          </a:p>
          <a:p>
            <a:pPr marL="285743" indent="-285743" defTabSz="457189">
              <a:buFont typeface="Arial" panose="020B0604020202020204" pitchFamily="34" charset="0"/>
              <a:buChar char="•"/>
            </a:pPr>
            <a:r>
              <a:rPr lang="en-US" sz="1725" dirty="0" smtClean="0"/>
              <a:t>Changing </a:t>
            </a:r>
            <a:r>
              <a:rPr lang="en-US" sz="1725" dirty="0"/>
              <a:t>computer system in 12/18, then will be implementing standard codes</a:t>
            </a:r>
          </a:p>
          <a:p>
            <a:pPr marL="285743" indent="-285743" defTabSz="457189">
              <a:buFont typeface="Arial" panose="020B0604020202020204" pitchFamily="34" charset="0"/>
              <a:buChar char="•"/>
            </a:pPr>
            <a:r>
              <a:rPr lang="en-US" sz="1725" dirty="0"/>
              <a:t>Limited access to system functions, not sure if much of the information requested can be pulled from our system. Certainly do not anticipate coding tests used for ID and MIC, and much of the other info listed in our small lab.</a:t>
            </a:r>
          </a:p>
          <a:p>
            <a:pPr marL="285743" indent="-285743" defTabSz="457189">
              <a:buFont typeface="Arial" panose="020B0604020202020204" pitchFamily="34" charset="0"/>
              <a:buChar char="•"/>
            </a:pPr>
            <a:r>
              <a:rPr lang="en-US" sz="1725" dirty="0" smtClean="0"/>
              <a:t>Current </a:t>
            </a:r>
            <a:r>
              <a:rPr lang="en-US" sz="1725" dirty="0"/>
              <a:t>LIS makes the use of SNOMED codes very difficult. </a:t>
            </a:r>
            <a:r>
              <a:rPr lang="en-US" sz="1725" dirty="0"/>
              <a:t>We are going to a new LIS in Jan 2019</a:t>
            </a:r>
          </a:p>
          <a:p>
            <a:pPr defTabSz="457189"/>
            <a:endParaRPr lang="en-US" dirty="0">
              <a:solidFill>
                <a:srgbClr val="333333"/>
              </a:solidFill>
            </a:endParaRPr>
          </a:p>
        </p:txBody>
      </p:sp>
    </p:spTree>
    <p:extLst>
      <p:ext uri="{BB962C8B-B14F-4D97-AF65-F5344CB8AC3E}">
        <p14:creationId xmlns:p14="http://schemas.microsoft.com/office/powerpoint/2010/main" val="2646338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6" y="333381"/>
            <a:ext cx="8951862" cy="391272"/>
          </a:xfrm>
        </p:spPr>
        <p:txBody>
          <a:bodyPr>
            <a:normAutofit fontScale="90000"/>
          </a:bodyPr>
          <a:lstStyle/>
          <a:p>
            <a:r>
              <a:rPr dirty="0"/>
              <a:t>Q8: What is the primary Laboratory Information System (LIS) or Laboratory Information Management System (LIMS) utilized in your laboratory?</a:t>
            </a:r>
          </a:p>
        </p:txBody>
      </p:sp>
      <p:sp>
        <p:nvSpPr>
          <p:cNvPr id="3" name="Content Placeholder 2"/>
          <p:cNvSpPr>
            <a:spLocks noGrp="1"/>
          </p:cNvSpPr>
          <p:nvPr>
            <p:ph idx="1"/>
          </p:nvPr>
        </p:nvSpPr>
        <p:spPr/>
        <p:txBody>
          <a:bodyPr/>
          <a:lstStyle/>
          <a:p>
            <a:r>
              <a:t>Answered: 35    Skipped: 0</a:t>
            </a:r>
          </a:p>
        </p:txBody>
      </p:sp>
      <p:pic>
        <p:nvPicPr>
          <p:cNvPr id="4" name="Picture 3" descr="chart2805815270.png"/>
          <p:cNvPicPr>
            <a:picLocks noChangeAspect="1"/>
          </p:cNvPicPr>
          <p:nvPr/>
        </p:nvPicPr>
        <p:blipFill>
          <a:blip r:embed="rId2"/>
          <a:stretch>
            <a:fillRect/>
          </a:stretch>
        </p:blipFill>
        <p:spPr>
          <a:xfrm>
            <a:off x="1896853" y="1228984"/>
            <a:ext cx="5388428" cy="290285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6" y="333381"/>
            <a:ext cx="8845984" cy="391272"/>
          </a:xfrm>
        </p:spPr>
        <p:txBody>
          <a:bodyPr>
            <a:normAutofit fontScale="90000"/>
          </a:bodyPr>
          <a:lstStyle/>
          <a:p>
            <a:r>
              <a:rPr dirty="0"/>
              <a:t>Q8: What is the primary Laboratory Information System (LIS) or Laboratory Information Management System (LIMS) utilized in your laboratory?</a:t>
            </a:r>
          </a:p>
        </p:txBody>
      </p:sp>
      <p:sp>
        <p:nvSpPr>
          <p:cNvPr id="3" name="Content Placeholder 2"/>
          <p:cNvSpPr>
            <a:spLocks noGrp="1"/>
          </p:cNvSpPr>
          <p:nvPr>
            <p:ph idx="1"/>
          </p:nvPr>
        </p:nvSpPr>
        <p:spPr/>
        <p:txBody>
          <a:bodyPr/>
          <a:lstStyle/>
          <a:p>
            <a:r>
              <a:t>Answered: 35    Skipped: 0</a:t>
            </a:r>
          </a:p>
        </p:txBody>
      </p:sp>
      <p:pic>
        <p:nvPicPr>
          <p:cNvPr id="4" name="Picture 3" descr="table2805815270.png"/>
          <p:cNvPicPr>
            <a:picLocks noChangeAspect="1"/>
          </p:cNvPicPr>
          <p:nvPr/>
        </p:nvPicPr>
        <p:blipFill>
          <a:blip r:embed="rId2"/>
          <a:stretch>
            <a:fillRect/>
          </a:stretch>
        </p:blipFill>
        <p:spPr>
          <a:xfrm>
            <a:off x="1535722" y="1065354"/>
            <a:ext cx="5388428" cy="354692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7" y="333381"/>
            <a:ext cx="8894110" cy="391272"/>
          </a:xfrm>
        </p:spPr>
        <p:txBody>
          <a:bodyPr>
            <a:normAutofit fontScale="90000"/>
          </a:bodyPr>
          <a:lstStyle/>
          <a:p>
            <a:r>
              <a:rPr lang="en-US" dirty="0"/>
              <a:t>Q8: What is the primary Laboratory Information System (LIS) or Laboratory Information Management System (LIMS) utilized in your laboratory?</a:t>
            </a:r>
          </a:p>
        </p:txBody>
      </p:sp>
      <p:sp>
        <p:nvSpPr>
          <p:cNvPr id="3" name="Text Placeholder 2"/>
          <p:cNvSpPr>
            <a:spLocks noGrp="1"/>
          </p:cNvSpPr>
          <p:nvPr>
            <p:ph type="body" sz="quarter" idx="13"/>
          </p:nvPr>
        </p:nvSpPr>
        <p:spPr/>
        <p:txBody>
          <a:bodyPr/>
          <a:lstStyle/>
          <a:p>
            <a:r>
              <a:rPr lang="en-US" dirty="0" smtClean="0"/>
              <a:t>Other (please specify) Responses</a:t>
            </a:r>
            <a:endParaRPr lang="en-US" dirty="0"/>
          </a:p>
        </p:txBody>
      </p:sp>
      <p:sp>
        <p:nvSpPr>
          <p:cNvPr id="4" name="TextBox 3"/>
          <p:cNvSpPr txBox="1"/>
          <p:nvPr/>
        </p:nvSpPr>
        <p:spPr>
          <a:xfrm>
            <a:off x="192072" y="1115173"/>
            <a:ext cx="7449954" cy="3139321"/>
          </a:xfrm>
          <a:prstGeom prst="rect">
            <a:avLst/>
          </a:prstGeom>
          <a:noFill/>
        </p:spPr>
        <p:txBody>
          <a:bodyPr wrap="square" rtlCol="0">
            <a:spAutoFit/>
          </a:bodyPr>
          <a:lstStyle/>
          <a:p>
            <a:pPr marL="285743" indent="-285743" defTabSz="457189">
              <a:buFont typeface="Arial" panose="020B0604020202020204" pitchFamily="34" charset="0"/>
              <a:buChar char="•"/>
            </a:pPr>
            <a:r>
              <a:rPr lang="en-US" dirty="0"/>
              <a:t>Antrim</a:t>
            </a:r>
          </a:p>
          <a:p>
            <a:pPr marL="285743" indent="-285743" defTabSz="457189">
              <a:buFont typeface="Arial" panose="020B0604020202020204" pitchFamily="34" charset="0"/>
              <a:buChar char="•"/>
            </a:pPr>
            <a:r>
              <a:rPr lang="en-US" dirty="0" err="1"/>
              <a:t>AllScripts</a:t>
            </a:r>
            <a:r>
              <a:rPr lang="en-US" dirty="0"/>
              <a:t> (formerly McKesson Paragon)</a:t>
            </a:r>
          </a:p>
          <a:p>
            <a:pPr marL="285743" indent="-285743" defTabSz="457189">
              <a:buFont typeface="Arial" panose="020B0604020202020204" pitchFamily="34" charset="0"/>
              <a:buChar char="•"/>
            </a:pPr>
            <a:r>
              <a:rPr lang="en-US" dirty="0" err="1"/>
              <a:t>Allscripts</a:t>
            </a:r>
            <a:r>
              <a:rPr lang="en-US" dirty="0"/>
              <a:t> Paragon, formerly McKesson</a:t>
            </a:r>
          </a:p>
          <a:p>
            <a:pPr marL="285743" indent="-285743" defTabSz="457189">
              <a:buFont typeface="Arial" panose="020B0604020202020204" pitchFamily="34" charset="0"/>
              <a:buChar char="•"/>
            </a:pPr>
            <a:r>
              <a:rPr lang="en-US" dirty="0"/>
              <a:t>Paragon</a:t>
            </a:r>
          </a:p>
          <a:p>
            <a:pPr marL="285743" indent="-285743" defTabSz="457189">
              <a:buFont typeface="Arial" panose="020B0604020202020204" pitchFamily="34" charset="0"/>
              <a:buChar char="•"/>
            </a:pPr>
            <a:r>
              <a:rPr lang="en-US" dirty="0"/>
              <a:t>CPSI (Evident)</a:t>
            </a:r>
          </a:p>
          <a:p>
            <a:pPr marL="285743" indent="-285743" defTabSz="457189">
              <a:buFont typeface="Arial" panose="020B0604020202020204" pitchFamily="34" charset="0"/>
              <a:buChar char="•"/>
            </a:pPr>
            <a:r>
              <a:rPr lang="en-US" dirty="0"/>
              <a:t>CPSI/Evident</a:t>
            </a:r>
          </a:p>
          <a:p>
            <a:pPr marL="285743" indent="-285743" defTabSz="457189">
              <a:buFont typeface="Arial" panose="020B0604020202020204" pitchFamily="34" charset="0"/>
              <a:buChar char="•"/>
            </a:pPr>
            <a:r>
              <a:rPr lang="en-US" dirty="0"/>
              <a:t>CPSI (will be moving to SCC Soft 1/2019)</a:t>
            </a:r>
          </a:p>
          <a:p>
            <a:pPr marL="285743" indent="-285743" defTabSz="457189">
              <a:buFont typeface="Arial" panose="020B0604020202020204" pitchFamily="34" charset="0"/>
              <a:buChar char="•"/>
            </a:pPr>
            <a:r>
              <a:rPr lang="en-US" dirty="0"/>
              <a:t>Evident</a:t>
            </a:r>
          </a:p>
          <a:p>
            <a:pPr marL="285743" indent="-285743" defTabSz="457189">
              <a:buFont typeface="Arial" panose="020B0604020202020204" pitchFamily="34" charset="0"/>
              <a:buChar char="•"/>
            </a:pPr>
            <a:r>
              <a:rPr lang="en-US" dirty="0"/>
              <a:t>Evident (CPSI)</a:t>
            </a:r>
          </a:p>
          <a:p>
            <a:pPr marL="285743" indent="-285743" defTabSz="457189">
              <a:buFont typeface="Arial" panose="020B0604020202020204" pitchFamily="34" charset="0"/>
              <a:buChar char="•"/>
            </a:pPr>
            <a:r>
              <a:rPr lang="en-US" dirty="0" smtClean="0"/>
              <a:t>VISTA</a:t>
            </a:r>
            <a:endParaRPr lang="en-US" dirty="0"/>
          </a:p>
          <a:p>
            <a:pPr marL="285743" indent="-285743" defTabSz="457189">
              <a:buFont typeface="Arial" panose="020B0604020202020204" pitchFamily="34" charset="0"/>
              <a:buChar char="•"/>
            </a:pPr>
            <a:endParaRPr lang="en-US" dirty="0">
              <a:solidFill>
                <a:srgbClr val="333333"/>
              </a:solidFill>
            </a:endParaRPr>
          </a:p>
        </p:txBody>
      </p:sp>
    </p:spTree>
    <p:extLst>
      <p:ext uri="{BB962C8B-B14F-4D97-AF65-F5344CB8AC3E}">
        <p14:creationId xmlns:p14="http://schemas.microsoft.com/office/powerpoint/2010/main" val="27684803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Q9: Does your laboratory have personnel with expertise required to build new tests into the LIS or LIMS?</a:t>
            </a:r>
          </a:p>
        </p:txBody>
      </p:sp>
      <p:sp>
        <p:nvSpPr>
          <p:cNvPr id="3" name="Content Placeholder 2"/>
          <p:cNvSpPr>
            <a:spLocks noGrp="1"/>
          </p:cNvSpPr>
          <p:nvPr>
            <p:ph idx="1"/>
          </p:nvPr>
        </p:nvSpPr>
        <p:spPr/>
        <p:txBody>
          <a:bodyPr/>
          <a:lstStyle/>
          <a:p>
            <a:r>
              <a:t>Answered: 35    Skipped: 0</a:t>
            </a:r>
          </a:p>
        </p:txBody>
      </p:sp>
      <p:pic>
        <p:nvPicPr>
          <p:cNvPr id="4" name="Picture 3" descr="chart2805820350.png"/>
          <p:cNvPicPr>
            <a:picLocks noChangeAspect="1"/>
          </p:cNvPicPr>
          <p:nvPr/>
        </p:nvPicPr>
        <p:blipFill>
          <a:blip r:embed="rId2"/>
          <a:stretch>
            <a:fillRect/>
          </a:stretch>
        </p:blipFill>
        <p:spPr>
          <a:xfrm>
            <a:off x="1535722" y="1228983"/>
            <a:ext cx="5388428" cy="335642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Q9: Does your laboratory have personnel with expertise required to build new tests into the LIS or LIMS?</a:t>
            </a:r>
          </a:p>
        </p:txBody>
      </p:sp>
      <p:sp>
        <p:nvSpPr>
          <p:cNvPr id="3" name="Content Placeholder 2"/>
          <p:cNvSpPr>
            <a:spLocks noGrp="1"/>
          </p:cNvSpPr>
          <p:nvPr>
            <p:ph idx="1"/>
          </p:nvPr>
        </p:nvSpPr>
        <p:spPr/>
        <p:txBody>
          <a:bodyPr/>
          <a:lstStyle/>
          <a:p>
            <a:r>
              <a:t>Answered: 35    Skipped: 0</a:t>
            </a:r>
          </a:p>
        </p:txBody>
      </p:sp>
      <p:pic>
        <p:nvPicPr>
          <p:cNvPr id="4" name="Picture 3" descr="table2805820350.png"/>
          <p:cNvPicPr>
            <a:picLocks noChangeAspect="1"/>
          </p:cNvPicPr>
          <p:nvPr/>
        </p:nvPicPr>
        <p:blipFill>
          <a:blip r:embed="rId2"/>
          <a:stretch>
            <a:fillRect/>
          </a:stretch>
        </p:blipFill>
        <p:spPr>
          <a:xfrm>
            <a:off x="1049658" y="1498491"/>
            <a:ext cx="5388428" cy="1578428"/>
          </a:xfrm>
          <a:prstGeom prst="rect">
            <a:avLst/>
          </a:prstGeom>
        </p:spPr>
      </p:pic>
      <p:sp>
        <p:nvSpPr>
          <p:cNvPr id="5" name="Rectangle 4"/>
          <p:cNvSpPr/>
          <p:nvPr/>
        </p:nvSpPr>
        <p:spPr>
          <a:xfrm>
            <a:off x="409074" y="3567602"/>
            <a:ext cx="4572000" cy="498598"/>
          </a:xfrm>
          <a:prstGeom prst="rect">
            <a:avLst/>
          </a:prstGeom>
        </p:spPr>
        <p:txBody>
          <a:bodyPr>
            <a:spAutoFit/>
          </a:bodyPr>
          <a:lstStyle/>
          <a:p>
            <a:pPr lvl="0">
              <a:spcBef>
                <a:spcPct val="20000"/>
              </a:spcBef>
            </a:pPr>
            <a:r>
              <a:rPr lang="en-US" sz="1200" dirty="0">
                <a:solidFill>
                  <a:srgbClr val="333333"/>
                </a:solidFill>
                <a:latin typeface="Arial"/>
                <a:cs typeface="Arial"/>
              </a:rPr>
              <a:t>Other (please specify) Response</a:t>
            </a:r>
          </a:p>
          <a:p>
            <a:pPr marL="171450" lvl="0" indent="-171450">
              <a:spcBef>
                <a:spcPct val="20000"/>
              </a:spcBef>
              <a:buFont typeface="Arial" panose="020B0604020202020204" pitchFamily="34" charset="0"/>
              <a:buChar char="•"/>
            </a:pPr>
            <a:r>
              <a:rPr lang="en-US" sz="1200" dirty="0">
                <a:solidFill>
                  <a:srgbClr val="333333"/>
                </a:solidFill>
                <a:latin typeface="Arial"/>
                <a:cs typeface="Arial"/>
              </a:rPr>
              <a:t>Only the Lab Director</a:t>
            </a:r>
            <a:endParaRPr lang="en-US" sz="1200" dirty="0">
              <a:solidFill>
                <a:srgbClr val="333333"/>
              </a:solidFill>
              <a:latin typeface="Arial"/>
              <a:cs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6" y="333381"/>
            <a:ext cx="8951862" cy="391272"/>
          </a:xfrm>
        </p:spPr>
        <p:txBody>
          <a:bodyPr>
            <a:normAutofit fontScale="90000"/>
          </a:bodyPr>
          <a:lstStyle/>
          <a:p>
            <a:r>
              <a:rPr dirty="0"/>
              <a:t>Q10: Does your laboratory have personnel with expertise required to build Electronic Laboratory Reporting (ELR) Capability for microbiology tests?</a:t>
            </a:r>
          </a:p>
        </p:txBody>
      </p:sp>
      <p:sp>
        <p:nvSpPr>
          <p:cNvPr id="3" name="Content Placeholder 2"/>
          <p:cNvSpPr>
            <a:spLocks noGrp="1"/>
          </p:cNvSpPr>
          <p:nvPr>
            <p:ph idx="1"/>
          </p:nvPr>
        </p:nvSpPr>
        <p:spPr/>
        <p:txBody>
          <a:bodyPr/>
          <a:lstStyle/>
          <a:p>
            <a:r>
              <a:t>Answered: 35    Skipped: 0</a:t>
            </a:r>
          </a:p>
        </p:txBody>
      </p:sp>
      <p:pic>
        <p:nvPicPr>
          <p:cNvPr id="4" name="Picture 3" descr="chart2805833640.png"/>
          <p:cNvPicPr>
            <a:picLocks noChangeAspect="1"/>
          </p:cNvPicPr>
          <p:nvPr/>
        </p:nvPicPr>
        <p:blipFill>
          <a:blip r:embed="rId2"/>
          <a:stretch>
            <a:fillRect/>
          </a:stretch>
        </p:blipFill>
        <p:spPr>
          <a:xfrm>
            <a:off x="1535722" y="1142357"/>
            <a:ext cx="5388428" cy="290285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5" y="333381"/>
            <a:ext cx="8682355" cy="391272"/>
          </a:xfrm>
        </p:spPr>
        <p:txBody>
          <a:bodyPr>
            <a:normAutofit fontScale="90000"/>
          </a:bodyPr>
          <a:lstStyle/>
          <a:p>
            <a:r>
              <a:rPr dirty="0"/>
              <a:t>Q10: Does your laboratory have personnel with expertise required to build Electronic Laboratory Reporting (ELR) Capability for microbiology tests?</a:t>
            </a:r>
          </a:p>
        </p:txBody>
      </p:sp>
      <p:sp>
        <p:nvSpPr>
          <p:cNvPr id="3" name="Content Placeholder 2"/>
          <p:cNvSpPr>
            <a:spLocks noGrp="1"/>
          </p:cNvSpPr>
          <p:nvPr>
            <p:ph idx="1"/>
          </p:nvPr>
        </p:nvSpPr>
        <p:spPr/>
        <p:txBody>
          <a:bodyPr/>
          <a:lstStyle/>
          <a:p>
            <a:r>
              <a:t>Answered: 35    Skipped: 0</a:t>
            </a:r>
          </a:p>
        </p:txBody>
      </p:sp>
      <p:pic>
        <p:nvPicPr>
          <p:cNvPr id="4" name="Picture 3" descr="table2805833640.png"/>
          <p:cNvPicPr>
            <a:picLocks noChangeAspect="1"/>
          </p:cNvPicPr>
          <p:nvPr/>
        </p:nvPicPr>
        <p:blipFill>
          <a:blip r:embed="rId2"/>
          <a:stretch>
            <a:fillRect/>
          </a:stretch>
        </p:blipFill>
        <p:spPr>
          <a:xfrm>
            <a:off x="1535722" y="1431114"/>
            <a:ext cx="5388428" cy="157842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7" y="333381"/>
            <a:ext cx="8740106" cy="391272"/>
          </a:xfrm>
        </p:spPr>
        <p:txBody>
          <a:bodyPr>
            <a:normAutofit fontScale="90000"/>
          </a:bodyPr>
          <a:lstStyle/>
          <a:p>
            <a:r>
              <a:rPr lang="en-US" dirty="0"/>
              <a:t>Q10: Does your laboratory have personnel with expertise required to build Electronic Laboratory Reporting (ELR) Capability for microbiology tests?</a:t>
            </a:r>
          </a:p>
        </p:txBody>
      </p:sp>
      <p:sp>
        <p:nvSpPr>
          <p:cNvPr id="3" name="Text Placeholder 2"/>
          <p:cNvSpPr>
            <a:spLocks noGrp="1"/>
          </p:cNvSpPr>
          <p:nvPr>
            <p:ph type="body" sz="quarter" idx="13"/>
          </p:nvPr>
        </p:nvSpPr>
        <p:spPr/>
        <p:txBody>
          <a:bodyPr/>
          <a:lstStyle/>
          <a:p>
            <a:r>
              <a:rPr lang="en-US" dirty="0" smtClean="0"/>
              <a:t>Other (please specify) Responses</a:t>
            </a:r>
            <a:endParaRPr lang="en-US" dirty="0"/>
          </a:p>
        </p:txBody>
      </p:sp>
      <p:sp>
        <p:nvSpPr>
          <p:cNvPr id="4" name="TextBox 3"/>
          <p:cNvSpPr txBox="1"/>
          <p:nvPr/>
        </p:nvSpPr>
        <p:spPr>
          <a:xfrm>
            <a:off x="221381" y="1491916"/>
            <a:ext cx="8431731" cy="923330"/>
          </a:xfrm>
          <a:prstGeom prst="rect">
            <a:avLst/>
          </a:prstGeom>
          <a:noFill/>
        </p:spPr>
        <p:txBody>
          <a:bodyPr wrap="square" rtlCol="0">
            <a:spAutoFit/>
          </a:bodyPr>
          <a:lstStyle/>
          <a:p>
            <a:pPr marL="285743" indent="-285743" defTabSz="457189">
              <a:buFont typeface="Arial" panose="020B0604020202020204" pitchFamily="34" charset="0"/>
              <a:buChar char="•"/>
            </a:pPr>
            <a:r>
              <a:rPr lang="en-US" dirty="0">
                <a:solidFill>
                  <a:srgbClr val="333333"/>
                </a:solidFill>
              </a:rPr>
              <a:t>Currently sending these via INEDDS.</a:t>
            </a:r>
          </a:p>
          <a:p>
            <a:pPr marL="285743" indent="-285743" defTabSz="457189">
              <a:buFont typeface="Arial" panose="020B0604020202020204" pitchFamily="34" charset="0"/>
              <a:buChar char="•"/>
            </a:pPr>
            <a:r>
              <a:rPr lang="en-US" dirty="0">
                <a:solidFill>
                  <a:srgbClr val="333333"/>
                </a:solidFill>
              </a:rPr>
              <a:t>Combo of LIS and IT Interface specialists.</a:t>
            </a:r>
          </a:p>
          <a:p>
            <a:pPr marL="285743" indent="-285743" defTabSz="457189">
              <a:buFont typeface="Arial" panose="020B0604020202020204" pitchFamily="34" charset="0"/>
              <a:buChar char="•"/>
            </a:pPr>
            <a:r>
              <a:rPr lang="en-US" dirty="0">
                <a:solidFill>
                  <a:srgbClr val="333333"/>
                </a:solidFill>
              </a:rPr>
              <a:t>Local and regional staff (IT and LIM</a:t>
            </a:r>
            <a:r>
              <a:rPr lang="en-US" dirty="0" smtClean="0">
                <a:solidFill>
                  <a:srgbClr val="333333"/>
                </a:solidFill>
              </a:rPr>
              <a:t>)</a:t>
            </a:r>
            <a:endParaRPr lang="en-US" dirty="0">
              <a:solidFill>
                <a:srgbClr val="333333"/>
              </a:solidFill>
            </a:endParaRPr>
          </a:p>
        </p:txBody>
      </p:sp>
    </p:spTree>
    <p:extLst>
      <p:ext uri="{BB962C8B-B14F-4D97-AF65-F5344CB8AC3E}">
        <p14:creationId xmlns:p14="http://schemas.microsoft.com/office/powerpoint/2010/main" val="12243840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Q11: What is the primary Electronic Health Record (EHR system) utilized in your laboratory?</a:t>
            </a:r>
          </a:p>
        </p:txBody>
      </p:sp>
      <p:sp>
        <p:nvSpPr>
          <p:cNvPr id="3" name="Content Placeholder 2"/>
          <p:cNvSpPr>
            <a:spLocks noGrp="1"/>
          </p:cNvSpPr>
          <p:nvPr>
            <p:ph idx="1"/>
          </p:nvPr>
        </p:nvSpPr>
        <p:spPr/>
        <p:txBody>
          <a:bodyPr/>
          <a:lstStyle/>
          <a:p>
            <a:r>
              <a:t>Answered: 35    Skipped: 0</a:t>
            </a:r>
          </a:p>
        </p:txBody>
      </p:sp>
      <p:pic>
        <p:nvPicPr>
          <p:cNvPr id="4" name="Picture 3" descr="chart2805842270.png"/>
          <p:cNvPicPr>
            <a:picLocks noChangeAspect="1"/>
          </p:cNvPicPr>
          <p:nvPr/>
        </p:nvPicPr>
        <p:blipFill>
          <a:blip r:embed="rId2"/>
          <a:stretch>
            <a:fillRect/>
          </a:stretch>
        </p:blipFill>
        <p:spPr>
          <a:xfrm>
            <a:off x="1535722" y="1498491"/>
            <a:ext cx="5388428" cy="240392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Q11: What is the primary Electronic Health Record (EHR system) utilized in your laboratory?</a:t>
            </a:r>
          </a:p>
        </p:txBody>
      </p:sp>
      <p:sp>
        <p:nvSpPr>
          <p:cNvPr id="3" name="Content Placeholder 2"/>
          <p:cNvSpPr>
            <a:spLocks noGrp="1"/>
          </p:cNvSpPr>
          <p:nvPr>
            <p:ph idx="1"/>
          </p:nvPr>
        </p:nvSpPr>
        <p:spPr/>
        <p:txBody>
          <a:bodyPr/>
          <a:lstStyle/>
          <a:p>
            <a:r>
              <a:t>Answered: 35    Skipped: 0</a:t>
            </a:r>
          </a:p>
        </p:txBody>
      </p:sp>
      <p:pic>
        <p:nvPicPr>
          <p:cNvPr id="4" name="Picture 3" descr="table2805842270.png"/>
          <p:cNvPicPr>
            <a:picLocks noChangeAspect="1"/>
          </p:cNvPicPr>
          <p:nvPr/>
        </p:nvPicPr>
        <p:blipFill>
          <a:blip r:embed="rId2"/>
          <a:stretch>
            <a:fillRect/>
          </a:stretch>
        </p:blipFill>
        <p:spPr>
          <a:xfrm>
            <a:off x="1535722" y="1498491"/>
            <a:ext cx="5388428" cy="242207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Q11: What is the primary Electronic Health Record (EHR system) utilized in your laboratory?</a:t>
            </a:r>
          </a:p>
        </p:txBody>
      </p:sp>
      <p:sp>
        <p:nvSpPr>
          <p:cNvPr id="3" name="Text Placeholder 2"/>
          <p:cNvSpPr>
            <a:spLocks noGrp="1"/>
          </p:cNvSpPr>
          <p:nvPr>
            <p:ph type="body" sz="quarter" idx="13"/>
          </p:nvPr>
        </p:nvSpPr>
        <p:spPr/>
        <p:txBody>
          <a:bodyPr/>
          <a:lstStyle/>
          <a:p>
            <a:r>
              <a:rPr lang="en-US" dirty="0" smtClean="0"/>
              <a:t>Other (please specify) Responses</a:t>
            </a:r>
            <a:endParaRPr lang="en-US" dirty="0"/>
          </a:p>
        </p:txBody>
      </p:sp>
      <p:sp>
        <p:nvSpPr>
          <p:cNvPr id="4" name="TextBox 3"/>
          <p:cNvSpPr txBox="1"/>
          <p:nvPr/>
        </p:nvSpPr>
        <p:spPr>
          <a:xfrm>
            <a:off x="1298826" y="1115173"/>
            <a:ext cx="5862220" cy="3393236"/>
          </a:xfrm>
          <a:prstGeom prst="rect">
            <a:avLst/>
          </a:prstGeom>
          <a:noFill/>
        </p:spPr>
        <p:txBody>
          <a:bodyPr wrap="square" numCol="2" rtlCol="0">
            <a:spAutoFit/>
          </a:bodyPr>
          <a:lstStyle/>
          <a:p>
            <a:pPr marL="285743" indent="-285743" defTabSz="457189">
              <a:buFont typeface="Arial" panose="020B0604020202020204" pitchFamily="34" charset="0"/>
              <a:buChar char="•"/>
            </a:pPr>
            <a:r>
              <a:rPr lang="en-US" dirty="0" err="1"/>
              <a:t>Allscripts</a:t>
            </a:r>
            <a:r>
              <a:rPr lang="en-US" dirty="0"/>
              <a:t> Sunrise</a:t>
            </a:r>
          </a:p>
          <a:p>
            <a:pPr marL="285743" indent="-285743" defTabSz="457189">
              <a:buFont typeface="Arial" panose="020B0604020202020204" pitchFamily="34" charset="0"/>
              <a:buChar char="•"/>
            </a:pPr>
            <a:r>
              <a:rPr lang="en-US" dirty="0"/>
              <a:t>Antrim</a:t>
            </a:r>
          </a:p>
          <a:p>
            <a:pPr marL="285743" indent="-285743" defTabSz="457189">
              <a:buFont typeface="Arial" panose="020B0604020202020204" pitchFamily="34" charset="0"/>
              <a:buChar char="•"/>
            </a:pPr>
            <a:r>
              <a:rPr lang="en-US" dirty="0" smtClean="0"/>
              <a:t>CPRS</a:t>
            </a:r>
            <a:endParaRPr lang="en-US" dirty="0"/>
          </a:p>
          <a:p>
            <a:pPr marL="285743" indent="-285743" defTabSz="457189">
              <a:buFont typeface="Arial" panose="020B0604020202020204" pitchFamily="34" charset="0"/>
              <a:buChar char="•"/>
            </a:pPr>
            <a:r>
              <a:rPr lang="en-US" dirty="0"/>
              <a:t>CPSI</a:t>
            </a:r>
          </a:p>
          <a:p>
            <a:pPr marL="285743" indent="-285743" defTabSz="457189">
              <a:buFont typeface="Arial" panose="020B0604020202020204" pitchFamily="34" charset="0"/>
              <a:buChar char="•"/>
            </a:pPr>
            <a:r>
              <a:rPr lang="en-US" dirty="0"/>
              <a:t>CPSI (moving to </a:t>
            </a:r>
            <a:r>
              <a:rPr lang="en-US" dirty="0" err="1"/>
              <a:t>Allscripts</a:t>
            </a:r>
            <a:r>
              <a:rPr lang="en-US" dirty="0"/>
              <a:t> 1/2019)</a:t>
            </a:r>
          </a:p>
          <a:p>
            <a:pPr marL="285743" indent="-285743" defTabSz="457189">
              <a:buFont typeface="Arial" panose="020B0604020202020204" pitchFamily="34" charset="0"/>
              <a:buChar char="•"/>
            </a:pPr>
            <a:r>
              <a:rPr lang="en-US" dirty="0"/>
              <a:t>CPCI/Evident</a:t>
            </a:r>
          </a:p>
          <a:p>
            <a:pPr marL="285743" indent="-285743" defTabSz="457189">
              <a:buFont typeface="Arial" panose="020B0604020202020204" pitchFamily="34" charset="0"/>
              <a:buChar char="•"/>
            </a:pPr>
            <a:r>
              <a:rPr lang="en-US" dirty="0"/>
              <a:t>Evident</a:t>
            </a:r>
          </a:p>
          <a:p>
            <a:pPr marL="285743" indent="-285743" defTabSz="457189">
              <a:buFont typeface="Arial" panose="020B0604020202020204" pitchFamily="34" charset="0"/>
              <a:buChar char="•"/>
            </a:pPr>
            <a:r>
              <a:rPr lang="en-US" dirty="0"/>
              <a:t>Evident (CPSI)</a:t>
            </a:r>
          </a:p>
          <a:p>
            <a:pPr marL="285743" indent="-285743" defTabSz="457189">
              <a:buFont typeface="Arial" panose="020B0604020202020204" pitchFamily="34" charset="0"/>
              <a:buChar char="•"/>
            </a:pPr>
            <a:endParaRPr lang="en-US" dirty="0" smtClean="0"/>
          </a:p>
          <a:p>
            <a:pPr marL="285743" indent="-285743" defTabSz="457189">
              <a:buFont typeface="Arial" panose="020B0604020202020204" pitchFamily="34" charset="0"/>
              <a:buChar char="•"/>
            </a:pPr>
            <a:endParaRPr lang="en-US" dirty="0"/>
          </a:p>
          <a:p>
            <a:pPr marL="285743" indent="-285743" defTabSz="457189">
              <a:buFont typeface="Arial" panose="020B0604020202020204" pitchFamily="34" charset="0"/>
              <a:buChar char="•"/>
            </a:pPr>
            <a:endParaRPr lang="en-US" dirty="0" smtClean="0"/>
          </a:p>
          <a:p>
            <a:pPr marL="285743" indent="-285743" defTabSz="457189">
              <a:buFont typeface="Arial" panose="020B0604020202020204" pitchFamily="34" charset="0"/>
              <a:buChar char="•"/>
            </a:pPr>
            <a:r>
              <a:rPr lang="en-US" dirty="0" err="1" smtClean="0"/>
              <a:t>OneContent</a:t>
            </a:r>
            <a:endParaRPr lang="en-US" dirty="0" smtClean="0"/>
          </a:p>
          <a:p>
            <a:pPr marL="285743" indent="-285743" defTabSz="457189">
              <a:buFont typeface="Arial" panose="020B0604020202020204" pitchFamily="34" charset="0"/>
              <a:buChar char="•"/>
            </a:pPr>
            <a:r>
              <a:rPr lang="en-US" dirty="0" err="1" smtClean="0"/>
              <a:t>OneContent</a:t>
            </a:r>
            <a:endParaRPr lang="en-US" dirty="0"/>
          </a:p>
          <a:p>
            <a:pPr marL="285743" indent="-285743" defTabSz="457189">
              <a:buFont typeface="Arial" panose="020B0604020202020204" pitchFamily="34" charset="0"/>
              <a:buChar char="•"/>
            </a:pPr>
            <a:r>
              <a:rPr lang="en-US" dirty="0" err="1"/>
              <a:t>Meditech</a:t>
            </a:r>
            <a:endParaRPr lang="en-US" dirty="0"/>
          </a:p>
          <a:p>
            <a:pPr marL="285743" indent="-285743" defTabSz="457189">
              <a:buFont typeface="Arial" panose="020B0604020202020204" pitchFamily="34" charset="0"/>
              <a:buChar char="•"/>
            </a:pPr>
            <a:r>
              <a:rPr lang="en-US" dirty="0" err="1"/>
              <a:t>Meditech</a:t>
            </a:r>
            <a:endParaRPr lang="en-US" dirty="0"/>
          </a:p>
          <a:p>
            <a:pPr marL="285743" indent="-285743" defTabSz="457189">
              <a:buFont typeface="Arial" panose="020B0604020202020204" pitchFamily="34" charset="0"/>
              <a:buChar char="•"/>
            </a:pPr>
            <a:r>
              <a:rPr lang="en-US" dirty="0" err="1"/>
              <a:t>Meditech</a:t>
            </a:r>
            <a:endParaRPr lang="en-US" dirty="0"/>
          </a:p>
          <a:p>
            <a:pPr marL="285743" indent="-285743" defTabSz="457189">
              <a:buFont typeface="Arial" panose="020B0604020202020204" pitchFamily="34" charset="0"/>
              <a:buChar char="•"/>
            </a:pPr>
            <a:r>
              <a:rPr lang="en-US" dirty="0"/>
              <a:t>MEDITECH</a:t>
            </a:r>
          </a:p>
          <a:p>
            <a:pPr marL="285743" indent="-285743" defTabSz="457189">
              <a:buFont typeface="Arial" panose="020B0604020202020204" pitchFamily="34" charset="0"/>
              <a:buChar char="•"/>
            </a:pPr>
            <a:r>
              <a:rPr lang="en-US" dirty="0" smtClean="0"/>
              <a:t>McKesson </a:t>
            </a:r>
            <a:r>
              <a:rPr lang="en-US" dirty="0"/>
              <a:t>(All Scripts)</a:t>
            </a:r>
          </a:p>
          <a:p>
            <a:pPr marL="285743" indent="-285743" defTabSz="457189">
              <a:buFont typeface="Arial" panose="020B0604020202020204" pitchFamily="34" charset="0"/>
              <a:buChar char="•"/>
            </a:pPr>
            <a:r>
              <a:rPr lang="en-US" dirty="0"/>
              <a:t>McKesson-one content</a:t>
            </a:r>
          </a:p>
          <a:p>
            <a:pPr marL="285743" indent="-285743" defTabSz="457189">
              <a:buFont typeface="Arial" panose="020B0604020202020204" pitchFamily="34" charset="0"/>
              <a:buChar char="•"/>
            </a:pPr>
            <a:r>
              <a:rPr lang="en-US" dirty="0" smtClean="0"/>
              <a:t>Not electronic</a:t>
            </a:r>
            <a:endParaRPr lang="en-US" dirty="0"/>
          </a:p>
        </p:txBody>
      </p:sp>
    </p:spTree>
    <p:extLst>
      <p:ext uri="{BB962C8B-B14F-4D97-AF65-F5344CB8AC3E}">
        <p14:creationId xmlns:p14="http://schemas.microsoft.com/office/powerpoint/2010/main" val="868045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256494" y="2099974"/>
            <a:ext cx="5661618" cy="1234730"/>
          </a:xfrm>
        </p:spPr>
        <p:txBody>
          <a:bodyPr>
            <a:normAutofit fontScale="55000" lnSpcReduction="20000"/>
          </a:bodyPr>
          <a:lstStyle/>
          <a:p>
            <a:r>
              <a:rPr lang="en-US" dirty="0" smtClean="0"/>
              <a:t>Section 2: </a:t>
            </a:r>
            <a:r>
              <a:rPr lang="en-US" b="0" dirty="0"/>
              <a:t>Questions on Data </a:t>
            </a:r>
            <a:r>
              <a:rPr lang="en-US" b="0" dirty="0" smtClean="0"/>
              <a:t>Suppression</a:t>
            </a:r>
          </a:p>
          <a:p>
            <a:r>
              <a:rPr lang="en-US" b="0" dirty="0"/>
              <a:t/>
            </a:r>
            <a:br>
              <a:rPr lang="en-US" b="0" dirty="0"/>
            </a:br>
            <a:r>
              <a:rPr lang="en-US" b="0" dirty="0"/>
              <a:t>Completed by </a:t>
            </a:r>
            <a:r>
              <a:rPr lang="en-US" b="0" dirty="0" smtClean="0"/>
              <a:t>microbiology laboratory staff</a:t>
            </a:r>
            <a:endParaRPr lang="en-US" dirty="0"/>
          </a:p>
        </p:txBody>
      </p:sp>
      <p:sp>
        <p:nvSpPr>
          <p:cNvPr id="3" name="Text Placeholder 2"/>
          <p:cNvSpPr>
            <a:spLocks noGrp="1"/>
          </p:cNvSpPr>
          <p:nvPr>
            <p:ph type="body" sz="quarter" idx="12"/>
          </p:nvPr>
        </p:nvSpPr>
        <p:spPr/>
        <p:txBody>
          <a:bodyPr/>
          <a:lstStyle/>
          <a:p>
            <a:r>
              <a:rPr lang="en-US" dirty="0" smtClean="0"/>
              <a:t>Updated May 16, 2018</a:t>
            </a:r>
            <a:endParaRPr lang="en-US" dirty="0"/>
          </a:p>
        </p:txBody>
      </p:sp>
    </p:spTree>
    <p:extLst>
      <p:ext uri="{BB962C8B-B14F-4D97-AF65-F5344CB8AC3E}">
        <p14:creationId xmlns:p14="http://schemas.microsoft.com/office/powerpoint/2010/main" val="685082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5" y="333381"/>
            <a:ext cx="8865235" cy="391272"/>
          </a:xfrm>
        </p:spPr>
        <p:txBody>
          <a:bodyPr>
            <a:normAutofit fontScale="90000"/>
          </a:bodyPr>
          <a:lstStyle/>
          <a:p>
            <a:r>
              <a:rPr dirty="0"/>
              <a:t>Q12: Where are AST SIR (susceptible, intermediate, resistant) with or without MIC or zone diameter measurement data stored in your laboratory?</a:t>
            </a:r>
          </a:p>
        </p:txBody>
      </p:sp>
      <p:sp>
        <p:nvSpPr>
          <p:cNvPr id="3" name="Content Placeholder 2"/>
          <p:cNvSpPr>
            <a:spLocks noGrp="1"/>
          </p:cNvSpPr>
          <p:nvPr>
            <p:ph idx="1"/>
          </p:nvPr>
        </p:nvSpPr>
        <p:spPr/>
        <p:txBody>
          <a:bodyPr/>
          <a:lstStyle/>
          <a:p>
            <a:r>
              <a:t>Answered: 35    Skipped: 0</a:t>
            </a:r>
          </a:p>
        </p:txBody>
      </p:sp>
      <p:pic>
        <p:nvPicPr>
          <p:cNvPr id="4" name="Picture 3" descr="chart2805940520.png"/>
          <p:cNvPicPr>
            <a:picLocks noChangeAspect="1"/>
          </p:cNvPicPr>
          <p:nvPr/>
        </p:nvPicPr>
        <p:blipFill>
          <a:blip r:embed="rId2"/>
          <a:stretch>
            <a:fillRect/>
          </a:stretch>
        </p:blipFill>
        <p:spPr>
          <a:xfrm>
            <a:off x="1853538" y="1151981"/>
            <a:ext cx="5388428" cy="2902857"/>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5" y="333381"/>
            <a:ext cx="8672729" cy="391272"/>
          </a:xfrm>
        </p:spPr>
        <p:txBody>
          <a:bodyPr>
            <a:normAutofit fontScale="90000"/>
          </a:bodyPr>
          <a:lstStyle/>
          <a:p>
            <a:r>
              <a:rPr dirty="0"/>
              <a:t>Q12: Where are AST SIR (susceptible, intermediate, resistant) with or without MIC or zone diameter measurement data stored in your laboratory?</a:t>
            </a:r>
          </a:p>
        </p:txBody>
      </p:sp>
      <p:sp>
        <p:nvSpPr>
          <p:cNvPr id="3" name="Content Placeholder 2"/>
          <p:cNvSpPr>
            <a:spLocks noGrp="1"/>
          </p:cNvSpPr>
          <p:nvPr>
            <p:ph idx="1"/>
          </p:nvPr>
        </p:nvSpPr>
        <p:spPr/>
        <p:txBody>
          <a:bodyPr/>
          <a:lstStyle/>
          <a:p>
            <a:r>
              <a:t>Answered: 35    Skipped: 0</a:t>
            </a:r>
          </a:p>
        </p:txBody>
      </p:sp>
      <p:pic>
        <p:nvPicPr>
          <p:cNvPr id="4" name="Picture 3" descr="table2805940520.png"/>
          <p:cNvPicPr>
            <a:picLocks noChangeAspect="1"/>
          </p:cNvPicPr>
          <p:nvPr/>
        </p:nvPicPr>
        <p:blipFill>
          <a:blip r:embed="rId2"/>
          <a:stretch>
            <a:fillRect/>
          </a:stretch>
        </p:blipFill>
        <p:spPr>
          <a:xfrm>
            <a:off x="1535722" y="1498491"/>
            <a:ext cx="5388428" cy="1723571"/>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7" y="333381"/>
            <a:ext cx="8874860" cy="391272"/>
          </a:xfrm>
        </p:spPr>
        <p:txBody>
          <a:bodyPr>
            <a:normAutofit fontScale="90000"/>
          </a:bodyPr>
          <a:lstStyle/>
          <a:p>
            <a:r>
              <a:rPr lang="en-US" dirty="0"/>
              <a:t>Q12: Where are AST SIR (susceptible, intermediate, resistant) with or without MIC or zone diameter measurement data stored in your laboratory?</a:t>
            </a:r>
          </a:p>
        </p:txBody>
      </p:sp>
      <p:sp>
        <p:nvSpPr>
          <p:cNvPr id="3" name="Text Placeholder 2"/>
          <p:cNvSpPr>
            <a:spLocks noGrp="1"/>
          </p:cNvSpPr>
          <p:nvPr>
            <p:ph type="body" sz="quarter" idx="13"/>
          </p:nvPr>
        </p:nvSpPr>
        <p:spPr/>
        <p:txBody>
          <a:bodyPr/>
          <a:lstStyle/>
          <a:p>
            <a:r>
              <a:rPr lang="en-US" dirty="0" smtClean="0"/>
              <a:t>Other (please specify) Responses</a:t>
            </a:r>
            <a:endParaRPr lang="en-US" dirty="0"/>
          </a:p>
        </p:txBody>
      </p:sp>
      <p:sp>
        <p:nvSpPr>
          <p:cNvPr id="4" name="TextBox 3"/>
          <p:cNvSpPr txBox="1"/>
          <p:nvPr/>
        </p:nvSpPr>
        <p:spPr>
          <a:xfrm>
            <a:off x="240633" y="1318662"/>
            <a:ext cx="8749364" cy="1477328"/>
          </a:xfrm>
          <a:prstGeom prst="rect">
            <a:avLst/>
          </a:prstGeom>
          <a:noFill/>
        </p:spPr>
        <p:txBody>
          <a:bodyPr wrap="square" rtlCol="0">
            <a:spAutoFit/>
          </a:bodyPr>
          <a:lstStyle/>
          <a:p>
            <a:pPr marL="285743" indent="-285743" defTabSz="457189">
              <a:buFont typeface="Arial" panose="020B0604020202020204" pitchFamily="34" charset="0"/>
              <a:buChar char="•"/>
            </a:pPr>
            <a:r>
              <a:rPr lang="en-US" dirty="0">
                <a:solidFill>
                  <a:srgbClr val="333333"/>
                </a:solidFill>
              </a:rPr>
              <a:t>Both </a:t>
            </a:r>
            <a:r>
              <a:rPr lang="en-US" dirty="0" err="1">
                <a:solidFill>
                  <a:srgbClr val="333333"/>
                </a:solidFill>
              </a:rPr>
              <a:t>Vitek</a:t>
            </a:r>
            <a:r>
              <a:rPr lang="en-US" dirty="0">
                <a:solidFill>
                  <a:srgbClr val="333333"/>
                </a:solidFill>
              </a:rPr>
              <a:t> and LIS</a:t>
            </a:r>
          </a:p>
          <a:p>
            <a:pPr marL="285743" indent="-285743" defTabSz="457189">
              <a:buFont typeface="Arial" panose="020B0604020202020204" pitchFamily="34" charset="0"/>
              <a:buChar char="•"/>
            </a:pPr>
            <a:r>
              <a:rPr lang="en-US" dirty="0" err="1">
                <a:solidFill>
                  <a:srgbClr val="333333"/>
                </a:solidFill>
              </a:rPr>
              <a:t>Vitek</a:t>
            </a:r>
            <a:r>
              <a:rPr lang="en-US" dirty="0">
                <a:solidFill>
                  <a:srgbClr val="333333"/>
                </a:solidFill>
              </a:rPr>
              <a:t>, LIS (Antrim), Middleware (</a:t>
            </a:r>
            <a:r>
              <a:rPr lang="en-US" dirty="0" err="1">
                <a:solidFill>
                  <a:srgbClr val="333333"/>
                </a:solidFill>
              </a:rPr>
              <a:t>TechniData</a:t>
            </a:r>
            <a:r>
              <a:rPr lang="en-US" dirty="0">
                <a:solidFill>
                  <a:srgbClr val="333333"/>
                </a:solidFill>
              </a:rPr>
              <a:t>)</a:t>
            </a:r>
          </a:p>
          <a:p>
            <a:pPr marL="285743" indent="-285743" defTabSz="457189">
              <a:buFont typeface="Arial" panose="020B0604020202020204" pitchFamily="34" charset="0"/>
              <a:buChar char="•"/>
            </a:pPr>
            <a:r>
              <a:rPr lang="en-US" dirty="0">
                <a:solidFill>
                  <a:srgbClr val="333333"/>
                </a:solidFill>
              </a:rPr>
              <a:t>Various places based on method. Beaker and </a:t>
            </a:r>
            <a:r>
              <a:rPr lang="en-US" dirty="0" err="1">
                <a:solidFill>
                  <a:srgbClr val="333333"/>
                </a:solidFill>
              </a:rPr>
              <a:t>Vitek</a:t>
            </a:r>
            <a:endParaRPr lang="en-US" dirty="0">
              <a:solidFill>
                <a:srgbClr val="333333"/>
              </a:solidFill>
            </a:endParaRPr>
          </a:p>
          <a:p>
            <a:pPr marL="285743" indent="-285743" defTabSz="457189">
              <a:buFont typeface="Arial" panose="020B0604020202020204" pitchFamily="34" charset="0"/>
              <a:buChar char="•"/>
            </a:pPr>
            <a:r>
              <a:rPr lang="en-US" dirty="0" smtClean="0">
                <a:solidFill>
                  <a:srgbClr val="333333"/>
                </a:solidFill>
              </a:rPr>
              <a:t>All </a:t>
            </a:r>
            <a:r>
              <a:rPr lang="en-US" dirty="0">
                <a:solidFill>
                  <a:srgbClr val="333333"/>
                </a:solidFill>
              </a:rPr>
              <a:t>of the above, Commercial AST System, LIS or LIMS and EHR</a:t>
            </a:r>
          </a:p>
          <a:p>
            <a:pPr marL="285743" indent="-285743" defTabSz="457189">
              <a:buFont typeface="Arial" panose="020B0604020202020204" pitchFamily="34" charset="0"/>
              <a:buChar char="•"/>
            </a:pPr>
            <a:r>
              <a:rPr lang="en-US" dirty="0" err="1" smtClean="0">
                <a:solidFill>
                  <a:srgbClr val="333333"/>
                </a:solidFill>
              </a:rPr>
              <a:t>Whonet</a:t>
            </a:r>
            <a:endParaRPr lang="en-US" dirty="0">
              <a:solidFill>
                <a:srgbClr val="333333"/>
              </a:solidFill>
            </a:endParaRPr>
          </a:p>
        </p:txBody>
      </p:sp>
    </p:spTree>
    <p:extLst>
      <p:ext uri="{BB962C8B-B14F-4D97-AF65-F5344CB8AC3E}">
        <p14:creationId xmlns:p14="http://schemas.microsoft.com/office/powerpoint/2010/main" val="18896715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Q13: Where are AST clinical breakpoints applied in your laboratory?</a:t>
            </a:r>
          </a:p>
        </p:txBody>
      </p:sp>
      <p:sp>
        <p:nvSpPr>
          <p:cNvPr id="3" name="Content Placeholder 2"/>
          <p:cNvSpPr>
            <a:spLocks noGrp="1"/>
          </p:cNvSpPr>
          <p:nvPr>
            <p:ph idx="1"/>
          </p:nvPr>
        </p:nvSpPr>
        <p:spPr/>
        <p:txBody>
          <a:bodyPr/>
          <a:lstStyle/>
          <a:p>
            <a:r>
              <a:t>Answered: 35    Skipped: 0</a:t>
            </a:r>
          </a:p>
        </p:txBody>
      </p:sp>
      <p:pic>
        <p:nvPicPr>
          <p:cNvPr id="4" name="Picture 3" descr="chart2805963910.png"/>
          <p:cNvPicPr>
            <a:picLocks noChangeAspect="1"/>
          </p:cNvPicPr>
          <p:nvPr/>
        </p:nvPicPr>
        <p:blipFill>
          <a:blip r:embed="rId2"/>
          <a:stretch>
            <a:fillRect/>
          </a:stretch>
        </p:blipFill>
        <p:spPr>
          <a:xfrm>
            <a:off x="1535722" y="1498491"/>
            <a:ext cx="5388428" cy="2540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Q13: Where are AST clinical breakpoints applied in your laboratory?</a:t>
            </a:r>
          </a:p>
        </p:txBody>
      </p:sp>
      <p:sp>
        <p:nvSpPr>
          <p:cNvPr id="3" name="Content Placeholder 2"/>
          <p:cNvSpPr>
            <a:spLocks noGrp="1"/>
          </p:cNvSpPr>
          <p:nvPr>
            <p:ph idx="1"/>
          </p:nvPr>
        </p:nvSpPr>
        <p:spPr/>
        <p:txBody>
          <a:bodyPr/>
          <a:lstStyle/>
          <a:p>
            <a:r>
              <a:t>Answered: 35    Skipped: 0</a:t>
            </a:r>
          </a:p>
        </p:txBody>
      </p:sp>
      <p:pic>
        <p:nvPicPr>
          <p:cNvPr id="4" name="Picture 3" descr="table2805963910.png"/>
          <p:cNvPicPr>
            <a:picLocks noChangeAspect="1"/>
          </p:cNvPicPr>
          <p:nvPr/>
        </p:nvPicPr>
        <p:blipFill>
          <a:blip r:embed="rId2"/>
          <a:stretch>
            <a:fillRect/>
          </a:stretch>
        </p:blipFill>
        <p:spPr>
          <a:xfrm>
            <a:off x="1535722" y="1498491"/>
            <a:ext cx="5388428" cy="1723571"/>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Q13: Where are AST clinical breakpoints applied in your laboratory?</a:t>
            </a:r>
          </a:p>
        </p:txBody>
      </p:sp>
      <p:sp>
        <p:nvSpPr>
          <p:cNvPr id="3" name="Text Placeholder 2"/>
          <p:cNvSpPr>
            <a:spLocks noGrp="1"/>
          </p:cNvSpPr>
          <p:nvPr>
            <p:ph type="body" sz="quarter" idx="13"/>
          </p:nvPr>
        </p:nvSpPr>
        <p:spPr/>
        <p:txBody>
          <a:bodyPr/>
          <a:lstStyle/>
          <a:p>
            <a:r>
              <a:rPr lang="en-US" dirty="0" smtClean="0"/>
              <a:t>Other (please specify) Responses</a:t>
            </a:r>
            <a:endParaRPr lang="en-US" dirty="0"/>
          </a:p>
        </p:txBody>
      </p:sp>
      <p:sp>
        <p:nvSpPr>
          <p:cNvPr id="4" name="TextBox 3"/>
          <p:cNvSpPr txBox="1"/>
          <p:nvPr/>
        </p:nvSpPr>
        <p:spPr>
          <a:xfrm>
            <a:off x="240633" y="1318661"/>
            <a:ext cx="8614610" cy="923330"/>
          </a:xfrm>
          <a:prstGeom prst="rect">
            <a:avLst/>
          </a:prstGeom>
          <a:noFill/>
        </p:spPr>
        <p:txBody>
          <a:bodyPr wrap="square" rtlCol="0">
            <a:spAutoFit/>
          </a:bodyPr>
          <a:lstStyle/>
          <a:p>
            <a:pPr marL="285743" indent="-285743" defTabSz="457189">
              <a:buFont typeface="Arial" panose="020B0604020202020204" pitchFamily="34" charset="0"/>
              <a:buChar char="•"/>
            </a:pPr>
            <a:r>
              <a:rPr lang="en-US" dirty="0" smtClean="0"/>
              <a:t>Commercial </a:t>
            </a:r>
            <a:r>
              <a:rPr lang="en-US" dirty="0"/>
              <a:t>AST system &amp; Middleware (</a:t>
            </a:r>
            <a:r>
              <a:rPr lang="en-US" dirty="0" err="1"/>
              <a:t>Technidata</a:t>
            </a:r>
            <a:r>
              <a:rPr lang="en-US" dirty="0"/>
              <a:t>)</a:t>
            </a:r>
          </a:p>
          <a:p>
            <a:pPr marL="285743" indent="-285743" defTabSz="457189">
              <a:buFont typeface="Arial" panose="020B0604020202020204" pitchFamily="34" charset="0"/>
              <a:buChar char="•"/>
            </a:pPr>
            <a:r>
              <a:rPr lang="en-US" dirty="0"/>
              <a:t>MIC Commercial AST System KB/ETest LIS Cascading Rules LIS</a:t>
            </a:r>
          </a:p>
          <a:p>
            <a:pPr marL="285743" indent="-285743" defTabSz="457189">
              <a:buFont typeface="Arial" panose="020B0604020202020204" pitchFamily="34" charset="0"/>
              <a:buChar char="•"/>
            </a:pPr>
            <a:r>
              <a:rPr lang="en-US" dirty="0" smtClean="0"/>
              <a:t>Various </a:t>
            </a:r>
            <a:r>
              <a:rPr lang="en-US" dirty="0"/>
              <a:t>places based on method. Beaker and </a:t>
            </a:r>
            <a:r>
              <a:rPr lang="en-US" dirty="0" err="1" smtClean="0"/>
              <a:t>Vitek</a:t>
            </a:r>
            <a:endParaRPr lang="en-US" dirty="0"/>
          </a:p>
        </p:txBody>
      </p:sp>
    </p:spTree>
    <p:extLst>
      <p:ext uri="{BB962C8B-B14F-4D97-AF65-F5344CB8AC3E}">
        <p14:creationId xmlns:p14="http://schemas.microsoft.com/office/powerpoint/2010/main" val="10295694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Q14: If you perform MIC testing, do you report both MIC and interpretation or just the interpretation?</a:t>
            </a:r>
          </a:p>
        </p:txBody>
      </p:sp>
      <p:sp>
        <p:nvSpPr>
          <p:cNvPr id="3" name="Content Placeholder 2"/>
          <p:cNvSpPr>
            <a:spLocks noGrp="1"/>
          </p:cNvSpPr>
          <p:nvPr>
            <p:ph idx="1"/>
          </p:nvPr>
        </p:nvSpPr>
        <p:spPr/>
        <p:txBody>
          <a:bodyPr/>
          <a:lstStyle/>
          <a:p>
            <a:r>
              <a:t>Answered: 35    Skipped: 0</a:t>
            </a:r>
          </a:p>
        </p:txBody>
      </p:sp>
      <p:pic>
        <p:nvPicPr>
          <p:cNvPr id="4" name="Picture 3" descr="chart2806008850.png"/>
          <p:cNvPicPr>
            <a:picLocks noChangeAspect="1"/>
          </p:cNvPicPr>
          <p:nvPr/>
        </p:nvPicPr>
        <p:blipFill>
          <a:blip r:embed="rId2"/>
          <a:stretch>
            <a:fillRect/>
          </a:stretch>
        </p:blipFill>
        <p:spPr>
          <a:xfrm>
            <a:off x="1535722" y="1575494"/>
            <a:ext cx="5388428" cy="2267857"/>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Q14: If you perform MIC testing, do you report both MIC and interpretation or just the interpretation?</a:t>
            </a:r>
          </a:p>
        </p:txBody>
      </p:sp>
      <p:sp>
        <p:nvSpPr>
          <p:cNvPr id="3" name="Content Placeholder 2"/>
          <p:cNvSpPr>
            <a:spLocks noGrp="1"/>
          </p:cNvSpPr>
          <p:nvPr>
            <p:ph idx="1"/>
          </p:nvPr>
        </p:nvSpPr>
        <p:spPr/>
        <p:txBody>
          <a:bodyPr/>
          <a:lstStyle/>
          <a:p>
            <a:r>
              <a:t>Answered: 35    Skipped: 0</a:t>
            </a:r>
          </a:p>
        </p:txBody>
      </p:sp>
      <p:pic>
        <p:nvPicPr>
          <p:cNvPr id="4" name="Picture 3" descr="table2806008850.png"/>
          <p:cNvPicPr>
            <a:picLocks noChangeAspect="1"/>
          </p:cNvPicPr>
          <p:nvPr/>
        </p:nvPicPr>
        <p:blipFill>
          <a:blip r:embed="rId2"/>
          <a:stretch>
            <a:fillRect/>
          </a:stretch>
        </p:blipFill>
        <p:spPr>
          <a:xfrm>
            <a:off x="1535722" y="1498491"/>
            <a:ext cx="5388428" cy="1297214"/>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33381"/>
            <a:ext cx="9240253" cy="391272"/>
          </a:xfrm>
        </p:spPr>
        <p:txBody>
          <a:bodyPr>
            <a:normAutofit fontScale="90000"/>
          </a:bodyPr>
          <a:lstStyle/>
          <a:p>
            <a:r>
              <a:rPr dirty="0"/>
              <a:t>Q15: If you perform MIC testing, are MIC and interpretation entered in a single field or in two separate fields (e.g., one for MIC value and one for the interpretation)?</a:t>
            </a:r>
          </a:p>
        </p:txBody>
      </p:sp>
      <p:sp>
        <p:nvSpPr>
          <p:cNvPr id="3" name="Content Placeholder 2"/>
          <p:cNvSpPr>
            <a:spLocks noGrp="1"/>
          </p:cNvSpPr>
          <p:nvPr>
            <p:ph idx="1"/>
          </p:nvPr>
        </p:nvSpPr>
        <p:spPr/>
        <p:txBody>
          <a:bodyPr/>
          <a:lstStyle/>
          <a:p>
            <a:r>
              <a:t>Answered: 35    Skipped: 0</a:t>
            </a:r>
          </a:p>
        </p:txBody>
      </p:sp>
      <p:pic>
        <p:nvPicPr>
          <p:cNvPr id="4" name="Picture 3" descr="chart2806010600.png"/>
          <p:cNvPicPr>
            <a:picLocks noChangeAspect="1"/>
          </p:cNvPicPr>
          <p:nvPr/>
        </p:nvPicPr>
        <p:blipFill>
          <a:blip r:embed="rId2"/>
          <a:stretch>
            <a:fillRect/>
          </a:stretch>
        </p:blipFill>
        <p:spPr>
          <a:xfrm>
            <a:off x="1502045" y="1479241"/>
            <a:ext cx="5388428" cy="2267857"/>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33381"/>
            <a:ext cx="9230626" cy="391272"/>
          </a:xfrm>
        </p:spPr>
        <p:txBody>
          <a:bodyPr>
            <a:normAutofit fontScale="90000"/>
          </a:bodyPr>
          <a:lstStyle/>
          <a:p>
            <a:r>
              <a:rPr dirty="0"/>
              <a:t>Q15: If you perform MIC testing, are MIC and interpretation entered in a single field or in two separate fields (e.g., one for MIC value and one for the interpretation)?</a:t>
            </a:r>
          </a:p>
        </p:txBody>
      </p:sp>
      <p:sp>
        <p:nvSpPr>
          <p:cNvPr id="3" name="Content Placeholder 2"/>
          <p:cNvSpPr>
            <a:spLocks noGrp="1"/>
          </p:cNvSpPr>
          <p:nvPr>
            <p:ph idx="1"/>
          </p:nvPr>
        </p:nvSpPr>
        <p:spPr/>
        <p:txBody>
          <a:bodyPr/>
          <a:lstStyle/>
          <a:p>
            <a:r>
              <a:t>Answered: 35    Skipped: 0</a:t>
            </a:r>
          </a:p>
        </p:txBody>
      </p:sp>
      <p:pic>
        <p:nvPicPr>
          <p:cNvPr id="4" name="Picture 3" descr="table2806010600.png"/>
          <p:cNvPicPr>
            <a:picLocks noChangeAspect="1"/>
          </p:cNvPicPr>
          <p:nvPr/>
        </p:nvPicPr>
        <p:blipFill>
          <a:blip r:embed="rId2"/>
          <a:stretch>
            <a:fillRect/>
          </a:stretch>
        </p:blipFill>
        <p:spPr>
          <a:xfrm>
            <a:off x="1535722" y="1498491"/>
            <a:ext cx="5388428" cy="1297214"/>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Q16: If suppression of AST data is being performed, where are the rules invoked?</a:t>
            </a:r>
          </a:p>
        </p:txBody>
      </p:sp>
      <p:sp>
        <p:nvSpPr>
          <p:cNvPr id="3" name="Content Placeholder 2"/>
          <p:cNvSpPr>
            <a:spLocks noGrp="1"/>
          </p:cNvSpPr>
          <p:nvPr>
            <p:ph idx="1"/>
          </p:nvPr>
        </p:nvSpPr>
        <p:spPr/>
        <p:txBody>
          <a:bodyPr/>
          <a:lstStyle/>
          <a:p>
            <a:r>
              <a:t>Answered: 35    Skipped: 0</a:t>
            </a:r>
          </a:p>
        </p:txBody>
      </p:sp>
      <p:pic>
        <p:nvPicPr>
          <p:cNvPr id="4" name="Picture 3" descr="chart2806024260.png"/>
          <p:cNvPicPr>
            <a:picLocks noChangeAspect="1"/>
          </p:cNvPicPr>
          <p:nvPr/>
        </p:nvPicPr>
        <p:blipFill>
          <a:blip r:embed="rId2"/>
          <a:stretch>
            <a:fillRect/>
          </a:stretch>
        </p:blipFill>
        <p:spPr>
          <a:xfrm>
            <a:off x="1535722" y="1344486"/>
            <a:ext cx="5388428" cy="3175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Q16: If suppression of AST data is being performed, where are the rules invoked?</a:t>
            </a:r>
          </a:p>
        </p:txBody>
      </p:sp>
      <p:sp>
        <p:nvSpPr>
          <p:cNvPr id="3" name="Content Placeholder 2"/>
          <p:cNvSpPr>
            <a:spLocks noGrp="1"/>
          </p:cNvSpPr>
          <p:nvPr>
            <p:ph idx="1"/>
          </p:nvPr>
        </p:nvSpPr>
        <p:spPr/>
        <p:txBody>
          <a:bodyPr/>
          <a:lstStyle/>
          <a:p>
            <a:r>
              <a:t>Answered: 35    Skipped: 0</a:t>
            </a:r>
          </a:p>
        </p:txBody>
      </p:sp>
      <p:pic>
        <p:nvPicPr>
          <p:cNvPr id="4" name="Picture 3" descr="table2806024260.png"/>
          <p:cNvPicPr>
            <a:picLocks noChangeAspect="1"/>
          </p:cNvPicPr>
          <p:nvPr/>
        </p:nvPicPr>
        <p:blipFill>
          <a:blip r:embed="rId2"/>
          <a:stretch>
            <a:fillRect/>
          </a:stretch>
        </p:blipFill>
        <p:spPr>
          <a:xfrm>
            <a:off x="1535722" y="1498491"/>
            <a:ext cx="5388428" cy="200478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Q16: If suppression of AST data is being performed, where are the rules invoked?</a:t>
            </a:r>
          </a:p>
        </p:txBody>
      </p:sp>
      <p:sp>
        <p:nvSpPr>
          <p:cNvPr id="3" name="Text Placeholder 2"/>
          <p:cNvSpPr>
            <a:spLocks noGrp="1"/>
          </p:cNvSpPr>
          <p:nvPr>
            <p:ph type="body" sz="quarter" idx="13"/>
          </p:nvPr>
        </p:nvSpPr>
        <p:spPr/>
        <p:txBody>
          <a:bodyPr/>
          <a:lstStyle/>
          <a:p>
            <a:r>
              <a:rPr lang="en-US" dirty="0" smtClean="0"/>
              <a:t>Other (please specify) Responses</a:t>
            </a:r>
            <a:endParaRPr lang="en-US" dirty="0"/>
          </a:p>
        </p:txBody>
      </p:sp>
      <p:sp>
        <p:nvSpPr>
          <p:cNvPr id="5" name="TextBox 4"/>
          <p:cNvSpPr txBox="1"/>
          <p:nvPr/>
        </p:nvSpPr>
        <p:spPr>
          <a:xfrm>
            <a:off x="288759" y="1463040"/>
            <a:ext cx="8624236" cy="646331"/>
          </a:xfrm>
          <a:prstGeom prst="rect">
            <a:avLst/>
          </a:prstGeom>
          <a:noFill/>
        </p:spPr>
        <p:txBody>
          <a:bodyPr wrap="square" rtlCol="0">
            <a:spAutoFit/>
          </a:bodyPr>
          <a:lstStyle/>
          <a:p>
            <a:pPr marL="285743" indent="-285743" defTabSz="457189">
              <a:buFont typeface="Arial" panose="020B0604020202020204" pitchFamily="34" charset="0"/>
              <a:buChar char="•"/>
            </a:pPr>
            <a:r>
              <a:rPr lang="en-US" dirty="0">
                <a:solidFill>
                  <a:srgbClr val="333333"/>
                </a:solidFill>
              </a:rPr>
              <a:t>Commercial AST System &amp; LIS (based on client requirement)</a:t>
            </a:r>
          </a:p>
          <a:p>
            <a:pPr marL="285743" indent="-285743" defTabSz="457189">
              <a:buFont typeface="Arial" panose="020B0604020202020204" pitchFamily="34" charset="0"/>
              <a:buChar char="•"/>
            </a:pPr>
            <a:r>
              <a:rPr lang="en-US" dirty="0">
                <a:solidFill>
                  <a:srgbClr val="333333"/>
                </a:solidFill>
              </a:rPr>
              <a:t>Commercial AST system. </a:t>
            </a:r>
            <a:r>
              <a:rPr lang="en-US" dirty="0">
                <a:solidFill>
                  <a:srgbClr val="333333"/>
                </a:solidFill>
              </a:rPr>
              <a:t>We also selectively report some depending on results</a:t>
            </a:r>
            <a:r>
              <a:rPr lang="en-US" dirty="0" smtClean="0">
                <a:solidFill>
                  <a:srgbClr val="333333"/>
                </a:solidFill>
              </a:rPr>
              <a:t>.</a:t>
            </a:r>
            <a:endParaRPr lang="en-US" dirty="0">
              <a:solidFill>
                <a:srgbClr val="333333"/>
              </a:solidFill>
            </a:endParaRPr>
          </a:p>
        </p:txBody>
      </p:sp>
    </p:spTree>
    <p:extLst>
      <p:ext uri="{BB962C8B-B14F-4D97-AF65-F5344CB8AC3E}">
        <p14:creationId xmlns:p14="http://schemas.microsoft.com/office/powerpoint/2010/main" val="11964840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Q17: In which of the following can all AST data, including those that are suppressed, be accessed? Check all that apply.</a:t>
            </a:r>
          </a:p>
        </p:txBody>
      </p:sp>
      <p:sp>
        <p:nvSpPr>
          <p:cNvPr id="3" name="Content Placeholder 2"/>
          <p:cNvSpPr>
            <a:spLocks noGrp="1"/>
          </p:cNvSpPr>
          <p:nvPr>
            <p:ph idx="1"/>
          </p:nvPr>
        </p:nvSpPr>
        <p:spPr/>
        <p:txBody>
          <a:bodyPr/>
          <a:lstStyle/>
          <a:p>
            <a:r>
              <a:t>Answered: 35    Skipped: 0</a:t>
            </a:r>
          </a:p>
        </p:txBody>
      </p:sp>
      <p:pic>
        <p:nvPicPr>
          <p:cNvPr id="4" name="Picture 3" descr="chart2806085960.png"/>
          <p:cNvPicPr>
            <a:picLocks noChangeAspect="1"/>
          </p:cNvPicPr>
          <p:nvPr/>
        </p:nvPicPr>
        <p:blipFill>
          <a:blip r:embed="rId2"/>
          <a:stretch>
            <a:fillRect/>
          </a:stretch>
        </p:blipFill>
        <p:spPr>
          <a:xfrm>
            <a:off x="1535722" y="1219358"/>
            <a:ext cx="5388428" cy="3356428"/>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Q17: In which of the following can all AST data, including those that are suppressed, be accessed? Check all that apply.</a:t>
            </a:r>
          </a:p>
        </p:txBody>
      </p:sp>
      <p:sp>
        <p:nvSpPr>
          <p:cNvPr id="3" name="Content Placeholder 2"/>
          <p:cNvSpPr>
            <a:spLocks noGrp="1"/>
          </p:cNvSpPr>
          <p:nvPr>
            <p:ph idx="1"/>
          </p:nvPr>
        </p:nvSpPr>
        <p:spPr/>
        <p:txBody>
          <a:bodyPr/>
          <a:lstStyle/>
          <a:p>
            <a:r>
              <a:t>Answered: 35    Skipped: 0</a:t>
            </a:r>
          </a:p>
        </p:txBody>
      </p:sp>
      <p:pic>
        <p:nvPicPr>
          <p:cNvPr id="4" name="Picture 3" descr="table2806085960.png"/>
          <p:cNvPicPr>
            <a:picLocks noChangeAspect="1"/>
          </p:cNvPicPr>
          <p:nvPr/>
        </p:nvPicPr>
        <p:blipFill>
          <a:blip r:embed="rId2"/>
          <a:stretch>
            <a:fillRect/>
          </a:stretch>
        </p:blipFill>
        <p:spPr>
          <a:xfrm>
            <a:off x="1535722" y="1498491"/>
            <a:ext cx="5388428" cy="1723571"/>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Q18: Are suppressed results captured in your routine cumulative antibiogram report?</a:t>
            </a:r>
          </a:p>
        </p:txBody>
      </p:sp>
      <p:sp>
        <p:nvSpPr>
          <p:cNvPr id="3" name="Content Placeholder 2"/>
          <p:cNvSpPr>
            <a:spLocks noGrp="1"/>
          </p:cNvSpPr>
          <p:nvPr>
            <p:ph idx="1"/>
          </p:nvPr>
        </p:nvSpPr>
        <p:spPr/>
        <p:txBody>
          <a:bodyPr/>
          <a:lstStyle/>
          <a:p>
            <a:r>
              <a:t>Answered: 35    Skipped: 0</a:t>
            </a:r>
          </a:p>
        </p:txBody>
      </p:sp>
      <p:pic>
        <p:nvPicPr>
          <p:cNvPr id="4" name="Picture 3" descr="chart2806090480.png"/>
          <p:cNvPicPr>
            <a:picLocks noChangeAspect="1"/>
          </p:cNvPicPr>
          <p:nvPr/>
        </p:nvPicPr>
        <p:blipFill>
          <a:blip r:embed="rId2"/>
          <a:stretch>
            <a:fillRect/>
          </a:stretch>
        </p:blipFill>
        <p:spPr>
          <a:xfrm>
            <a:off x="1535722" y="1219359"/>
            <a:ext cx="5388428" cy="2902857"/>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Q18: Are suppressed results captured in your routine cumulative antibiogram report?</a:t>
            </a:r>
          </a:p>
        </p:txBody>
      </p:sp>
      <p:sp>
        <p:nvSpPr>
          <p:cNvPr id="3" name="Content Placeholder 2"/>
          <p:cNvSpPr>
            <a:spLocks noGrp="1"/>
          </p:cNvSpPr>
          <p:nvPr>
            <p:ph idx="1"/>
          </p:nvPr>
        </p:nvSpPr>
        <p:spPr/>
        <p:txBody>
          <a:bodyPr/>
          <a:lstStyle/>
          <a:p>
            <a:r>
              <a:t>Answered: 35    Skipped: 0</a:t>
            </a:r>
          </a:p>
        </p:txBody>
      </p:sp>
      <p:pic>
        <p:nvPicPr>
          <p:cNvPr id="4" name="Picture 3" descr="table2806090480.png"/>
          <p:cNvPicPr>
            <a:picLocks noChangeAspect="1"/>
          </p:cNvPicPr>
          <p:nvPr/>
        </p:nvPicPr>
        <p:blipFill>
          <a:blip r:embed="rId2"/>
          <a:stretch>
            <a:fillRect/>
          </a:stretch>
        </p:blipFill>
        <p:spPr>
          <a:xfrm>
            <a:off x="1535722" y="1498491"/>
            <a:ext cx="5388428" cy="10160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Q19: Who in your institution has direct access to all suppressed AST Results? Check all that apply.</a:t>
            </a:r>
          </a:p>
        </p:txBody>
      </p:sp>
      <p:sp>
        <p:nvSpPr>
          <p:cNvPr id="3" name="Content Placeholder 2"/>
          <p:cNvSpPr>
            <a:spLocks noGrp="1"/>
          </p:cNvSpPr>
          <p:nvPr>
            <p:ph idx="1"/>
          </p:nvPr>
        </p:nvSpPr>
        <p:spPr/>
        <p:txBody>
          <a:bodyPr/>
          <a:lstStyle/>
          <a:p>
            <a:r>
              <a:t>Answered: 35    Skipped: 0</a:t>
            </a:r>
          </a:p>
        </p:txBody>
      </p:sp>
      <p:pic>
        <p:nvPicPr>
          <p:cNvPr id="4" name="Picture 3" descr="chart2806114120.png"/>
          <p:cNvPicPr>
            <a:picLocks noChangeAspect="1"/>
          </p:cNvPicPr>
          <p:nvPr/>
        </p:nvPicPr>
        <p:blipFill>
          <a:blip r:embed="rId2"/>
          <a:stretch>
            <a:fillRect/>
          </a:stretch>
        </p:blipFill>
        <p:spPr>
          <a:xfrm>
            <a:off x="1354635" y="1061358"/>
            <a:ext cx="5750602" cy="361652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Q19: Who in your institution has direct access to all suppressed AST Results? Check all that apply.</a:t>
            </a:r>
          </a:p>
        </p:txBody>
      </p:sp>
      <p:sp>
        <p:nvSpPr>
          <p:cNvPr id="3" name="Content Placeholder 2"/>
          <p:cNvSpPr>
            <a:spLocks noGrp="1"/>
          </p:cNvSpPr>
          <p:nvPr>
            <p:ph idx="1"/>
          </p:nvPr>
        </p:nvSpPr>
        <p:spPr/>
        <p:txBody>
          <a:bodyPr/>
          <a:lstStyle/>
          <a:p>
            <a:r>
              <a:t>Answered: 35    Skipped: 0</a:t>
            </a:r>
          </a:p>
        </p:txBody>
      </p:sp>
      <p:pic>
        <p:nvPicPr>
          <p:cNvPr id="4" name="Picture 3" descr="table2806114120.png"/>
          <p:cNvPicPr>
            <a:picLocks noChangeAspect="1"/>
          </p:cNvPicPr>
          <p:nvPr/>
        </p:nvPicPr>
        <p:blipFill>
          <a:blip r:embed="rId2"/>
          <a:stretch>
            <a:fillRect/>
          </a:stretch>
        </p:blipFill>
        <p:spPr>
          <a:xfrm>
            <a:off x="1535722" y="1437689"/>
            <a:ext cx="5388428" cy="2703285"/>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Q19: Who in your institution has direct access to all suppressed AST Results? Check all that apply.</a:t>
            </a:r>
          </a:p>
        </p:txBody>
      </p:sp>
      <p:sp>
        <p:nvSpPr>
          <p:cNvPr id="3" name="Text Placeholder 2"/>
          <p:cNvSpPr>
            <a:spLocks noGrp="1"/>
          </p:cNvSpPr>
          <p:nvPr>
            <p:ph type="body" sz="quarter" idx="13"/>
          </p:nvPr>
        </p:nvSpPr>
        <p:spPr/>
        <p:txBody>
          <a:bodyPr/>
          <a:lstStyle/>
          <a:p>
            <a:r>
              <a:rPr lang="en-US" dirty="0" smtClean="0"/>
              <a:t>Other (please specify) Responses</a:t>
            </a:r>
            <a:endParaRPr lang="en-US" dirty="0"/>
          </a:p>
        </p:txBody>
      </p:sp>
      <p:sp>
        <p:nvSpPr>
          <p:cNvPr id="4" name="TextBox 3"/>
          <p:cNvSpPr txBox="1"/>
          <p:nvPr/>
        </p:nvSpPr>
        <p:spPr>
          <a:xfrm>
            <a:off x="202132" y="1337912"/>
            <a:ext cx="8479856" cy="1200329"/>
          </a:xfrm>
          <a:prstGeom prst="rect">
            <a:avLst/>
          </a:prstGeom>
          <a:noFill/>
        </p:spPr>
        <p:txBody>
          <a:bodyPr wrap="square" rtlCol="0">
            <a:spAutoFit/>
          </a:bodyPr>
          <a:lstStyle/>
          <a:p>
            <a:pPr marL="285743" indent="-285743" defTabSz="457189">
              <a:buFont typeface="Arial" panose="020B0604020202020204" pitchFamily="34" charset="0"/>
              <a:buChar char="•"/>
            </a:pPr>
            <a:r>
              <a:rPr lang="en-US" dirty="0">
                <a:solidFill>
                  <a:srgbClr val="333333"/>
                </a:solidFill>
              </a:rPr>
              <a:t>Micro Staff</a:t>
            </a:r>
          </a:p>
          <a:p>
            <a:pPr marL="285743" indent="-285743" defTabSz="457189">
              <a:buFont typeface="Arial" panose="020B0604020202020204" pitchFamily="34" charset="0"/>
              <a:buChar char="•"/>
            </a:pPr>
            <a:r>
              <a:rPr lang="en-US" dirty="0">
                <a:solidFill>
                  <a:srgbClr val="333333"/>
                </a:solidFill>
              </a:rPr>
              <a:t>Pathologist</a:t>
            </a:r>
          </a:p>
          <a:p>
            <a:pPr marL="285743" indent="-285743" defTabSz="457189">
              <a:buFont typeface="Arial" panose="020B0604020202020204" pitchFamily="34" charset="0"/>
              <a:buChar char="•"/>
            </a:pPr>
            <a:r>
              <a:rPr lang="en-US" dirty="0" smtClean="0">
                <a:solidFill>
                  <a:srgbClr val="333333"/>
                </a:solidFill>
              </a:rPr>
              <a:t>Probably </a:t>
            </a:r>
            <a:r>
              <a:rPr lang="en-US" dirty="0">
                <a:solidFill>
                  <a:srgbClr val="333333"/>
                </a:solidFill>
              </a:rPr>
              <a:t>Lab Director, but would need to search for it (not currently done routinely)</a:t>
            </a:r>
          </a:p>
          <a:p>
            <a:pPr defTabSz="457189"/>
            <a:endParaRPr lang="en-US" dirty="0">
              <a:solidFill>
                <a:srgbClr val="333333"/>
              </a:solidFill>
            </a:endParaRPr>
          </a:p>
        </p:txBody>
      </p:sp>
    </p:spTree>
    <p:extLst>
      <p:ext uri="{BB962C8B-B14F-4D97-AF65-F5344CB8AC3E}">
        <p14:creationId xmlns:p14="http://schemas.microsoft.com/office/powerpoint/2010/main" val="1469268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Q20: Reference AST method:</a:t>
            </a:r>
          </a:p>
        </p:txBody>
      </p:sp>
      <p:sp>
        <p:nvSpPr>
          <p:cNvPr id="3" name="Content Placeholder 2"/>
          <p:cNvSpPr>
            <a:spLocks noGrp="1"/>
          </p:cNvSpPr>
          <p:nvPr>
            <p:ph idx="1"/>
          </p:nvPr>
        </p:nvSpPr>
        <p:spPr/>
        <p:txBody>
          <a:bodyPr/>
          <a:lstStyle/>
          <a:p>
            <a:r>
              <a:t>Answered: 35    Skipped: 0</a:t>
            </a:r>
          </a:p>
        </p:txBody>
      </p:sp>
      <p:pic>
        <p:nvPicPr>
          <p:cNvPr id="4" name="Picture 3" descr="chart2806160240.png"/>
          <p:cNvPicPr>
            <a:picLocks noChangeAspect="1"/>
          </p:cNvPicPr>
          <p:nvPr/>
        </p:nvPicPr>
        <p:blipFill>
          <a:blip r:embed="rId2"/>
          <a:stretch>
            <a:fillRect/>
          </a:stretch>
        </p:blipFill>
        <p:spPr>
          <a:xfrm>
            <a:off x="1535722" y="1180857"/>
            <a:ext cx="5388428" cy="3356428"/>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Q20: Reference AST method:</a:t>
            </a:r>
          </a:p>
        </p:txBody>
      </p:sp>
      <p:sp>
        <p:nvSpPr>
          <p:cNvPr id="3" name="Content Placeholder 2"/>
          <p:cNvSpPr>
            <a:spLocks noGrp="1"/>
          </p:cNvSpPr>
          <p:nvPr>
            <p:ph idx="1"/>
          </p:nvPr>
        </p:nvSpPr>
        <p:spPr/>
        <p:txBody>
          <a:bodyPr/>
          <a:lstStyle/>
          <a:p>
            <a:r>
              <a:t>Answered: 35    Skipped: 0</a:t>
            </a:r>
          </a:p>
        </p:txBody>
      </p:sp>
      <p:pic>
        <p:nvPicPr>
          <p:cNvPr id="4" name="Picture 3" descr="table2806160240.png"/>
          <p:cNvPicPr>
            <a:picLocks noChangeAspect="1"/>
          </p:cNvPicPr>
          <p:nvPr/>
        </p:nvPicPr>
        <p:blipFill>
          <a:blip r:embed="rId2"/>
          <a:stretch>
            <a:fillRect/>
          </a:stretch>
        </p:blipFill>
        <p:spPr>
          <a:xfrm>
            <a:off x="1535722" y="1498491"/>
            <a:ext cx="5388428" cy="1578428"/>
          </a:xfrm>
          <a:prstGeom prst="rect">
            <a:avLst/>
          </a:prstGeom>
        </p:spPr>
      </p:pic>
      <p:sp>
        <p:nvSpPr>
          <p:cNvPr id="5" name="Rectangle 4"/>
          <p:cNvSpPr/>
          <p:nvPr/>
        </p:nvSpPr>
        <p:spPr>
          <a:xfrm>
            <a:off x="264694" y="3589617"/>
            <a:ext cx="4572000" cy="720197"/>
          </a:xfrm>
          <a:prstGeom prst="rect">
            <a:avLst/>
          </a:prstGeom>
        </p:spPr>
        <p:txBody>
          <a:bodyPr>
            <a:spAutoFit/>
          </a:bodyPr>
          <a:lstStyle/>
          <a:p>
            <a:pPr lvl="0">
              <a:spcBef>
                <a:spcPct val="20000"/>
              </a:spcBef>
            </a:pPr>
            <a:r>
              <a:rPr lang="en-US" sz="1200" dirty="0">
                <a:solidFill>
                  <a:srgbClr val="333333"/>
                </a:solidFill>
                <a:latin typeface="Arial"/>
                <a:cs typeface="Arial"/>
              </a:rPr>
              <a:t>Other (please specify) Response</a:t>
            </a:r>
          </a:p>
          <a:p>
            <a:pPr marL="171450" lvl="0" indent="-171450">
              <a:spcBef>
                <a:spcPct val="20000"/>
              </a:spcBef>
              <a:buFont typeface="Arial" panose="020B0604020202020204" pitchFamily="34" charset="0"/>
              <a:buChar char="•"/>
            </a:pPr>
            <a:r>
              <a:rPr lang="en-US" sz="1200" dirty="0" smtClean="0">
                <a:solidFill>
                  <a:srgbClr val="333333"/>
                </a:solidFill>
                <a:latin typeface="Arial"/>
                <a:cs typeface="Arial"/>
              </a:rPr>
              <a:t>E-test</a:t>
            </a:r>
          </a:p>
          <a:p>
            <a:pPr marL="171450" lvl="0" indent="-171450">
              <a:spcBef>
                <a:spcPct val="20000"/>
              </a:spcBef>
              <a:buFont typeface="Arial" panose="020B0604020202020204" pitchFamily="34" charset="0"/>
              <a:buChar char="•"/>
            </a:pPr>
            <a:r>
              <a:rPr lang="en-US" sz="1200" dirty="0" smtClean="0">
                <a:solidFill>
                  <a:srgbClr val="333333"/>
                </a:solidFill>
                <a:latin typeface="Arial"/>
                <a:cs typeface="Arial"/>
              </a:rPr>
              <a:t>Gradient MIC (E-test)</a:t>
            </a:r>
            <a:endParaRPr lang="en-US" sz="1200" dirty="0">
              <a:solidFill>
                <a:srgbClr val="333333"/>
              </a:solidFill>
              <a:latin typeface="Arial"/>
              <a:cs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Q21: Commercial AST system:</a:t>
            </a:r>
          </a:p>
        </p:txBody>
      </p:sp>
      <p:sp>
        <p:nvSpPr>
          <p:cNvPr id="3" name="Content Placeholder 2"/>
          <p:cNvSpPr>
            <a:spLocks noGrp="1"/>
          </p:cNvSpPr>
          <p:nvPr>
            <p:ph idx="1"/>
          </p:nvPr>
        </p:nvSpPr>
        <p:spPr/>
        <p:txBody>
          <a:bodyPr/>
          <a:lstStyle/>
          <a:p>
            <a:r>
              <a:t>Answered: 35    Skipped: 0</a:t>
            </a:r>
          </a:p>
        </p:txBody>
      </p:sp>
      <p:pic>
        <p:nvPicPr>
          <p:cNvPr id="4" name="Picture 3" descr="chart2806187310.png"/>
          <p:cNvPicPr>
            <a:picLocks noChangeAspect="1"/>
          </p:cNvPicPr>
          <p:nvPr/>
        </p:nvPicPr>
        <p:blipFill>
          <a:blip r:embed="rId2"/>
          <a:stretch>
            <a:fillRect/>
          </a:stretch>
        </p:blipFill>
        <p:spPr>
          <a:xfrm>
            <a:off x="2002559" y="985793"/>
            <a:ext cx="5388428" cy="3733208"/>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Q21: Commercial AST system:</a:t>
            </a:r>
          </a:p>
        </p:txBody>
      </p:sp>
      <p:sp>
        <p:nvSpPr>
          <p:cNvPr id="3" name="Content Placeholder 2"/>
          <p:cNvSpPr>
            <a:spLocks noGrp="1"/>
          </p:cNvSpPr>
          <p:nvPr>
            <p:ph idx="1"/>
          </p:nvPr>
        </p:nvSpPr>
        <p:spPr/>
        <p:txBody>
          <a:bodyPr/>
          <a:lstStyle/>
          <a:p>
            <a:r>
              <a:t>Answered: 35    Skipped: 0</a:t>
            </a:r>
          </a:p>
        </p:txBody>
      </p:sp>
      <p:pic>
        <p:nvPicPr>
          <p:cNvPr id="4" name="Picture 3" descr="table2806187310.png"/>
          <p:cNvPicPr>
            <a:picLocks noChangeAspect="1"/>
          </p:cNvPicPr>
          <p:nvPr/>
        </p:nvPicPr>
        <p:blipFill>
          <a:blip r:embed="rId2"/>
          <a:stretch>
            <a:fillRect/>
          </a:stretch>
        </p:blipFill>
        <p:spPr>
          <a:xfrm>
            <a:off x="1535722" y="1123106"/>
            <a:ext cx="5388428" cy="2984500"/>
          </a:xfrm>
          <a:prstGeom prst="rect">
            <a:avLst/>
          </a:prstGeom>
        </p:spPr>
      </p:pic>
      <p:sp>
        <p:nvSpPr>
          <p:cNvPr id="5" name="Rectangle 4"/>
          <p:cNvSpPr/>
          <p:nvPr/>
        </p:nvSpPr>
        <p:spPr>
          <a:xfrm>
            <a:off x="206943" y="4244919"/>
            <a:ext cx="4572000" cy="498598"/>
          </a:xfrm>
          <a:prstGeom prst="rect">
            <a:avLst/>
          </a:prstGeom>
        </p:spPr>
        <p:txBody>
          <a:bodyPr>
            <a:spAutoFit/>
          </a:bodyPr>
          <a:lstStyle/>
          <a:p>
            <a:pPr lvl="0">
              <a:spcBef>
                <a:spcPct val="20000"/>
              </a:spcBef>
            </a:pPr>
            <a:r>
              <a:rPr lang="en-US" sz="1200" dirty="0">
                <a:solidFill>
                  <a:srgbClr val="333333"/>
                </a:solidFill>
                <a:latin typeface="Arial"/>
                <a:cs typeface="Arial"/>
              </a:rPr>
              <a:t>Other (please specify) Response</a:t>
            </a:r>
          </a:p>
          <a:p>
            <a:pPr marL="171450" lvl="0" indent="-171450">
              <a:spcBef>
                <a:spcPct val="20000"/>
              </a:spcBef>
              <a:buFont typeface="Arial" panose="020B0604020202020204" pitchFamily="34" charset="0"/>
              <a:buChar char="•"/>
            </a:pPr>
            <a:r>
              <a:rPr lang="en-US" sz="1200" dirty="0" err="1">
                <a:solidFill>
                  <a:srgbClr val="333333"/>
                </a:solidFill>
                <a:latin typeface="Arial"/>
                <a:cs typeface="Arial"/>
              </a:rPr>
              <a:t>Microscan</a:t>
            </a:r>
            <a:r>
              <a:rPr lang="en-US" sz="1200" dirty="0">
                <a:solidFill>
                  <a:srgbClr val="333333"/>
                </a:solidFill>
                <a:latin typeface="Arial"/>
                <a:cs typeface="Arial"/>
              </a:rPr>
              <a:t> used at one of our affiliate hospital labs</a:t>
            </a:r>
            <a:endParaRPr lang="en-US" sz="1200" dirty="0">
              <a:solidFill>
                <a:srgbClr val="333333"/>
              </a:solidFill>
              <a:latin typeface="Arial"/>
              <a:cs typeface="Arial"/>
            </a:endParaRPr>
          </a:p>
        </p:txBody>
      </p:sp>
    </p:spTree>
  </p:cSld>
  <p:clrMapOvr>
    <a:masterClrMapping/>
  </p:clrMapOvr>
</p:sld>
</file>

<file path=ppt/theme/theme1.xml><?xml version="1.0" encoding="utf-8"?>
<a:theme xmlns:a="http://schemas.openxmlformats.org/drawingml/2006/main" name="SM-template-20140529">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Data slides">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Response Summary">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SM-template-20140529">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Data slides">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_Data slides">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6_Data slides">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Data slides">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1_Data slides">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3_Data slides">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4_Data slides">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15_Data slides">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17_Data slides">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19_Data slides">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21_Data slides">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SM-template-20140529.potx</Template>
  <TotalTime>317</TotalTime>
  <Words>1745</Words>
  <Application>Microsoft Office PowerPoint</Application>
  <PresentationFormat>On-screen Show (16:9)</PresentationFormat>
  <Paragraphs>186</Paragraphs>
  <Slides>54</Slides>
  <Notes>0</Notes>
  <HiddenSlides>0</HiddenSlides>
  <MMClips>0</MMClips>
  <ScaleCrop>false</ScaleCrop>
  <HeadingPairs>
    <vt:vector size="6" baseType="variant">
      <vt:variant>
        <vt:lpstr>Fonts Used</vt:lpstr>
      </vt:variant>
      <vt:variant>
        <vt:i4>3</vt:i4>
      </vt:variant>
      <vt:variant>
        <vt:lpstr>Theme</vt:lpstr>
      </vt:variant>
      <vt:variant>
        <vt:i4>15</vt:i4>
      </vt:variant>
      <vt:variant>
        <vt:lpstr>Slide Titles</vt:lpstr>
      </vt:variant>
      <vt:variant>
        <vt:i4>54</vt:i4>
      </vt:variant>
    </vt:vector>
  </HeadingPairs>
  <TitlesOfParts>
    <vt:vector size="72" baseType="lpstr">
      <vt:lpstr>Arial</vt:lpstr>
      <vt:lpstr>Calibri</vt:lpstr>
      <vt:lpstr>Helvetica Neue</vt:lpstr>
      <vt:lpstr>SM-template-20140529</vt:lpstr>
      <vt:lpstr>Data slides</vt:lpstr>
      <vt:lpstr>Response Summary</vt:lpstr>
      <vt:lpstr>1_SM-template-20140529</vt:lpstr>
      <vt:lpstr>4_Data slides</vt:lpstr>
      <vt:lpstr>2_Data slides</vt:lpstr>
      <vt:lpstr>6_Data slides</vt:lpstr>
      <vt:lpstr>8_Data slides</vt:lpstr>
      <vt:lpstr>11_Data slides</vt:lpstr>
      <vt:lpstr>13_Data slides</vt:lpstr>
      <vt:lpstr>14_Data slides</vt:lpstr>
      <vt:lpstr>15_Data slides</vt:lpstr>
      <vt:lpstr>17_Data slides</vt:lpstr>
      <vt:lpstr>19_Data slides</vt:lpstr>
      <vt:lpstr>21_Data slides</vt:lpstr>
      <vt:lpstr>PowerPoint Presentation</vt:lpstr>
      <vt:lpstr>35</vt:lpstr>
      <vt:lpstr>PowerPoint Presentation</vt:lpstr>
      <vt:lpstr>Q1: Does your laboratory or hospital use “standardized codes” (e.g. LOINC or SNOMED) for microbiology tests and/or results?</vt:lpstr>
      <vt:lpstr>Q1: Does your laboratory or hospital use “standardized codes” (e.g. LOINC or SNOMED) for microbiology tests and/or results?</vt:lpstr>
      <vt:lpstr>Q2: Does your laboratory use LOINC codes for any of the following data elements? Check all that apply.</vt:lpstr>
      <vt:lpstr>Q2: Does your laboratory use LOINC codes for any of the following data elements? Check all that apply.</vt:lpstr>
      <vt:lpstr>Q3: Does your laboratory use SNOMED codes for any of the following data elements? Check all that apply.</vt:lpstr>
      <vt:lpstr>Q3: Does your laboratory use SNOMED codes for any of the following data elements? Check all that apply.</vt:lpstr>
      <vt:lpstr>Q4: Are any other standard codes used for the aforementioned data elements? If yes, please specify. </vt:lpstr>
      <vt:lpstr>Q5: Check information that can be extracted electronically to send to Public Health. (check all that apply)</vt:lpstr>
      <vt:lpstr>Q5: Check information that can be extracted electronically to send to Public Health. (check all that apply)</vt:lpstr>
      <vt:lpstr>Q6: When new tests are implemented, who makes the decision to assign a standard code and which standard code to assign?</vt:lpstr>
      <vt:lpstr>Q6: When new tests are implemented, who makes the decision to assign a standard code and which standard code to assign?</vt:lpstr>
      <vt:lpstr>Q6: When new tests are implemented, who makes the decision to assign a standard code and which standard code to assign?</vt:lpstr>
      <vt:lpstr>Q7: What are the barriers to implementation of standard codes? Check all that apply.</vt:lpstr>
      <vt:lpstr>Q7: What are the barriers to implementation of standard codes? Check all that apply.</vt:lpstr>
      <vt:lpstr>Q7: What are the barriers to implementation of standard codes? Check all that apply.</vt:lpstr>
      <vt:lpstr>Q8: What is the primary Laboratory Information System (LIS) or Laboratory Information Management System (LIMS) utilized in your laboratory?</vt:lpstr>
      <vt:lpstr>Q8: What is the primary Laboratory Information System (LIS) or Laboratory Information Management System (LIMS) utilized in your laboratory?</vt:lpstr>
      <vt:lpstr>Q8: What is the primary Laboratory Information System (LIS) or Laboratory Information Management System (LIMS) utilized in your laboratory?</vt:lpstr>
      <vt:lpstr>Q9: Does your laboratory have personnel with expertise required to build new tests into the LIS or LIMS?</vt:lpstr>
      <vt:lpstr>Q9: Does your laboratory have personnel with expertise required to build new tests into the LIS or LIMS?</vt:lpstr>
      <vt:lpstr>Q10: Does your laboratory have personnel with expertise required to build Electronic Laboratory Reporting (ELR) Capability for microbiology tests?</vt:lpstr>
      <vt:lpstr>Q10: Does your laboratory have personnel with expertise required to build Electronic Laboratory Reporting (ELR) Capability for microbiology tests?</vt:lpstr>
      <vt:lpstr>Q10: Does your laboratory have personnel with expertise required to build Electronic Laboratory Reporting (ELR) Capability for microbiology tests?</vt:lpstr>
      <vt:lpstr>Q11: What is the primary Electronic Health Record (EHR system) utilized in your laboratory?</vt:lpstr>
      <vt:lpstr>Q11: What is the primary Electronic Health Record (EHR system) utilized in your laboratory?</vt:lpstr>
      <vt:lpstr>Q11: What is the primary Electronic Health Record (EHR system) utilized in your laboratory?</vt:lpstr>
      <vt:lpstr>PowerPoint Presentation</vt:lpstr>
      <vt:lpstr>Q12: Where are AST SIR (susceptible, intermediate, resistant) with or without MIC or zone diameter measurement data stored in your laboratory?</vt:lpstr>
      <vt:lpstr>Q12: Where are AST SIR (susceptible, intermediate, resistant) with or without MIC or zone diameter measurement data stored in your laboratory?</vt:lpstr>
      <vt:lpstr>Q12: Where are AST SIR (susceptible, intermediate, resistant) with or without MIC or zone diameter measurement data stored in your laboratory?</vt:lpstr>
      <vt:lpstr>Q13: Where are AST clinical breakpoints applied in your laboratory?</vt:lpstr>
      <vt:lpstr>Q13: Where are AST clinical breakpoints applied in your laboratory?</vt:lpstr>
      <vt:lpstr>Q13: Where are AST clinical breakpoints applied in your laboratory?</vt:lpstr>
      <vt:lpstr>Q14: If you perform MIC testing, do you report both MIC and interpretation or just the interpretation?</vt:lpstr>
      <vt:lpstr>Q14: If you perform MIC testing, do you report both MIC and interpretation or just the interpretation?</vt:lpstr>
      <vt:lpstr>Q15: If you perform MIC testing, are MIC and interpretation entered in a single field or in two separate fields (e.g., one for MIC value and one for the interpretation)?</vt:lpstr>
      <vt:lpstr>Q15: If you perform MIC testing, are MIC and interpretation entered in a single field or in two separate fields (e.g., one for MIC value and one for the interpretation)?</vt:lpstr>
      <vt:lpstr>Q16: If suppression of AST data is being performed, where are the rules invoked?</vt:lpstr>
      <vt:lpstr>Q16: If suppression of AST data is being performed, where are the rules invoked?</vt:lpstr>
      <vt:lpstr>Q16: If suppression of AST data is being performed, where are the rules invoked?</vt:lpstr>
      <vt:lpstr>Q17: In which of the following can all AST data, including those that are suppressed, be accessed? Check all that apply.</vt:lpstr>
      <vt:lpstr>Q17: In which of the following can all AST data, including those that are suppressed, be accessed? Check all that apply.</vt:lpstr>
      <vt:lpstr>Q18: Are suppressed results captured in your routine cumulative antibiogram report?</vt:lpstr>
      <vt:lpstr>Q18: Are suppressed results captured in your routine cumulative antibiogram report?</vt:lpstr>
      <vt:lpstr>Q19: Who in your institution has direct access to all suppressed AST Results? Check all that apply.</vt:lpstr>
      <vt:lpstr>Q19: Who in your institution has direct access to all suppressed AST Results? Check all that apply.</vt:lpstr>
      <vt:lpstr>Q19: Who in your institution has direct access to all suppressed AST Results? Check all that apply.</vt:lpstr>
      <vt:lpstr>Q20: Reference AST method:</vt:lpstr>
      <vt:lpstr>Q20: Reference AST method:</vt:lpstr>
      <vt:lpstr>Q21: Commercial AST system:</vt:lpstr>
      <vt:lpstr>Q21: Commercial AST system:</vt:lpstr>
    </vt:vector>
  </TitlesOfParts>
  <Company>SurveyMonkey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Melissa Clarke</dc:creator>
  <cp:lastModifiedBy>Marchan, Nikki | APHL</cp:lastModifiedBy>
  <cp:revision>48</cp:revision>
  <dcterms:created xsi:type="dcterms:W3CDTF">2014-01-30T23:18:11Z</dcterms:created>
  <dcterms:modified xsi:type="dcterms:W3CDTF">2018-05-17T16:33:52Z</dcterms:modified>
</cp:coreProperties>
</file>