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5"/>
  </p:notesMasterIdLst>
  <p:sldIdLst>
    <p:sldId id="256" r:id="rId2"/>
    <p:sldId id="268" r:id="rId3"/>
    <p:sldId id="275" r:id="rId4"/>
    <p:sldId id="257" r:id="rId5"/>
    <p:sldId id="266" r:id="rId6"/>
    <p:sldId id="267" r:id="rId7"/>
    <p:sldId id="274" r:id="rId8"/>
    <p:sldId id="277" r:id="rId9"/>
    <p:sldId id="278" r:id="rId10"/>
    <p:sldId id="280" r:id="rId11"/>
    <p:sldId id="279" r:id="rId12"/>
    <p:sldId id="276" r:id="rId13"/>
    <p:sldId id="273"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895A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0B3F862-2402-428A-8CED-2989390DA6ED}" v="31" dt="2019-02-13T00:18:55.495"/>
    <p1510:client id="{78CC8840-03AF-4C99-AFD9-0FF9EC9B2423}" v="47" dt="2019-02-13T02:55:41.29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0785" autoAdjust="0"/>
  </p:normalViewPr>
  <p:slideViewPr>
    <p:cSldViewPr snapToGrid="0">
      <p:cViewPr varScale="1">
        <p:scale>
          <a:sx n="66" d="100"/>
          <a:sy n="66" d="100"/>
        </p:scale>
        <p:origin x="476" y="3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ichard Melchreit" userId="4cff3ca6bd53d777" providerId="LiveId" clId="{78CC8840-03AF-4C99-AFD9-0FF9EC9B2423}"/>
    <pc:docChg chg="undo custSel addSld modSld">
      <pc:chgData name="Richard Melchreit" userId="4cff3ca6bd53d777" providerId="LiveId" clId="{78CC8840-03AF-4C99-AFD9-0FF9EC9B2423}" dt="2019-02-13T03:49:28.725" v="769" actId="14100"/>
      <pc:docMkLst>
        <pc:docMk/>
      </pc:docMkLst>
      <pc:sldChg chg="modSp">
        <pc:chgData name="Richard Melchreit" userId="4cff3ca6bd53d777" providerId="LiveId" clId="{78CC8840-03AF-4C99-AFD9-0FF9EC9B2423}" dt="2019-02-13T02:30:01.729" v="3" actId="6549"/>
        <pc:sldMkLst>
          <pc:docMk/>
          <pc:sldMk cId="3532300865" sldId="256"/>
        </pc:sldMkLst>
        <pc:spChg chg="mod">
          <ac:chgData name="Richard Melchreit" userId="4cff3ca6bd53d777" providerId="LiveId" clId="{78CC8840-03AF-4C99-AFD9-0FF9EC9B2423}" dt="2019-02-13T02:29:57.683" v="1" actId="6549"/>
          <ac:spMkLst>
            <pc:docMk/>
            <pc:sldMk cId="3532300865" sldId="256"/>
            <ac:spMk id="2" creationId="{607412B6-0059-4641-9562-BF923DB07D7E}"/>
          </ac:spMkLst>
        </pc:spChg>
        <pc:spChg chg="mod">
          <ac:chgData name="Richard Melchreit" userId="4cff3ca6bd53d777" providerId="LiveId" clId="{78CC8840-03AF-4C99-AFD9-0FF9EC9B2423}" dt="2019-02-13T02:30:01.729" v="3" actId="6549"/>
          <ac:spMkLst>
            <pc:docMk/>
            <pc:sldMk cId="3532300865" sldId="256"/>
            <ac:spMk id="3" creationId="{5500813F-09C4-401F-A0D9-C17EC91D08C5}"/>
          </ac:spMkLst>
        </pc:spChg>
      </pc:sldChg>
      <pc:sldChg chg="modSp">
        <pc:chgData name="Richard Melchreit" userId="4cff3ca6bd53d777" providerId="LiveId" clId="{78CC8840-03AF-4C99-AFD9-0FF9EC9B2423}" dt="2019-02-13T02:31:24.319" v="89" actId="113"/>
        <pc:sldMkLst>
          <pc:docMk/>
          <pc:sldMk cId="344373959" sldId="266"/>
        </pc:sldMkLst>
        <pc:spChg chg="mod">
          <ac:chgData name="Richard Melchreit" userId="4cff3ca6bd53d777" providerId="LiveId" clId="{78CC8840-03AF-4C99-AFD9-0FF9EC9B2423}" dt="2019-02-13T02:31:24.319" v="89" actId="113"/>
          <ac:spMkLst>
            <pc:docMk/>
            <pc:sldMk cId="344373959" sldId="266"/>
            <ac:spMk id="3" creationId="{85E41AA8-7440-4F20-9567-6537BD19686D}"/>
          </ac:spMkLst>
        </pc:spChg>
      </pc:sldChg>
      <pc:sldChg chg="modSp">
        <pc:chgData name="Richard Melchreit" userId="4cff3ca6bd53d777" providerId="LiveId" clId="{78CC8840-03AF-4C99-AFD9-0FF9EC9B2423}" dt="2019-02-13T02:30:57.185" v="87" actId="20577"/>
        <pc:sldMkLst>
          <pc:docMk/>
          <pc:sldMk cId="3595744378" sldId="268"/>
        </pc:sldMkLst>
        <pc:spChg chg="mod">
          <ac:chgData name="Richard Melchreit" userId="4cff3ca6bd53d777" providerId="LiveId" clId="{78CC8840-03AF-4C99-AFD9-0FF9EC9B2423}" dt="2019-02-13T02:30:57.185" v="87" actId="20577"/>
          <ac:spMkLst>
            <pc:docMk/>
            <pc:sldMk cId="3595744378" sldId="268"/>
            <ac:spMk id="3" creationId="{85E41AA8-7440-4F20-9567-6537BD19686D}"/>
          </ac:spMkLst>
        </pc:spChg>
      </pc:sldChg>
      <pc:sldChg chg="modSp">
        <pc:chgData name="Richard Melchreit" userId="4cff3ca6bd53d777" providerId="LiveId" clId="{78CC8840-03AF-4C99-AFD9-0FF9EC9B2423}" dt="2019-02-13T02:33:08.585" v="140" actId="20577"/>
        <pc:sldMkLst>
          <pc:docMk/>
          <pc:sldMk cId="1621378042" sldId="273"/>
        </pc:sldMkLst>
        <pc:spChg chg="mod">
          <ac:chgData name="Richard Melchreit" userId="4cff3ca6bd53d777" providerId="LiveId" clId="{78CC8840-03AF-4C99-AFD9-0FF9EC9B2423}" dt="2019-02-13T02:33:08.585" v="140" actId="20577"/>
          <ac:spMkLst>
            <pc:docMk/>
            <pc:sldMk cId="1621378042" sldId="273"/>
            <ac:spMk id="3" creationId="{C9A344C5-F514-46C1-A51F-DEBEFB793F7E}"/>
          </ac:spMkLst>
        </pc:spChg>
      </pc:sldChg>
      <pc:sldChg chg="addSp delSp modSp">
        <pc:chgData name="Richard Melchreit" userId="4cff3ca6bd53d777" providerId="LiveId" clId="{78CC8840-03AF-4C99-AFD9-0FF9EC9B2423}" dt="2019-02-13T02:46:09.150" v="262" actId="20577"/>
        <pc:sldMkLst>
          <pc:docMk/>
          <pc:sldMk cId="826812106" sldId="278"/>
        </pc:sldMkLst>
        <pc:spChg chg="mod">
          <ac:chgData name="Richard Melchreit" userId="4cff3ca6bd53d777" providerId="LiveId" clId="{78CC8840-03AF-4C99-AFD9-0FF9EC9B2423}" dt="2019-02-13T02:46:09.150" v="262" actId="20577"/>
          <ac:spMkLst>
            <pc:docMk/>
            <pc:sldMk cId="826812106" sldId="278"/>
            <ac:spMk id="2" creationId="{F408D594-0AB8-49AD-ACFE-FF7DFFD219C7}"/>
          </ac:spMkLst>
        </pc:spChg>
        <pc:spChg chg="add del mod">
          <ac:chgData name="Richard Melchreit" userId="4cff3ca6bd53d777" providerId="LiveId" clId="{78CC8840-03AF-4C99-AFD9-0FF9EC9B2423}" dt="2019-02-13T02:34:41.426" v="143"/>
          <ac:spMkLst>
            <pc:docMk/>
            <pc:sldMk cId="826812106" sldId="278"/>
            <ac:spMk id="6" creationId="{66FF893E-039B-411A-A50D-AA567BA51D0C}"/>
          </ac:spMkLst>
        </pc:spChg>
        <pc:graphicFrameChg chg="del modGraphic">
          <ac:chgData name="Richard Melchreit" userId="4cff3ca6bd53d777" providerId="LiveId" clId="{78CC8840-03AF-4C99-AFD9-0FF9EC9B2423}" dt="2019-02-13T02:33:22.347" v="142" actId="478"/>
          <ac:graphicFrameMkLst>
            <pc:docMk/>
            <pc:sldMk cId="826812106" sldId="278"/>
            <ac:graphicFrameMk id="7" creationId="{69FE62DF-A5F1-47E4-827C-27D8EC28172B}"/>
          </ac:graphicFrameMkLst>
        </pc:graphicFrameChg>
        <pc:graphicFrameChg chg="add mod modGraphic">
          <ac:chgData name="Richard Melchreit" userId="4cff3ca6bd53d777" providerId="LiveId" clId="{78CC8840-03AF-4C99-AFD9-0FF9EC9B2423}" dt="2019-02-13T02:44:10.960" v="258" actId="1076"/>
          <ac:graphicFrameMkLst>
            <pc:docMk/>
            <pc:sldMk cId="826812106" sldId="278"/>
            <ac:graphicFrameMk id="8" creationId="{A656B882-E4AE-487C-9692-C918ED1900B6}"/>
          </ac:graphicFrameMkLst>
        </pc:graphicFrameChg>
      </pc:sldChg>
      <pc:sldChg chg="modSp">
        <pc:chgData name="Richard Melchreit" userId="4cff3ca6bd53d777" providerId="LiveId" clId="{78CC8840-03AF-4C99-AFD9-0FF9EC9B2423}" dt="2019-02-13T03:49:28.725" v="769" actId="14100"/>
        <pc:sldMkLst>
          <pc:docMk/>
          <pc:sldMk cId="4023389147" sldId="279"/>
        </pc:sldMkLst>
        <pc:spChg chg="mod">
          <ac:chgData name="Richard Melchreit" userId="4cff3ca6bd53d777" providerId="LiveId" clId="{78CC8840-03AF-4C99-AFD9-0FF9EC9B2423}" dt="2019-02-13T03:49:28.725" v="769" actId="14100"/>
          <ac:spMkLst>
            <pc:docMk/>
            <pc:sldMk cId="4023389147" sldId="279"/>
            <ac:spMk id="3" creationId="{85E41AA8-7440-4F20-9567-6537BD19686D}"/>
          </ac:spMkLst>
        </pc:spChg>
      </pc:sldChg>
      <pc:sldChg chg="addSp delSp modSp add">
        <pc:chgData name="Richard Melchreit" userId="4cff3ca6bd53d777" providerId="LiveId" clId="{78CC8840-03AF-4C99-AFD9-0FF9EC9B2423}" dt="2019-02-13T02:56:09.690" v="361" actId="1076"/>
        <pc:sldMkLst>
          <pc:docMk/>
          <pc:sldMk cId="2751689428" sldId="280"/>
        </pc:sldMkLst>
        <pc:spChg chg="mod">
          <ac:chgData name="Richard Melchreit" userId="4cff3ca6bd53d777" providerId="LiveId" clId="{78CC8840-03AF-4C99-AFD9-0FF9EC9B2423}" dt="2019-02-13T02:46:28.730" v="267" actId="27636"/>
          <ac:spMkLst>
            <pc:docMk/>
            <pc:sldMk cId="2751689428" sldId="280"/>
            <ac:spMk id="2" creationId="{F408D594-0AB8-49AD-ACFE-FF7DFFD219C7}"/>
          </ac:spMkLst>
        </pc:spChg>
        <pc:spChg chg="add del mod">
          <ac:chgData name="Richard Melchreit" userId="4cff3ca6bd53d777" providerId="LiveId" clId="{78CC8840-03AF-4C99-AFD9-0FF9EC9B2423}" dt="2019-02-13T02:46:46.039" v="270"/>
          <ac:spMkLst>
            <pc:docMk/>
            <pc:sldMk cId="2751689428" sldId="280"/>
            <ac:spMk id="6" creationId="{98583FFC-38AC-4D0C-9C6C-249F05E4927C}"/>
          </ac:spMkLst>
        </pc:spChg>
        <pc:spChg chg="add del mod">
          <ac:chgData name="Richard Melchreit" userId="4cff3ca6bd53d777" providerId="LiveId" clId="{78CC8840-03AF-4C99-AFD9-0FF9EC9B2423}" dt="2019-02-13T02:47:08.764" v="272"/>
          <ac:spMkLst>
            <pc:docMk/>
            <pc:sldMk cId="2751689428" sldId="280"/>
            <ac:spMk id="10" creationId="{BA980646-AE48-4F9D-93BC-602A87474F7E}"/>
          </ac:spMkLst>
        </pc:spChg>
        <pc:graphicFrameChg chg="add del mod">
          <ac:chgData name="Richard Melchreit" userId="4cff3ca6bd53d777" providerId="LiveId" clId="{78CC8840-03AF-4C99-AFD9-0FF9EC9B2423}" dt="2019-02-13T02:47:05.503" v="271" actId="478"/>
          <ac:graphicFrameMkLst>
            <pc:docMk/>
            <pc:sldMk cId="2751689428" sldId="280"/>
            <ac:graphicFrameMk id="7" creationId="{74740C82-24AB-4511-9956-18C679B1DB25}"/>
          </ac:graphicFrameMkLst>
        </pc:graphicFrameChg>
        <pc:graphicFrameChg chg="del modGraphic">
          <ac:chgData name="Richard Melchreit" userId="4cff3ca6bd53d777" providerId="LiveId" clId="{78CC8840-03AF-4C99-AFD9-0FF9EC9B2423}" dt="2019-02-13T02:46:36.135" v="269" actId="478"/>
          <ac:graphicFrameMkLst>
            <pc:docMk/>
            <pc:sldMk cId="2751689428" sldId="280"/>
            <ac:graphicFrameMk id="8" creationId="{A656B882-E4AE-487C-9692-C918ED1900B6}"/>
          </ac:graphicFrameMkLst>
        </pc:graphicFrameChg>
        <pc:graphicFrameChg chg="add mod modGraphic">
          <ac:chgData name="Richard Melchreit" userId="4cff3ca6bd53d777" providerId="LiveId" clId="{78CC8840-03AF-4C99-AFD9-0FF9EC9B2423}" dt="2019-02-13T02:56:09.690" v="361" actId="1076"/>
          <ac:graphicFrameMkLst>
            <pc:docMk/>
            <pc:sldMk cId="2751689428" sldId="280"/>
            <ac:graphicFrameMk id="11" creationId="{B381FC46-BB86-411C-91EE-9D09EDD13B3B}"/>
          </ac:graphicFrameMkLst>
        </pc:graphicFrameChg>
      </pc:sldChg>
    </pc:docChg>
  </pc:docChgLst>
  <pc:docChgLst>
    <pc:chgData name="Richard Melchreit" userId="4cff3ca6bd53d777" providerId="LiveId" clId="{20B3F862-2402-428A-8CED-2989390DA6ED}"/>
    <pc:docChg chg="undo custSel addSld delSld modSld sldOrd">
      <pc:chgData name="Richard Melchreit" userId="4cff3ca6bd53d777" providerId="LiveId" clId="{20B3F862-2402-428A-8CED-2989390DA6ED}" dt="2019-02-13T00:22:40.786" v="1207" actId="20577"/>
      <pc:docMkLst>
        <pc:docMk/>
      </pc:docMkLst>
      <pc:sldChg chg="delSp modSp">
        <pc:chgData name="Richard Melchreit" userId="4cff3ca6bd53d777" providerId="LiveId" clId="{20B3F862-2402-428A-8CED-2989390DA6ED}" dt="2019-02-13T00:12:08.809" v="985" actId="1076"/>
        <pc:sldMkLst>
          <pc:docMk/>
          <pc:sldMk cId="3532300865" sldId="256"/>
        </pc:sldMkLst>
        <pc:spChg chg="mod">
          <ac:chgData name="Richard Melchreit" userId="4cff3ca6bd53d777" providerId="LiveId" clId="{20B3F862-2402-428A-8CED-2989390DA6ED}" dt="2019-02-13T00:12:08.809" v="985" actId="1076"/>
          <ac:spMkLst>
            <pc:docMk/>
            <pc:sldMk cId="3532300865" sldId="256"/>
            <ac:spMk id="2" creationId="{607412B6-0059-4641-9562-BF923DB07D7E}"/>
          </ac:spMkLst>
        </pc:spChg>
        <pc:spChg chg="mod">
          <ac:chgData name="Richard Melchreit" userId="4cff3ca6bd53d777" providerId="LiveId" clId="{20B3F862-2402-428A-8CED-2989390DA6ED}" dt="2019-02-13T00:12:05.387" v="984" actId="1076"/>
          <ac:spMkLst>
            <pc:docMk/>
            <pc:sldMk cId="3532300865" sldId="256"/>
            <ac:spMk id="3" creationId="{5500813F-09C4-401F-A0D9-C17EC91D08C5}"/>
          </ac:spMkLst>
        </pc:spChg>
        <pc:spChg chg="del">
          <ac:chgData name="Richard Melchreit" userId="4cff3ca6bd53d777" providerId="LiveId" clId="{20B3F862-2402-428A-8CED-2989390DA6ED}" dt="2019-02-12T22:29:10.347" v="70" actId="478"/>
          <ac:spMkLst>
            <pc:docMk/>
            <pc:sldMk cId="3532300865" sldId="256"/>
            <ac:spMk id="6" creationId="{9F75C480-F65B-4BBD-B6BA-09C2A72A239D}"/>
          </ac:spMkLst>
        </pc:spChg>
      </pc:sldChg>
      <pc:sldChg chg="modSp">
        <pc:chgData name="Richard Melchreit" userId="4cff3ca6bd53d777" providerId="LiveId" clId="{20B3F862-2402-428A-8CED-2989390DA6ED}" dt="2019-02-13T00:22:40.786" v="1207" actId="20577"/>
        <pc:sldMkLst>
          <pc:docMk/>
          <pc:sldMk cId="597659238" sldId="257"/>
        </pc:sldMkLst>
        <pc:spChg chg="mod">
          <ac:chgData name="Richard Melchreit" userId="4cff3ca6bd53d777" providerId="LiveId" clId="{20B3F862-2402-428A-8CED-2989390DA6ED}" dt="2019-02-13T00:22:40.786" v="1207" actId="20577"/>
          <ac:spMkLst>
            <pc:docMk/>
            <pc:sldMk cId="597659238" sldId="257"/>
            <ac:spMk id="3" creationId="{85E41AA8-7440-4F20-9567-6537BD19686D}"/>
          </ac:spMkLst>
        </pc:spChg>
      </pc:sldChg>
      <pc:sldChg chg="modSp">
        <pc:chgData name="Richard Melchreit" userId="4cff3ca6bd53d777" providerId="LiveId" clId="{20B3F862-2402-428A-8CED-2989390DA6ED}" dt="2019-02-13T00:20:52.671" v="1118" actId="113"/>
        <pc:sldMkLst>
          <pc:docMk/>
          <pc:sldMk cId="344373959" sldId="266"/>
        </pc:sldMkLst>
        <pc:spChg chg="mod">
          <ac:chgData name="Richard Melchreit" userId="4cff3ca6bd53d777" providerId="LiveId" clId="{20B3F862-2402-428A-8CED-2989390DA6ED}" dt="2019-02-13T00:20:52.671" v="1118" actId="113"/>
          <ac:spMkLst>
            <pc:docMk/>
            <pc:sldMk cId="344373959" sldId="266"/>
            <ac:spMk id="3" creationId="{85E41AA8-7440-4F20-9567-6537BD19686D}"/>
          </ac:spMkLst>
        </pc:spChg>
      </pc:sldChg>
      <pc:sldChg chg="modSp">
        <pc:chgData name="Richard Melchreit" userId="4cff3ca6bd53d777" providerId="LiveId" clId="{20B3F862-2402-428A-8CED-2989390DA6ED}" dt="2019-02-13T00:22:04.982" v="1125" actId="1076"/>
        <pc:sldMkLst>
          <pc:docMk/>
          <pc:sldMk cId="3595744378" sldId="268"/>
        </pc:sldMkLst>
        <pc:spChg chg="mod">
          <ac:chgData name="Richard Melchreit" userId="4cff3ca6bd53d777" providerId="LiveId" clId="{20B3F862-2402-428A-8CED-2989390DA6ED}" dt="2019-02-13T00:11:33.051" v="980" actId="255"/>
          <ac:spMkLst>
            <pc:docMk/>
            <pc:sldMk cId="3595744378" sldId="268"/>
            <ac:spMk id="2" creationId="{F408D594-0AB8-49AD-ACFE-FF7DFFD219C7}"/>
          </ac:spMkLst>
        </pc:spChg>
        <pc:spChg chg="mod">
          <ac:chgData name="Richard Melchreit" userId="4cff3ca6bd53d777" providerId="LiveId" clId="{20B3F862-2402-428A-8CED-2989390DA6ED}" dt="2019-02-13T00:22:04.982" v="1125" actId="1076"/>
          <ac:spMkLst>
            <pc:docMk/>
            <pc:sldMk cId="3595744378" sldId="268"/>
            <ac:spMk id="3" creationId="{85E41AA8-7440-4F20-9567-6537BD19686D}"/>
          </ac:spMkLst>
        </pc:spChg>
      </pc:sldChg>
      <pc:sldChg chg="modSp">
        <pc:chgData name="Richard Melchreit" userId="4cff3ca6bd53d777" providerId="LiveId" clId="{20B3F862-2402-428A-8CED-2989390DA6ED}" dt="2019-02-13T00:16:24.030" v="1077" actId="1076"/>
        <pc:sldMkLst>
          <pc:docMk/>
          <pc:sldMk cId="1621378042" sldId="273"/>
        </pc:sldMkLst>
        <pc:spChg chg="mod">
          <ac:chgData name="Richard Melchreit" userId="4cff3ca6bd53d777" providerId="LiveId" clId="{20B3F862-2402-428A-8CED-2989390DA6ED}" dt="2019-02-13T00:16:24.030" v="1077" actId="1076"/>
          <ac:spMkLst>
            <pc:docMk/>
            <pc:sldMk cId="1621378042" sldId="273"/>
            <ac:spMk id="2" creationId="{0AE0408D-D242-48DD-B70E-3BD6313D90C9}"/>
          </ac:spMkLst>
        </pc:spChg>
        <pc:spChg chg="mod">
          <ac:chgData name="Richard Melchreit" userId="4cff3ca6bd53d777" providerId="LiveId" clId="{20B3F862-2402-428A-8CED-2989390DA6ED}" dt="2019-02-13T00:16:19.844" v="1076" actId="255"/>
          <ac:spMkLst>
            <pc:docMk/>
            <pc:sldMk cId="1621378042" sldId="273"/>
            <ac:spMk id="3" creationId="{C9A344C5-F514-46C1-A51F-DEBEFB793F7E}"/>
          </ac:spMkLst>
        </pc:spChg>
      </pc:sldChg>
      <pc:sldChg chg="modSp">
        <pc:chgData name="Richard Melchreit" userId="4cff3ca6bd53d777" providerId="LiveId" clId="{20B3F862-2402-428A-8CED-2989390DA6ED}" dt="2019-02-13T00:08:52.392" v="908" actId="14100"/>
        <pc:sldMkLst>
          <pc:docMk/>
          <pc:sldMk cId="3888406820" sldId="276"/>
        </pc:sldMkLst>
        <pc:spChg chg="mod">
          <ac:chgData name="Richard Melchreit" userId="4cff3ca6bd53d777" providerId="LiveId" clId="{20B3F862-2402-428A-8CED-2989390DA6ED}" dt="2019-02-13T00:08:52.392" v="908" actId="14100"/>
          <ac:spMkLst>
            <pc:docMk/>
            <pc:sldMk cId="3888406820" sldId="276"/>
            <ac:spMk id="2" creationId="{F408D594-0AB8-49AD-ACFE-FF7DFFD219C7}"/>
          </ac:spMkLst>
        </pc:spChg>
      </pc:sldChg>
      <pc:sldChg chg="modSp">
        <pc:chgData name="Richard Melchreit" userId="4cff3ca6bd53d777" providerId="LiveId" clId="{20B3F862-2402-428A-8CED-2989390DA6ED}" dt="2019-02-13T00:21:30.240" v="1124" actId="1076"/>
        <pc:sldMkLst>
          <pc:docMk/>
          <pc:sldMk cId="1580048026" sldId="277"/>
        </pc:sldMkLst>
        <pc:spChg chg="mod">
          <ac:chgData name="Richard Melchreit" userId="4cff3ca6bd53d777" providerId="LiveId" clId="{20B3F862-2402-428A-8CED-2989390DA6ED}" dt="2019-02-13T00:21:30.240" v="1124" actId="1076"/>
          <ac:spMkLst>
            <pc:docMk/>
            <pc:sldMk cId="1580048026" sldId="277"/>
            <ac:spMk id="3" creationId="{85E41AA8-7440-4F20-9567-6537BD19686D}"/>
          </ac:spMkLst>
        </pc:spChg>
      </pc:sldChg>
      <pc:sldChg chg="addSp delSp modSp add ord">
        <pc:chgData name="Richard Melchreit" userId="4cff3ca6bd53d777" providerId="LiveId" clId="{20B3F862-2402-428A-8CED-2989390DA6ED}" dt="2019-02-13T00:13:40.928" v="1041" actId="255"/>
        <pc:sldMkLst>
          <pc:docMk/>
          <pc:sldMk cId="826812106" sldId="278"/>
        </pc:sldMkLst>
        <pc:spChg chg="mod">
          <ac:chgData name="Richard Melchreit" userId="4cff3ca6bd53d777" providerId="LiveId" clId="{20B3F862-2402-428A-8CED-2989390DA6ED}" dt="2019-02-12T22:34:07.198" v="288" actId="20577"/>
          <ac:spMkLst>
            <pc:docMk/>
            <pc:sldMk cId="826812106" sldId="278"/>
            <ac:spMk id="2" creationId="{F408D594-0AB8-49AD-ACFE-FF7DFFD219C7}"/>
          </ac:spMkLst>
        </pc:spChg>
        <pc:spChg chg="del mod">
          <ac:chgData name="Richard Melchreit" userId="4cff3ca6bd53d777" providerId="LiveId" clId="{20B3F862-2402-428A-8CED-2989390DA6ED}" dt="2019-02-12T22:58:27.602" v="365"/>
          <ac:spMkLst>
            <pc:docMk/>
            <pc:sldMk cId="826812106" sldId="278"/>
            <ac:spMk id="3" creationId="{85E41AA8-7440-4F20-9567-6537BD19686D}"/>
          </ac:spMkLst>
        </pc:spChg>
        <pc:graphicFrameChg chg="add del mod modGraphic">
          <ac:chgData name="Richard Melchreit" userId="4cff3ca6bd53d777" providerId="LiveId" clId="{20B3F862-2402-428A-8CED-2989390DA6ED}" dt="2019-02-12T22:39:01.909" v="364" actId="478"/>
          <ac:graphicFrameMkLst>
            <pc:docMk/>
            <pc:sldMk cId="826812106" sldId="278"/>
            <ac:graphicFrameMk id="6" creationId="{554408D1-C46E-43F9-A2E9-6B4D78BCAD11}"/>
          </ac:graphicFrameMkLst>
        </pc:graphicFrameChg>
        <pc:graphicFrameChg chg="add mod modGraphic">
          <ac:chgData name="Richard Melchreit" userId="4cff3ca6bd53d777" providerId="LiveId" clId="{20B3F862-2402-428A-8CED-2989390DA6ED}" dt="2019-02-13T00:13:40.928" v="1041" actId="255"/>
          <ac:graphicFrameMkLst>
            <pc:docMk/>
            <pc:sldMk cId="826812106" sldId="278"/>
            <ac:graphicFrameMk id="7" creationId="{69FE62DF-A5F1-47E4-827C-27D8EC28172B}"/>
          </ac:graphicFrameMkLst>
        </pc:graphicFrameChg>
      </pc:sldChg>
      <pc:sldChg chg="add del">
        <pc:chgData name="Richard Melchreit" userId="4cff3ca6bd53d777" providerId="LiveId" clId="{20B3F862-2402-428A-8CED-2989390DA6ED}" dt="2019-02-13T00:02:48.055" v="465"/>
        <pc:sldMkLst>
          <pc:docMk/>
          <pc:sldMk cId="1374020157" sldId="279"/>
        </pc:sldMkLst>
      </pc:sldChg>
      <pc:sldChg chg="modSp add ord">
        <pc:chgData name="Richard Melchreit" userId="4cff3ca6bd53d777" providerId="LiveId" clId="{20B3F862-2402-428A-8CED-2989390DA6ED}" dt="2019-02-13T00:20:01.042" v="1116" actId="27636"/>
        <pc:sldMkLst>
          <pc:docMk/>
          <pc:sldMk cId="4023389147" sldId="279"/>
        </pc:sldMkLst>
        <pc:spChg chg="mod">
          <ac:chgData name="Richard Melchreit" userId="4cff3ca6bd53d777" providerId="LiveId" clId="{20B3F862-2402-428A-8CED-2989390DA6ED}" dt="2019-02-13T00:03:37.169" v="505" actId="20577"/>
          <ac:spMkLst>
            <pc:docMk/>
            <pc:sldMk cId="4023389147" sldId="279"/>
            <ac:spMk id="2" creationId="{F408D594-0AB8-49AD-ACFE-FF7DFFD219C7}"/>
          </ac:spMkLst>
        </pc:spChg>
        <pc:spChg chg="mod">
          <ac:chgData name="Richard Melchreit" userId="4cff3ca6bd53d777" providerId="LiveId" clId="{20B3F862-2402-428A-8CED-2989390DA6ED}" dt="2019-02-13T00:20:01.042" v="1116" actId="27636"/>
          <ac:spMkLst>
            <pc:docMk/>
            <pc:sldMk cId="4023389147" sldId="279"/>
            <ac:spMk id="3" creationId="{85E41AA8-7440-4F20-9567-6537BD19686D}"/>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1D259EF-589E-4A52-BB4E-DAA629EB9611}" type="datetimeFigureOut">
              <a:rPr lang="en-US" smtClean="0"/>
              <a:t>2/12/2019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1872370-5D51-43BA-9C87-1CB55A890EB1}" type="slidenum">
              <a:rPr lang="en-US" smtClean="0"/>
              <a:t>‹#›</a:t>
            </a:fld>
            <a:endParaRPr lang="en-US"/>
          </a:p>
        </p:txBody>
      </p:sp>
    </p:spTree>
    <p:extLst>
      <p:ext uri="{BB962C8B-B14F-4D97-AF65-F5344CB8AC3E}">
        <p14:creationId xmlns:p14="http://schemas.microsoft.com/office/powerpoint/2010/main" val="729322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1872370-5D51-43BA-9C87-1CB55A890EB1}" type="slidenum">
              <a:rPr lang="en-US" smtClean="0"/>
              <a:t>9</a:t>
            </a:fld>
            <a:endParaRPr lang="en-US"/>
          </a:p>
        </p:txBody>
      </p:sp>
    </p:spTree>
    <p:extLst>
      <p:ext uri="{BB962C8B-B14F-4D97-AF65-F5344CB8AC3E}">
        <p14:creationId xmlns:p14="http://schemas.microsoft.com/office/powerpoint/2010/main" val="19070473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1872370-5D51-43BA-9C87-1CB55A890EB1}" type="slidenum">
              <a:rPr lang="en-US" smtClean="0"/>
              <a:t>10</a:t>
            </a:fld>
            <a:endParaRPr lang="en-US"/>
          </a:p>
        </p:txBody>
      </p:sp>
    </p:spTree>
    <p:extLst>
      <p:ext uri="{BB962C8B-B14F-4D97-AF65-F5344CB8AC3E}">
        <p14:creationId xmlns:p14="http://schemas.microsoft.com/office/powerpoint/2010/main" val="20331443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4464028"/>
            <a:ext cx="9144000" cy="1641490"/>
          </a:xfrm>
        </p:spPr>
        <p:txBody>
          <a:bodyPr wrap="none" anchor="t">
            <a:normAutofit/>
          </a:bodyPr>
          <a:lstStyle>
            <a:lvl1pPr algn="r">
              <a:defRPr sz="9600" b="0" spc="-300">
                <a:gradFill flip="none" rotWithShape="1">
                  <a:gsLst>
                    <a:gs pos="32000">
                      <a:schemeClr val="tx1">
                        <a:lumMod val="89000"/>
                      </a:schemeClr>
                    </a:gs>
                    <a:gs pos="0">
                      <a:schemeClr val="bg1">
                        <a:lumMod val="41000"/>
                        <a:lumOff val="59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3" name="Subtitle 2"/>
          <p:cNvSpPr>
            <a:spLocks noGrp="1"/>
          </p:cNvSpPr>
          <p:nvPr>
            <p:ph type="subTitle" idx="1"/>
          </p:nvPr>
        </p:nvSpPr>
        <p:spPr>
          <a:xfrm>
            <a:off x="2209799" y="3694375"/>
            <a:ext cx="9144000" cy="754025"/>
          </a:xfrm>
        </p:spPr>
        <p:txBody>
          <a:bodyPr anchor="b">
            <a:normAutofit/>
          </a:bodyPr>
          <a:lstStyle>
            <a:lvl1pPr marL="0" indent="0" algn="r">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7" name="Date Placeholder 6"/>
          <p:cNvSpPr>
            <a:spLocks noGrp="1"/>
          </p:cNvSpPr>
          <p:nvPr>
            <p:ph type="dt" sz="half" idx="10"/>
          </p:nvPr>
        </p:nvSpPr>
        <p:spPr/>
        <p:txBody>
          <a:bodyPr/>
          <a:lstStyle/>
          <a:p>
            <a:fld id="{EDB5F792-CFE3-47FD-A3BD-B9060AD71C34}" type="datetimeFigureOut">
              <a:rPr lang="en-US" smtClean="0"/>
              <a:t>2/12/2019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41B981-B632-4AD9-975B-9BC9F1B6B52B}" type="slidenum">
              <a:rPr lang="en-US" smtClean="0"/>
              <a:t>‹#›</a:t>
            </a:fld>
            <a:endParaRPr lang="en-US"/>
          </a:p>
        </p:txBody>
      </p:sp>
    </p:spTree>
    <p:extLst>
      <p:ext uri="{BB962C8B-B14F-4D97-AF65-F5344CB8AC3E}">
        <p14:creationId xmlns:p14="http://schemas.microsoft.com/office/powerpoint/2010/main" val="42006770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8"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B5F792-CFE3-47FD-A3BD-B9060AD71C34}" type="datetimeFigureOut">
              <a:rPr lang="en-US" smtClean="0"/>
              <a:t>2/12/2019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41B981-B632-4AD9-975B-9BC9F1B6B52B}" type="slidenum">
              <a:rPr lang="en-US" smtClean="0"/>
              <a:t>‹#›</a:t>
            </a:fld>
            <a:endParaRPr lang="en-US"/>
          </a:p>
        </p:txBody>
      </p:sp>
    </p:spTree>
    <p:extLst>
      <p:ext uri="{BB962C8B-B14F-4D97-AF65-F5344CB8AC3E}">
        <p14:creationId xmlns:p14="http://schemas.microsoft.com/office/powerpoint/2010/main" val="7040501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7" name="Title 1"/>
          <p:cNvSpPr>
            <a:spLocks noGrp="1"/>
          </p:cNvSpPr>
          <p:nvPr>
            <p:ph type="ctrTitle"/>
          </p:nvPr>
        </p:nvSpPr>
        <p:spPr>
          <a:xfrm>
            <a:off x="854532" y="4464028"/>
            <a:ext cx="9144000" cy="1641490"/>
          </a:xfrm>
        </p:spPr>
        <p:txBody>
          <a:bodyPr wrap="none" anchor="t">
            <a:normAutofit/>
          </a:bodyPr>
          <a:lstStyle>
            <a:lvl1pPr algn="l">
              <a:defRPr sz="9600" b="0" spc="-300">
                <a:gradFill flip="none" rotWithShape="1">
                  <a:gsLst>
                    <a:gs pos="32000">
                      <a:schemeClr val="tx1">
                        <a:lumMod val="89000"/>
                      </a:schemeClr>
                    </a:gs>
                    <a:gs pos="0">
                      <a:schemeClr val="bg1">
                        <a:lumMod val="47000"/>
                        <a:lumOff val="53000"/>
                      </a:schemeClr>
                    </a:gs>
                    <a:gs pos="100000">
                      <a:schemeClr val="tx2">
                        <a:lumMod val="0"/>
                        <a:lumOff val="100000"/>
                      </a:schemeClr>
                    </a:gs>
                  </a:gsLst>
                  <a:lin ang="8100000" scaled="1"/>
                  <a:tileRect/>
                </a:gradFill>
                <a:effectLst>
                  <a:outerShdw blurRad="469900" dist="342900" dir="5400000" sy="-20000" rotWithShape="0">
                    <a:prstClr val="black">
                      <a:alpha val="66000"/>
                    </a:prstClr>
                  </a:outerShdw>
                </a:effectLst>
                <a:latin typeface="+mj-lt"/>
              </a:defRPr>
            </a:lvl1pPr>
          </a:lstStyle>
          <a:p>
            <a:r>
              <a:rPr lang="en-US"/>
              <a:t>Click to edit Master title style</a:t>
            </a:r>
            <a:endParaRPr lang="en-US" dirty="0"/>
          </a:p>
        </p:txBody>
      </p:sp>
      <p:sp>
        <p:nvSpPr>
          <p:cNvPr id="8" name="Subtitle 2"/>
          <p:cNvSpPr>
            <a:spLocks noGrp="1"/>
          </p:cNvSpPr>
          <p:nvPr>
            <p:ph type="subTitle" idx="1"/>
          </p:nvPr>
        </p:nvSpPr>
        <p:spPr>
          <a:xfrm>
            <a:off x="854532" y="3693674"/>
            <a:ext cx="9144000" cy="754025"/>
          </a:xfrm>
        </p:spPr>
        <p:txBody>
          <a:bodyPr anchor="b">
            <a:normAutofit/>
          </a:bodyPr>
          <a:lstStyle>
            <a:lvl1pPr marL="0" indent="0" algn="l">
              <a:buNone/>
              <a:defRPr sz="3200" b="0">
                <a:gradFill flip="none" rotWithShape="1">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tileRect/>
                </a:gra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EDB5F792-CFE3-47FD-A3BD-B9060AD71C34}" type="datetimeFigureOut">
              <a:rPr lang="en-US" smtClean="0"/>
              <a:t>2/12/2019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41B981-B632-4AD9-975B-9BC9F1B6B52B}" type="slidenum">
              <a:rPr lang="en-US" smtClean="0"/>
              <a:t>‹#›</a:t>
            </a:fld>
            <a:endParaRPr lang="en-US"/>
          </a:p>
        </p:txBody>
      </p:sp>
    </p:spTree>
    <p:extLst>
      <p:ext uri="{BB962C8B-B14F-4D97-AF65-F5344CB8AC3E}">
        <p14:creationId xmlns:p14="http://schemas.microsoft.com/office/powerpoint/2010/main" val="41454618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20000" y="1825625"/>
            <a:ext cx="5025216"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19840" y="1825625"/>
            <a:ext cx="503396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DB5F792-CFE3-47FD-A3BD-B9060AD71C34}" type="datetimeFigureOut">
              <a:rPr lang="en-US" smtClean="0"/>
              <a:t>2/12/2019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41B981-B632-4AD9-975B-9BC9F1B6B52B}" type="slidenum">
              <a:rPr lang="en-US" smtClean="0"/>
              <a:t>‹#›</a:t>
            </a:fld>
            <a:endParaRPr lang="en-US"/>
          </a:p>
        </p:txBody>
      </p:sp>
    </p:spTree>
    <p:extLst>
      <p:ext uri="{BB962C8B-B14F-4D97-AF65-F5344CB8AC3E}">
        <p14:creationId xmlns:p14="http://schemas.microsoft.com/office/powerpoint/2010/main" val="30768711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20000" y="1681163"/>
            <a:ext cx="5025216" cy="823912"/>
          </a:xfrm>
        </p:spPr>
        <p:txBody>
          <a:bodyPr anchor="b"/>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20000" y="2505075"/>
            <a:ext cx="5025216"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19840" y="1681163"/>
            <a:ext cx="5035548" cy="823912"/>
          </a:xfrm>
        </p:spPr>
        <p:txBody>
          <a:bodyPr vert="horz" lIns="91440" tIns="45720" rIns="91440" bIns="45720" rtlCol="0" anchor="b">
            <a:norm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Edit Master text styles</a:t>
            </a:r>
          </a:p>
        </p:txBody>
      </p:sp>
      <p:sp>
        <p:nvSpPr>
          <p:cNvPr id="6" name="Content Placeholder 5"/>
          <p:cNvSpPr>
            <a:spLocks noGrp="1"/>
          </p:cNvSpPr>
          <p:nvPr>
            <p:ph sz="quarter" idx="4"/>
          </p:nvPr>
        </p:nvSpPr>
        <p:spPr>
          <a:xfrm>
            <a:off x="6319840" y="2505075"/>
            <a:ext cx="503554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EDB5F792-CFE3-47FD-A3BD-B9060AD71C34}" type="datetimeFigureOut">
              <a:rPr lang="en-US" smtClean="0"/>
              <a:t>2/12/2019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441B981-B632-4AD9-975B-9BC9F1B6B52B}" type="slidenum">
              <a:rPr lang="en-US" smtClean="0"/>
              <a:t>‹#›</a:t>
            </a:fld>
            <a:endParaRPr lang="en-US"/>
          </a:p>
        </p:txBody>
      </p:sp>
    </p:spTree>
    <p:extLst>
      <p:ext uri="{BB962C8B-B14F-4D97-AF65-F5344CB8AC3E}">
        <p14:creationId xmlns:p14="http://schemas.microsoft.com/office/powerpoint/2010/main" val="25835368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EDB5F792-CFE3-47FD-A3BD-B9060AD71C34}" type="datetimeFigureOut">
              <a:rPr lang="en-US" smtClean="0"/>
              <a:t>2/12/2019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41B981-B632-4AD9-975B-9BC9F1B6B52B}" type="slidenum">
              <a:rPr lang="en-US" smtClean="0"/>
              <a:t>‹#›</a:t>
            </a:fld>
            <a:endParaRPr lang="en-US"/>
          </a:p>
        </p:txBody>
      </p:sp>
    </p:spTree>
    <p:extLst>
      <p:ext uri="{BB962C8B-B14F-4D97-AF65-F5344CB8AC3E}">
        <p14:creationId xmlns:p14="http://schemas.microsoft.com/office/powerpoint/2010/main" val="14478655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B5F792-CFE3-47FD-A3BD-B9060AD71C34}" type="datetimeFigureOut">
              <a:rPr lang="en-US" smtClean="0"/>
              <a:t>2/12/2019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441B981-B632-4AD9-975B-9BC9F1B6B52B}" type="slidenum">
              <a:rPr lang="en-US" smtClean="0"/>
              <a:t>‹#›</a:t>
            </a:fld>
            <a:endParaRPr lang="en-US"/>
          </a:p>
        </p:txBody>
      </p:sp>
    </p:spTree>
    <p:extLst>
      <p:ext uri="{BB962C8B-B14F-4D97-AF65-F5344CB8AC3E}">
        <p14:creationId xmlns:p14="http://schemas.microsoft.com/office/powerpoint/2010/main" val="12228048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DB5F792-CFE3-47FD-A3BD-B9060AD71C34}" type="datetimeFigureOut">
              <a:rPr lang="en-US" smtClean="0"/>
              <a:t>2/12/2019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41B981-B632-4AD9-975B-9BC9F1B6B52B}" type="slidenum">
              <a:rPr lang="en-US" smtClean="0"/>
              <a:t>‹#›</a:t>
            </a:fld>
            <a:endParaRPr lang="en-US"/>
          </a:p>
        </p:txBody>
      </p:sp>
    </p:spTree>
    <p:extLst>
      <p:ext uri="{BB962C8B-B14F-4D97-AF65-F5344CB8AC3E}">
        <p14:creationId xmlns:p14="http://schemas.microsoft.com/office/powerpoint/2010/main" val="41867542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20000" y="2057400"/>
            <a:ext cx="3652025" cy="3811588"/>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DB5F792-CFE3-47FD-A3BD-B9060AD71C34}" type="datetimeFigureOut">
              <a:rPr lang="en-US" smtClean="0"/>
              <a:t>2/12/2019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41B981-B632-4AD9-975B-9BC9F1B6B52B}" type="slidenum">
              <a:rPr lang="en-US" smtClean="0"/>
              <a:t>‹#›</a:t>
            </a:fld>
            <a:endParaRPr lang="en-US"/>
          </a:p>
        </p:txBody>
      </p:sp>
    </p:spTree>
    <p:extLst>
      <p:ext uri="{BB962C8B-B14F-4D97-AF65-F5344CB8AC3E}">
        <p14:creationId xmlns:p14="http://schemas.microsoft.com/office/powerpoint/2010/main" val="28776289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367160"/>
            <a:ext cx="10515600" cy="819355"/>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39788" y="987425"/>
            <a:ext cx="10515600" cy="337973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5186516"/>
            <a:ext cx="10514012" cy="682472"/>
          </a:xfrm>
        </p:spPr>
        <p:txBody>
          <a:bodyPr/>
          <a:lstStyle>
            <a:lvl1pPr marL="0" indent="0">
              <a:buNone/>
              <a:defRPr sz="1600">
                <a:gradFill>
                  <a:gsLst>
                    <a:gs pos="15000">
                      <a:schemeClr val="tx2"/>
                    </a:gs>
                    <a:gs pos="73000">
                      <a:schemeClr val="tx2">
                        <a:lumMod val="60000"/>
                        <a:lumOff val="40000"/>
                      </a:schemeClr>
                    </a:gs>
                    <a:gs pos="0">
                      <a:schemeClr val="tx1"/>
                    </a:gs>
                    <a:gs pos="100000">
                      <a:schemeClr val="tx2">
                        <a:lumMod val="0"/>
                        <a:lumOff val="100000"/>
                      </a:schemeClr>
                    </a:gs>
                  </a:gsLst>
                  <a:lin ang="16200000" scaled="1"/>
                </a:gra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DB5F792-CFE3-47FD-A3BD-B9060AD71C34}" type="datetimeFigureOut">
              <a:rPr lang="en-US" smtClean="0"/>
              <a:t>2/12/2019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41B981-B632-4AD9-975B-9BC9F1B6B52B}" type="slidenum">
              <a:rPr lang="en-US" smtClean="0"/>
              <a:t>‹#›</a:t>
            </a:fld>
            <a:endParaRPr lang="en-US"/>
          </a:p>
        </p:txBody>
      </p:sp>
    </p:spTree>
    <p:extLst>
      <p:ext uri="{BB962C8B-B14F-4D97-AF65-F5344CB8AC3E}">
        <p14:creationId xmlns:p14="http://schemas.microsoft.com/office/powerpoint/2010/main" val="7210121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839788" y="4489399"/>
            <a:ext cx="10514012" cy="1501826"/>
          </a:xfrm>
        </p:spPr>
        <p:txBody>
          <a:bodyPr anchor="ct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DB5F792-CFE3-47FD-A3BD-B9060AD71C34}" type="datetimeFigureOut">
              <a:rPr lang="en-US" smtClean="0"/>
              <a:t>2/12/2019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41B981-B632-4AD9-975B-9BC9F1B6B52B}" type="slidenum">
              <a:rPr lang="en-US" smtClean="0"/>
              <a:t>‹#›</a:t>
            </a:fld>
            <a:endParaRPr lang="en-US"/>
          </a:p>
        </p:txBody>
      </p:sp>
    </p:spTree>
    <p:extLst>
      <p:ext uri="{BB962C8B-B14F-4D97-AF65-F5344CB8AC3E}">
        <p14:creationId xmlns:p14="http://schemas.microsoft.com/office/powerpoint/2010/main" val="232209866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365125"/>
            <a:ext cx="9302752" cy="2992904"/>
          </a:xfrm>
        </p:spPr>
        <p:txBody>
          <a:bodyPr anchor="ctr"/>
          <a:lstStyle>
            <a:lvl1pPr>
              <a:defRPr sz="4400"/>
            </a:lvl1pPr>
          </a:lstStyle>
          <a:p>
            <a:r>
              <a:rPr lang="en-US"/>
              <a:t>Click to edit Master title style</a:t>
            </a:r>
            <a:endParaRPr lang="en-US" dirty="0"/>
          </a:p>
        </p:txBody>
      </p:sp>
      <p:sp>
        <p:nvSpPr>
          <p:cNvPr id="12" name="Text Placeholder 3"/>
          <p:cNvSpPr>
            <a:spLocks noGrp="1"/>
          </p:cNvSpPr>
          <p:nvPr>
            <p:ph type="body" sz="half" idx="13"/>
          </p:nvPr>
        </p:nvSpPr>
        <p:spPr>
          <a:xfrm>
            <a:off x="1720644" y="3365557"/>
            <a:ext cx="8752299" cy="54896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838200" y="4501729"/>
            <a:ext cx="10512424" cy="1489496"/>
          </a:xfrm>
        </p:spPr>
        <p:txBody>
          <a:bodyPr anchor="ctr">
            <a:normAutofit/>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DB5F792-CFE3-47FD-A3BD-B9060AD71C34}" type="datetimeFigureOut">
              <a:rPr lang="en-US" smtClean="0"/>
              <a:t>2/12/2019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41B981-B632-4AD9-975B-9BC9F1B6B52B}" type="slidenum">
              <a:rPr lang="en-US" smtClean="0"/>
              <a:t>‹#›</a:t>
            </a:fld>
            <a:endParaRPr lang="en-US"/>
          </a:p>
        </p:txBody>
      </p:sp>
      <p:sp>
        <p:nvSpPr>
          <p:cNvPr id="9" name="TextBox 8"/>
          <p:cNvSpPr txBox="1"/>
          <p:nvPr/>
        </p:nvSpPr>
        <p:spPr>
          <a:xfrm>
            <a:off x="1111044"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0" name="TextBox 9"/>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extLst>
      <p:ext uri="{BB962C8B-B14F-4D97-AF65-F5344CB8AC3E}">
        <p14:creationId xmlns:p14="http://schemas.microsoft.com/office/powerpoint/2010/main" val="24846993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839788" y="2326967"/>
            <a:ext cx="10515600" cy="2511835"/>
          </a:xfrm>
        </p:spPr>
        <p:txBody>
          <a:bodyPr anchor="b">
            <a:normAutofit/>
          </a:bodyPr>
          <a:lstStyle>
            <a:lvl1pPr>
              <a:defRPr sz="5400"/>
            </a:lvl1pPr>
          </a:lstStyle>
          <a:p>
            <a:r>
              <a:rPr lang="en-US"/>
              <a:t>Click to edit Master title style</a:t>
            </a:r>
            <a:endParaRPr lang="en-US" dirty="0"/>
          </a:p>
        </p:txBody>
      </p:sp>
      <p:sp>
        <p:nvSpPr>
          <p:cNvPr id="4" name="Text Placeholder 3"/>
          <p:cNvSpPr>
            <a:spLocks noGrp="1"/>
          </p:cNvSpPr>
          <p:nvPr>
            <p:ph type="body" sz="half" idx="2"/>
          </p:nvPr>
        </p:nvSpPr>
        <p:spPr>
          <a:xfrm>
            <a:off x="839788" y="4850581"/>
            <a:ext cx="10514012" cy="1140644"/>
          </a:xfrm>
        </p:spPr>
        <p:txBody>
          <a:bodyPr anchor="t"/>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DB5F792-CFE3-47FD-A3BD-B9060AD71C34}" type="datetimeFigureOut">
              <a:rPr lang="en-US" smtClean="0"/>
              <a:t>2/12/2019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441B981-B632-4AD9-975B-9BC9F1B6B52B}" type="slidenum">
              <a:rPr lang="en-US" smtClean="0"/>
              <a:t>‹#›</a:t>
            </a:fld>
            <a:endParaRPr lang="en-US"/>
          </a:p>
        </p:txBody>
      </p:sp>
    </p:spTree>
    <p:extLst>
      <p:ext uri="{BB962C8B-B14F-4D97-AF65-F5344CB8AC3E}">
        <p14:creationId xmlns:p14="http://schemas.microsoft.com/office/powerpoint/2010/main" val="42259056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7" name="Text Placeholder 2"/>
          <p:cNvSpPr>
            <a:spLocks noGrp="1"/>
          </p:cNvSpPr>
          <p:nvPr>
            <p:ph type="body" idx="1"/>
          </p:nvPr>
        </p:nvSpPr>
        <p:spPr>
          <a:xfrm>
            <a:off x="1337282" y="1885950"/>
            <a:ext cx="2946866" cy="576262"/>
          </a:xfrm>
        </p:spPr>
        <p:txBody>
          <a:bodyPr anchor="b">
            <a:noAutofit/>
          </a:bodyPr>
          <a:lstStyle>
            <a:lvl1pPr marL="0" indent="0">
              <a:buNone/>
              <a:defRPr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1356798" y="257175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587994" y="1885950"/>
            <a:ext cx="2936241" cy="576262"/>
          </a:xfrm>
        </p:spPr>
        <p:txBody>
          <a:bodyPr vert="horz" lIns="91440" tIns="45720" rIns="91440" bIns="45720" rtlCol="0" anchor="b">
            <a:noAutofit/>
          </a:bodyPr>
          <a:lstStyle>
            <a:lvl1pPr>
              <a:buNone/>
              <a:defRPr lang="en-US" sz="2400" b="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Edit Master text styles</a:t>
            </a:r>
          </a:p>
        </p:txBody>
      </p:sp>
      <p:sp>
        <p:nvSpPr>
          <p:cNvPr id="10" name="Text Placeholder 3"/>
          <p:cNvSpPr>
            <a:spLocks noGrp="1"/>
          </p:cNvSpPr>
          <p:nvPr>
            <p:ph type="body" sz="half" idx="16"/>
          </p:nvPr>
        </p:nvSpPr>
        <p:spPr>
          <a:xfrm>
            <a:off x="4577441" y="257175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829035" y="1885950"/>
            <a:ext cx="2932113" cy="576262"/>
          </a:xfrm>
        </p:spPr>
        <p:txBody>
          <a:bodyPr vert="horz" lIns="91440" tIns="45720" rIns="91440" bIns="45720" rtlCol="0" anchor="b">
            <a:noAutofit/>
          </a:bodyPr>
          <a:lstStyle>
            <a:lvl1pPr>
              <a:buNone/>
              <a:defRPr lang="en-US" sz="2400" b="0" dirty="0">
                <a:gradFill>
                  <a:gsLst>
                    <a:gs pos="15000">
                      <a:schemeClr val="tx2"/>
                    </a:gs>
                    <a:gs pos="73000">
                      <a:schemeClr val="tx2">
                        <a:lumMod val="60000"/>
                        <a:lumOff val="40000"/>
                      </a:schemeClr>
                    </a:gs>
                    <a:gs pos="0">
                      <a:schemeClr val="tx2">
                        <a:lumMod val="90000"/>
                        <a:lumOff val="10000"/>
                      </a:schemeClr>
                    </a:gs>
                    <a:gs pos="100000">
                      <a:schemeClr val="tx2">
                        <a:lumMod val="0"/>
                        <a:lumOff val="100000"/>
                      </a:schemeClr>
                    </a:gs>
                  </a:gsLst>
                  <a:lin ang="16200000" scaled="1"/>
                </a:gradFill>
              </a:defRPr>
            </a:lvl1pPr>
          </a:lstStyle>
          <a:p>
            <a:pPr marL="0" lvl="0" indent="0">
              <a:buNone/>
            </a:pPr>
            <a:r>
              <a:rPr lang="en-US"/>
              <a:t>Edit Master text styles</a:t>
            </a:r>
          </a:p>
        </p:txBody>
      </p:sp>
      <p:sp>
        <p:nvSpPr>
          <p:cNvPr id="12" name="Text Placeholder 3"/>
          <p:cNvSpPr>
            <a:spLocks noGrp="1"/>
          </p:cNvSpPr>
          <p:nvPr>
            <p:ph type="body" sz="half" idx="17"/>
          </p:nvPr>
        </p:nvSpPr>
        <p:spPr>
          <a:xfrm>
            <a:off x="7829035" y="257175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EDB5F792-CFE3-47FD-A3BD-B9060AD71C34}" type="datetimeFigureOut">
              <a:rPr lang="en-US" smtClean="0"/>
              <a:t>2/12/2019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41B981-B632-4AD9-975B-9BC9F1B6B52B}" type="slidenum">
              <a:rPr lang="en-US" smtClean="0"/>
              <a:t>‹#›</a:t>
            </a:fld>
            <a:endParaRPr lang="en-US"/>
          </a:p>
        </p:txBody>
      </p:sp>
    </p:spTree>
    <p:extLst>
      <p:ext uri="{BB962C8B-B14F-4D97-AF65-F5344CB8AC3E}">
        <p14:creationId xmlns:p14="http://schemas.microsoft.com/office/powerpoint/2010/main" val="138589767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838200" y="365125"/>
            <a:ext cx="10515600" cy="1325563"/>
          </a:xfrm>
        </p:spPr>
        <p:txBody>
          <a:bodyPr/>
          <a:lstStyle/>
          <a:p>
            <a:r>
              <a:rPr lang="en-US"/>
              <a:t>Click to edit Master title style</a:t>
            </a:r>
            <a:endParaRPr lang="en-US" dirty="0"/>
          </a:p>
        </p:txBody>
      </p:sp>
      <p:sp>
        <p:nvSpPr>
          <p:cNvPr id="19" name="Text Placeholder 2"/>
          <p:cNvSpPr>
            <a:spLocks noGrp="1"/>
          </p:cNvSpPr>
          <p:nvPr>
            <p:ph type="body" idx="1"/>
          </p:nvPr>
        </p:nvSpPr>
        <p:spPr>
          <a:xfrm>
            <a:off x="1332085" y="4297503"/>
            <a:ext cx="2940050"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1332085" y="2256354"/>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1" name="Text Placeholder 3"/>
          <p:cNvSpPr>
            <a:spLocks noGrp="1"/>
          </p:cNvSpPr>
          <p:nvPr>
            <p:ph type="body" sz="half" idx="18"/>
          </p:nvPr>
        </p:nvSpPr>
        <p:spPr>
          <a:xfrm>
            <a:off x="1332085" y="4873765"/>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568997" y="4297503"/>
            <a:ext cx="2930525"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568996" y="2256354"/>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19"/>
          </p:nvPr>
        </p:nvSpPr>
        <p:spPr>
          <a:xfrm>
            <a:off x="4567644" y="4873764"/>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804322" y="4297503"/>
            <a:ext cx="2932113" cy="576262"/>
          </a:xfrm>
        </p:spPr>
        <p:txBody>
          <a:bodyPr anchor="b">
            <a:noAutofit/>
          </a:bodyPr>
          <a:lstStyle>
            <a:lvl1pPr marL="0" indent="0">
              <a:buNone/>
              <a:defRPr sz="2400" b="0">
                <a:gradFill>
                  <a:gsLst>
                    <a:gs pos="34000">
                      <a:schemeClr val="tx1">
                        <a:lumMod val="93000"/>
                      </a:schemeClr>
                    </a:gs>
                    <a:gs pos="0">
                      <a:schemeClr val="bg1">
                        <a:lumMod val="41000"/>
                        <a:lumOff val="59000"/>
                      </a:schemeClr>
                    </a:gs>
                    <a:gs pos="100000">
                      <a:schemeClr val="tx2">
                        <a:lumMod val="0"/>
                        <a:lumOff val="100000"/>
                      </a:schemeClr>
                    </a:gs>
                  </a:gsLst>
                  <a:lin ang="4800000" scaled="0"/>
                </a:gra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7804321" y="2256354"/>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7" name="Text Placeholder 3"/>
          <p:cNvSpPr>
            <a:spLocks noGrp="1"/>
          </p:cNvSpPr>
          <p:nvPr>
            <p:ph type="body" sz="half" idx="20"/>
          </p:nvPr>
        </p:nvSpPr>
        <p:spPr>
          <a:xfrm>
            <a:off x="7804197" y="4873762"/>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fld id="{EDB5F792-CFE3-47FD-A3BD-B9060AD71C34}" type="datetimeFigureOut">
              <a:rPr lang="en-US" smtClean="0"/>
              <a:t>2/12/2019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441B981-B632-4AD9-975B-9BC9F1B6B52B}" type="slidenum">
              <a:rPr lang="en-US" smtClean="0"/>
              <a:t>‹#›</a:t>
            </a:fld>
            <a:endParaRPr lang="en-US"/>
          </a:p>
        </p:txBody>
      </p:sp>
    </p:spTree>
    <p:extLst>
      <p:ext uri="{BB962C8B-B14F-4D97-AF65-F5344CB8AC3E}">
        <p14:creationId xmlns:p14="http://schemas.microsoft.com/office/powerpoint/2010/main" val="29111816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B5F792-CFE3-47FD-A3BD-B9060AD71C34}" type="datetimeFigureOut">
              <a:rPr lang="en-US" smtClean="0"/>
              <a:t>2/12/2019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41B981-B632-4AD9-975B-9BC9F1B6B52B}" type="slidenum">
              <a:rPr lang="en-US" smtClean="0"/>
              <a:t>‹#›</a:t>
            </a:fld>
            <a:endParaRPr lang="en-US"/>
          </a:p>
        </p:txBody>
      </p:sp>
    </p:spTree>
    <p:extLst>
      <p:ext uri="{BB962C8B-B14F-4D97-AF65-F5344CB8AC3E}">
        <p14:creationId xmlns:p14="http://schemas.microsoft.com/office/powerpoint/2010/main" val="242526971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B5F792-CFE3-47FD-A3BD-B9060AD71C34}" type="datetimeFigureOut">
              <a:rPr lang="en-US" smtClean="0"/>
              <a:t>2/12/2019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441B981-B632-4AD9-975B-9BC9F1B6B52B}" type="slidenum">
              <a:rPr lang="en-US" smtClean="0"/>
              <a:t>‹#›</a:t>
            </a:fld>
            <a:endParaRPr lang="en-US"/>
          </a:p>
        </p:txBody>
      </p:sp>
    </p:spTree>
    <p:extLst>
      <p:ext uri="{BB962C8B-B14F-4D97-AF65-F5344CB8AC3E}">
        <p14:creationId xmlns:p14="http://schemas.microsoft.com/office/powerpoint/2010/main" val="269054244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20000" y="1825625"/>
            <a:ext cx="102338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EDB5F792-CFE3-47FD-A3BD-B9060AD71C34}" type="datetimeFigureOut">
              <a:rPr lang="en-US" smtClean="0"/>
              <a:t>2/12/2019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gradFill flip="none" rotWithShape="1">
                  <a:gsLst>
                    <a:gs pos="28000">
                      <a:schemeClr val="tx1">
                        <a:lumMod val="93000"/>
                      </a:schemeClr>
                    </a:gs>
                    <a:gs pos="0">
                      <a:schemeClr val="bg1">
                        <a:lumMod val="38000"/>
                        <a:lumOff val="62000"/>
                      </a:schemeClr>
                    </a:gs>
                    <a:gs pos="100000">
                      <a:schemeClr val="tx2">
                        <a:lumMod val="0"/>
                        <a:lumOff val="100000"/>
                      </a:schemeClr>
                    </a:gs>
                  </a:gsLst>
                  <a:lin ang="5400000" scaled="1"/>
                  <a:tileRect/>
                </a:gradFill>
              </a:defRPr>
            </a:lvl1pPr>
          </a:lstStyle>
          <a:p>
            <a:fld id="{3441B981-B632-4AD9-975B-9BC9F1B6B52B}" type="slidenum">
              <a:rPr lang="en-US" smtClean="0"/>
              <a:t>‹#›</a:t>
            </a:fld>
            <a:endParaRPr lang="en-US"/>
          </a:p>
        </p:txBody>
      </p:sp>
    </p:spTree>
    <p:extLst>
      <p:ext uri="{BB962C8B-B14F-4D97-AF65-F5344CB8AC3E}">
        <p14:creationId xmlns:p14="http://schemas.microsoft.com/office/powerpoint/2010/main" val="329911758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algn="l" defTabSz="914400" rtl="0" eaLnBrk="1" latinLnBrk="0" hangingPunct="1">
        <a:lnSpc>
          <a:spcPct val="90000"/>
        </a:lnSpc>
        <a:spcBef>
          <a:spcPct val="0"/>
        </a:spcBef>
        <a:buNone/>
        <a:defRPr sz="5400" b="0" kern="1200">
          <a:gradFill flip="none" rotWithShape="1">
            <a:gsLst>
              <a:gs pos="28000">
                <a:schemeClr val="tx1">
                  <a:lumMod val="93000"/>
                </a:schemeClr>
              </a:gs>
              <a:gs pos="0">
                <a:schemeClr val="bg1">
                  <a:lumMod val="25000"/>
                  <a:lumOff val="75000"/>
                </a:schemeClr>
              </a:gs>
              <a:gs pos="100000">
                <a:schemeClr val="tx2">
                  <a:lumMod val="0"/>
                  <a:lumOff val="100000"/>
                </a:schemeClr>
              </a:gs>
            </a:gsLst>
            <a:lin ang="4800000" scaled="0"/>
            <a:tileRect/>
          </a:gra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gradFill>
            <a:gsLst>
              <a:gs pos="34000">
                <a:schemeClr val="tx1">
                  <a:lumMod val="93000"/>
                </a:schemeClr>
              </a:gs>
              <a:gs pos="0">
                <a:schemeClr val="bg1">
                  <a:lumMod val="25000"/>
                  <a:lumOff val="75000"/>
                </a:schemeClr>
              </a:gs>
              <a:gs pos="100000">
                <a:schemeClr val="tx2">
                  <a:lumMod val="0"/>
                  <a:lumOff val="100000"/>
                </a:schemeClr>
              </a:gs>
            </a:gsLst>
            <a:lin ang="4800000" scaled="0"/>
          </a:gra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microsoft.com/office/2007/relationships/hdphoto" Target="../media/hdphoto1.wdp"/></Relationships>
</file>

<file path=ppt/slides/_rels/slide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mailto:brooke@cste.org" TargetMode="External"/><Relationship Id="rId2" Type="http://schemas.openxmlformats.org/officeDocument/2006/relationships/hyperlink" Target="mailto:scott.troppy@state.ma.us" TargetMode="External"/><Relationship Id="rId1" Type="http://schemas.openxmlformats.org/officeDocument/2006/relationships/slideLayout" Target="../slideLayouts/slideLayout2.xml"/><Relationship Id="rId4" Type="http://schemas.openxmlformats.org/officeDocument/2006/relationships/hyperlink" Target="mailto:richmelchreit@gmail.co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412B6-0059-4641-9562-BF923DB07D7E}"/>
              </a:ext>
            </a:extLst>
          </p:cNvPr>
          <p:cNvSpPr>
            <a:spLocks noGrp="1"/>
          </p:cNvSpPr>
          <p:nvPr>
            <p:ph type="ctrTitle"/>
          </p:nvPr>
        </p:nvSpPr>
        <p:spPr>
          <a:xfrm>
            <a:off x="2233330" y="1121660"/>
            <a:ext cx="7984638" cy="2835241"/>
          </a:xfrm>
        </p:spPr>
        <p:txBody>
          <a:bodyPr>
            <a:normAutofit/>
          </a:bodyPr>
          <a:lstStyle/>
          <a:p>
            <a:pPr algn="ctr"/>
            <a:r>
              <a:rPr lang="en-US" sz="6600" dirty="0"/>
              <a:t>ARSTF   Work  Group 1</a:t>
            </a:r>
          </a:p>
        </p:txBody>
      </p:sp>
      <p:sp>
        <p:nvSpPr>
          <p:cNvPr id="3" name="Subtitle 2">
            <a:extLst>
              <a:ext uri="{FF2B5EF4-FFF2-40B4-BE49-F238E27FC236}">
                <a16:creationId xmlns:a16="http://schemas.microsoft.com/office/drawing/2014/main" id="{5500813F-09C4-401F-A0D9-C17EC91D08C5}"/>
              </a:ext>
            </a:extLst>
          </p:cNvPr>
          <p:cNvSpPr>
            <a:spLocks noGrp="1"/>
          </p:cNvSpPr>
          <p:nvPr>
            <p:ph type="subTitle" idx="1"/>
          </p:nvPr>
        </p:nvSpPr>
        <p:spPr>
          <a:xfrm>
            <a:off x="1183432" y="2886991"/>
            <a:ext cx="9825135" cy="881214"/>
          </a:xfrm>
        </p:spPr>
        <p:txBody>
          <a:bodyPr>
            <a:noAutofit/>
          </a:bodyPr>
          <a:lstStyle/>
          <a:p>
            <a:pPr algn="ctr"/>
            <a:r>
              <a:rPr lang="en-US" sz="3600" dirty="0">
                <a:latin typeface="Arial" panose="020B0604020202020204" pitchFamily="34" charset="0"/>
                <a:cs typeface="Arial" panose="020B0604020202020204" pitchFamily="34" charset="0"/>
              </a:rPr>
              <a:t>Work Group Kickoff Call</a:t>
            </a:r>
          </a:p>
          <a:p>
            <a:pPr algn="ctr"/>
            <a:r>
              <a:rPr lang="en-US" sz="3600" dirty="0">
                <a:latin typeface="Arial" panose="020B0604020202020204" pitchFamily="34" charset="0"/>
                <a:cs typeface="Arial" panose="020B0604020202020204" pitchFamily="34" charset="0"/>
              </a:rPr>
              <a:t>February 14, 2019</a:t>
            </a:r>
          </a:p>
        </p:txBody>
      </p:sp>
      <p:pic>
        <p:nvPicPr>
          <p:cNvPr id="5" name="Picture 4">
            <a:extLst>
              <a:ext uri="{FF2B5EF4-FFF2-40B4-BE49-F238E27FC236}">
                <a16:creationId xmlns:a16="http://schemas.microsoft.com/office/drawing/2014/main" id="{4B317478-F4B6-4B81-B108-465202A61088}"/>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9704" b="89488" l="6532" r="93939">
                        <a14:foregroundMark x1="25253" y1="39084" x2="25253" y2="39084"/>
                        <a14:foregroundMark x1="6532" y1="21563" x2="6532" y2="21563"/>
                        <a14:foregroundMark x1="9091" y1="35310" x2="9091" y2="35310"/>
                        <a14:foregroundMark x1="15892" y1="65499" x2="15892" y2="65499"/>
                        <a14:foregroundMark x1="56162" y1="32345" x2="56162" y2="32345"/>
                        <a14:foregroundMark x1="77104" y1="25067" x2="77104" y2="25067"/>
                        <a14:foregroundMark x1="86263" y1="27224" x2="86263" y2="27224"/>
                        <a14:foregroundMark x1="93939" y1="23720" x2="93939" y2="23720"/>
                        <a14:backgroundMark x1="14007" y1="49057" x2="14007" y2="49057"/>
                        <a14:backgroundMark x1="12862" y1="42857" x2="12862" y2="42857"/>
                        <a14:backgroundMark x1="10168" y1="61995" x2="10168" y2="61995"/>
                      </a14:backgroundRemoval>
                    </a14:imgEffect>
                  </a14:imgLayer>
                </a14:imgProps>
              </a:ext>
              <a:ext uri="{28A0092B-C50C-407E-A947-70E740481C1C}">
                <a14:useLocalDpi xmlns:a14="http://schemas.microsoft.com/office/drawing/2010/main" val="0"/>
              </a:ext>
            </a:extLst>
          </a:blip>
          <a:stretch>
            <a:fillRect/>
          </a:stretch>
        </p:blipFill>
        <p:spPr>
          <a:xfrm>
            <a:off x="8309354" y="5656050"/>
            <a:ext cx="3649382" cy="911731"/>
          </a:xfrm>
          <a:prstGeom prst="rect">
            <a:avLst/>
          </a:prstGeom>
        </p:spPr>
      </p:pic>
    </p:spTree>
    <p:extLst>
      <p:ext uri="{BB962C8B-B14F-4D97-AF65-F5344CB8AC3E}">
        <p14:creationId xmlns:p14="http://schemas.microsoft.com/office/powerpoint/2010/main" val="353230086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8D594-0AB8-49AD-ACFE-FF7DFFD219C7}"/>
              </a:ext>
            </a:extLst>
          </p:cNvPr>
          <p:cNvSpPr>
            <a:spLocks noGrp="1"/>
          </p:cNvSpPr>
          <p:nvPr>
            <p:ph type="title"/>
          </p:nvPr>
        </p:nvSpPr>
        <p:spPr>
          <a:xfrm>
            <a:off x="749423" y="80204"/>
            <a:ext cx="10515600" cy="1325563"/>
          </a:xfrm>
        </p:spPr>
        <p:txBody>
          <a:bodyPr>
            <a:normAutofit/>
          </a:bodyPr>
          <a:lstStyle/>
          <a:p>
            <a:r>
              <a:rPr lang="en-US" sz="6000" dirty="0">
                <a:solidFill>
                  <a:schemeClr val="bg1"/>
                </a:solidFill>
              </a:rPr>
              <a:t>Introductions</a:t>
            </a:r>
          </a:p>
        </p:txBody>
      </p:sp>
      <p:sp>
        <p:nvSpPr>
          <p:cNvPr id="3" name="Content Placeholder 2">
            <a:extLst>
              <a:ext uri="{FF2B5EF4-FFF2-40B4-BE49-F238E27FC236}">
                <a16:creationId xmlns:a16="http://schemas.microsoft.com/office/drawing/2014/main" id="{85E41AA8-7440-4F20-9567-6537BD19686D}"/>
              </a:ext>
            </a:extLst>
          </p:cNvPr>
          <p:cNvSpPr>
            <a:spLocks noGrp="1"/>
          </p:cNvSpPr>
          <p:nvPr>
            <p:ph idx="1"/>
          </p:nvPr>
        </p:nvSpPr>
        <p:spPr>
          <a:xfrm>
            <a:off x="500021" y="1709948"/>
            <a:ext cx="10693893" cy="4990952"/>
          </a:xfrm>
        </p:spPr>
        <p:txBody>
          <a:bodyPr>
            <a:normAutofit/>
          </a:bodyPr>
          <a:lstStyle/>
          <a:p>
            <a:r>
              <a:rPr lang="en-US" sz="4000" dirty="0">
                <a:solidFill>
                  <a:schemeClr val="bg1"/>
                </a:solidFill>
              </a:rPr>
              <a:t>Work Group lead:</a:t>
            </a:r>
          </a:p>
          <a:p>
            <a:pPr lvl="1"/>
            <a:r>
              <a:rPr lang="en-US" sz="4000" dirty="0">
                <a:solidFill>
                  <a:schemeClr val="bg1"/>
                </a:solidFill>
              </a:rPr>
              <a:t>Scott </a:t>
            </a:r>
            <a:r>
              <a:rPr lang="en-US" sz="4000" dirty="0" err="1">
                <a:solidFill>
                  <a:schemeClr val="bg1"/>
                </a:solidFill>
              </a:rPr>
              <a:t>Troppy</a:t>
            </a:r>
            <a:r>
              <a:rPr lang="en-US" sz="4000" dirty="0">
                <a:solidFill>
                  <a:schemeClr val="bg1"/>
                </a:solidFill>
              </a:rPr>
              <a:t>, MA</a:t>
            </a:r>
          </a:p>
          <a:p>
            <a:r>
              <a:rPr lang="en-US" sz="4000" dirty="0">
                <a:solidFill>
                  <a:schemeClr val="bg1"/>
                </a:solidFill>
              </a:rPr>
              <a:t>Work Group Staff</a:t>
            </a:r>
          </a:p>
          <a:p>
            <a:pPr lvl="1"/>
            <a:r>
              <a:rPr lang="en-US" sz="4000" dirty="0">
                <a:solidFill>
                  <a:schemeClr val="bg1"/>
                </a:solidFill>
              </a:rPr>
              <a:t>Kelly </a:t>
            </a:r>
            <a:r>
              <a:rPr lang="en-US" sz="4000" dirty="0" err="1">
                <a:solidFill>
                  <a:schemeClr val="bg1"/>
                </a:solidFill>
              </a:rPr>
              <a:t>Wroblewski</a:t>
            </a:r>
            <a:r>
              <a:rPr lang="en-US" sz="4000" dirty="0">
                <a:solidFill>
                  <a:schemeClr val="bg1"/>
                </a:solidFill>
              </a:rPr>
              <a:t>, APHL </a:t>
            </a:r>
          </a:p>
          <a:p>
            <a:pPr lvl="1"/>
            <a:r>
              <a:rPr lang="en-US" sz="4000" dirty="0">
                <a:solidFill>
                  <a:schemeClr val="bg1"/>
                </a:solidFill>
              </a:rPr>
              <a:t>Rich Melchreit, CSTE</a:t>
            </a:r>
          </a:p>
          <a:p>
            <a:r>
              <a:rPr lang="en-US" sz="4000" dirty="0">
                <a:solidFill>
                  <a:schemeClr val="bg1"/>
                </a:solidFill>
              </a:rPr>
              <a:t>Members (around the “room”)</a:t>
            </a:r>
          </a:p>
          <a:p>
            <a:pPr lvl="1"/>
            <a:endParaRPr lang="en-US" dirty="0">
              <a:solidFill>
                <a:schemeClr val="bg1"/>
              </a:solidFill>
            </a:endParaRPr>
          </a:p>
          <a:p>
            <a:pPr lvl="1"/>
            <a:endParaRPr lang="en-US" dirty="0">
              <a:solidFill>
                <a:schemeClr val="bg1"/>
              </a:solidFill>
            </a:endParaRPr>
          </a:p>
          <a:p>
            <a:endParaRPr lang="en-US" dirty="0">
              <a:solidFill>
                <a:schemeClr val="bg1"/>
              </a:solidFill>
            </a:endParaRPr>
          </a:p>
        </p:txBody>
      </p:sp>
      <p:sp>
        <p:nvSpPr>
          <p:cNvPr id="4" name="Rectangle 3">
            <a:extLst>
              <a:ext uri="{FF2B5EF4-FFF2-40B4-BE49-F238E27FC236}">
                <a16:creationId xmlns:a16="http://schemas.microsoft.com/office/drawing/2014/main" id="{13439D0C-2A9A-4A67-B3D3-BD100FD4009F}"/>
              </a:ext>
            </a:extLst>
          </p:cNvPr>
          <p:cNvSpPr/>
          <p:nvPr/>
        </p:nvSpPr>
        <p:spPr>
          <a:xfrm>
            <a:off x="0" y="6204858"/>
            <a:ext cx="12192000" cy="653142"/>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70E093E1-83D3-4A92-8DB9-61B135FB768A}"/>
              </a:ext>
            </a:extLst>
          </p:cNvPr>
          <p:cNvPicPr>
            <a:picLocks noChangeAspect="1"/>
          </p:cNvPicPr>
          <p:nvPr/>
        </p:nvPicPr>
        <p:blipFill>
          <a:blip r:embed="rId2">
            <a:biLevel thresh="50000"/>
            <a:extLst>
              <a:ext uri="{BEBA8EAE-BF5A-486C-A8C5-ECC9F3942E4B}">
                <a14:imgProps xmlns:a14="http://schemas.microsoft.com/office/drawing/2010/main">
                  <a14:imgLayer r:embed="rId3">
                    <a14:imgEffect>
                      <a14:backgroundRemoval t="9704" b="89488" l="6532" r="93939">
                        <a14:foregroundMark x1="25253" y1="39084" x2="25253" y2="39084"/>
                        <a14:foregroundMark x1="6532" y1="21563" x2="6532" y2="21563"/>
                        <a14:foregroundMark x1="9091" y1="35310" x2="9091" y2="35310"/>
                        <a14:foregroundMark x1="15892" y1="65499" x2="15892" y2="65499"/>
                        <a14:foregroundMark x1="56162" y1="32345" x2="56162" y2="32345"/>
                        <a14:foregroundMark x1="77104" y1="25067" x2="77104" y2="25067"/>
                        <a14:foregroundMark x1="86263" y1="27224" x2="86263" y2="27224"/>
                        <a14:foregroundMark x1="93939" y1="23720" x2="93939" y2="23720"/>
                        <a14:backgroundMark x1="14007" y1="49057" x2="14007" y2="49057"/>
                        <a14:backgroundMark x1="12862" y1="42857" x2="12862" y2="42857"/>
                        <a14:backgroundMark x1="10168" y1="61995" x2="10168" y2="61995"/>
                      </a14:backgroundRemoval>
                    </a14:imgEffect>
                  </a14:imgLayer>
                </a14:imgProps>
              </a:ext>
              <a:ext uri="{28A0092B-C50C-407E-A947-70E740481C1C}">
                <a14:useLocalDpi xmlns:a14="http://schemas.microsoft.com/office/drawing/2010/main" val="0"/>
              </a:ext>
            </a:extLst>
          </a:blip>
          <a:stretch>
            <a:fillRect/>
          </a:stretch>
        </p:blipFill>
        <p:spPr>
          <a:xfrm>
            <a:off x="9787812" y="6295969"/>
            <a:ext cx="2189584" cy="470919"/>
          </a:xfrm>
          <a:prstGeom prst="rect">
            <a:avLst/>
          </a:prstGeom>
        </p:spPr>
      </p:pic>
    </p:spTree>
    <p:extLst>
      <p:ext uri="{BB962C8B-B14F-4D97-AF65-F5344CB8AC3E}">
        <p14:creationId xmlns:p14="http://schemas.microsoft.com/office/powerpoint/2010/main" val="35957443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8D594-0AB8-49AD-ACFE-FF7DFFD219C7}"/>
              </a:ext>
            </a:extLst>
          </p:cNvPr>
          <p:cNvSpPr>
            <a:spLocks noGrp="1"/>
          </p:cNvSpPr>
          <p:nvPr>
            <p:ph type="title"/>
          </p:nvPr>
        </p:nvSpPr>
        <p:spPr>
          <a:xfrm>
            <a:off x="749423" y="80204"/>
            <a:ext cx="10515600" cy="1325563"/>
          </a:xfrm>
        </p:spPr>
        <p:txBody>
          <a:bodyPr/>
          <a:lstStyle/>
          <a:p>
            <a:r>
              <a:rPr lang="en-US" dirty="0">
                <a:solidFill>
                  <a:schemeClr val="bg1"/>
                </a:solidFill>
              </a:rPr>
              <a:t>Status of the Task Force’s work</a:t>
            </a:r>
          </a:p>
        </p:txBody>
      </p:sp>
      <p:sp>
        <p:nvSpPr>
          <p:cNvPr id="3" name="Content Placeholder 2">
            <a:extLst>
              <a:ext uri="{FF2B5EF4-FFF2-40B4-BE49-F238E27FC236}">
                <a16:creationId xmlns:a16="http://schemas.microsoft.com/office/drawing/2014/main" id="{85E41AA8-7440-4F20-9567-6537BD19686D}"/>
              </a:ext>
            </a:extLst>
          </p:cNvPr>
          <p:cNvSpPr>
            <a:spLocks noGrp="1"/>
          </p:cNvSpPr>
          <p:nvPr>
            <p:ph idx="1"/>
          </p:nvPr>
        </p:nvSpPr>
        <p:spPr>
          <a:xfrm>
            <a:off x="749423" y="1213905"/>
            <a:ext cx="10693893" cy="4990952"/>
          </a:xfrm>
        </p:spPr>
        <p:txBody>
          <a:bodyPr>
            <a:normAutofit fontScale="92500" lnSpcReduction="20000"/>
          </a:bodyPr>
          <a:lstStyle/>
          <a:p>
            <a:r>
              <a:rPr lang="en-US" dirty="0">
                <a:solidFill>
                  <a:schemeClr val="bg1"/>
                </a:solidFill>
              </a:rPr>
              <a:t>Year 2 recommendations made and publicized</a:t>
            </a:r>
          </a:p>
          <a:p>
            <a:pPr lvl="1"/>
            <a:r>
              <a:rPr lang="en-US" dirty="0">
                <a:solidFill>
                  <a:schemeClr val="bg1"/>
                </a:solidFill>
              </a:rPr>
              <a:t>See CSTE website Task Force page: https://cdn.ymaws.com/www.cste.org/resource/resmgr/arstf/ARSTF_Year_2_Report_and_Reco.pdf</a:t>
            </a:r>
          </a:p>
          <a:p>
            <a:pPr lvl="1"/>
            <a:r>
              <a:rPr lang="en-US" dirty="0">
                <a:solidFill>
                  <a:schemeClr val="bg1"/>
                </a:solidFill>
              </a:rPr>
              <a:t>6 topic areas</a:t>
            </a:r>
          </a:p>
          <a:p>
            <a:pPr lvl="1"/>
            <a:r>
              <a:rPr lang="en-US" dirty="0">
                <a:solidFill>
                  <a:schemeClr val="bg1"/>
                </a:solidFill>
              </a:rPr>
              <a:t>18 recommendations</a:t>
            </a:r>
          </a:p>
          <a:p>
            <a:r>
              <a:rPr lang="en-US" dirty="0">
                <a:solidFill>
                  <a:schemeClr val="bg1"/>
                </a:solidFill>
              </a:rPr>
              <a:t>Other relevant documents –   available on CSTE website</a:t>
            </a:r>
          </a:p>
          <a:p>
            <a:pPr lvl="1"/>
            <a:r>
              <a:rPr lang="en-US" dirty="0">
                <a:solidFill>
                  <a:schemeClr val="bg1"/>
                </a:solidFill>
              </a:rPr>
              <a:t>Public health agency roles and responsibilities tables</a:t>
            </a:r>
          </a:p>
          <a:p>
            <a:pPr lvl="1"/>
            <a:r>
              <a:rPr lang="en-US" dirty="0">
                <a:solidFill>
                  <a:schemeClr val="bg1"/>
                </a:solidFill>
              </a:rPr>
              <a:t>JPHIT whitepaper</a:t>
            </a:r>
          </a:p>
          <a:p>
            <a:pPr lvl="1"/>
            <a:r>
              <a:rPr lang="en-US" dirty="0">
                <a:solidFill>
                  <a:schemeClr val="bg1"/>
                </a:solidFill>
              </a:rPr>
              <a:t>CP-CRE position statement, surveillance best practices 2017, operational guidance</a:t>
            </a:r>
          </a:p>
          <a:p>
            <a:r>
              <a:rPr lang="en-US" dirty="0">
                <a:solidFill>
                  <a:schemeClr val="bg1"/>
                </a:solidFill>
              </a:rPr>
              <a:t>Recommendations format (to support implementation)</a:t>
            </a:r>
          </a:p>
          <a:p>
            <a:pPr lvl="1"/>
            <a:r>
              <a:rPr lang="en-US" dirty="0">
                <a:solidFill>
                  <a:schemeClr val="bg1"/>
                </a:solidFill>
              </a:rPr>
              <a:t>Lead organization</a:t>
            </a:r>
          </a:p>
          <a:p>
            <a:pPr lvl="1"/>
            <a:r>
              <a:rPr lang="en-US" dirty="0">
                <a:solidFill>
                  <a:schemeClr val="bg1"/>
                </a:solidFill>
              </a:rPr>
              <a:t>Stakeholders</a:t>
            </a:r>
          </a:p>
          <a:p>
            <a:pPr lvl="1"/>
            <a:r>
              <a:rPr lang="en-US" dirty="0">
                <a:solidFill>
                  <a:schemeClr val="bg1"/>
                </a:solidFill>
              </a:rPr>
              <a:t>Objectives/tasks for year 3 work</a:t>
            </a:r>
          </a:p>
          <a:p>
            <a:r>
              <a:rPr lang="en-US" dirty="0">
                <a:solidFill>
                  <a:schemeClr val="bg1"/>
                </a:solidFill>
              </a:rPr>
              <a:t>Year 3 through June-July 2019</a:t>
            </a:r>
          </a:p>
          <a:p>
            <a:pPr lvl="1"/>
            <a:endParaRPr lang="en-US" dirty="0">
              <a:solidFill>
                <a:schemeClr val="bg1"/>
              </a:solidFill>
            </a:endParaRPr>
          </a:p>
          <a:p>
            <a:pPr lvl="1"/>
            <a:endParaRPr lang="en-US" dirty="0">
              <a:solidFill>
                <a:schemeClr val="bg1"/>
              </a:solidFill>
            </a:endParaRPr>
          </a:p>
          <a:p>
            <a:endParaRPr lang="en-US" dirty="0">
              <a:solidFill>
                <a:schemeClr val="bg1"/>
              </a:solidFill>
            </a:endParaRPr>
          </a:p>
        </p:txBody>
      </p:sp>
      <p:sp>
        <p:nvSpPr>
          <p:cNvPr id="4" name="Rectangle 3">
            <a:extLst>
              <a:ext uri="{FF2B5EF4-FFF2-40B4-BE49-F238E27FC236}">
                <a16:creationId xmlns:a16="http://schemas.microsoft.com/office/drawing/2014/main" id="{13439D0C-2A9A-4A67-B3D3-BD100FD4009F}"/>
              </a:ext>
            </a:extLst>
          </p:cNvPr>
          <p:cNvSpPr/>
          <p:nvPr/>
        </p:nvSpPr>
        <p:spPr>
          <a:xfrm>
            <a:off x="0" y="6204858"/>
            <a:ext cx="12192000" cy="653142"/>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70E093E1-83D3-4A92-8DB9-61B135FB768A}"/>
              </a:ext>
            </a:extLst>
          </p:cNvPr>
          <p:cNvPicPr>
            <a:picLocks noChangeAspect="1"/>
          </p:cNvPicPr>
          <p:nvPr/>
        </p:nvPicPr>
        <p:blipFill>
          <a:blip r:embed="rId2">
            <a:biLevel thresh="50000"/>
            <a:extLst>
              <a:ext uri="{BEBA8EAE-BF5A-486C-A8C5-ECC9F3942E4B}">
                <a14:imgProps xmlns:a14="http://schemas.microsoft.com/office/drawing/2010/main">
                  <a14:imgLayer r:embed="rId3">
                    <a14:imgEffect>
                      <a14:backgroundRemoval t="9704" b="89488" l="6532" r="93939">
                        <a14:foregroundMark x1="25253" y1="39084" x2="25253" y2="39084"/>
                        <a14:foregroundMark x1="6532" y1="21563" x2="6532" y2="21563"/>
                        <a14:foregroundMark x1="9091" y1="35310" x2="9091" y2="35310"/>
                        <a14:foregroundMark x1="15892" y1="65499" x2="15892" y2="65499"/>
                        <a14:foregroundMark x1="56162" y1="32345" x2="56162" y2="32345"/>
                        <a14:foregroundMark x1="77104" y1="25067" x2="77104" y2="25067"/>
                        <a14:foregroundMark x1="86263" y1="27224" x2="86263" y2="27224"/>
                        <a14:foregroundMark x1="93939" y1="23720" x2="93939" y2="23720"/>
                        <a14:backgroundMark x1="14007" y1="49057" x2="14007" y2="49057"/>
                        <a14:backgroundMark x1="12862" y1="42857" x2="12862" y2="42857"/>
                        <a14:backgroundMark x1="10168" y1="61995" x2="10168" y2="61995"/>
                      </a14:backgroundRemoval>
                    </a14:imgEffect>
                  </a14:imgLayer>
                </a14:imgProps>
              </a:ext>
              <a:ext uri="{28A0092B-C50C-407E-A947-70E740481C1C}">
                <a14:useLocalDpi xmlns:a14="http://schemas.microsoft.com/office/drawing/2010/main" val="0"/>
              </a:ext>
            </a:extLst>
          </a:blip>
          <a:stretch>
            <a:fillRect/>
          </a:stretch>
        </p:blipFill>
        <p:spPr>
          <a:xfrm>
            <a:off x="9787812" y="6295969"/>
            <a:ext cx="2189584" cy="470919"/>
          </a:xfrm>
          <a:prstGeom prst="rect">
            <a:avLst/>
          </a:prstGeom>
        </p:spPr>
      </p:pic>
    </p:spTree>
    <p:extLst>
      <p:ext uri="{BB962C8B-B14F-4D97-AF65-F5344CB8AC3E}">
        <p14:creationId xmlns:p14="http://schemas.microsoft.com/office/powerpoint/2010/main" val="32909308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8D594-0AB8-49AD-ACFE-FF7DFFD219C7}"/>
              </a:ext>
            </a:extLst>
          </p:cNvPr>
          <p:cNvSpPr>
            <a:spLocks noGrp="1"/>
          </p:cNvSpPr>
          <p:nvPr>
            <p:ph type="title"/>
          </p:nvPr>
        </p:nvSpPr>
        <p:spPr/>
        <p:txBody>
          <a:bodyPr/>
          <a:lstStyle/>
          <a:p>
            <a:r>
              <a:rPr lang="en-US" dirty="0">
                <a:solidFill>
                  <a:schemeClr val="bg1"/>
                </a:solidFill>
              </a:rPr>
              <a:t>Work Groups</a:t>
            </a:r>
          </a:p>
        </p:txBody>
      </p:sp>
      <p:sp>
        <p:nvSpPr>
          <p:cNvPr id="3" name="Content Placeholder 2">
            <a:extLst>
              <a:ext uri="{FF2B5EF4-FFF2-40B4-BE49-F238E27FC236}">
                <a16:creationId xmlns:a16="http://schemas.microsoft.com/office/drawing/2014/main" id="{85E41AA8-7440-4F20-9567-6537BD19686D}"/>
              </a:ext>
            </a:extLst>
          </p:cNvPr>
          <p:cNvSpPr>
            <a:spLocks noGrp="1"/>
          </p:cNvSpPr>
          <p:nvPr>
            <p:ph idx="1"/>
          </p:nvPr>
        </p:nvSpPr>
        <p:spPr>
          <a:xfrm>
            <a:off x="894428" y="2007848"/>
            <a:ext cx="11082968" cy="4288121"/>
          </a:xfrm>
        </p:spPr>
        <p:txBody>
          <a:bodyPr/>
          <a:lstStyle/>
          <a:p>
            <a:r>
              <a:rPr lang="en-US" dirty="0">
                <a:solidFill>
                  <a:schemeClr val="bg1"/>
                </a:solidFill>
              </a:rPr>
              <a:t>Five workgroups</a:t>
            </a:r>
          </a:p>
          <a:p>
            <a:pPr lvl="1"/>
            <a:r>
              <a:rPr lang="en-US" dirty="0">
                <a:solidFill>
                  <a:schemeClr val="bg1"/>
                </a:solidFill>
              </a:rPr>
              <a:t>each take on 1-3 topics from Year 2 Report and Recommendations</a:t>
            </a:r>
          </a:p>
          <a:p>
            <a:pPr lvl="1"/>
            <a:r>
              <a:rPr lang="en-US" dirty="0">
                <a:solidFill>
                  <a:schemeClr val="bg1"/>
                </a:solidFill>
              </a:rPr>
              <a:t>1-several recommendations per topic</a:t>
            </a:r>
          </a:p>
          <a:p>
            <a:r>
              <a:rPr lang="en-US" dirty="0">
                <a:solidFill>
                  <a:schemeClr val="bg1"/>
                </a:solidFill>
              </a:rPr>
              <a:t>Key tasks:</a:t>
            </a:r>
          </a:p>
          <a:p>
            <a:pPr lvl="1"/>
            <a:r>
              <a:rPr lang="en-US" dirty="0">
                <a:solidFill>
                  <a:schemeClr val="bg1"/>
                </a:solidFill>
              </a:rPr>
              <a:t>Engage lead organization and stakeholders</a:t>
            </a:r>
          </a:p>
          <a:p>
            <a:pPr lvl="1"/>
            <a:r>
              <a:rPr lang="en-US" dirty="0">
                <a:solidFill>
                  <a:schemeClr val="bg1"/>
                </a:solidFill>
              </a:rPr>
              <a:t>Engage and get commitment from stakeholders</a:t>
            </a:r>
          </a:p>
          <a:p>
            <a:pPr lvl="1"/>
            <a:r>
              <a:rPr lang="en-US" dirty="0">
                <a:solidFill>
                  <a:schemeClr val="bg1"/>
                </a:solidFill>
              </a:rPr>
              <a:t> Get the recommendations(s) onto the stakeholder's workplan</a:t>
            </a:r>
          </a:p>
          <a:p>
            <a:r>
              <a:rPr lang="en-US" dirty="0">
                <a:solidFill>
                  <a:schemeClr val="bg1"/>
                </a:solidFill>
              </a:rPr>
              <a:t>See the “charge document” handout, ready reference, summary</a:t>
            </a:r>
          </a:p>
          <a:p>
            <a:endParaRPr lang="en-US" dirty="0">
              <a:solidFill>
                <a:schemeClr val="bg1"/>
              </a:solidFill>
            </a:endParaRPr>
          </a:p>
        </p:txBody>
      </p:sp>
      <p:sp>
        <p:nvSpPr>
          <p:cNvPr id="4" name="Rectangle 3">
            <a:extLst>
              <a:ext uri="{FF2B5EF4-FFF2-40B4-BE49-F238E27FC236}">
                <a16:creationId xmlns:a16="http://schemas.microsoft.com/office/drawing/2014/main" id="{13439D0C-2A9A-4A67-B3D3-BD100FD4009F}"/>
              </a:ext>
            </a:extLst>
          </p:cNvPr>
          <p:cNvSpPr/>
          <p:nvPr/>
        </p:nvSpPr>
        <p:spPr>
          <a:xfrm>
            <a:off x="0" y="6204858"/>
            <a:ext cx="12192000" cy="653142"/>
          </a:xfrm>
          <a:prstGeom prst="rect">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70E093E1-83D3-4A92-8DB9-61B135FB768A}"/>
              </a:ext>
            </a:extLst>
          </p:cNvPr>
          <p:cNvPicPr>
            <a:picLocks noChangeAspect="1"/>
          </p:cNvPicPr>
          <p:nvPr/>
        </p:nvPicPr>
        <p:blipFill>
          <a:blip r:embed="rId2">
            <a:biLevel thresh="50000"/>
            <a:extLst>
              <a:ext uri="{BEBA8EAE-BF5A-486C-A8C5-ECC9F3942E4B}">
                <a14:imgProps xmlns:a14="http://schemas.microsoft.com/office/drawing/2010/main">
                  <a14:imgLayer r:embed="rId3">
                    <a14:imgEffect>
                      <a14:backgroundRemoval t="9704" b="89488" l="6532" r="93939">
                        <a14:foregroundMark x1="25253" y1="39084" x2="25253" y2="39084"/>
                        <a14:foregroundMark x1="6532" y1="21563" x2="6532" y2="21563"/>
                        <a14:foregroundMark x1="9091" y1="35310" x2="9091" y2="35310"/>
                        <a14:foregroundMark x1="15892" y1="65499" x2="15892" y2="65499"/>
                        <a14:foregroundMark x1="56162" y1="32345" x2="56162" y2="32345"/>
                        <a14:foregroundMark x1="77104" y1="25067" x2="77104" y2="25067"/>
                        <a14:foregroundMark x1="86263" y1="27224" x2="86263" y2="27224"/>
                        <a14:foregroundMark x1="93939" y1="23720" x2="93939" y2="23720"/>
                        <a14:backgroundMark x1="14007" y1="49057" x2="14007" y2="49057"/>
                        <a14:backgroundMark x1="12862" y1="42857" x2="12862" y2="42857"/>
                        <a14:backgroundMark x1="10168" y1="61995" x2="10168" y2="61995"/>
                      </a14:backgroundRemoval>
                    </a14:imgEffect>
                  </a14:imgLayer>
                </a14:imgProps>
              </a:ext>
              <a:ext uri="{28A0092B-C50C-407E-A947-70E740481C1C}">
                <a14:useLocalDpi xmlns:a14="http://schemas.microsoft.com/office/drawing/2010/main" val="0"/>
              </a:ext>
            </a:extLst>
          </a:blip>
          <a:stretch>
            <a:fillRect/>
          </a:stretch>
        </p:blipFill>
        <p:spPr>
          <a:xfrm>
            <a:off x="9787812" y="6295969"/>
            <a:ext cx="2189584" cy="470919"/>
          </a:xfrm>
          <a:prstGeom prst="rect">
            <a:avLst/>
          </a:prstGeom>
        </p:spPr>
      </p:pic>
    </p:spTree>
    <p:extLst>
      <p:ext uri="{BB962C8B-B14F-4D97-AF65-F5344CB8AC3E}">
        <p14:creationId xmlns:p14="http://schemas.microsoft.com/office/powerpoint/2010/main" val="5976592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8D594-0AB8-49AD-ACFE-FF7DFFD219C7}"/>
              </a:ext>
            </a:extLst>
          </p:cNvPr>
          <p:cNvSpPr>
            <a:spLocks noGrp="1"/>
          </p:cNvSpPr>
          <p:nvPr>
            <p:ph type="title"/>
          </p:nvPr>
        </p:nvSpPr>
        <p:spPr/>
        <p:txBody>
          <a:bodyPr/>
          <a:lstStyle/>
          <a:p>
            <a:r>
              <a:rPr lang="en-US" dirty="0">
                <a:solidFill>
                  <a:schemeClr val="bg1"/>
                </a:solidFill>
              </a:rPr>
              <a:t>List of Work Groups</a:t>
            </a:r>
          </a:p>
        </p:txBody>
      </p:sp>
      <p:sp>
        <p:nvSpPr>
          <p:cNvPr id="3" name="Content Placeholder 2">
            <a:extLst>
              <a:ext uri="{FF2B5EF4-FFF2-40B4-BE49-F238E27FC236}">
                <a16:creationId xmlns:a16="http://schemas.microsoft.com/office/drawing/2014/main" id="{85E41AA8-7440-4F20-9567-6537BD19686D}"/>
              </a:ext>
            </a:extLst>
          </p:cNvPr>
          <p:cNvSpPr>
            <a:spLocks noGrp="1"/>
          </p:cNvSpPr>
          <p:nvPr>
            <p:ph idx="1"/>
          </p:nvPr>
        </p:nvSpPr>
        <p:spPr>
          <a:xfrm>
            <a:off x="1127464" y="1825625"/>
            <a:ext cx="10849932" cy="3660775"/>
          </a:xfrm>
        </p:spPr>
        <p:txBody>
          <a:bodyPr/>
          <a:lstStyle/>
          <a:p>
            <a:r>
              <a:rPr lang="en-US" b="1" dirty="0">
                <a:solidFill>
                  <a:schemeClr val="bg1"/>
                </a:solidFill>
              </a:rPr>
              <a:t>WG 1 – Standards, ELR, linking/accession #s – Scott </a:t>
            </a:r>
            <a:r>
              <a:rPr lang="en-US" b="1" dirty="0" err="1">
                <a:solidFill>
                  <a:schemeClr val="bg1"/>
                </a:solidFill>
              </a:rPr>
              <a:t>Troppy</a:t>
            </a:r>
            <a:endParaRPr lang="en-US" b="1" dirty="0">
              <a:solidFill>
                <a:schemeClr val="bg1"/>
              </a:solidFill>
            </a:endParaRPr>
          </a:p>
          <a:p>
            <a:r>
              <a:rPr lang="en-US" dirty="0">
                <a:solidFill>
                  <a:schemeClr val="bg1"/>
                </a:solidFill>
              </a:rPr>
              <a:t> WG2 – Data “suppression”, breakpoints – </a:t>
            </a:r>
            <a:r>
              <a:rPr lang="en-US" dirty="0" err="1">
                <a:solidFill>
                  <a:schemeClr val="bg1"/>
                </a:solidFill>
              </a:rPr>
              <a:t>Megin</a:t>
            </a:r>
            <a:r>
              <a:rPr lang="en-US" dirty="0">
                <a:solidFill>
                  <a:schemeClr val="bg1"/>
                </a:solidFill>
              </a:rPr>
              <a:t> </a:t>
            </a:r>
            <a:r>
              <a:rPr lang="en-US" dirty="0" err="1">
                <a:solidFill>
                  <a:schemeClr val="bg1"/>
                </a:solidFill>
              </a:rPr>
              <a:t>Nicols</a:t>
            </a:r>
            <a:endParaRPr lang="en-US" dirty="0">
              <a:solidFill>
                <a:schemeClr val="bg1"/>
              </a:solidFill>
            </a:endParaRPr>
          </a:p>
          <a:p>
            <a:r>
              <a:rPr lang="en-US" dirty="0">
                <a:solidFill>
                  <a:schemeClr val="bg1"/>
                </a:solidFill>
              </a:rPr>
              <a:t>WG3 – CP-CRE MMG (nearly finished) – Scott </a:t>
            </a:r>
            <a:r>
              <a:rPr lang="en-US" dirty="0" err="1">
                <a:solidFill>
                  <a:schemeClr val="bg1"/>
                </a:solidFill>
              </a:rPr>
              <a:t>Troppy</a:t>
            </a:r>
            <a:r>
              <a:rPr lang="en-US" dirty="0">
                <a:solidFill>
                  <a:schemeClr val="bg1"/>
                </a:solidFill>
              </a:rPr>
              <a:t>, DJ Shannon</a:t>
            </a:r>
          </a:p>
          <a:p>
            <a:r>
              <a:rPr lang="en-US" dirty="0">
                <a:solidFill>
                  <a:schemeClr val="bg1"/>
                </a:solidFill>
              </a:rPr>
              <a:t>WG4 – NHSN/tracking registries -  DJ Shannon</a:t>
            </a:r>
          </a:p>
          <a:p>
            <a:r>
              <a:rPr lang="en-US" dirty="0">
                <a:solidFill>
                  <a:schemeClr val="bg1"/>
                </a:solidFill>
              </a:rPr>
              <a:t>WG5 - Surveillance scope (“colonization,” antibiograms) – Don Weiss</a:t>
            </a:r>
          </a:p>
          <a:p>
            <a:r>
              <a:rPr lang="en-US" dirty="0">
                <a:solidFill>
                  <a:schemeClr val="bg1"/>
                </a:solidFill>
              </a:rPr>
              <a:t>Core WG - sustainability</a:t>
            </a:r>
          </a:p>
          <a:p>
            <a:endParaRPr lang="en-US" dirty="0">
              <a:solidFill>
                <a:schemeClr val="bg1"/>
              </a:solidFill>
            </a:endParaRPr>
          </a:p>
          <a:p>
            <a:endParaRPr lang="en-US" dirty="0">
              <a:solidFill>
                <a:schemeClr val="bg1"/>
              </a:solidFill>
            </a:endParaRPr>
          </a:p>
        </p:txBody>
      </p:sp>
      <p:sp>
        <p:nvSpPr>
          <p:cNvPr id="4" name="Rectangle 3">
            <a:extLst>
              <a:ext uri="{FF2B5EF4-FFF2-40B4-BE49-F238E27FC236}">
                <a16:creationId xmlns:a16="http://schemas.microsoft.com/office/drawing/2014/main" id="{13439D0C-2A9A-4A67-B3D3-BD100FD4009F}"/>
              </a:ext>
            </a:extLst>
          </p:cNvPr>
          <p:cNvSpPr/>
          <p:nvPr/>
        </p:nvSpPr>
        <p:spPr>
          <a:xfrm>
            <a:off x="0" y="6204858"/>
            <a:ext cx="12192000" cy="653142"/>
          </a:xfrm>
          <a:prstGeom prst="rect">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70E093E1-83D3-4A92-8DB9-61B135FB768A}"/>
              </a:ext>
            </a:extLst>
          </p:cNvPr>
          <p:cNvPicPr>
            <a:picLocks noChangeAspect="1"/>
          </p:cNvPicPr>
          <p:nvPr/>
        </p:nvPicPr>
        <p:blipFill>
          <a:blip r:embed="rId2">
            <a:biLevel thresh="50000"/>
            <a:extLst>
              <a:ext uri="{BEBA8EAE-BF5A-486C-A8C5-ECC9F3942E4B}">
                <a14:imgProps xmlns:a14="http://schemas.microsoft.com/office/drawing/2010/main">
                  <a14:imgLayer r:embed="rId3">
                    <a14:imgEffect>
                      <a14:backgroundRemoval t="9704" b="89488" l="6532" r="93939">
                        <a14:foregroundMark x1="25253" y1="39084" x2="25253" y2="39084"/>
                        <a14:foregroundMark x1="6532" y1="21563" x2="6532" y2="21563"/>
                        <a14:foregroundMark x1="9091" y1="35310" x2="9091" y2="35310"/>
                        <a14:foregroundMark x1="15892" y1="65499" x2="15892" y2="65499"/>
                        <a14:foregroundMark x1="56162" y1="32345" x2="56162" y2="32345"/>
                        <a14:foregroundMark x1="77104" y1="25067" x2="77104" y2="25067"/>
                        <a14:foregroundMark x1="86263" y1="27224" x2="86263" y2="27224"/>
                        <a14:foregroundMark x1="93939" y1="23720" x2="93939" y2="23720"/>
                        <a14:backgroundMark x1="14007" y1="49057" x2="14007" y2="49057"/>
                        <a14:backgroundMark x1="12862" y1="42857" x2="12862" y2="42857"/>
                        <a14:backgroundMark x1="10168" y1="61995" x2="10168" y2="61995"/>
                      </a14:backgroundRemoval>
                    </a14:imgEffect>
                  </a14:imgLayer>
                </a14:imgProps>
              </a:ext>
              <a:ext uri="{28A0092B-C50C-407E-A947-70E740481C1C}">
                <a14:useLocalDpi xmlns:a14="http://schemas.microsoft.com/office/drawing/2010/main" val="0"/>
              </a:ext>
            </a:extLst>
          </a:blip>
          <a:stretch>
            <a:fillRect/>
          </a:stretch>
        </p:blipFill>
        <p:spPr>
          <a:xfrm>
            <a:off x="9787812" y="6295969"/>
            <a:ext cx="2189584" cy="470919"/>
          </a:xfrm>
          <a:prstGeom prst="rect">
            <a:avLst/>
          </a:prstGeom>
        </p:spPr>
      </p:pic>
    </p:spTree>
    <p:extLst>
      <p:ext uri="{BB962C8B-B14F-4D97-AF65-F5344CB8AC3E}">
        <p14:creationId xmlns:p14="http://schemas.microsoft.com/office/powerpoint/2010/main" val="3443739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8D594-0AB8-49AD-ACFE-FF7DFFD219C7}"/>
              </a:ext>
            </a:extLst>
          </p:cNvPr>
          <p:cNvSpPr>
            <a:spLocks noGrp="1"/>
          </p:cNvSpPr>
          <p:nvPr>
            <p:ph type="title"/>
          </p:nvPr>
        </p:nvSpPr>
        <p:spPr>
          <a:xfrm>
            <a:off x="726490" y="0"/>
            <a:ext cx="10515600" cy="1325563"/>
          </a:xfrm>
        </p:spPr>
        <p:txBody>
          <a:bodyPr>
            <a:normAutofit/>
          </a:bodyPr>
          <a:lstStyle/>
          <a:p>
            <a:r>
              <a:rPr lang="en-US" sz="4400" dirty="0">
                <a:solidFill>
                  <a:schemeClr val="bg1"/>
                </a:solidFill>
              </a:rPr>
              <a:t>Work Group members </a:t>
            </a:r>
          </a:p>
        </p:txBody>
      </p:sp>
      <p:sp>
        <p:nvSpPr>
          <p:cNvPr id="3" name="Content Placeholder 2">
            <a:extLst>
              <a:ext uri="{FF2B5EF4-FFF2-40B4-BE49-F238E27FC236}">
                <a16:creationId xmlns:a16="http://schemas.microsoft.com/office/drawing/2014/main" id="{85E41AA8-7440-4F20-9567-6537BD19686D}"/>
              </a:ext>
            </a:extLst>
          </p:cNvPr>
          <p:cNvSpPr>
            <a:spLocks noGrp="1"/>
          </p:cNvSpPr>
          <p:nvPr>
            <p:ph idx="1"/>
          </p:nvPr>
        </p:nvSpPr>
        <p:spPr>
          <a:xfrm>
            <a:off x="949910" y="1171852"/>
            <a:ext cx="10839635" cy="4856085"/>
          </a:xfrm>
        </p:spPr>
        <p:txBody>
          <a:bodyPr>
            <a:normAutofit lnSpcReduction="10000"/>
          </a:bodyPr>
          <a:lstStyle/>
          <a:p>
            <a:r>
              <a:rPr lang="en-US" dirty="0">
                <a:solidFill>
                  <a:schemeClr val="bg1"/>
                </a:solidFill>
              </a:rPr>
              <a:t>A lead person (from the TF)</a:t>
            </a:r>
          </a:p>
          <a:p>
            <a:r>
              <a:rPr lang="en-US" dirty="0">
                <a:solidFill>
                  <a:schemeClr val="bg1"/>
                </a:solidFill>
              </a:rPr>
              <a:t>Up to 14 others, don’t have to be TF member (WG 5 has 24)</a:t>
            </a:r>
          </a:p>
          <a:p>
            <a:r>
              <a:rPr lang="en-US" dirty="0">
                <a:solidFill>
                  <a:schemeClr val="bg1"/>
                </a:solidFill>
              </a:rPr>
              <a:t>Types of individuals</a:t>
            </a:r>
          </a:p>
          <a:p>
            <a:pPr lvl="1"/>
            <a:r>
              <a:rPr lang="en-US" dirty="0">
                <a:solidFill>
                  <a:schemeClr val="bg1"/>
                </a:solidFill>
              </a:rPr>
              <a:t>ARS stakeholders – clinical, public health epidemiology, laboratory, informatics</a:t>
            </a:r>
          </a:p>
          <a:p>
            <a:pPr lvl="1"/>
            <a:r>
              <a:rPr lang="en-US" dirty="0">
                <a:solidFill>
                  <a:schemeClr val="bg1"/>
                </a:solidFill>
              </a:rPr>
              <a:t>Relationships with stakeholder organizations will be helpful, not required</a:t>
            </a:r>
          </a:p>
          <a:p>
            <a:r>
              <a:rPr lang="en-US" dirty="0">
                <a:solidFill>
                  <a:schemeClr val="bg1"/>
                </a:solidFill>
              </a:rPr>
              <a:t>Time commitment for Work Group member – couple of hours per week, usually biweekly calls once up and running anticipated, sometimes weekly at crunch time</a:t>
            </a:r>
          </a:p>
          <a:p>
            <a:r>
              <a:rPr lang="en-US" dirty="0">
                <a:solidFill>
                  <a:schemeClr val="bg1"/>
                </a:solidFill>
              </a:rPr>
              <a:t>Activities – Work Group workplan, review of documents, act as ambassadors with stakeholders (meetings, calls, present), lead WG member attend some conference calls with ARTSF Core WG</a:t>
            </a:r>
          </a:p>
          <a:p>
            <a:r>
              <a:rPr lang="en-US" dirty="0">
                <a:solidFill>
                  <a:schemeClr val="bg1"/>
                </a:solidFill>
              </a:rPr>
              <a:t>Staffing – CSTE, APHL</a:t>
            </a:r>
          </a:p>
          <a:p>
            <a:pPr lvl="1"/>
            <a:endParaRPr lang="en-US" dirty="0">
              <a:solidFill>
                <a:schemeClr val="bg1"/>
              </a:solidFill>
            </a:endParaRPr>
          </a:p>
          <a:p>
            <a:pPr lvl="1"/>
            <a:endParaRPr lang="en-US" dirty="0">
              <a:solidFill>
                <a:schemeClr val="bg1"/>
              </a:solidFill>
            </a:endParaRPr>
          </a:p>
        </p:txBody>
      </p:sp>
      <p:sp>
        <p:nvSpPr>
          <p:cNvPr id="4" name="Rectangle 3">
            <a:extLst>
              <a:ext uri="{FF2B5EF4-FFF2-40B4-BE49-F238E27FC236}">
                <a16:creationId xmlns:a16="http://schemas.microsoft.com/office/drawing/2014/main" id="{13439D0C-2A9A-4A67-B3D3-BD100FD4009F}"/>
              </a:ext>
            </a:extLst>
          </p:cNvPr>
          <p:cNvSpPr/>
          <p:nvPr/>
        </p:nvSpPr>
        <p:spPr>
          <a:xfrm>
            <a:off x="0" y="6204858"/>
            <a:ext cx="12192000" cy="653142"/>
          </a:xfrm>
          <a:prstGeom prst="rect">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70E093E1-83D3-4A92-8DB9-61B135FB768A}"/>
              </a:ext>
            </a:extLst>
          </p:cNvPr>
          <p:cNvPicPr>
            <a:picLocks noChangeAspect="1"/>
          </p:cNvPicPr>
          <p:nvPr/>
        </p:nvPicPr>
        <p:blipFill>
          <a:blip r:embed="rId2">
            <a:biLevel thresh="50000"/>
            <a:extLst>
              <a:ext uri="{BEBA8EAE-BF5A-486C-A8C5-ECC9F3942E4B}">
                <a14:imgProps xmlns:a14="http://schemas.microsoft.com/office/drawing/2010/main">
                  <a14:imgLayer r:embed="rId3">
                    <a14:imgEffect>
                      <a14:backgroundRemoval t="9704" b="89488" l="6532" r="93939">
                        <a14:foregroundMark x1="25253" y1="39084" x2="25253" y2="39084"/>
                        <a14:foregroundMark x1="6532" y1="21563" x2="6532" y2="21563"/>
                        <a14:foregroundMark x1="9091" y1="35310" x2="9091" y2="35310"/>
                        <a14:foregroundMark x1="15892" y1="65499" x2="15892" y2="65499"/>
                        <a14:foregroundMark x1="56162" y1="32345" x2="56162" y2="32345"/>
                        <a14:foregroundMark x1="77104" y1="25067" x2="77104" y2="25067"/>
                        <a14:foregroundMark x1="86263" y1="27224" x2="86263" y2="27224"/>
                        <a14:foregroundMark x1="93939" y1="23720" x2="93939" y2="23720"/>
                        <a14:backgroundMark x1="14007" y1="49057" x2="14007" y2="49057"/>
                        <a14:backgroundMark x1="12862" y1="42857" x2="12862" y2="42857"/>
                        <a14:backgroundMark x1="10168" y1="61995" x2="10168" y2="61995"/>
                      </a14:backgroundRemoval>
                    </a14:imgEffect>
                  </a14:imgLayer>
                </a14:imgProps>
              </a:ext>
              <a:ext uri="{28A0092B-C50C-407E-A947-70E740481C1C}">
                <a14:useLocalDpi xmlns:a14="http://schemas.microsoft.com/office/drawing/2010/main" val="0"/>
              </a:ext>
            </a:extLst>
          </a:blip>
          <a:stretch>
            <a:fillRect/>
          </a:stretch>
        </p:blipFill>
        <p:spPr>
          <a:xfrm>
            <a:off x="9787812" y="6295969"/>
            <a:ext cx="2189584" cy="470919"/>
          </a:xfrm>
          <a:prstGeom prst="rect">
            <a:avLst/>
          </a:prstGeom>
        </p:spPr>
      </p:pic>
    </p:spTree>
    <p:extLst>
      <p:ext uri="{BB962C8B-B14F-4D97-AF65-F5344CB8AC3E}">
        <p14:creationId xmlns:p14="http://schemas.microsoft.com/office/powerpoint/2010/main" val="41177800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8D594-0AB8-49AD-ACFE-FF7DFFD219C7}"/>
              </a:ext>
            </a:extLst>
          </p:cNvPr>
          <p:cNvSpPr>
            <a:spLocks noGrp="1"/>
          </p:cNvSpPr>
          <p:nvPr>
            <p:ph type="title"/>
          </p:nvPr>
        </p:nvSpPr>
        <p:spPr>
          <a:xfrm>
            <a:off x="2832100" y="0"/>
            <a:ext cx="8409990" cy="1325563"/>
          </a:xfrm>
        </p:spPr>
        <p:txBody>
          <a:bodyPr>
            <a:normAutofit/>
          </a:bodyPr>
          <a:lstStyle/>
          <a:p>
            <a:r>
              <a:rPr lang="en-US" sz="4400" dirty="0">
                <a:solidFill>
                  <a:schemeClr val="bg1"/>
                </a:solidFill>
              </a:rPr>
              <a:t>Work Group Leads</a:t>
            </a:r>
          </a:p>
        </p:txBody>
      </p:sp>
      <p:sp>
        <p:nvSpPr>
          <p:cNvPr id="3" name="Content Placeholder 2">
            <a:extLst>
              <a:ext uri="{FF2B5EF4-FFF2-40B4-BE49-F238E27FC236}">
                <a16:creationId xmlns:a16="http://schemas.microsoft.com/office/drawing/2014/main" id="{85E41AA8-7440-4F20-9567-6537BD19686D}"/>
              </a:ext>
            </a:extLst>
          </p:cNvPr>
          <p:cNvSpPr>
            <a:spLocks noGrp="1"/>
          </p:cNvSpPr>
          <p:nvPr>
            <p:ph idx="1"/>
          </p:nvPr>
        </p:nvSpPr>
        <p:spPr>
          <a:xfrm>
            <a:off x="330200" y="1016000"/>
            <a:ext cx="11459345" cy="5279969"/>
          </a:xfrm>
        </p:spPr>
        <p:txBody>
          <a:bodyPr>
            <a:normAutofit fontScale="85000" lnSpcReduction="20000"/>
          </a:bodyPr>
          <a:lstStyle/>
          <a:p>
            <a:r>
              <a:rPr lang="en-US" dirty="0">
                <a:solidFill>
                  <a:schemeClr val="bg1"/>
                </a:solidFill>
              </a:rPr>
              <a:t>Responsibilities:</a:t>
            </a:r>
          </a:p>
          <a:p>
            <a:pPr lvl="1"/>
            <a:r>
              <a:rPr lang="en-US" dirty="0">
                <a:solidFill>
                  <a:schemeClr val="bg1"/>
                </a:solidFill>
              </a:rPr>
              <a:t>Approve agendas</a:t>
            </a:r>
          </a:p>
          <a:p>
            <a:pPr lvl="1"/>
            <a:r>
              <a:rPr lang="en-US" dirty="0">
                <a:solidFill>
                  <a:schemeClr val="bg1"/>
                </a:solidFill>
              </a:rPr>
              <a:t>Control the floor during calls, manage time</a:t>
            </a:r>
          </a:p>
          <a:p>
            <a:pPr lvl="1"/>
            <a:r>
              <a:rPr lang="en-US" dirty="0">
                <a:solidFill>
                  <a:schemeClr val="bg1"/>
                </a:solidFill>
              </a:rPr>
              <a:t>Point of contact for staff and members between calls</a:t>
            </a:r>
          </a:p>
          <a:p>
            <a:pPr lvl="1"/>
            <a:r>
              <a:rPr lang="en-US" dirty="0">
                <a:solidFill>
                  <a:schemeClr val="bg1"/>
                </a:solidFill>
              </a:rPr>
              <a:t>Sign off on documents prepared by the WG (plan, progress reports, slide sets)</a:t>
            </a:r>
          </a:p>
          <a:p>
            <a:pPr lvl="1"/>
            <a:r>
              <a:rPr lang="en-US" dirty="0">
                <a:solidFill>
                  <a:schemeClr val="bg1"/>
                </a:solidFill>
              </a:rPr>
              <a:t>Give progress updates/discussions with Core WG – approximately once every 4-6 weeks</a:t>
            </a:r>
          </a:p>
          <a:p>
            <a:r>
              <a:rPr lang="en-US" dirty="0">
                <a:solidFill>
                  <a:schemeClr val="bg1"/>
                </a:solidFill>
              </a:rPr>
              <a:t>Time commitment – on average, 2 hours per week in addition to group call time</a:t>
            </a:r>
          </a:p>
          <a:p>
            <a:r>
              <a:rPr lang="en-US" dirty="0">
                <a:solidFill>
                  <a:schemeClr val="bg1"/>
                </a:solidFill>
              </a:rPr>
              <a:t>Staffing:</a:t>
            </a:r>
          </a:p>
          <a:p>
            <a:r>
              <a:rPr lang="en-US" dirty="0">
                <a:solidFill>
                  <a:schemeClr val="bg1"/>
                </a:solidFill>
              </a:rPr>
              <a:t>One lead staff (Brooke, Kelly)</a:t>
            </a:r>
          </a:p>
          <a:p>
            <a:pPr lvl="1"/>
            <a:r>
              <a:rPr lang="en-US" dirty="0">
                <a:solidFill>
                  <a:schemeClr val="bg1"/>
                </a:solidFill>
              </a:rPr>
              <a:t>Rich assists, backup</a:t>
            </a:r>
          </a:p>
          <a:p>
            <a:pPr lvl="1"/>
            <a:r>
              <a:rPr lang="en-US" dirty="0">
                <a:solidFill>
                  <a:schemeClr val="bg1"/>
                </a:solidFill>
              </a:rPr>
              <a:t>Logistics</a:t>
            </a:r>
          </a:p>
          <a:p>
            <a:pPr lvl="2"/>
            <a:r>
              <a:rPr lang="en-US" dirty="0">
                <a:solidFill>
                  <a:schemeClr val="bg1"/>
                </a:solidFill>
              </a:rPr>
              <a:t>Email  and document preparation and distribution</a:t>
            </a:r>
          </a:p>
          <a:p>
            <a:pPr lvl="2"/>
            <a:r>
              <a:rPr lang="en-US" dirty="0">
                <a:solidFill>
                  <a:schemeClr val="bg1"/>
                </a:solidFill>
              </a:rPr>
              <a:t>Scheduling of conference calls of group, calls with stakeholders, etc.</a:t>
            </a:r>
          </a:p>
          <a:p>
            <a:r>
              <a:rPr lang="en-US" dirty="0">
                <a:solidFill>
                  <a:schemeClr val="bg1"/>
                </a:solidFill>
              </a:rPr>
              <a:t>Governance</a:t>
            </a:r>
          </a:p>
          <a:p>
            <a:pPr lvl="1"/>
            <a:r>
              <a:rPr lang="en-US" dirty="0">
                <a:solidFill>
                  <a:schemeClr val="bg1"/>
                </a:solidFill>
              </a:rPr>
              <a:t>Co-chairs (CSTE, CDC, APHL)</a:t>
            </a:r>
          </a:p>
          <a:p>
            <a:pPr lvl="1"/>
            <a:r>
              <a:rPr lang="en-US" dirty="0">
                <a:solidFill>
                  <a:schemeClr val="bg1"/>
                </a:solidFill>
              </a:rPr>
              <a:t>Core Work Group</a:t>
            </a:r>
          </a:p>
          <a:p>
            <a:pPr lvl="2"/>
            <a:endParaRPr lang="en-US" dirty="0">
              <a:solidFill>
                <a:schemeClr val="bg1"/>
              </a:solidFill>
            </a:endParaRPr>
          </a:p>
          <a:p>
            <a:pPr lvl="1"/>
            <a:endParaRPr lang="en-US" dirty="0">
              <a:solidFill>
                <a:schemeClr val="bg1"/>
              </a:solidFill>
            </a:endParaRPr>
          </a:p>
          <a:p>
            <a:pPr lvl="1"/>
            <a:endParaRPr lang="en-US" dirty="0">
              <a:solidFill>
                <a:schemeClr val="bg1"/>
              </a:solidFill>
            </a:endParaRPr>
          </a:p>
        </p:txBody>
      </p:sp>
      <p:sp>
        <p:nvSpPr>
          <p:cNvPr id="4" name="Rectangle 3">
            <a:extLst>
              <a:ext uri="{FF2B5EF4-FFF2-40B4-BE49-F238E27FC236}">
                <a16:creationId xmlns:a16="http://schemas.microsoft.com/office/drawing/2014/main" id="{13439D0C-2A9A-4A67-B3D3-BD100FD4009F}"/>
              </a:ext>
            </a:extLst>
          </p:cNvPr>
          <p:cNvSpPr/>
          <p:nvPr/>
        </p:nvSpPr>
        <p:spPr>
          <a:xfrm>
            <a:off x="0" y="6204858"/>
            <a:ext cx="12192000" cy="653142"/>
          </a:xfrm>
          <a:prstGeom prst="rect">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70E093E1-83D3-4A92-8DB9-61B135FB768A}"/>
              </a:ext>
            </a:extLst>
          </p:cNvPr>
          <p:cNvPicPr>
            <a:picLocks noChangeAspect="1"/>
          </p:cNvPicPr>
          <p:nvPr/>
        </p:nvPicPr>
        <p:blipFill>
          <a:blip r:embed="rId2">
            <a:biLevel thresh="50000"/>
            <a:extLst>
              <a:ext uri="{BEBA8EAE-BF5A-486C-A8C5-ECC9F3942E4B}">
                <a14:imgProps xmlns:a14="http://schemas.microsoft.com/office/drawing/2010/main">
                  <a14:imgLayer r:embed="rId3">
                    <a14:imgEffect>
                      <a14:backgroundRemoval t="9704" b="89488" l="6532" r="93939">
                        <a14:foregroundMark x1="25253" y1="39084" x2="25253" y2="39084"/>
                        <a14:foregroundMark x1="6532" y1="21563" x2="6532" y2="21563"/>
                        <a14:foregroundMark x1="9091" y1="35310" x2="9091" y2="35310"/>
                        <a14:foregroundMark x1="15892" y1="65499" x2="15892" y2="65499"/>
                        <a14:foregroundMark x1="56162" y1="32345" x2="56162" y2="32345"/>
                        <a14:foregroundMark x1="77104" y1="25067" x2="77104" y2="25067"/>
                        <a14:foregroundMark x1="86263" y1="27224" x2="86263" y2="27224"/>
                        <a14:foregroundMark x1="93939" y1="23720" x2="93939" y2="23720"/>
                        <a14:backgroundMark x1="14007" y1="49057" x2="14007" y2="49057"/>
                        <a14:backgroundMark x1="12862" y1="42857" x2="12862" y2="42857"/>
                        <a14:backgroundMark x1="10168" y1="61995" x2="10168" y2="61995"/>
                      </a14:backgroundRemoval>
                    </a14:imgEffect>
                  </a14:imgLayer>
                </a14:imgProps>
              </a:ext>
              <a:ext uri="{28A0092B-C50C-407E-A947-70E740481C1C}">
                <a14:useLocalDpi xmlns:a14="http://schemas.microsoft.com/office/drawing/2010/main" val="0"/>
              </a:ext>
            </a:extLst>
          </a:blip>
          <a:stretch>
            <a:fillRect/>
          </a:stretch>
        </p:blipFill>
        <p:spPr>
          <a:xfrm>
            <a:off x="9787812" y="6295969"/>
            <a:ext cx="2189584" cy="470919"/>
          </a:xfrm>
          <a:prstGeom prst="rect">
            <a:avLst/>
          </a:prstGeom>
        </p:spPr>
      </p:pic>
    </p:spTree>
    <p:extLst>
      <p:ext uri="{BB962C8B-B14F-4D97-AF65-F5344CB8AC3E}">
        <p14:creationId xmlns:p14="http://schemas.microsoft.com/office/powerpoint/2010/main" val="26793415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8D594-0AB8-49AD-ACFE-FF7DFFD219C7}"/>
              </a:ext>
            </a:extLst>
          </p:cNvPr>
          <p:cNvSpPr>
            <a:spLocks noGrp="1"/>
          </p:cNvSpPr>
          <p:nvPr>
            <p:ph type="title"/>
          </p:nvPr>
        </p:nvSpPr>
        <p:spPr>
          <a:xfrm>
            <a:off x="2832100" y="0"/>
            <a:ext cx="8409990" cy="1325563"/>
          </a:xfrm>
        </p:spPr>
        <p:txBody>
          <a:bodyPr>
            <a:normAutofit/>
          </a:bodyPr>
          <a:lstStyle/>
          <a:p>
            <a:r>
              <a:rPr lang="en-US" sz="4400" dirty="0">
                <a:solidFill>
                  <a:schemeClr val="bg1"/>
                </a:solidFill>
              </a:rPr>
              <a:t>Benchmarks 2019</a:t>
            </a:r>
          </a:p>
        </p:txBody>
      </p:sp>
      <p:sp>
        <p:nvSpPr>
          <p:cNvPr id="3" name="Content Placeholder 2">
            <a:extLst>
              <a:ext uri="{FF2B5EF4-FFF2-40B4-BE49-F238E27FC236}">
                <a16:creationId xmlns:a16="http://schemas.microsoft.com/office/drawing/2014/main" id="{85E41AA8-7440-4F20-9567-6537BD19686D}"/>
              </a:ext>
            </a:extLst>
          </p:cNvPr>
          <p:cNvSpPr>
            <a:spLocks noGrp="1"/>
          </p:cNvSpPr>
          <p:nvPr>
            <p:ph idx="1"/>
          </p:nvPr>
        </p:nvSpPr>
        <p:spPr>
          <a:xfrm>
            <a:off x="105266" y="1251459"/>
            <a:ext cx="11981468" cy="5279969"/>
          </a:xfrm>
        </p:spPr>
        <p:txBody>
          <a:bodyPr>
            <a:normAutofit/>
          </a:bodyPr>
          <a:lstStyle/>
          <a:p>
            <a:pPr lvl="2"/>
            <a:endParaRPr lang="en-US" dirty="0">
              <a:solidFill>
                <a:schemeClr val="bg1"/>
              </a:solidFill>
            </a:endParaRPr>
          </a:p>
          <a:p>
            <a:pPr lvl="1"/>
            <a:r>
              <a:rPr lang="en-US" sz="2800" dirty="0">
                <a:solidFill>
                  <a:schemeClr val="bg1"/>
                </a:solidFill>
              </a:rPr>
              <a:t>Form Work Groups – by February 8</a:t>
            </a:r>
          </a:p>
          <a:p>
            <a:pPr lvl="1"/>
            <a:r>
              <a:rPr lang="en-US" sz="2800" dirty="0">
                <a:solidFill>
                  <a:schemeClr val="bg1"/>
                </a:solidFill>
              </a:rPr>
              <a:t>Start Work Group calls – by February 22</a:t>
            </a:r>
          </a:p>
          <a:p>
            <a:pPr lvl="1"/>
            <a:r>
              <a:rPr lang="en-US" sz="2800" dirty="0">
                <a:solidFill>
                  <a:schemeClr val="bg1"/>
                </a:solidFill>
              </a:rPr>
              <a:t>Status reports to Core WG – starting March 1</a:t>
            </a:r>
          </a:p>
          <a:p>
            <a:pPr lvl="1"/>
            <a:r>
              <a:rPr lang="en-US" sz="2800" dirty="0">
                <a:solidFill>
                  <a:schemeClr val="bg1"/>
                </a:solidFill>
              </a:rPr>
              <a:t>Items for inclusion in CSTE Annual Conference Roundtable (if accepted) – by May 29</a:t>
            </a:r>
          </a:p>
          <a:p>
            <a:pPr lvl="1"/>
            <a:r>
              <a:rPr lang="en-US" sz="2800" dirty="0">
                <a:solidFill>
                  <a:schemeClr val="bg1"/>
                </a:solidFill>
              </a:rPr>
              <a:t>CSTE Annual Conference Roundtable – by June 6</a:t>
            </a:r>
          </a:p>
          <a:p>
            <a:pPr lvl="1"/>
            <a:r>
              <a:rPr lang="en-US" sz="2800" dirty="0">
                <a:solidFill>
                  <a:schemeClr val="bg1"/>
                </a:solidFill>
              </a:rPr>
              <a:t>Year 3 Report draft – by June 30</a:t>
            </a:r>
          </a:p>
          <a:p>
            <a:pPr lvl="1"/>
            <a:r>
              <a:rPr lang="en-US" sz="2800" dirty="0">
                <a:solidFill>
                  <a:schemeClr val="bg1"/>
                </a:solidFill>
              </a:rPr>
              <a:t>Year 3  Report final – by July 31</a:t>
            </a:r>
          </a:p>
          <a:p>
            <a:pPr lvl="1"/>
            <a:endParaRPr lang="en-US" dirty="0">
              <a:solidFill>
                <a:schemeClr val="bg1"/>
              </a:solidFill>
            </a:endParaRPr>
          </a:p>
        </p:txBody>
      </p:sp>
      <p:sp>
        <p:nvSpPr>
          <p:cNvPr id="4" name="Rectangle 3">
            <a:extLst>
              <a:ext uri="{FF2B5EF4-FFF2-40B4-BE49-F238E27FC236}">
                <a16:creationId xmlns:a16="http://schemas.microsoft.com/office/drawing/2014/main" id="{13439D0C-2A9A-4A67-B3D3-BD100FD4009F}"/>
              </a:ext>
            </a:extLst>
          </p:cNvPr>
          <p:cNvSpPr/>
          <p:nvPr/>
        </p:nvSpPr>
        <p:spPr>
          <a:xfrm>
            <a:off x="0" y="6204858"/>
            <a:ext cx="12192000" cy="653142"/>
          </a:xfrm>
          <a:prstGeom prst="rect">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70E093E1-83D3-4A92-8DB9-61B135FB768A}"/>
              </a:ext>
            </a:extLst>
          </p:cNvPr>
          <p:cNvPicPr>
            <a:picLocks noChangeAspect="1"/>
          </p:cNvPicPr>
          <p:nvPr/>
        </p:nvPicPr>
        <p:blipFill>
          <a:blip r:embed="rId2">
            <a:biLevel thresh="50000"/>
            <a:extLst>
              <a:ext uri="{BEBA8EAE-BF5A-486C-A8C5-ECC9F3942E4B}">
                <a14:imgProps xmlns:a14="http://schemas.microsoft.com/office/drawing/2010/main">
                  <a14:imgLayer r:embed="rId3">
                    <a14:imgEffect>
                      <a14:backgroundRemoval t="9704" b="89488" l="6532" r="93939">
                        <a14:foregroundMark x1="25253" y1="39084" x2="25253" y2="39084"/>
                        <a14:foregroundMark x1="6532" y1="21563" x2="6532" y2="21563"/>
                        <a14:foregroundMark x1="9091" y1="35310" x2="9091" y2="35310"/>
                        <a14:foregroundMark x1="15892" y1="65499" x2="15892" y2="65499"/>
                        <a14:foregroundMark x1="56162" y1="32345" x2="56162" y2="32345"/>
                        <a14:foregroundMark x1="77104" y1="25067" x2="77104" y2="25067"/>
                        <a14:foregroundMark x1="86263" y1="27224" x2="86263" y2="27224"/>
                        <a14:foregroundMark x1="93939" y1="23720" x2="93939" y2="23720"/>
                        <a14:backgroundMark x1="14007" y1="49057" x2="14007" y2="49057"/>
                        <a14:backgroundMark x1="12862" y1="42857" x2="12862" y2="42857"/>
                        <a14:backgroundMark x1="10168" y1="61995" x2="10168" y2="61995"/>
                      </a14:backgroundRemoval>
                    </a14:imgEffect>
                  </a14:imgLayer>
                </a14:imgProps>
              </a:ext>
              <a:ext uri="{28A0092B-C50C-407E-A947-70E740481C1C}">
                <a14:useLocalDpi xmlns:a14="http://schemas.microsoft.com/office/drawing/2010/main" val="0"/>
              </a:ext>
            </a:extLst>
          </a:blip>
          <a:stretch>
            <a:fillRect/>
          </a:stretch>
        </p:blipFill>
        <p:spPr>
          <a:xfrm>
            <a:off x="9787812" y="6295969"/>
            <a:ext cx="2189584" cy="470919"/>
          </a:xfrm>
          <a:prstGeom prst="rect">
            <a:avLst/>
          </a:prstGeom>
        </p:spPr>
      </p:pic>
    </p:spTree>
    <p:extLst>
      <p:ext uri="{BB962C8B-B14F-4D97-AF65-F5344CB8AC3E}">
        <p14:creationId xmlns:p14="http://schemas.microsoft.com/office/powerpoint/2010/main" val="15800480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8D594-0AB8-49AD-ACFE-FF7DFFD219C7}"/>
              </a:ext>
            </a:extLst>
          </p:cNvPr>
          <p:cNvSpPr>
            <a:spLocks noGrp="1"/>
          </p:cNvSpPr>
          <p:nvPr>
            <p:ph type="title"/>
          </p:nvPr>
        </p:nvSpPr>
        <p:spPr>
          <a:xfrm>
            <a:off x="2832100" y="1"/>
            <a:ext cx="8107144" cy="1065402"/>
          </a:xfrm>
        </p:spPr>
        <p:txBody>
          <a:bodyPr>
            <a:normAutofit/>
          </a:bodyPr>
          <a:lstStyle/>
          <a:p>
            <a:r>
              <a:rPr lang="en-US" sz="4400" dirty="0">
                <a:solidFill>
                  <a:schemeClr val="bg1"/>
                </a:solidFill>
              </a:rPr>
              <a:t>Work group 1’s scope, activities (1)</a:t>
            </a:r>
          </a:p>
        </p:txBody>
      </p:sp>
      <p:sp>
        <p:nvSpPr>
          <p:cNvPr id="4" name="Rectangle 3">
            <a:extLst>
              <a:ext uri="{FF2B5EF4-FFF2-40B4-BE49-F238E27FC236}">
                <a16:creationId xmlns:a16="http://schemas.microsoft.com/office/drawing/2014/main" id="{13439D0C-2A9A-4A67-B3D3-BD100FD4009F}"/>
              </a:ext>
            </a:extLst>
          </p:cNvPr>
          <p:cNvSpPr/>
          <p:nvPr/>
        </p:nvSpPr>
        <p:spPr>
          <a:xfrm>
            <a:off x="0" y="6204858"/>
            <a:ext cx="12192000" cy="653142"/>
          </a:xfrm>
          <a:prstGeom prst="rect">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70E093E1-83D3-4A92-8DB9-61B135FB768A}"/>
              </a:ext>
            </a:extLst>
          </p:cNvPr>
          <p:cNvPicPr>
            <a:picLocks noChangeAspect="1"/>
          </p:cNvPicPr>
          <p:nvPr/>
        </p:nvPicPr>
        <p:blipFill>
          <a:blip r:embed="rId3">
            <a:biLevel thresh="50000"/>
            <a:extLst>
              <a:ext uri="{BEBA8EAE-BF5A-486C-A8C5-ECC9F3942E4B}">
                <a14:imgProps xmlns:a14="http://schemas.microsoft.com/office/drawing/2010/main">
                  <a14:imgLayer r:embed="rId4">
                    <a14:imgEffect>
                      <a14:backgroundRemoval t="9704" b="89488" l="6532" r="93939">
                        <a14:foregroundMark x1="25253" y1="39084" x2="25253" y2="39084"/>
                        <a14:foregroundMark x1="6532" y1="21563" x2="6532" y2="21563"/>
                        <a14:foregroundMark x1="9091" y1="35310" x2="9091" y2="35310"/>
                        <a14:foregroundMark x1="15892" y1="65499" x2="15892" y2="65499"/>
                        <a14:foregroundMark x1="56162" y1="32345" x2="56162" y2="32345"/>
                        <a14:foregroundMark x1="77104" y1="25067" x2="77104" y2="25067"/>
                        <a14:foregroundMark x1="86263" y1="27224" x2="86263" y2="27224"/>
                        <a14:foregroundMark x1="93939" y1="23720" x2="93939" y2="23720"/>
                        <a14:backgroundMark x1="14007" y1="49057" x2="14007" y2="49057"/>
                        <a14:backgroundMark x1="12862" y1="42857" x2="12862" y2="42857"/>
                        <a14:backgroundMark x1="10168" y1="61995" x2="10168" y2="61995"/>
                      </a14:backgroundRemoval>
                    </a14:imgEffect>
                  </a14:imgLayer>
                </a14:imgProps>
              </a:ext>
              <a:ext uri="{28A0092B-C50C-407E-A947-70E740481C1C}">
                <a14:useLocalDpi xmlns:a14="http://schemas.microsoft.com/office/drawing/2010/main" val="0"/>
              </a:ext>
            </a:extLst>
          </a:blip>
          <a:stretch>
            <a:fillRect/>
          </a:stretch>
        </p:blipFill>
        <p:spPr>
          <a:xfrm>
            <a:off x="9787812" y="6295969"/>
            <a:ext cx="2189584" cy="470919"/>
          </a:xfrm>
          <a:prstGeom prst="rect">
            <a:avLst/>
          </a:prstGeom>
        </p:spPr>
      </p:pic>
      <p:graphicFrame>
        <p:nvGraphicFramePr>
          <p:cNvPr id="8" name="Content Placeholder 7">
            <a:extLst>
              <a:ext uri="{FF2B5EF4-FFF2-40B4-BE49-F238E27FC236}">
                <a16:creationId xmlns:a16="http://schemas.microsoft.com/office/drawing/2014/main" id="{A656B882-E4AE-487C-9692-C918ED1900B6}"/>
              </a:ext>
            </a:extLst>
          </p:cNvPr>
          <p:cNvGraphicFramePr>
            <a:graphicFrameLocks noGrp="1"/>
          </p:cNvGraphicFramePr>
          <p:nvPr>
            <p:ph idx="1"/>
            <p:extLst>
              <p:ext uri="{D42A27DB-BD31-4B8C-83A1-F6EECF244321}">
                <p14:modId xmlns:p14="http://schemas.microsoft.com/office/powerpoint/2010/main" val="536795652"/>
              </p:ext>
            </p:extLst>
          </p:nvPr>
        </p:nvGraphicFramePr>
        <p:xfrm>
          <a:off x="48250" y="821694"/>
          <a:ext cx="11929146" cy="5292052"/>
        </p:xfrm>
        <a:graphic>
          <a:graphicData uri="http://schemas.openxmlformats.org/drawingml/2006/table">
            <a:tbl>
              <a:tblPr/>
              <a:tblGrid>
                <a:gridCol w="404734">
                  <a:extLst>
                    <a:ext uri="{9D8B030D-6E8A-4147-A177-3AD203B41FA5}">
                      <a16:colId xmlns:a16="http://schemas.microsoft.com/office/drawing/2014/main" val="1588233295"/>
                    </a:ext>
                  </a:extLst>
                </a:gridCol>
                <a:gridCol w="7014458">
                  <a:extLst>
                    <a:ext uri="{9D8B030D-6E8A-4147-A177-3AD203B41FA5}">
                      <a16:colId xmlns:a16="http://schemas.microsoft.com/office/drawing/2014/main" val="222264151"/>
                    </a:ext>
                  </a:extLst>
                </a:gridCol>
                <a:gridCol w="962188">
                  <a:extLst>
                    <a:ext uri="{9D8B030D-6E8A-4147-A177-3AD203B41FA5}">
                      <a16:colId xmlns:a16="http://schemas.microsoft.com/office/drawing/2014/main" val="3607851426"/>
                    </a:ext>
                  </a:extLst>
                </a:gridCol>
                <a:gridCol w="3547766">
                  <a:extLst>
                    <a:ext uri="{9D8B030D-6E8A-4147-A177-3AD203B41FA5}">
                      <a16:colId xmlns:a16="http://schemas.microsoft.com/office/drawing/2014/main" val="4228282205"/>
                    </a:ext>
                  </a:extLst>
                </a:gridCol>
              </a:tblGrid>
              <a:tr h="430126">
                <a:tc gridSpan="4">
                  <a:txBody>
                    <a:bodyPr/>
                    <a:lstStyle/>
                    <a:p>
                      <a:pPr algn="ctr" fontAlgn="ctr"/>
                      <a:r>
                        <a:rPr lang="en-US" sz="1400" b="1" i="0" u="none" strike="noStrike" dirty="0">
                          <a:solidFill>
                            <a:srgbClr val="000000"/>
                          </a:solidFill>
                          <a:effectLst/>
                          <a:latin typeface="Calibri" panose="020F0502020204030204" pitchFamily="34" charset="0"/>
                        </a:rPr>
                        <a:t> </a:t>
                      </a:r>
                    </a:p>
                    <a:p>
                      <a:pPr algn="ctr" fontAlgn="t"/>
                      <a:r>
                        <a:rPr lang="en-US" sz="1400" b="1" i="0" u="none" strike="noStrike" dirty="0">
                          <a:solidFill>
                            <a:srgbClr val="000000"/>
                          </a:solidFill>
                          <a:effectLst/>
                          <a:latin typeface="Calibri" panose="020F0502020204030204" pitchFamily="34" charset="0"/>
                        </a:rPr>
                        <a:t> Terminology/Data Standards, Use of Standardized Codes  </a:t>
                      </a:r>
                    </a:p>
                  </a:txBody>
                  <a:tcPr marL="5449" marR="5449" marT="54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hMerge="1">
                  <a:txBody>
                    <a:bodyPr/>
                    <a:lstStyle/>
                    <a:p>
                      <a:pPr algn="l" fontAlgn="t"/>
                      <a:endParaRPr lang="en-US" sz="900" b="1" i="0" u="none" strike="noStrike" dirty="0">
                        <a:solidFill>
                          <a:srgbClr val="000000"/>
                        </a:solidFill>
                        <a:effectLst/>
                        <a:latin typeface="Calibri" panose="020F0502020204030204" pitchFamily="34" charset="0"/>
                      </a:endParaRPr>
                    </a:p>
                  </a:txBody>
                  <a:tcPr marL="5449" marR="5449" marT="54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hMerge="1">
                  <a:txBody>
                    <a:bodyPr/>
                    <a:lstStyle/>
                    <a:p>
                      <a:pPr algn="ctr" fontAlgn="ctr"/>
                      <a:endParaRPr lang="en-US" sz="900" b="1" i="0" u="none" strike="noStrike">
                        <a:solidFill>
                          <a:srgbClr val="000000"/>
                        </a:solidFill>
                        <a:effectLst/>
                        <a:latin typeface="Calibri" panose="020F0502020204030204" pitchFamily="34" charset="0"/>
                      </a:endParaRPr>
                    </a:p>
                  </a:txBody>
                  <a:tcPr marL="5449" marR="5449" marT="54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hMerge="1">
                  <a:txBody>
                    <a:bodyPr/>
                    <a:lstStyle/>
                    <a:p>
                      <a:pPr algn="l" fontAlgn="t"/>
                      <a:endParaRPr lang="en-US" sz="900" b="1" i="0" u="none" strike="noStrike" dirty="0">
                        <a:solidFill>
                          <a:srgbClr val="000000"/>
                        </a:solidFill>
                        <a:effectLst/>
                        <a:latin typeface="Calibri" panose="020F0502020204030204" pitchFamily="34" charset="0"/>
                      </a:endParaRPr>
                    </a:p>
                  </a:txBody>
                  <a:tcPr marL="5449" marR="5449" marT="54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extLst>
                  <a:ext uri="{0D108BD9-81ED-4DB2-BD59-A6C34878D82A}">
                    <a16:rowId xmlns:a16="http://schemas.microsoft.com/office/drawing/2014/main" val="277125568"/>
                  </a:ext>
                </a:extLst>
              </a:tr>
              <a:tr h="214803">
                <a:tc>
                  <a:txBody>
                    <a:bodyPr/>
                    <a:lstStyle/>
                    <a:p>
                      <a:pPr algn="ctr" fontAlgn="ctr"/>
                      <a:r>
                        <a:rPr lang="en-US" sz="900" b="1" i="0" u="none" strike="noStrike" dirty="0">
                          <a:solidFill>
                            <a:srgbClr val="000000"/>
                          </a:solidFill>
                          <a:effectLst/>
                          <a:latin typeface="Calibri" panose="020F0502020204030204" pitchFamily="34" charset="0"/>
                        </a:rPr>
                        <a:t>#</a:t>
                      </a:r>
                    </a:p>
                  </a:txBody>
                  <a:tcPr marL="5449" marR="5449" marT="54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400" b="1" i="0" u="none" strike="noStrike" dirty="0">
                          <a:solidFill>
                            <a:srgbClr val="000000"/>
                          </a:solidFill>
                          <a:effectLst/>
                          <a:latin typeface="Calibri" panose="020F0502020204030204" pitchFamily="34" charset="0"/>
                        </a:rPr>
                        <a:t>Recommendation</a:t>
                      </a:r>
                    </a:p>
                  </a:txBody>
                  <a:tcPr marL="5449" marR="5449" marT="54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1" i="0" u="none" strike="noStrike" dirty="0">
                          <a:solidFill>
                            <a:srgbClr val="000000"/>
                          </a:solidFill>
                          <a:effectLst/>
                          <a:latin typeface="Calibri" panose="020F0502020204030204" pitchFamily="34" charset="0"/>
                        </a:rPr>
                        <a:t>Lead</a:t>
                      </a:r>
                    </a:p>
                  </a:txBody>
                  <a:tcPr marL="5449" marR="5449" marT="54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400" b="1" i="0" u="none" strike="noStrike" dirty="0">
                          <a:solidFill>
                            <a:srgbClr val="000000"/>
                          </a:solidFill>
                          <a:effectLst/>
                          <a:latin typeface="Calibri" panose="020F0502020204030204" pitchFamily="34" charset="0"/>
                        </a:rPr>
                        <a:t>Stakeholders</a:t>
                      </a:r>
                    </a:p>
                  </a:txBody>
                  <a:tcPr marL="5449" marR="5449" marT="54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69048835"/>
                  </a:ext>
                </a:extLst>
              </a:tr>
              <a:tr h="601677">
                <a:tc>
                  <a:txBody>
                    <a:bodyPr/>
                    <a:lstStyle/>
                    <a:p>
                      <a:pPr algn="ctr" fontAlgn="ctr"/>
                      <a:r>
                        <a:rPr lang="en-US" sz="900" b="1" i="0" u="none" strike="noStrike" dirty="0">
                          <a:solidFill>
                            <a:srgbClr val="000000"/>
                          </a:solidFill>
                          <a:effectLst/>
                          <a:latin typeface="Calibri" panose="020F0502020204030204" pitchFamily="34" charset="0"/>
                        </a:rPr>
                        <a:t>1</a:t>
                      </a:r>
                    </a:p>
                    <a:p>
                      <a:pPr algn="ctr" fontAlgn="ctr"/>
                      <a:endParaRPr lang="en-US" sz="900" b="1" i="0" u="none" strike="noStrike" dirty="0">
                        <a:solidFill>
                          <a:srgbClr val="000000"/>
                        </a:solidFill>
                        <a:effectLst/>
                        <a:latin typeface="Calibri" panose="020F0502020204030204" pitchFamily="34" charset="0"/>
                      </a:endParaRPr>
                    </a:p>
                  </a:txBody>
                  <a:tcPr marL="5449" marR="5449" marT="54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400" b="0" i="0" u="none" strike="noStrike" dirty="0">
                          <a:solidFill>
                            <a:srgbClr val="000000"/>
                          </a:solidFill>
                          <a:effectLst/>
                          <a:latin typeface="Calibri" panose="020F0502020204030204" pitchFamily="34" charset="0"/>
                        </a:rPr>
                        <a:t>Identify/create LOINC codes for all relevant tests and SNOMED codes for pathogens and corresponding test results for all AR pathogens and AST, and a process for timely establishment of these codes.</a:t>
                      </a:r>
                    </a:p>
                    <a:p>
                      <a:pPr algn="l" fontAlgn="t"/>
                      <a:endParaRPr lang="en-US" sz="1400" b="0" i="0" u="none" strike="noStrike" dirty="0">
                        <a:solidFill>
                          <a:srgbClr val="000000"/>
                        </a:solidFill>
                        <a:effectLst/>
                        <a:latin typeface="Calibri" panose="020F0502020204030204" pitchFamily="34" charset="0"/>
                      </a:endParaRPr>
                    </a:p>
                  </a:txBody>
                  <a:tcPr marL="5449" marR="5449" marT="54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APHL</a:t>
                      </a:r>
                      <a:endParaRPr lang="en-US" sz="1400" b="0" i="0" u="none" strike="noStrike" dirty="0">
                        <a:solidFill>
                          <a:srgbClr val="000000"/>
                        </a:solidFill>
                        <a:effectLst/>
                        <a:latin typeface="Calibri" panose="020F0502020204030204" pitchFamily="34" charset="0"/>
                      </a:endParaRPr>
                    </a:p>
                  </a:txBody>
                  <a:tcPr marL="5449" marR="5449" marT="54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400" b="0" i="0" u="none" strike="noStrike" dirty="0">
                          <a:solidFill>
                            <a:srgbClr val="000000"/>
                          </a:solidFill>
                          <a:effectLst/>
                          <a:latin typeface="Calibri" panose="020F0502020204030204" pitchFamily="34" charset="0"/>
                        </a:rPr>
                        <a:t>HL7, </a:t>
                      </a:r>
                      <a:r>
                        <a:rPr lang="en-US" sz="1400" b="0" i="0" u="none" strike="noStrike" dirty="0" err="1">
                          <a:solidFill>
                            <a:srgbClr val="000000"/>
                          </a:solidFill>
                          <a:effectLst/>
                          <a:latin typeface="Calibri" panose="020F0502020204030204" pitchFamily="34" charset="0"/>
                        </a:rPr>
                        <a:t>Regenstrief</a:t>
                      </a:r>
                      <a:r>
                        <a:rPr lang="en-US" sz="1400" b="0" i="0" u="none" strike="noStrike" dirty="0">
                          <a:solidFill>
                            <a:srgbClr val="000000"/>
                          </a:solidFill>
                          <a:effectLst/>
                          <a:latin typeface="Calibri" panose="020F0502020204030204" pitchFamily="34" charset="0"/>
                        </a:rPr>
                        <a:t> Institute (LOINC), National Library of Medicine (SNOMED), APHL, JPHIT, LIMS vendors, state lab and clinical lab directors</a:t>
                      </a:r>
                    </a:p>
                  </a:txBody>
                  <a:tcPr marL="5449" marR="5449" marT="54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44317458"/>
                  </a:ext>
                </a:extLst>
              </a:tr>
              <a:tr h="577851">
                <a:tc>
                  <a:txBody>
                    <a:bodyPr/>
                    <a:lstStyle/>
                    <a:p>
                      <a:pPr algn="ctr" fontAlgn="ctr"/>
                      <a:r>
                        <a:rPr lang="en-US" sz="900" b="1" i="1" u="none" strike="noStrike" dirty="0">
                          <a:solidFill>
                            <a:srgbClr val="000000"/>
                          </a:solidFill>
                          <a:effectLst/>
                          <a:latin typeface="Calibri" panose="020F0502020204030204" pitchFamily="34" charset="0"/>
                        </a:rPr>
                        <a:t>1A</a:t>
                      </a:r>
                    </a:p>
                  </a:txBody>
                  <a:tcPr marL="5449" marR="5449" marT="54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400" b="0" i="0" u="none" strike="noStrike" dirty="0">
                          <a:solidFill>
                            <a:srgbClr val="000000"/>
                          </a:solidFill>
                          <a:effectLst/>
                          <a:latin typeface="Calibri" panose="020F0502020204030204" pitchFamily="34" charset="0"/>
                        </a:rPr>
                        <a:t>Develop processes for ensuring that LOINC/SNOMED codes are available for non-proprietary tests.</a:t>
                      </a:r>
                    </a:p>
                  </a:txBody>
                  <a:tcPr marL="5449" marR="5449" marT="54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APHL</a:t>
                      </a:r>
                    </a:p>
                  </a:txBody>
                  <a:tcPr marL="5449" marR="5449" marT="54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400" b="0" i="0" u="none" strike="noStrike">
                          <a:solidFill>
                            <a:srgbClr val="000000"/>
                          </a:solidFill>
                          <a:effectLst/>
                          <a:latin typeface="Calibri" panose="020F0502020204030204" pitchFamily="34" charset="0"/>
                        </a:rPr>
                        <a:t>HL7, Regenstrief Institute (LOINC), National Library of Medicine (SNOMED), APHL, JPHIT, LIMS vendors, state lab and clinical lab directors</a:t>
                      </a:r>
                    </a:p>
                  </a:txBody>
                  <a:tcPr marL="5449" marR="5449" marT="54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88940081"/>
                  </a:ext>
                </a:extLst>
              </a:tr>
              <a:tr h="1004921">
                <a:tc>
                  <a:txBody>
                    <a:bodyPr/>
                    <a:lstStyle/>
                    <a:p>
                      <a:pPr algn="ctr" fontAlgn="ctr"/>
                      <a:r>
                        <a:rPr lang="en-US" sz="900" b="1" i="1" u="none" strike="noStrike" dirty="0">
                          <a:solidFill>
                            <a:srgbClr val="000000"/>
                          </a:solidFill>
                          <a:effectLst/>
                          <a:latin typeface="Calibri" panose="020F0502020204030204" pitchFamily="34" charset="0"/>
                        </a:rPr>
                        <a:t>1B</a:t>
                      </a:r>
                    </a:p>
                  </a:txBody>
                  <a:tcPr marL="5449" marR="5449" marT="54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400" b="0" i="0" u="none" strike="noStrike" dirty="0">
                          <a:solidFill>
                            <a:srgbClr val="000000"/>
                          </a:solidFill>
                          <a:effectLst/>
                          <a:latin typeface="Calibri" panose="020F0502020204030204" pitchFamily="34" charset="0"/>
                        </a:rPr>
                        <a:t>Encourage CLSI or FDA to require manufacturers to recommend a standard three-letter antibiotic code when submitting new compounds for review. CLSI or FDA should also submit a letter antibiotic code when submitting new compounds for review. CLSI or FDA should also submit a request to the </a:t>
                      </a:r>
                      <a:r>
                        <a:rPr lang="en-US" sz="1400" b="0" i="0" u="none" strike="noStrike" dirty="0" err="1">
                          <a:solidFill>
                            <a:srgbClr val="000000"/>
                          </a:solidFill>
                          <a:effectLst/>
                          <a:latin typeface="Calibri" panose="020F0502020204030204" pitchFamily="34" charset="0"/>
                        </a:rPr>
                        <a:t>Regenstrief</a:t>
                      </a:r>
                      <a:r>
                        <a:rPr lang="en-US" sz="1400" b="0" i="0" u="none" strike="noStrike" dirty="0">
                          <a:solidFill>
                            <a:srgbClr val="000000"/>
                          </a:solidFill>
                          <a:effectLst/>
                          <a:latin typeface="Calibri" panose="020F0502020204030204" pitchFamily="34" charset="0"/>
                        </a:rPr>
                        <a:t> Institute for the creation of relevant LOINC codes for new compounds under review.</a:t>
                      </a:r>
                    </a:p>
                  </a:txBody>
                  <a:tcPr marL="5449" marR="5449" marT="54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Calibri" panose="020F0502020204030204" pitchFamily="34" charset="0"/>
                        </a:rPr>
                        <a:t>FDA and CLSI</a:t>
                      </a:r>
                    </a:p>
                  </a:txBody>
                  <a:tcPr marL="5449" marR="5449" marT="54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400" b="0" i="0" u="none" strike="noStrike">
                          <a:solidFill>
                            <a:srgbClr val="000000"/>
                          </a:solidFill>
                          <a:effectLst/>
                          <a:latin typeface="Calibri" panose="020F0502020204030204" pitchFamily="34" charset="0"/>
                        </a:rPr>
                        <a:t>FDA, CLSI, HL7, Regenstrief Institute, National Library of Medicine, APHL, JPHIT, pharmaceutical companies, diagnostics manufacturers</a:t>
                      </a:r>
                    </a:p>
                  </a:txBody>
                  <a:tcPr marL="5449" marR="5449" marT="54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26904416"/>
                  </a:ext>
                </a:extLst>
              </a:tr>
              <a:tr h="577851">
                <a:tc>
                  <a:txBody>
                    <a:bodyPr/>
                    <a:lstStyle/>
                    <a:p>
                      <a:pPr algn="ctr" fontAlgn="ctr"/>
                      <a:r>
                        <a:rPr lang="en-US" sz="900" b="1" i="1" u="none" strike="noStrike" dirty="0">
                          <a:solidFill>
                            <a:srgbClr val="000000"/>
                          </a:solidFill>
                          <a:effectLst/>
                          <a:latin typeface="Calibri" panose="020F0502020204030204" pitchFamily="34" charset="0"/>
                        </a:rPr>
                        <a:t>1C</a:t>
                      </a:r>
                    </a:p>
                  </a:txBody>
                  <a:tcPr marL="5449" marR="5449" marT="54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400" b="0" i="0" u="none" strike="noStrike">
                          <a:solidFill>
                            <a:srgbClr val="000000"/>
                          </a:solidFill>
                          <a:effectLst/>
                          <a:latin typeface="Calibri" panose="020F0502020204030204" pitchFamily="34" charset="0"/>
                        </a:rPr>
                        <a:t>Develop a standardized approach for submitting for LOINC codes for new/emergent pathogens.</a:t>
                      </a:r>
                    </a:p>
                  </a:txBody>
                  <a:tcPr marL="5449" marR="5449" marT="54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Regenstrief Institute</a:t>
                      </a:r>
                    </a:p>
                  </a:txBody>
                  <a:tcPr marL="5449" marR="5449" marT="54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400" b="0" i="0" u="none" strike="noStrike" dirty="0" err="1">
                          <a:solidFill>
                            <a:srgbClr val="000000"/>
                          </a:solidFill>
                          <a:effectLst/>
                          <a:latin typeface="Calibri" panose="020F0502020204030204" pitchFamily="34" charset="0"/>
                        </a:rPr>
                        <a:t>Regenstrief</a:t>
                      </a:r>
                      <a:r>
                        <a:rPr lang="en-US" sz="1400" b="0" i="0" u="none" strike="noStrike" dirty="0">
                          <a:solidFill>
                            <a:srgbClr val="000000"/>
                          </a:solidFill>
                          <a:effectLst/>
                          <a:latin typeface="Calibri" panose="020F0502020204030204" pitchFamily="34" charset="0"/>
                        </a:rPr>
                        <a:t> Institute, APHL, CDC, Lab instrument manufacturers, LIMS vendors, state lab and clinical lab directors, state AR programs, WHONET</a:t>
                      </a:r>
                    </a:p>
                  </a:txBody>
                  <a:tcPr marL="5449" marR="5449" marT="54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706812942"/>
                  </a:ext>
                </a:extLst>
              </a:tr>
              <a:tr h="488185">
                <a:tc>
                  <a:txBody>
                    <a:bodyPr/>
                    <a:lstStyle/>
                    <a:p>
                      <a:pPr algn="ctr" fontAlgn="ctr"/>
                      <a:r>
                        <a:rPr lang="en-US" sz="900" b="1" i="1" u="none" strike="noStrike" dirty="0">
                          <a:solidFill>
                            <a:srgbClr val="000000"/>
                          </a:solidFill>
                          <a:effectLst/>
                          <a:latin typeface="Calibri" panose="020F0502020204030204" pitchFamily="34" charset="0"/>
                        </a:rPr>
                        <a:t>1D</a:t>
                      </a:r>
                    </a:p>
                  </a:txBody>
                  <a:tcPr marL="5449" marR="5449" marT="54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400" b="0" i="0" u="none" strike="noStrike">
                          <a:solidFill>
                            <a:srgbClr val="000000"/>
                          </a:solidFill>
                          <a:effectLst/>
                          <a:latin typeface="Calibri" panose="020F0502020204030204" pitchFamily="34" charset="0"/>
                        </a:rPr>
                        <a:t>Support efforts to routinely include standard codes in package inserts for proprietary tests (e.g. SHIELD)</a:t>
                      </a:r>
                    </a:p>
                  </a:txBody>
                  <a:tcPr marL="5449" marR="5449" marT="54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FDA</a:t>
                      </a:r>
                    </a:p>
                  </a:txBody>
                  <a:tcPr marL="5449" marR="5449" marT="54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400" b="0" i="0" u="none" strike="noStrike" dirty="0">
                          <a:solidFill>
                            <a:srgbClr val="000000"/>
                          </a:solidFill>
                          <a:effectLst/>
                          <a:latin typeface="Calibri" panose="020F0502020204030204" pitchFamily="34" charset="0"/>
                        </a:rPr>
                        <a:t> </a:t>
                      </a:r>
                    </a:p>
                  </a:txBody>
                  <a:tcPr marL="5449" marR="5449" marT="54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21489551"/>
                  </a:ext>
                </a:extLst>
              </a:tr>
              <a:tr h="717333">
                <a:tc>
                  <a:txBody>
                    <a:bodyPr/>
                    <a:lstStyle/>
                    <a:p>
                      <a:pPr algn="ctr" fontAlgn="ctr"/>
                      <a:r>
                        <a:rPr lang="en-US" sz="900" b="1" i="1" u="none" strike="noStrike" dirty="0">
                          <a:solidFill>
                            <a:srgbClr val="000000"/>
                          </a:solidFill>
                          <a:effectLst/>
                          <a:latin typeface="Calibri" panose="020F0502020204030204" pitchFamily="34" charset="0"/>
                        </a:rPr>
                        <a:t>1E</a:t>
                      </a:r>
                    </a:p>
                  </a:txBody>
                  <a:tcPr marL="5449" marR="5449" marT="54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400" b="0" i="0" u="none" strike="noStrike" dirty="0">
                          <a:solidFill>
                            <a:srgbClr val="000000"/>
                          </a:solidFill>
                          <a:effectLst/>
                          <a:latin typeface="Calibri" panose="020F0502020204030204" pitchFamily="34" charset="0"/>
                        </a:rPr>
                        <a:t>Routinely include LOINC/SNOMED code recommendations in laboratory guidance documents (e.g. CLSI)</a:t>
                      </a:r>
                    </a:p>
                  </a:txBody>
                  <a:tcPr marL="5449" marR="5449" marT="54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CLSI</a:t>
                      </a:r>
                    </a:p>
                  </a:txBody>
                  <a:tcPr marL="5449" marR="5449" marT="54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400" b="0" i="0" u="none" strike="noStrike" dirty="0">
                          <a:solidFill>
                            <a:srgbClr val="000000"/>
                          </a:solidFill>
                          <a:effectLst/>
                          <a:latin typeface="Calibri" panose="020F0502020204030204" pitchFamily="34" charset="0"/>
                        </a:rPr>
                        <a:t>CLSI, CDC, HL7, </a:t>
                      </a:r>
                      <a:r>
                        <a:rPr lang="en-US" sz="1400" b="0" i="0" u="none" strike="noStrike" dirty="0" err="1">
                          <a:solidFill>
                            <a:srgbClr val="000000"/>
                          </a:solidFill>
                          <a:effectLst/>
                          <a:latin typeface="Calibri" panose="020F0502020204030204" pitchFamily="34" charset="0"/>
                        </a:rPr>
                        <a:t>Regenstrief</a:t>
                      </a:r>
                      <a:r>
                        <a:rPr lang="en-US" sz="1400" b="0" i="0" u="none" strike="noStrike" dirty="0">
                          <a:solidFill>
                            <a:srgbClr val="000000"/>
                          </a:solidFill>
                          <a:effectLst/>
                          <a:latin typeface="Calibri" panose="020F0502020204030204" pitchFamily="34" charset="0"/>
                        </a:rPr>
                        <a:t> (LOINC), National Library of Medicine, APHL, JPHIT, LIMS vendors, state lab and clinical lab directors</a:t>
                      </a:r>
                    </a:p>
                  </a:txBody>
                  <a:tcPr marL="5449" marR="5449" marT="54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99236986"/>
                  </a:ext>
                </a:extLst>
              </a:tr>
            </a:tbl>
          </a:graphicData>
        </a:graphic>
      </p:graphicFrame>
    </p:spTree>
    <p:extLst>
      <p:ext uri="{BB962C8B-B14F-4D97-AF65-F5344CB8AC3E}">
        <p14:creationId xmlns:p14="http://schemas.microsoft.com/office/powerpoint/2010/main" val="8268121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8D594-0AB8-49AD-ACFE-FF7DFFD219C7}"/>
              </a:ext>
            </a:extLst>
          </p:cNvPr>
          <p:cNvSpPr>
            <a:spLocks noGrp="1"/>
          </p:cNvSpPr>
          <p:nvPr>
            <p:ph type="title"/>
          </p:nvPr>
        </p:nvSpPr>
        <p:spPr>
          <a:xfrm>
            <a:off x="2832100" y="1"/>
            <a:ext cx="8107144" cy="1065402"/>
          </a:xfrm>
        </p:spPr>
        <p:txBody>
          <a:bodyPr>
            <a:normAutofit/>
          </a:bodyPr>
          <a:lstStyle/>
          <a:p>
            <a:r>
              <a:rPr lang="en-US" sz="4400" dirty="0">
                <a:solidFill>
                  <a:schemeClr val="bg1"/>
                </a:solidFill>
              </a:rPr>
              <a:t>Work group 1’s scope, activities (2)</a:t>
            </a:r>
          </a:p>
        </p:txBody>
      </p:sp>
      <p:sp>
        <p:nvSpPr>
          <p:cNvPr id="4" name="Rectangle 3">
            <a:extLst>
              <a:ext uri="{FF2B5EF4-FFF2-40B4-BE49-F238E27FC236}">
                <a16:creationId xmlns:a16="http://schemas.microsoft.com/office/drawing/2014/main" id="{13439D0C-2A9A-4A67-B3D3-BD100FD4009F}"/>
              </a:ext>
            </a:extLst>
          </p:cNvPr>
          <p:cNvSpPr/>
          <p:nvPr/>
        </p:nvSpPr>
        <p:spPr>
          <a:xfrm>
            <a:off x="0" y="6204858"/>
            <a:ext cx="12192000" cy="653142"/>
          </a:xfrm>
          <a:prstGeom prst="rect">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70E093E1-83D3-4A92-8DB9-61B135FB768A}"/>
              </a:ext>
            </a:extLst>
          </p:cNvPr>
          <p:cNvPicPr>
            <a:picLocks noChangeAspect="1"/>
          </p:cNvPicPr>
          <p:nvPr/>
        </p:nvPicPr>
        <p:blipFill>
          <a:blip r:embed="rId3">
            <a:biLevel thresh="50000"/>
            <a:extLst>
              <a:ext uri="{BEBA8EAE-BF5A-486C-A8C5-ECC9F3942E4B}">
                <a14:imgProps xmlns:a14="http://schemas.microsoft.com/office/drawing/2010/main">
                  <a14:imgLayer r:embed="rId4">
                    <a14:imgEffect>
                      <a14:backgroundRemoval t="9704" b="89488" l="6532" r="93939">
                        <a14:foregroundMark x1="25253" y1="39084" x2="25253" y2="39084"/>
                        <a14:foregroundMark x1="6532" y1="21563" x2="6532" y2="21563"/>
                        <a14:foregroundMark x1="9091" y1="35310" x2="9091" y2="35310"/>
                        <a14:foregroundMark x1="15892" y1="65499" x2="15892" y2="65499"/>
                        <a14:foregroundMark x1="56162" y1="32345" x2="56162" y2="32345"/>
                        <a14:foregroundMark x1="77104" y1="25067" x2="77104" y2="25067"/>
                        <a14:foregroundMark x1="86263" y1="27224" x2="86263" y2="27224"/>
                        <a14:foregroundMark x1="93939" y1="23720" x2="93939" y2="23720"/>
                        <a14:backgroundMark x1="14007" y1="49057" x2="14007" y2="49057"/>
                        <a14:backgroundMark x1="12862" y1="42857" x2="12862" y2="42857"/>
                        <a14:backgroundMark x1="10168" y1="61995" x2="10168" y2="61995"/>
                      </a14:backgroundRemoval>
                    </a14:imgEffect>
                  </a14:imgLayer>
                </a14:imgProps>
              </a:ext>
              <a:ext uri="{28A0092B-C50C-407E-A947-70E740481C1C}">
                <a14:useLocalDpi xmlns:a14="http://schemas.microsoft.com/office/drawing/2010/main" val="0"/>
              </a:ext>
            </a:extLst>
          </a:blip>
          <a:stretch>
            <a:fillRect/>
          </a:stretch>
        </p:blipFill>
        <p:spPr>
          <a:xfrm>
            <a:off x="9787812" y="6295969"/>
            <a:ext cx="2189584" cy="470919"/>
          </a:xfrm>
          <a:prstGeom prst="rect">
            <a:avLst/>
          </a:prstGeom>
        </p:spPr>
      </p:pic>
      <p:graphicFrame>
        <p:nvGraphicFramePr>
          <p:cNvPr id="11" name="Content Placeholder 10">
            <a:extLst>
              <a:ext uri="{FF2B5EF4-FFF2-40B4-BE49-F238E27FC236}">
                <a16:creationId xmlns:a16="http://schemas.microsoft.com/office/drawing/2014/main" id="{B381FC46-BB86-411C-91EE-9D09EDD13B3B}"/>
              </a:ext>
            </a:extLst>
          </p:cNvPr>
          <p:cNvGraphicFramePr>
            <a:graphicFrameLocks noGrp="1"/>
          </p:cNvGraphicFramePr>
          <p:nvPr>
            <p:ph idx="1"/>
            <p:extLst>
              <p:ext uri="{D42A27DB-BD31-4B8C-83A1-F6EECF244321}">
                <p14:modId xmlns:p14="http://schemas.microsoft.com/office/powerpoint/2010/main" val="3239427913"/>
              </p:ext>
            </p:extLst>
          </p:nvPr>
        </p:nvGraphicFramePr>
        <p:xfrm>
          <a:off x="151003" y="891287"/>
          <a:ext cx="11826393" cy="5268015"/>
        </p:xfrm>
        <a:graphic>
          <a:graphicData uri="http://schemas.openxmlformats.org/drawingml/2006/table">
            <a:tbl>
              <a:tblPr/>
              <a:tblGrid>
                <a:gridCol w="517287">
                  <a:extLst>
                    <a:ext uri="{9D8B030D-6E8A-4147-A177-3AD203B41FA5}">
                      <a16:colId xmlns:a16="http://schemas.microsoft.com/office/drawing/2014/main" val="384051389"/>
                    </a:ext>
                  </a:extLst>
                </a:gridCol>
                <a:gridCol w="6837999">
                  <a:extLst>
                    <a:ext uri="{9D8B030D-6E8A-4147-A177-3AD203B41FA5}">
                      <a16:colId xmlns:a16="http://schemas.microsoft.com/office/drawing/2014/main" val="642403219"/>
                    </a:ext>
                  </a:extLst>
                </a:gridCol>
                <a:gridCol w="1108331">
                  <a:extLst>
                    <a:ext uri="{9D8B030D-6E8A-4147-A177-3AD203B41FA5}">
                      <a16:colId xmlns:a16="http://schemas.microsoft.com/office/drawing/2014/main" val="665767023"/>
                    </a:ext>
                  </a:extLst>
                </a:gridCol>
                <a:gridCol w="3362776">
                  <a:extLst>
                    <a:ext uri="{9D8B030D-6E8A-4147-A177-3AD203B41FA5}">
                      <a16:colId xmlns:a16="http://schemas.microsoft.com/office/drawing/2014/main" val="541355154"/>
                    </a:ext>
                  </a:extLst>
                </a:gridCol>
              </a:tblGrid>
              <a:tr h="0">
                <a:tc gridSpan="4">
                  <a:txBody>
                    <a:bodyPr/>
                    <a:lstStyle/>
                    <a:p>
                      <a:pPr algn="ctr" fontAlgn="ctr"/>
                      <a:r>
                        <a:rPr lang="en-US" sz="1400" b="1" i="0" u="none" strike="noStrike" dirty="0">
                          <a:solidFill>
                            <a:srgbClr val="000000"/>
                          </a:solidFill>
                          <a:effectLst/>
                          <a:latin typeface="Calibri" panose="020F0502020204030204" pitchFamily="34" charset="0"/>
                        </a:rPr>
                        <a:t> </a:t>
                      </a:r>
                    </a:p>
                    <a:p>
                      <a:pPr algn="ctr" fontAlgn="ctr"/>
                      <a:r>
                        <a:rPr lang="en-US" sz="1400" b="1" i="0" u="none" strike="noStrike" dirty="0">
                          <a:solidFill>
                            <a:srgbClr val="000000"/>
                          </a:solidFill>
                          <a:effectLst/>
                          <a:latin typeface="Calibri" panose="020F0502020204030204" pitchFamily="34" charset="0"/>
                        </a:rPr>
                        <a:t> AR Electronic Laboratory Reporting (ELR)</a:t>
                      </a:r>
                    </a:p>
                    <a:p>
                      <a:pPr algn="ctr" fontAlgn="ctr"/>
                      <a:r>
                        <a:rPr lang="en-US" sz="1400" b="1" i="0" u="none" strike="noStrike" dirty="0">
                          <a:solidFill>
                            <a:srgbClr val="000000"/>
                          </a:solidFill>
                          <a:effectLst/>
                          <a:latin typeface="Calibri" panose="020F0502020204030204" pitchFamily="34" charset="0"/>
                        </a:rPr>
                        <a:t> </a:t>
                      </a:r>
                    </a:p>
                  </a:txBody>
                  <a:tcPr marL="5449" marR="5449" marT="54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hMerge="1">
                  <a:txBody>
                    <a:bodyPr/>
                    <a:lstStyle/>
                    <a:p>
                      <a:pPr algn="l" fontAlgn="ctr"/>
                      <a:endParaRPr lang="en-US" sz="900" b="0" i="0" u="none" strike="noStrike" dirty="0">
                        <a:solidFill>
                          <a:srgbClr val="000000"/>
                        </a:solidFill>
                        <a:effectLst/>
                        <a:latin typeface="Calibri" panose="020F0502020204030204" pitchFamily="34" charset="0"/>
                      </a:endParaRPr>
                    </a:p>
                  </a:txBody>
                  <a:tcPr marL="5449" marR="5449" marT="54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hMerge="1">
                  <a:txBody>
                    <a:bodyPr/>
                    <a:lstStyle/>
                    <a:p>
                      <a:pPr algn="ctr" fontAlgn="ctr"/>
                      <a:endParaRPr lang="en-US" sz="900" b="0" i="0" u="none" strike="noStrike" dirty="0">
                        <a:solidFill>
                          <a:srgbClr val="000000"/>
                        </a:solidFill>
                        <a:effectLst/>
                        <a:latin typeface="Calibri" panose="020F0502020204030204" pitchFamily="34" charset="0"/>
                      </a:endParaRPr>
                    </a:p>
                  </a:txBody>
                  <a:tcPr marL="5449" marR="5449" marT="54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hMerge="1">
                  <a:txBody>
                    <a:bodyPr/>
                    <a:lstStyle/>
                    <a:p>
                      <a:pPr algn="l" fontAlgn="ctr"/>
                      <a:endParaRPr lang="en-US" sz="900" b="0" i="0" u="none" strike="noStrike" dirty="0">
                        <a:solidFill>
                          <a:srgbClr val="000000"/>
                        </a:solidFill>
                        <a:effectLst/>
                        <a:latin typeface="Calibri" panose="020F0502020204030204" pitchFamily="34" charset="0"/>
                      </a:endParaRPr>
                    </a:p>
                  </a:txBody>
                  <a:tcPr marL="5449" marR="5449" marT="54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extLst>
                  <a:ext uri="{0D108BD9-81ED-4DB2-BD59-A6C34878D82A}">
                    <a16:rowId xmlns:a16="http://schemas.microsoft.com/office/drawing/2014/main" val="3814919582"/>
                  </a:ext>
                </a:extLst>
              </a:tr>
              <a:tr h="360727">
                <a:tc>
                  <a:txBody>
                    <a:bodyPr/>
                    <a:lstStyle/>
                    <a:p>
                      <a:pPr algn="ctr" fontAlgn="ctr"/>
                      <a:r>
                        <a:rPr lang="en-US" sz="1400" b="0" i="0" u="none" strike="noStrike" dirty="0">
                          <a:solidFill>
                            <a:srgbClr val="000000"/>
                          </a:solidFill>
                          <a:effectLst/>
                          <a:latin typeface="Calibri" panose="020F0502020204030204" pitchFamily="34" charset="0"/>
                        </a:rPr>
                        <a:t>#</a:t>
                      </a:r>
                    </a:p>
                  </a:txBody>
                  <a:tcPr marL="5449" marR="5449" marT="54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400" b="1" i="0" u="none" strike="noStrike" dirty="0">
                          <a:solidFill>
                            <a:srgbClr val="000000"/>
                          </a:solidFill>
                          <a:effectLst/>
                          <a:latin typeface="Calibri" panose="020F0502020204030204" pitchFamily="34" charset="0"/>
                        </a:rPr>
                        <a:t>Recommendation</a:t>
                      </a:r>
                    </a:p>
                  </a:txBody>
                  <a:tcPr marL="5449" marR="5449" marT="54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400" b="1" i="0" u="none" strike="noStrike" dirty="0">
                          <a:solidFill>
                            <a:srgbClr val="000000"/>
                          </a:solidFill>
                          <a:effectLst/>
                          <a:latin typeface="Calibri" panose="020F0502020204030204" pitchFamily="34" charset="0"/>
                        </a:rPr>
                        <a:t>Lead</a:t>
                      </a:r>
                    </a:p>
                  </a:txBody>
                  <a:tcPr marL="5449" marR="5449" marT="54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ctr"/>
                      <a:r>
                        <a:rPr lang="en-US" sz="1400" b="1" i="0" u="none" strike="noStrike" dirty="0">
                          <a:solidFill>
                            <a:srgbClr val="000000"/>
                          </a:solidFill>
                          <a:effectLst/>
                          <a:latin typeface="Calibri" panose="020F0502020204030204" pitchFamily="34" charset="0"/>
                        </a:rPr>
                        <a:t>Stakeholders</a:t>
                      </a:r>
                    </a:p>
                  </a:txBody>
                  <a:tcPr marL="5449" marR="5449" marT="54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19724356"/>
                  </a:ext>
                </a:extLst>
              </a:tr>
              <a:tr h="682029">
                <a:tc>
                  <a:txBody>
                    <a:bodyPr/>
                    <a:lstStyle/>
                    <a:p>
                      <a:pPr algn="ctr" fontAlgn="ctr"/>
                      <a:r>
                        <a:rPr lang="en-US" sz="1400" b="1" i="0" u="none" strike="noStrike" dirty="0">
                          <a:solidFill>
                            <a:srgbClr val="000000"/>
                          </a:solidFill>
                          <a:effectLst/>
                          <a:latin typeface="Calibri" panose="020F0502020204030204" pitchFamily="34" charset="0"/>
                        </a:rPr>
                        <a:t>1</a:t>
                      </a:r>
                    </a:p>
                  </a:txBody>
                  <a:tcPr marL="5449" marR="5449" marT="54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400" b="0" i="0" u="none" strike="noStrike">
                          <a:solidFill>
                            <a:srgbClr val="000000"/>
                          </a:solidFill>
                          <a:effectLst/>
                          <a:latin typeface="Calibri" panose="020F0502020204030204" pitchFamily="34" charset="0"/>
                        </a:rPr>
                        <a:t>Establish and disseminate best practices in ELR for AR by revisiting the guidance  document created by the CSTE AR/ELR Working group in 2017 for CRE, (“Best Practices for Surveillance of Antimicrobial Resistance via Electronic Laboratory Reporting Recommendations from the CSTE AR/ELR Working Group, June 2017”), and broadening its scope to include the other pathogens and AR mechanisms that should be reported through ELR.</a:t>
                      </a:r>
                    </a:p>
                  </a:txBody>
                  <a:tcPr marL="5449" marR="5449" marT="54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CSTE</a:t>
                      </a:r>
                    </a:p>
                  </a:txBody>
                  <a:tcPr marL="5449" marR="5449" marT="54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400" b="0" i="0" u="none" strike="noStrike">
                          <a:solidFill>
                            <a:srgbClr val="000000"/>
                          </a:solidFill>
                          <a:effectLst/>
                          <a:latin typeface="Calibri" panose="020F0502020204030204" pitchFamily="34" charset="0"/>
                        </a:rPr>
                        <a:t>CDC, CSTE, APHL, vendors, state lab and clinical lab directors</a:t>
                      </a:r>
                    </a:p>
                  </a:txBody>
                  <a:tcPr marL="5449" marR="5449" marT="54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72827458"/>
                  </a:ext>
                </a:extLst>
              </a:tr>
              <a:tr h="729843">
                <a:tc>
                  <a:txBody>
                    <a:bodyPr/>
                    <a:lstStyle/>
                    <a:p>
                      <a:pPr algn="ctr" fontAlgn="ctr"/>
                      <a:r>
                        <a:rPr lang="en-US" sz="1400" b="1" i="0" u="none" strike="noStrike" dirty="0">
                          <a:solidFill>
                            <a:srgbClr val="000000"/>
                          </a:solidFill>
                          <a:effectLst/>
                          <a:latin typeface="Calibri" panose="020F0502020204030204" pitchFamily="34" charset="0"/>
                        </a:rPr>
                        <a:t>2</a:t>
                      </a:r>
                    </a:p>
                  </a:txBody>
                  <a:tcPr marL="5449" marR="5449" marT="54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400" b="0" i="0" u="none" strike="noStrike" dirty="0">
                          <a:solidFill>
                            <a:srgbClr val="000000"/>
                          </a:solidFill>
                          <a:effectLst/>
                          <a:latin typeface="Calibri" panose="020F0502020204030204" pitchFamily="34" charset="0"/>
                        </a:rPr>
                        <a:t>All laboratories that submit reportable lab findings to public health via ELR should submit reportable AR laboratory findings via ELR, with messages conforming to nationally accepted standards, validated for accuracy and completeness of content and structure when sent or received.   Laboratories that are not current reporting via ELR are encouraged to do so, especially as electronic reporting of AR is compelling reason to develop this capacity.</a:t>
                      </a:r>
                    </a:p>
                  </a:txBody>
                  <a:tcPr marL="5449" marR="5449" marT="54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CDC (ELC)</a:t>
                      </a:r>
                    </a:p>
                  </a:txBody>
                  <a:tcPr marL="5449" marR="5449" marT="54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400" b="0" i="0" u="none" strike="noStrike" dirty="0">
                          <a:solidFill>
                            <a:srgbClr val="000000"/>
                          </a:solidFill>
                          <a:effectLst/>
                          <a:latin typeface="Calibri" panose="020F0502020204030204" pitchFamily="34" charset="0"/>
                        </a:rPr>
                        <a:t>CDC, CSTE, APHL, vendors, state lab and clinical lab directors</a:t>
                      </a:r>
                    </a:p>
                  </a:txBody>
                  <a:tcPr marL="5449" marR="5449" marT="54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88839505"/>
                  </a:ext>
                </a:extLst>
              </a:tr>
              <a:tr h="735866">
                <a:tc>
                  <a:txBody>
                    <a:bodyPr/>
                    <a:lstStyle/>
                    <a:p>
                      <a:pPr algn="ctr" fontAlgn="ctr"/>
                      <a:r>
                        <a:rPr lang="en-US" sz="1400" b="1" i="0" u="none" strike="noStrike" dirty="0">
                          <a:solidFill>
                            <a:srgbClr val="000000"/>
                          </a:solidFill>
                          <a:effectLst/>
                          <a:latin typeface="Calibri" panose="020F0502020204030204" pitchFamily="34" charset="0"/>
                        </a:rPr>
                        <a:t>3</a:t>
                      </a:r>
                    </a:p>
                  </a:txBody>
                  <a:tcPr marL="5449" marR="5449" marT="54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400" b="0" i="0" u="none" strike="noStrike" dirty="0">
                          <a:solidFill>
                            <a:srgbClr val="000000"/>
                          </a:solidFill>
                          <a:effectLst/>
                          <a:latin typeface="Calibri" panose="020F0502020204030204" pitchFamily="34" charset="0"/>
                        </a:rPr>
                        <a:t>ELR for laboratory results obtained through the AR Lab Network data should be submitted to public health agencies using HL7 messages routed through AIMS.</a:t>
                      </a:r>
                    </a:p>
                  </a:txBody>
                  <a:tcPr marL="5449" marR="5449" marT="54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a:solidFill>
                            <a:srgbClr val="000000"/>
                          </a:solidFill>
                          <a:effectLst/>
                          <a:latin typeface="Calibri" panose="020F0502020204030204" pitchFamily="34" charset="0"/>
                        </a:rPr>
                        <a:t>CDC (ARLN) and APHL</a:t>
                      </a:r>
                    </a:p>
                  </a:txBody>
                  <a:tcPr marL="5449" marR="5449" marT="54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400" b="0" i="0" u="none" strike="noStrike">
                          <a:solidFill>
                            <a:srgbClr val="000000"/>
                          </a:solidFill>
                          <a:effectLst/>
                          <a:latin typeface="Calibri" panose="020F0502020204030204" pitchFamily="34" charset="0"/>
                        </a:rPr>
                        <a:t>CDC, CSTE, APHL, state lab and clinical lab directors, state AR coordinators</a:t>
                      </a:r>
                    </a:p>
                  </a:txBody>
                  <a:tcPr marL="5449" marR="5449" marT="54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03819042"/>
                  </a:ext>
                </a:extLst>
              </a:tr>
              <a:tr h="318620">
                <a:tc gridSpan="4">
                  <a:txBody>
                    <a:bodyPr/>
                    <a:lstStyle/>
                    <a:p>
                      <a:pPr algn="ctr" fontAlgn="b"/>
                      <a:endParaRPr lang="en-US" sz="1400" b="1" i="0" u="none" strike="noStrike" dirty="0">
                        <a:solidFill>
                          <a:srgbClr val="000000"/>
                        </a:solidFill>
                        <a:effectLst/>
                        <a:latin typeface="Calibri" panose="020F0502020204030204" pitchFamily="34" charset="0"/>
                      </a:endParaRPr>
                    </a:p>
                    <a:p>
                      <a:pPr algn="ctr" fontAlgn="b"/>
                      <a:r>
                        <a:rPr lang="en-US" sz="1400" b="1" i="0" u="none" strike="noStrike" dirty="0">
                          <a:solidFill>
                            <a:srgbClr val="000000"/>
                          </a:solidFill>
                          <a:effectLst/>
                          <a:latin typeface="Calibri" panose="020F0502020204030204" pitchFamily="34" charset="0"/>
                        </a:rPr>
                        <a:t>Linking Laboratory and Epidemiological Data</a:t>
                      </a:r>
                    </a:p>
                    <a:p>
                      <a:pPr algn="ctr" fontAlgn="b"/>
                      <a:r>
                        <a:rPr lang="en-US" sz="1400" b="1" i="0" u="none" strike="noStrike" dirty="0">
                          <a:solidFill>
                            <a:srgbClr val="000000"/>
                          </a:solidFill>
                          <a:effectLst/>
                          <a:latin typeface="Calibri" panose="020F0502020204030204" pitchFamily="34" charset="0"/>
                        </a:rPr>
                        <a:t> </a:t>
                      </a:r>
                    </a:p>
                  </a:txBody>
                  <a:tcPr marL="5449" marR="5449" marT="54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hMerge="1">
                  <a:txBody>
                    <a:bodyPr/>
                    <a:lstStyle/>
                    <a:p>
                      <a:pPr algn="l" fontAlgn="b"/>
                      <a:endParaRPr lang="en-US" sz="900" b="0" i="0" u="none" strike="noStrike" dirty="0">
                        <a:solidFill>
                          <a:srgbClr val="000000"/>
                        </a:solidFill>
                        <a:effectLst/>
                        <a:latin typeface="Calibri" panose="020F0502020204030204" pitchFamily="34" charset="0"/>
                      </a:endParaRPr>
                    </a:p>
                  </a:txBody>
                  <a:tcPr marL="5449" marR="5449" marT="54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hMerge="1">
                  <a:txBody>
                    <a:bodyPr/>
                    <a:lstStyle/>
                    <a:p>
                      <a:pPr algn="ctr" fontAlgn="ctr"/>
                      <a:endParaRPr lang="en-US" sz="900" b="0" i="0" u="none" strike="noStrike">
                        <a:solidFill>
                          <a:srgbClr val="000000"/>
                        </a:solidFill>
                        <a:effectLst/>
                        <a:latin typeface="Calibri" panose="020F0502020204030204" pitchFamily="34" charset="0"/>
                      </a:endParaRPr>
                    </a:p>
                  </a:txBody>
                  <a:tcPr marL="5449" marR="5449" marT="54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tc hMerge="1">
                  <a:txBody>
                    <a:bodyPr/>
                    <a:lstStyle/>
                    <a:p>
                      <a:pPr algn="l" fontAlgn="b"/>
                      <a:endParaRPr lang="en-US" sz="900" b="0" i="0" u="none" strike="noStrike" dirty="0">
                        <a:solidFill>
                          <a:srgbClr val="000000"/>
                        </a:solidFill>
                        <a:effectLst/>
                        <a:latin typeface="Calibri" panose="020F0502020204030204" pitchFamily="34" charset="0"/>
                      </a:endParaRPr>
                    </a:p>
                  </a:txBody>
                  <a:tcPr marL="5449" marR="5449" marT="5449"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6DCE4"/>
                    </a:solidFill>
                  </a:tcPr>
                </a:tc>
                <a:extLst>
                  <a:ext uri="{0D108BD9-81ED-4DB2-BD59-A6C34878D82A}">
                    <a16:rowId xmlns:a16="http://schemas.microsoft.com/office/drawing/2014/main" val="209364593"/>
                  </a:ext>
                </a:extLst>
              </a:tr>
              <a:tr h="735866">
                <a:tc>
                  <a:txBody>
                    <a:bodyPr/>
                    <a:lstStyle/>
                    <a:p>
                      <a:pPr algn="ctr" fontAlgn="ctr"/>
                      <a:r>
                        <a:rPr lang="en-US" sz="1400" b="1" i="0" u="none" strike="noStrike" dirty="0">
                          <a:solidFill>
                            <a:srgbClr val="000000"/>
                          </a:solidFill>
                          <a:effectLst/>
                          <a:latin typeface="Calibri" panose="020F0502020204030204" pitchFamily="34" charset="0"/>
                        </a:rPr>
                        <a:t>1</a:t>
                      </a:r>
                    </a:p>
                  </a:txBody>
                  <a:tcPr marL="5449" marR="5449" marT="54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400" b="0" i="0" u="none" strike="noStrike" dirty="0">
                          <a:solidFill>
                            <a:srgbClr val="000000"/>
                          </a:solidFill>
                          <a:effectLst/>
                          <a:latin typeface="Calibri" panose="020F0502020204030204" pitchFamily="34" charset="0"/>
                        </a:rPr>
                        <a:t>Publish guidelines on how to create and maintain linkages between laboratory findings and case findings for state, local and CDC programmatic needs.</a:t>
                      </a:r>
                    </a:p>
                  </a:txBody>
                  <a:tcPr marL="5449" marR="5449" marT="54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ctr"/>
                      <a:r>
                        <a:rPr lang="en-US" sz="1400" b="0" i="0" u="none" strike="noStrike" dirty="0">
                          <a:solidFill>
                            <a:srgbClr val="000000"/>
                          </a:solidFill>
                          <a:effectLst/>
                          <a:latin typeface="Calibri" panose="020F0502020204030204" pitchFamily="34" charset="0"/>
                        </a:rPr>
                        <a:t>CDC</a:t>
                      </a:r>
                    </a:p>
                  </a:txBody>
                  <a:tcPr marL="5449" marR="5449" marT="5449"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400" b="0" i="0" u="none" strike="noStrike" dirty="0">
                          <a:solidFill>
                            <a:srgbClr val="000000"/>
                          </a:solidFill>
                          <a:effectLst/>
                          <a:latin typeface="Calibri" panose="020F0502020204030204" pitchFamily="34" charset="0"/>
                        </a:rPr>
                        <a:t>APHL, CDC, CSTE, ARSTF</a:t>
                      </a:r>
                    </a:p>
                  </a:txBody>
                  <a:tcPr marL="5449" marR="5449" marT="5449" marB="0">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31194043"/>
                  </a:ext>
                </a:extLst>
              </a:tr>
            </a:tbl>
          </a:graphicData>
        </a:graphic>
      </p:graphicFrame>
    </p:spTree>
    <p:extLst>
      <p:ext uri="{BB962C8B-B14F-4D97-AF65-F5344CB8AC3E}">
        <p14:creationId xmlns:p14="http://schemas.microsoft.com/office/powerpoint/2010/main" val="27516894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8D594-0AB8-49AD-ACFE-FF7DFFD219C7}"/>
              </a:ext>
            </a:extLst>
          </p:cNvPr>
          <p:cNvSpPr>
            <a:spLocks noGrp="1"/>
          </p:cNvSpPr>
          <p:nvPr>
            <p:ph type="title"/>
          </p:nvPr>
        </p:nvSpPr>
        <p:spPr>
          <a:xfrm>
            <a:off x="2832100" y="0"/>
            <a:ext cx="8409990" cy="1325563"/>
          </a:xfrm>
        </p:spPr>
        <p:txBody>
          <a:bodyPr>
            <a:normAutofit/>
          </a:bodyPr>
          <a:lstStyle/>
          <a:p>
            <a:r>
              <a:rPr lang="en-US" sz="4400" dirty="0">
                <a:solidFill>
                  <a:schemeClr val="bg1"/>
                </a:solidFill>
              </a:rPr>
              <a:t>Activity planning</a:t>
            </a:r>
          </a:p>
        </p:txBody>
      </p:sp>
      <p:sp>
        <p:nvSpPr>
          <p:cNvPr id="3" name="Content Placeholder 2">
            <a:extLst>
              <a:ext uri="{FF2B5EF4-FFF2-40B4-BE49-F238E27FC236}">
                <a16:creationId xmlns:a16="http://schemas.microsoft.com/office/drawing/2014/main" id="{85E41AA8-7440-4F20-9567-6537BD19686D}"/>
              </a:ext>
            </a:extLst>
          </p:cNvPr>
          <p:cNvSpPr>
            <a:spLocks noGrp="1"/>
          </p:cNvSpPr>
          <p:nvPr>
            <p:ph idx="1"/>
          </p:nvPr>
        </p:nvSpPr>
        <p:spPr>
          <a:xfrm>
            <a:off x="134755" y="879333"/>
            <a:ext cx="12057246" cy="5279969"/>
          </a:xfrm>
        </p:spPr>
        <p:txBody>
          <a:bodyPr>
            <a:normAutofit fontScale="92500" lnSpcReduction="10000"/>
          </a:bodyPr>
          <a:lstStyle/>
          <a:p>
            <a:pPr lvl="1"/>
            <a:endParaRPr lang="en-US" dirty="0">
              <a:solidFill>
                <a:schemeClr val="bg1"/>
              </a:solidFill>
            </a:endParaRPr>
          </a:p>
          <a:p>
            <a:r>
              <a:rPr lang="en-US" dirty="0">
                <a:solidFill>
                  <a:schemeClr val="bg1"/>
                </a:solidFill>
              </a:rPr>
              <a:t>Glorified “To Do” list with timeframes, “responsible person”</a:t>
            </a:r>
          </a:p>
          <a:p>
            <a:r>
              <a:rPr lang="en-US" dirty="0">
                <a:solidFill>
                  <a:schemeClr val="bg1"/>
                </a:solidFill>
              </a:rPr>
              <a:t> Key dates:</a:t>
            </a:r>
          </a:p>
          <a:p>
            <a:pPr lvl="1"/>
            <a:r>
              <a:rPr lang="en-US" dirty="0">
                <a:solidFill>
                  <a:schemeClr val="bg1"/>
                </a:solidFill>
              </a:rPr>
              <a:t>Items for inclusion in CSTE Annual Conference Roundtable (if accepted) – by May 29</a:t>
            </a:r>
          </a:p>
          <a:p>
            <a:pPr lvl="1"/>
            <a:r>
              <a:rPr lang="en-US" dirty="0">
                <a:solidFill>
                  <a:schemeClr val="bg1"/>
                </a:solidFill>
              </a:rPr>
              <a:t>CSTE Annual Conference Roundtable – by June 6</a:t>
            </a:r>
          </a:p>
          <a:p>
            <a:pPr lvl="1"/>
            <a:r>
              <a:rPr lang="en-US" dirty="0">
                <a:solidFill>
                  <a:schemeClr val="bg1"/>
                </a:solidFill>
              </a:rPr>
              <a:t>Year 3 Report draft – by June 30</a:t>
            </a:r>
          </a:p>
          <a:p>
            <a:pPr lvl="1"/>
            <a:r>
              <a:rPr lang="en-US" dirty="0">
                <a:solidFill>
                  <a:schemeClr val="bg1"/>
                </a:solidFill>
              </a:rPr>
              <a:t>Year 3  Report final – by July 31</a:t>
            </a:r>
          </a:p>
          <a:p>
            <a:r>
              <a:rPr lang="en-US" dirty="0">
                <a:solidFill>
                  <a:schemeClr val="bg1"/>
                </a:solidFill>
              </a:rPr>
              <a:t>Briefings about current status, opportunity for collaboration – Michael Waters, Steven Gitterman, FDA on SHIELD?</a:t>
            </a:r>
          </a:p>
          <a:p>
            <a:r>
              <a:rPr lang="en-US" dirty="0">
                <a:solidFill>
                  <a:schemeClr val="bg1"/>
                </a:solidFill>
              </a:rPr>
              <a:t>Contact CDC ELC regarding review copy of FOA, messaging related to AR in ELR during TA during the application process?</a:t>
            </a:r>
          </a:p>
          <a:p>
            <a:r>
              <a:rPr lang="en-US" dirty="0">
                <a:solidFill>
                  <a:schemeClr val="bg1"/>
                </a:solidFill>
              </a:rPr>
              <a:t>Presentation from CDC lab/ARLN on the issue of lab/epi linkage (e.g., accession #s)?</a:t>
            </a:r>
          </a:p>
          <a:p>
            <a:r>
              <a:rPr lang="en-US" dirty="0">
                <a:solidFill>
                  <a:schemeClr val="bg1"/>
                </a:solidFill>
              </a:rPr>
              <a:t>Other [Planning brainstorming]? </a:t>
            </a:r>
          </a:p>
          <a:p>
            <a:pPr lvl="1"/>
            <a:endParaRPr lang="en-US" dirty="0">
              <a:solidFill>
                <a:schemeClr val="bg1"/>
              </a:solidFill>
            </a:endParaRPr>
          </a:p>
          <a:p>
            <a:endParaRPr lang="en-US" dirty="0">
              <a:solidFill>
                <a:schemeClr val="bg1"/>
              </a:solidFill>
            </a:endParaRPr>
          </a:p>
          <a:p>
            <a:pPr marL="457200" lvl="1" indent="0">
              <a:buNone/>
            </a:pPr>
            <a:endParaRPr lang="en-US" dirty="0">
              <a:solidFill>
                <a:schemeClr val="bg1"/>
              </a:solidFill>
            </a:endParaRPr>
          </a:p>
          <a:p>
            <a:pPr lvl="1"/>
            <a:endParaRPr lang="en-US" dirty="0">
              <a:solidFill>
                <a:schemeClr val="bg1"/>
              </a:solidFill>
            </a:endParaRPr>
          </a:p>
          <a:p>
            <a:pPr lvl="1"/>
            <a:endParaRPr lang="en-US" dirty="0">
              <a:solidFill>
                <a:schemeClr val="bg1"/>
              </a:solidFill>
            </a:endParaRPr>
          </a:p>
          <a:p>
            <a:pPr marL="914400" lvl="2" indent="0">
              <a:buNone/>
            </a:pPr>
            <a:endParaRPr lang="en-US" dirty="0">
              <a:solidFill>
                <a:schemeClr val="bg1"/>
              </a:solidFill>
            </a:endParaRPr>
          </a:p>
        </p:txBody>
      </p:sp>
      <p:sp>
        <p:nvSpPr>
          <p:cNvPr id="4" name="Rectangle 3">
            <a:extLst>
              <a:ext uri="{FF2B5EF4-FFF2-40B4-BE49-F238E27FC236}">
                <a16:creationId xmlns:a16="http://schemas.microsoft.com/office/drawing/2014/main" id="{13439D0C-2A9A-4A67-B3D3-BD100FD4009F}"/>
              </a:ext>
            </a:extLst>
          </p:cNvPr>
          <p:cNvSpPr/>
          <p:nvPr/>
        </p:nvSpPr>
        <p:spPr>
          <a:xfrm>
            <a:off x="0" y="6204858"/>
            <a:ext cx="12192000" cy="653142"/>
          </a:xfrm>
          <a:prstGeom prst="rect">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70E093E1-83D3-4A92-8DB9-61B135FB768A}"/>
              </a:ext>
            </a:extLst>
          </p:cNvPr>
          <p:cNvPicPr>
            <a:picLocks noChangeAspect="1"/>
          </p:cNvPicPr>
          <p:nvPr/>
        </p:nvPicPr>
        <p:blipFill>
          <a:blip r:embed="rId2">
            <a:biLevel thresh="50000"/>
            <a:extLst>
              <a:ext uri="{BEBA8EAE-BF5A-486C-A8C5-ECC9F3942E4B}">
                <a14:imgProps xmlns:a14="http://schemas.microsoft.com/office/drawing/2010/main">
                  <a14:imgLayer r:embed="rId3">
                    <a14:imgEffect>
                      <a14:backgroundRemoval t="9704" b="89488" l="6532" r="93939">
                        <a14:foregroundMark x1="25253" y1="39084" x2="25253" y2="39084"/>
                        <a14:foregroundMark x1="6532" y1="21563" x2="6532" y2="21563"/>
                        <a14:foregroundMark x1="9091" y1="35310" x2="9091" y2="35310"/>
                        <a14:foregroundMark x1="15892" y1="65499" x2="15892" y2="65499"/>
                        <a14:foregroundMark x1="56162" y1="32345" x2="56162" y2="32345"/>
                        <a14:foregroundMark x1="77104" y1="25067" x2="77104" y2="25067"/>
                        <a14:foregroundMark x1="86263" y1="27224" x2="86263" y2="27224"/>
                        <a14:foregroundMark x1="93939" y1="23720" x2="93939" y2="23720"/>
                        <a14:backgroundMark x1="14007" y1="49057" x2="14007" y2="49057"/>
                        <a14:backgroundMark x1="12862" y1="42857" x2="12862" y2="42857"/>
                        <a14:backgroundMark x1="10168" y1="61995" x2="10168" y2="61995"/>
                      </a14:backgroundRemoval>
                    </a14:imgEffect>
                  </a14:imgLayer>
                </a14:imgProps>
              </a:ext>
              <a:ext uri="{28A0092B-C50C-407E-A947-70E740481C1C}">
                <a14:useLocalDpi xmlns:a14="http://schemas.microsoft.com/office/drawing/2010/main" val="0"/>
              </a:ext>
            </a:extLst>
          </a:blip>
          <a:stretch>
            <a:fillRect/>
          </a:stretch>
        </p:blipFill>
        <p:spPr>
          <a:xfrm>
            <a:off x="9787812" y="6295969"/>
            <a:ext cx="2189584" cy="470919"/>
          </a:xfrm>
          <a:prstGeom prst="rect">
            <a:avLst/>
          </a:prstGeom>
        </p:spPr>
      </p:pic>
    </p:spTree>
    <p:extLst>
      <p:ext uri="{BB962C8B-B14F-4D97-AF65-F5344CB8AC3E}">
        <p14:creationId xmlns:p14="http://schemas.microsoft.com/office/powerpoint/2010/main" val="40233891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08D594-0AB8-49AD-ACFE-FF7DFFD219C7}"/>
              </a:ext>
            </a:extLst>
          </p:cNvPr>
          <p:cNvSpPr>
            <a:spLocks noGrp="1"/>
          </p:cNvSpPr>
          <p:nvPr>
            <p:ph type="title"/>
          </p:nvPr>
        </p:nvSpPr>
        <p:spPr>
          <a:xfrm>
            <a:off x="622169" y="754145"/>
            <a:ext cx="11217897" cy="4411744"/>
          </a:xfrm>
        </p:spPr>
        <p:txBody>
          <a:bodyPr>
            <a:normAutofit/>
          </a:bodyPr>
          <a:lstStyle/>
          <a:p>
            <a:r>
              <a:rPr lang="en-US" sz="4800" dirty="0">
                <a:solidFill>
                  <a:schemeClr val="bg1"/>
                </a:solidFill>
              </a:rPr>
              <a:t>Questions, discussion, next steps</a:t>
            </a:r>
          </a:p>
        </p:txBody>
      </p:sp>
      <p:sp>
        <p:nvSpPr>
          <p:cNvPr id="4" name="Rectangle 3">
            <a:extLst>
              <a:ext uri="{FF2B5EF4-FFF2-40B4-BE49-F238E27FC236}">
                <a16:creationId xmlns:a16="http://schemas.microsoft.com/office/drawing/2014/main" id="{13439D0C-2A9A-4A67-B3D3-BD100FD4009F}"/>
              </a:ext>
            </a:extLst>
          </p:cNvPr>
          <p:cNvSpPr/>
          <p:nvPr/>
        </p:nvSpPr>
        <p:spPr>
          <a:xfrm>
            <a:off x="0" y="6204858"/>
            <a:ext cx="12192000" cy="653142"/>
          </a:xfrm>
          <a:prstGeom prst="rect">
            <a:avLst/>
          </a:prstGeom>
          <a:solidFill>
            <a:schemeClr val="tx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70E093E1-83D3-4A92-8DB9-61B135FB768A}"/>
              </a:ext>
            </a:extLst>
          </p:cNvPr>
          <p:cNvPicPr>
            <a:picLocks noChangeAspect="1"/>
          </p:cNvPicPr>
          <p:nvPr/>
        </p:nvPicPr>
        <p:blipFill>
          <a:blip r:embed="rId2">
            <a:biLevel thresh="50000"/>
            <a:extLst>
              <a:ext uri="{BEBA8EAE-BF5A-486C-A8C5-ECC9F3942E4B}">
                <a14:imgProps xmlns:a14="http://schemas.microsoft.com/office/drawing/2010/main">
                  <a14:imgLayer r:embed="rId3">
                    <a14:imgEffect>
                      <a14:backgroundRemoval t="9704" b="89488" l="6532" r="93939">
                        <a14:foregroundMark x1="25253" y1="39084" x2="25253" y2="39084"/>
                        <a14:foregroundMark x1="6532" y1="21563" x2="6532" y2="21563"/>
                        <a14:foregroundMark x1="9091" y1="35310" x2="9091" y2="35310"/>
                        <a14:foregroundMark x1="15892" y1="65499" x2="15892" y2="65499"/>
                        <a14:foregroundMark x1="56162" y1="32345" x2="56162" y2="32345"/>
                        <a14:foregroundMark x1="77104" y1="25067" x2="77104" y2="25067"/>
                        <a14:foregroundMark x1="86263" y1="27224" x2="86263" y2="27224"/>
                        <a14:foregroundMark x1="93939" y1="23720" x2="93939" y2="23720"/>
                        <a14:backgroundMark x1="14007" y1="49057" x2="14007" y2="49057"/>
                        <a14:backgroundMark x1="12862" y1="42857" x2="12862" y2="42857"/>
                        <a14:backgroundMark x1="10168" y1="61995" x2="10168" y2="61995"/>
                      </a14:backgroundRemoval>
                    </a14:imgEffect>
                  </a14:imgLayer>
                </a14:imgProps>
              </a:ext>
              <a:ext uri="{28A0092B-C50C-407E-A947-70E740481C1C}">
                <a14:useLocalDpi xmlns:a14="http://schemas.microsoft.com/office/drawing/2010/main" val="0"/>
              </a:ext>
            </a:extLst>
          </a:blip>
          <a:stretch>
            <a:fillRect/>
          </a:stretch>
        </p:blipFill>
        <p:spPr>
          <a:xfrm>
            <a:off x="9787812" y="6295969"/>
            <a:ext cx="2189584" cy="470919"/>
          </a:xfrm>
          <a:prstGeom prst="rect">
            <a:avLst/>
          </a:prstGeom>
        </p:spPr>
      </p:pic>
    </p:spTree>
    <p:extLst>
      <p:ext uri="{BB962C8B-B14F-4D97-AF65-F5344CB8AC3E}">
        <p14:creationId xmlns:p14="http://schemas.microsoft.com/office/powerpoint/2010/main" val="38884068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E0408D-D242-48DD-B70E-3BD6313D90C9}"/>
              </a:ext>
            </a:extLst>
          </p:cNvPr>
          <p:cNvSpPr>
            <a:spLocks noGrp="1"/>
          </p:cNvSpPr>
          <p:nvPr>
            <p:ph type="title"/>
          </p:nvPr>
        </p:nvSpPr>
        <p:spPr>
          <a:xfrm>
            <a:off x="838200" y="556206"/>
            <a:ext cx="10515600" cy="1325563"/>
          </a:xfrm>
        </p:spPr>
        <p:txBody>
          <a:bodyPr/>
          <a:lstStyle/>
          <a:p>
            <a:r>
              <a:rPr lang="en-US" dirty="0"/>
              <a:t>Contact information</a:t>
            </a:r>
          </a:p>
        </p:txBody>
      </p:sp>
      <p:sp>
        <p:nvSpPr>
          <p:cNvPr id="3" name="Content Placeholder 2">
            <a:extLst>
              <a:ext uri="{FF2B5EF4-FFF2-40B4-BE49-F238E27FC236}">
                <a16:creationId xmlns:a16="http://schemas.microsoft.com/office/drawing/2014/main" id="{C9A344C5-F514-46C1-A51F-DEBEFB793F7E}"/>
              </a:ext>
            </a:extLst>
          </p:cNvPr>
          <p:cNvSpPr>
            <a:spLocks noGrp="1"/>
          </p:cNvSpPr>
          <p:nvPr>
            <p:ph idx="1"/>
          </p:nvPr>
        </p:nvSpPr>
        <p:spPr>
          <a:xfrm>
            <a:off x="696798" y="2506662"/>
            <a:ext cx="10233800" cy="4351338"/>
          </a:xfrm>
        </p:spPr>
        <p:txBody>
          <a:bodyPr/>
          <a:lstStyle/>
          <a:p>
            <a:r>
              <a:rPr lang="en-US" sz="3200" dirty="0"/>
              <a:t>Scott </a:t>
            </a:r>
            <a:r>
              <a:rPr lang="en-US" sz="3200" dirty="0" err="1"/>
              <a:t>Troppy</a:t>
            </a:r>
            <a:r>
              <a:rPr lang="en-US" sz="3200" dirty="0"/>
              <a:t> (Lead Member): </a:t>
            </a:r>
            <a:r>
              <a:rPr lang="en-US" sz="3200" dirty="0">
                <a:hlinkClick r:id="rId2"/>
              </a:rPr>
              <a:t>scott.troppy@state.ma.us</a:t>
            </a:r>
            <a:endParaRPr lang="en-US" sz="3200" dirty="0"/>
          </a:p>
          <a:p>
            <a:r>
              <a:rPr lang="en-US" sz="3200" dirty="0"/>
              <a:t>Brooke Beaulieu (staff, CSTE):  </a:t>
            </a:r>
            <a:r>
              <a:rPr lang="en-US" sz="3200" dirty="0">
                <a:hlinkClick r:id="rId3"/>
              </a:rPr>
              <a:t>brooke@cste.org</a:t>
            </a:r>
            <a:endParaRPr lang="en-US" sz="3200" dirty="0"/>
          </a:p>
          <a:p>
            <a:r>
              <a:rPr lang="en-US" sz="3200" dirty="0"/>
              <a:t>Rich Melchreit (staff, CSTE): </a:t>
            </a:r>
            <a:r>
              <a:rPr lang="en-US" sz="3200" dirty="0">
                <a:hlinkClick r:id="rId4"/>
              </a:rPr>
              <a:t>richmelchreit@gmail.com</a:t>
            </a:r>
            <a:endParaRPr lang="en-US" sz="3200" dirty="0"/>
          </a:p>
          <a:p>
            <a:endParaRPr lang="en-US" dirty="0"/>
          </a:p>
        </p:txBody>
      </p:sp>
    </p:spTree>
    <p:extLst>
      <p:ext uri="{BB962C8B-B14F-4D97-AF65-F5344CB8AC3E}">
        <p14:creationId xmlns:p14="http://schemas.microsoft.com/office/powerpoint/2010/main" val="1621378042"/>
      </p:ext>
    </p:extLst>
  </p:cSld>
  <p:clrMapOvr>
    <a:masterClrMapping/>
  </p:clrMapOvr>
</p:sld>
</file>

<file path=ppt/theme/theme1.xml><?xml version="1.0" encoding="utf-8"?>
<a:theme xmlns:a="http://schemas.openxmlformats.org/drawingml/2006/main" name="Depth">
  <a:themeElements>
    <a:clrScheme name="Depth">
      <a:dk1>
        <a:sysClr val="windowText" lastClr="000000"/>
      </a:dk1>
      <a:lt1>
        <a:sysClr val="window" lastClr="FFFFFF"/>
      </a:lt1>
      <a:dk2>
        <a:srgbClr val="455F51"/>
      </a:dk2>
      <a:lt2>
        <a:srgbClr val="94D7E4"/>
      </a:lt2>
      <a:accent1>
        <a:srgbClr val="41AEBD"/>
      </a:accent1>
      <a:accent2>
        <a:srgbClr val="97E9D5"/>
      </a:accent2>
      <a:accent3>
        <a:srgbClr val="A2CF49"/>
      </a:accent3>
      <a:accent4>
        <a:srgbClr val="608F3D"/>
      </a:accent4>
      <a:accent5>
        <a:srgbClr val="F4DE3A"/>
      </a:accent5>
      <a:accent6>
        <a:srgbClr val="FCB11C"/>
      </a:accent6>
      <a:hlink>
        <a:srgbClr val="FBCA98"/>
      </a:hlink>
      <a:folHlink>
        <a:srgbClr val="D3B86D"/>
      </a:folHlink>
    </a:clrScheme>
    <a:fontScheme name="Depth">
      <a:maj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メイリオ"/>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epth">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epth" id="{7BEAFC2A-325C-49C4-AC08-2B765DA903F9}" vid="{1735E755-43E6-43AA-ABA2-C989ECC79AF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TM04033923[[fn=Depth]]</Template>
  <TotalTime>1790</TotalTime>
  <Words>1351</Words>
  <Application>Microsoft Office PowerPoint</Application>
  <PresentationFormat>Widescreen</PresentationFormat>
  <Paragraphs>159</Paragraphs>
  <Slides>13</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13</vt:i4>
      </vt:variant>
    </vt:vector>
  </HeadingPairs>
  <TitlesOfParts>
    <vt:vector size="17" baseType="lpstr">
      <vt:lpstr>Arial</vt:lpstr>
      <vt:lpstr>Calibri</vt:lpstr>
      <vt:lpstr>Corbel</vt:lpstr>
      <vt:lpstr>Depth</vt:lpstr>
      <vt:lpstr>ARSTF   Work  Group 1</vt:lpstr>
      <vt:lpstr>Introductions</vt:lpstr>
      <vt:lpstr>Status of the Task Force’s work</vt:lpstr>
      <vt:lpstr>Work Groups</vt:lpstr>
      <vt:lpstr>List of Work Groups</vt:lpstr>
      <vt:lpstr>Work Group members </vt:lpstr>
      <vt:lpstr>Work Group Leads</vt:lpstr>
      <vt:lpstr>Benchmarks 2019</vt:lpstr>
      <vt:lpstr>Work group 1’s scope, activities (1)</vt:lpstr>
      <vt:lpstr>Work group 1’s scope, activities (2)</vt:lpstr>
      <vt:lpstr>Activity planning</vt:lpstr>
      <vt:lpstr>Questions, discussion, next steps</vt:lpstr>
      <vt:lpstr>Contact information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Antimicrobial Resistance Surveillance  Task Force Plenary Call</dc:title>
  <dc:creator>Brooke Beaulieu</dc:creator>
  <cp:lastModifiedBy>Richard Melchreit</cp:lastModifiedBy>
  <cp:revision>23</cp:revision>
  <dcterms:created xsi:type="dcterms:W3CDTF">2018-09-17T18:47:09Z</dcterms:created>
  <dcterms:modified xsi:type="dcterms:W3CDTF">2019-02-13T03:49:32Z</dcterms:modified>
</cp:coreProperties>
</file>