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bmp" ContentType="image/bmp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722" r:id="rId3"/>
    <p:sldId id="727" r:id="rId4"/>
    <p:sldId id="258" r:id="rId5"/>
    <p:sldId id="260" r:id="rId6"/>
    <p:sldId id="303" r:id="rId7"/>
    <p:sldId id="726" r:id="rId8"/>
    <p:sldId id="267" r:id="rId9"/>
    <p:sldId id="711" r:id="rId10"/>
    <p:sldId id="714" r:id="rId11"/>
    <p:sldId id="715" r:id="rId12"/>
    <p:sldId id="723" r:id="rId13"/>
    <p:sldId id="720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C00000"/>
    <a:srgbClr val="4F81BD"/>
    <a:srgbClr val="8383CA"/>
    <a:srgbClr val="8282C9"/>
    <a:srgbClr val="3366FF"/>
    <a:srgbClr val="FF9900"/>
    <a:srgbClr val="3A3A86"/>
    <a:srgbClr val="4848A6"/>
    <a:srgbClr val="2323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46" autoAdjust="0"/>
  </p:normalViewPr>
  <p:slideViewPr>
    <p:cSldViewPr>
      <p:cViewPr varScale="1">
        <p:scale>
          <a:sx n="83" d="100"/>
          <a:sy n="83" d="100"/>
        </p:scale>
        <p:origin x="108" y="64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BCC91-B304-486F-99E9-BB2FF7629960}" type="datetimeFigureOut">
              <a:rPr lang="en-US" smtClean="0"/>
              <a:t>3/13/2019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7F907-DB27-4EE1-B2C8-9ABFCC6C7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449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7F907-DB27-4EE1-B2C8-9ABFCC6C7EC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117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7F907-DB27-4EE1-B2C8-9ABFCC6C7EC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42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7F907-DB27-4EE1-B2C8-9ABFCC6C7E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655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Summary</a:t>
            </a:r>
            <a:r>
              <a:rPr lang="en-US" baseline="0" dirty="0"/>
              <a:t> from the last IVD roundtable.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88F4B-C8AB-4DED-82A3-6F6C06D43A3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275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7F907-DB27-4EE1-B2C8-9ABFCC6C7EC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191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1" y="1023679"/>
            <a:ext cx="11345471" cy="9260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2" y="2009778"/>
            <a:ext cx="11345471" cy="42860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200" y="6375403"/>
            <a:ext cx="2844800" cy="365125"/>
          </a:xfrm>
        </p:spPr>
        <p:txBody>
          <a:bodyPr/>
          <a:lstStyle>
            <a:lvl1pPr algn="ctr">
              <a:defRPr/>
            </a:lvl1pPr>
          </a:lstStyle>
          <a:p>
            <a:fld id="{A349544A-F1CD-3844-BFB3-6D230A0137DD}" type="datetimeFigureOut">
              <a:rPr lang="en-US" smtClean="0"/>
              <a:pPr/>
              <a:t>3/13/2019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0200" y="6384928"/>
            <a:ext cx="38608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1521378" y="6409775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744794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6F25C9A-F8C5-4E28-A305-767D38DCA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200" y="6400800"/>
            <a:ext cx="2895600" cy="3651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13" name="Picture 12" descr="FDA_FullColor_Monogram.jpg">
            <a:extLst>
              <a:ext uri="{FF2B5EF4-FFF2-40B4-BE49-F238E27FC236}">
                <a16:creationId xmlns:a16="http://schemas.microsoft.com/office/drawing/2014/main" id="{A59DE86F-741D-46D8-A10F-381EBEA34A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0" y="152400"/>
            <a:ext cx="620543" cy="7430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DA_FullColor_Monogram.jpg">
            <a:extLst>
              <a:ext uri="{FF2B5EF4-FFF2-40B4-BE49-F238E27FC236}">
                <a16:creationId xmlns:a16="http://schemas.microsoft.com/office/drawing/2014/main" id="{8413711E-31B4-4919-8B40-AD954F5D2E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0" y="152400"/>
            <a:ext cx="620543" cy="74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55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DA_B&amp;W_Primary_logo.jpg">
            <a:extLst>
              <a:ext uri="{FF2B5EF4-FFF2-40B4-BE49-F238E27FC236}">
                <a16:creationId xmlns:a16="http://schemas.microsoft.com/office/drawing/2014/main" id="{E3BE13EB-7367-47FE-9CD1-549659A186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741" y="2991577"/>
            <a:ext cx="4198518" cy="87484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49" r:id="rId2"/>
    <p:sldLayoutId id="2147483666" r:id="rId3"/>
    <p:sldLayoutId id="2147483659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18" Type="http://schemas.openxmlformats.org/officeDocument/2006/relationships/image" Target="../media/image22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17" Type="http://schemas.openxmlformats.org/officeDocument/2006/relationships/hyperlink" Target="https://loinc.org/guides/micro/" TargetMode="Externa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jpg"/><Relationship Id="rId10" Type="http://schemas.openxmlformats.org/officeDocument/2006/relationships/image" Target="../media/image15.svg"/><Relationship Id="rId19" Type="http://schemas.openxmlformats.org/officeDocument/2006/relationships/hyperlink" Target="http://ivdconnectivity.org/livd/" TargetMode="External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a.gov/MedicalDevices/DeviceRegulationandGuidance/UniqueDeviceIdentification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hyperlink" Target="http://www.accessdata.fda.gov/scripts/cdrh/cfdocs/cfcfr/CFRSearch.cfm?FR=809.3" TargetMode="External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bmp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70FD09F0-BE86-49C8-98AE-B9DC74BF2DF5}"/>
              </a:ext>
            </a:extLst>
          </p:cNvPr>
          <p:cNvSpPr txBox="1">
            <a:spLocks/>
          </p:cNvSpPr>
          <p:nvPr/>
        </p:nvSpPr>
        <p:spPr bwMode="auto">
          <a:xfrm>
            <a:off x="1125959" y="3585156"/>
            <a:ext cx="9865280" cy="262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None/>
              <a:defRPr/>
            </a:pPr>
            <a:r>
              <a:rPr lang="en-US" altLang="en-US" sz="2800" dirty="0"/>
              <a:t>Michael Waters, Ph.D.</a:t>
            </a:r>
          </a:p>
          <a:p>
            <a:pPr algn="ctr" eaLnBrk="1" hangingPunct="1">
              <a:spcBef>
                <a:spcPts val="0"/>
              </a:spcBef>
              <a:buNone/>
              <a:defRPr/>
            </a:pPr>
            <a:endParaRPr lang="en-US" altLang="en-US" sz="2000" i="1" dirty="0"/>
          </a:p>
          <a:p>
            <a:pPr algn="ctr" eaLnBrk="1" hangingPunct="1">
              <a:spcBef>
                <a:spcPts val="0"/>
              </a:spcBef>
              <a:buNone/>
              <a:defRPr/>
            </a:pPr>
            <a:r>
              <a:rPr lang="en-US" altLang="en-US" sz="2400" i="1" dirty="0" err="1"/>
              <a:t>SHIELD</a:t>
            </a:r>
            <a:r>
              <a:rPr lang="en-US" altLang="en-US" sz="2400" i="1" baseline="-25000" dirty="0" err="1"/>
              <a:t>x</a:t>
            </a:r>
            <a:r>
              <a:rPr lang="en-US" altLang="en-US" sz="2400" i="1" dirty="0"/>
              <a:t> Team Lead/OIR RWE Representative</a:t>
            </a:r>
          </a:p>
          <a:p>
            <a:pPr algn="ctr" eaLnBrk="1" hangingPunct="1">
              <a:spcBef>
                <a:spcPts val="0"/>
              </a:spcBef>
              <a:buNone/>
              <a:defRPr/>
            </a:pPr>
            <a:endParaRPr lang="en-US" altLang="en-US" sz="2000" i="1" dirty="0"/>
          </a:p>
          <a:p>
            <a:pPr algn="ctr" eaLnBrk="1" hangingPunct="1">
              <a:spcBef>
                <a:spcPts val="0"/>
              </a:spcBef>
              <a:buNone/>
              <a:defRPr/>
            </a:pPr>
            <a:r>
              <a:rPr lang="en-US" altLang="en-US" sz="2000" i="1" dirty="0"/>
              <a:t>Office of In Vitro Diagnostics and Radiological Health (OIR)</a:t>
            </a:r>
          </a:p>
          <a:p>
            <a:pPr algn="ctr" eaLnBrk="1" hangingPunct="1">
              <a:spcBef>
                <a:spcPts val="0"/>
              </a:spcBef>
              <a:buNone/>
              <a:defRPr/>
            </a:pPr>
            <a:r>
              <a:rPr lang="en-US" altLang="en-US" sz="2000" i="1" dirty="0"/>
              <a:t>Center for Devices and Radiologic Health (CDRH)</a:t>
            </a:r>
          </a:p>
          <a:p>
            <a:pPr algn="ctr" eaLnBrk="1" hangingPunct="1">
              <a:spcBef>
                <a:spcPts val="0"/>
              </a:spcBef>
              <a:buNone/>
              <a:defRPr/>
            </a:pPr>
            <a:r>
              <a:rPr lang="en-US" altLang="en-US" sz="2000" i="1" dirty="0"/>
              <a:t>Food and Drug Administration (FDA)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ABAE07-F1D6-4C24-9D07-08A7143C4329}"/>
              </a:ext>
            </a:extLst>
          </p:cNvPr>
          <p:cNvSpPr txBox="1"/>
          <p:nvPr/>
        </p:nvSpPr>
        <p:spPr>
          <a:xfrm>
            <a:off x="2738609" y="6482374"/>
            <a:ext cx="688459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i="1" u="sng" dirty="0">
                <a:solidFill>
                  <a:srgbClr val="0070C0"/>
                </a:solidFill>
              </a:rPr>
              <a:t>S</a:t>
            </a:r>
            <a:r>
              <a:rPr lang="en-US" i="1" dirty="0">
                <a:solidFill>
                  <a:srgbClr val="0070C0"/>
                </a:solidFill>
              </a:rPr>
              <a:t>ystemic </a:t>
            </a:r>
            <a:r>
              <a:rPr lang="en-US" i="1" u="sng" dirty="0">
                <a:solidFill>
                  <a:srgbClr val="0070C0"/>
                </a:solidFill>
              </a:rPr>
              <a:t>H</a:t>
            </a:r>
            <a:r>
              <a:rPr lang="en-US" i="1" dirty="0">
                <a:solidFill>
                  <a:srgbClr val="0070C0"/>
                </a:solidFill>
              </a:rPr>
              <a:t>armonization and </a:t>
            </a:r>
            <a:r>
              <a:rPr lang="en-US" i="1" u="sng" dirty="0">
                <a:solidFill>
                  <a:srgbClr val="0070C0"/>
                </a:solidFill>
              </a:rPr>
              <a:t>I</a:t>
            </a:r>
            <a:r>
              <a:rPr lang="en-US" i="1" dirty="0">
                <a:solidFill>
                  <a:srgbClr val="0070C0"/>
                </a:solidFill>
              </a:rPr>
              <a:t>nteroperability </a:t>
            </a:r>
            <a:r>
              <a:rPr lang="en-US" i="1" u="sng" dirty="0">
                <a:solidFill>
                  <a:srgbClr val="0070C0"/>
                </a:solidFill>
              </a:rPr>
              <a:t>E</a:t>
            </a:r>
            <a:r>
              <a:rPr lang="en-US" i="1" dirty="0">
                <a:solidFill>
                  <a:srgbClr val="0070C0"/>
                </a:solidFill>
              </a:rPr>
              <a:t>nhancement for </a:t>
            </a:r>
            <a:r>
              <a:rPr lang="en-US" i="1" u="sng" dirty="0">
                <a:solidFill>
                  <a:srgbClr val="0070C0"/>
                </a:solidFill>
              </a:rPr>
              <a:t>L</a:t>
            </a:r>
            <a:r>
              <a:rPr lang="en-US" i="1" dirty="0">
                <a:solidFill>
                  <a:srgbClr val="0070C0"/>
                </a:solidFill>
              </a:rPr>
              <a:t>ab </a:t>
            </a:r>
            <a:r>
              <a:rPr lang="en-US" i="1" u="sng" dirty="0">
                <a:solidFill>
                  <a:srgbClr val="0070C0"/>
                </a:solidFill>
              </a:rPr>
              <a:t>D</a:t>
            </a:r>
            <a:r>
              <a:rPr lang="en-US" i="1" dirty="0">
                <a:solidFill>
                  <a:srgbClr val="0070C0"/>
                </a:solidFill>
              </a:rPr>
              <a:t>ata</a:t>
            </a:r>
          </a:p>
        </p:txBody>
      </p:sp>
      <p:pic>
        <p:nvPicPr>
          <p:cNvPr id="9" name="Picture 8">
            <a:hlinkClick r:id="" action="ppaction://noaction"/>
            <a:extLst>
              <a:ext uri="{FF2B5EF4-FFF2-40B4-BE49-F238E27FC236}">
                <a16:creationId xmlns:a16="http://schemas.microsoft.com/office/drawing/2014/main" id="{5826884D-9AB3-4D21-995C-4EB7A391CD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194" b="25580"/>
          <a:stretch/>
        </p:blipFill>
        <p:spPr>
          <a:xfrm>
            <a:off x="110472" y="6392451"/>
            <a:ext cx="2030974" cy="46554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75D8A14-13BE-4592-9BDB-A7D6DE2434D6}"/>
              </a:ext>
            </a:extLst>
          </p:cNvPr>
          <p:cNvSpPr txBox="1">
            <a:spLocks/>
          </p:cNvSpPr>
          <p:nvPr/>
        </p:nvSpPr>
        <p:spPr>
          <a:xfrm>
            <a:off x="0" y="1043416"/>
            <a:ext cx="12192000" cy="2264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300" dirty="0">
                <a:solidFill>
                  <a:srgbClr val="0070C0"/>
                </a:solidFill>
                <a:latin typeface="Calibri" panose="020F0502020204030204" pitchFamily="34" charset="0"/>
              </a:rPr>
              <a:t>Enabling Real-Time Epidemiology for Infectious Diseases Through Interoperable IVD Data</a:t>
            </a:r>
            <a:endParaRPr lang="en-US" sz="5300" dirty="0">
              <a:solidFill>
                <a:srgbClr val="0070C0"/>
              </a:solidFill>
            </a:endParaRPr>
          </a:p>
          <a:p>
            <a:br>
              <a:rPr lang="en-US" dirty="0">
                <a:solidFill>
                  <a:srgbClr val="0070C0"/>
                </a:solidFill>
              </a:rPr>
            </a:br>
            <a:r>
              <a:rPr lang="en-US" sz="3100" i="1" dirty="0" err="1">
                <a:solidFill>
                  <a:srgbClr val="0070C0"/>
                </a:solidFill>
              </a:rPr>
              <a:t>SHIELD</a:t>
            </a:r>
            <a:r>
              <a:rPr lang="en-US" sz="3100" i="1" baseline="-25000" dirty="0" err="1">
                <a:solidFill>
                  <a:srgbClr val="0070C0"/>
                </a:solidFill>
              </a:rPr>
              <a:t>x</a:t>
            </a:r>
            <a:r>
              <a:rPr lang="en-US" sz="3100" i="1" dirty="0">
                <a:solidFill>
                  <a:srgbClr val="0070C0"/>
                </a:solidFill>
              </a:rPr>
              <a:t>- putting IVD data standards to work</a:t>
            </a:r>
            <a:endParaRPr lang="en-US" altLang="en-US" sz="3100" i="1" dirty="0">
              <a:solidFill>
                <a:srgbClr val="0070C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1C66A4-DD41-4550-9813-8CFF41BB94F2}"/>
              </a:ext>
            </a:extLst>
          </p:cNvPr>
          <p:cNvSpPr/>
          <p:nvPr/>
        </p:nvSpPr>
        <p:spPr>
          <a:xfrm>
            <a:off x="5102939" y="3244334"/>
            <a:ext cx="1986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Current/Next Steps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901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1">
            <a:extLst>
              <a:ext uri="{FF2B5EF4-FFF2-40B4-BE49-F238E27FC236}">
                <a16:creationId xmlns:a16="http://schemas.microsoft.com/office/drawing/2014/main" id="{5BDF1F1C-1695-4AE6-97D4-20158C535269}"/>
              </a:ext>
            </a:extLst>
          </p:cNvPr>
          <p:cNvSpPr txBox="1">
            <a:spLocks/>
          </p:cNvSpPr>
          <p:nvPr/>
        </p:nvSpPr>
        <p:spPr>
          <a:xfrm>
            <a:off x="2" y="20776"/>
            <a:ext cx="11418455" cy="92602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7CBA"/>
                </a:solidFill>
              </a:rPr>
              <a:t>IVDs Provide Traceability, Context and Perspective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7A09CD-3000-4986-92F7-05A9C2C92DA5}"/>
              </a:ext>
            </a:extLst>
          </p:cNvPr>
          <p:cNvSpPr/>
          <p:nvPr/>
        </p:nvSpPr>
        <p:spPr>
          <a:xfrm>
            <a:off x="495300" y="946796"/>
            <a:ext cx="112014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u="sng" dirty="0"/>
              <a:t>in vitro</a:t>
            </a:r>
            <a:r>
              <a:rPr lang="en-US" sz="2800" b="1" u="sng" dirty="0"/>
              <a:t> diagnostics (IVDs):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provide objective evidence aid in the diagnosis and treatment of a patient by a trained clinician.</a:t>
            </a:r>
            <a:endParaRPr lang="en-US" sz="2800" i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generate data that gets populated in electronic healthcare records (EHRs), useful for: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800" dirty="0"/>
              <a:t>Epidemiology/outbreak monitoring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800" dirty="0"/>
              <a:t>Healthcare innovation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800" dirty="0">
                <a:cs typeface="PT Sans"/>
              </a:rPr>
              <a:t>Decision support/knowledge generation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800" dirty="0">
                <a:cs typeface="PT Sans"/>
              </a:rPr>
              <a:t>Public health reporting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800" dirty="0">
                <a:cs typeface="PT Sans"/>
              </a:rPr>
              <a:t>Laboratory cost savings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800" dirty="0">
                <a:cs typeface="PT Sans"/>
              </a:rPr>
              <a:t>Signal detection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800" dirty="0"/>
              <a:t>more</a:t>
            </a:r>
          </a:p>
        </p:txBody>
      </p:sp>
    </p:spTree>
    <p:extLst>
      <p:ext uri="{BB962C8B-B14F-4D97-AF65-F5344CB8AC3E}">
        <p14:creationId xmlns:p14="http://schemas.microsoft.com/office/powerpoint/2010/main" val="4175514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9DCFC-CC21-4328-8B42-42A46B4FF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0"/>
            <a:ext cx="894965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8CF7C7B-0470-431B-8171-48A7A36833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93" t="3333" r="2680"/>
          <a:stretch/>
        </p:blipFill>
        <p:spPr>
          <a:xfrm>
            <a:off x="838200" y="0"/>
            <a:ext cx="10591800" cy="6629400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CA9A9E08-CB81-400D-BF6E-39354E2EE8CF}"/>
              </a:ext>
            </a:extLst>
          </p:cNvPr>
          <p:cNvGrpSpPr/>
          <p:nvPr/>
        </p:nvGrpSpPr>
        <p:grpSpPr>
          <a:xfrm>
            <a:off x="5084427" y="2133600"/>
            <a:ext cx="1524000" cy="1534391"/>
            <a:chOff x="5084427" y="2133600"/>
            <a:chExt cx="1524000" cy="153439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82DE551-1AD1-4626-AE6D-34960F820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84427" y="2133600"/>
              <a:ext cx="1524000" cy="1527918"/>
            </a:xfrm>
            <a:prstGeom prst="rect">
              <a:avLst/>
            </a:prstGeom>
          </p:spPr>
        </p:pic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D5DB6EB2-362A-4290-BD22-33E87C9F706B}"/>
                </a:ext>
              </a:extLst>
            </p:cNvPr>
            <p:cNvSpPr/>
            <p:nvPr/>
          </p:nvSpPr>
          <p:spPr>
            <a:xfrm>
              <a:off x="5510466" y="3298659"/>
              <a:ext cx="7969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00FF00"/>
                  </a:solidFill>
                </a:rPr>
                <a:t>Server</a:t>
              </a:r>
              <a:endParaRPr lang="en-US" dirty="0">
                <a:solidFill>
                  <a:srgbClr val="00FF00"/>
                </a:solidFill>
              </a:endParaRPr>
            </a:p>
          </p:txBody>
        </p:sp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F350F70-87C4-4DA1-8867-03C992B44C83}"/>
              </a:ext>
            </a:extLst>
          </p:cNvPr>
          <p:cNvCxnSpPr>
            <a:cxnSpLocks/>
          </p:cNvCxnSpPr>
          <p:nvPr/>
        </p:nvCxnSpPr>
        <p:spPr>
          <a:xfrm>
            <a:off x="2971800" y="1676400"/>
            <a:ext cx="2754309" cy="685800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FD43061-29D3-49C5-90A4-2DAAAE5A5F07}"/>
              </a:ext>
            </a:extLst>
          </p:cNvPr>
          <p:cNvCxnSpPr>
            <a:cxnSpLocks/>
          </p:cNvCxnSpPr>
          <p:nvPr/>
        </p:nvCxnSpPr>
        <p:spPr>
          <a:xfrm>
            <a:off x="2971800" y="1752600"/>
            <a:ext cx="2754309" cy="685800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6D438E6-E46C-47AF-B569-5105350DA87B}"/>
              </a:ext>
            </a:extLst>
          </p:cNvPr>
          <p:cNvCxnSpPr>
            <a:cxnSpLocks/>
          </p:cNvCxnSpPr>
          <p:nvPr/>
        </p:nvCxnSpPr>
        <p:spPr>
          <a:xfrm>
            <a:off x="2819400" y="2019300"/>
            <a:ext cx="2906709" cy="495300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B862454-9F2A-483B-9F42-1B5A0630ABB1}"/>
              </a:ext>
            </a:extLst>
          </p:cNvPr>
          <p:cNvCxnSpPr>
            <a:cxnSpLocks/>
          </p:cNvCxnSpPr>
          <p:nvPr/>
        </p:nvCxnSpPr>
        <p:spPr>
          <a:xfrm>
            <a:off x="3724863" y="2362200"/>
            <a:ext cx="2001246" cy="266700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DD371B3-0427-409F-9932-AC24E6A7B924}"/>
              </a:ext>
            </a:extLst>
          </p:cNvPr>
          <p:cNvCxnSpPr>
            <a:cxnSpLocks/>
          </p:cNvCxnSpPr>
          <p:nvPr/>
        </p:nvCxnSpPr>
        <p:spPr>
          <a:xfrm>
            <a:off x="3505200" y="2022764"/>
            <a:ext cx="2220909" cy="453736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DE9FCDE-C694-46EB-B4F6-BA6C8D977090}"/>
              </a:ext>
            </a:extLst>
          </p:cNvPr>
          <p:cNvCxnSpPr>
            <a:cxnSpLocks/>
          </p:cNvCxnSpPr>
          <p:nvPr/>
        </p:nvCxnSpPr>
        <p:spPr>
          <a:xfrm flipH="1">
            <a:off x="6400800" y="2628900"/>
            <a:ext cx="609601" cy="0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83C9BC4-4E60-45AD-8504-4F785B18DF03}"/>
              </a:ext>
            </a:extLst>
          </p:cNvPr>
          <p:cNvCxnSpPr>
            <a:cxnSpLocks/>
          </p:cNvCxnSpPr>
          <p:nvPr/>
        </p:nvCxnSpPr>
        <p:spPr>
          <a:xfrm flipH="1">
            <a:off x="6324600" y="1691409"/>
            <a:ext cx="1643391" cy="823191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827ECBB-92E3-480B-BA0B-3333162B3AED}"/>
              </a:ext>
            </a:extLst>
          </p:cNvPr>
          <p:cNvCxnSpPr>
            <a:cxnSpLocks/>
          </p:cNvCxnSpPr>
          <p:nvPr/>
        </p:nvCxnSpPr>
        <p:spPr>
          <a:xfrm flipH="1" flipV="1">
            <a:off x="6400800" y="2895600"/>
            <a:ext cx="685800" cy="304800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4C530BA-8033-4205-8043-89E00F8FAA56}"/>
              </a:ext>
            </a:extLst>
          </p:cNvPr>
          <p:cNvCxnSpPr>
            <a:cxnSpLocks/>
          </p:cNvCxnSpPr>
          <p:nvPr/>
        </p:nvCxnSpPr>
        <p:spPr>
          <a:xfrm flipH="1" flipV="1">
            <a:off x="6172200" y="3048000"/>
            <a:ext cx="3810000" cy="1295400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C5021D5-37B4-41A9-AB51-CA8EC61E0945}"/>
              </a:ext>
            </a:extLst>
          </p:cNvPr>
          <p:cNvCxnSpPr>
            <a:cxnSpLocks/>
          </p:cNvCxnSpPr>
          <p:nvPr/>
        </p:nvCxnSpPr>
        <p:spPr>
          <a:xfrm flipH="1" flipV="1">
            <a:off x="6324600" y="3200400"/>
            <a:ext cx="419100" cy="850200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608B121-0DC8-465B-93E1-A2EBF8CACD49}"/>
              </a:ext>
            </a:extLst>
          </p:cNvPr>
          <p:cNvCxnSpPr>
            <a:cxnSpLocks/>
          </p:cNvCxnSpPr>
          <p:nvPr/>
        </p:nvCxnSpPr>
        <p:spPr>
          <a:xfrm flipH="1">
            <a:off x="6144587" y="1672482"/>
            <a:ext cx="463841" cy="765918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60B6CA4-876F-4F20-B799-07CAD2C5EF4C}"/>
              </a:ext>
            </a:extLst>
          </p:cNvPr>
          <p:cNvCxnSpPr>
            <a:cxnSpLocks/>
          </p:cNvCxnSpPr>
          <p:nvPr/>
        </p:nvCxnSpPr>
        <p:spPr>
          <a:xfrm flipH="1">
            <a:off x="6259509" y="1943100"/>
            <a:ext cx="484191" cy="478209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EA2B883-1782-4B17-994D-E7A14F4B77B6}"/>
              </a:ext>
            </a:extLst>
          </p:cNvPr>
          <p:cNvCxnSpPr>
            <a:cxnSpLocks/>
          </p:cNvCxnSpPr>
          <p:nvPr/>
        </p:nvCxnSpPr>
        <p:spPr>
          <a:xfrm flipH="1">
            <a:off x="6420161" y="2019300"/>
            <a:ext cx="2381562" cy="529936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F7D1D67-C656-485B-AFC3-095658E6782D}"/>
              </a:ext>
            </a:extLst>
          </p:cNvPr>
          <p:cNvCxnSpPr>
            <a:cxnSpLocks/>
          </p:cNvCxnSpPr>
          <p:nvPr/>
        </p:nvCxnSpPr>
        <p:spPr>
          <a:xfrm>
            <a:off x="3505200" y="1219200"/>
            <a:ext cx="2051846" cy="1030432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E8B2212-8E1E-42E1-84C7-CCA8B6C8C32E}"/>
              </a:ext>
            </a:extLst>
          </p:cNvPr>
          <p:cNvCxnSpPr>
            <a:cxnSpLocks/>
          </p:cNvCxnSpPr>
          <p:nvPr/>
        </p:nvCxnSpPr>
        <p:spPr>
          <a:xfrm flipV="1">
            <a:off x="3505200" y="2739736"/>
            <a:ext cx="2051846" cy="117764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043D67E-4D1C-4508-89CB-BF83DEEC90B0}"/>
              </a:ext>
            </a:extLst>
          </p:cNvPr>
          <p:cNvCxnSpPr>
            <a:cxnSpLocks/>
          </p:cNvCxnSpPr>
          <p:nvPr/>
        </p:nvCxnSpPr>
        <p:spPr>
          <a:xfrm flipV="1">
            <a:off x="3962400" y="2930009"/>
            <a:ext cx="1594646" cy="498991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25E6D0A-56C8-478A-8262-1DEBFF52B101}"/>
              </a:ext>
            </a:extLst>
          </p:cNvPr>
          <p:cNvCxnSpPr>
            <a:cxnSpLocks/>
          </p:cNvCxnSpPr>
          <p:nvPr/>
        </p:nvCxnSpPr>
        <p:spPr>
          <a:xfrm flipV="1">
            <a:off x="4348954" y="3082410"/>
            <a:ext cx="1360492" cy="1182944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C872F7AE-1AB4-4D30-85E6-B0930C563590}"/>
              </a:ext>
            </a:extLst>
          </p:cNvPr>
          <p:cNvCxnSpPr>
            <a:cxnSpLocks/>
          </p:cNvCxnSpPr>
          <p:nvPr/>
        </p:nvCxnSpPr>
        <p:spPr>
          <a:xfrm flipH="1">
            <a:off x="6259509" y="1092900"/>
            <a:ext cx="922030" cy="1243200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itle 1">
            <a:extLst>
              <a:ext uri="{FF2B5EF4-FFF2-40B4-BE49-F238E27FC236}">
                <a16:creationId xmlns:a16="http://schemas.microsoft.com/office/drawing/2014/main" id="{67D5E67B-6993-44BF-8235-D8406AE33CC1}"/>
              </a:ext>
            </a:extLst>
          </p:cNvPr>
          <p:cNvSpPr txBox="1">
            <a:spLocks/>
          </p:cNvSpPr>
          <p:nvPr/>
        </p:nvSpPr>
        <p:spPr>
          <a:xfrm>
            <a:off x="16882" y="2935"/>
            <a:ext cx="11169636" cy="636455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7CBA"/>
                </a:solidFill>
              </a:rPr>
              <a:t>Semantic Interoperability is Essential to AMR Surveillance</a:t>
            </a:r>
          </a:p>
        </p:txBody>
      </p:sp>
      <p:pic>
        <p:nvPicPr>
          <p:cNvPr id="60" name="Picture 2" descr="C:\Users\Michael.Waters\Desktop\2017 NEST Detail\OIR presentations\harrison playing solo.jpg">
            <a:extLst>
              <a:ext uri="{FF2B5EF4-FFF2-40B4-BE49-F238E27FC236}">
                <a16:creationId xmlns:a16="http://schemas.microsoft.com/office/drawing/2014/main" id="{7ACAC1CA-980B-40AB-8615-1DBEAF617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178" y="-1292"/>
            <a:ext cx="3456432" cy="685800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D129E2E6-6073-437B-914B-1499584E55E3}"/>
              </a:ext>
            </a:extLst>
          </p:cNvPr>
          <p:cNvGrpSpPr/>
          <p:nvPr/>
        </p:nvGrpSpPr>
        <p:grpSpPr>
          <a:xfrm>
            <a:off x="8718798" y="4721116"/>
            <a:ext cx="3493719" cy="1619930"/>
            <a:chOff x="9119263" y="4721116"/>
            <a:chExt cx="3093254" cy="1619930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393687B-B6FB-4488-A4C1-DE843775B075}"/>
                </a:ext>
              </a:extLst>
            </p:cNvPr>
            <p:cNvSpPr txBox="1"/>
            <p:nvPr/>
          </p:nvSpPr>
          <p:spPr>
            <a:xfrm>
              <a:off x="9119263" y="4771386"/>
              <a:ext cx="309325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</a:rPr>
                <a:t>DATA INTEROPERABILITY NEEDED!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D2D0B2B2-02DF-4FE9-A8DA-CC1AF06BD55B}"/>
                </a:ext>
              </a:extLst>
            </p:cNvPr>
            <p:cNvCxnSpPr>
              <a:cxnSpLocks/>
            </p:cNvCxnSpPr>
            <p:nvPr/>
          </p:nvCxnSpPr>
          <p:spPr>
            <a:xfrm>
              <a:off x="9714094" y="4721116"/>
              <a:ext cx="447702" cy="308655"/>
            </a:xfrm>
            <a:prstGeom prst="line">
              <a:avLst/>
            </a:prstGeom>
            <a:ln w="76200">
              <a:solidFill>
                <a:srgbClr val="FF0000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8B1D18CC-B21B-4062-A7DE-3FF5B723798C}"/>
              </a:ext>
            </a:extLst>
          </p:cNvPr>
          <p:cNvSpPr txBox="1"/>
          <p:nvPr/>
        </p:nvSpPr>
        <p:spPr>
          <a:xfrm>
            <a:off x="901103" y="2754659"/>
            <a:ext cx="3521269" cy="2062103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RWE must be understood and reliable to be useful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38DF50C-67D5-4B9C-A876-660AE1FF8A2F}"/>
              </a:ext>
            </a:extLst>
          </p:cNvPr>
          <p:cNvSpPr txBox="1"/>
          <p:nvPr/>
        </p:nvSpPr>
        <p:spPr>
          <a:xfrm>
            <a:off x="4940444" y="416097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7E1E75C-9428-487E-A3BF-8E7941E81CFE}"/>
              </a:ext>
            </a:extLst>
          </p:cNvPr>
          <p:cNvSpPr txBox="1"/>
          <p:nvPr/>
        </p:nvSpPr>
        <p:spPr>
          <a:xfrm>
            <a:off x="7333899" y="2180487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A3FC322-7F10-403F-9BED-C4E57F0A9983}"/>
              </a:ext>
            </a:extLst>
          </p:cNvPr>
          <p:cNvSpPr txBox="1"/>
          <p:nvPr/>
        </p:nvSpPr>
        <p:spPr>
          <a:xfrm>
            <a:off x="4523577" y="4233463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B267462-13E4-4EDE-A453-C0087B43C18C}"/>
              </a:ext>
            </a:extLst>
          </p:cNvPr>
          <p:cNvSpPr txBox="1"/>
          <p:nvPr/>
        </p:nvSpPr>
        <p:spPr>
          <a:xfrm>
            <a:off x="7031246" y="5445289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7CC61D0-EE45-4CC1-B8A7-C9C4C6DA1F32}"/>
              </a:ext>
            </a:extLst>
          </p:cNvPr>
          <p:cNvSpPr txBox="1"/>
          <p:nvPr/>
        </p:nvSpPr>
        <p:spPr>
          <a:xfrm>
            <a:off x="5854441" y="3074380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8B80A43-723E-4E8D-9811-4F4DAEB927AD}"/>
              </a:ext>
            </a:extLst>
          </p:cNvPr>
          <p:cNvSpPr txBox="1"/>
          <p:nvPr/>
        </p:nvSpPr>
        <p:spPr>
          <a:xfrm>
            <a:off x="6885635" y="1188836"/>
            <a:ext cx="6607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5043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7E0806-B680-4C79-8260-C3BCE550D60C}"/>
              </a:ext>
            </a:extLst>
          </p:cNvPr>
          <p:cNvSpPr/>
          <p:nvPr/>
        </p:nvSpPr>
        <p:spPr>
          <a:xfrm>
            <a:off x="510073" y="1095074"/>
            <a:ext cx="11353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/>
              <a:t>SHIELD Mission: </a:t>
            </a:r>
            <a:endParaRPr lang="en-US" sz="2400" dirty="0"/>
          </a:p>
          <a:p>
            <a:r>
              <a:rPr lang="en-US" sz="2400" dirty="0"/>
              <a:t>Accelerate lab data digitization; improve quality &amp; interoperability of IVD data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Improve access to </a:t>
            </a:r>
            <a:r>
              <a:rPr lang="en-US" sz="2400" dirty="0">
                <a:solidFill>
                  <a:srgbClr val="FF0000"/>
                </a:solidFill>
              </a:rPr>
              <a:t>high-quality RWE </a:t>
            </a:r>
            <a:r>
              <a:rPr lang="en-US" sz="2400" dirty="0"/>
              <a:t>for regulatory decisions,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reduce burdens </a:t>
            </a:r>
            <a:r>
              <a:rPr lang="en-US" sz="2400" dirty="0"/>
              <a:t>to the healthcare ecosystem,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promote innovative </a:t>
            </a:r>
            <a:r>
              <a:rPr lang="en-US" sz="2400" dirty="0">
                <a:solidFill>
                  <a:srgbClr val="FF0000"/>
                </a:solidFill>
              </a:rPr>
              <a:t>21</a:t>
            </a:r>
            <a:r>
              <a:rPr lang="en-US" sz="2400" baseline="30000" dirty="0">
                <a:solidFill>
                  <a:srgbClr val="FF0000"/>
                </a:solidFill>
              </a:rPr>
              <a:t>st</a:t>
            </a:r>
            <a:r>
              <a:rPr lang="en-US" sz="2400" dirty="0">
                <a:solidFill>
                  <a:srgbClr val="FF0000"/>
                </a:solidFill>
              </a:rPr>
              <a:t> century solutions </a:t>
            </a:r>
            <a:r>
              <a:rPr lang="en-US" sz="2400" dirty="0"/>
              <a:t>to public health challenges,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build NEST </a:t>
            </a:r>
            <a:r>
              <a:rPr lang="en-US" sz="2400" i="1" dirty="0"/>
              <a:t>(diagnostic arm).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75F492-6C9B-41FB-AA16-01A58F5F287D}"/>
              </a:ext>
            </a:extLst>
          </p:cNvPr>
          <p:cNvSpPr/>
          <p:nvPr/>
        </p:nvSpPr>
        <p:spPr>
          <a:xfrm>
            <a:off x="510073" y="5363486"/>
            <a:ext cx="1135380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/>
              <a:t>SHIELD Stakeholders (&gt;50 institutions engaged):</a:t>
            </a:r>
            <a:endParaRPr lang="en-US" sz="2400" dirty="0"/>
          </a:p>
          <a:p>
            <a:pPr>
              <a:spcAft>
                <a:spcPts val="1800"/>
              </a:spcAft>
            </a:pPr>
            <a:r>
              <a:rPr lang="en-US" sz="2400" dirty="0"/>
              <a:t>FDA (CDRH, CDER, CBER), CDC, NIH, ONC, CMS, VA, CAP, IVD Manufacturers, EHR Vendors, Laboratories, Standards Developers, PEW Charitable Trusts, NEST/MDIC, Academia</a:t>
            </a:r>
            <a:endParaRPr lang="en-US" altLang="zh-CN" sz="2400" dirty="0">
              <a:ea typeface="SimSun" pitchFamily="2" charset="-12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1B1055-8AD0-4C3F-8570-57283F97A019}"/>
              </a:ext>
            </a:extLst>
          </p:cNvPr>
          <p:cNvSpPr txBox="1"/>
          <p:nvPr/>
        </p:nvSpPr>
        <p:spPr>
          <a:xfrm>
            <a:off x="2069177" y="553037"/>
            <a:ext cx="8205708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100" i="1" u="sng" dirty="0">
                <a:solidFill>
                  <a:srgbClr val="0070C0"/>
                </a:solidFill>
              </a:rPr>
              <a:t>S</a:t>
            </a:r>
            <a:r>
              <a:rPr lang="en-US" sz="2100" i="1" dirty="0">
                <a:solidFill>
                  <a:srgbClr val="0070C0"/>
                </a:solidFill>
              </a:rPr>
              <a:t>ystemic </a:t>
            </a:r>
            <a:r>
              <a:rPr lang="en-US" sz="2100" i="1" u="sng" dirty="0">
                <a:solidFill>
                  <a:srgbClr val="0070C0"/>
                </a:solidFill>
              </a:rPr>
              <a:t>H</a:t>
            </a:r>
            <a:r>
              <a:rPr lang="en-US" sz="2100" i="1" dirty="0">
                <a:solidFill>
                  <a:srgbClr val="0070C0"/>
                </a:solidFill>
              </a:rPr>
              <a:t>armonization and </a:t>
            </a:r>
            <a:r>
              <a:rPr lang="en-US" sz="2100" i="1" u="sng" dirty="0">
                <a:solidFill>
                  <a:srgbClr val="0070C0"/>
                </a:solidFill>
              </a:rPr>
              <a:t>I</a:t>
            </a:r>
            <a:r>
              <a:rPr lang="en-US" sz="2100" i="1" dirty="0">
                <a:solidFill>
                  <a:srgbClr val="0070C0"/>
                </a:solidFill>
              </a:rPr>
              <a:t>nteroperability </a:t>
            </a:r>
            <a:r>
              <a:rPr lang="en-US" sz="2100" i="1" u="sng" dirty="0">
                <a:solidFill>
                  <a:srgbClr val="0070C0"/>
                </a:solidFill>
              </a:rPr>
              <a:t>E</a:t>
            </a:r>
            <a:r>
              <a:rPr lang="en-US" sz="2100" i="1" dirty="0">
                <a:solidFill>
                  <a:srgbClr val="0070C0"/>
                </a:solidFill>
              </a:rPr>
              <a:t>nhancement for </a:t>
            </a:r>
            <a:r>
              <a:rPr lang="en-US" sz="2100" i="1" u="sng" dirty="0">
                <a:solidFill>
                  <a:srgbClr val="0070C0"/>
                </a:solidFill>
              </a:rPr>
              <a:t>L</a:t>
            </a:r>
            <a:r>
              <a:rPr lang="en-US" sz="2100" i="1" dirty="0">
                <a:solidFill>
                  <a:srgbClr val="0070C0"/>
                </a:solidFill>
              </a:rPr>
              <a:t>ab </a:t>
            </a:r>
            <a:r>
              <a:rPr lang="en-US" sz="2100" i="1" u="sng" dirty="0">
                <a:solidFill>
                  <a:srgbClr val="0070C0"/>
                </a:solidFill>
              </a:rPr>
              <a:t>D</a:t>
            </a:r>
            <a:r>
              <a:rPr lang="en-US" sz="2100" i="1" dirty="0">
                <a:solidFill>
                  <a:srgbClr val="0070C0"/>
                </a:solidFill>
              </a:rPr>
              <a:t>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B56F95-122E-4D8F-8C97-C2CDE3D323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194" b="25580"/>
          <a:stretch/>
        </p:blipFill>
        <p:spPr>
          <a:xfrm>
            <a:off x="4904927" y="76200"/>
            <a:ext cx="2382145" cy="5855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FD55508-027F-439C-8B8B-CB7B1ADB77CD}"/>
              </a:ext>
            </a:extLst>
          </p:cNvPr>
          <p:cNvSpPr/>
          <p:nvPr/>
        </p:nvSpPr>
        <p:spPr>
          <a:xfrm>
            <a:off x="496675" y="3584123"/>
            <a:ext cx="11353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 </a:t>
            </a:r>
            <a:r>
              <a:rPr lang="en-US" sz="2400" b="1" u="sng" dirty="0"/>
              <a:t>How? – SHIELD employs consensus processes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leverage existing lab data standards and infrastructure,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develop standards/tools to fill lab data interoperability gaps and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expedite ubiquitous adoption &amp; implementation of SHIELD infrastructure.</a:t>
            </a:r>
          </a:p>
        </p:txBody>
      </p:sp>
    </p:spTree>
    <p:extLst>
      <p:ext uri="{BB962C8B-B14F-4D97-AF65-F5344CB8AC3E}">
        <p14:creationId xmlns:p14="http://schemas.microsoft.com/office/powerpoint/2010/main" val="168679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EF570B0-2B88-49B1-8D7D-B716EE1FDA0A}"/>
              </a:ext>
            </a:extLst>
          </p:cNvPr>
          <p:cNvSpPr/>
          <p:nvPr/>
        </p:nvSpPr>
        <p:spPr>
          <a:xfrm>
            <a:off x="162280" y="1878618"/>
            <a:ext cx="11734799" cy="37778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2225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CCED8C7-C641-4D19-9E4F-A78C7B191858}"/>
              </a:ext>
            </a:extLst>
          </p:cNvPr>
          <p:cNvSpPr txBox="1">
            <a:spLocks/>
          </p:cNvSpPr>
          <p:nvPr/>
        </p:nvSpPr>
        <p:spPr>
          <a:xfrm>
            <a:off x="-15336" y="4580"/>
            <a:ext cx="12207335" cy="81771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70C0"/>
                </a:solidFill>
              </a:rPr>
              <a:t>Standards Empower Lab Data Utility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EBE187-D9AF-476E-9693-B1F4BB9D3690}"/>
              </a:ext>
            </a:extLst>
          </p:cNvPr>
          <p:cNvSpPr txBox="1"/>
          <p:nvPr/>
        </p:nvSpPr>
        <p:spPr>
          <a:xfrm>
            <a:off x="2209800" y="822291"/>
            <a:ext cx="7495775" cy="9541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>
              <a:tabLst>
                <a:tab pos="3316288" algn="l"/>
              </a:tabLst>
            </a:pPr>
            <a:r>
              <a:rPr lang="en-US" sz="2800" b="1" i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W/Standards: 	Quality in – Quality out.</a:t>
            </a:r>
          </a:p>
          <a:p>
            <a:pPr>
              <a:tabLst>
                <a:tab pos="3316288" algn="l"/>
              </a:tabLst>
            </a:pP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W/O Standards: 	Garbage in – Garbage out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A8DC464-5674-4C61-9B3F-E3B3A5B9FBCE}"/>
              </a:ext>
            </a:extLst>
          </p:cNvPr>
          <p:cNvSpPr txBox="1"/>
          <p:nvPr/>
        </p:nvSpPr>
        <p:spPr>
          <a:xfrm>
            <a:off x="-15336" y="5657671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Plan: </a:t>
            </a:r>
          </a:p>
          <a:p>
            <a:r>
              <a:rPr lang="en-US" sz="2400" dirty="0"/>
              <a:t>Government supports manufacturers/industry to provide vetted and harmonized descriptive IVD codes to labs to improve utility for consumers.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45C7AE-2BB0-43FD-9F7C-7D03F4B07280}"/>
              </a:ext>
            </a:extLst>
          </p:cNvPr>
          <p:cNvSpPr/>
          <p:nvPr/>
        </p:nvSpPr>
        <p:spPr>
          <a:xfrm>
            <a:off x="1784452" y="5225215"/>
            <a:ext cx="17583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Manufacturers</a:t>
            </a:r>
            <a:endParaRPr lang="en-US" sz="2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8D8E3E-627C-4B4E-9A89-578EB0B45E8F}"/>
              </a:ext>
            </a:extLst>
          </p:cNvPr>
          <p:cNvCxnSpPr>
            <a:cxnSpLocks/>
          </p:cNvCxnSpPr>
          <p:nvPr/>
        </p:nvCxnSpPr>
        <p:spPr>
          <a:xfrm flipV="1">
            <a:off x="356307" y="5259904"/>
            <a:ext cx="4139492" cy="866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F59E54F-C0DE-46C8-9E10-EC79EEFD8B27}"/>
              </a:ext>
            </a:extLst>
          </p:cNvPr>
          <p:cNvSpPr txBox="1"/>
          <p:nvPr/>
        </p:nvSpPr>
        <p:spPr>
          <a:xfrm>
            <a:off x="326380" y="1962720"/>
            <a:ext cx="4156144" cy="70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u="sng" dirty="0"/>
              <a:t>Context:</a:t>
            </a:r>
            <a:r>
              <a:rPr lang="en-US" sz="2000" b="1" i="1" dirty="0"/>
              <a:t> An </a:t>
            </a:r>
            <a:r>
              <a:rPr lang="en-US" sz="2000" b="1" i="1" dirty="0">
                <a:solidFill>
                  <a:srgbClr val="C00000"/>
                </a:solidFill>
              </a:rPr>
              <a:t>IVD </a:t>
            </a:r>
            <a:r>
              <a:rPr lang="en-US" sz="2000" b="1" i="1" dirty="0"/>
              <a:t>asks a </a:t>
            </a:r>
            <a:r>
              <a:rPr lang="en-US" sz="2000" b="1" i="1" dirty="0">
                <a:solidFill>
                  <a:srgbClr val="C00000"/>
                </a:solidFill>
              </a:rPr>
              <a:t>question</a:t>
            </a:r>
            <a:r>
              <a:rPr lang="en-US" sz="2000" b="1" i="1" dirty="0"/>
              <a:t> of a specimen to get an </a:t>
            </a:r>
            <a:r>
              <a:rPr lang="en-US" sz="2000" b="1" i="1" dirty="0">
                <a:solidFill>
                  <a:srgbClr val="C00000"/>
                </a:solidFill>
              </a:rPr>
              <a:t>answer</a:t>
            </a:r>
            <a:r>
              <a:rPr lang="en-US" sz="2000" b="1" i="1" dirty="0"/>
              <a:t>.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F3E43B2-E202-49A7-93C3-71B714A42830}"/>
              </a:ext>
            </a:extLst>
          </p:cNvPr>
          <p:cNvGrpSpPr/>
          <p:nvPr/>
        </p:nvGrpSpPr>
        <p:grpSpPr>
          <a:xfrm>
            <a:off x="2927623" y="3482739"/>
            <a:ext cx="3522238" cy="2154003"/>
            <a:chOff x="2927623" y="3482739"/>
            <a:chExt cx="3522238" cy="2154003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790107C-27E5-4A81-9164-08D51E948D5A}"/>
                </a:ext>
              </a:extLst>
            </p:cNvPr>
            <p:cNvCxnSpPr>
              <a:cxnSpLocks/>
            </p:cNvCxnSpPr>
            <p:nvPr/>
          </p:nvCxnSpPr>
          <p:spPr>
            <a:xfrm>
              <a:off x="4750337" y="5257800"/>
              <a:ext cx="1594173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A6FFD5AD-C25E-4052-A178-5857227B0534}"/>
                </a:ext>
              </a:extLst>
            </p:cNvPr>
            <p:cNvGrpSpPr/>
            <p:nvPr/>
          </p:nvGrpSpPr>
          <p:grpSpPr>
            <a:xfrm>
              <a:off x="2927623" y="3482739"/>
              <a:ext cx="3522238" cy="2154003"/>
              <a:chOff x="2927623" y="3482739"/>
              <a:chExt cx="3522238" cy="2154003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12676EC-9D85-43C6-8132-3179B44A57F0}"/>
                  </a:ext>
                </a:extLst>
              </p:cNvPr>
              <p:cNvSpPr/>
              <p:nvPr/>
            </p:nvSpPr>
            <p:spPr>
              <a:xfrm>
                <a:off x="4675336" y="5236632"/>
                <a:ext cx="177452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/>
                  <a:t>Labs/Providers</a:t>
                </a:r>
                <a:endParaRPr lang="en-US" sz="2000" dirty="0"/>
              </a:p>
            </p:txBody>
          </p: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6B16F9C3-28F1-4AEE-8739-EA685CD67380}"/>
                  </a:ext>
                </a:extLst>
              </p:cNvPr>
              <p:cNvGrpSpPr/>
              <p:nvPr/>
            </p:nvGrpSpPr>
            <p:grpSpPr>
              <a:xfrm>
                <a:off x="2927623" y="3482739"/>
                <a:ext cx="3522238" cy="1664235"/>
                <a:chOff x="2927623" y="3482739"/>
                <a:chExt cx="3522238" cy="1664235"/>
              </a:xfrm>
            </p:grpSpPr>
            <p:sp>
              <p:nvSpPr>
                <p:cNvPr id="23" name="Arrow: Right 22">
                  <a:extLst>
                    <a:ext uri="{FF2B5EF4-FFF2-40B4-BE49-F238E27FC236}">
                      <a16:creationId xmlns:a16="http://schemas.microsoft.com/office/drawing/2014/main" id="{B1F57470-2D2E-4D9F-A061-E18EA21F0F4D}"/>
                    </a:ext>
                  </a:extLst>
                </p:cNvPr>
                <p:cNvSpPr/>
                <p:nvPr/>
              </p:nvSpPr>
              <p:spPr>
                <a:xfrm>
                  <a:off x="2927623" y="4056606"/>
                  <a:ext cx="1748924" cy="893796"/>
                </a:xfrm>
                <a:prstGeom prst="rightArrow">
                  <a:avLst>
                    <a:gd name="adj1" fmla="val 67247"/>
                    <a:gd name="adj2" fmla="val 41208"/>
                  </a:avLst>
                </a:prstGeom>
                <a:solidFill>
                  <a:srgbClr val="8282C9"/>
                </a:solidFill>
                <a:ln w="2222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solidFill>
                        <a:schemeClr val="bg1"/>
                      </a:solidFill>
                    </a:rPr>
                    <a:t>Structured Transfer</a:t>
                  </a:r>
                  <a:endParaRPr lang="en-US" sz="2000" b="1" i="1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2" name="Group 1">
                  <a:extLst>
                    <a:ext uri="{FF2B5EF4-FFF2-40B4-BE49-F238E27FC236}">
                      <a16:creationId xmlns:a16="http://schemas.microsoft.com/office/drawing/2014/main" id="{FB131DEE-6B5B-4D36-98C8-C484D65B4445}"/>
                    </a:ext>
                  </a:extLst>
                </p:cNvPr>
                <p:cNvGrpSpPr/>
                <p:nvPr/>
              </p:nvGrpSpPr>
              <p:grpSpPr>
                <a:xfrm>
                  <a:off x="4675336" y="3482739"/>
                  <a:ext cx="1774525" cy="1664235"/>
                  <a:chOff x="8299267" y="1873867"/>
                  <a:chExt cx="3693825" cy="2979705"/>
                </a:xfrm>
              </p:grpSpPr>
              <p:sp>
                <p:nvSpPr>
                  <p:cNvPr id="34" name="Flowchart: Magnetic Disk 33">
                    <a:extLst>
                      <a:ext uri="{FF2B5EF4-FFF2-40B4-BE49-F238E27FC236}">
                        <a16:creationId xmlns:a16="http://schemas.microsoft.com/office/drawing/2014/main" id="{2FA05DD9-077F-4735-A4CE-9D79E69B30C8}"/>
                      </a:ext>
                    </a:extLst>
                  </p:cNvPr>
                  <p:cNvSpPr/>
                  <p:nvPr/>
                </p:nvSpPr>
                <p:spPr>
                  <a:xfrm>
                    <a:off x="8299267" y="1873867"/>
                    <a:ext cx="3693825" cy="2979705"/>
                  </a:xfrm>
                  <a:prstGeom prst="flowChartMagneticDisk">
                    <a:avLst/>
                  </a:prstGeom>
                  <a:gradFill flip="none" rotWithShape="1">
                    <a:gsLst>
                      <a:gs pos="17000">
                        <a:srgbClr val="8282C9"/>
                      </a:gs>
                      <a:gs pos="37000">
                        <a:srgbClr val="343478"/>
                      </a:gs>
                      <a:gs pos="100000">
                        <a:srgbClr val="232351"/>
                      </a:gs>
                    </a:gsLst>
                    <a:lin ang="0" scaled="1"/>
                    <a:tileRect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/>
                  </a:p>
                </p:txBody>
              </p:sp>
              <p:sp>
                <p:nvSpPr>
                  <p:cNvPr id="46" name="Oval 45">
                    <a:extLst>
                      <a:ext uri="{FF2B5EF4-FFF2-40B4-BE49-F238E27FC236}">
                        <a16:creationId xmlns:a16="http://schemas.microsoft.com/office/drawing/2014/main" id="{41B70CAA-BAAF-409E-B262-2608A8909D38}"/>
                      </a:ext>
                    </a:extLst>
                  </p:cNvPr>
                  <p:cNvSpPr/>
                  <p:nvPr/>
                </p:nvSpPr>
                <p:spPr>
                  <a:xfrm>
                    <a:off x="8328284" y="1894265"/>
                    <a:ext cx="3635116" cy="1021655"/>
                  </a:xfrm>
                  <a:prstGeom prst="ellipse">
                    <a:avLst/>
                  </a:prstGeom>
                  <a:solidFill>
                    <a:srgbClr val="3A3A86"/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/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6448F455-5B54-462A-903A-F9EF30CD95A3}"/>
                      </a:ext>
                    </a:extLst>
                  </p:cNvPr>
                  <p:cNvSpPr txBox="1"/>
                  <p:nvPr/>
                </p:nvSpPr>
                <p:spPr>
                  <a:xfrm>
                    <a:off x="8437001" y="2924516"/>
                    <a:ext cx="3289654" cy="181847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000" b="1" dirty="0">
                        <a:solidFill>
                          <a:schemeClr val="bg1"/>
                        </a:solidFill>
                      </a:rPr>
                      <a:t>LIS/EHR</a:t>
                    </a:r>
                  </a:p>
                  <a:p>
                    <a:pPr algn="ctr"/>
                    <a:r>
                      <a:rPr lang="en-US" sz="2000" b="1" dirty="0">
                        <a:solidFill>
                          <a:schemeClr val="bg1"/>
                        </a:solidFill>
                      </a:rPr>
                      <a:t>Data Association</a:t>
                    </a:r>
                  </a:p>
                </p:txBody>
              </p:sp>
            </p:grpSp>
          </p:grp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C8C06AF-8EE5-475E-8CB1-05FD364F1C48}"/>
              </a:ext>
            </a:extLst>
          </p:cNvPr>
          <p:cNvGrpSpPr/>
          <p:nvPr/>
        </p:nvGrpSpPr>
        <p:grpSpPr>
          <a:xfrm>
            <a:off x="4518208" y="2203480"/>
            <a:ext cx="2058182" cy="1605875"/>
            <a:chOff x="4518208" y="2203480"/>
            <a:chExt cx="2058182" cy="1605875"/>
          </a:xfrm>
        </p:grpSpPr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3497B827-9B59-490C-B8D4-47FA63AE63FC}"/>
                </a:ext>
              </a:extLst>
            </p:cNvPr>
            <p:cNvSpPr/>
            <p:nvPr/>
          </p:nvSpPr>
          <p:spPr>
            <a:xfrm rot="5400000">
              <a:off x="5325790" y="3467277"/>
              <a:ext cx="403118" cy="281038"/>
            </a:xfrm>
            <a:prstGeom prst="rightArrow">
              <a:avLst>
                <a:gd name="adj1" fmla="val 50000"/>
                <a:gd name="adj2" fmla="val 89562"/>
              </a:avLst>
            </a:prstGeom>
            <a:solidFill>
              <a:schemeClr val="bg1">
                <a:lumMod val="95000"/>
              </a:schemeClr>
            </a:solidFill>
            <a:ln w="2222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390DB0A-3DE5-4383-BDDF-28F9FE8BDD2F}"/>
                </a:ext>
              </a:extLst>
            </p:cNvPr>
            <p:cNvSpPr/>
            <p:nvPr/>
          </p:nvSpPr>
          <p:spPr>
            <a:xfrm>
              <a:off x="4518208" y="2203480"/>
              <a:ext cx="2058182" cy="4001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/>
                <a:t>Patient Test Data</a:t>
              </a:r>
            </a:p>
          </p:txBody>
        </p:sp>
        <p:pic>
          <p:nvPicPr>
            <p:cNvPr id="50" name="Graphic 49" descr="Man">
              <a:extLst>
                <a:ext uri="{FF2B5EF4-FFF2-40B4-BE49-F238E27FC236}">
                  <a16:creationId xmlns:a16="http://schemas.microsoft.com/office/drawing/2014/main" id="{9A8BB4B4-DF0D-438F-92E7-2AC144D84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15641" y="2633688"/>
              <a:ext cx="823416" cy="774950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14C4EA4-7EFC-4EA5-ABFC-591A62EAFDDD}"/>
              </a:ext>
            </a:extLst>
          </p:cNvPr>
          <p:cNvGrpSpPr/>
          <p:nvPr/>
        </p:nvGrpSpPr>
        <p:grpSpPr>
          <a:xfrm>
            <a:off x="290036" y="2739945"/>
            <a:ext cx="2702667" cy="2452923"/>
            <a:chOff x="290036" y="2739945"/>
            <a:chExt cx="2702667" cy="2452923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321540F0-7E90-4E58-9AA0-B421B2A9D5EA}"/>
                </a:ext>
              </a:extLst>
            </p:cNvPr>
            <p:cNvSpPr/>
            <p:nvPr/>
          </p:nvSpPr>
          <p:spPr>
            <a:xfrm>
              <a:off x="290036" y="2739945"/>
              <a:ext cx="2702667" cy="2452923"/>
            </a:xfrm>
            <a:prstGeom prst="rect">
              <a:avLst/>
            </a:prstGeom>
            <a:solidFill>
              <a:srgbClr val="8282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612C3B0-DB99-4D58-B0D4-E66C87E1B768}"/>
                </a:ext>
              </a:extLst>
            </p:cNvPr>
            <p:cNvSpPr/>
            <p:nvPr/>
          </p:nvSpPr>
          <p:spPr>
            <a:xfrm>
              <a:off x="355115" y="3858905"/>
              <a:ext cx="2573012" cy="12464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marL="0" lvl="1"/>
              <a:endParaRPr lang="en-US" sz="700" b="1" u="sng" dirty="0"/>
            </a:p>
            <a:p>
              <a:pPr marL="0" lvl="1"/>
              <a:r>
                <a:rPr lang="en-US" sz="2000" b="1" u="sng" dirty="0"/>
                <a:t>IVD (Code Standard)</a:t>
              </a:r>
              <a:endParaRPr lang="en-US" sz="2000" b="1" u="sng" dirty="0">
                <a:solidFill>
                  <a:srgbClr val="C00000"/>
                </a:solidFill>
              </a:endParaRPr>
            </a:p>
            <a:p>
              <a:pPr marL="0" lvl="1">
                <a:tabLst>
                  <a:tab pos="1198563" algn="l"/>
                </a:tabLst>
              </a:pPr>
              <a:r>
                <a:rPr lang="en-US" sz="1600" b="1" i="1" dirty="0">
                  <a:solidFill>
                    <a:srgbClr val="C00000"/>
                  </a:solidFill>
                </a:rPr>
                <a:t>Who’s Asking 	</a:t>
              </a:r>
              <a:r>
                <a:rPr lang="en-US" sz="1600" b="1" i="1" dirty="0"/>
                <a:t>(UDI)</a:t>
              </a:r>
            </a:p>
            <a:p>
              <a:pPr marL="0" lvl="1">
                <a:tabLst>
                  <a:tab pos="1198563" algn="l"/>
                </a:tabLst>
              </a:pPr>
              <a:r>
                <a:rPr lang="en-US" sz="1600" b="1" i="1" dirty="0">
                  <a:solidFill>
                    <a:srgbClr val="C00000"/>
                  </a:solidFill>
                </a:rPr>
                <a:t>Question</a:t>
              </a:r>
              <a:r>
                <a:rPr lang="en-US" sz="1600" b="1" i="1" dirty="0"/>
                <a:t> 	(LOINC)  </a:t>
              </a:r>
            </a:p>
            <a:p>
              <a:pPr marL="0" lvl="1">
                <a:tabLst>
                  <a:tab pos="1198563" algn="l"/>
                </a:tabLst>
              </a:pPr>
              <a:r>
                <a:rPr lang="en-US" sz="1600" b="1" i="1" dirty="0">
                  <a:solidFill>
                    <a:srgbClr val="C00000"/>
                  </a:solidFill>
                </a:rPr>
                <a:t>Answer</a:t>
              </a:r>
              <a:r>
                <a:rPr lang="en-US" sz="1600" b="1" i="1" dirty="0"/>
                <a:t> 	(SNOMED-CT)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F06721A-933F-45D1-ACCD-5F13ED12F31B}"/>
              </a:ext>
            </a:extLst>
          </p:cNvPr>
          <p:cNvGrpSpPr/>
          <p:nvPr/>
        </p:nvGrpSpPr>
        <p:grpSpPr>
          <a:xfrm>
            <a:off x="6158739" y="2199126"/>
            <a:ext cx="2773275" cy="3456169"/>
            <a:chOff x="6158739" y="2199126"/>
            <a:chExt cx="2773275" cy="345616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6CF0174-85C3-4DF4-99C6-A55794918BE2}"/>
                </a:ext>
              </a:extLst>
            </p:cNvPr>
            <p:cNvSpPr/>
            <p:nvPr/>
          </p:nvSpPr>
          <p:spPr>
            <a:xfrm>
              <a:off x="6967836" y="2199126"/>
              <a:ext cx="1964178" cy="4001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/>
                <a:t>Data Recipients</a:t>
              </a:r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AE7ECFDD-EB3B-4CA4-9F65-A38630F54FD6}"/>
                </a:ext>
              </a:extLst>
            </p:cNvPr>
            <p:cNvGrpSpPr/>
            <p:nvPr/>
          </p:nvGrpSpPr>
          <p:grpSpPr>
            <a:xfrm>
              <a:off x="6158739" y="2613045"/>
              <a:ext cx="2604261" cy="3042250"/>
              <a:chOff x="6158739" y="2613045"/>
              <a:chExt cx="2604261" cy="3042250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320D53CB-9081-491C-833A-CC558A07E42D}"/>
                  </a:ext>
                </a:extLst>
              </p:cNvPr>
              <p:cNvGrpSpPr/>
              <p:nvPr/>
            </p:nvGrpSpPr>
            <p:grpSpPr>
              <a:xfrm>
                <a:off x="6158739" y="3732628"/>
                <a:ext cx="1690024" cy="939918"/>
                <a:chOff x="6158739" y="3732628"/>
                <a:chExt cx="1690024" cy="939918"/>
              </a:xfrm>
              <a:gradFill flip="none" rotWithShape="1">
                <a:gsLst>
                  <a:gs pos="0">
                    <a:srgbClr val="343478"/>
                  </a:gs>
                  <a:gs pos="35000">
                    <a:schemeClr val="accent1">
                      <a:lumMod val="45000"/>
                      <a:lumOff val="55000"/>
                    </a:schemeClr>
                  </a:gs>
                  <a:gs pos="52000">
                    <a:schemeClr val="accent1">
                      <a:lumMod val="45000"/>
                      <a:lumOff val="55000"/>
                    </a:schemeClr>
                  </a:gs>
                  <a:gs pos="66000">
                    <a:schemeClr val="bg1"/>
                  </a:gs>
                </a:gsLst>
                <a:lin ang="0" scaled="1"/>
                <a:tileRect/>
              </a:gradFill>
            </p:grpSpPr>
            <p:sp>
              <p:nvSpPr>
                <p:cNvPr id="25" name="Arrow: Right 24">
                  <a:extLst>
                    <a:ext uri="{FF2B5EF4-FFF2-40B4-BE49-F238E27FC236}">
                      <a16:creationId xmlns:a16="http://schemas.microsoft.com/office/drawing/2014/main" id="{FB955F71-5B0D-440B-B482-532FED294514}"/>
                    </a:ext>
                  </a:extLst>
                </p:cNvPr>
                <p:cNvSpPr/>
                <p:nvPr/>
              </p:nvSpPr>
              <p:spPr>
                <a:xfrm rot="19341947">
                  <a:off x="6248704" y="3732628"/>
                  <a:ext cx="1230678" cy="194355"/>
                </a:xfrm>
                <a:prstGeom prst="rightArrow">
                  <a:avLst>
                    <a:gd name="adj1" fmla="val 50000"/>
                    <a:gd name="adj2" fmla="val 89562"/>
                  </a:avLst>
                </a:prstGeom>
                <a:grpFill/>
                <a:ln w="2222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9" name="Arrow: Right 68">
                  <a:extLst>
                    <a:ext uri="{FF2B5EF4-FFF2-40B4-BE49-F238E27FC236}">
                      <a16:creationId xmlns:a16="http://schemas.microsoft.com/office/drawing/2014/main" id="{DA7A9D28-1CB2-4E74-A835-7AAE4A233659}"/>
                    </a:ext>
                  </a:extLst>
                </p:cNvPr>
                <p:cNvSpPr/>
                <p:nvPr/>
              </p:nvSpPr>
              <p:spPr>
                <a:xfrm rot="20538137">
                  <a:off x="6240516" y="3837940"/>
                  <a:ext cx="1562265" cy="204379"/>
                </a:xfrm>
                <a:prstGeom prst="rightArrow">
                  <a:avLst>
                    <a:gd name="adj1" fmla="val 50000"/>
                    <a:gd name="adj2" fmla="val 89562"/>
                  </a:avLst>
                </a:prstGeom>
                <a:grpFill/>
                <a:ln w="2222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0" name="Arrow: Right 69">
                  <a:extLst>
                    <a:ext uri="{FF2B5EF4-FFF2-40B4-BE49-F238E27FC236}">
                      <a16:creationId xmlns:a16="http://schemas.microsoft.com/office/drawing/2014/main" id="{8DE93DF9-8B5A-4CBB-AFF7-4707719D2EE2}"/>
                    </a:ext>
                  </a:extLst>
                </p:cNvPr>
                <p:cNvSpPr/>
                <p:nvPr/>
              </p:nvSpPr>
              <p:spPr>
                <a:xfrm>
                  <a:off x="6262062" y="4104597"/>
                  <a:ext cx="1562265" cy="204379"/>
                </a:xfrm>
                <a:prstGeom prst="rightArrow">
                  <a:avLst>
                    <a:gd name="adj1" fmla="val 50000"/>
                    <a:gd name="adj2" fmla="val 89562"/>
                  </a:avLst>
                </a:prstGeom>
                <a:grpFill/>
                <a:ln w="2222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1" name="Arrow: Right 70">
                  <a:extLst>
                    <a:ext uri="{FF2B5EF4-FFF2-40B4-BE49-F238E27FC236}">
                      <a16:creationId xmlns:a16="http://schemas.microsoft.com/office/drawing/2014/main" id="{4EB1578A-5DD9-4C14-A64E-0E3B8C76972A}"/>
                    </a:ext>
                  </a:extLst>
                </p:cNvPr>
                <p:cNvSpPr/>
                <p:nvPr/>
              </p:nvSpPr>
              <p:spPr>
                <a:xfrm rot="1327653">
                  <a:off x="6286498" y="4376187"/>
                  <a:ext cx="1562265" cy="204379"/>
                </a:xfrm>
                <a:prstGeom prst="rightArrow">
                  <a:avLst>
                    <a:gd name="adj1" fmla="val 50000"/>
                    <a:gd name="adj2" fmla="val 89562"/>
                  </a:avLst>
                </a:prstGeom>
                <a:grpFill/>
                <a:ln w="2222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Arrow: Right 71">
                  <a:extLst>
                    <a:ext uri="{FF2B5EF4-FFF2-40B4-BE49-F238E27FC236}">
                      <a16:creationId xmlns:a16="http://schemas.microsoft.com/office/drawing/2014/main" id="{DBD5FD21-277C-40C0-BDC1-5C8B88DC33DB}"/>
                    </a:ext>
                  </a:extLst>
                </p:cNvPr>
                <p:cNvSpPr/>
                <p:nvPr/>
              </p:nvSpPr>
              <p:spPr>
                <a:xfrm rot="2406715">
                  <a:off x="6158739" y="4478191"/>
                  <a:ext cx="1230678" cy="194355"/>
                </a:xfrm>
                <a:prstGeom prst="rightArrow">
                  <a:avLst>
                    <a:gd name="adj1" fmla="val 50000"/>
                    <a:gd name="adj2" fmla="val 89562"/>
                  </a:avLst>
                </a:prstGeom>
                <a:grpFill/>
                <a:ln w="2222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b="1" dirty="0">
                    <a:solidFill>
                      <a:schemeClr val="tx1"/>
                    </a:solidFill>
                  </a:endParaRPr>
                </a:p>
              </p:txBody>
            </p:sp>
          </p:grpSp>
          <p:pic>
            <p:nvPicPr>
              <p:cNvPr id="56" name="Graphic 55" descr="Piggy Bank">
                <a:extLst>
                  <a:ext uri="{FF2B5EF4-FFF2-40B4-BE49-F238E27FC236}">
                    <a16:creationId xmlns:a16="http://schemas.microsoft.com/office/drawing/2014/main" id="{457039B1-4621-449B-A503-377BF9CC63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848600" y="3740396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58" name="Graphic 57" descr="Factory">
                <a:extLst>
                  <a:ext uri="{FF2B5EF4-FFF2-40B4-BE49-F238E27FC236}">
                    <a16:creationId xmlns:a16="http://schemas.microsoft.com/office/drawing/2014/main" id="{739BB14F-DF39-4209-9035-EB1D803C9B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799693" y="3070245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60" name="Graphic 59" descr="Court">
                <a:extLst>
                  <a:ext uri="{FF2B5EF4-FFF2-40B4-BE49-F238E27FC236}">
                    <a16:creationId xmlns:a16="http://schemas.microsoft.com/office/drawing/2014/main" id="{FAA7AA5C-39F4-4162-8CC3-B716E42D88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7035525" y="4740895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64" name="Graphic 63" descr="Medical">
                <a:extLst>
                  <a:ext uri="{FF2B5EF4-FFF2-40B4-BE49-F238E27FC236}">
                    <a16:creationId xmlns:a16="http://schemas.microsoft.com/office/drawing/2014/main" id="{6477443B-1C5A-4962-8206-E06845E05C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799693" y="4500383"/>
                <a:ext cx="763675" cy="763675"/>
              </a:xfrm>
              <a:prstGeom prst="rect">
                <a:avLst/>
              </a:prstGeom>
            </p:spPr>
          </p:pic>
          <p:pic>
            <p:nvPicPr>
              <p:cNvPr id="66" name="Graphic 65" descr="Family with two children">
                <a:extLst>
                  <a:ext uri="{FF2B5EF4-FFF2-40B4-BE49-F238E27FC236}">
                    <a16:creationId xmlns:a16="http://schemas.microsoft.com/office/drawing/2014/main" id="{EF3A0167-C894-47FB-895D-D16BB7DD91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042521" y="2613045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E80B775-CADA-4E50-8543-D5582F5F91F5}"/>
              </a:ext>
            </a:extLst>
          </p:cNvPr>
          <p:cNvGrpSpPr/>
          <p:nvPr/>
        </p:nvGrpSpPr>
        <p:grpSpPr>
          <a:xfrm>
            <a:off x="8784477" y="2196859"/>
            <a:ext cx="2917291" cy="2828682"/>
            <a:chOff x="8784477" y="2196859"/>
            <a:chExt cx="2917291" cy="282868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8856D06-7AD2-4982-A45F-A6E022778EB1}"/>
                </a:ext>
              </a:extLst>
            </p:cNvPr>
            <p:cNvSpPr/>
            <p:nvPr/>
          </p:nvSpPr>
          <p:spPr>
            <a:xfrm>
              <a:off x="9492743" y="3209659"/>
              <a:ext cx="2209025" cy="18158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i="1" dirty="0"/>
                <a:t>e.g., Research, Regulatory Decisions,</a:t>
              </a:r>
            </a:p>
            <a:p>
              <a:pPr algn="ctr"/>
              <a:r>
                <a:rPr lang="en-US" sz="1600" b="1" i="1" dirty="0"/>
                <a:t>Outbreak Signals,</a:t>
              </a:r>
            </a:p>
            <a:p>
              <a:pPr algn="ctr"/>
              <a:r>
                <a:rPr lang="en-US" sz="1600" b="1" i="1" dirty="0"/>
                <a:t>Clinical Decision Support,</a:t>
              </a:r>
            </a:p>
            <a:p>
              <a:pPr algn="ctr"/>
              <a:r>
                <a:rPr lang="en-US" sz="1600" b="1" i="1" dirty="0"/>
                <a:t>Meaningful Use, </a:t>
              </a:r>
            </a:p>
            <a:p>
              <a:pPr algn="ctr"/>
              <a:r>
                <a:rPr lang="en-US" sz="1600" b="1" i="1" dirty="0"/>
                <a:t>etc.</a:t>
              </a:r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DB77EF77-1980-4B8D-A772-AA1215634178}"/>
                </a:ext>
              </a:extLst>
            </p:cNvPr>
            <p:cNvSpPr/>
            <p:nvPr/>
          </p:nvSpPr>
          <p:spPr>
            <a:xfrm>
              <a:off x="8784477" y="3905273"/>
              <a:ext cx="686788" cy="452125"/>
            </a:xfrm>
            <a:prstGeom prst="rightArrow">
              <a:avLst>
                <a:gd name="adj1" fmla="val 50000"/>
                <a:gd name="adj2" fmla="val 76637"/>
              </a:avLst>
            </a:prstGeom>
            <a:solidFill>
              <a:schemeClr val="bg1">
                <a:lumMod val="95000"/>
              </a:schemeClr>
            </a:solidFill>
            <a:ln w="2222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73F09C9-2DD3-4C50-820B-EFB791AE9558}"/>
                </a:ext>
              </a:extLst>
            </p:cNvPr>
            <p:cNvSpPr/>
            <p:nvPr/>
          </p:nvSpPr>
          <p:spPr>
            <a:xfrm>
              <a:off x="9492742" y="2196859"/>
              <a:ext cx="2209026" cy="4001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/>
                <a:t>Data Utility 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F890B9D-CBA1-444D-87FD-4B5DDA08132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33" y="2746930"/>
            <a:ext cx="1904335" cy="125051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A21C41B-1169-42BF-BAA9-5E619F0F6D67}"/>
              </a:ext>
            </a:extLst>
          </p:cNvPr>
          <p:cNvGrpSpPr/>
          <p:nvPr/>
        </p:nvGrpSpPr>
        <p:grpSpPr>
          <a:xfrm>
            <a:off x="1349434" y="276954"/>
            <a:ext cx="4480706" cy="5865409"/>
            <a:chOff x="3769064" y="-54851"/>
            <a:chExt cx="5041728" cy="6508113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D9F5B091-96A0-4786-B434-12074A3E0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769064" y="-54851"/>
              <a:ext cx="5041728" cy="650811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63BD193-E905-45C9-B49E-D77FA44FFC03}"/>
                </a:ext>
              </a:extLst>
            </p:cNvPr>
            <p:cNvSpPr/>
            <p:nvPr/>
          </p:nvSpPr>
          <p:spPr>
            <a:xfrm>
              <a:off x="4539376" y="5894073"/>
              <a:ext cx="31907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hlinkClick r:id="rId17"/>
                </a:rPr>
                <a:t>https://loinc.org/guides/micro/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EBDBB8E-D335-4DE6-A8F1-451B3653717C}"/>
              </a:ext>
            </a:extLst>
          </p:cNvPr>
          <p:cNvGrpSpPr/>
          <p:nvPr/>
        </p:nvGrpSpPr>
        <p:grpSpPr>
          <a:xfrm>
            <a:off x="6442785" y="306255"/>
            <a:ext cx="4289788" cy="5872496"/>
            <a:chOff x="-852779" y="225685"/>
            <a:chExt cx="4767290" cy="6152783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4A10C6F9-1BD6-412B-A982-8F2E4D1B1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-852779" y="225685"/>
              <a:ext cx="4767290" cy="615278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6A5C41B-84CC-45E7-A105-8046F108D8DE}"/>
                </a:ext>
              </a:extLst>
            </p:cNvPr>
            <p:cNvSpPr/>
            <p:nvPr/>
          </p:nvSpPr>
          <p:spPr>
            <a:xfrm>
              <a:off x="-90460" y="5867990"/>
              <a:ext cx="31587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hlinkClick r:id="rId19"/>
                </a:rPr>
                <a:t>http://ivdconnectivity.org/livd/</a:t>
              </a:r>
              <a:r>
                <a:rPr lang="en-US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666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4769"/>
            <a:ext cx="11506200" cy="5308236"/>
          </a:xfrm>
        </p:spPr>
        <p:txBody>
          <a:bodyPr>
            <a:normAutofit/>
          </a:bodyPr>
          <a:lstStyle/>
          <a:p>
            <a:pPr marL="511175" indent="-511175">
              <a:spcBef>
                <a:spcPts val="0"/>
              </a:spcBef>
              <a:buFont typeface="+mj-lt"/>
              <a:buAutoNum type="arabicPeriod"/>
            </a:pPr>
            <a:r>
              <a:rPr lang="en-US" sz="2400" b="1" dirty="0"/>
              <a:t>Any similar coding system for characterizing IVDs (e.g., LOINC) is voluntary and will </a:t>
            </a:r>
            <a:r>
              <a:rPr lang="en-US" sz="2400" b="1" u="sng" dirty="0"/>
              <a:t>not be required or reviewed</a:t>
            </a:r>
            <a:r>
              <a:rPr lang="en-US" sz="2400" b="1" dirty="0"/>
              <a:t> by FDA</a:t>
            </a:r>
          </a:p>
          <a:p>
            <a:pPr marL="511175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b="1" i="1" dirty="0"/>
              <a:t>(distinct from the required FDA-accredited UDI system*)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400" b="1" dirty="0"/>
              <a:t>FDA strongly encourages use of FDA-recognized consensus standard structured data format to communicate IVD descriptive coding. </a:t>
            </a:r>
          </a:p>
          <a:p>
            <a:pPr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Distribution of LOINC coding </a:t>
            </a:r>
            <a:r>
              <a:rPr lang="en-US" sz="2000" i="1" dirty="0"/>
              <a:t>by manufacturers </a:t>
            </a:r>
            <a:r>
              <a:rPr lang="en-US" sz="2000" dirty="0"/>
              <a:t>that suggests an unapproved/</a:t>
            </a:r>
            <a:r>
              <a:rPr lang="en-US" sz="2000" dirty="0" err="1"/>
              <a:t>uncleared</a:t>
            </a:r>
            <a:r>
              <a:rPr lang="en-US" sz="2000" dirty="0"/>
              <a:t> Indication for Use (i.e., off-label use) could result in the device being considered adulterated and/or misbranded.</a:t>
            </a:r>
          </a:p>
          <a:p>
            <a:pPr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Laboratories and/or other users must fulfill their obligations, including (but not limited to) any statutes, regulations, and validation procedures that must be complied with when making the results from the off-label uses available to those requesting the test.</a:t>
            </a:r>
          </a:p>
          <a:p>
            <a:pPr marL="457200" indent="-457200">
              <a:spcAft>
                <a:spcPts val="800"/>
              </a:spcAft>
              <a:buFont typeface="+mj-lt"/>
              <a:buAutoNum type="arabicPeriod"/>
            </a:pPr>
            <a:r>
              <a:rPr lang="en-US" sz="2400" b="1" dirty="0"/>
              <a:t>A 3</a:t>
            </a:r>
            <a:r>
              <a:rPr lang="en-US" sz="2400" b="1" baseline="30000" dirty="0"/>
              <a:t>rd</a:t>
            </a:r>
            <a:r>
              <a:rPr lang="en-US" sz="2400" b="1" dirty="0"/>
              <a:t> party resource for codes (and coding) could aid in harmonization efforts (</a:t>
            </a:r>
            <a:r>
              <a:rPr lang="en-US" sz="2400" b="1" i="1" dirty="0"/>
              <a:t>e.g., </a:t>
            </a:r>
            <a:r>
              <a:rPr lang="en-US" sz="2400" b="1" i="1" dirty="0" err="1"/>
              <a:t>Regenstrief</a:t>
            </a:r>
            <a:r>
              <a:rPr lang="en-US" sz="2400" b="1" dirty="0"/>
              <a:t>)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52600" y="0"/>
            <a:ext cx="8229600" cy="926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4F81BD"/>
                </a:solidFill>
              </a:rPr>
              <a:t>FDA Perspective on LOINC for IVDs</a:t>
            </a:r>
          </a:p>
        </p:txBody>
      </p:sp>
      <p:sp>
        <p:nvSpPr>
          <p:cNvPr id="2" name="Rectangle 1"/>
          <p:cNvSpPr/>
          <p:nvPr/>
        </p:nvSpPr>
        <p:spPr>
          <a:xfrm>
            <a:off x="2806048" y="6581001"/>
            <a:ext cx="63725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*https://www.fda.gov/MedicalDevices/DeviceRegulationandGuidance/UniqueDeviceIdentification/</a:t>
            </a:r>
            <a:r>
              <a:rPr lang="en-US" sz="12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AB5DB3-C1B8-46BE-BE7F-8DA22A5383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8247" y="496294"/>
            <a:ext cx="4528121" cy="58654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27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7260C9-67FF-4F79-8497-663498CDB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2400"/>
            <a:ext cx="10153650" cy="41719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8EE993-E90C-4D4F-BB89-CC7422243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637" y="4171950"/>
            <a:ext cx="4276725" cy="268605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647BB3B-F1D6-424D-80D4-5BD6EEF28724}"/>
              </a:ext>
            </a:extLst>
          </p:cNvPr>
          <p:cNvGrpSpPr/>
          <p:nvPr/>
        </p:nvGrpSpPr>
        <p:grpSpPr>
          <a:xfrm>
            <a:off x="609600" y="2590800"/>
            <a:ext cx="10058400" cy="3677148"/>
            <a:chOff x="609600" y="2590800"/>
            <a:chExt cx="10058400" cy="367714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1AC422C-C49C-44BC-904C-AD36DEC53A64}"/>
                </a:ext>
              </a:extLst>
            </p:cNvPr>
            <p:cNvSpPr/>
            <p:nvPr/>
          </p:nvSpPr>
          <p:spPr>
            <a:xfrm>
              <a:off x="5486400" y="2590800"/>
              <a:ext cx="2971800" cy="2286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ED55C9B-A4BF-42F5-98E9-8B7579C8738C}"/>
                </a:ext>
              </a:extLst>
            </p:cNvPr>
            <p:cNvSpPr/>
            <p:nvPr/>
          </p:nvSpPr>
          <p:spPr>
            <a:xfrm>
              <a:off x="9753600" y="2590800"/>
              <a:ext cx="914400" cy="2286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BDDA5F4-D3BC-4CEC-A5CD-6E8BCB0145A2}"/>
                </a:ext>
              </a:extLst>
            </p:cNvPr>
            <p:cNvSpPr/>
            <p:nvPr/>
          </p:nvSpPr>
          <p:spPr>
            <a:xfrm>
              <a:off x="609600" y="2843284"/>
              <a:ext cx="3505200" cy="20471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A24D873-9A38-4464-AEC5-4D13DA4B0E93}"/>
                </a:ext>
              </a:extLst>
            </p:cNvPr>
            <p:cNvSpPr/>
            <p:nvPr/>
          </p:nvSpPr>
          <p:spPr>
            <a:xfrm>
              <a:off x="4544706" y="2843284"/>
              <a:ext cx="2694294" cy="2286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55F59CD-A11B-44C9-A6D1-43A56CC85B70}"/>
                </a:ext>
              </a:extLst>
            </p:cNvPr>
            <p:cNvSpPr/>
            <p:nvPr/>
          </p:nvSpPr>
          <p:spPr>
            <a:xfrm>
              <a:off x="5219700" y="4693551"/>
              <a:ext cx="1866900" cy="18324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B764A84-AD53-4075-ADA3-914C858F5484}"/>
                </a:ext>
              </a:extLst>
            </p:cNvPr>
            <p:cNvSpPr/>
            <p:nvPr/>
          </p:nvSpPr>
          <p:spPr>
            <a:xfrm>
              <a:off x="5219700" y="5131700"/>
              <a:ext cx="1866900" cy="18324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A46CFE2-E971-4DFC-93F1-A3462928AD92}"/>
                </a:ext>
              </a:extLst>
            </p:cNvPr>
            <p:cNvSpPr/>
            <p:nvPr/>
          </p:nvSpPr>
          <p:spPr>
            <a:xfrm>
              <a:off x="5208326" y="5545897"/>
              <a:ext cx="2792673" cy="18324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3DCF0B9-5365-405A-8DC1-14A7ED04EE88}"/>
                </a:ext>
              </a:extLst>
            </p:cNvPr>
            <p:cNvSpPr/>
            <p:nvPr/>
          </p:nvSpPr>
          <p:spPr>
            <a:xfrm>
              <a:off x="5840104" y="6084699"/>
              <a:ext cx="533400" cy="18324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C8E01CA-B7E5-4548-BE72-4271CDE4D229}"/>
                </a:ext>
              </a:extLst>
            </p:cNvPr>
            <p:cNvSpPr/>
            <p:nvPr/>
          </p:nvSpPr>
          <p:spPr>
            <a:xfrm>
              <a:off x="7418127" y="2859847"/>
              <a:ext cx="1725873" cy="18324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6D738989-5F1F-4350-B42E-00D469EBF3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08" t="33533" r="1943" b="52745"/>
          <a:stretch/>
        </p:blipFill>
        <p:spPr>
          <a:xfrm rot="1899200">
            <a:off x="220316" y="5898018"/>
            <a:ext cx="1188722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22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E7BE2AC-2C99-443C-BA7C-1FF24F1EF32F}"/>
              </a:ext>
            </a:extLst>
          </p:cNvPr>
          <p:cNvSpPr txBox="1">
            <a:spLocks/>
          </p:cNvSpPr>
          <p:nvPr/>
        </p:nvSpPr>
        <p:spPr>
          <a:xfrm>
            <a:off x="2" y="20776"/>
            <a:ext cx="11418455" cy="92602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7CBA"/>
                </a:solidFill>
              </a:rPr>
              <a:t>Coding the IVD Message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77BDE42-20F4-41D7-B2FD-CD9D65137B43}"/>
              </a:ext>
            </a:extLst>
          </p:cNvPr>
          <p:cNvSpPr txBox="1">
            <a:spLocks/>
          </p:cNvSpPr>
          <p:nvPr/>
        </p:nvSpPr>
        <p:spPr>
          <a:xfrm>
            <a:off x="941029" y="1783581"/>
            <a:ext cx="10134600" cy="65969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anchor="ctr" anchorCtr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2" indent="0" algn="ctr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rgbClr val="C00000"/>
                </a:solidFill>
              </a:rPr>
              <a:t>Each IVD </a:t>
            </a:r>
            <a:r>
              <a:rPr lang="en-US" b="1" dirty="0"/>
              <a:t>asks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/>
              <a:t>a </a:t>
            </a:r>
            <a:r>
              <a:rPr lang="en-US" b="1" dirty="0">
                <a:solidFill>
                  <a:srgbClr val="C00000"/>
                </a:solidFill>
              </a:rPr>
              <a:t>‘question’</a:t>
            </a:r>
            <a:r>
              <a:rPr lang="en-US" b="1" dirty="0"/>
              <a:t> of a specimen to get an </a:t>
            </a:r>
            <a:r>
              <a:rPr lang="en-US" b="1" dirty="0">
                <a:solidFill>
                  <a:srgbClr val="C00000"/>
                </a:solidFill>
              </a:rPr>
              <a:t>‘answer’</a:t>
            </a:r>
            <a:r>
              <a:rPr lang="en-US" b="1" dirty="0"/>
              <a:t>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FEC84C-D346-444C-92B7-D2C8DE5AA45B}"/>
              </a:ext>
            </a:extLst>
          </p:cNvPr>
          <p:cNvSpPr/>
          <p:nvPr/>
        </p:nvSpPr>
        <p:spPr>
          <a:xfrm>
            <a:off x="76719" y="1294327"/>
            <a:ext cx="12115282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60325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2000" b="1" i="1" dirty="0"/>
              <a:t>In vitro diagnostics (IVDs) products are… intended for use in diagnosis of disease or other conditions... </a:t>
            </a:r>
            <a:r>
              <a:rPr lang="en-US" sz="1600" i="1" dirty="0">
                <a:hlinkClick r:id="rId3"/>
              </a:rPr>
              <a:t>21 CFR 809.3</a:t>
            </a:r>
            <a:endParaRPr lang="en-US" sz="2000" i="1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F184F8-561C-4853-A53E-47541A8B9459}"/>
              </a:ext>
            </a:extLst>
          </p:cNvPr>
          <p:cNvGrpSpPr/>
          <p:nvPr/>
        </p:nvGrpSpPr>
        <p:grpSpPr>
          <a:xfrm>
            <a:off x="4065623" y="2746211"/>
            <a:ext cx="4170367" cy="2855656"/>
            <a:chOff x="4065623" y="2746211"/>
            <a:chExt cx="4170367" cy="2855656"/>
          </a:xfrm>
        </p:grpSpPr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390DFC91-F718-461A-8ED3-1163B3A87EFF}"/>
                </a:ext>
              </a:extLst>
            </p:cNvPr>
            <p:cNvSpPr/>
            <p:nvPr/>
          </p:nvSpPr>
          <p:spPr>
            <a:xfrm>
              <a:off x="4225933" y="3654877"/>
              <a:ext cx="942060" cy="381000"/>
            </a:xfrm>
            <a:prstGeom prst="right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F6219F7-1BAA-45C4-ABF4-ABE2833942FE}"/>
                </a:ext>
              </a:extLst>
            </p:cNvPr>
            <p:cNvSpPr txBox="1"/>
            <p:nvPr/>
          </p:nvSpPr>
          <p:spPr>
            <a:xfrm>
              <a:off x="4065623" y="4678537"/>
              <a:ext cx="417036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2) </a:t>
              </a:r>
              <a:r>
                <a:rPr lang="en-US" b="1" dirty="0"/>
                <a:t>Ask </a:t>
              </a:r>
              <a:r>
                <a:rPr lang="en-US" b="1" dirty="0">
                  <a:solidFill>
                    <a:srgbClr val="C00000"/>
                  </a:solidFill>
                </a:rPr>
                <a:t>Question: </a:t>
              </a:r>
            </a:p>
            <a:p>
              <a:pPr marL="230188"/>
              <a:r>
                <a:rPr lang="en-US" dirty="0"/>
                <a:t>Does the nasopharyngeal swab contain:</a:t>
              </a:r>
            </a:p>
            <a:p>
              <a:pPr marL="230188"/>
              <a:endParaRPr lang="en-US" dirty="0">
                <a:solidFill>
                  <a:srgbClr val="008000"/>
                </a:solidFill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A51D107-3FFD-4C9E-AF80-BFF6EA3CB23D}"/>
                </a:ext>
              </a:extLst>
            </p:cNvPr>
            <p:cNvGrpSpPr/>
            <p:nvPr/>
          </p:nvGrpSpPr>
          <p:grpSpPr>
            <a:xfrm>
              <a:off x="5387684" y="2746211"/>
              <a:ext cx="1913612" cy="1827872"/>
              <a:chOff x="5387684" y="3238493"/>
              <a:chExt cx="1913612" cy="1827872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AE56EDCA-0967-45E6-849D-4249F830605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66992" t="32456" r="4286" b="2548"/>
              <a:stretch/>
            </p:blipFill>
            <p:spPr>
              <a:xfrm>
                <a:off x="5387684" y="3238493"/>
                <a:ext cx="1913612" cy="1827872"/>
              </a:xfrm>
              <a:prstGeom prst="rect">
                <a:avLst/>
              </a:prstGeom>
            </p:spPr>
          </p:pic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B1ACACEA-51B0-44AA-99FB-DCFE7388788F}"/>
                  </a:ext>
                </a:extLst>
              </p:cNvPr>
              <p:cNvSpPr/>
              <p:nvPr/>
            </p:nvSpPr>
            <p:spPr>
              <a:xfrm rot="19255709">
                <a:off x="5806268" y="3985220"/>
                <a:ext cx="441330" cy="204406"/>
              </a:xfrm>
              <a:prstGeom prst="rect">
                <a:avLst/>
              </a:prstGeom>
              <a:solidFill>
                <a:srgbClr val="F2F0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21B1C9E-CE1B-4282-945E-967F7D5DB485}"/>
              </a:ext>
            </a:extLst>
          </p:cNvPr>
          <p:cNvGrpSpPr/>
          <p:nvPr/>
        </p:nvGrpSpPr>
        <p:grpSpPr>
          <a:xfrm>
            <a:off x="7580912" y="2696120"/>
            <a:ext cx="4654913" cy="2932115"/>
            <a:chOff x="7580912" y="2696120"/>
            <a:chExt cx="4654913" cy="2932115"/>
          </a:xfrm>
        </p:grpSpPr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103D4B7E-D00C-4A2C-9CA1-7CA7F5A138BD}"/>
                </a:ext>
              </a:extLst>
            </p:cNvPr>
            <p:cNvSpPr/>
            <p:nvPr/>
          </p:nvSpPr>
          <p:spPr>
            <a:xfrm>
              <a:off x="7580912" y="3654877"/>
              <a:ext cx="942060" cy="381000"/>
            </a:xfrm>
            <a:prstGeom prst="right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91DF063-AF8F-42E8-8F9C-7F74DEF0D151}"/>
                </a:ext>
              </a:extLst>
            </p:cNvPr>
            <p:cNvSpPr txBox="1"/>
            <p:nvPr/>
          </p:nvSpPr>
          <p:spPr>
            <a:xfrm>
              <a:off x="8166379" y="4704905"/>
              <a:ext cx="406944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3) </a:t>
              </a:r>
              <a:r>
                <a:rPr lang="en-US" b="1" dirty="0"/>
                <a:t>Provide</a:t>
              </a:r>
              <a:r>
                <a:rPr lang="en-US" b="1" dirty="0">
                  <a:solidFill>
                    <a:srgbClr val="C00000"/>
                  </a:solidFill>
                </a:rPr>
                <a:t> Answer: </a:t>
              </a:r>
            </a:p>
            <a:p>
              <a:pPr marL="230188"/>
              <a:endParaRPr lang="en-US" dirty="0">
                <a:solidFill>
                  <a:srgbClr val="008000"/>
                </a:solidFill>
              </a:endParaRPr>
            </a:p>
            <a:p>
              <a:pPr marL="230188"/>
              <a:endParaRPr lang="en-US" dirty="0">
                <a:solidFill>
                  <a:srgbClr val="008000"/>
                </a:solidFill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DCADE86-F3EF-4552-8F1E-DDDA2E3378D2}"/>
                </a:ext>
              </a:extLst>
            </p:cNvPr>
            <p:cNvGrpSpPr/>
            <p:nvPr/>
          </p:nvGrpSpPr>
          <p:grpSpPr>
            <a:xfrm>
              <a:off x="8800121" y="2696120"/>
              <a:ext cx="2618336" cy="1939782"/>
              <a:chOff x="8991600" y="3124200"/>
              <a:chExt cx="2618336" cy="1939782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DBA7FCD8-DE28-41A0-96BA-5AA5FBCE2FC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19" b="17395"/>
              <a:stretch/>
            </p:blipFill>
            <p:spPr>
              <a:xfrm>
                <a:off x="8991600" y="3124200"/>
                <a:ext cx="2618336" cy="1939782"/>
              </a:xfrm>
              <a:prstGeom prst="rect">
                <a:avLst/>
              </a:prstGeom>
            </p:spPr>
          </p:pic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2FE2DE45-9541-4E30-B0DB-7BA85C976C2F}"/>
                  </a:ext>
                </a:extLst>
              </p:cNvPr>
              <p:cNvSpPr/>
              <p:nvPr/>
            </p:nvSpPr>
            <p:spPr>
              <a:xfrm rot="1020647">
                <a:off x="9141002" y="4299731"/>
                <a:ext cx="914400" cy="116258"/>
              </a:xfrm>
              <a:prstGeom prst="rect">
                <a:avLst/>
              </a:prstGeom>
              <a:solidFill>
                <a:srgbClr val="EFEE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64985A0-66EC-4560-A962-23F3EE1EA328}"/>
              </a:ext>
            </a:extLst>
          </p:cNvPr>
          <p:cNvGrpSpPr/>
          <p:nvPr/>
        </p:nvGrpSpPr>
        <p:grpSpPr>
          <a:xfrm>
            <a:off x="235556" y="2738053"/>
            <a:ext cx="3830067" cy="2613183"/>
            <a:chOff x="235556" y="2738053"/>
            <a:chExt cx="3830067" cy="261318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E952BF6-E9DE-4698-8E9D-07FFFDE140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32" t="14141" r="13829" b="26848"/>
            <a:stretch/>
          </p:blipFill>
          <p:spPr>
            <a:xfrm>
              <a:off x="235556" y="2743829"/>
              <a:ext cx="2175039" cy="1827872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6D0F185-F67C-474C-8B51-595361DD00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50" t="5580" r="63125" b="11503"/>
            <a:stretch/>
          </p:blipFill>
          <p:spPr>
            <a:xfrm>
              <a:off x="2461181" y="2738053"/>
              <a:ext cx="1604442" cy="1833648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6E34E55-5C8F-4AD8-8604-A8504131F619}"/>
                </a:ext>
              </a:extLst>
            </p:cNvPr>
            <p:cNvSpPr txBox="1"/>
            <p:nvPr/>
          </p:nvSpPr>
          <p:spPr>
            <a:xfrm>
              <a:off x="408536" y="4704905"/>
              <a:ext cx="35454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0188" indent="-230188"/>
              <a:r>
                <a:rPr lang="en-US" dirty="0"/>
                <a:t>1) Collect and prepare a specimen (nasopharyngeal swab).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86ACB4B-9ACA-4188-8943-3ABDA408D277}"/>
              </a:ext>
            </a:extLst>
          </p:cNvPr>
          <p:cNvGrpSpPr/>
          <p:nvPr/>
        </p:nvGrpSpPr>
        <p:grpSpPr>
          <a:xfrm>
            <a:off x="188769" y="5714245"/>
            <a:ext cx="3127651" cy="918875"/>
            <a:chOff x="188769" y="5714245"/>
            <a:chExt cx="3127651" cy="918875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57F97BE-3B61-4080-83E4-CE5CD6CB37FD}"/>
                </a:ext>
              </a:extLst>
            </p:cNvPr>
            <p:cNvSpPr/>
            <p:nvPr/>
          </p:nvSpPr>
          <p:spPr>
            <a:xfrm>
              <a:off x="1440585" y="5845683"/>
              <a:ext cx="187583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Device Identifier:</a:t>
              </a:r>
            </a:p>
            <a:p>
              <a:r>
                <a:rPr lang="en-US" dirty="0"/>
                <a:t>00382902560715 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5A823AD8-7BB5-41D2-B70F-74C009E847F2}"/>
                </a:ext>
              </a:extLst>
            </p:cNvPr>
            <p:cNvGrpSpPr/>
            <p:nvPr/>
          </p:nvGrpSpPr>
          <p:grpSpPr>
            <a:xfrm>
              <a:off x="220316" y="5898018"/>
              <a:ext cx="1188722" cy="457201"/>
              <a:chOff x="311094" y="6098221"/>
              <a:chExt cx="1188722" cy="457201"/>
            </a:xfrm>
          </p:grpSpPr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2871C0C7-7909-433C-9787-0F0F9413BF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308" t="33533" r="1943" b="52745"/>
              <a:stretch/>
            </p:blipFill>
            <p:spPr>
              <a:xfrm rot="1899200">
                <a:off x="311094" y="6098221"/>
                <a:ext cx="1188722" cy="457201"/>
              </a:xfrm>
              <a:prstGeom prst="rect">
                <a:avLst/>
              </a:prstGeom>
            </p:spPr>
          </p:pic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83A27829-E5F0-4FD4-B3BD-125686D4FCBF}"/>
                  </a:ext>
                </a:extLst>
              </p:cNvPr>
              <p:cNvSpPr/>
              <p:nvPr/>
            </p:nvSpPr>
            <p:spPr>
              <a:xfrm rot="19217312">
                <a:off x="819695" y="6266810"/>
                <a:ext cx="214011" cy="71337"/>
              </a:xfrm>
              <a:prstGeom prst="rect">
                <a:avLst/>
              </a:prstGeom>
              <a:solidFill>
                <a:srgbClr val="E2E6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B7F5173-7012-4D39-B653-133FF15DCF71}"/>
                </a:ext>
              </a:extLst>
            </p:cNvPr>
            <p:cNvSpPr/>
            <p:nvPr/>
          </p:nvSpPr>
          <p:spPr>
            <a:xfrm>
              <a:off x="188769" y="5714245"/>
              <a:ext cx="3127651" cy="91887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F1DD356-229C-49C1-837D-D7F11BAE9ED8}"/>
              </a:ext>
            </a:extLst>
          </p:cNvPr>
          <p:cNvGrpSpPr/>
          <p:nvPr/>
        </p:nvGrpSpPr>
        <p:grpSpPr>
          <a:xfrm>
            <a:off x="3316420" y="5568683"/>
            <a:ext cx="3506307" cy="646331"/>
            <a:chOff x="3316420" y="5568683"/>
            <a:chExt cx="3506307" cy="646331"/>
          </a:xfrm>
        </p:grpSpPr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40FD47CD-6248-408A-915D-13F4954BD4C2}"/>
                </a:ext>
              </a:extLst>
            </p:cNvPr>
            <p:cNvCxnSpPr>
              <a:cxnSpLocks/>
              <a:stCxn id="41" idx="3"/>
            </p:cNvCxnSpPr>
            <p:nvPr/>
          </p:nvCxnSpPr>
          <p:spPr>
            <a:xfrm flipV="1">
              <a:off x="3316420" y="5871651"/>
              <a:ext cx="894273" cy="302032"/>
            </a:xfrm>
            <a:prstGeom prst="straightConnector1">
              <a:avLst/>
            </a:prstGeom>
            <a:ln w="76200">
              <a:solidFill>
                <a:srgbClr val="008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2CDD42F-9D76-4488-8018-3C8656B2456A}"/>
                </a:ext>
              </a:extLst>
            </p:cNvPr>
            <p:cNvSpPr/>
            <p:nvPr/>
          </p:nvSpPr>
          <p:spPr>
            <a:xfrm>
              <a:off x="4065623" y="5568683"/>
              <a:ext cx="27571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30188"/>
              <a:r>
                <a:rPr lang="en-US" dirty="0">
                  <a:solidFill>
                    <a:srgbClr val="008000"/>
                  </a:solidFill>
                </a:rPr>
                <a:t>influenza A antigens?</a:t>
              </a:r>
              <a:endParaRPr lang="en-US" dirty="0"/>
            </a:p>
            <a:p>
              <a:pPr marL="515938" indent="-285750">
                <a:buFont typeface="Arial" panose="020B0604020202020204" pitchFamily="34" charset="0"/>
                <a:buChar char="•"/>
              </a:pPr>
              <a:r>
                <a:rPr lang="en-US" i="1" dirty="0">
                  <a:solidFill>
                    <a:srgbClr val="008000"/>
                  </a:solidFill>
                </a:rPr>
                <a:t>LOINC Code: 43874-7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3457CC3-A112-4240-84CC-05FC6768CA41}"/>
              </a:ext>
            </a:extLst>
          </p:cNvPr>
          <p:cNvGrpSpPr/>
          <p:nvPr/>
        </p:nvGrpSpPr>
        <p:grpSpPr>
          <a:xfrm>
            <a:off x="3316420" y="6134400"/>
            <a:ext cx="3416203" cy="646331"/>
            <a:chOff x="3316420" y="6134400"/>
            <a:chExt cx="3416203" cy="646331"/>
          </a:xfrm>
        </p:grpSpPr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B04F00A8-98BC-464B-9B30-2AD3CA184D30}"/>
                </a:ext>
              </a:extLst>
            </p:cNvPr>
            <p:cNvCxnSpPr>
              <a:cxnSpLocks/>
              <a:stCxn id="41" idx="3"/>
            </p:cNvCxnSpPr>
            <p:nvPr/>
          </p:nvCxnSpPr>
          <p:spPr>
            <a:xfrm>
              <a:off x="3316420" y="6173683"/>
              <a:ext cx="894273" cy="233822"/>
            </a:xfrm>
            <a:prstGeom prst="straightConnector1">
              <a:avLst/>
            </a:prstGeom>
            <a:ln w="762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1659C9C-9E8C-465E-A7DF-784C63FE4096}"/>
                </a:ext>
              </a:extLst>
            </p:cNvPr>
            <p:cNvSpPr/>
            <p:nvPr/>
          </p:nvSpPr>
          <p:spPr>
            <a:xfrm>
              <a:off x="4065623" y="6134400"/>
              <a:ext cx="26670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30188"/>
              <a:r>
                <a:rPr lang="en-US" dirty="0">
                  <a:solidFill>
                    <a:srgbClr val="7030A0"/>
                  </a:solidFill>
                </a:rPr>
                <a:t>influenza B antigens?</a:t>
              </a:r>
              <a:endParaRPr lang="en-US" dirty="0"/>
            </a:p>
            <a:p>
              <a:pPr marL="515938" indent="-285750">
                <a:buFont typeface="Arial" panose="020B0604020202020204" pitchFamily="34" charset="0"/>
                <a:buChar char="•"/>
              </a:pPr>
              <a:r>
                <a:rPr lang="en-US" i="1" dirty="0">
                  <a:solidFill>
                    <a:srgbClr val="7030A0"/>
                  </a:solidFill>
                </a:rPr>
                <a:t>LOINC Code: 43895-2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BD6EA8B-7321-4FF2-9B52-01E174B1B76C}"/>
              </a:ext>
            </a:extLst>
          </p:cNvPr>
          <p:cNvGrpSpPr/>
          <p:nvPr/>
        </p:nvGrpSpPr>
        <p:grpSpPr>
          <a:xfrm>
            <a:off x="6836084" y="5530405"/>
            <a:ext cx="5018815" cy="646331"/>
            <a:chOff x="6836084" y="5530405"/>
            <a:chExt cx="5018815" cy="646331"/>
          </a:xfrm>
        </p:grpSpPr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E95663AE-F9B5-4539-9744-E0DB970AC844}"/>
                </a:ext>
              </a:extLst>
            </p:cNvPr>
            <p:cNvCxnSpPr>
              <a:cxnSpLocks/>
            </p:cNvCxnSpPr>
            <p:nvPr/>
          </p:nvCxnSpPr>
          <p:spPr>
            <a:xfrm>
              <a:off x="6836084" y="5919036"/>
              <a:ext cx="1489655" cy="0"/>
            </a:xfrm>
            <a:prstGeom prst="straightConnector1">
              <a:avLst/>
            </a:prstGeom>
            <a:ln w="76200">
              <a:solidFill>
                <a:srgbClr val="008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7D1F4D8-FAD8-4ECB-B591-E41FF7A38AC1}"/>
                </a:ext>
              </a:extLst>
            </p:cNvPr>
            <p:cNvSpPr/>
            <p:nvPr/>
          </p:nvSpPr>
          <p:spPr>
            <a:xfrm>
              <a:off x="8166379" y="5530405"/>
              <a:ext cx="36885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30188"/>
              <a:r>
                <a:rPr lang="en-US" dirty="0">
                  <a:solidFill>
                    <a:srgbClr val="008000"/>
                  </a:solidFill>
                </a:rPr>
                <a:t>Influenza A antigens: Detected;</a:t>
              </a:r>
            </a:p>
            <a:p>
              <a:pPr marL="515938" indent="-285750">
                <a:buFont typeface="Arial" panose="020B0604020202020204" pitchFamily="34" charset="0"/>
                <a:buChar char="•"/>
              </a:pPr>
              <a:r>
                <a:rPr lang="en-US" i="1" dirty="0">
                  <a:solidFill>
                    <a:srgbClr val="008000"/>
                  </a:solidFill>
                </a:rPr>
                <a:t>SNOMED-CT: 260373001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B121C80-7AF7-4472-BF61-DAA459950284}"/>
              </a:ext>
            </a:extLst>
          </p:cNvPr>
          <p:cNvGrpSpPr/>
          <p:nvPr/>
        </p:nvGrpSpPr>
        <p:grpSpPr>
          <a:xfrm>
            <a:off x="6836084" y="6134400"/>
            <a:ext cx="4974916" cy="646331"/>
            <a:chOff x="6836084" y="6134400"/>
            <a:chExt cx="4974916" cy="646331"/>
          </a:xfrm>
        </p:grpSpPr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C112072D-4FE5-4A68-B994-92C0B3836133}"/>
                </a:ext>
              </a:extLst>
            </p:cNvPr>
            <p:cNvCxnSpPr>
              <a:cxnSpLocks/>
            </p:cNvCxnSpPr>
            <p:nvPr/>
          </p:nvCxnSpPr>
          <p:spPr>
            <a:xfrm>
              <a:off x="6836084" y="6454891"/>
              <a:ext cx="1489655" cy="0"/>
            </a:xfrm>
            <a:prstGeom prst="straightConnector1">
              <a:avLst/>
            </a:prstGeom>
            <a:ln w="762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837E729-0C9E-4D6F-89B2-D40962A8C52E}"/>
                </a:ext>
              </a:extLst>
            </p:cNvPr>
            <p:cNvSpPr/>
            <p:nvPr/>
          </p:nvSpPr>
          <p:spPr>
            <a:xfrm>
              <a:off x="8153400" y="6134400"/>
              <a:ext cx="36576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30188"/>
              <a:r>
                <a:rPr lang="en-US" dirty="0">
                  <a:solidFill>
                    <a:srgbClr val="7030A0"/>
                  </a:solidFill>
                </a:rPr>
                <a:t>Influenza B antigens: Not detected</a:t>
              </a:r>
            </a:p>
            <a:p>
              <a:pPr marL="515938" indent="-285750">
                <a:buFont typeface="Arial" panose="020B0604020202020204" pitchFamily="34" charset="0"/>
                <a:buChar char="•"/>
              </a:pPr>
              <a:r>
                <a:rPr lang="en-US" i="1" dirty="0">
                  <a:solidFill>
                    <a:srgbClr val="7030A0"/>
                  </a:solidFill>
                </a:rPr>
                <a:t>SNOMED-CT: 260415000</a:t>
              </a:r>
            </a:p>
          </p:txBody>
        </p:sp>
      </p:grpSp>
      <p:pic>
        <p:nvPicPr>
          <p:cNvPr id="66" name="Picture 65">
            <a:extLst>
              <a:ext uri="{FF2B5EF4-FFF2-40B4-BE49-F238E27FC236}">
                <a16:creationId xmlns:a16="http://schemas.microsoft.com/office/drawing/2014/main" id="{4FA33C23-3CB9-4BC9-8BC9-20FFFC4F67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30630" y="9622"/>
            <a:ext cx="1694570" cy="1086559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8193C70B-A92E-44F4-BD02-D7E0448805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2066"/>
            <a:ext cx="1309037" cy="118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AF4363-C8C2-4EE8-8310-EDF7AB60C642}"/>
              </a:ext>
            </a:extLst>
          </p:cNvPr>
          <p:cNvSpPr txBox="1"/>
          <p:nvPr/>
        </p:nvSpPr>
        <p:spPr>
          <a:xfrm>
            <a:off x="0" y="2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</a:rPr>
              <a:t>Mapping IVDs from Different Manufacturers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44D231-83DC-4CC8-BD58-2174F16BB526}"/>
              </a:ext>
            </a:extLst>
          </p:cNvPr>
          <p:cNvSpPr txBox="1"/>
          <p:nvPr/>
        </p:nvSpPr>
        <p:spPr>
          <a:xfrm>
            <a:off x="0" y="746461"/>
            <a:ext cx="2762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Same IVD Type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22412F5-D723-40DB-A1E3-5E3C5CEF96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41826" r="28397" b="7334"/>
          <a:stretch/>
        </p:blipFill>
        <p:spPr>
          <a:xfrm>
            <a:off x="268733" y="4329746"/>
            <a:ext cx="1034060" cy="64006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101FF78-0BC1-4CB0-9260-12A55201E4D6}"/>
              </a:ext>
            </a:extLst>
          </p:cNvPr>
          <p:cNvGrpSpPr/>
          <p:nvPr/>
        </p:nvGrpSpPr>
        <p:grpSpPr>
          <a:xfrm rot="19948055">
            <a:off x="228888" y="2484597"/>
            <a:ext cx="1188722" cy="457201"/>
            <a:chOff x="220316" y="5898018"/>
            <a:chExt cx="1188722" cy="45720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714FA95-97B4-4519-9045-F26B70139E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308" t="33533" r="1943" b="52745"/>
            <a:stretch/>
          </p:blipFill>
          <p:spPr>
            <a:xfrm rot="1899200">
              <a:off x="220316" y="5898018"/>
              <a:ext cx="1188722" cy="45720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A510A5A-F165-4067-97B3-D548C6F4838B}"/>
                </a:ext>
              </a:extLst>
            </p:cNvPr>
            <p:cNvSpPr/>
            <p:nvPr/>
          </p:nvSpPr>
          <p:spPr>
            <a:xfrm rot="19217312">
              <a:off x="728917" y="6066607"/>
              <a:ext cx="214011" cy="71337"/>
            </a:xfrm>
            <a:prstGeom prst="rect">
              <a:avLst/>
            </a:prstGeom>
            <a:solidFill>
              <a:srgbClr val="E2E6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67823D63-4650-4CB2-B26F-005110B8DD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0326">
            <a:off x="211254" y="5231394"/>
            <a:ext cx="617614" cy="1171059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D704931-CC46-413F-A1E7-50B9FDD85640}"/>
              </a:ext>
            </a:extLst>
          </p:cNvPr>
          <p:cNvGrpSpPr/>
          <p:nvPr/>
        </p:nvGrpSpPr>
        <p:grpSpPr>
          <a:xfrm>
            <a:off x="268734" y="1276304"/>
            <a:ext cx="877028" cy="1178091"/>
            <a:chOff x="158957" y="3234715"/>
            <a:chExt cx="2889043" cy="340448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D2221CA-FF80-4C11-9AE1-4EB6CA04B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8957" y="3234715"/>
              <a:ext cx="2889043" cy="3404489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0EA0449-37C1-4D64-8B31-B5F38B2E6DAB}"/>
                </a:ext>
              </a:extLst>
            </p:cNvPr>
            <p:cNvSpPr/>
            <p:nvPr/>
          </p:nvSpPr>
          <p:spPr>
            <a:xfrm>
              <a:off x="457200" y="3893758"/>
              <a:ext cx="881660" cy="631858"/>
            </a:xfrm>
            <a:prstGeom prst="rect">
              <a:avLst/>
            </a:prstGeom>
            <a:solidFill>
              <a:srgbClr val="ECED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9A88281-7626-49F7-A49B-8904FB1A339F}"/>
              </a:ext>
            </a:extLst>
          </p:cNvPr>
          <p:cNvGrpSpPr/>
          <p:nvPr/>
        </p:nvGrpSpPr>
        <p:grpSpPr>
          <a:xfrm>
            <a:off x="268734" y="3037479"/>
            <a:ext cx="863462" cy="1178091"/>
            <a:chOff x="2382437" y="2147698"/>
            <a:chExt cx="1898883" cy="25908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C11581B-01CB-46EB-9552-20E196DCAD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50" t="4732" r="7339" b="3314"/>
            <a:stretch/>
          </p:blipFill>
          <p:spPr>
            <a:xfrm>
              <a:off x="2382437" y="2147698"/>
              <a:ext cx="1898883" cy="2590800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54FA86C-F145-4BBE-9052-7D1C8FBB69F9}"/>
                </a:ext>
              </a:extLst>
            </p:cNvPr>
            <p:cNvSpPr/>
            <p:nvPr/>
          </p:nvSpPr>
          <p:spPr>
            <a:xfrm rot="20870291">
              <a:off x="2453665" y="2301036"/>
              <a:ext cx="1241791" cy="526868"/>
            </a:xfrm>
            <a:prstGeom prst="rect">
              <a:avLst/>
            </a:prstGeom>
            <a:solidFill>
              <a:srgbClr val="ECF0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5DC07CA-BA3D-4310-8D9A-86A7FFF55E7F}"/>
              </a:ext>
            </a:extLst>
          </p:cNvPr>
          <p:cNvGrpSpPr/>
          <p:nvPr/>
        </p:nvGrpSpPr>
        <p:grpSpPr>
          <a:xfrm rot="16200000">
            <a:off x="2599743" y="1870732"/>
            <a:ext cx="3829641" cy="3136986"/>
            <a:chOff x="3647440" y="4323424"/>
            <a:chExt cx="3058160" cy="2446528"/>
          </a:xfrm>
        </p:grpSpPr>
        <p:sp>
          <p:nvSpPr>
            <p:cNvPr id="56" name="Shape 55">
              <a:extLst>
                <a:ext uri="{FF2B5EF4-FFF2-40B4-BE49-F238E27FC236}">
                  <a16:creationId xmlns:a16="http://schemas.microsoft.com/office/drawing/2014/main" id="{2BC567AC-B45E-42D7-AFC0-5443185F994F}"/>
                </a:ext>
              </a:extLst>
            </p:cNvPr>
            <p:cNvSpPr/>
            <p:nvPr/>
          </p:nvSpPr>
          <p:spPr>
            <a:xfrm>
              <a:off x="3647440" y="4323424"/>
              <a:ext cx="3058160" cy="2446528"/>
            </a:xfrm>
            <a:prstGeom prst="funnel">
              <a:avLst/>
            </a:prstGeom>
            <a:solidFill>
              <a:schemeClr val="lt1">
                <a:hueOff val="0"/>
                <a:satOff val="0"/>
                <a:lumOff val="0"/>
              </a:schemeClr>
            </a:solidFill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D48344D-C57A-43A9-8E80-FB38DD39EEA4}"/>
                </a:ext>
              </a:extLst>
            </p:cNvPr>
            <p:cNvSpPr/>
            <p:nvPr/>
          </p:nvSpPr>
          <p:spPr>
            <a:xfrm>
              <a:off x="3767582" y="4434931"/>
              <a:ext cx="2817876" cy="978611"/>
            </a:xfrm>
            <a:prstGeom prst="ellipse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E0BE59C2-E2E5-46B3-9764-0F6E31B22867}"/>
              </a:ext>
            </a:extLst>
          </p:cNvPr>
          <p:cNvSpPr txBox="1"/>
          <p:nvPr/>
        </p:nvSpPr>
        <p:spPr>
          <a:xfrm>
            <a:off x="4459823" y="2643277"/>
            <a:ext cx="15684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LOINC Mapping Manual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A58E659-6FA8-4479-9695-CD3E147CF4B0}"/>
              </a:ext>
            </a:extLst>
          </p:cNvPr>
          <p:cNvSpPr txBox="1"/>
          <p:nvPr/>
        </p:nvSpPr>
        <p:spPr>
          <a:xfrm rot="19504501">
            <a:off x="4481047" y="4202371"/>
            <a:ext cx="1940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Example List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E3EA05A-FE1F-4801-ADDB-A367C8EB0E07}"/>
              </a:ext>
            </a:extLst>
          </p:cNvPr>
          <p:cNvSpPr txBox="1"/>
          <p:nvPr/>
        </p:nvSpPr>
        <p:spPr>
          <a:xfrm rot="2052685">
            <a:off x="4062544" y="2065742"/>
            <a:ext cx="2170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Helpdesk Support</a:t>
            </a: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398C320-E40B-4CEC-80C9-3EDE02C710BE}"/>
              </a:ext>
            </a:extLst>
          </p:cNvPr>
          <p:cNvGrpSpPr/>
          <p:nvPr/>
        </p:nvGrpSpPr>
        <p:grpSpPr>
          <a:xfrm>
            <a:off x="827847" y="1865351"/>
            <a:ext cx="11245734" cy="3926479"/>
            <a:chOff x="827847" y="1865351"/>
            <a:chExt cx="11245734" cy="3926479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600CB07E-4BE0-42B9-A560-D4332D4D067E}"/>
                </a:ext>
              </a:extLst>
            </p:cNvPr>
            <p:cNvGrpSpPr/>
            <p:nvPr/>
          </p:nvGrpSpPr>
          <p:grpSpPr>
            <a:xfrm>
              <a:off x="10037088" y="2251670"/>
              <a:ext cx="2036493" cy="2735659"/>
              <a:chOff x="10037088" y="2251670"/>
              <a:chExt cx="2036493" cy="2735659"/>
            </a:xfrm>
          </p:grpSpPr>
          <p:sp>
            <p:nvSpPr>
              <p:cNvPr id="121" name="Arrow: Pentagon 120">
                <a:extLst>
                  <a:ext uri="{FF2B5EF4-FFF2-40B4-BE49-F238E27FC236}">
                    <a16:creationId xmlns:a16="http://schemas.microsoft.com/office/drawing/2014/main" id="{8DA720BA-EB85-41E8-9BBC-99BE89215796}"/>
                  </a:ext>
                </a:extLst>
              </p:cNvPr>
              <p:cNvSpPr/>
              <p:nvPr/>
            </p:nvSpPr>
            <p:spPr>
              <a:xfrm>
                <a:off x="10055282" y="3733800"/>
                <a:ext cx="2018299" cy="1253529"/>
              </a:xfrm>
              <a:prstGeom prst="homePlat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rgbClr val="008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Arrow: Pentagon 119">
                <a:extLst>
                  <a:ext uri="{FF2B5EF4-FFF2-40B4-BE49-F238E27FC236}">
                    <a16:creationId xmlns:a16="http://schemas.microsoft.com/office/drawing/2014/main" id="{14B38AE1-6884-4DC0-A910-08477466302D}"/>
                  </a:ext>
                </a:extLst>
              </p:cNvPr>
              <p:cNvSpPr/>
              <p:nvPr/>
            </p:nvSpPr>
            <p:spPr>
              <a:xfrm>
                <a:off x="10037088" y="2251670"/>
                <a:ext cx="2018299" cy="1253529"/>
              </a:xfrm>
              <a:prstGeom prst="homePlat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rgbClr val="008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9EEF6900-82FD-4A23-8465-D1F0114CEDBC}"/>
                </a:ext>
              </a:extLst>
            </p:cNvPr>
            <p:cNvGrpSpPr/>
            <p:nvPr/>
          </p:nvGrpSpPr>
          <p:grpSpPr>
            <a:xfrm>
              <a:off x="827847" y="1865351"/>
              <a:ext cx="11147462" cy="3926479"/>
              <a:chOff x="827847" y="1865351"/>
              <a:chExt cx="11147462" cy="3926479"/>
            </a:xfrm>
          </p:grpSpPr>
          <p:sp>
            <p:nvSpPr>
              <p:cNvPr id="106" name="Arrow: Right 105">
                <a:extLst>
                  <a:ext uri="{FF2B5EF4-FFF2-40B4-BE49-F238E27FC236}">
                    <a16:creationId xmlns:a16="http://schemas.microsoft.com/office/drawing/2014/main" id="{BA4E2283-467B-4195-A73C-CD89979AB9A0}"/>
                  </a:ext>
                </a:extLst>
              </p:cNvPr>
              <p:cNvSpPr/>
              <p:nvPr/>
            </p:nvSpPr>
            <p:spPr>
              <a:xfrm rot="19888589">
                <a:off x="8979236" y="2776167"/>
                <a:ext cx="1071457" cy="384330"/>
              </a:xfrm>
              <a:prstGeom prst="rightArrow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C3F8FD6B-19D2-447D-9B77-AA2BFF56DD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16073" y="2755911"/>
                <a:ext cx="2927769" cy="442536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Arrow: Right 67">
                <a:extLst>
                  <a:ext uri="{FF2B5EF4-FFF2-40B4-BE49-F238E27FC236}">
                    <a16:creationId xmlns:a16="http://schemas.microsoft.com/office/drawing/2014/main" id="{3F676E0C-B098-47AF-8BC0-5EF23503E152}"/>
                  </a:ext>
                </a:extLst>
              </p:cNvPr>
              <p:cNvSpPr/>
              <p:nvPr/>
            </p:nvSpPr>
            <p:spPr>
              <a:xfrm rot="1517245">
                <a:off x="8971269" y="3654772"/>
                <a:ext cx="1071457" cy="384330"/>
              </a:xfrm>
              <a:prstGeom prst="rightArrow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7" name="Arrow: Right 66">
                <a:extLst>
                  <a:ext uri="{FF2B5EF4-FFF2-40B4-BE49-F238E27FC236}">
                    <a16:creationId xmlns:a16="http://schemas.microsoft.com/office/drawing/2014/main" id="{7C6FF98D-9EA6-444D-82C4-4EBB7B50446A}"/>
                  </a:ext>
                </a:extLst>
              </p:cNvPr>
              <p:cNvSpPr/>
              <p:nvPr/>
            </p:nvSpPr>
            <p:spPr>
              <a:xfrm>
                <a:off x="6071987" y="3230836"/>
                <a:ext cx="633613" cy="395690"/>
              </a:xfrm>
              <a:prstGeom prst="rightArrow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6B1809A-DB5D-41CF-9ED2-512F755BE958}"/>
                  </a:ext>
                </a:extLst>
              </p:cNvPr>
              <p:cNvSpPr/>
              <p:nvPr/>
            </p:nvSpPr>
            <p:spPr>
              <a:xfrm>
                <a:off x="10063878" y="2230130"/>
                <a:ext cx="1391728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i="1" dirty="0">
                    <a:solidFill>
                      <a:srgbClr val="008000"/>
                    </a:solidFill>
                  </a:rPr>
                  <a:t>43874-7</a:t>
                </a:r>
                <a:endParaRPr lang="en-US" sz="2800" dirty="0"/>
              </a:p>
            </p:txBody>
          </p: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3B1E10F1-BC9C-401E-919D-A99C85CD01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45762" y="1865351"/>
                <a:ext cx="3160765" cy="928914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B70E138B-811C-45A7-88EB-CF0C51A62B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32196" y="3451117"/>
                <a:ext cx="3211646" cy="175409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EC096C68-AF29-46BB-AD02-7C9EE541EF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02793" y="3809154"/>
                <a:ext cx="3067881" cy="840627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455E379D-9C85-4E65-B6FE-1632A92025E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7847" y="4215571"/>
                <a:ext cx="3478680" cy="1576259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57AD2600-4FA2-419C-B3F6-59CD1826C012}"/>
                  </a:ext>
                </a:extLst>
              </p:cNvPr>
              <p:cNvSpPr/>
              <p:nvPr/>
            </p:nvSpPr>
            <p:spPr>
              <a:xfrm>
                <a:off x="10055319" y="3695185"/>
                <a:ext cx="139172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i="1" dirty="0">
                    <a:solidFill>
                      <a:srgbClr val="008000"/>
                    </a:solidFill>
                  </a:rPr>
                  <a:t>43895-2</a:t>
                </a:r>
                <a:endParaRPr lang="en-US" sz="2800" dirty="0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1AE047FC-4408-4EEF-9BC6-1F1E7607EE3D}"/>
                  </a:ext>
                </a:extLst>
              </p:cNvPr>
              <p:cNvSpPr/>
              <p:nvPr/>
            </p:nvSpPr>
            <p:spPr>
              <a:xfrm>
                <a:off x="10058400" y="2581870"/>
                <a:ext cx="1916909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i="1" dirty="0">
                    <a:solidFill>
                      <a:srgbClr val="008000"/>
                    </a:solidFill>
                  </a:rPr>
                  <a:t>Influenza virus A Antigen in Nasopharynx</a:t>
                </a: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74BAA8B2-DA5C-42B6-B898-E996F703B7AA}"/>
                  </a:ext>
                </a:extLst>
              </p:cNvPr>
              <p:cNvSpPr/>
              <p:nvPr/>
            </p:nvSpPr>
            <p:spPr>
              <a:xfrm>
                <a:off x="10058400" y="4084152"/>
                <a:ext cx="1820236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i="1" dirty="0">
                    <a:solidFill>
                      <a:srgbClr val="008000"/>
                    </a:solidFill>
                  </a:rPr>
                  <a:t>Influenza virus B Antigen in Nasopharynx</a:t>
                </a:r>
              </a:p>
            </p:txBody>
          </p:sp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980EC69-3580-4220-9AE6-21B93951DEA4}"/>
              </a:ext>
            </a:extLst>
          </p:cNvPr>
          <p:cNvSpPr txBox="1"/>
          <p:nvPr/>
        </p:nvSpPr>
        <p:spPr>
          <a:xfrm>
            <a:off x="6705600" y="2953025"/>
            <a:ext cx="2457982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RELMA® LOINC Mapping Tool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BA05B3E-3FD1-45D5-AC2D-F580982DFBE7}"/>
              </a:ext>
            </a:extLst>
          </p:cNvPr>
          <p:cNvSpPr txBox="1"/>
          <p:nvPr/>
        </p:nvSpPr>
        <p:spPr>
          <a:xfrm>
            <a:off x="0" y="746461"/>
            <a:ext cx="27625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Same IVD Type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46D60BD-524C-4712-9F29-707ADEEFBD4E}"/>
              </a:ext>
            </a:extLst>
          </p:cNvPr>
          <p:cNvSpPr txBox="1"/>
          <p:nvPr/>
        </p:nvSpPr>
        <p:spPr>
          <a:xfrm>
            <a:off x="9525000" y="1007878"/>
            <a:ext cx="2667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Unambiguous LOINC Codes</a:t>
            </a:r>
          </a:p>
        </p:txBody>
      </p:sp>
    </p:spTree>
    <p:extLst>
      <p:ext uri="{BB962C8B-B14F-4D97-AF65-F5344CB8AC3E}">
        <p14:creationId xmlns:p14="http://schemas.microsoft.com/office/powerpoint/2010/main" val="342031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175">
            <a:extLst>
              <a:ext uri="{FF2B5EF4-FFF2-40B4-BE49-F238E27FC236}">
                <a16:creationId xmlns:a16="http://schemas.microsoft.com/office/drawing/2014/main" id="{C8875FC7-51D3-4D2A-A926-68A085CD7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7" y="2393792"/>
            <a:ext cx="2762509" cy="2043937"/>
          </a:xfrm>
          <a:prstGeom prst="rect">
            <a:avLst/>
          </a:prstGeom>
        </p:spPr>
      </p:pic>
      <p:grpSp>
        <p:nvGrpSpPr>
          <p:cNvPr id="131" name="Group 130">
            <a:extLst>
              <a:ext uri="{FF2B5EF4-FFF2-40B4-BE49-F238E27FC236}">
                <a16:creationId xmlns:a16="http://schemas.microsoft.com/office/drawing/2014/main" id="{457B450B-5CEE-4EE9-BADE-4B13871584C8}"/>
              </a:ext>
            </a:extLst>
          </p:cNvPr>
          <p:cNvGrpSpPr/>
          <p:nvPr/>
        </p:nvGrpSpPr>
        <p:grpSpPr>
          <a:xfrm>
            <a:off x="2139846" y="2405092"/>
            <a:ext cx="4430619" cy="2020353"/>
            <a:chOff x="2139846" y="2405092"/>
            <a:chExt cx="4430619" cy="2020353"/>
          </a:xfrm>
        </p:grpSpPr>
        <p:sp>
          <p:nvSpPr>
            <p:cNvPr id="137" name="Arrow: Pentagon 136">
              <a:extLst>
                <a:ext uri="{FF2B5EF4-FFF2-40B4-BE49-F238E27FC236}">
                  <a16:creationId xmlns:a16="http://schemas.microsoft.com/office/drawing/2014/main" id="{1DA96F53-3AFD-468F-89FA-8030A133BC47}"/>
                </a:ext>
              </a:extLst>
            </p:cNvPr>
            <p:cNvSpPr/>
            <p:nvPr/>
          </p:nvSpPr>
          <p:spPr>
            <a:xfrm>
              <a:off x="2139846" y="2405092"/>
              <a:ext cx="4430619" cy="2020353"/>
            </a:xfrm>
            <a:prstGeom prst="homePlate">
              <a:avLst/>
            </a:prstGeom>
            <a:solidFill>
              <a:srgbClr val="8282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A733EE6-1BE4-42BC-A248-B218539D299D}"/>
                </a:ext>
              </a:extLst>
            </p:cNvPr>
            <p:cNvSpPr txBox="1"/>
            <p:nvPr/>
          </p:nvSpPr>
          <p:spPr>
            <a:xfrm rot="16200000">
              <a:off x="1963918" y="3089838"/>
              <a:ext cx="962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LAW</a:t>
              </a:r>
            </a:p>
          </p:txBody>
        </p:sp>
      </p:grpSp>
      <p:sp>
        <p:nvSpPr>
          <p:cNvPr id="150" name="Arrow: Chevron 149">
            <a:extLst>
              <a:ext uri="{FF2B5EF4-FFF2-40B4-BE49-F238E27FC236}">
                <a16:creationId xmlns:a16="http://schemas.microsoft.com/office/drawing/2014/main" id="{CBA7AB68-9C3E-4FAA-B9DC-57DBC9BDEA1F}"/>
              </a:ext>
            </a:extLst>
          </p:cNvPr>
          <p:cNvSpPr/>
          <p:nvPr/>
        </p:nvSpPr>
        <p:spPr>
          <a:xfrm>
            <a:off x="7536626" y="2405938"/>
            <a:ext cx="3575882" cy="2020353"/>
          </a:xfrm>
          <a:prstGeom prst="chevron">
            <a:avLst/>
          </a:prstGeom>
          <a:solidFill>
            <a:srgbClr val="8282C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Arrow: Chevron 32">
            <a:extLst>
              <a:ext uri="{FF2B5EF4-FFF2-40B4-BE49-F238E27FC236}">
                <a16:creationId xmlns:a16="http://schemas.microsoft.com/office/drawing/2014/main" id="{6CD3F3FA-2354-46E5-A428-86DAAC265D64}"/>
              </a:ext>
            </a:extLst>
          </p:cNvPr>
          <p:cNvSpPr/>
          <p:nvPr/>
        </p:nvSpPr>
        <p:spPr>
          <a:xfrm>
            <a:off x="8382000" y="2590800"/>
            <a:ext cx="2286000" cy="1615440"/>
          </a:xfrm>
          <a:prstGeom prst="chevron">
            <a:avLst/>
          </a:prstGeom>
          <a:solidFill>
            <a:srgbClr val="8282C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AF4363-C8C2-4EE8-8310-EDF7AB60C642}"/>
              </a:ext>
            </a:extLst>
          </p:cNvPr>
          <p:cNvSpPr txBox="1"/>
          <p:nvPr/>
        </p:nvSpPr>
        <p:spPr>
          <a:xfrm>
            <a:off x="0" y="2"/>
            <a:ext cx="1143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</a:rPr>
              <a:t>Digital Format for IVD Vendors to Provide LOINC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6EA65CF-0F50-4D89-963B-D4E0CB7E20B5}"/>
              </a:ext>
            </a:extLst>
          </p:cNvPr>
          <p:cNvGrpSpPr/>
          <p:nvPr/>
        </p:nvGrpSpPr>
        <p:grpSpPr>
          <a:xfrm>
            <a:off x="228600" y="914400"/>
            <a:ext cx="1401702" cy="1247278"/>
            <a:chOff x="365906" y="1702751"/>
            <a:chExt cx="1401702" cy="1247278"/>
          </a:xfrm>
        </p:grpSpPr>
        <p:pic>
          <p:nvPicPr>
            <p:cNvPr id="72" name="Picture 13" descr="C:\Users\Michael.Waters\Desktop\logos\iicclogo2.jpg">
              <a:extLst>
                <a:ext uri="{FF2B5EF4-FFF2-40B4-BE49-F238E27FC236}">
                  <a16:creationId xmlns:a16="http://schemas.microsoft.com/office/drawing/2014/main" id="{3EAF19C7-9854-4EB6-94C3-DA70E6FDFA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906" y="1702751"/>
              <a:ext cx="1401702" cy="1247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FA70882-12B6-4566-A46F-D2C683427EB2}"/>
                </a:ext>
              </a:extLst>
            </p:cNvPr>
            <p:cNvSpPr txBox="1"/>
            <p:nvPr/>
          </p:nvSpPr>
          <p:spPr>
            <a:xfrm>
              <a:off x="515756" y="1752583"/>
              <a:ext cx="9834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solidFill>
                    <a:schemeClr val="bg1"/>
                  </a:solidFill>
                </a:rPr>
                <a:t>IVD Industry Connectivity Consortium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1E6FD302-4743-44A8-9F1E-E1821C0DFF51}"/>
              </a:ext>
            </a:extLst>
          </p:cNvPr>
          <p:cNvGrpSpPr/>
          <p:nvPr/>
        </p:nvGrpSpPr>
        <p:grpSpPr>
          <a:xfrm>
            <a:off x="2764283" y="2605194"/>
            <a:ext cx="3494167" cy="1600200"/>
            <a:chOff x="2764283" y="2605194"/>
            <a:chExt cx="3494167" cy="1600200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D623B318-8790-4F7B-B5F9-D9E361B1E669}"/>
                </a:ext>
              </a:extLst>
            </p:cNvPr>
            <p:cNvGrpSpPr/>
            <p:nvPr/>
          </p:nvGrpSpPr>
          <p:grpSpPr>
            <a:xfrm>
              <a:off x="2764283" y="2605194"/>
              <a:ext cx="3494167" cy="1600200"/>
              <a:chOff x="1905000" y="2819400"/>
              <a:chExt cx="2983423" cy="1600200"/>
            </a:xfrm>
          </p:grpSpPr>
          <p:sp>
            <p:nvSpPr>
              <p:cNvPr id="157" name="Arrow: Pentagon 156">
                <a:extLst>
                  <a:ext uri="{FF2B5EF4-FFF2-40B4-BE49-F238E27FC236}">
                    <a16:creationId xmlns:a16="http://schemas.microsoft.com/office/drawing/2014/main" id="{79016BAC-E905-4136-8935-BC52F8AD481C}"/>
                  </a:ext>
                </a:extLst>
              </p:cNvPr>
              <p:cNvSpPr/>
              <p:nvPr/>
            </p:nvSpPr>
            <p:spPr>
              <a:xfrm>
                <a:off x="1916623" y="2819400"/>
                <a:ext cx="2971800" cy="1600200"/>
              </a:xfrm>
              <a:prstGeom prst="homeP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64C70321-8F8D-4C75-B7B4-72C97C821FE7}"/>
                  </a:ext>
                </a:extLst>
              </p:cNvPr>
              <p:cNvSpPr txBox="1"/>
              <p:nvPr/>
            </p:nvSpPr>
            <p:spPr>
              <a:xfrm rot="16200000">
                <a:off x="1713922" y="3327112"/>
                <a:ext cx="96693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bg1"/>
                    </a:solidFill>
                  </a:rPr>
                  <a:t>LIVD</a:t>
                </a:r>
              </a:p>
            </p:txBody>
          </p:sp>
        </p:grp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82CF8D8C-367E-4D8B-A657-38B3BCA191D2}"/>
                </a:ext>
              </a:extLst>
            </p:cNvPr>
            <p:cNvSpPr/>
            <p:nvPr/>
          </p:nvSpPr>
          <p:spPr>
            <a:xfrm>
              <a:off x="5059860" y="2815725"/>
              <a:ext cx="149551" cy="164233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209E6697-CB1D-4B6C-9D53-4729EBF2568C}"/>
                </a:ext>
              </a:extLst>
            </p:cNvPr>
            <p:cNvSpPr/>
            <p:nvPr/>
          </p:nvSpPr>
          <p:spPr>
            <a:xfrm>
              <a:off x="5491782" y="3312592"/>
              <a:ext cx="149551" cy="164233"/>
            </a:xfrm>
            <a:prstGeom prst="ellipse">
              <a:avLst/>
            </a:prstGeom>
            <a:solidFill>
              <a:srgbClr val="8282C9"/>
            </a:solidFill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239B1CDD-CF9E-4C1D-B510-D9188E56EB04}"/>
                </a:ext>
              </a:extLst>
            </p:cNvPr>
            <p:cNvSpPr/>
            <p:nvPr/>
          </p:nvSpPr>
          <p:spPr>
            <a:xfrm>
              <a:off x="4988014" y="3889970"/>
              <a:ext cx="149551" cy="164233"/>
            </a:xfrm>
            <a:prstGeom prst="ellipse">
              <a:avLst/>
            </a:prstGeom>
            <a:solidFill>
              <a:srgbClr val="FF9900"/>
            </a:solidFill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9" name="Arrow: Chevron 138">
            <a:extLst>
              <a:ext uri="{FF2B5EF4-FFF2-40B4-BE49-F238E27FC236}">
                <a16:creationId xmlns:a16="http://schemas.microsoft.com/office/drawing/2014/main" id="{9D2CA1F2-FAC9-4FAF-A56C-3B7EB2C1BF9A}"/>
              </a:ext>
            </a:extLst>
          </p:cNvPr>
          <p:cNvSpPr/>
          <p:nvPr/>
        </p:nvSpPr>
        <p:spPr>
          <a:xfrm>
            <a:off x="5124358" y="2589954"/>
            <a:ext cx="1121842" cy="1615440"/>
          </a:xfrm>
          <a:prstGeom prst="chevron">
            <a:avLst>
              <a:gd name="adj" fmla="val 72194"/>
            </a:avLst>
          </a:prstGeom>
          <a:solidFill>
            <a:srgbClr val="3366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6BFE6C5E-0439-4866-970A-D7CDCD95CA30}"/>
              </a:ext>
            </a:extLst>
          </p:cNvPr>
          <p:cNvGrpSpPr/>
          <p:nvPr/>
        </p:nvGrpSpPr>
        <p:grpSpPr>
          <a:xfrm>
            <a:off x="3309306" y="2757594"/>
            <a:ext cx="2161729" cy="1335855"/>
            <a:chOff x="2132261" y="4682482"/>
            <a:chExt cx="2161729" cy="1335855"/>
          </a:xfrm>
        </p:grpSpPr>
        <p:sp>
          <p:nvSpPr>
            <p:cNvPr id="142" name="Arrow: Pentagon 141">
              <a:extLst>
                <a:ext uri="{FF2B5EF4-FFF2-40B4-BE49-F238E27FC236}">
                  <a16:creationId xmlns:a16="http://schemas.microsoft.com/office/drawing/2014/main" id="{592ADEF4-3C55-4562-8165-FD6CFC0E8E34}"/>
                </a:ext>
              </a:extLst>
            </p:cNvPr>
            <p:cNvSpPr/>
            <p:nvPr/>
          </p:nvSpPr>
          <p:spPr>
            <a:xfrm>
              <a:off x="2133600" y="4704022"/>
              <a:ext cx="2160390" cy="1253529"/>
            </a:xfrm>
            <a:prstGeom prst="homePlat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0BD27387-1F70-431F-840F-7D3CC9A7988A}"/>
                </a:ext>
              </a:extLst>
            </p:cNvPr>
            <p:cNvSpPr/>
            <p:nvPr/>
          </p:nvSpPr>
          <p:spPr>
            <a:xfrm>
              <a:off x="2160390" y="4682482"/>
              <a:ext cx="12954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i="1" dirty="0">
                  <a:solidFill>
                    <a:srgbClr val="008000"/>
                  </a:solidFill>
                </a:rPr>
                <a:t>LOINC</a:t>
              </a:r>
              <a:endParaRPr lang="en-US" sz="2800" dirty="0"/>
            </a:p>
          </p:txBody>
        </p: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9A7ECCC2-92D8-4081-9677-48DE4121E8CA}"/>
                </a:ext>
              </a:extLst>
            </p:cNvPr>
            <p:cNvGrpSpPr/>
            <p:nvPr/>
          </p:nvGrpSpPr>
          <p:grpSpPr>
            <a:xfrm>
              <a:off x="2160390" y="5611809"/>
              <a:ext cx="1842656" cy="345741"/>
              <a:chOff x="2132261" y="5611809"/>
              <a:chExt cx="1870785" cy="345741"/>
            </a:xfrm>
            <a:solidFill>
              <a:srgbClr val="FFC000"/>
            </a:solidFill>
          </p:grpSpPr>
          <p:sp>
            <p:nvSpPr>
              <p:cNvPr id="149" name="Right Triangle 148">
                <a:extLst>
                  <a:ext uri="{FF2B5EF4-FFF2-40B4-BE49-F238E27FC236}">
                    <a16:creationId xmlns:a16="http://schemas.microsoft.com/office/drawing/2014/main" id="{7D67E81B-5FB1-4D13-8E26-83F2E33757EF}"/>
                  </a:ext>
                </a:extLst>
              </p:cNvPr>
              <p:cNvSpPr/>
              <p:nvPr/>
            </p:nvSpPr>
            <p:spPr>
              <a:xfrm flipV="1">
                <a:off x="3657600" y="5612875"/>
                <a:ext cx="345446" cy="344675"/>
              </a:xfrm>
              <a:prstGeom prst="rtTriangle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D0DE78C5-D43A-4D29-B641-CF633334178D}"/>
                  </a:ext>
                </a:extLst>
              </p:cNvPr>
              <p:cNvSpPr/>
              <p:nvPr/>
            </p:nvSpPr>
            <p:spPr>
              <a:xfrm>
                <a:off x="2132261" y="5611809"/>
                <a:ext cx="1525339" cy="345741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4E2C53AD-8235-4015-BCB9-D3B18B52378F}"/>
                </a:ext>
              </a:extLst>
            </p:cNvPr>
            <p:cNvSpPr/>
            <p:nvPr/>
          </p:nvSpPr>
          <p:spPr>
            <a:xfrm>
              <a:off x="2132261" y="5495117"/>
              <a:ext cx="86633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i="1" dirty="0">
                  <a:solidFill>
                    <a:srgbClr val="008000"/>
                  </a:solidFill>
                </a:rPr>
                <a:t>UDI</a:t>
              </a:r>
              <a:endParaRPr lang="en-US" sz="2800" dirty="0"/>
            </a:p>
          </p:txBody>
        </p:sp>
        <p:sp>
          <p:nvSpPr>
            <p:cNvPr id="147" name="Arrow: Pentagon 146">
              <a:extLst>
                <a:ext uri="{FF2B5EF4-FFF2-40B4-BE49-F238E27FC236}">
                  <a16:creationId xmlns:a16="http://schemas.microsoft.com/office/drawing/2014/main" id="{9DC58712-4008-4D7E-96A3-49260E6CE6DD}"/>
                </a:ext>
              </a:extLst>
            </p:cNvPr>
            <p:cNvSpPr/>
            <p:nvPr/>
          </p:nvSpPr>
          <p:spPr>
            <a:xfrm>
              <a:off x="2132261" y="5099801"/>
              <a:ext cx="2160390" cy="491529"/>
            </a:xfrm>
            <a:prstGeom prst="homePlat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4A93DB8C-3B93-4BA5-A45B-46339593A4B5}"/>
                </a:ext>
              </a:extLst>
            </p:cNvPr>
            <p:cNvSpPr/>
            <p:nvPr/>
          </p:nvSpPr>
          <p:spPr>
            <a:xfrm>
              <a:off x="2132261" y="5069176"/>
              <a:ext cx="201829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i="1" dirty="0">
                  <a:solidFill>
                    <a:srgbClr val="008000"/>
                  </a:solidFill>
                </a:rPr>
                <a:t>SNOMED-CT</a:t>
              </a:r>
              <a:endParaRPr lang="en-US" sz="2800" dirty="0"/>
            </a:p>
          </p:txBody>
        </p:sp>
      </p:grpSp>
      <p:sp>
        <p:nvSpPr>
          <p:cNvPr id="159" name="Arrow: Chevron 158">
            <a:extLst>
              <a:ext uri="{FF2B5EF4-FFF2-40B4-BE49-F238E27FC236}">
                <a16:creationId xmlns:a16="http://schemas.microsoft.com/office/drawing/2014/main" id="{9E37059D-BBA8-499B-805A-1A73921A1592}"/>
              </a:ext>
            </a:extLst>
          </p:cNvPr>
          <p:cNvSpPr/>
          <p:nvPr/>
        </p:nvSpPr>
        <p:spPr>
          <a:xfrm>
            <a:off x="5480340" y="2597062"/>
            <a:ext cx="1121842" cy="1615440"/>
          </a:xfrm>
          <a:prstGeom prst="chevron">
            <a:avLst>
              <a:gd name="adj" fmla="val 7219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4" name="Arrow: Chevron 133">
            <a:extLst>
              <a:ext uri="{FF2B5EF4-FFF2-40B4-BE49-F238E27FC236}">
                <a16:creationId xmlns:a16="http://schemas.microsoft.com/office/drawing/2014/main" id="{E6C7DD13-76C7-49EA-819A-B5CF4E8342B5}"/>
              </a:ext>
            </a:extLst>
          </p:cNvPr>
          <p:cNvSpPr/>
          <p:nvPr/>
        </p:nvSpPr>
        <p:spPr>
          <a:xfrm>
            <a:off x="5479229" y="2597062"/>
            <a:ext cx="1121842" cy="1615440"/>
          </a:xfrm>
          <a:prstGeom prst="chevron">
            <a:avLst>
              <a:gd name="adj" fmla="val 7219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7EF3282-A504-4445-886B-7E1171B25E5A}"/>
              </a:ext>
            </a:extLst>
          </p:cNvPr>
          <p:cNvSpPr txBox="1"/>
          <p:nvPr/>
        </p:nvSpPr>
        <p:spPr>
          <a:xfrm>
            <a:off x="1502390" y="914676"/>
            <a:ext cx="9296400" cy="461665"/>
          </a:xfrm>
          <a:prstGeom prst="rect">
            <a:avLst/>
          </a:prstGeom>
          <a:solidFill>
            <a:srgbClr val="4F81B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bg1"/>
                </a:solidFill>
              </a:rPr>
              <a:t>Digital Format for Publication of LOINC to Vendor IVD Test Results (LIVD)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9FE48E4-E713-4844-A8E6-EF4AAB8D0E90}"/>
              </a:ext>
            </a:extLst>
          </p:cNvPr>
          <p:cNvSpPr txBox="1"/>
          <p:nvPr/>
        </p:nvSpPr>
        <p:spPr>
          <a:xfrm>
            <a:off x="1502390" y="1390662"/>
            <a:ext cx="5105399" cy="461665"/>
          </a:xfrm>
          <a:prstGeom prst="rect">
            <a:avLst/>
          </a:prstGeom>
          <a:solidFill>
            <a:srgbClr val="8383C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bg1"/>
                </a:solidFill>
              </a:rPr>
              <a:t>Laboratory Analytical Workflow (LAW)</a:t>
            </a: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2F7C40CB-DB42-4D29-8E4D-F6DBF8EE00C0}"/>
              </a:ext>
            </a:extLst>
          </p:cNvPr>
          <p:cNvGrpSpPr/>
          <p:nvPr/>
        </p:nvGrpSpPr>
        <p:grpSpPr>
          <a:xfrm>
            <a:off x="8299267" y="1873867"/>
            <a:ext cx="3693825" cy="2979704"/>
            <a:chOff x="8299267" y="1873867"/>
            <a:chExt cx="3693825" cy="2979704"/>
          </a:xfrm>
        </p:grpSpPr>
        <p:sp>
          <p:nvSpPr>
            <p:cNvPr id="34" name="Flowchart: Magnetic Disk 33">
              <a:extLst>
                <a:ext uri="{FF2B5EF4-FFF2-40B4-BE49-F238E27FC236}">
                  <a16:creationId xmlns:a16="http://schemas.microsoft.com/office/drawing/2014/main" id="{F4B6E78A-2FCA-4479-8FE4-A06193E0C544}"/>
                </a:ext>
              </a:extLst>
            </p:cNvPr>
            <p:cNvSpPr/>
            <p:nvPr/>
          </p:nvSpPr>
          <p:spPr>
            <a:xfrm>
              <a:off x="8299267" y="1873867"/>
              <a:ext cx="3693825" cy="2979704"/>
            </a:xfrm>
            <a:prstGeom prst="flowChartMagneticDisk">
              <a:avLst/>
            </a:prstGeom>
            <a:gradFill flip="none" rotWithShape="1">
              <a:gsLst>
                <a:gs pos="17000">
                  <a:srgbClr val="8282C9"/>
                </a:gs>
                <a:gs pos="37000">
                  <a:srgbClr val="343478"/>
                </a:gs>
                <a:gs pos="100000">
                  <a:srgbClr val="232351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6CBE31B7-119E-4770-820C-B67815D1DCEC}"/>
                </a:ext>
              </a:extLst>
            </p:cNvPr>
            <p:cNvGrpSpPr/>
            <p:nvPr/>
          </p:nvGrpSpPr>
          <p:grpSpPr>
            <a:xfrm>
              <a:off x="8524685" y="2711025"/>
              <a:ext cx="815291" cy="1476620"/>
              <a:chOff x="8524685" y="2711025"/>
              <a:chExt cx="815291" cy="1476620"/>
            </a:xfrm>
          </p:grpSpPr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902C8D26-F9CC-479A-8E63-A0B16B979028}"/>
                  </a:ext>
                </a:extLst>
              </p:cNvPr>
              <p:cNvSpPr/>
              <p:nvPr/>
            </p:nvSpPr>
            <p:spPr>
              <a:xfrm>
                <a:off x="8758505" y="2815190"/>
                <a:ext cx="149549" cy="164233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CC05F588-9988-4384-A2E9-F35EB8516B1F}"/>
                  </a:ext>
                </a:extLst>
              </p:cNvPr>
              <p:cNvSpPr/>
              <p:nvPr/>
            </p:nvSpPr>
            <p:spPr>
              <a:xfrm>
                <a:off x="9190427" y="3312057"/>
                <a:ext cx="149549" cy="164233"/>
              </a:xfrm>
              <a:prstGeom prst="ellipse">
                <a:avLst/>
              </a:prstGeom>
              <a:solidFill>
                <a:srgbClr val="8282C9"/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E55C0F1D-5B6B-48FE-B966-77C950259FFF}"/>
                  </a:ext>
                </a:extLst>
              </p:cNvPr>
              <p:cNvSpPr/>
              <p:nvPr/>
            </p:nvSpPr>
            <p:spPr>
              <a:xfrm>
                <a:off x="8686659" y="3889435"/>
                <a:ext cx="149549" cy="164233"/>
              </a:xfrm>
              <a:prstGeom prst="ellipse">
                <a:avLst/>
              </a:prstGeom>
              <a:solidFill>
                <a:srgbClr val="FF9900"/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D8A86F70-73DC-4349-9996-E3470AAAACBC}"/>
                  </a:ext>
                </a:extLst>
              </p:cNvPr>
              <p:cNvSpPr/>
              <p:nvPr/>
            </p:nvSpPr>
            <p:spPr>
              <a:xfrm>
                <a:off x="8910905" y="2967590"/>
                <a:ext cx="149549" cy="164233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3C848C27-24D6-42A7-A818-FDF4C297C7EE}"/>
                  </a:ext>
                </a:extLst>
              </p:cNvPr>
              <p:cNvSpPr/>
              <p:nvPr/>
            </p:nvSpPr>
            <p:spPr>
              <a:xfrm>
                <a:off x="8582506" y="2711025"/>
                <a:ext cx="149549" cy="164233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23E36E23-5363-4383-8C6B-74DA13CF4130}"/>
                  </a:ext>
                </a:extLst>
              </p:cNvPr>
              <p:cNvSpPr/>
              <p:nvPr/>
            </p:nvSpPr>
            <p:spPr>
              <a:xfrm>
                <a:off x="9075992" y="3433584"/>
                <a:ext cx="149549" cy="164233"/>
              </a:xfrm>
              <a:prstGeom prst="ellipse">
                <a:avLst/>
              </a:prstGeom>
              <a:solidFill>
                <a:srgbClr val="8282C9"/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388BAC26-565D-45A6-ACBE-11A0ED9FC968}"/>
                  </a:ext>
                </a:extLst>
              </p:cNvPr>
              <p:cNvSpPr/>
              <p:nvPr/>
            </p:nvSpPr>
            <p:spPr>
              <a:xfrm>
                <a:off x="9079636" y="3160183"/>
                <a:ext cx="149549" cy="164233"/>
              </a:xfrm>
              <a:prstGeom prst="ellipse">
                <a:avLst/>
              </a:prstGeom>
              <a:solidFill>
                <a:srgbClr val="8282C9"/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FA583C7D-97CA-458D-A4A4-23F173BA80FC}"/>
                  </a:ext>
                </a:extLst>
              </p:cNvPr>
              <p:cNvSpPr/>
              <p:nvPr/>
            </p:nvSpPr>
            <p:spPr>
              <a:xfrm>
                <a:off x="8838723" y="3710955"/>
                <a:ext cx="149549" cy="164233"/>
              </a:xfrm>
              <a:prstGeom prst="ellipse">
                <a:avLst/>
              </a:prstGeom>
              <a:solidFill>
                <a:srgbClr val="FF9900"/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C33278EF-8989-4ADD-BC6B-32E1AE9D7109}"/>
                  </a:ext>
                </a:extLst>
              </p:cNvPr>
              <p:cNvSpPr/>
              <p:nvPr/>
            </p:nvSpPr>
            <p:spPr>
              <a:xfrm>
                <a:off x="8524685" y="4023412"/>
                <a:ext cx="149549" cy="164233"/>
              </a:xfrm>
              <a:prstGeom prst="ellipse">
                <a:avLst/>
              </a:prstGeom>
              <a:solidFill>
                <a:srgbClr val="FF9900"/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35AB486-A196-4F18-AA4F-F813ED696E5B}"/>
              </a:ext>
            </a:extLst>
          </p:cNvPr>
          <p:cNvGrpSpPr/>
          <p:nvPr/>
        </p:nvGrpSpPr>
        <p:grpSpPr>
          <a:xfrm>
            <a:off x="7440577" y="2590800"/>
            <a:ext cx="1746474" cy="1615440"/>
            <a:chOff x="7440577" y="2590800"/>
            <a:chExt cx="1746474" cy="1615440"/>
          </a:xfrm>
        </p:grpSpPr>
        <p:sp>
          <p:nvSpPr>
            <p:cNvPr id="88" name="Arrow: Chevron 87">
              <a:extLst>
                <a:ext uri="{FF2B5EF4-FFF2-40B4-BE49-F238E27FC236}">
                  <a16:creationId xmlns:a16="http://schemas.microsoft.com/office/drawing/2014/main" id="{F5BC5F2C-623E-421D-A0F0-761073FF0236}"/>
                </a:ext>
              </a:extLst>
            </p:cNvPr>
            <p:cNvSpPr/>
            <p:nvPr/>
          </p:nvSpPr>
          <p:spPr>
            <a:xfrm>
              <a:off x="7440577" y="2590800"/>
              <a:ext cx="1746474" cy="1615440"/>
            </a:xfrm>
            <a:prstGeom prst="chevron">
              <a:avLst/>
            </a:prstGeom>
            <a:solidFill>
              <a:srgbClr val="3366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568A8299-1669-4E84-9562-E61A8E26366F}"/>
                </a:ext>
              </a:extLst>
            </p:cNvPr>
            <p:cNvGrpSpPr/>
            <p:nvPr/>
          </p:nvGrpSpPr>
          <p:grpSpPr>
            <a:xfrm>
              <a:off x="7709436" y="2800943"/>
              <a:ext cx="653317" cy="1238478"/>
              <a:chOff x="7709436" y="2800943"/>
              <a:chExt cx="653317" cy="1238478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DFFF94F1-101E-490F-95FE-6A256D3934EF}"/>
                  </a:ext>
                </a:extLst>
              </p:cNvPr>
              <p:cNvSpPr/>
              <p:nvPr/>
            </p:nvSpPr>
            <p:spPr>
              <a:xfrm>
                <a:off x="7781282" y="2800943"/>
                <a:ext cx="149549" cy="164233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CE7EEAAF-51AD-43BC-8B11-F170D3B3299C}"/>
                  </a:ext>
                </a:extLst>
              </p:cNvPr>
              <p:cNvSpPr/>
              <p:nvPr/>
            </p:nvSpPr>
            <p:spPr>
              <a:xfrm>
                <a:off x="8213204" y="3297810"/>
                <a:ext cx="149549" cy="164233"/>
              </a:xfrm>
              <a:prstGeom prst="ellipse">
                <a:avLst/>
              </a:prstGeom>
              <a:solidFill>
                <a:srgbClr val="8282C9"/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A1C8DD4C-5B66-4051-84FA-A38AC47DB08D}"/>
                  </a:ext>
                </a:extLst>
              </p:cNvPr>
              <p:cNvSpPr/>
              <p:nvPr/>
            </p:nvSpPr>
            <p:spPr>
              <a:xfrm>
                <a:off x="7709436" y="3875188"/>
                <a:ext cx="149549" cy="164233"/>
              </a:xfrm>
              <a:prstGeom prst="ellipse">
                <a:avLst/>
              </a:prstGeom>
              <a:solidFill>
                <a:srgbClr val="FF9900"/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33" name="TextBox 132">
            <a:extLst>
              <a:ext uri="{FF2B5EF4-FFF2-40B4-BE49-F238E27FC236}">
                <a16:creationId xmlns:a16="http://schemas.microsoft.com/office/drawing/2014/main" id="{791B3CB8-C4D6-4513-9BEA-D4D88A2F2E9A}"/>
              </a:ext>
            </a:extLst>
          </p:cNvPr>
          <p:cNvSpPr txBox="1"/>
          <p:nvPr/>
        </p:nvSpPr>
        <p:spPr>
          <a:xfrm rot="16200000">
            <a:off x="7922022" y="3164145"/>
            <a:ext cx="108199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FHIR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7E25D0B-9589-4F6F-A703-501F7F1F1308}"/>
              </a:ext>
            </a:extLst>
          </p:cNvPr>
          <p:cNvSpPr/>
          <p:nvPr/>
        </p:nvSpPr>
        <p:spPr>
          <a:xfrm rot="16200000">
            <a:off x="8220826" y="3176528"/>
            <a:ext cx="1022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Profile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8FD2A35-0FBD-4417-A23B-C559480DD95F}"/>
              </a:ext>
            </a:extLst>
          </p:cNvPr>
          <p:cNvSpPr/>
          <p:nvPr/>
        </p:nvSpPr>
        <p:spPr>
          <a:xfrm>
            <a:off x="8328284" y="1894265"/>
            <a:ext cx="3635116" cy="1021655"/>
          </a:xfrm>
          <a:prstGeom prst="ellipse">
            <a:avLst/>
          </a:prstGeom>
          <a:solidFill>
            <a:srgbClr val="3A3A86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E94A8D3B-624B-45F7-A8FE-C05B261BD7CA}"/>
              </a:ext>
            </a:extLst>
          </p:cNvPr>
          <p:cNvSpPr txBox="1"/>
          <p:nvPr/>
        </p:nvSpPr>
        <p:spPr>
          <a:xfrm>
            <a:off x="8501351" y="1873867"/>
            <a:ext cx="32896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Laboratory Information System</a:t>
            </a:r>
          </a:p>
          <a:p>
            <a:pPr algn="ctr"/>
            <a:endParaRPr lang="en-US" sz="2800" b="1" dirty="0">
              <a:solidFill>
                <a:schemeClr val="bg1"/>
              </a:solidFill>
            </a:endParaRPr>
          </a:p>
          <a:p>
            <a:pPr algn="ctr"/>
            <a:endParaRPr lang="en-US" sz="2800" b="1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(LIS)</a:t>
            </a:r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656A3C02-E01B-4446-814F-E938B520C277}"/>
              </a:ext>
            </a:extLst>
          </p:cNvPr>
          <p:cNvGrpSpPr/>
          <p:nvPr/>
        </p:nvGrpSpPr>
        <p:grpSpPr>
          <a:xfrm>
            <a:off x="609189" y="4768894"/>
            <a:ext cx="10668410" cy="2027964"/>
            <a:chOff x="609189" y="4768894"/>
            <a:chExt cx="10668410" cy="2027964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BAF7E0DF-6E0A-4DF1-A3F7-DB29BF9E080C}"/>
                </a:ext>
              </a:extLst>
            </p:cNvPr>
            <p:cNvSpPr/>
            <p:nvPr/>
          </p:nvSpPr>
          <p:spPr>
            <a:xfrm>
              <a:off x="2448653" y="6322164"/>
              <a:ext cx="459975" cy="474694"/>
            </a:xfrm>
            <a:prstGeom prst="ellipse">
              <a:avLst/>
            </a:prstGeom>
            <a:solidFill>
              <a:srgbClr val="FF9900"/>
            </a:solidFill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15FF4032-E632-4547-9DA0-83662DADB804}"/>
                </a:ext>
              </a:extLst>
            </p:cNvPr>
            <p:cNvSpPr/>
            <p:nvPr/>
          </p:nvSpPr>
          <p:spPr>
            <a:xfrm>
              <a:off x="2448653" y="5783904"/>
              <a:ext cx="459975" cy="474694"/>
            </a:xfrm>
            <a:prstGeom prst="ellipse">
              <a:avLst/>
            </a:prstGeom>
            <a:solidFill>
              <a:srgbClr val="8282C9"/>
            </a:solidFill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2DD3FFD7-EFAF-4330-8A2C-BFE3D08316F1}"/>
                </a:ext>
              </a:extLst>
            </p:cNvPr>
            <p:cNvSpPr/>
            <p:nvPr/>
          </p:nvSpPr>
          <p:spPr>
            <a:xfrm>
              <a:off x="2484031" y="5282201"/>
              <a:ext cx="428687" cy="43813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10DD35AA-90BB-4149-BE95-575FEA93A3F2}"/>
                </a:ext>
              </a:extLst>
            </p:cNvPr>
            <p:cNvSpPr/>
            <p:nvPr/>
          </p:nvSpPr>
          <p:spPr>
            <a:xfrm>
              <a:off x="3029617" y="5258673"/>
              <a:ext cx="756218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i="1" dirty="0">
                  <a:solidFill>
                    <a:srgbClr val="008000"/>
                  </a:solidFill>
                </a:rPr>
                <a:t>LOINC </a:t>
              </a:r>
              <a:r>
                <a:rPr lang="en-US" sz="1600" b="1" i="1" dirty="0">
                  <a:solidFill>
                    <a:srgbClr val="008000"/>
                  </a:solidFill>
                </a:rPr>
                <a:t>(Logical Observations Identifiers Names and Codes) 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F948B7CC-B89B-4FAA-8E96-51AFF746CF51}"/>
                </a:ext>
              </a:extLst>
            </p:cNvPr>
            <p:cNvSpPr/>
            <p:nvPr/>
          </p:nvSpPr>
          <p:spPr>
            <a:xfrm>
              <a:off x="2485917" y="4774945"/>
              <a:ext cx="320544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u="sng" dirty="0"/>
                <a:t>Coding Standard Nodes</a:t>
              </a:r>
              <a:endParaRPr lang="en-US" sz="2400" u="sng" dirty="0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3DC76ACD-1DF7-4999-A197-52F8D8CCAD4A}"/>
                </a:ext>
              </a:extLst>
            </p:cNvPr>
            <p:cNvSpPr/>
            <p:nvPr/>
          </p:nvSpPr>
          <p:spPr>
            <a:xfrm>
              <a:off x="2988882" y="5796933"/>
              <a:ext cx="828871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i="1" dirty="0">
                  <a:solidFill>
                    <a:srgbClr val="008000"/>
                  </a:solidFill>
                </a:rPr>
                <a:t>SNOMED-CT </a:t>
              </a:r>
              <a:r>
                <a:rPr lang="en-US" sz="1600" b="1" i="1" dirty="0">
                  <a:solidFill>
                    <a:srgbClr val="008000"/>
                  </a:solidFill>
                </a:rPr>
                <a:t>(Systematized </a:t>
              </a:r>
              <a:r>
                <a:rPr lang="en-US" sz="1600" b="1" i="1" dirty="0" err="1">
                  <a:solidFill>
                    <a:srgbClr val="008000"/>
                  </a:solidFill>
                </a:rPr>
                <a:t>NOmenclature</a:t>
              </a:r>
              <a:r>
                <a:rPr lang="en-US" sz="1600" b="1" i="1" dirty="0">
                  <a:solidFill>
                    <a:srgbClr val="008000"/>
                  </a:solidFill>
                </a:rPr>
                <a:t> of </a:t>
              </a:r>
              <a:r>
                <a:rPr lang="en-US" sz="1600" b="1" i="1" dirty="0" err="1">
                  <a:solidFill>
                    <a:srgbClr val="008000"/>
                  </a:solidFill>
                </a:rPr>
                <a:t>MEDicine</a:t>
              </a:r>
              <a:r>
                <a:rPr lang="en-US" sz="1600" b="1" i="1" dirty="0">
                  <a:solidFill>
                    <a:srgbClr val="008000"/>
                  </a:solidFill>
                </a:rPr>
                <a:t> – Clinical Terms)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1EB605E0-2B53-4101-8DB3-125C8BD13BC9}"/>
                </a:ext>
              </a:extLst>
            </p:cNvPr>
            <p:cNvSpPr/>
            <p:nvPr/>
          </p:nvSpPr>
          <p:spPr>
            <a:xfrm>
              <a:off x="2988882" y="6307336"/>
              <a:ext cx="756218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i="1" dirty="0">
                  <a:solidFill>
                    <a:srgbClr val="008000"/>
                  </a:solidFill>
                </a:rPr>
                <a:t>UDI </a:t>
              </a:r>
              <a:r>
                <a:rPr lang="en-US" sz="1600" b="1" i="1" dirty="0">
                  <a:solidFill>
                    <a:srgbClr val="008000"/>
                  </a:solidFill>
                </a:rPr>
                <a:t>(Unique Device Identification System) 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D8879916-4433-4C60-88BD-FCCB94C69D70}"/>
                </a:ext>
              </a:extLst>
            </p:cNvPr>
            <p:cNvSpPr/>
            <p:nvPr/>
          </p:nvSpPr>
          <p:spPr>
            <a:xfrm>
              <a:off x="1105360" y="5269973"/>
              <a:ext cx="143765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i="1" dirty="0">
                  <a:solidFill>
                    <a:srgbClr val="FF0000"/>
                  </a:solidFill>
                </a:rPr>
                <a:t>Question </a:t>
              </a:r>
              <a:r>
                <a:rPr lang="en-US" sz="1600" b="1" i="1" dirty="0">
                  <a:solidFill>
                    <a:srgbClr val="FF0000"/>
                  </a:solidFill>
                </a:rPr>
                <a:t> 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DE4C6C13-090C-44D3-8787-33406509403D}"/>
                </a:ext>
              </a:extLst>
            </p:cNvPr>
            <p:cNvSpPr/>
            <p:nvPr/>
          </p:nvSpPr>
          <p:spPr>
            <a:xfrm>
              <a:off x="1156393" y="5751005"/>
              <a:ext cx="143765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i="1" dirty="0">
                  <a:solidFill>
                    <a:srgbClr val="FF0000"/>
                  </a:solidFill>
                </a:rPr>
                <a:t>Answer </a:t>
              </a:r>
              <a:r>
                <a:rPr lang="en-US" sz="1600" b="1" i="1" dirty="0">
                  <a:solidFill>
                    <a:srgbClr val="FF0000"/>
                  </a:solidFill>
                </a:rPr>
                <a:t> 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28E2E240-63D4-40F9-B94C-B5DC1B0D8FED}"/>
                </a:ext>
              </a:extLst>
            </p:cNvPr>
            <p:cNvSpPr/>
            <p:nvPr/>
          </p:nvSpPr>
          <p:spPr>
            <a:xfrm>
              <a:off x="609189" y="6291497"/>
              <a:ext cx="198486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i="1" dirty="0">
                  <a:solidFill>
                    <a:srgbClr val="FF0000"/>
                  </a:solidFill>
                </a:rPr>
                <a:t>Who’s Asking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90C84F41-203B-431F-B33A-4EFCBC2F018B}"/>
                </a:ext>
              </a:extLst>
            </p:cNvPr>
            <p:cNvSpPr/>
            <p:nvPr/>
          </p:nvSpPr>
          <p:spPr>
            <a:xfrm>
              <a:off x="1431032" y="4768894"/>
              <a:ext cx="78631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u="sng" dirty="0"/>
                <a:t>Role</a:t>
              </a:r>
              <a:endParaRPr lang="en-US" sz="2400" u="sng" dirty="0"/>
            </a:p>
          </p:txBody>
        </p:sp>
      </p:grpSp>
    </p:spTree>
    <p:extLst>
      <p:ext uri="{BB962C8B-B14F-4D97-AF65-F5344CB8AC3E}">
        <p14:creationId xmlns:p14="http://schemas.microsoft.com/office/powerpoint/2010/main" val="342328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/>
      <p:bldP spid="139" grpId="0" animBg="1"/>
      <p:bldP spid="133" grpId="0"/>
      <p:bldP spid="10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118">
            <a:extLst>
              <a:ext uri="{FF2B5EF4-FFF2-40B4-BE49-F238E27FC236}">
                <a16:creationId xmlns:a16="http://schemas.microsoft.com/office/drawing/2014/main" id="{9C9DC93B-9EC8-4064-BF4F-5EEE08659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7" y="2393792"/>
            <a:ext cx="2762509" cy="204393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21EB30D-53F8-46A2-B65C-84BB09245D90}"/>
              </a:ext>
            </a:extLst>
          </p:cNvPr>
          <p:cNvGrpSpPr/>
          <p:nvPr/>
        </p:nvGrpSpPr>
        <p:grpSpPr>
          <a:xfrm rot="5400000">
            <a:off x="2016514" y="2399667"/>
            <a:ext cx="1815242" cy="1849498"/>
            <a:chOff x="4495800" y="5043395"/>
            <a:chExt cx="2362199" cy="184949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2EEF82A-4B2F-46D1-8D33-F0F16246A26C}"/>
                </a:ext>
              </a:extLst>
            </p:cNvPr>
            <p:cNvGrpSpPr/>
            <p:nvPr/>
          </p:nvGrpSpPr>
          <p:grpSpPr>
            <a:xfrm>
              <a:off x="4495800" y="5043395"/>
              <a:ext cx="2362199" cy="1544699"/>
              <a:chOff x="4495800" y="5043395"/>
              <a:chExt cx="2362199" cy="1544699"/>
            </a:xfrm>
          </p:grpSpPr>
          <p:sp>
            <p:nvSpPr>
              <p:cNvPr id="4" name="Block Arc 3">
                <a:extLst>
                  <a:ext uri="{FF2B5EF4-FFF2-40B4-BE49-F238E27FC236}">
                    <a16:creationId xmlns:a16="http://schemas.microsoft.com/office/drawing/2014/main" id="{5D21342D-136B-4F82-9BAC-A0483C3C0540}"/>
                  </a:ext>
                </a:extLst>
              </p:cNvPr>
              <p:cNvSpPr/>
              <p:nvPr/>
            </p:nvSpPr>
            <p:spPr>
              <a:xfrm>
                <a:off x="4632835" y="5292694"/>
                <a:ext cx="2148965" cy="1295400"/>
              </a:xfrm>
              <a:prstGeom prst="blockArc">
                <a:avLst>
                  <a:gd name="adj1" fmla="val 11887319"/>
                  <a:gd name="adj2" fmla="val 20427460"/>
                  <a:gd name="adj3" fmla="val 8281"/>
                </a:avLst>
              </a:prstGeom>
              <a:solidFill>
                <a:srgbClr val="8383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Block Arc 84">
                <a:extLst>
                  <a:ext uri="{FF2B5EF4-FFF2-40B4-BE49-F238E27FC236}">
                    <a16:creationId xmlns:a16="http://schemas.microsoft.com/office/drawing/2014/main" id="{93313751-8A27-43BB-9DFF-47DEBEFE6320}"/>
                  </a:ext>
                </a:extLst>
              </p:cNvPr>
              <p:cNvSpPr/>
              <p:nvPr/>
            </p:nvSpPr>
            <p:spPr>
              <a:xfrm>
                <a:off x="4495800" y="5043395"/>
                <a:ext cx="2362199" cy="1128805"/>
              </a:xfrm>
              <a:prstGeom prst="blockArc">
                <a:avLst>
                  <a:gd name="adj1" fmla="val 11139497"/>
                  <a:gd name="adj2" fmla="val 21173265"/>
                  <a:gd name="adj3" fmla="val 10067"/>
                </a:avLst>
              </a:prstGeom>
              <a:solidFill>
                <a:srgbClr val="8383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6" name="Block Arc 85">
              <a:extLst>
                <a:ext uri="{FF2B5EF4-FFF2-40B4-BE49-F238E27FC236}">
                  <a16:creationId xmlns:a16="http://schemas.microsoft.com/office/drawing/2014/main" id="{1E9297A1-016F-4157-A643-12E22865220D}"/>
                </a:ext>
              </a:extLst>
            </p:cNvPr>
            <p:cNvSpPr/>
            <p:nvPr/>
          </p:nvSpPr>
          <p:spPr>
            <a:xfrm>
              <a:off x="4785235" y="5519380"/>
              <a:ext cx="1920365" cy="1221113"/>
            </a:xfrm>
            <a:prstGeom prst="blockArc">
              <a:avLst>
                <a:gd name="adj1" fmla="val 12395054"/>
                <a:gd name="adj2" fmla="val 19733607"/>
                <a:gd name="adj3" fmla="val 8857"/>
              </a:avLst>
            </a:prstGeom>
            <a:solidFill>
              <a:srgbClr val="8383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9" name="Block Arc 88">
              <a:extLst>
                <a:ext uri="{FF2B5EF4-FFF2-40B4-BE49-F238E27FC236}">
                  <a16:creationId xmlns:a16="http://schemas.microsoft.com/office/drawing/2014/main" id="{5AB9843D-E301-49F9-BE60-BD6E1F05E5EA}"/>
                </a:ext>
              </a:extLst>
            </p:cNvPr>
            <p:cNvSpPr/>
            <p:nvPr/>
          </p:nvSpPr>
          <p:spPr>
            <a:xfrm>
              <a:off x="5137564" y="5791200"/>
              <a:ext cx="1263235" cy="1101693"/>
            </a:xfrm>
            <a:prstGeom prst="blockArc">
              <a:avLst>
                <a:gd name="adj1" fmla="val 13475868"/>
                <a:gd name="adj2" fmla="val 18749497"/>
                <a:gd name="adj3" fmla="val 10152"/>
              </a:avLst>
            </a:prstGeom>
            <a:solidFill>
              <a:srgbClr val="8383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50" name="Arrow: Chevron 149">
            <a:extLst>
              <a:ext uri="{FF2B5EF4-FFF2-40B4-BE49-F238E27FC236}">
                <a16:creationId xmlns:a16="http://schemas.microsoft.com/office/drawing/2014/main" id="{CBA7AB68-9C3E-4FAA-B9DC-57DBC9BDEA1F}"/>
              </a:ext>
            </a:extLst>
          </p:cNvPr>
          <p:cNvSpPr/>
          <p:nvPr/>
        </p:nvSpPr>
        <p:spPr>
          <a:xfrm>
            <a:off x="7536626" y="2405938"/>
            <a:ext cx="3575882" cy="2020353"/>
          </a:xfrm>
          <a:prstGeom prst="chevron">
            <a:avLst/>
          </a:prstGeom>
          <a:solidFill>
            <a:srgbClr val="8282C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Arrow: Chevron 32">
            <a:extLst>
              <a:ext uri="{FF2B5EF4-FFF2-40B4-BE49-F238E27FC236}">
                <a16:creationId xmlns:a16="http://schemas.microsoft.com/office/drawing/2014/main" id="{6CD3F3FA-2354-46E5-A428-86DAAC265D64}"/>
              </a:ext>
            </a:extLst>
          </p:cNvPr>
          <p:cNvSpPr/>
          <p:nvPr/>
        </p:nvSpPr>
        <p:spPr>
          <a:xfrm>
            <a:off x="8382000" y="2590800"/>
            <a:ext cx="2286000" cy="1615440"/>
          </a:xfrm>
          <a:prstGeom prst="chevron">
            <a:avLst/>
          </a:prstGeom>
          <a:solidFill>
            <a:srgbClr val="8282C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AF4363-C8C2-4EE8-8310-EDF7AB60C642}"/>
              </a:ext>
            </a:extLst>
          </p:cNvPr>
          <p:cNvSpPr txBox="1"/>
          <p:nvPr/>
        </p:nvSpPr>
        <p:spPr>
          <a:xfrm>
            <a:off x="0" y="2"/>
            <a:ext cx="1143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</a:rPr>
              <a:t>Digital Format for IVD Vendors to Provide LOINC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6EA65CF-0F50-4D89-963B-D4E0CB7E20B5}"/>
              </a:ext>
            </a:extLst>
          </p:cNvPr>
          <p:cNvGrpSpPr/>
          <p:nvPr/>
        </p:nvGrpSpPr>
        <p:grpSpPr>
          <a:xfrm>
            <a:off x="228600" y="914400"/>
            <a:ext cx="1401702" cy="1247278"/>
            <a:chOff x="365906" y="1702751"/>
            <a:chExt cx="1401702" cy="1247278"/>
          </a:xfrm>
        </p:grpSpPr>
        <p:pic>
          <p:nvPicPr>
            <p:cNvPr id="72" name="Picture 13" descr="C:\Users\Michael.Waters\Desktop\logos\iicclogo2.jpg">
              <a:extLst>
                <a:ext uri="{FF2B5EF4-FFF2-40B4-BE49-F238E27FC236}">
                  <a16:creationId xmlns:a16="http://schemas.microsoft.com/office/drawing/2014/main" id="{3EAF19C7-9854-4EB6-94C3-DA70E6FDFA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906" y="1702751"/>
              <a:ext cx="1401702" cy="1247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FA70882-12B6-4566-A46F-D2C683427EB2}"/>
                </a:ext>
              </a:extLst>
            </p:cNvPr>
            <p:cNvSpPr txBox="1"/>
            <p:nvPr/>
          </p:nvSpPr>
          <p:spPr>
            <a:xfrm>
              <a:off x="515756" y="1752583"/>
              <a:ext cx="9834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solidFill>
                    <a:schemeClr val="bg1"/>
                  </a:solidFill>
                </a:rPr>
                <a:t>IVD Industry Connectivity Consortium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AB330CF-FC5E-46C2-8F40-7C8576689AE3}"/>
              </a:ext>
            </a:extLst>
          </p:cNvPr>
          <p:cNvGrpSpPr/>
          <p:nvPr/>
        </p:nvGrpSpPr>
        <p:grpSpPr>
          <a:xfrm>
            <a:off x="2139846" y="2405092"/>
            <a:ext cx="4462336" cy="2020353"/>
            <a:chOff x="2139846" y="2405092"/>
            <a:chExt cx="4462336" cy="2020353"/>
          </a:xfrm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457B450B-5CEE-4EE9-BADE-4B13871584C8}"/>
                </a:ext>
              </a:extLst>
            </p:cNvPr>
            <p:cNvGrpSpPr/>
            <p:nvPr/>
          </p:nvGrpSpPr>
          <p:grpSpPr>
            <a:xfrm>
              <a:off x="2139846" y="2405092"/>
              <a:ext cx="4430619" cy="2020353"/>
              <a:chOff x="2139846" y="2405092"/>
              <a:chExt cx="4430619" cy="2020353"/>
            </a:xfrm>
          </p:grpSpPr>
          <p:sp>
            <p:nvSpPr>
              <p:cNvPr id="137" name="Arrow: Pentagon 136">
                <a:extLst>
                  <a:ext uri="{FF2B5EF4-FFF2-40B4-BE49-F238E27FC236}">
                    <a16:creationId xmlns:a16="http://schemas.microsoft.com/office/drawing/2014/main" id="{1DA96F53-3AFD-468F-89FA-8030A133BC47}"/>
                  </a:ext>
                </a:extLst>
              </p:cNvPr>
              <p:cNvSpPr/>
              <p:nvPr/>
            </p:nvSpPr>
            <p:spPr>
              <a:xfrm>
                <a:off x="2139846" y="2405092"/>
                <a:ext cx="4430619" cy="2020353"/>
              </a:xfrm>
              <a:prstGeom prst="homePlate">
                <a:avLst/>
              </a:prstGeom>
              <a:solidFill>
                <a:srgbClr val="8282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A733EE6-1BE4-42BC-A248-B218539D299D}"/>
                  </a:ext>
                </a:extLst>
              </p:cNvPr>
              <p:cNvSpPr txBox="1"/>
              <p:nvPr/>
            </p:nvSpPr>
            <p:spPr>
              <a:xfrm rot="16200000">
                <a:off x="1963918" y="3089838"/>
                <a:ext cx="96212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bg1"/>
                    </a:solidFill>
                  </a:rPr>
                  <a:t>LAW</a:t>
                </a:r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1E6FD302-4743-44A8-9F1E-E1821C0DFF51}"/>
                </a:ext>
              </a:extLst>
            </p:cNvPr>
            <p:cNvGrpSpPr/>
            <p:nvPr/>
          </p:nvGrpSpPr>
          <p:grpSpPr>
            <a:xfrm>
              <a:off x="2764283" y="2605194"/>
              <a:ext cx="3494167" cy="1600200"/>
              <a:chOff x="2764283" y="2605194"/>
              <a:chExt cx="3494167" cy="1600200"/>
            </a:xfrm>
          </p:grpSpPr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D623B318-8790-4F7B-B5F9-D9E361B1E669}"/>
                  </a:ext>
                </a:extLst>
              </p:cNvPr>
              <p:cNvGrpSpPr/>
              <p:nvPr/>
            </p:nvGrpSpPr>
            <p:grpSpPr>
              <a:xfrm>
                <a:off x="2764283" y="2605194"/>
                <a:ext cx="3494167" cy="1600200"/>
                <a:chOff x="1905000" y="2819400"/>
                <a:chExt cx="2983423" cy="1600200"/>
              </a:xfrm>
            </p:grpSpPr>
            <p:sp>
              <p:nvSpPr>
                <p:cNvPr id="157" name="Arrow: Pentagon 156">
                  <a:extLst>
                    <a:ext uri="{FF2B5EF4-FFF2-40B4-BE49-F238E27FC236}">
                      <a16:creationId xmlns:a16="http://schemas.microsoft.com/office/drawing/2014/main" id="{79016BAC-E905-4136-8935-BC52F8AD481C}"/>
                    </a:ext>
                  </a:extLst>
                </p:cNvPr>
                <p:cNvSpPr/>
                <p:nvPr/>
              </p:nvSpPr>
              <p:spPr>
                <a:xfrm>
                  <a:off x="1916623" y="2819400"/>
                  <a:ext cx="2971800" cy="1600200"/>
                </a:xfrm>
                <a:prstGeom prst="homePlat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64C70321-8F8D-4C75-B7B4-72C97C821FE7}"/>
                    </a:ext>
                  </a:extLst>
                </p:cNvPr>
                <p:cNvSpPr txBox="1"/>
                <p:nvPr/>
              </p:nvSpPr>
              <p:spPr>
                <a:xfrm rot="16200000">
                  <a:off x="1713922" y="3327112"/>
                  <a:ext cx="96693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chemeClr val="bg1"/>
                      </a:solidFill>
                    </a:rPr>
                    <a:t>LIVD</a:t>
                  </a:r>
                </a:p>
              </p:txBody>
            </p:sp>
          </p:grp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82CF8D8C-367E-4D8B-A657-38B3BCA191D2}"/>
                  </a:ext>
                </a:extLst>
              </p:cNvPr>
              <p:cNvSpPr/>
              <p:nvPr/>
            </p:nvSpPr>
            <p:spPr>
              <a:xfrm>
                <a:off x="5059860" y="2815725"/>
                <a:ext cx="149551" cy="164233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209E6697-CB1D-4B6C-9D53-4729EBF2568C}"/>
                  </a:ext>
                </a:extLst>
              </p:cNvPr>
              <p:cNvSpPr/>
              <p:nvPr/>
            </p:nvSpPr>
            <p:spPr>
              <a:xfrm>
                <a:off x="5491782" y="3312592"/>
                <a:ext cx="149551" cy="164233"/>
              </a:xfrm>
              <a:prstGeom prst="ellipse">
                <a:avLst/>
              </a:prstGeom>
              <a:solidFill>
                <a:srgbClr val="8282C9"/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239B1CDD-CF9E-4C1D-B510-D9188E56EB04}"/>
                  </a:ext>
                </a:extLst>
              </p:cNvPr>
              <p:cNvSpPr/>
              <p:nvPr/>
            </p:nvSpPr>
            <p:spPr>
              <a:xfrm>
                <a:off x="4988014" y="3889970"/>
                <a:ext cx="149551" cy="164233"/>
              </a:xfrm>
              <a:prstGeom prst="ellipse">
                <a:avLst/>
              </a:prstGeom>
              <a:solidFill>
                <a:srgbClr val="FF9900"/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9" name="Arrow: Chevron 138">
              <a:extLst>
                <a:ext uri="{FF2B5EF4-FFF2-40B4-BE49-F238E27FC236}">
                  <a16:creationId xmlns:a16="http://schemas.microsoft.com/office/drawing/2014/main" id="{9D2CA1F2-FAC9-4FAF-A56C-3B7EB2C1BF9A}"/>
                </a:ext>
              </a:extLst>
            </p:cNvPr>
            <p:cNvSpPr/>
            <p:nvPr/>
          </p:nvSpPr>
          <p:spPr>
            <a:xfrm>
              <a:off x="5124358" y="2589954"/>
              <a:ext cx="1121842" cy="1615440"/>
            </a:xfrm>
            <a:prstGeom prst="chevron">
              <a:avLst>
                <a:gd name="adj" fmla="val 72194"/>
              </a:avLst>
            </a:prstGeom>
            <a:solidFill>
              <a:srgbClr val="3366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6BFE6C5E-0439-4866-970A-D7CDCD95CA30}"/>
                </a:ext>
              </a:extLst>
            </p:cNvPr>
            <p:cNvGrpSpPr/>
            <p:nvPr/>
          </p:nvGrpSpPr>
          <p:grpSpPr>
            <a:xfrm>
              <a:off x="3309306" y="2757594"/>
              <a:ext cx="2161729" cy="1335855"/>
              <a:chOff x="2132261" y="4682482"/>
              <a:chExt cx="2161729" cy="1335855"/>
            </a:xfrm>
          </p:grpSpPr>
          <p:sp>
            <p:nvSpPr>
              <p:cNvPr id="142" name="Arrow: Pentagon 141">
                <a:extLst>
                  <a:ext uri="{FF2B5EF4-FFF2-40B4-BE49-F238E27FC236}">
                    <a16:creationId xmlns:a16="http://schemas.microsoft.com/office/drawing/2014/main" id="{592ADEF4-3C55-4562-8165-FD6CFC0E8E34}"/>
                  </a:ext>
                </a:extLst>
              </p:cNvPr>
              <p:cNvSpPr/>
              <p:nvPr/>
            </p:nvSpPr>
            <p:spPr>
              <a:xfrm>
                <a:off x="2133600" y="4704022"/>
                <a:ext cx="2160390" cy="1253529"/>
              </a:xfrm>
              <a:prstGeom prst="homePlat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rgbClr val="008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0BD27387-1F70-431F-840F-7D3CC9A7988A}"/>
                  </a:ext>
                </a:extLst>
              </p:cNvPr>
              <p:cNvSpPr/>
              <p:nvPr/>
            </p:nvSpPr>
            <p:spPr>
              <a:xfrm>
                <a:off x="2160390" y="4682482"/>
                <a:ext cx="129540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i="1" dirty="0">
                    <a:solidFill>
                      <a:srgbClr val="008000"/>
                    </a:solidFill>
                  </a:rPr>
                  <a:t>LOINC</a:t>
                </a:r>
                <a:endParaRPr lang="en-US" sz="2800" dirty="0"/>
              </a:p>
            </p:txBody>
          </p:sp>
          <p:grpSp>
            <p:nvGrpSpPr>
              <p:cNvPr id="145" name="Group 144">
                <a:extLst>
                  <a:ext uri="{FF2B5EF4-FFF2-40B4-BE49-F238E27FC236}">
                    <a16:creationId xmlns:a16="http://schemas.microsoft.com/office/drawing/2014/main" id="{9A7ECCC2-92D8-4081-9677-48DE4121E8CA}"/>
                  </a:ext>
                </a:extLst>
              </p:cNvPr>
              <p:cNvGrpSpPr/>
              <p:nvPr/>
            </p:nvGrpSpPr>
            <p:grpSpPr>
              <a:xfrm>
                <a:off x="2160390" y="5611809"/>
                <a:ext cx="1842656" cy="345741"/>
                <a:chOff x="2132261" y="5611809"/>
                <a:chExt cx="1870785" cy="345741"/>
              </a:xfrm>
              <a:solidFill>
                <a:srgbClr val="FFC000"/>
              </a:solidFill>
            </p:grpSpPr>
            <p:sp>
              <p:nvSpPr>
                <p:cNvPr id="149" name="Right Triangle 148">
                  <a:extLst>
                    <a:ext uri="{FF2B5EF4-FFF2-40B4-BE49-F238E27FC236}">
                      <a16:creationId xmlns:a16="http://schemas.microsoft.com/office/drawing/2014/main" id="{7D67E81B-5FB1-4D13-8E26-83F2E33757EF}"/>
                    </a:ext>
                  </a:extLst>
                </p:cNvPr>
                <p:cNvSpPr/>
                <p:nvPr/>
              </p:nvSpPr>
              <p:spPr>
                <a:xfrm flipV="1">
                  <a:off x="3657600" y="5612875"/>
                  <a:ext cx="345446" cy="344675"/>
                </a:xfrm>
                <a:prstGeom prst="rtTriangle">
                  <a:avLst/>
                </a:prstGeom>
                <a:solidFill>
                  <a:srgbClr val="FF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D0DE78C5-D43A-4D29-B641-CF633334178D}"/>
                    </a:ext>
                  </a:extLst>
                </p:cNvPr>
                <p:cNvSpPr/>
                <p:nvPr/>
              </p:nvSpPr>
              <p:spPr>
                <a:xfrm>
                  <a:off x="2132261" y="5611809"/>
                  <a:ext cx="1525339" cy="345741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4E2C53AD-8235-4015-BCB9-D3B18B52378F}"/>
                  </a:ext>
                </a:extLst>
              </p:cNvPr>
              <p:cNvSpPr/>
              <p:nvPr/>
            </p:nvSpPr>
            <p:spPr>
              <a:xfrm>
                <a:off x="2132261" y="5495117"/>
                <a:ext cx="86633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i="1" dirty="0">
                    <a:solidFill>
                      <a:srgbClr val="008000"/>
                    </a:solidFill>
                  </a:rPr>
                  <a:t>UDI</a:t>
                </a:r>
                <a:endParaRPr lang="en-US" sz="2800" dirty="0"/>
              </a:p>
            </p:txBody>
          </p:sp>
          <p:sp>
            <p:nvSpPr>
              <p:cNvPr id="147" name="Arrow: Pentagon 146">
                <a:extLst>
                  <a:ext uri="{FF2B5EF4-FFF2-40B4-BE49-F238E27FC236}">
                    <a16:creationId xmlns:a16="http://schemas.microsoft.com/office/drawing/2014/main" id="{9DC58712-4008-4D7E-96A3-49260E6CE6DD}"/>
                  </a:ext>
                </a:extLst>
              </p:cNvPr>
              <p:cNvSpPr/>
              <p:nvPr/>
            </p:nvSpPr>
            <p:spPr>
              <a:xfrm>
                <a:off x="2132261" y="5099801"/>
                <a:ext cx="2160390" cy="491529"/>
              </a:xfrm>
              <a:prstGeom prst="homePlat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rgbClr val="008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4A93DB8C-3B93-4BA5-A45B-46339593A4B5}"/>
                  </a:ext>
                </a:extLst>
              </p:cNvPr>
              <p:cNvSpPr/>
              <p:nvPr/>
            </p:nvSpPr>
            <p:spPr>
              <a:xfrm>
                <a:off x="2132261" y="5069176"/>
                <a:ext cx="2018299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i="1" dirty="0">
                    <a:solidFill>
                      <a:srgbClr val="008000"/>
                    </a:solidFill>
                  </a:rPr>
                  <a:t>SNOMED-CT</a:t>
                </a:r>
                <a:endParaRPr lang="en-US" sz="2800" dirty="0"/>
              </a:p>
            </p:txBody>
          </p:sp>
        </p:grpSp>
        <p:sp>
          <p:nvSpPr>
            <p:cNvPr id="159" name="Arrow: Chevron 158">
              <a:extLst>
                <a:ext uri="{FF2B5EF4-FFF2-40B4-BE49-F238E27FC236}">
                  <a16:creationId xmlns:a16="http://schemas.microsoft.com/office/drawing/2014/main" id="{9E37059D-BBA8-499B-805A-1A73921A1592}"/>
                </a:ext>
              </a:extLst>
            </p:cNvPr>
            <p:cNvSpPr/>
            <p:nvPr/>
          </p:nvSpPr>
          <p:spPr>
            <a:xfrm>
              <a:off x="5480340" y="2597062"/>
              <a:ext cx="1121842" cy="1615440"/>
            </a:xfrm>
            <a:prstGeom prst="chevron">
              <a:avLst>
                <a:gd name="adj" fmla="val 72194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4" name="Arrow: Chevron 133">
              <a:extLst>
                <a:ext uri="{FF2B5EF4-FFF2-40B4-BE49-F238E27FC236}">
                  <a16:creationId xmlns:a16="http://schemas.microsoft.com/office/drawing/2014/main" id="{E6C7DD13-76C7-49EA-819A-B5CF4E8342B5}"/>
                </a:ext>
              </a:extLst>
            </p:cNvPr>
            <p:cNvSpPr/>
            <p:nvPr/>
          </p:nvSpPr>
          <p:spPr>
            <a:xfrm>
              <a:off x="5479229" y="2597062"/>
              <a:ext cx="1121842" cy="1615440"/>
            </a:xfrm>
            <a:prstGeom prst="chevron">
              <a:avLst>
                <a:gd name="adj" fmla="val 72194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F7EF3282-A504-4445-886B-7E1171B25E5A}"/>
              </a:ext>
            </a:extLst>
          </p:cNvPr>
          <p:cNvSpPr txBox="1"/>
          <p:nvPr/>
        </p:nvSpPr>
        <p:spPr>
          <a:xfrm>
            <a:off x="1502390" y="914676"/>
            <a:ext cx="9296400" cy="461665"/>
          </a:xfrm>
          <a:prstGeom prst="rect">
            <a:avLst/>
          </a:prstGeom>
          <a:solidFill>
            <a:srgbClr val="4F81B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bg1"/>
                </a:solidFill>
              </a:rPr>
              <a:t>Digital Format for Publication of LOINC to Vendor IVD Test Results (LIVD)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9FE48E4-E713-4844-A8E6-EF4AAB8D0E90}"/>
              </a:ext>
            </a:extLst>
          </p:cNvPr>
          <p:cNvSpPr txBox="1"/>
          <p:nvPr/>
        </p:nvSpPr>
        <p:spPr>
          <a:xfrm>
            <a:off x="1502390" y="1390662"/>
            <a:ext cx="5105399" cy="461665"/>
          </a:xfrm>
          <a:prstGeom prst="rect">
            <a:avLst/>
          </a:prstGeom>
          <a:solidFill>
            <a:srgbClr val="8383C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bg1"/>
                </a:solidFill>
              </a:rPr>
              <a:t>Laboratory Analytical Workflow (LAW)</a:t>
            </a: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2F7C40CB-DB42-4D29-8E4D-F6DBF8EE00C0}"/>
              </a:ext>
            </a:extLst>
          </p:cNvPr>
          <p:cNvGrpSpPr/>
          <p:nvPr/>
        </p:nvGrpSpPr>
        <p:grpSpPr>
          <a:xfrm>
            <a:off x="8299267" y="1873867"/>
            <a:ext cx="3693825" cy="2979704"/>
            <a:chOff x="8299267" y="1873867"/>
            <a:chExt cx="3693825" cy="2979704"/>
          </a:xfrm>
        </p:grpSpPr>
        <p:sp>
          <p:nvSpPr>
            <p:cNvPr id="34" name="Flowchart: Magnetic Disk 33">
              <a:extLst>
                <a:ext uri="{FF2B5EF4-FFF2-40B4-BE49-F238E27FC236}">
                  <a16:creationId xmlns:a16="http://schemas.microsoft.com/office/drawing/2014/main" id="{F4B6E78A-2FCA-4479-8FE4-A06193E0C544}"/>
                </a:ext>
              </a:extLst>
            </p:cNvPr>
            <p:cNvSpPr/>
            <p:nvPr/>
          </p:nvSpPr>
          <p:spPr>
            <a:xfrm>
              <a:off x="8299267" y="1873867"/>
              <a:ext cx="3693825" cy="2979704"/>
            </a:xfrm>
            <a:prstGeom prst="flowChartMagneticDisk">
              <a:avLst/>
            </a:prstGeom>
            <a:gradFill flip="none" rotWithShape="1">
              <a:gsLst>
                <a:gs pos="17000">
                  <a:srgbClr val="8282C9"/>
                </a:gs>
                <a:gs pos="37000">
                  <a:srgbClr val="343478"/>
                </a:gs>
                <a:gs pos="100000">
                  <a:srgbClr val="232351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6CBE31B7-119E-4770-820C-B67815D1DCEC}"/>
                </a:ext>
              </a:extLst>
            </p:cNvPr>
            <p:cNvGrpSpPr/>
            <p:nvPr/>
          </p:nvGrpSpPr>
          <p:grpSpPr>
            <a:xfrm>
              <a:off x="8524685" y="2711025"/>
              <a:ext cx="815291" cy="1476620"/>
              <a:chOff x="8524685" y="2711025"/>
              <a:chExt cx="815291" cy="1476620"/>
            </a:xfrm>
          </p:grpSpPr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902C8D26-F9CC-479A-8E63-A0B16B979028}"/>
                  </a:ext>
                </a:extLst>
              </p:cNvPr>
              <p:cNvSpPr/>
              <p:nvPr/>
            </p:nvSpPr>
            <p:spPr>
              <a:xfrm>
                <a:off x="8758505" y="2815190"/>
                <a:ext cx="149549" cy="164233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CC05F588-9988-4384-A2E9-F35EB8516B1F}"/>
                  </a:ext>
                </a:extLst>
              </p:cNvPr>
              <p:cNvSpPr/>
              <p:nvPr/>
            </p:nvSpPr>
            <p:spPr>
              <a:xfrm>
                <a:off x="9190427" y="3312057"/>
                <a:ext cx="149549" cy="164233"/>
              </a:xfrm>
              <a:prstGeom prst="ellipse">
                <a:avLst/>
              </a:prstGeom>
              <a:solidFill>
                <a:srgbClr val="8282C9"/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E55C0F1D-5B6B-48FE-B966-77C950259FFF}"/>
                  </a:ext>
                </a:extLst>
              </p:cNvPr>
              <p:cNvSpPr/>
              <p:nvPr/>
            </p:nvSpPr>
            <p:spPr>
              <a:xfrm>
                <a:off x="8686659" y="3889435"/>
                <a:ext cx="149549" cy="164233"/>
              </a:xfrm>
              <a:prstGeom prst="ellipse">
                <a:avLst/>
              </a:prstGeom>
              <a:solidFill>
                <a:srgbClr val="FF9900"/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D8A86F70-73DC-4349-9996-E3470AAAACBC}"/>
                  </a:ext>
                </a:extLst>
              </p:cNvPr>
              <p:cNvSpPr/>
              <p:nvPr/>
            </p:nvSpPr>
            <p:spPr>
              <a:xfrm>
                <a:off x="8910905" y="2967590"/>
                <a:ext cx="149549" cy="164233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3C848C27-24D6-42A7-A818-FDF4C297C7EE}"/>
                  </a:ext>
                </a:extLst>
              </p:cNvPr>
              <p:cNvSpPr/>
              <p:nvPr/>
            </p:nvSpPr>
            <p:spPr>
              <a:xfrm>
                <a:off x="8582506" y="2711025"/>
                <a:ext cx="149549" cy="164233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23E36E23-5363-4383-8C6B-74DA13CF4130}"/>
                  </a:ext>
                </a:extLst>
              </p:cNvPr>
              <p:cNvSpPr/>
              <p:nvPr/>
            </p:nvSpPr>
            <p:spPr>
              <a:xfrm>
                <a:off x="9075992" y="3433584"/>
                <a:ext cx="149549" cy="164233"/>
              </a:xfrm>
              <a:prstGeom prst="ellipse">
                <a:avLst/>
              </a:prstGeom>
              <a:solidFill>
                <a:srgbClr val="8282C9"/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388BAC26-565D-45A6-ACBE-11A0ED9FC968}"/>
                  </a:ext>
                </a:extLst>
              </p:cNvPr>
              <p:cNvSpPr/>
              <p:nvPr/>
            </p:nvSpPr>
            <p:spPr>
              <a:xfrm>
                <a:off x="9079636" y="3160183"/>
                <a:ext cx="149549" cy="164233"/>
              </a:xfrm>
              <a:prstGeom prst="ellipse">
                <a:avLst/>
              </a:prstGeom>
              <a:solidFill>
                <a:srgbClr val="8282C9"/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FA583C7D-97CA-458D-A4A4-23F173BA80FC}"/>
                  </a:ext>
                </a:extLst>
              </p:cNvPr>
              <p:cNvSpPr/>
              <p:nvPr/>
            </p:nvSpPr>
            <p:spPr>
              <a:xfrm>
                <a:off x="8838723" y="3710955"/>
                <a:ext cx="149549" cy="164233"/>
              </a:xfrm>
              <a:prstGeom prst="ellipse">
                <a:avLst/>
              </a:prstGeom>
              <a:solidFill>
                <a:srgbClr val="FF9900"/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C33278EF-8989-4ADD-BC6B-32E1AE9D7109}"/>
                  </a:ext>
                </a:extLst>
              </p:cNvPr>
              <p:cNvSpPr/>
              <p:nvPr/>
            </p:nvSpPr>
            <p:spPr>
              <a:xfrm>
                <a:off x="8524685" y="4023412"/>
                <a:ext cx="149549" cy="164233"/>
              </a:xfrm>
              <a:prstGeom prst="ellipse">
                <a:avLst/>
              </a:prstGeom>
              <a:solidFill>
                <a:srgbClr val="FF9900"/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35AB486-A196-4F18-AA4F-F813ED696E5B}"/>
              </a:ext>
            </a:extLst>
          </p:cNvPr>
          <p:cNvGrpSpPr/>
          <p:nvPr/>
        </p:nvGrpSpPr>
        <p:grpSpPr>
          <a:xfrm>
            <a:off x="7440577" y="2590800"/>
            <a:ext cx="1746474" cy="1615440"/>
            <a:chOff x="7440577" y="2590800"/>
            <a:chExt cx="1746474" cy="1615440"/>
          </a:xfrm>
        </p:grpSpPr>
        <p:sp>
          <p:nvSpPr>
            <p:cNvPr id="88" name="Arrow: Chevron 87">
              <a:extLst>
                <a:ext uri="{FF2B5EF4-FFF2-40B4-BE49-F238E27FC236}">
                  <a16:creationId xmlns:a16="http://schemas.microsoft.com/office/drawing/2014/main" id="{F5BC5F2C-623E-421D-A0F0-761073FF0236}"/>
                </a:ext>
              </a:extLst>
            </p:cNvPr>
            <p:cNvSpPr/>
            <p:nvPr/>
          </p:nvSpPr>
          <p:spPr>
            <a:xfrm>
              <a:off x="7440577" y="2590800"/>
              <a:ext cx="1746474" cy="1615440"/>
            </a:xfrm>
            <a:prstGeom prst="chevron">
              <a:avLst/>
            </a:prstGeom>
            <a:solidFill>
              <a:srgbClr val="3366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568A8299-1669-4E84-9562-E61A8E26366F}"/>
                </a:ext>
              </a:extLst>
            </p:cNvPr>
            <p:cNvGrpSpPr/>
            <p:nvPr/>
          </p:nvGrpSpPr>
          <p:grpSpPr>
            <a:xfrm>
              <a:off x="7709436" y="2800943"/>
              <a:ext cx="653317" cy="1238478"/>
              <a:chOff x="7709436" y="2800943"/>
              <a:chExt cx="653317" cy="1238478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DFFF94F1-101E-490F-95FE-6A256D3934EF}"/>
                  </a:ext>
                </a:extLst>
              </p:cNvPr>
              <p:cNvSpPr/>
              <p:nvPr/>
            </p:nvSpPr>
            <p:spPr>
              <a:xfrm>
                <a:off x="7781282" y="2800943"/>
                <a:ext cx="149549" cy="164233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CE7EEAAF-51AD-43BC-8B11-F170D3B3299C}"/>
                  </a:ext>
                </a:extLst>
              </p:cNvPr>
              <p:cNvSpPr/>
              <p:nvPr/>
            </p:nvSpPr>
            <p:spPr>
              <a:xfrm>
                <a:off x="8213204" y="3297810"/>
                <a:ext cx="149549" cy="164233"/>
              </a:xfrm>
              <a:prstGeom prst="ellipse">
                <a:avLst/>
              </a:prstGeom>
              <a:solidFill>
                <a:srgbClr val="8282C9"/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A1C8DD4C-5B66-4051-84FA-A38AC47DB08D}"/>
                  </a:ext>
                </a:extLst>
              </p:cNvPr>
              <p:cNvSpPr/>
              <p:nvPr/>
            </p:nvSpPr>
            <p:spPr>
              <a:xfrm>
                <a:off x="7709436" y="3875188"/>
                <a:ext cx="149549" cy="164233"/>
              </a:xfrm>
              <a:prstGeom prst="ellipse">
                <a:avLst/>
              </a:prstGeom>
              <a:solidFill>
                <a:srgbClr val="FF9900"/>
              </a:solidFill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E2543428-42FA-47D6-BBB1-C64C381BD5AA}"/>
              </a:ext>
            </a:extLst>
          </p:cNvPr>
          <p:cNvGrpSpPr/>
          <p:nvPr/>
        </p:nvGrpSpPr>
        <p:grpSpPr>
          <a:xfrm>
            <a:off x="7121989" y="2793561"/>
            <a:ext cx="2945577" cy="1370033"/>
            <a:chOff x="7113055" y="2793142"/>
            <a:chExt cx="2945577" cy="1370033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72922450-E3FC-4007-B472-244AFC086F53}"/>
                </a:ext>
              </a:extLst>
            </p:cNvPr>
            <p:cNvGrpSpPr/>
            <p:nvPr/>
          </p:nvGrpSpPr>
          <p:grpSpPr>
            <a:xfrm>
              <a:off x="7113055" y="2894029"/>
              <a:ext cx="1091663" cy="1069381"/>
              <a:chOff x="5810670" y="2893939"/>
              <a:chExt cx="1091663" cy="1069381"/>
            </a:xfrm>
          </p:grpSpPr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90F486F3-06FF-4882-AB1F-E52D4470C0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85216" y="3376038"/>
                <a:ext cx="617117" cy="10585"/>
              </a:xfrm>
              <a:prstGeom prst="line">
                <a:avLst/>
              </a:prstGeom>
              <a:ln w="38100">
                <a:solidFill>
                  <a:srgbClr val="00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5F8FA216-D5F1-426C-B6CA-5CBD5EA2D523}"/>
                  </a:ext>
                </a:extLst>
              </p:cNvPr>
              <p:cNvCxnSpPr>
                <a:cxnSpLocks/>
                <a:endCxn id="92" idx="2"/>
              </p:cNvCxnSpPr>
              <p:nvPr/>
            </p:nvCxnSpPr>
            <p:spPr>
              <a:xfrm flipV="1">
                <a:off x="5810670" y="3956796"/>
                <a:ext cx="587447" cy="6524"/>
              </a:xfrm>
              <a:prstGeom prst="line">
                <a:avLst/>
              </a:prstGeom>
              <a:ln w="38100">
                <a:solidFill>
                  <a:srgbClr val="00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45113E33-A31C-4B67-9FBC-8E9B6759C5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79282" y="2893939"/>
                <a:ext cx="614332" cy="0"/>
              </a:xfrm>
              <a:prstGeom prst="line">
                <a:avLst/>
              </a:prstGeom>
              <a:ln w="38100">
                <a:solidFill>
                  <a:srgbClr val="00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3CA49020-C18E-4975-86A0-9CEC53CCBFCF}"/>
                </a:ext>
              </a:extLst>
            </p:cNvPr>
            <p:cNvGrpSpPr/>
            <p:nvPr/>
          </p:nvGrpSpPr>
          <p:grpSpPr>
            <a:xfrm>
              <a:off x="8643399" y="2793142"/>
              <a:ext cx="1415233" cy="1370033"/>
              <a:chOff x="8643399" y="2793142"/>
              <a:chExt cx="1415233" cy="1370033"/>
            </a:xfrm>
          </p:grpSpPr>
          <p:cxnSp>
            <p:nvCxnSpPr>
              <p:cNvPr id="132" name="Straight Arrow Connector 131">
                <a:extLst>
                  <a:ext uri="{FF2B5EF4-FFF2-40B4-BE49-F238E27FC236}">
                    <a16:creationId xmlns:a16="http://schemas.microsoft.com/office/drawing/2014/main" id="{80A937DF-F90E-42E8-B130-0DE76F418719}"/>
                  </a:ext>
                </a:extLst>
              </p:cNvPr>
              <p:cNvCxnSpPr>
                <a:stCxn id="95" idx="6"/>
              </p:cNvCxnSpPr>
              <p:nvPr/>
            </p:nvCxnSpPr>
            <p:spPr>
              <a:xfrm>
                <a:off x="9339976" y="3394174"/>
                <a:ext cx="712851" cy="4346"/>
              </a:xfrm>
              <a:prstGeom prst="straightConnector1">
                <a:avLst/>
              </a:prstGeom>
              <a:ln w="38100">
                <a:solidFill>
                  <a:srgbClr val="00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Arrow Connector 162">
                <a:extLst>
                  <a:ext uri="{FF2B5EF4-FFF2-40B4-BE49-F238E27FC236}">
                    <a16:creationId xmlns:a16="http://schemas.microsoft.com/office/drawing/2014/main" id="{1E446DE7-FB32-47FB-80AC-C067462BECF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48577" y="3777261"/>
                <a:ext cx="950728" cy="198022"/>
              </a:xfrm>
              <a:prstGeom prst="straightConnector1">
                <a:avLst/>
              </a:prstGeom>
              <a:ln w="38100">
                <a:solidFill>
                  <a:srgbClr val="00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Arrow Connector 164">
                <a:extLst>
                  <a:ext uri="{FF2B5EF4-FFF2-40B4-BE49-F238E27FC236}">
                    <a16:creationId xmlns:a16="http://schemas.microsoft.com/office/drawing/2014/main" id="{5DF1F28C-094D-4D38-959D-4BA37DDD1C1F}"/>
                  </a:ext>
                </a:extLst>
              </p:cNvPr>
              <p:cNvCxnSpPr>
                <a:cxnSpLocks/>
                <a:stCxn id="94" idx="6"/>
              </p:cNvCxnSpPr>
              <p:nvPr/>
            </p:nvCxnSpPr>
            <p:spPr>
              <a:xfrm>
                <a:off x="8908054" y="2897307"/>
                <a:ext cx="1141952" cy="247427"/>
              </a:xfrm>
              <a:prstGeom prst="straightConnector1">
                <a:avLst/>
              </a:prstGeom>
              <a:ln w="38100">
                <a:solidFill>
                  <a:srgbClr val="00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2E6D98C7-780B-44B7-9A78-694CD25D7C79}"/>
                  </a:ext>
                </a:extLst>
              </p:cNvPr>
              <p:cNvCxnSpPr>
                <a:cxnSpLocks/>
                <a:stCxn id="66" idx="6"/>
              </p:cNvCxnSpPr>
              <p:nvPr/>
            </p:nvCxnSpPr>
            <p:spPr>
              <a:xfrm>
                <a:off x="9060454" y="3049707"/>
                <a:ext cx="969161" cy="172720"/>
              </a:xfrm>
              <a:prstGeom prst="straightConnector1">
                <a:avLst/>
              </a:prstGeom>
              <a:ln w="38100">
                <a:solidFill>
                  <a:srgbClr val="00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181E74D5-4307-4234-932E-AA6D1C89BF95}"/>
                  </a:ext>
                </a:extLst>
              </p:cNvPr>
              <p:cNvCxnSpPr>
                <a:cxnSpLocks/>
                <a:stCxn id="69" idx="6"/>
              </p:cNvCxnSpPr>
              <p:nvPr/>
            </p:nvCxnSpPr>
            <p:spPr>
              <a:xfrm>
                <a:off x="9229185" y="3242300"/>
                <a:ext cx="820821" cy="62023"/>
              </a:xfrm>
              <a:prstGeom prst="straightConnector1">
                <a:avLst/>
              </a:prstGeom>
              <a:ln w="38100">
                <a:solidFill>
                  <a:srgbClr val="00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085FDCE4-FF99-4149-B388-42F26F656300}"/>
                  </a:ext>
                </a:extLst>
              </p:cNvPr>
              <p:cNvCxnSpPr>
                <a:cxnSpLocks/>
                <a:stCxn id="67" idx="6"/>
              </p:cNvCxnSpPr>
              <p:nvPr/>
            </p:nvCxnSpPr>
            <p:spPr>
              <a:xfrm>
                <a:off x="8732055" y="2793142"/>
                <a:ext cx="1326577" cy="238400"/>
              </a:xfrm>
              <a:prstGeom prst="straightConnector1">
                <a:avLst/>
              </a:prstGeom>
              <a:ln w="38100">
                <a:solidFill>
                  <a:srgbClr val="00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id="{10954EEE-952B-4862-ADF5-8C5AD5E392F2}"/>
                  </a:ext>
                </a:extLst>
              </p:cNvPr>
              <p:cNvCxnSpPr>
                <a:cxnSpLocks/>
                <a:stCxn id="68" idx="5"/>
              </p:cNvCxnSpPr>
              <p:nvPr/>
            </p:nvCxnSpPr>
            <p:spPr>
              <a:xfrm flipV="1">
                <a:off x="9203640" y="3515702"/>
                <a:ext cx="846366" cy="58064"/>
              </a:xfrm>
              <a:prstGeom prst="straightConnector1">
                <a:avLst/>
              </a:prstGeom>
              <a:ln w="38100">
                <a:solidFill>
                  <a:srgbClr val="00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22A04690-9C63-4932-88AD-8A2D568E150B}"/>
                  </a:ext>
                </a:extLst>
              </p:cNvPr>
              <p:cNvCxnSpPr>
                <a:cxnSpLocks/>
                <a:stCxn id="70" idx="6"/>
              </p:cNvCxnSpPr>
              <p:nvPr/>
            </p:nvCxnSpPr>
            <p:spPr>
              <a:xfrm flipV="1">
                <a:off x="8988272" y="3612704"/>
                <a:ext cx="1041343" cy="180368"/>
              </a:xfrm>
              <a:prstGeom prst="straightConnector1">
                <a:avLst/>
              </a:prstGeom>
              <a:ln w="38100">
                <a:solidFill>
                  <a:srgbClr val="00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58A4C307-D522-44A5-BC71-6D063A6830D2}"/>
                  </a:ext>
                </a:extLst>
              </p:cNvPr>
              <p:cNvCxnSpPr>
                <a:cxnSpLocks/>
                <a:stCxn id="71" idx="5"/>
              </p:cNvCxnSpPr>
              <p:nvPr/>
            </p:nvCxnSpPr>
            <p:spPr>
              <a:xfrm flipV="1">
                <a:off x="8643399" y="3924157"/>
                <a:ext cx="1149052" cy="239018"/>
              </a:xfrm>
              <a:prstGeom prst="straightConnector1">
                <a:avLst/>
              </a:prstGeom>
              <a:ln w="38100">
                <a:solidFill>
                  <a:srgbClr val="00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366E2F8C-F079-4945-BA61-E75DD1AB0007}"/>
                </a:ext>
              </a:extLst>
            </p:cNvPr>
            <p:cNvGrpSpPr/>
            <p:nvPr/>
          </p:nvGrpSpPr>
          <p:grpSpPr>
            <a:xfrm>
              <a:off x="7858985" y="2793142"/>
              <a:ext cx="1328066" cy="1312387"/>
              <a:chOff x="7858985" y="2793142"/>
              <a:chExt cx="1328066" cy="1312387"/>
            </a:xfrm>
          </p:grpSpPr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8BE40479-9D79-4EA4-96A4-437B70865F9D}"/>
                  </a:ext>
                </a:extLst>
              </p:cNvPr>
              <p:cNvCxnSpPr>
                <a:cxnSpLocks/>
                <a:stCxn id="91" idx="6"/>
                <a:endCxn id="88" idx="3"/>
              </p:cNvCxnSpPr>
              <p:nvPr/>
            </p:nvCxnSpPr>
            <p:spPr>
              <a:xfrm>
                <a:off x="8362753" y="3379927"/>
                <a:ext cx="824298" cy="18593"/>
              </a:xfrm>
              <a:prstGeom prst="line">
                <a:avLst/>
              </a:prstGeom>
              <a:ln w="38100">
                <a:solidFill>
                  <a:srgbClr val="00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F3C054DE-B60C-40F6-972B-03500759CEB6}"/>
                  </a:ext>
                </a:extLst>
              </p:cNvPr>
              <p:cNvCxnSpPr>
                <a:cxnSpLocks/>
                <a:stCxn id="37" idx="6"/>
              </p:cNvCxnSpPr>
              <p:nvPr/>
            </p:nvCxnSpPr>
            <p:spPr>
              <a:xfrm flipV="1">
                <a:off x="7930831" y="2878746"/>
                <a:ext cx="824298" cy="4314"/>
              </a:xfrm>
              <a:prstGeom prst="line">
                <a:avLst/>
              </a:prstGeom>
              <a:ln w="38100">
                <a:solidFill>
                  <a:srgbClr val="00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D845295C-E299-45E6-A2EB-93043C0E7E66}"/>
                  </a:ext>
                </a:extLst>
              </p:cNvPr>
              <p:cNvCxnSpPr>
                <a:cxnSpLocks/>
                <a:stCxn id="92" idx="6"/>
                <a:endCxn id="97" idx="2"/>
              </p:cNvCxnSpPr>
              <p:nvPr/>
            </p:nvCxnSpPr>
            <p:spPr>
              <a:xfrm>
                <a:off x="7858985" y="3957305"/>
                <a:ext cx="827674" cy="14247"/>
              </a:xfrm>
              <a:prstGeom prst="line">
                <a:avLst/>
              </a:prstGeom>
              <a:ln w="38100">
                <a:solidFill>
                  <a:srgbClr val="00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26EDF5F2-7A94-4E45-BED6-CB6A98C925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95800" y="2888329"/>
                <a:ext cx="611729" cy="142817"/>
              </a:xfrm>
              <a:prstGeom prst="line">
                <a:avLst/>
              </a:prstGeom>
              <a:ln w="38100">
                <a:solidFill>
                  <a:srgbClr val="00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64F88851-8956-40AC-8F00-6779A20EEB33}"/>
                  </a:ext>
                </a:extLst>
              </p:cNvPr>
              <p:cNvCxnSpPr>
                <a:cxnSpLocks/>
                <a:endCxn id="67" idx="2"/>
              </p:cNvCxnSpPr>
              <p:nvPr/>
            </p:nvCxnSpPr>
            <p:spPr>
              <a:xfrm flipV="1">
                <a:off x="8258867" y="2793142"/>
                <a:ext cx="323639" cy="92605"/>
              </a:xfrm>
              <a:prstGeom prst="line">
                <a:avLst/>
              </a:prstGeom>
              <a:ln w="38100">
                <a:solidFill>
                  <a:srgbClr val="00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298D87DA-D00C-4683-B4F8-8F8799ED7EA8}"/>
                  </a:ext>
                </a:extLst>
              </p:cNvPr>
              <p:cNvCxnSpPr>
                <a:cxnSpLocks/>
                <a:endCxn id="68" idx="2"/>
              </p:cNvCxnSpPr>
              <p:nvPr/>
            </p:nvCxnSpPr>
            <p:spPr>
              <a:xfrm>
                <a:off x="8485155" y="3383413"/>
                <a:ext cx="590837" cy="132288"/>
              </a:xfrm>
              <a:prstGeom prst="line">
                <a:avLst/>
              </a:prstGeom>
              <a:ln w="38100">
                <a:solidFill>
                  <a:srgbClr val="00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4A2DFFA1-C400-4005-91EC-CCC9711A0F1A}"/>
                  </a:ext>
                </a:extLst>
              </p:cNvPr>
              <p:cNvCxnSpPr>
                <a:cxnSpLocks/>
                <a:endCxn id="69" idx="2"/>
              </p:cNvCxnSpPr>
              <p:nvPr/>
            </p:nvCxnSpPr>
            <p:spPr>
              <a:xfrm flipV="1">
                <a:off x="8448222" y="3242300"/>
                <a:ext cx="631414" cy="138532"/>
              </a:xfrm>
              <a:prstGeom prst="line">
                <a:avLst/>
              </a:prstGeom>
              <a:ln w="38100">
                <a:solidFill>
                  <a:srgbClr val="00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51ABA652-0486-4F77-BBE8-4A5A30043FE5}"/>
                  </a:ext>
                </a:extLst>
              </p:cNvPr>
              <p:cNvCxnSpPr>
                <a:cxnSpLocks/>
                <a:endCxn id="71" idx="2"/>
              </p:cNvCxnSpPr>
              <p:nvPr/>
            </p:nvCxnSpPr>
            <p:spPr>
              <a:xfrm>
                <a:off x="8180841" y="3965990"/>
                <a:ext cx="343844" cy="139539"/>
              </a:xfrm>
              <a:prstGeom prst="line">
                <a:avLst/>
              </a:prstGeom>
              <a:ln w="38100">
                <a:solidFill>
                  <a:srgbClr val="00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1351A897-B471-4341-8598-5FF0F85BAC9E}"/>
                  </a:ext>
                </a:extLst>
              </p:cNvPr>
              <p:cNvCxnSpPr>
                <a:cxnSpLocks/>
                <a:endCxn id="70" idx="2"/>
              </p:cNvCxnSpPr>
              <p:nvPr/>
            </p:nvCxnSpPr>
            <p:spPr>
              <a:xfrm flipV="1">
                <a:off x="8143908" y="3793072"/>
                <a:ext cx="694815" cy="170338"/>
              </a:xfrm>
              <a:prstGeom prst="line">
                <a:avLst/>
              </a:prstGeom>
              <a:ln w="38100">
                <a:solidFill>
                  <a:srgbClr val="00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3" name="TextBox 132">
            <a:extLst>
              <a:ext uri="{FF2B5EF4-FFF2-40B4-BE49-F238E27FC236}">
                <a16:creationId xmlns:a16="http://schemas.microsoft.com/office/drawing/2014/main" id="{791B3CB8-C4D6-4513-9BEA-D4D88A2F2E9A}"/>
              </a:ext>
            </a:extLst>
          </p:cNvPr>
          <p:cNvSpPr txBox="1"/>
          <p:nvPr/>
        </p:nvSpPr>
        <p:spPr>
          <a:xfrm rot="16200000">
            <a:off x="7922022" y="3164145"/>
            <a:ext cx="108199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FHIR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7E25D0B-9589-4F6F-A703-501F7F1F1308}"/>
              </a:ext>
            </a:extLst>
          </p:cNvPr>
          <p:cNvSpPr/>
          <p:nvPr/>
        </p:nvSpPr>
        <p:spPr>
          <a:xfrm rot="16200000">
            <a:off x="8220826" y="3176528"/>
            <a:ext cx="1022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Profile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8FD2A35-0FBD-4417-A23B-C559480DD95F}"/>
              </a:ext>
            </a:extLst>
          </p:cNvPr>
          <p:cNvSpPr/>
          <p:nvPr/>
        </p:nvSpPr>
        <p:spPr>
          <a:xfrm>
            <a:off x="8328284" y="1894265"/>
            <a:ext cx="3635116" cy="1021655"/>
          </a:xfrm>
          <a:prstGeom prst="ellipse">
            <a:avLst/>
          </a:prstGeom>
          <a:solidFill>
            <a:srgbClr val="3A3A86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E94A8D3B-624B-45F7-A8FE-C05B261BD7CA}"/>
              </a:ext>
            </a:extLst>
          </p:cNvPr>
          <p:cNvSpPr txBox="1"/>
          <p:nvPr/>
        </p:nvSpPr>
        <p:spPr>
          <a:xfrm>
            <a:off x="8501351" y="1873867"/>
            <a:ext cx="32896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Laboratory Information System</a:t>
            </a:r>
          </a:p>
          <a:p>
            <a:pPr algn="ctr"/>
            <a:endParaRPr lang="en-US" sz="2800" b="1" dirty="0">
              <a:solidFill>
                <a:schemeClr val="bg1"/>
              </a:solidFill>
            </a:endParaRPr>
          </a:p>
          <a:p>
            <a:pPr algn="ctr"/>
            <a:endParaRPr lang="en-US" sz="2800" b="1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(LIS)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CF28EA4-17EF-4E72-A727-C4B4BE564029}"/>
              </a:ext>
            </a:extLst>
          </p:cNvPr>
          <p:cNvGrpSpPr/>
          <p:nvPr/>
        </p:nvGrpSpPr>
        <p:grpSpPr>
          <a:xfrm>
            <a:off x="609189" y="4768894"/>
            <a:ext cx="10668410" cy="2027964"/>
            <a:chOff x="609189" y="4768894"/>
            <a:chExt cx="10668410" cy="2027964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50EF99E6-82D4-454B-BBE2-4A15B7ED6BA7}"/>
                </a:ext>
              </a:extLst>
            </p:cNvPr>
            <p:cNvSpPr/>
            <p:nvPr/>
          </p:nvSpPr>
          <p:spPr>
            <a:xfrm>
              <a:off x="2448653" y="6322164"/>
              <a:ext cx="459975" cy="474694"/>
            </a:xfrm>
            <a:prstGeom prst="ellipse">
              <a:avLst/>
            </a:prstGeom>
            <a:solidFill>
              <a:srgbClr val="FF9900"/>
            </a:solidFill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9A28AA22-0A1E-474A-B21F-0F3F8EF4090A}"/>
                </a:ext>
              </a:extLst>
            </p:cNvPr>
            <p:cNvSpPr/>
            <p:nvPr/>
          </p:nvSpPr>
          <p:spPr>
            <a:xfrm>
              <a:off x="2448653" y="5783904"/>
              <a:ext cx="459975" cy="474694"/>
            </a:xfrm>
            <a:prstGeom prst="ellipse">
              <a:avLst/>
            </a:prstGeom>
            <a:solidFill>
              <a:srgbClr val="8282C9"/>
            </a:solidFill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E9B7AD7B-5AC8-46D3-9861-FA81FB2DBD89}"/>
                </a:ext>
              </a:extLst>
            </p:cNvPr>
            <p:cNvSpPr/>
            <p:nvPr/>
          </p:nvSpPr>
          <p:spPr>
            <a:xfrm>
              <a:off x="2484031" y="5282201"/>
              <a:ext cx="428687" cy="43813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4B2B30D0-06D4-4B4A-A0CC-1E48D855F011}"/>
                </a:ext>
              </a:extLst>
            </p:cNvPr>
            <p:cNvSpPr/>
            <p:nvPr/>
          </p:nvSpPr>
          <p:spPr>
            <a:xfrm>
              <a:off x="3029617" y="5258673"/>
              <a:ext cx="756218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i="1" dirty="0">
                  <a:solidFill>
                    <a:srgbClr val="008000"/>
                  </a:solidFill>
                </a:rPr>
                <a:t>LOINC </a:t>
              </a:r>
              <a:r>
                <a:rPr lang="en-US" sz="1600" b="1" i="1" dirty="0">
                  <a:solidFill>
                    <a:srgbClr val="008000"/>
                  </a:solidFill>
                </a:rPr>
                <a:t>(Logical Observations Identifiers Names and Codes) 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D4B920A9-1519-4D50-99DA-C3F84ECD9010}"/>
                </a:ext>
              </a:extLst>
            </p:cNvPr>
            <p:cNvSpPr/>
            <p:nvPr/>
          </p:nvSpPr>
          <p:spPr>
            <a:xfrm>
              <a:off x="2485917" y="4774945"/>
              <a:ext cx="320544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u="sng" dirty="0"/>
                <a:t>Coding Standard Nodes</a:t>
              </a:r>
              <a:endParaRPr lang="en-US" sz="2400" u="sng" dirty="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89B38377-7253-4BDD-9F8C-3F083F5599AC}"/>
                </a:ext>
              </a:extLst>
            </p:cNvPr>
            <p:cNvSpPr/>
            <p:nvPr/>
          </p:nvSpPr>
          <p:spPr>
            <a:xfrm>
              <a:off x="2988882" y="5796933"/>
              <a:ext cx="828871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i="1" dirty="0">
                  <a:solidFill>
                    <a:srgbClr val="008000"/>
                  </a:solidFill>
                </a:rPr>
                <a:t>SNOMED-CT </a:t>
              </a:r>
              <a:r>
                <a:rPr lang="en-US" sz="1600" b="1" i="1" dirty="0">
                  <a:solidFill>
                    <a:srgbClr val="008000"/>
                  </a:solidFill>
                </a:rPr>
                <a:t>(Systematized </a:t>
              </a:r>
              <a:r>
                <a:rPr lang="en-US" sz="1600" b="1" i="1" dirty="0" err="1">
                  <a:solidFill>
                    <a:srgbClr val="008000"/>
                  </a:solidFill>
                </a:rPr>
                <a:t>NOmenclature</a:t>
              </a:r>
              <a:r>
                <a:rPr lang="en-US" sz="1600" b="1" i="1" dirty="0">
                  <a:solidFill>
                    <a:srgbClr val="008000"/>
                  </a:solidFill>
                </a:rPr>
                <a:t> of </a:t>
              </a:r>
              <a:r>
                <a:rPr lang="en-US" sz="1600" b="1" i="1" dirty="0" err="1">
                  <a:solidFill>
                    <a:srgbClr val="008000"/>
                  </a:solidFill>
                </a:rPr>
                <a:t>MEDicine</a:t>
              </a:r>
              <a:r>
                <a:rPr lang="en-US" sz="1600" b="1" i="1" dirty="0">
                  <a:solidFill>
                    <a:srgbClr val="008000"/>
                  </a:solidFill>
                </a:rPr>
                <a:t> – Clinical Terms)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DF8FC4AB-0E53-4B8B-94A6-B498258CBABE}"/>
                </a:ext>
              </a:extLst>
            </p:cNvPr>
            <p:cNvSpPr/>
            <p:nvPr/>
          </p:nvSpPr>
          <p:spPr>
            <a:xfrm>
              <a:off x="2988882" y="6307336"/>
              <a:ext cx="756218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i="1" dirty="0">
                  <a:solidFill>
                    <a:srgbClr val="008000"/>
                  </a:solidFill>
                </a:rPr>
                <a:t>UDI </a:t>
              </a:r>
              <a:r>
                <a:rPr lang="en-US" sz="1600" b="1" i="1" dirty="0">
                  <a:solidFill>
                    <a:srgbClr val="008000"/>
                  </a:solidFill>
                </a:rPr>
                <a:t>(Unique Device Identification System) 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E195A07B-FEAB-4A24-A20B-564F15FEAC8B}"/>
                </a:ext>
              </a:extLst>
            </p:cNvPr>
            <p:cNvSpPr/>
            <p:nvPr/>
          </p:nvSpPr>
          <p:spPr>
            <a:xfrm>
              <a:off x="1105360" y="5269973"/>
              <a:ext cx="143765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i="1" dirty="0">
                  <a:solidFill>
                    <a:srgbClr val="FF0000"/>
                  </a:solidFill>
                </a:rPr>
                <a:t>Question </a:t>
              </a:r>
              <a:r>
                <a:rPr lang="en-US" sz="1600" b="1" i="1" dirty="0">
                  <a:solidFill>
                    <a:srgbClr val="FF0000"/>
                  </a:solidFill>
                </a:rPr>
                <a:t> 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01C3C445-F4EA-4127-A408-E3476DD0E432}"/>
                </a:ext>
              </a:extLst>
            </p:cNvPr>
            <p:cNvSpPr/>
            <p:nvPr/>
          </p:nvSpPr>
          <p:spPr>
            <a:xfrm>
              <a:off x="1156393" y="5751005"/>
              <a:ext cx="143765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i="1" dirty="0">
                  <a:solidFill>
                    <a:srgbClr val="FF0000"/>
                  </a:solidFill>
                </a:rPr>
                <a:t>Answer </a:t>
              </a:r>
              <a:r>
                <a:rPr lang="en-US" sz="1600" b="1" i="1" dirty="0">
                  <a:solidFill>
                    <a:srgbClr val="FF0000"/>
                  </a:solidFill>
                </a:rPr>
                <a:t> 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F86AE18F-FB5C-4623-8158-19045E719729}"/>
                </a:ext>
              </a:extLst>
            </p:cNvPr>
            <p:cNvSpPr/>
            <p:nvPr/>
          </p:nvSpPr>
          <p:spPr>
            <a:xfrm>
              <a:off x="609189" y="6291497"/>
              <a:ext cx="198486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i="1" dirty="0">
                  <a:solidFill>
                    <a:srgbClr val="FF0000"/>
                  </a:solidFill>
                </a:rPr>
                <a:t>Who’s Asking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F14ABDD3-2BFE-4A37-9F89-E579A2A423C1}"/>
                </a:ext>
              </a:extLst>
            </p:cNvPr>
            <p:cNvSpPr/>
            <p:nvPr/>
          </p:nvSpPr>
          <p:spPr>
            <a:xfrm>
              <a:off x="1431032" y="4768894"/>
              <a:ext cx="78631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u="sng" dirty="0"/>
                <a:t>Role</a:t>
              </a:r>
              <a:endParaRPr lang="en-US" sz="2400" u="sng" dirty="0"/>
            </a:p>
          </p:txBody>
        </p:sp>
      </p:grpSp>
    </p:spTree>
    <p:extLst>
      <p:ext uri="{BB962C8B-B14F-4D97-AF65-F5344CB8AC3E}">
        <p14:creationId xmlns:p14="http://schemas.microsoft.com/office/powerpoint/2010/main" val="37349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0.00277 L 0.16302 -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90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3405D6F-EB57-4033-9B75-389FF98C2ED7}"/>
              </a:ext>
            </a:extLst>
          </p:cNvPr>
          <p:cNvSpPr/>
          <p:nvPr/>
        </p:nvSpPr>
        <p:spPr>
          <a:xfrm>
            <a:off x="3922380" y="2058469"/>
            <a:ext cx="3545221" cy="38011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6F2F24-6F41-4772-9F7C-6CE2C03FE503}"/>
              </a:ext>
            </a:extLst>
          </p:cNvPr>
          <p:cNvSpPr/>
          <p:nvPr/>
        </p:nvSpPr>
        <p:spPr>
          <a:xfrm>
            <a:off x="4142442" y="5117780"/>
            <a:ext cx="1343958" cy="51230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Pre-Process &amp; Automation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98B471-71C3-4EC1-994D-54BC427A2BF1}"/>
              </a:ext>
            </a:extLst>
          </p:cNvPr>
          <p:cNvSpPr txBox="1"/>
          <p:nvPr/>
        </p:nvSpPr>
        <p:spPr>
          <a:xfrm>
            <a:off x="5097971" y="1998978"/>
            <a:ext cx="1224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Laboratory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B56E7F-B742-42D4-B780-67235A2C961D}"/>
              </a:ext>
            </a:extLst>
          </p:cNvPr>
          <p:cNvSpPr txBox="1"/>
          <p:nvPr/>
        </p:nvSpPr>
        <p:spPr>
          <a:xfrm>
            <a:off x="7510998" y="5018782"/>
            <a:ext cx="29494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LIMS/LIS Underlying Standards</a:t>
            </a:r>
          </a:p>
          <a:p>
            <a:r>
              <a:rPr lang="en-US" sz="1600" dirty="0"/>
              <a:t>MACP, MLCP, Specimen DAM</a:t>
            </a:r>
          </a:p>
          <a:p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HL7 V2 Messages, LOINC, SNOMED CT, UCUM</a:t>
            </a:r>
            <a:r>
              <a:rPr lang="en-US" sz="1600" dirty="0"/>
              <a:t>, et 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668D24-9C03-4995-92B9-BEE5ED75FB51}"/>
              </a:ext>
            </a:extLst>
          </p:cNvPr>
          <p:cNvSpPr/>
          <p:nvPr/>
        </p:nvSpPr>
        <p:spPr>
          <a:xfrm>
            <a:off x="5081893" y="839942"/>
            <a:ext cx="1392705" cy="73866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LOINC</a:t>
            </a:r>
          </a:p>
          <a:p>
            <a:r>
              <a:rPr lang="en-US" sz="1400" dirty="0"/>
              <a:t>SNOMED-CT</a:t>
            </a:r>
          </a:p>
          <a:p>
            <a:r>
              <a:rPr lang="en-US" sz="1400" dirty="0"/>
              <a:t>UCUM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0EE4B8-4815-4B49-85EF-294745566B0A}"/>
              </a:ext>
            </a:extLst>
          </p:cNvPr>
          <p:cNvSpPr/>
          <p:nvPr/>
        </p:nvSpPr>
        <p:spPr>
          <a:xfrm>
            <a:off x="1991394" y="2610600"/>
            <a:ext cx="1046412" cy="25184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Curved Connector 3">
            <a:extLst>
              <a:ext uri="{FF2B5EF4-FFF2-40B4-BE49-F238E27FC236}">
                <a16:creationId xmlns:a16="http://schemas.microsoft.com/office/drawing/2014/main" id="{E9F3B92D-E527-4B4E-AD35-D382DC182C07}"/>
              </a:ext>
            </a:extLst>
          </p:cNvPr>
          <p:cNvCxnSpPr>
            <a:cxnSpLocks/>
            <a:stCxn id="8" idx="1"/>
            <a:endCxn id="11" idx="0"/>
          </p:cNvCxnSpPr>
          <p:nvPr/>
        </p:nvCxnSpPr>
        <p:spPr>
          <a:xfrm rot="10800000" flipV="1">
            <a:off x="2514600" y="1209274"/>
            <a:ext cx="2567292" cy="1401325"/>
          </a:xfrm>
          <a:prstGeom prst="curvedConnector2">
            <a:avLst/>
          </a:prstGeom>
          <a:ln w="38100">
            <a:prstDash val="dash"/>
            <a:headEnd type="none" w="lg" len="me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CB88A8A-5374-454D-9806-DDD9314D5F97}"/>
              </a:ext>
            </a:extLst>
          </p:cNvPr>
          <p:cNvSpPr txBox="1"/>
          <p:nvPr/>
        </p:nvSpPr>
        <p:spPr>
          <a:xfrm>
            <a:off x="1986003" y="5129031"/>
            <a:ext cx="9766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IVD</a:t>
            </a:r>
          </a:p>
          <a:p>
            <a:pPr algn="ctr"/>
            <a:r>
              <a:rPr lang="en-US" b="1" dirty="0"/>
              <a:t>Industry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3172B05-DE31-463F-8357-4D3612A27836}"/>
              </a:ext>
            </a:extLst>
          </p:cNvPr>
          <p:cNvCxnSpPr>
            <a:cxnSpLocks/>
          </p:cNvCxnSpPr>
          <p:nvPr/>
        </p:nvCxnSpPr>
        <p:spPr>
          <a:xfrm flipH="1">
            <a:off x="5500600" y="5419161"/>
            <a:ext cx="82966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357EE6D-4F17-4592-AB52-004D557262EA}"/>
              </a:ext>
            </a:extLst>
          </p:cNvPr>
          <p:cNvCxnSpPr>
            <a:cxnSpLocks/>
          </p:cNvCxnSpPr>
          <p:nvPr/>
        </p:nvCxnSpPr>
        <p:spPr>
          <a:xfrm>
            <a:off x="5507248" y="5316298"/>
            <a:ext cx="823021" cy="158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50773029-9413-4809-9E58-985D52DCB0E5}"/>
              </a:ext>
            </a:extLst>
          </p:cNvPr>
          <p:cNvSpPr txBox="1"/>
          <p:nvPr/>
        </p:nvSpPr>
        <p:spPr>
          <a:xfrm>
            <a:off x="5723714" y="5012295"/>
            <a:ext cx="383439" cy="72327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lIns="45720" rIns="45720" rtlCol="0" anchor="ctr" anchorCtr="1">
            <a:spAutoFit/>
          </a:bodyPr>
          <a:lstStyle>
            <a:defPPr>
              <a:defRPr lang="en-US"/>
            </a:defPPr>
            <a:lvl1pPr>
              <a:defRPr sz="800" b="1"/>
            </a:lvl1pPr>
          </a:lstStyle>
          <a:p>
            <a:r>
              <a:rPr lang="en-US" dirty="0"/>
              <a:t>LDA</a:t>
            </a:r>
          </a:p>
          <a:p>
            <a:r>
              <a:rPr lang="en-US" dirty="0"/>
              <a:t>LBL</a:t>
            </a:r>
          </a:p>
          <a:p>
            <a:r>
              <a:rPr lang="en-US" dirty="0"/>
              <a:t>LSH</a:t>
            </a:r>
          </a:p>
          <a:p>
            <a:r>
              <a:rPr lang="en-US" dirty="0"/>
              <a:t>LST </a:t>
            </a:r>
          </a:p>
          <a:p>
            <a:r>
              <a:rPr lang="en-US" dirty="0"/>
              <a:t>etc.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55F2072-B061-4386-B3B3-54AA45B75721}"/>
              </a:ext>
            </a:extLst>
          </p:cNvPr>
          <p:cNvSpPr txBox="1"/>
          <p:nvPr/>
        </p:nvSpPr>
        <p:spPr>
          <a:xfrm>
            <a:off x="7491346" y="4215896"/>
            <a:ext cx="3075243" cy="5078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45720" rIns="45720" rtlCol="0" anchor="ctr" anchorCtr="1">
            <a:spAutoFit/>
          </a:bodyPr>
          <a:lstStyle>
            <a:defPPr>
              <a:defRPr lang="en-US"/>
            </a:defPPr>
            <a:lvl1pPr>
              <a:defRPr sz="800" b="1"/>
            </a:lvl1pPr>
          </a:lstStyle>
          <a:p>
            <a:r>
              <a:rPr lang="en-US" sz="900" dirty="0" err="1"/>
              <a:t>eDOS</a:t>
            </a:r>
            <a:r>
              <a:rPr lang="en-US" sz="900" dirty="0"/>
              <a:t> now electronic and computable</a:t>
            </a:r>
          </a:p>
          <a:p>
            <a:r>
              <a:rPr lang="en-US" sz="900" dirty="0"/>
              <a:t>Orders now standardized, harmonized with EHR requirements</a:t>
            </a:r>
          </a:p>
          <a:p>
            <a:r>
              <a:rPr lang="en-US" sz="900" dirty="0"/>
              <a:t>New LRI with harmonized profiles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9716079-0983-4AE4-9ADF-08A3FC2898FB}"/>
              </a:ext>
            </a:extLst>
          </p:cNvPr>
          <p:cNvSpPr/>
          <p:nvPr/>
        </p:nvSpPr>
        <p:spPr>
          <a:xfrm>
            <a:off x="6338680" y="2318045"/>
            <a:ext cx="840101" cy="331384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LIS/ LIMS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0560D7B-F913-48D2-ABA2-4E526C611E10}"/>
              </a:ext>
            </a:extLst>
          </p:cNvPr>
          <p:cNvGrpSpPr/>
          <p:nvPr/>
        </p:nvGrpSpPr>
        <p:grpSpPr>
          <a:xfrm>
            <a:off x="6333441" y="2320499"/>
            <a:ext cx="2215931" cy="551647"/>
            <a:chOff x="4814679" y="5460926"/>
            <a:chExt cx="2215931" cy="551647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E3F0AEB0-6071-4F32-9D43-BFA67779F60F}"/>
                </a:ext>
              </a:extLst>
            </p:cNvPr>
            <p:cNvCxnSpPr>
              <a:cxnSpLocks/>
            </p:cNvCxnSpPr>
            <p:nvPr/>
          </p:nvCxnSpPr>
          <p:spPr>
            <a:xfrm>
              <a:off x="5654780" y="5747528"/>
              <a:ext cx="1375830" cy="0"/>
            </a:xfrm>
            <a:prstGeom prst="straightConnector1">
              <a:avLst/>
            </a:prstGeom>
            <a:ln w="57150">
              <a:solidFill>
                <a:schemeClr val="accent4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0920EE6-D24E-4BDD-9886-0B0A54049AFB}"/>
                </a:ext>
              </a:extLst>
            </p:cNvPr>
            <p:cNvSpPr txBox="1"/>
            <p:nvPr/>
          </p:nvSpPr>
          <p:spPr>
            <a:xfrm>
              <a:off x="6111091" y="5643305"/>
              <a:ext cx="4572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lIns="45720" rIns="45720" rtlCol="0" anchor="ctr" anchorCtr="1">
              <a:spAutoFit/>
            </a:bodyPr>
            <a:lstStyle>
              <a:defPPr>
                <a:defRPr lang="en-US"/>
              </a:defPPr>
              <a:lvl1pPr>
                <a:defRPr sz="800" b="1"/>
              </a:lvl1pPr>
            </a:lstStyle>
            <a:p>
              <a:r>
                <a:rPr lang="en-US" dirty="0" err="1"/>
                <a:t>eDOS</a:t>
              </a:r>
              <a:endParaRPr lang="en-US" dirty="0"/>
            </a:p>
          </p:txBody>
        </p:sp>
        <p:sp>
          <p:nvSpPr>
            <p:cNvPr id="48" name="Frame 47">
              <a:extLst>
                <a:ext uri="{FF2B5EF4-FFF2-40B4-BE49-F238E27FC236}">
                  <a16:creationId xmlns:a16="http://schemas.microsoft.com/office/drawing/2014/main" id="{70CF6328-0326-424B-9852-EBE1F78ADBAB}"/>
                </a:ext>
              </a:extLst>
            </p:cNvPr>
            <p:cNvSpPr/>
            <p:nvPr/>
          </p:nvSpPr>
          <p:spPr>
            <a:xfrm>
              <a:off x="4814679" y="5460926"/>
              <a:ext cx="840101" cy="551647"/>
            </a:xfrm>
            <a:prstGeom prst="frame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</a:gradFill>
            <a:ln w="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Test Catalog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332C003-688F-40FA-881D-6DD0B1DFA644}"/>
              </a:ext>
            </a:extLst>
          </p:cNvPr>
          <p:cNvGrpSpPr/>
          <p:nvPr/>
        </p:nvGrpSpPr>
        <p:grpSpPr>
          <a:xfrm>
            <a:off x="2056725" y="2896668"/>
            <a:ext cx="4281955" cy="2127357"/>
            <a:chOff x="2056725" y="2896668"/>
            <a:chExt cx="4281955" cy="212735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9A1A6EE-A9AE-40A1-BA16-4F780C2FC05F}"/>
                </a:ext>
              </a:extLst>
            </p:cNvPr>
            <p:cNvGrpSpPr/>
            <p:nvPr/>
          </p:nvGrpSpPr>
          <p:grpSpPr>
            <a:xfrm>
              <a:off x="2056725" y="3430068"/>
              <a:ext cx="4281955" cy="486394"/>
              <a:chOff x="532724" y="4118980"/>
              <a:chExt cx="4281955" cy="486394"/>
            </a:xfrm>
          </p:grpSpPr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A342EEA7-4432-4D32-87FB-94D0F8884A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85010" y="4451896"/>
                <a:ext cx="829669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F7330D6B-FD4A-4372-973D-C1B5C94183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91658" y="4349033"/>
                <a:ext cx="823021" cy="1584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4AC7F2E-04D9-4682-B094-49717F2A9979}"/>
                  </a:ext>
                </a:extLst>
              </p:cNvPr>
              <p:cNvSpPr txBox="1"/>
              <p:nvPr/>
            </p:nvSpPr>
            <p:spPr>
              <a:xfrm>
                <a:off x="4207642" y="4273727"/>
                <a:ext cx="383438" cy="215444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 wrap="square" lIns="45720" rIns="45720" rtlCol="0" anchor="ctr" anchorCtr="1">
                <a:spAutoFit/>
              </a:bodyPr>
              <a:lstStyle>
                <a:defPPr>
                  <a:defRPr lang="en-US"/>
                </a:defPPr>
                <a:lvl1pPr>
                  <a:defRPr sz="800" b="1"/>
                </a:lvl1pPr>
              </a:lstStyle>
              <a:p>
                <a:r>
                  <a:rPr lang="en-US" dirty="0"/>
                  <a:t>LAW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A53598D-C6E7-4F1A-88E4-BA47089776AB}"/>
                  </a:ext>
                </a:extLst>
              </p:cNvPr>
              <p:cNvSpPr/>
              <p:nvPr/>
            </p:nvSpPr>
            <p:spPr>
              <a:xfrm>
                <a:off x="532724" y="4118980"/>
                <a:ext cx="884179" cy="486394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45720" rtlCol="0" anchor="ctr"/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</a:rPr>
                  <a:t>Vendor 2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2F5318B-2DBC-478C-BAF2-F5E5F79517BC}"/>
                  </a:ext>
                </a:extLst>
              </p:cNvPr>
              <p:cNvSpPr/>
              <p:nvPr/>
            </p:nvSpPr>
            <p:spPr>
              <a:xfrm>
                <a:off x="2630878" y="4139267"/>
                <a:ext cx="1346338" cy="46610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45720"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Analyzer 2</a:t>
                </a:r>
              </a:p>
            </p:txBody>
          </p: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2F7AD1E7-972C-4164-AEDA-6FFEA5F6EC91}"/>
                  </a:ext>
                </a:extLst>
              </p:cNvPr>
              <p:cNvCxnSpPr>
                <a:cxnSpLocks/>
                <a:stCxn id="19" idx="1"/>
                <a:endCxn id="18" idx="3"/>
              </p:cNvCxnSpPr>
              <p:nvPr/>
            </p:nvCxnSpPr>
            <p:spPr>
              <a:xfrm flipH="1" flipV="1">
                <a:off x="1416903" y="4362177"/>
                <a:ext cx="1213975" cy="10144"/>
              </a:xfrm>
              <a:prstGeom prst="straightConnector1">
                <a:avLst/>
              </a:prstGeom>
              <a:ln w="38100"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79C668A-1CB7-4C84-8543-A67CA08E58C0}"/>
                  </a:ext>
                </a:extLst>
              </p:cNvPr>
              <p:cNvSpPr txBox="1"/>
              <p:nvPr/>
            </p:nvSpPr>
            <p:spPr>
              <a:xfrm>
                <a:off x="1672409" y="4254455"/>
                <a:ext cx="506407" cy="215444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 wrap="square" lIns="45720" rIns="45720" rtlCol="0" anchor="ctr" anchorCtr="1">
                <a:spAutoFit/>
              </a:bodyPr>
              <a:lstStyle/>
              <a:p>
                <a:r>
                  <a:rPr lang="en-US" sz="800" b="1" dirty="0"/>
                  <a:t>LIVD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2757BBA-8CA2-4DCD-811F-35D934A61BCD}"/>
                </a:ext>
              </a:extLst>
            </p:cNvPr>
            <p:cNvGrpSpPr/>
            <p:nvPr/>
          </p:nvGrpSpPr>
          <p:grpSpPr>
            <a:xfrm>
              <a:off x="2056725" y="2896668"/>
              <a:ext cx="4281955" cy="466108"/>
              <a:chOff x="2056725" y="2896668"/>
              <a:chExt cx="4281955" cy="466108"/>
            </a:xfrm>
          </p:grpSpPr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0D099D16-B2D5-47F5-8A6D-BEDB508AF88D}"/>
                  </a:ext>
                </a:extLst>
              </p:cNvPr>
              <p:cNvCxnSpPr>
                <a:cxnSpLocks/>
                <a:stCxn id="25" idx="1"/>
                <a:endCxn id="10" idx="3"/>
              </p:cNvCxnSpPr>
              <p:nvPr/>
            </p:nvCxnSpPr>
            <p:spPr>
              <a:xfrm flipH="1" flipV="1">
                <a:off x="2936305" y="3129722"/>
                <a:ext cx="1218574" cy="1"/>
              </a:xfrm>
              <a:prstGeom prst="straightConnector1">
                <a:avLst/>
              </a:prstGeom>
              <a:ln w="38100"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12D5B4E-B4D8-4A01-9EB5-0A52D2C0B0D9}"/>
                  </a:ext>
                </a:extLst>
              </p:cNvPr>
              <p:cNvSpPr txBox="1"/>
              <p:nvPr/>
            </p:nvSpPr>
            <p:spPr>
              <a:xfrm>
                <a:off x="3208465" y="3025069"/>
                <a:ext cx="506407" cy="215444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 wrap="square" lIns="45720" rIns="45720" rtlCol="0" anchor="ctr" anchorCtr="1">
                <a:spAutoFit/>
              </a:bodyPr>
              <a:lstStyle>
                <a:defPPr>
                  <a:defRPr lang="en-US"/>
                </a:defPPr>
                <a:lvl1pPr>
                  <a:defRPr sz="800" b="1"/>
                </a:lvl1pPr>
              </a:lstStyle>
              <a:p>
                <a:r>
                  <a:rPr lang="en-US" dirty="0"/>
                  <a:t>LIVD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139E550-7790-45B8-8502-6B9ABF6AB859}"/>
                  </a:ext>
                </a:extLst>
              </p:cNvPr>
              <p:cNvSpPr/>
              <p:nvPr/>
            </p:nvSpPr>
            <p:spPr>
              <a:xfrm>
                <a:off x="2056725" y="2896668"/>
                <a:ext cx="879581" cy="466107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45720" rtlCol="0" anchor="ctr"/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</a:rPr>
                  <a:t>Vendor 1</a:t>
                </a: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CCB798D4-96CD-4A89-8172-D5E65AF85B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09011" y="3170376"/>
                <a:ext cx="829669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CB81038B-3CC6-4242-912A-C5206864CD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15659" y="3067513"/>
                <a:ext cx="823021" cy="1584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5FDAD7E-9A2E-4663-B0A2-972BE50C601C}"/>
                  </a:ext>
                </a:extLst>
              </p:cNvPr>
              <p:cNvSpPr txBox="1"/>
              <p:nvPr/>
            </p:nvSpPr>
            <p:spPr>
              <a:xfrm>
                <a:off x="5731642" y="2992207"/>
                <a:ext cx="383438" cy="215444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 wrap="square" lIns="45720" rIns="45720" rtlCol="0" anchor="ctr" anchorCtr="1">
                <a:spAutoFit/>
              </a:bodyPr>
              <a:lstStyle>
                <a:defPPr>
                  <a:defRPr lang="en-US"/>
                </a:defPPr>
                <a:lvl1pPr>
                  <a:defRPr sz="800" b="1"/>
                </a:lvl1pPr>
              </a:lstStyle>
              <a:p>
                <a:r>
                  <a:rPr lang="en-US" dirty="0"/>
                  <a:t>LAW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AC0C116-497B-4B7E-9C07-AB304DC7E62E}"/>
                  </a:ext>
                </a:extLst>
              </p:cNvPr>
              <p:cNvSpPr/>
              <p:nvPr/>
            </p:nvSpPr>
            <p:spPr>
              <a:xfrm>
                <a:off x="4154879" y="2896669"/>
                <a:ext cx="1354132" cy="466107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45720"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Analyzer 1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2113687-7D8C-4981-898D-741D302CE355}"/>
                </a:ext>
              </a:extLst>
            </p:cNvPr>
            <p:cNvGrpSpPr/>
            <p:nvPr/>
          </p:nvGrpSpPr>
          <p:grpSpPr>
            <a:xfrm>
              <a:off x="2056725" y="3991746"/>
              <a:ext cx="4281955" cy="486394"/>
              <a:chOff x="532724" y="4118980"/>
              <a:chExt cx="4281955" cy="486394"/>
            </a:xfrm>
          </p:grpSpPr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6031BF6C-E654-4CDE-800E-FAECC4CBCDB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85010" y="4451896"/>
                <a:ext cx="829669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94DFD4D1-2E60-4C84-9A1D-939E87EEAF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91658" y="4349033"/>
                <a:ext cx="823021" cy="1584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8865AF9-5207-4D78-A3B8-629C76ACA755}"/>
                  </a:ext>
                </a:extLst>
              </p:cNvPr>
              <p:cNvSpPr txBox="1"/>
              <p:nvPr/>
            </p:nvSpPr>
            <p:spPr>
              <a:xfrm>
                <a:off x="4207642" y="4273727"/>
                <a:ext cx="383438" cy="215444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 wrap="square" lIns="45720" rIns="45720" rtlCol="0" anchor="ctr" anchorCtr="1">
                <a:spAutoFit/>
              </a:bodyPr>
              <a:lstStyle>
                <a:defPPr>
                  <a:defRPr lang="en-US"/>
                </a:defPPr>
                <a:lvl1pPr>
                  <a:defRPr sz="800" b="1"/>
                </a:lvl1pPr>
              </a:lstStyle>
              <a:p>
                <a:r>
                  <a:rPr lang="en-US" dirty="0"/>
                  <a:t>LAW</a:t>
                </a: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13C823F-C8E1-47A3-AE48-5429734B565D}"/>
                  </a:ext>
                </a:extLst>
              </p:cNvPr>
              <p:cNvSpPr/>
              <p:nvPr/>
            </p:nvSpPr>
            <p:spPr>
              <a:xfrm>
                <a:off x="532724" y="4118980"/>
                <a:ext cx="884179" cy="486394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45720" rtlCol="0" anchor="ctr"/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</a:rPr>
                  <a:t>Vendor 3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C8BC001E-8E5E-429D-8965-8F823283D439}"/>
                  </a:ext>
                </a:extLst>
              </p:cNvPr>
              <p:cNvSpPr/>
              <p:nvPr/>
            </p:nvSpPr>
            <p:spPr>
              <a:xfrm>
                <a:off x="2630878" y="4139267"/>
                <a:ext cx="1346338" cy="466107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45720"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Analyzer 3</a:t>
                </a:r>
              </a:p>
            </p:txBody>
          </p: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62BEE5CB-6E9F-42B2-9158-88BC8674DD8E}"/>
                  </a:ext>
                </a:extLst>
              </p:cNvPr>
              <p:cNvCxnSpPr>
                <a:cxnSpLocks/>
                <a:stCxn id="41" idx="1"/>
                <a:endCxn id="40" idx="3"/>
              </p:cNvCxnSpPr>
              <p:nvPr/>
            </p:nvCxnSpPr>
            <p:spPr>
              <a:xfrm flipH="1" flipV="1">
                <a:off x="1416903" y="4362177"/>
                <a:ext cx="1213975" cy="10144"/>
              </a:xfrm>
              <a:prstGeom prst="straightConnector1">
                <a:avLst/>
              </a:prstGeom>
              <a:ln w="38100"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7247066-F78C-4DF5-A8DE-EB6CC0139C6D}"/>
                  </a:ext>
                </a:extLst>
              </p:cNvPr>
              <p:cNvSpPr txBox="1"/>
              <p:nvPr/>
            </p:nvSpPr>
            <p:spPr>
              <a:xfrm>
                <a:off x="1672409" y="4254455"/>
                <a:ext cx="506407" cy="215444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 wrap="square" lIns="45720" rIns="45720" rtlCol="0" anchor="ctr" anchorCtr="1">
                <a:spAutoFit/>
              </a:bodyPr>
              <a:lstStyle/>
              <a:p>
                <a:r>
                  <a:rPr lang="en-US" sz="800" b="1" dirty="0"/>
                  <a:t>LIVD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965ECA7-FDCC-4E40-9D92-61A600C7CD07}"/>
                </a:ext>
              </a:extLst>
            </p:cNvPr>
            <p:cNvGrpSpPr/>
            <p:nvPr/>
          </p:nvGrpSpPr>
          <p:grpSpPr>
            <a:xfrm>
              <a:off x="2056725" y="4537631"/>
              <a:ext cx="4281955" cy="486394"/>
              <a:chOff x="532724" y="4118980"/>
              <a:chExt cx="4281955" cy="486394"/>
            </a:xfrm>
          </p:grpSpPr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C96C4CF0-C1EE-48BF-A449-105231A2C7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85010" y="4451896"/>
                <a:ext cx="829669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AF58FE9A-BADB-488E-A2DC-B494157682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91658" y="4349033"/>
                <a:ext cx="823021" cy="1584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29A87EA-23EA-45CB-8994-8F1D386F0F5C}"/>
                  </a:ext>
                </a:extLst>
              </p:cNvPr>
              <p:cNvSpPr txBox="1"/>
              <p:nvPr/>
            </p:nvSpPr>
            <p:spPr>
              <a:xfrm>
                <a:off x="4207642" y="4273727"/>
                <a:ext cx="383438" cy="215444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 wrap="square" lIns="45720" rIns="45720" rtlCol="0" anchor="ctr" anchorCtr="1">
                <a:spAutoFit/>
              </a:bodyPr>
              <a:lstStyle>
                <a:defPPr>
                  <a:defRPr lang="en-US"/>
                </a:defPPr>
                <a:lvl1pPr>
                  <a:defRPr sz="800" b="1"/>
                </a:lvl1pPr>
              </a:lstStyle>
              <a:p>
                <a:r>
                  <a:rPr lang="en-US" dirty="0"/>
                  <a:t>LAW</a:t>
                </a: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2ADC7B7C-1208-425E-B0DC-1AE2C100379F}"/>
                  </a:ext>
                </a:extLst>
              </p:cNvPr>
              <p:cNvSpPr/>
              <p:nvPr/>
            </p:nvSpPr>
            <p:spPr>
              <a:xfrm>
                <a:off x="532724" y="4118980"/>
                <a:ext cx="884179" cy="4863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45720" rtlCol="0" anchor="ctr"/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</a:rPr>
                  <a:t>…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4CCB3345-041B-468D-B1EE-277CDED8E899}"/>
                  </a:ext>
                </a:extLst>
              </p:cNvPr>
              <p:cNvSpPr/>
              <p:nvPr/>
            </p:nvSpPr>
            <p:spPr>
              <a:xfrm>
                <a:off x="2630878" y="4139267"/>
                <a:ext cx="1346338" cy="46610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45720"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…</a:t>
                </a:r>
              </a:p>
            </p:txBody>
          </p: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5245FF5E-9A6A-4D15-8189-746DBF0FDB9A}"/>
                  </a:ext>
                </a:extLst>
              </p:cNvPr>
              <p:cNvCxnSpPr>
                <a:cxnSpLocks/>
                <a:stCxn id="54" idx="1"/>
                <a:endCxn id="53" idx="3"/>
              </p:cNvCxnSpPr>
              <p:nvPr/>
            </p:nvCxnSpPr>
            <p:spPr>
              <a:xfrm flipH="1" flipV="1">
                <a:off x="1416903" y="4362177"/>
                <a:ext cx="1213975" cy="10144"/>
              </a:xfrm>
              <a:prstGeom prst="straightConnector1">
                <a:avLst/>
              </a:prstGeom>
              <a:ln w="38100"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CDE0B6D-70E4-4016-9FAF-7754EB6FC4CF}"/>
                  </a:ext>
                </a:extLst>
              </p:cNvPr>
              <p:cNvSpPr txBox="1"/>
              <p:nvPr/>
            </p:nvSpPr>
            <p:spPr>
              <a:xfrm>
                <a:off x="1672409" y="4254455"/>
                <a:ext cx="506407" cy="215444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 wrap="square" lIns="45720" rIns="45720" rtlCol="0" anchor="ctr" anchorCtr="1">
                <a:spAutoFit/>
              </a:bodyPr>
              <a:lstStyle/>
              <a:p>
                <a:r>
                  <a:rPr lang="en-US" sz="800" b="1" dirty="0"/>
                  <a:t>LIVD</a:t>
                </a:r>
              </a:p>
            </p:txBody>
          </p:sp>
        </p:grpSp>
      </p:grpSp>
      <p:pic>
        <p:nvPicPr>
          <p:cNvPr id="57" name="Content Placeholder 7">
            <a:extLst>
              <a:ext uri="{FF2B5EF4-FFF2-40B4-BE49-F238E27FC236}">
                <a16:creationId xmlns:a16="http://schemas.microsoft.com/office/drawing/2014/main" id="{73FE609F-7364-4779-A03B-6C176F37C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8491" y="2121999"/>
            <a:ext cx="1664928" cy="1606656"/>
          </a:xfrm>
          <a:prstGeom prst="rect">
            <a:avLst/>
          </a:prstGeom>
        </p:spPr>
      </p:pic>
      <p:cxnSp>
        <p:nvCxnSpPr>
          <p:cNvPr id="58" name="Curved Connector 167">
            <a:extLst>
              <a:ext uri="{FF2B5EF4-FFF2-40B4-BE49-F238E27FC236}">
                <a16:creationId xmlns:a16="http://schemas.microsoft.com/office/drawing/2014/main" id="{0C0C825B-DD9C-4244-8F9E-75ACCCD9EF33}"/>
              </a:ext>
            </a:extLst>
          </p:cNvPr>
          <p:cNvCxnSpPr>
            <a:cxnSpLocks/>
            <a:endCxn id="57" idx="0"/>
          </p:cNvCxnSpPr>
          <p:nvPr/>
        </p:nvCxnSpPr>
        <p:spPr>
          <a:xfrm>
            <a:off x="6474597" y="1204751"/>
            <a:ext cx="3036358" cy="917248"/>
          </a:xfrm>
          <a:prstGeom prst="curvedConnector2">
            <a:avLst/>
          </a:prstGeom>
          <a:ln w="38100">
            <a:prstDash val="dash"/>
            <a:headEnd type="none" w="lg" len="me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B4B1421F-F111-43C7-A454-3899ACDDEECA}"/>
              </a:ext>
            </a:extLst>
          </p:cNvPr>
          <p:cNvSpPr txBox="1"/>
          <p:nvPr/>
        </p:nvSpPr>
        <p:spPr>
          <a:xfrm>
            <a:off x="8979991" y="3737321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charset="0"/>
                <a:ea typeface="Arial" charset="0"/>
                <a:cs typeface="Arial" charset="0"/>
              </a:rPr>
              <a:t>Providers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B4FB45C-DAFD-45C7-933D-8BA548A4290E}"/>
              </a:ext>
            </a:extLst>
          </p:cNvPr>
          <p:cNvSpPr txBox="1"/>
          <p:nvPr/>
        </p:nvSpPr>
        <p:spPr>
          <a:xfrm>
            <a:off x="0" y="2"/>
            <a:ext cx="1143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</a:rPr>
              <a:t>Diagnostic Device Information Flow – Upgrade!</a:t>
            </a:r>
          </a:p>
        </p:txBody>
      </p:sp>
      <p:pic>
        <p:nvPicPr>
          <p:cNvPr id="61" name="Picture 60" descr="Office of the National Coordinator for Health Information Technology">
            <a:extLst>
              <a:ext uri="{FF2B5EF4-FFF2-40B4-BE49-F238E27FC236}">
                <a16:creationId xmlns:a16="http://schemas.microsoft.com/office/drawing/2014/main" id="{D9B0D3B6-A178-4A19-B6BE-3A3A5A098F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14" y="6115502"/>
            <a:ext cx="2579320" cy="690683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F1B7D304-9F38-4F8E-BDB4-7FD502DEC70E}"/>
              </a:ext>
            </a:extLst>
          </p:cNvPr>
          <p:cNvGrpSpPr/>
          <p:nvPr/>
        </p:nvGrpSpPr>
        <p:grpSpPr>
          <a:xfrm>
            <a:off x="7167540" y="2747382"/>
            <a:ext cx="1678163" cy="393389"/>
            <a:chOff x="7167540" y="2747382"/>
            <a:chExt cx="1678163" cy="39338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345BC82-B866-413A-9BE9-4EBCFC77DD7E}"/>
                </a:ext>
              </a:extLst>
            </p:cNvPr>
            <p:cNvGrpSpPr/>
            <p:nvPr/>
          </p:nvGrpSpPr>
          <p:grpSpPr>
            <a:xfrm>
              <a:off x="7167540" y="2925327"/>
              <a:ext cx="1389888" cy="215444"/>
              <a:chOff x="5634723" y="3910653"/>
              <a:chExt cx="1389156" cy="253806"/>
            </a:xfrm>
          </p:grpSpPr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1ED51D6C-A317-412A-92E5-B90E309D602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34723" y="4032358"/>
                <a:ext cx="1389156" cy="0"/>
              </a:xfrm>
              <a:prstGeom prst="straightConnector1">
                <a:avLst/>
              </a:prstGeom>
              <a:ln w="57150">
                <a:solidFill>
                  <a:schemeClr val="accent6"/>
                </a:solidFill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3FA2F32-ACB0-417F-A730-52C4FEB732A4}"/>
                  </a:ext>
                </a:extLst>
              </p:cNvPr>
              <p:cNvSpPr txBox="1"/>
              <p:nvPr/>
            </p:nvSpPr>
            <p:spPr>
              <a:xfrm>
                <a:off x="6088194" y="3910653"/>
                <a:ext cx="456959" cy="25380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 wrap="square" lIns="45720" rIns="45720" rtlCol="0" anchor="ctr" anchorCtr="1">
                <a:spAutoFit/>
              </a:bodyPr>
              <a:lstStyle>
                <a:defPPr>
                  <a:defRPr lang="en-US"/>
                </a:defPPr>
                <a:lvl1pPr>
                  <a:defRPr sz="800" b="1"/>
                </a:lvl1pPr>
              </a:lstStyle>
              <a:p>
                <a:r>
                  <a:rPr lang="en-US" dirty="0"/>
                  <a:t>LOI</a:t>
                </a: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8BAB76B-4E31-4F56-B2E6-6E8A924C32B5}"/>
                </a:ext>
              </a:extLst>
            </p:cNvPr>
            <p:cNvSpPr txBox="1"/>
            <p:nvPr/>
          </p:nvSpPr>
          <p:spPr>
            <a:xfrm>
              <a:off x="8017463" y="2747382"/>
              <a:ext cx="8282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Orders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40BB7D2-EA9B-40BC-9C66-25B6E7BE4DE7}"/>
              </a:ext>
            </a:extLst>
          </p:cNvPr>
          <p:cNvGrpSpPr/>
          <p:nvPr/>
        </p:nvGrpSpPr>
        <p:grpSpPr>
          <a:xfrm>
            <a:off x="7156222" y="3342633"/>
            <a:ext cx="1728978" cy="428181"/>
            <a:chOff x="7156222" y="3342633"/>
            <a:chExt cx="1728978" cy="428181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A8558CB-3101-4D90-816F-CA8FC47E84BF}"/>
                </a:ext>
              </a:extLst>
            </p:cNvPr>
            <p:cNvGrpSpPr/>
            <p:nvPr/>
          </p:nvGrpSpPr>
          <p:grpSpPr>
            <a:xfrm>
              <a:off x="7156222" y="3342633"/>
              <a:ext cx="1393150" cy="215444"/>
              <a:chOff x="5630729" y="4360763"/>
              <a:chExt cx="1393150" cy="215444"/>
            </a:xfrm>
          </p:grpSpPr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FDD8B6FA-00B0-4430-8799-13BC070E7C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30729" y="4451896"/>
                <a:ext cx="1393150" cy="0"/>
              </a:xfrm>
              <a:prstGeom prst="straightConnector1">
                <a:avLst/>
              </a:prstGeom>
              <a:ln w="57150">
                <a:solidFill>
                  <a:schemeClr val="accent5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9E57722-C006-4BF5-8D03-EAE3350BACAF}"/>
                  </a:ext>
                </a:extLst>
              </p:cNvPr>
              <p:cNvSpPr txBox="1"/>
              <p:nvPr/>
            </p:nvSpPr>
            <p:spPr>
              <a:xfrm>
                <a:off x="6088432" y="4360763"/>
                <a:ext cx="457201" cy="21544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 wrap="square" lIns="45720" rIns="45720" rtlCol="0" anchor="ctr" anchorCtr="1">
                <a:spAutoFit/>
              </a:bodyPr>
              <a:lstStyle>
                <a:defPPr>
                  <a:defRPr lang="en-US"/>
                </a:defPPr>
                <a:lvl1pPr>
                  <a:defRPr sz="800" b="1"/>
                </a:lvl1pPr>
              </a:lstStyle>
              <a:p>
                <a:r>
                  <a:rPr lang="en-US" dirty="0"/>
                  <a:t>LRI</a:t>
                </a:r>
              </a:p>
            </p:txBody>
          </p: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003F069-563D-4BA7-952F-1198B73089EC}"/>
                </a:ext>
              </a:extLst>
            </p:cNvPr>
            <p:cNvSpPr txBox="1"/>
            <p:nvPr/>
          </p:nvSpPr>
          <p:spPr>
            <a:xfrm>
              <a:off x="8016244" y="3401482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Results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538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DA_B&amp;W_Primary_logo.jpg">
            <a:extLst>
              <a:ext uri="{FF2B5EF4-FFF2-40B4-BE49-F238E27FC236}">
                <a16:creationId xmlns:a16="http://schemas.microsoft.com/office/drawing/2014/main" id="{5E647928-C9A4-409B-9B98-E0198BE6E4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588" y="2734000"/>
            <a:ext cx="6670823" cy="138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565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10827</TotalTime>
  <Words>999</Words>
  <Application>Microsoft Office PowerPoint</Application>
  <PresentationFormat>Widescreen</PresentationFormat>
  <Paragraphs>204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SimSun</vt:lpstr>
      <vt:lpstr>Arial</vt:lpstr>
      <vt:lpstr>Calibri</vt:lpstr>
      <vt:lpstr>Courier New</vt:lpstr>
      <vt:lpstr>Helvetica</vt:lpstr>
      <vt:lpstr>PT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Waters, Michael</dc:creator>
  <cp:lastModifiedBy>Waters, Michael</cp:lastModifiedBy>
  <cp:revision>265</cp:revision>
  <cp:lastPrinted>2019-03-11T16:53:45Z</cp:lastPrinted>
  <dcterms:created xsi:type="dcterms:W3CDTF">2006-08-16T00:00:00Z</dcterms:created>
  <dcterms:modified xsi:type="dcterms:W3CDTF">2019-03-13T18:01:04Z</dcterms:modified>
</cp:coreProperties>
</file>