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sldIdLst>
    <p:sldId id="259" r:id="rId2"/>
    <p:sldId id="261" r:id="rId3"/>
    <p:sldId id="262" r:id="rId4"/>
    <p:sldId id="263" r:id="rId5"/>
    <p:sldId id="264" r:id="rId6"/>
    <p:sldId id="265" r:id="rId7"/>
    <p:sldId id="266"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7" autoAdjust="0"/>
    <p:restoredTop sz="94660"/>
  </p:normalViewPr>
  <p:slideViewPr>
    <p:cSldViewPr snapToGrid="0">
      <p:cViewPr varScale="1">
        <p:scale>
          <a:sx n="41" d="100"/>
          <a:sy n="41" d="100"/>
        </p:scale>
        <p:origin x="24" y="6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84287"/>
            <a:ext cx="10363200" cy="661720"/>
          </a:xfrm>
        </p:spPr>
        <p:txBody>
          <a:bodyPr/>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smtClean="0"/>
              <a:t>Click to edit Master title style</a:t>
            </a:r>
            <a:endParaRPr lang="en-US" dirty="0"/>
          </a:p>
        </p:txBody>
      </p:sp>
      <p:sp>
        <p:nvSpPr>
          <p:cNvPr id="6" name="Subtitle 2"/>
          <p:cNvSpPr>
            <a:spLocks noGrp="1"/>
          </p:cNvSpPr>
          <p:nvPr>
            <p:ph type="subTitle" idx="1"/>
          </p:nvPr>
        </p:nvSpPr>
        <p:spPr>
          <a:xfrm>
            <a:off x="609600" y="2890392"/>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372538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9" name="Text Placeholder 8"/>
          <p:cNvSpPr>
            <a:spLocks noGrp="1"/>
          </p:cNvSpPr>
          <p:nvPr>
            <p:ph type="body" sz="quarter" idx="10"/>
          </p:nvPr>
        </p:nvSpPr>
        <p:spPr>
          <a:xfrm>
            <a:off x="609600" y="1371600"/>
            <a:ext cx="10972800" cy="228370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77532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661720"/>
          </a:xfrm>
        </p:spPr>
        <p:txBody>
          <a:bodyPr/>
          <a:lstStyle>
            <a:lvl1pPr>
              <a:defRPr/>
            </a:lvl1pPr>
          </a:lstStyle>
          <a:p>
            <a:r>
              <a:rPr lang="en-US" smtClean="0"/>
              <a:t>Click to edit Master title style</a:t>
            </a:r>
            <a:endParaRPr lang="en-US" dirty="0"/>
          </a:p>
        </p:txBody>
      </p:sp>
      <p:sp>
        <p:nvSpPr>
          <p:cNvPr id="5" name="Text Placeholder 2"/>
          <p:cNvSpPr>
            <a:spLocks noGrp="1"/>
          </p:cNvSpPr>
          <p:nvPr>
            <p:ph idx="1"/>
          </p:nvPr>
        </p:nvSpPr>
        <p:spPr>
          <a:xfrm>
            <a:off x="609600" y="1678698"/>
            <a:ext cx="10972800" cy="2283702"/>
          </a:xfrm>
          <a:prstGeom prst="rect">
            <a:avLst/>
          </a:prstGeom>
        </p:spPr>
        <p:txBody>
          <a:bodyPr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6"/>
          <p:cNvSpPr>
            <a:spLocks noGrp="1"/>
          </p:cNvSpPr>
          <p:nvPr>
            <p:ph type="body" sz="quarter" idx="10"/>
          </p:nvPr>
        </p:nvSpPr>
        <p:spPr>
          <a:xfrm>
            <a:off x="609600" y="990601"/>
            <a:ext cx="10769600" cy="477054"/>
          </a:xfrm>
        </p:spPr>
        <p:txBody>
          <a:bodyPr lIns="0" tIns="0"/>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lang="en-US" sz="2800" smtClean="0">
                <a:solidFill>
                  <a:schemeClr val="tx1"/>
                </a:solidFill>
              </a:defRPr>
            </a:lvl1pPr>
          </a:lstStyle>
          <a:p>
            <a:pPr lvl="0"/>
            <a:r>
              <a:rPr lang="en-US" smtClean="0"/>
              <a:t>Click to edit Master text styles</a:t>
            </a:r>
          </a:p>
        </p:txBody>
      </p:sp>
    </p:spTree>
    <p:extLst>
      <p:ext uri="{BB962C8B-B14F-4D97-AF65-F5344CB8AC3E}">
        <p14:creationId xmlns:p14="http://schemas.microsoft.com/office/powerpoint/2010/main" val="541604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2981236"/>
            <a:ext cx="10363200" cy="600164"/>
          </a:xfrm>
        </p:spPr>
        <p:txBody>
          <a:bodyPr/>
          <a:lstStyle>
            <a:lvl1pPr algn="l">
              <a:defRPr sz="3600" b="0" cap="all">
                <a:solidFill>
                  <a:schemeClr val="accent1"/>
                </a:solidFill>
                <a:latin typeface="Franklin Gothic Demi" panose="020B0703020102020204" pitchFamily="34" charset="0"/>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3546902"/>
            <a:ext cx="9421091" cy="415498"/>
          </a:xfrm>
        </p:spPr>
        <p:txBody>
          <a:bodyPr lIns="0" tIns="0"/>
          <a:lstStyle>
            <a:lvl1pPr marL="0" indent="0">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640935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1600201"/>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1600201"/>
            <a:ext cx="5384800" cy="200054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eaLnBrk="1" fontAlgn="auto" hangingPunct="1">
              <a:spcBef>
                <a:spcPts val="0"/>
              </a:spcBef>
              <a:spcAft>
                <a:spcPts val="0"/>
              </a:spcAft>
              <a:defRPr>
                <a:solidFill>
                  <a:srgbClr val="3F3F3F"/>
                </a:solidFill>
                <a:latin typeface="Arial"/>
                <a:ea typeface="+mn-ea"/>
              </a:defRPr>
            </a:lvl1pPr>
          </a:lstStyle>
          <a:p>
            <a:pPr>
              <a:defRPr/>
            </a:pPr>
            <a:fld id="{4AA94088-C528-4F85-8E37-AEE4DF8BF77E}" type="datetimeFigureOut">
              <a:rPr lang="en-US"/>
              <a:pPr>
                <a:defRPr/>
              </a:pPr>
              <a:t>3/25/2019</a:t>
            </a:fld>
            <a:endParaRPr lang="en-US"/>
          </a:p>
        </p:txBody>
      </p:sp>
      <p:sp>
        <p:nvSpPr>
          <p:cNvPr id="6" name="Footer Placeholder 5"/>
          <p:cNvSpPr>
            <a:spLocks noGrp="1"/>
          </p:cNvSpPr>
          <p:nvPr>
            <p:ph type="ftr" sz="quarter" idx="11"/>
          </p:nvPr>
        </p:nvSpPr>
        <p:spPr>
          <a:xfrm>
            <a:off x="2235200" y="6264276"/>
            <a:ext cx="3860800" cy="365125"/>
          </a:xfrm>
          <a:prstGeom prst="rect">
            <a:avLst/>
          </a:prstGeom>
        </p:spPr>
        <p:txBody>
          <a:bodyPr/>
          <a:lstStyle>
            <a:lvl1pPr eaLnBrk="1" fontAlgn="auto" hangingPunct="1">
              <a:spcBef>
                <a:spcPts val="0"/>
              </a:spcBef>
              <a:spcAft>
                <a:spcPts val="0"/>
              </a:spcAft>
              <a:defRPr>
                <a:solidFill>
                  <a:srgbClr val="3F3F3F"/>
                </a:solidFill>
                <a:latin typeface="Arial"/>
                <a:ea typeface="+mn-ea"/>
              </a:defRPr>
            </a:lvl1pPr>
          </a:lstStyle>
          <a:p>
            <a:pPr>
              <a:defRPr/>
            </a:pPr>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lvl1pPr eaLnBrk="1" fontAlgn="auto" hangingPunct="1">
              <a:spcBef>
                <a:spcPts val="0"/>
              </a:spcBef>
              <a:spcAft>
                <a:spcPts val="0"/>
              </a:spcAft>
              <a:defRPr>
                <a:solidFill>
                  <a:srgbClr val="3F3F3F"/>
                </a:solidFill>
                <a:latin typeface="Arial"/>
                <a:ea typeface="+mn-ea"/>
              </a:defRPr>
            </a:lvl1pPr>
          </a:lstStyle>
          <a:p>
            <a:pPr>
              <a:defRPr/>
            </a:pPr>
            <a:fld id="{5F1A4031-AECD-4ECD-8BC3-F282E3D9E0A1}" type="slidenum">
              <a:rPr lang="en-US"/>
              <a:pPr>
                <a:defRPr/>
              </a:pPr>
              <a:t>‹#›</a:t>
            </a:fld>
            <a:endParaRPr lang="en-US"/>
          </a:p>
        </p:txBody>
      </p:sp>
    </p:spTree>
    <p:extLst>
      <p:ext uri="{BB962C8B-B14F-4D97-AF65-F5344CB8AC3E}">
        <p14:creationId xmlns:p14="http://schemas.microsoft.com/office/powerpoint/2010/main" val="22612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10972800" cy="685800"/>
          </a:xfrm>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49727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9" name="Text Placeholder 8"/>
          <p:cNvSpPr>
            <a:spLocks noGrp="1"/>
          </p:cNvSpPr>
          <p:nvPr>
            <p:ph type="body" sz="quarter" idx="11"/>
          </p:nvPr>
        </p:nvSpPr>
        <p:spPr>
          <a:xfrm>
            <a:off x="1320800" y="2362201"/>
            <a:ext cx="9550400" cy="538609"/>
          </a:xfrm>
        </p:spPr>
        <p:txBody>
          <a:bodyPr lIns="0" tIns="0"/>
          <a:lstStyle>
            <a:lvl1pPr marL="0" indent="0">
              <a:buNone/>
              <a:defRPr/>
            </a:lvl1pPr>
          </a:lstStyle>
          <a:p>
            <a:pPr lvl="0"/>
            <a:r>
              <a:rPr lang="en-US" smtClean="0"/>
              <a:t>Click to edit Master text styles</a:t>
            </a:r>
          </a:p>
        </p:txBody>
      </p:sp>
    </p:spTree>
    <p:extLst>
      <p:ext uri="{BB962C8B-B14F-4D97-AF65-F5344CB8AC3E}">
        <p14:creationId xmlns:p14="http://schemas.microsoft.com/office/powerpoint/2010/main" val="2663948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tatement Breaker">
    <p:bg>
      <p:bgPr>
        <a:solidFill>
          <a:srgbClr val="00A0AF"/>
        </a:solidFill>
        <a:effectLst/>
      </p:bgPr>
    </p:bg>
    <p:spTree>
      <p:nvGrpSpPr>
        <p:cNvPr id="1" name=""/>
        <p:cNvGrpSpPr/>
        <p:nvPr/>
      </p:nvGrpSpPr>
      <p:grpSpPr>
        <a:xfrm>
          <a:off x="0" y="0"/>
          <a:ext cx="0" cy="0"/>
          <a:chOff x="0" y="0"/>
          <a:chExt cx="0" cy="0"/>
        </a:xfrm>
      </p:grpSpPr>
      <p:sp>
        <p:nvSpPr>
          <p:cNvPr id="15" name="Text Placeholder 14"/>
          <p:cNvSpPr>
            <a:spLocks noGrp="1"/>
          </p:cNvSpPr>
          <p:nvPr>
            <p:ph type="body" sz="quarter" idx="12"/>
          </p:nvPr>
        </p:nvSpPr>
        <p:spPr>
          <a:xfrm>
            <a:off x="1320800" y="1114486"/>
            <a:ext cx="9753600" cy="646331"/>
          </a:xfrm>
        </p:spPr>
        <p:txBody>
          <a:bodyPr/>
          <a:lstStyle>
            <a:lvl1pPr marL="0" indent="0">
              <a:buNone/>
              <a:defRPr sz="3600" baseline="0">
                <a:solidFill>
                  <a:schemeClr val="bg1"/>
                </a:solidFill>
                <a:latin typeface="Franklin Gothic Medium" panose="020B0603020102020204" pitchFamily="34" charset="0"/>
              </a:defRPr>
            </a:lvl1pPr>
          </a:lstStyle>
          <a:p>
            <a:pPr lvl="0"/>
            <a:r>
              <a:rPr lang="en-US" smtClean="0"/>
              <a:t>Click to edit Master text styles</a:t>
            </a:r>
          </a:p>
        </p:txBody>
      </p:sp>
    </p:spTree>
    <p:extLst>
      <p:ext uri="{BB962C8B-B14F-4D97-AF65-F5344CB8AC3E}">
        <p14:creationId xmlns:p14="http://schemas.microsoft.com/office/powerpoint/2010/main" val="1508040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4" name="Rectangle 3"/>
          <p:cNvSpPr/>
          <p:nvPr userDrawn="1"/>
        </p:nvSpPr>
        <p:spPr>
          <a:xfrm>
            <a:off x="9417051" y="1576389"/>
            <a:ext cx="2774949"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userDrawn="1"/>
        </p:nvSpPr>
        <p:spPr>
          <a:xfrm>
            <a:off x="0" y="1576389"/>
            <a:ext cx="9448800" cy="365125"/>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7" name="TextBox 10"/>
          <p:cNvSpPr txBox="1">
            <a:spLocks noChangeArrowheads="1"/>
          </p:cNvSpPr>
          <p:nvPr userDrawn="1"/>
        </p:nvSpPr>
        <p:spPr bwMode="auto">
          <a:xfrm>
            <a:off x="406401" y="1562100"/>
            <a:ext cx="402801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800" smtClean="0">
                <a:solidFill>
                  <a:srgbClr val="FFFFFF"/>
                </a:solidFill>
                <a:latin typeface="Franklin Gothic Medium" panose="020B0603020102020204" pitchFamily="34" charset="0"/>
              </a:rPr>
              <a:t>Analysis. Answers. Action.</a:t>
            </a:r>
          </a:p>
        </p:txBody>
      </p:sp>
      <p:sp>
        <p:nvSpPr>
          <p:cNvPr id="8" name="TextBox 11"/>
          <p:cNvSpPr txBox="1">
            <a:spLocks noChangeArrowheads="1"/>
          </p:cNvSpPr>
          <p:nvPr userDrawn="1"/>
        </p:nvSpPr>
        <p:spPr bwMode="auto">
          <a:xfrm>
            <a:off x="10035118" y="1590676"/>
            <a:ext cx="130035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500" smtClean="0">
                <a:solidFill>
                  <a:srgbClr val="FFFFFF"/>
                </a:solidFill>
                <a:latin typeface="Franklin Gothic Medium" panose="020B0603020102020204" pitchFamily="34" charset="0"/>
              </a:rPr>
              <a:t>www.aphl.org</a:t>
            </a:r>
          </a:p>
        </p:txBody>
      </p:sp>
      <p:pic>
        <p:nvPicPr>
          <p:cNvPr id="9" name="Picture 2" descr="S:\Admin\Logos\APHL Logos\For Electronic\Trademarked Logos (for electronic)\logo_APHL_name_TM_PMS_2C.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30768" y="457200"/>
            <a:ext cx="28744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hevron 9"/>
          <p:cNvSpPr/>
          <p:nvPr userDrawn="1"/>
        </p:nvSpPr>
        <p:spPr>
          <a:xfrm>
            <a:off x="9042400" y="1447801"/>
            <a:ext cx="747184" cy="722313"/>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srgbClr val="3F3F3F"/>
              </a:solidFill>
            </a:endParaRPr>
          </a:p>
        </p:txBody>
      </p:sp>
      <p:sp>
        <p:nvSpPr>
          <p:cNvPr id="2" name="Title 1"/>
          <p:cNvSpPr>
            <a:spLocks noGrp="1"/>
          </p:cNvSpPr>
          <p:nvPr>
            <p:ph type="ctrTitle"/>
          </p:nvPr>
        </p:nvSpPr>
        <p:spPr>
          <a:xfrm>
            <a:off x="609600" y="2793887"/>
            <a:ext cx="10363200" cy="661720"/>
          </a:xfrm>
        </p:spPr>
        <p:txBody>
          <a:bodyPr/>
          <a:lstStyle>
            <a:lvl1pPr marL="0" marR="0" indent="0" algn="l" defTabSz="914400" rtl="0" eaLnBrk="1" fontAlgn="auto" latinLnBrk="0" hangingPunct="1">
              <a:lnSpc>
                <a:spcPct val="100000"/>
              </a:lnSpc>
              <a:spcBef>
                <a:spcPct val="0"/>
              </a:spcBef>
              <a:spcAft>
                <a:spcPts val="0"/>
              </a:spcAft>
              <a:buClrTx/>
              <a:buSzTx/>
              <a:buFontTx/>
              <a:buNone/>
              <a:tabLst/>
              <a:defRPr>
                <a:solidFill>
                  <a:schemeClr val="tx2"/>
                </a:solidFill>
                <a:latin typeface="Franklin Gothic Demi" panose="020B0703020102020204" pitchFamily="34" charset="0"/>
              </a:defRPr>
            </a:lvl1pPr>
          </a:lstStyle>
          <a:p>
            <a:r>
              <a:rPr lang="en-US" smtClean="0"/>
              <a:t>Click to edit Master title style</a:t>
            </a:r>
            <a:endParaRPr lang="en-US" dirty="0"/>
          </a:p>
        </p:txBody>
      </p:sp>
      <p:sp>
        <p:nvSpPr>
          <p:cNvPr id="6" name="Subtitle 2"/>
          <p:cNvSpPr>
            <a:spLocks noGrp="1"/>
          </p:cNvSpPr>
          <p:nvPr>
            <p:ph type="subTitle" idx="1"/>
          </p:nvPr>
        </p:nvSpPr>
        <p:spPr>
          <a:xfrm>
            <a:off x="609600" y="3499992"/>
            <a:ext cx="8534400" cy="538609"/>
          </a:xfrm>
        </p:spPr>
        <p:txBody>
          <a:bodyPr lIns="0" tIns="0"/>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508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304800"/>
            <a:ext cx="1097280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45720" numCol="1" anchor="t" anchorCtr="0" compatLnSpc="1">
            <a:prstTxWarp prst="textNoShape">
              <a:avLst/>
            </a:prstTxWarp>
            <a:spAutoFit/>
          </a:bodyPr>
          <a:lstStyle/>
          <a:p>
            <a:pPr lvl="0"/>
            <a:r>
              <a:rPr lang="en-US" altLang="en-US" smtClean="0"/>
              <a:t>Click to edit Master title style</a:t>
            </a:r>
          </a:p>
        </p:txBody>
      </p:sp>
      <p:sp>
        <p:nvSpPr>
          <p:cNvPr id="1027" name="Text Placeholder 2"/>
          <p:cNvSpPr>
            <a:spLocks noGrp="1"/>
          </p:cNvSpPr>
          <p:nvPr>
            <p:ph type="body" idx="1"/>
          </p:nvPr>
        </p:nvSpPr>
        <p:spPr bwMode="auto">
          <a:xfrm>
            <a:off x="609600" y="1219201"/>
            <a:ext cx="10972800" cy="228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7" name="Rectangle 6"/>
          <p:cNvSpPr/>
          <p:nvPr/>
        </p:nvSpPr>
        <p:spPr>
          <a:xfrm>
            <a:off x="609600" y="5867400"/>
            <a:ext cx="1524000" cy="990600"/>
          </a:xfrm>
          <a:prstGeom prst="rect">
            <a:avLst/>
          </a:prstGeom>
          <a:solidFill>
            <a:srgbClr val="00A0A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pic>
        <p:nvPicPr>
          <p:cNvPr id="1029" name="Picture 2" descr="S:\Admin\Logos\APHL Logos\For Electronic\Trademarked Logos (for electronic)\logo_APHL_acro_largeTM_white.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12801" y="6019800"/>
            <a:ext cx="1191684"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Box 3"/>
          <p:cNvSpPr txBox="1">
            <a:spLocks noChangeArrowheads="1"/>
          </p:cNvSpPr>
          <p:nvPr/>
        </p:nvSpPr>
        <p:spPr bwMode="auto">
          <a:xfrm>
            <a:off x="2235201" y="6392864"/>
            <a:ext cx="24495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smtClean="0">
                <a:solidFill>
                  <a:srgbClr val="00A0AF"/>
                </a:solidFill>
                <a:latin typeface="Franklin Gothic Medium" panose="020B0603020102020204" pitchFamily="34" charset="0"/>
              </a:rPr>
              <a:t>Analysis. Answers. Action.</a:t>
            </a:r>
          </a:p>
        </p:txBody>
      </p:sp>
      <p:sp>
        <p:nvSpPr>
          <p:cNvPr id="1031" name="TextBox 8"/>
          <p:cNvSpPr txBox="1">
            <a:spLocks noChangeArrowheads="1"/>
          </p:cNvSpPr>
          <p:nvPr/>
        </p:nvSpPr>
        <p:spPr bwMode="auto">
          <a:xfrm>
            <a:off x="9855201" y="6392864"/>
            <a:ext cx="1370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r>
              <a:rPr lang="en-US" altLang="en-US" sz="1600" smtClean="0">
                <a:solidFill>
                  <a:srgbClr val="00A0AF"/>
                </a:solidFill>
                <a:latin typeface="Franklin Gothic Medium" panose="020B0603020102020204" pitchFamily="34" charset="0"/>
              </a:rPr>
              <a:t>www.aphl.org</a:t>
            </a:r>
          </a:p>
        </p:txBody>
      </p:sp>
    </p:spTree>
    <p:extLst>
      <p:ext uri="{BB962C8B-B14F-4D97-AF65-F5344CB8AC3E}">
        <p14:creationId xmlns:p14="http://schemas.microsoft.com/office/powerpoint/2010/main" val="184643842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timing>
    <p:tnLst>
      <p:par>
        <p:cTn id="1" dur="indefinite" restart="never" nodeType="tmRoot"/>
      </p:par>
    </p:tnLst>
  </p:timing>
  <p:txStyles>
    <p:titleStyle>
      <a:lvl1pPr algn="l" rtl="0" eaLnBrk="0" fontAlgn="base" hangingPunct="0">
        <a:spcBef>
          <a:spcPct val="0"/>
        </a:spcBef>
        <a:spcAft>
          <a:spcPct val="0"/>
        </a:spcAft>
        <a:defRPr sz="4000" kern="1200">
          <a:solidFill>
            <a:schemeClr val="tx2"/>
          </a:solidFill>
          <a:latin typeface="Franklin Gothic Medium" panose="020B0603020102020204" pitchFamily="34" charset="0"/>
          <a:ea typeface="+mj-ea"/>
          <a:cs typeface="+mj-cs"/>
        </a:defRPr>
      </a:lvl1pPr>
      <a:lvl2pPr algn="l" rtl="0" eaLnBrk="0" fontAlgn="base" hangingPunct="0">
        <a:spcBef>
          <a:spcPct val="0"/>
        </a:spcBef>
        <a:spcAft>
          <a:spcPct val="0"/>
        </a:spcAft>
        <a:defRPr sz="4000">
          <a:solidFill>
            <a:schemeClr val="tx2"/>
          </a:solidFill>
          <a:latin typeface="Franklin Gothic Medium" panose="020B0603020102020204" pitchFamily="34" charset="0"/>
        </a:defRPr>
      </a:lvl2pPr>
      <a:lvl3pPr algn="l" rtl="0" eaLnBrk="0" fontAlgn="base" hangingPunct="0">
        <a:spcBef>
          <a:spcPct val="0"/>
        </a:spcBef>
        <a:spcAft>
          <a:spcPct val="0"/>
        </a:spcAft>
        <a:defRPr sz="4000">
          <a:solidFill>
            <a:schemeClr val="tx2"/>
          </a:solidFill>
          <a:latin typeface="Franklin Gothic Medium" panose="020B0603020102020204" pitchFamily="34" charset="0"/>
        </a:defRPr>
      </a:lvl3pPr>
      <a:lvl4pPr algn="l" rtl="0" eaLnBrk="0" fontAlgn="base" hangingPunct="0">
        <a:spcBef>
          <a:spcPct val="0"/>
        </a:spcBef>
        <a:spcAft>
          <a:spcPct val="0"/>
        </a:spcAft>
        <a:defRPr sz="4000">
          <a:solidFill>
            <a:schemeClr val="tx2"/>
          </a:solidFill>
          <a:latin typeface="Franklin Gothic Medium" panose="020B0603020102020204" pitchFamily="34" charset="0"/>
        </a:defRPr>
      </a:lvl4pPr>
      <a:lvl5pPr algn="l" rtl="0" eaLnBrk="0" fontAlgn="base" hangingPunct="0">
        <a:spcBef>
          <a:spcPct val="0"/>
        </a:spcBef>
        <a:spcAft>
          <a:spcPct val="0"/>
        </a:spcAft>
        <a:defRPr sz="4000">
          <a:solidFill>
            <a:schemeClr val="tx2"/>
          </a:solidFill>
          <a:latin typeface="Franklin Gothic Medium" panose="020B0603020102020204" pitchFamily="34" charset="0"/>
        </a:defRPr>
      </a:lvl5pPr>
      <a:lvl6pPr marL="457200" algn="l" rtl="0" fontAlgn="base">
        <a:spcBef>
          <a:spcPct val="0"/>
        </a:spcBef>
        <a:spcAft>
          <a:spcPct val="0"/>
        </a:spcAft>
        <a:defRPr sz="4000">
          <a:solidFill>
            <a:schemeClr val="tx2"/>
          </a:solidFill>
          <a:latin typeface="Franklin Gothic Medium" panose="020B0603020102020204" pitchFamily="34" charset="0"/>
        </a:defRPr>
      </a:lvl6pPr>
      <a:lvl7pPr marL="914400" algn="l" rtl="0" fontAlgn="base">
        <a:spcBef>
          <a:spcPct val="0"/>
        </a:spcBef>
        <a:spcAft>
          <a:spcPct val="0"/>
        </a:spcAft>
        <a:defRPr sz="4000">
          <a:solidFill>
            <a:schemeClr val="tx2"/>
          </a:solidFill>
          <a:latin typeface="Franklin Gothic Medium" panose="020B0603020102020204" pitchFamily="34" charset="0"/>
        </a:defRPr>
      </a:lvl7pPr>
      <a:lvl8pPr marL="1371600" algn="l" rtl="0" fontAlgn="base">
        <a:spcBef>
          <a:spcPct val="0"/>
        </a:spcBef>
        <a:spcAft>
          <a:spcPct val="0"/>
        </a:spcAft>
        <a:defRPr sz="4000">
          <a:solidFill>
            <a:schemeClr val="tx2"/>
          </a:solidFill>
          <a:latin typeface="Franklin Gothic Medium" panose="020B0603020102020204" pitchFamily="34" charset="0"/>
        </a:defRPr>
      </a:lvl8pPr>
      <a:lvl9pPr marL="1828800" algn="l" rtl="0" fontAlgn="base">
        <a:spcBef>
          <a:spcPct val="0"/>
        </a:spcBef>
        <a:spcAft>
          <a:spcPct val="0"/>
        </a:spcAft>
        <a:defRPr sz="4000">
          <a:solidFill>
            <a:schemeClr val="tx2"/>
          </a:solidFill>
          <a:latin typeface="Franklin Gothic Medium" panose="020B0603020102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hl7.org/fhir/uv/livd/2018Sep/index.html" TargetMode="External"/><Relationship Id="rId2" Type="http://schemas.openxmlformats.org/officeDocument/2006/relationships/hyperlink" Target="https://ivdconnectivity.org/livd/"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hl7.org/documentcenter/public_temp_2DF8D779-1C23-BA17-0CBD5021F8F86BAC/wg/healthcaredevices/181001_SHIELD_HL7_Devic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ctrTitle"/>
          </p:nvPr>
        </p:nvSpPr>
        <p:spPr>
          <a:xfrm>
            <a:off x="1981200" y="2794001"/>
            <a:ext cx="7772400" cy="538609"/>
          </a:xfrm>
        </p:spPr>
        <p:txBody>
          <a:bodyPr/>
          <a:lstStyle/>
          <a:p>
            <a:pPr fontAlgn="base">
              <a:spcAft>
                <a:spcPct val="0"/>
              </a:spcAft>
            </a:pPr>
            <a:r>
              <a:rPr lang="en-US" altLang="en-US" sz="3200" dirty="0" smtClean="0">
                <a:latin typeface="Helvetica Neue" pitchFamily="10" charset="0"/>
                <a:ea typeface="ＭＳ Ｐゴシック" panose="020B0600070205080204" pitchFamily="34" charset="-128"/>
              </a:rPr>
              <a:t>Standard Coding for ARLN</a:t>
            </a:r>
            <a:endParaRPr lang="en-US" altLang="en-US" sz="2800" dirty="0">
              <a:solidFill>
                <a:srgbClr val="777777"/>
              </a:solidFill>
              <a:latin typeface="Helvetica Neue" pitchFamily="10" charset="0"/>
              <a:ea typeface="ＭＳ Ｐゴシック" panose="020B0600070205080204" pitchFamily="34" charset="-128"/>
            </a:endParaRPr>
          </a:p>
        </p:txBody>
      </p:sp>
      <p:sp>
        <p:nvSpPr>
          <p:cNvPr id="7171" name="Subtitle 2"/>
          <p:cNvSpPr>
            <a:spLocks noGrp="1"/>
          </p:cNvSpPr>
          <p:nvPr>
            <p:ph type="subTitle" idx="1"/>
          </p:nvPr>
        </p:nvSpPr>
        <p:spPr>
          <a:xfrm>
            <a:off x="1981200" y="3500439"/>
            <a:ext cx="6400800" cy="1301895"/>
          </a:xfrm>
        </p:spPr>
        <p:txBody>
          <a:bodyPr/>
          <a:lstStyle/>
          <a:p>
            <a:pPr eaLnBrk="1" hangingPunct="1"/>
            <a:r>
              <a:rPr lang="en-US" altLang="en-US" sz="2400">
                <a:latin typeface="Helvetica Neue" pitchFamily="10" charset="0"/>
                <a:ea typeface="ＭＳ Ｐゴシック" panose="020B0600070205080204" pitchFamily="34" charset="-128"/>
              </a:rPr>
              <a:t>Riki Merrick</a:t>
            </a:r>
          </a:p>
          <a:p>
            <a:pPr eaLnBrk="1" hangingPunct="1"/>
            <a:r>
              <a:rPr lang="en-US" altLang="en-US" sz="2400">
                <a:latin typeface="Helvetica Neue" pitchFamily="10" charset="0"/>
                <a:ea typeface="ＭＳ Ｐゴシック" panose="020B0600070205080204" pitchFamily="34" charset="-128"/>
              </a:rPr>
              <a:t>Terminologist</a:t>
            </a:r>
          </a:p>
          <a:p>
            <a:pPr eaLnBrk="1" hangingPunct="1"/>
            <a:r>
              <a:rPr lang="en-US" altLang="en-US" sz="2400">
                <a:latin typeface="Helvetica Neue" pitchFamily="10" charset="0"/>
                <a:ea typeface="ＭＳ Ｐゴシック" panose="020B0600070205080204" pitchFamily="34" charset="-128"/>
              </a:rPr>
              <a:t>APHL</a:t>
            </a:r>
          </a:p>
        </p:txBody>
      </p:sp>
    </p:spTree>
    <p:extLst>
      <p:ext uri="{BB962C8B-B14F-4D97-AF65-F5344CB8AC3E}">
        <p14:creationId xmlns:p14="http://schemas.microsoft.com/office/powerpoint/2010/main" val="3713817823"/>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1338828"/>
          </a:xfrm>
        </p:spPr>
        <p:txBody>
          <a:bodyPr/>
          <a:lstStyle/>
          <a:p>
            <a:pPr eaLnBrk="1" hangingPunct="1"/>
            <a:r>
              <a:rPr lang="en-US" sz="2800" dirty="0"/>
              <a:t>Identify/create LOINC codes for all relevant tests and SNOMED codes for pathogens and corresponding test results for all AR pathogens and AST, and a process for timely establishment of these codes.</a:t>
            </a:r>
            <a:endParaRPr lang="en-US" altLang="en-US" sz="2800" dirty="0" smtClean="0">
              <a:latin typeface="Helvetica Neue" pitchFamily="10" charset="0"/>
              <a:ea typeface="Helvetica Neue" pitchFamily="10" charset="0"/>
              <a:cs typeface="Helvetica Neue" pitchFamily="10" charset="0"/>
            </a:endParaRPr>
          </a:p>
        </p:txBody>
      </p:sp>
      <p:sp>
        <p:nvSpPr>
          <p:cNvPr id="2" name="TextBox 1"/>
          <p:cNvSpPr txBox="1"/>
          <p:nvPr/>
        </p:nvSpPr>
        <p:spPr>
          <a:xfrm>
            <a:off x="609600" y="1801863"/>
            <a:ext cx="10972800" cy="4154984"/>
          </a:xfrm>
          <a:prstGeom prst="rect">
            <a:avLst/>
          </a:prstGeom>
          <a:noFill/>
        </p:spPr>
        <p:txBody>
          <a:bodyPr wrap="square" rtlCol="0">
            <a:spAutoFit/>
          </a:bodyPr>
          <a:lstStyle/>
          <a:p>
            <a:r>
              <a:rPr lang="en-US" sz="2400" dirty="0" smtClean="0"/>
              <a:t>There is a process for submission to </a:t>
            </a:r>
            <a:r>
              <a:rPr lang="en-US" sz="2400" dirty="0" err="1" smtClean="0"/>
              <a:t>Regenstrief</a:t>
            </a:r>
            <a:r>
              <a:rPr lang="en-US" sz="2400" dirty="0" smtClean="0"/>
              <a:t> (LOINC) and SNOMED International (SNOMED CT)</a:t>
            </a:r>
          </a:p>
          <a:p>
            <a:r>
              <a:rPr lang="en-US" sz="2400" dirty="0" smtClean="0"/>
              <a:t>APHL can assign PLT codes for tests and PLR codes for results and organisms, that can be used right away, while submission is underway</a:t>
            </a:r>
          </a:p>
          <a:p>
            <a:r>
              <a:rPr lang="en-US" sz="2400" dirty="0" smtClean="0"/>
              <a:t>LOINC is about 100 days for turn around, published 2x/year</a:t>
            </a:r>
          </a:p>
          <a:p>
            <a:r>
              <a:rPr lang="en-US" sz="2400" dirty="0" smtClean="0"/>
              <a:t>SNOMED CT published 2x year, and there are cut-off deadlines to make the releases</a:t>
            </a:r>
          </a:p>
          <a:p>
            <a:r>
              <a:rPr lang="en-US" sz="2400" dirty="0" smtClean="0"/>
              <a:t>For both can reach out to contact and get something expedited, for PH concerns for example</a:t>
            </a:r>
          </a:p>
          <a:p>
            <a:r>
              <a:rPr lang="en-US" sz="2400" dirty="0" smtClean="0"/>
              <a:t>Meds in US are coded in RX Norm, though SNOMED CT also has some products and has the ingredients (substance)</a:t>
            </a:r>
            <a:endParaRPr lang="en-US" sz="2400" dirty="0" smtClean="0"/>
          </a:p>
        </p:txBody>
      </p:sp>
    </p:spTree>
    <p:extLst>
      <p:ext uri="{BB962C8B-B14F-4D97-AF65-F5344CB8AC3E}">
        <p14:creationId xmlns:p14="http://schemas.microsoft.com/office/powerpoint/2010/main" val="50346555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907941"/>
          </a:xfrm>
        </p:spPr>
        <p:txBody>
          <a:bodyPr/>
          <a:lstStyle/>
          <a:p>
            <a:pPr eaLnBrk="1" hangingPunct="1"/>
            <a:r>
              <a:rPr lang="en-US" sz="2800" dirty="0"/>
              <a:t>Develop processes for ensuring that LOINC/SNOMED codes are available for non-proprietary tests.</a:t>
            </a:r>
            <a:endParaRPr lang="en-US" altLang="en-US" sz="2800" dirty="0" smtClean="0">
              <a:latin typeface="Helvetica Neue" pitchFamily="10" charset="0"/>
              <a:ea typeface="Helvetica Neue" pitchFamily="10" charset="0"/>
              <a:cs typeface="Helvetica Neue" pitchFamily="10" charset="0"/>
            </a:endParaRPr>
          </a:p>
        </p:txBody>
      </p:sp>
      <p:sp>
        <p:nvSpPr>
          <p:cNvPr id="5" name="TextBox 4"/>
          <p:cNvSpPr txBox="1"/>
          <p:nvPr/>
        </p:nvSpPr>
        <p:spPr>
          <a:xfrm>
            <a:off x="501112" y="1383408"/>
            <a:ext cx="10972800" cy="3046988"/>
          </a:xfrm>
          <a:prstGeom prst="rect">
            <a:avLst/>
          </a:prstGeom>
          <a:noFill/>
        </p:spPr>
        <p:txBody>
          <a:bodyPr wrap="square" rtlCol="0">
            <a:spAutoFit/>
          </a:bodyPr>
          <a:lstStyle/>
          <a:p>
            <a:r>
              <a:rPr lang="en-US" sz="2400" dirty="0" smtClean="0"/>
              <a:t>Not quite sure what the request is here – process would be the same as on previous slide</a:t>
            </a:r>
          </a:p>
          <a:p>
            <a:r>
              <a:rPr lang="en-US" sz="2400" dirty="0" err="1" smtClean="0"/>
              <a:t>Regenstrief</a:t>
            </a:r>
            <a:r>
              <a:rPr lang="en-US" sz="2400" dirty="0" smtClean="0"/>
              <a:t> requires submission of package insert or SOP as well as example result reports</a:t>
            </a:r>
          </a:p>
          <a:p>
            <a:r>
              <a:rPr lang="en-US" sz="2400" dirty="0" smtClean="0"/>
              <a:t>SNOMED International requires citations in literature / nomenclature publications; can also be documented in another standard in order to be added, as SNOMED CT needs context to properly model the terms and find the </a:t>
            </a:r>
            <a:r>
              <a:rPr lang="en-US" sz="2400" smtClean="0"/>
              <a:t>right level </a:t>
            </a:r>
            <a:r>
              <a:rPr lang="en-US" sz="2400" dirty="0" smtClean="0"/>
              <a:t>in the applicable hierarchy</a:t>
            </a:r>
            <a:endParaRPr lang="en-US" sz="2400" dirty="0" smtClean="0"/>
          </a:p>
        </p:txBody>
      </p:sp>
    </p:spTree>
    <p:extLst>
      <p:ext uri="{BB962C8B-B14F-4D97-AF65-F5344CB8AC3E}">
        <p14:creationId xmlns:p14="http://schemas.microsoft.com/office/powerpoint/2010/main" val="4128592735"/>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2631490"/>
          </a:xfrm>
        </p:spPr>
        <p:txBody>
          <a:bodyPr/>
          <a:lstStyle/>
          <a:p>
            <a:pPr eaLnBrk="1" hangingPunct="1"/>
            <a:r>
              <a:rPr lang="en-US" sz="2800" dirty="0"/>
              <a:t>Encourage CLSI or FDA to require manufacturers to recommend a standard three-letter antibiotic code when submitting new compounds for review. CLSI or FDA should also submit a letter antibiotic code when submitting new compounds for review. CLSI or FDA should also submit a request to the </a:t>
            </a:r>
            <a:r>
              <a:rPr lang="en-US" sz="2800" dirty="0" err="1"/>
              <a:t>Regenstrief</a:t>
            </a:r>
            <a:r>
              <a:rPr lang="en-US" sz="2800" dirty="0"/>
              <a:t> Institute for the creation of relevant LOINC codes for new compounds under review.</a:t>
            </a:r>
            <a:endParaRPr lang="en-US" altLang="en-US" sz="2800" dirty="0" smtClean="0">
              <a:latin typeface="Helvetica Neue" pitchFamily="10" charset="0"/>
              <a:ea typeface="Helvetica Neue" pitchFamily="10" charset="0"/>
              <a:cs typeface="Helvetica Neue" pitchFamily="10" charset="0"/>
            </a:endParaRPr>
          </a:p>
        </p:txBody>
      </p:sp>
      <p:sp>
        <p:nvSpPr>
          <p:cNvPr id="5" name="TextBox 4"/>
          <p:cNvSpPr txBox="1"/>
          <p:nvPr/>
        </p:nvSpPr>
        <p:spPr>
          <a:xfrm>
            <a:off x="609600" y="2936290"/>
            <a:ext cx="10972800" cy="1938992"/>
          </a:xfrm>
          <a:prstGeom prst="rect">
            <a:avLst/>
          </a:prstGeom>
          <a:noFill/>
        </p:spPr>
        <p:txBody>
          <a:bodyPr wrap="square" rtlCol="0">
            <a:spAutoFit/>
          </a:bodyPr>
          <a:lstStyle/>
          <a:p>
            <a:r>
              <a:rPr lang="en-US" sz="2400" dirty="0" smtClean="0"/>
              <a:t>Need some information abou</a:t>
            </a:r>
            <a:r>
              <a:rPr lang="en-US" sz="2400" dirty="0" smtClean="0"/>
              <a:t>t the rational to have a 3 letter antibiotic code (for consistency in LOINC </a:t>
            </a:r>
            <a:r>
              <a:rPr lang="en-US" sz="2400" dirty="0" err="1" smtClean="0"/>
              <a:t>shortnames</a:t>
            </a:r>
            <a:r>
              <a:rPr lang="en-US" sz="2400" dirty="0" smtClean="0"/>
              <a:t>, for use in Rx Norm?</a:t>
            </a:r>
          </a:p>
          <a:p>
            <a:r>
              <a:rPr lang="en-US" sz="2400" dirty="0" smtClean="0"/>
              <a:t>Agreed that it would be nice to have LOINC requests at the time of FDA submission, so that manufacturers of new test kits can provide appropriate LOINCs to customers</a:t>
            </a:r>
            <a:endParaRPr lang="en-US" sz="2400" dirty="0" smtClean="0"/>
          </a:p>
        </p:txBody>
      </p:sp>
    </p:spTree>
    <p:extLst>
      <p:ext uri="{BB962C8B-B14F-4D97-AF65-F5344CB8AC3E}">
        <p14:creationId xmlns:p14="http://schemas.microsoft.com/office/powerpoint/2010/main" val="4171600652"/>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907941"/>
          </a:xfrm>
        </p:spPr>
        <p:txBody>
          <a:bodyPr/>
          <a:lstStyle/>
          <a:p>
            <a:pPr eaLnBrk="1" hangingPunct="1"/>
            <a:r>
              <a:rPr lang="en-US" sz="2800" dirty="0"/>
              <a:t>Develop a standardized approach for submitting for LOINC codes for new/emergent pathogens.</a:t>
            </a:r>
            <a:endParaRPr lang="en-US" altLang="en-US" sz="2800" dirty="0" smtClean="0">
              <a:latin typeface="Helvetica Neue" pitchFamily="10" charset="0"/>
              <a:ea typeface="Helvetica Neue" pitchFamily="10" charset="0"/>
              <a:cs typeface="Helvetica Neue" pitchFamily="10" charset="0"/>
            </a:endParaRPr>
          </a:p>
        </p:txBody>
      </p:sp>
      <p:sp>
        <p:nvSpPr>
          <p:cNvPr id="5" name="TextBox 4"/>
          <p:cNvSpPr txBox="1"/>
          <p:nvPr/>
        </p:nvSpPr>
        <p:spPr>
          <a:xfrm>
            <a:off x="501112" y="1538391"/>
            <a:ext cx="10972800" cy="1200329"/>
          </a:xfrm>
          <a:prstGeom prst="rect">
            <a:avLst/>
          </a:prstGeom>
          <a:noFill/>
        </p:spPr>
        <p:txBody>
          <a:bodyPr wrap="square" rtlCol="0">
            <a:spAutoFit/>
          </a:bodyPr>
          <a:lstStyle/>
          <a:p>
            <a:r>
              <a:rPr lang="en-US" sz="2400" dirty="0"/>
              <a:t>U</a:t>
            </a:r>
            <a:r>
              <a:rPr lang="en-US" sz="2400" dirty="0" smtClean="0"/>
              <a:t>nsure how this process would be different from slide 2 – maybe use the emergency approval by specifically reaching out to contacts at </a:t>
            </a:r>
            <a:r>
              <a:rPr lang="en-US" sz="2400" dirty="0" err="1" smtClean="0"/>
              <a:t>Regenstrief</a:t>
            </a:r>
            <a:r>
              <a:rPr lang="en-US" sz="2400" dirty="0" smtClean="0"/>
              <a:t> / SNOMED International?</a:t>
            </a:r>
            <a:endParaRPr lang="en-US" sz="2400" dirty="0" smtClean="0"/>
          </a:p>
        </p:txBody>
      </p:sp>
    </p:spTree>
    <p:extLst>
      <p:ext uri="{BB962C8B-B14F-4D97-AF65-F5344CB8AC3E}">
        <p14:creationId xmlns:p14="http://schemas.microsoft.com/office/powerpoint/2010/main" val="2615885219"/>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907941"/>
          </a:xfrm>
        </p:spPr>
        <p:txBody>
          <a:bodyPr/>
          <a:lstStyle/>
          <a:p>
            <a:pPr eaLnBrk="1" hangingPunct="1"/>
            <a:r>
              <a:rPr lang="en-US" sz="2800" dirty="0"/>
              <a:t>Support efforts to routinely include standard codes in package inserts for proprietary tests (e.g. SHIELD)</a:t>
            </a:r>
            <a:endParaRPr lang="en-US" altLang="en-US" sz="2800" dirty="0" smtClean="0">
              <a:latin typeface="Helvetica Neue" pitchFamily="10" charset="0"/>
              <a:ea typeface="Helvetica Neue" pitchFamily="10" charset="0"/>
              <a:cs typeface="Helvetica Neue" pitchFamily="10" charset="0"/>
            </a:endParaRPr>
          </a:p>
        </p:txBody>
      </p:sp>
      <p:sp>
        <p:nvSpPr>
          <p:cNvPr id="5" name="TextBox 4"/>
          <p:cNvSpPr txBox="1"/>
          <p:nvPr/>
        </p:nvSpPr>
        <p:spPr>
          <a:xfrm>
            <a:off x="609600" y="1491897"/>
            <a:ext cx="10972800" cy="2677656"/>
          </a:xfrm>
          <a:prstGeom prst="rect">
            <a:avLst/>
          </a:prstGeom>
          <a:noFill/>
        </p:spPr>
        <p:txBody>
          <a:bodyPr wrap="square" rtlCol="0">
            <a:spAutoFit/>
          </a:bodyPr>
          <a:lstStyle/>
          <a:p>
            <a:r>
              <a:rPr lang="en-US" sz="2400" dirty="0" smtClean="0"/>
              <a:t>It is unlikely that vendors will include LOINCs (or SNOMED CT codes) in their package inserts, as that would result in re-application, should anything change</a:t>
            </a:r>
          </a:p>
          <a:p>
            <a:r>
              <a:rPr lang="en-US" sz="2400" dirty="0" smtClean="0"/>
              <a:t>Vendors are working via the SHIELD initiative to provide LOINCs to their customers in a more standard JSON format (LIVD), which is being transformed into HL7 FHIR representation</a:t>
            </a:r>
          </a:p>
          <a:p>
            <a:r>
              <a:rPr lang="en-US" sz="2400" dirty="0" smtClean="0"/>
              <a:t>LIVD: </a:t>
            </a:r>
            <a:r>
              <a:rPr lang="en-US" sz="2400" dirty="0" smtClean="0">
                <a:hlinkClick r:id="rId2"/>
              </a:rPr>
              <a:t>https://ivdconnectivity.org/livd/</a:t>
            </a:r>
            <a:endParaRPr lang="en-US" sz="2400" dirty="0" smtClean="0"/>
          </a:p>
          <a:p>
            <a:r>
              <a:rPr lang="en-US" sz="2400" dirty="0" smtClean="0"/>
              <a:t>LIVD FHIR profile: </a:t>
            </a:r>
            <a:r>
              <a:rPr lang="en-US" sz="2400" dirty="0" smtClean="0">
                <a:hlinkClick r:id="rId3"/>
              </a:rPr>
              <a:t>http://hl7.org/fhir/uv/livd/2018Sep/index.html</a:t>
            </a:r>
            <a:endParaRPr lang="en-US" sz="2400" dirty="0" smtClean="0"/>
          </a:p>
        </p:txBody>
      </p:sp>
    </p:spTree>
    <p:extLst>
      <p:ext uri="{BB962C8B-B14F-4D97-AF65-F5344CB8AC3E}">
        <p14:creationId xmlns:p14="http://schemas.microsoft.com/office/powerpoint/2010/main" val="1280027991"/>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09600" y="304800"/>
            <a:ext cx="10972800" cy="907941"/>
          </a:xfrm>
        </p:spPr>
        <p:txBody>
          <a:bodyPr/>
          <a:lstStyle/>
          <a:p>
            <a:pPr eaLnBrk="1" hangingPunct="1"/>
            <a:r>
              <a:rPr lang="en-US" sz="2800" dirty="0"/>
              <a:t>Routinely include LOINC/SNOMED code recommendations in laboratory guidance documents (e.g. CLSI)</a:t>
            </a:r>
            <a:endParaRPr lang="en-US" altLang="en-US" sz="2800" dirty="0" smtClean="0">
              <a:latin typeface="Helvetica Neue" pitchFamily="10" charset="0"/>
              <a:ea typeface="Helvetica Neue" pitchFamily="10" charset="0"/>
              <a:cs typeface="Helvetica Neue" pitchFamily="10" charset="0"/>
            </a:endParaRPr>
          </a:p>
        </p:txBody>
      </p:sp>
      <p:sp>
        <p:nvSpPr>
          <p:cNvPr id="5" name="TextBox 4"/>
          <p:cNvSpPr txBox="1"/>
          <p:nvPr/>
        </p:nvSpPr>
        <p:spPr>
          <a:xfrm>
            <a:off x="485615" y="1398907"/>
            <a:ext cx="10972800" cy="4524315"/>
          </a:xfrm>
          <a:prstGeom prst="rect">
            <a:avLst/>
          </a:prstGeom>
          <a:noFill/>
        </p:spPr>
        <p:txBody>
          <a:bodyPr wrap="square" rtlCol="0">
            <a:spAutoFit/>
          </a:bodyPr>
          <a:lstStyle/>
          <a:p>
            <a:r>
              <a:rPr lang="en-US" sz="2400" dirty="0" smtClean="0"/>
              <a:t>APHL has been working with some CDC programs (e.g. HIV) to reach out to vendors when new test kits are being submitted, to help ensure that electronic reporting with standard codes is considered at time of development, and not as afterthought</a:t>
            </a:r>
          </a:p>
          <a:p>
            <a:r>
              <a:rPr lang="en-US" sz="2400" dirty="0" smtClean="0"/>
              <a:t>SHIELD effort is also working on that</a:t>
            </a:r>
          </a:p>
          <a:p>
            <a:r>
              <a:rPr lang="en-US" sz="2400" dirty="0" smtClean="0"/>
              <a:t>CLSI documents are often at the higher level – for example the new AUTO 16 for lab automation is recommending use of LOINC, but would not include specific test kits etc.</a:t>
            </a:r>
          </a:p>
          <a:p>
            <a:r>
              <a:rPr lang="en-US" sz="2400" dirty="0" smtClean="0"/>
              <a:t>SHIELD: </a:t>
            </a:r>
            <a:r>
              <a:rPr lang="en-US" sz="2400" dirty="0" smtClean="0">
                <a:hlinkClick r:id="rId2"/>
              </a:rPr>
              <a:t>http://www.hl7.org/documentcenter/public_temp_2DF8D779-1C23-BA17-0CBD5021F8F86BAC/wg/healthcaredevices/181001_SHIELD_HL7_Devices.pdf</a:t>
            </a:r>
            <a:endParaRPr lang="en-US" sz="2400" dirty="0" smtClean="0"/>
          </a:p>
        </p:txBody>
      </p:sp>
    </p:spTree>
    <p:extLst>
      <p:ext uri="{BB962C8B-B14F-4D97-AF65-F5344CB8AC3E}">
        <p14:creationId xmlns:p14="http://schemas.microsoft.com/office/powerpoint/2010/main" val="160614041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APHL_PPTTemp_120814">
  <a:themeElements>
    <a:clrScheme name="APHL PPT">
      <a:dk1>
        <a:srgbClr val="3F3F3F"/>
      </a:dk1>
      <a:lt1>
        <a:sysClr val="window" lastClr="FFFFFF"/>
      </a:lt1>
      <a:dk2>
        <a:srgbClr val="00A0AF"/>
      </a:dk2>
      <a:lt2>
        <a:srgbClr val="EEECE1"/>
      </a:lt2>
      <a:accent1>
        <a:srgbClr val="B42E34"/>
      </a:accent1>
      <a:accent2>
        <a:srgbClr val="EF7521"/>
      </a:accent2>
      <a:accent3>
        <a:srgbClr val="853175"/>
      </a:accent3>
      <a:accent4>
        <a:srgbClr val="8064A2"/>
      </a:accent4>
      <a:accent5>
        <a:srgbClr val="4BACC6"/>
      </a:accent5>
      <a:accent6>
        <a:srgbClr val="F79646"/>
      </a:accent6>
      <a:hlink>
        <a:srgbClr val="0000FF"/>
      </a:hlink>
      <a:folHlink>
        <a:srgbClr val="800080"/>
      </a:folHlink>
    </a:clrScheme>
    <a:fontScheme name="APHL PPT">
      <a:majorFont>
        <a:latin typeface="Franklin Gothic Medium"/>
        <a:ea typeface=""/>
        <a:cs typeface=""/>
      </a:majorFont>
      <a:minorFont>
        <a:latin typeface="Arial"/>
        <a:ea typeface=""/>
        <a:cs typeface=""/>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3600" dirty="0" smtClean="0">
            <a:solidFill>
              <a:schemeClr val="bg1"/>
            </a:solidFill>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813</TotalTime>
  <Words>593</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ＭＳ Ｐゴシック</vt:lpstr>
      <vt:lpstr>Arial</vt:lpstr>
      <vt:lpstr>Calibri</vt:lpstr>
      <vt:lpstr>Franklin Gothic Demi</vt:lpstr>
      <vt:lpstr>Franklin Gothic Medium</vt:lpstr>
      <vt:lpstr>Helvetica Neue</vt:lpstr>
      <vt:lpstr>APHL_PPTTemp_120814</vt:lpstr>
      <vt:lpstr>Standard Coding for ARLN</vt:lpstr>
      <vt:lpstr>Identify/create LOINC codes for all relevant tests and SNOMED codes for pathogens and corresponding test results for all AR pathogens and AST, and a process for timely establishment of these codes.</vt:lpstr>
      <vt:lpstr>Develop processes for ensuring that LOINC/SNOMED codes are available for non-proprietary tests.</vt:lpstr>
      <vt:lpstr>Encourage CLSI or FDA to require manufacturers to recommend a standard three-letter antibiotic code when submitting new compounds for review. CLSI or FDA should also submit a letter antibiotic code when submitting new compounds for review. CLSI or FDA should also submit a request to the Regenstrief Institute for the creation of relevant LOINC codes for new compounds under review.</vt:lpstr>
      <vt:lpstr>Develop a standardized approach for submitting for LOINC codes for new/emergent pathogens.</vt:lpstr>
      <vt:lpstr>Support efforts to routinely include standard codes in package inserts for proprietary tests (e.g. SHIELD)</vt:lpstr>
      <vt:lpstr>Routinely include LOINC/SNOMED code recommendations in laboratory guidance documents (e.g. CLSI)</vt:lpstr>
    </vt:vector>
  </TitlesOfParts>
  <Company>Association of Public Health Laboratories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Standard Coding for ARLN</dc:title>
  <dc:creator>Merrick, Riki | APHL</dc:creator>
  <cp:lastModifiedBy>Merrick, Riki | APHL</cp:lastModifiedBy>
  <cp:revision>7</cp:revision>
  <dcterms:created xsi:type="dcterms:W3CDTF">2019-03-25T12:50:37Z</dcterms:created>
  <dcterms:modified xsi:type="dcterms:W3CDTF">2019-03-26T02:24:14Z</dcterms:modified>
</cp:coreProperties>
</file>