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68" r:id="rId3"/>
    <p:sldId id="275" r:id="rId4"/>
    <p:sldId id="257" r:id="rId5"/>
    <p:sldId id="266" r:id="rId6"/>
    <p:sldId id="267" r:id="rId7"/>
    <p:sldId id="274" r:id="rId8"/>
    <p:sldId id="277" r:id="rId9"/>
    <p:sldId id="278" r:id="rId10"/>
    <p:sldId id="280" r:id="rId11"/>
    <p:sldId id="279" r:id="rId12"/>
    <p:sldId id="276" r:id="rId13"/>
    <p:sldId id="27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95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B3F862-2402-428A-8CED-2989390DA6ED}" v="31" dt="2019-02-13T00:18:55.495"/>
    <p1510:client id="{78CC8840-03AF-4C99-AFD9-0FF9EC9B2423}" v="47" dt="2019-02-13T02:55:41.291"/>
    <p1510:client id="{82D383F0-253C-43C3-AA81-6F24A4CBFE47}" v="53" dt="2019-02-13T03:34:57.9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0785" autoAdjust="0"/>
  </p:normalViewPr>
  <p:slideViewPr>
    <p:cSldViewPr snapToGrid="0">
      <p:cViewPr>
        <p:scale>
          <a:sx n="66" d="100"/>
          <a:sy n="66" d="100"/>
        </p:scale>
        <p:origin x="476"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Melchreit" userId="4cff3ca6bd53d777" providerId="LiveId" clId="{78CC8840-03AF-4C99-AFD9-0FF9EC9B2423}"/>
    <pc:docChg chg="undo custSel addSld modSld">
      <pc:chgData name="Richard Melchreit" userId="4cff3ca6bd53d777" providerId="LiveId" clId="{78CC8840-03AF-4C99-AFD9-0FF9EC9B2423}" dt="2019-02-13T02:56:09.690" v="361" actId="1076"/>
      <pc:docMkLst>
        <pc:docMk/>
      </pc:docMkLst>
      <pc:sldChg chg="modSp">
        <pc:chgData name="Richard Melchreit" userId="4cff3ca6bd53d777" providerId="LiveId" clId="{78CC8840-03AF-4C99-AFD9-0FF9EC9B2423}" dt="2019-02-13T02:30:01.729" v="3" actId="6549"/>
        <pc:sldMkLst>
          <pc:docMk/>
          <pc:sldMk cId="3532300865" sldId="256"/>
        </pc:sldMkLst>
        <pc:spChg chg="mod">
          <ac:chgData name="Richard Melchreit" userId="4cff3ca6bd53d777" providerId="LiveId" clId="{78CC8840-03AF-4C99-AFD9-0FF9EC9B2423}" dt="2019-02-13T02:29:57.683" v="1" actId="6549"/>
          <ac:spMkLst>
            <pc:docMk/>
            <pc:sldMk cId="3532300865" sldId="256"/>
            <ac:spMk id="2" creationId="{607412B6-0059-4641-9562-BF923DB07D7E}"/>
          </ac:spMkLst>
        </pc:spChg>
        <pc:spChg chg="mod">
          <ac:chgData name="Richard Melchreit" userId="4cff3ca6bd53d777" providerId="LiveId" clId="{78CC8840-03AF-4C99-AFD9-0FF9EC9B2423}" dt="2019-02-13T02:30:01.729" v="3" actId="6549"/>
          <ac:spMkLst>
            <pc:docMk/>
            <pc:sldMk cId="3532300865" sldId="256"/>
            <ac:spMk id="3" creationId="{5500813F-09C4-401F-A0D9-C17EC91D08C5}"/>
          </ac:spMkLst>
        </pc:spChg>
      </pc:sldChg>
      <pc:sldChg chg="modSp">
        <pc:chgData name="Richard Melchreit" userId="4cff3ca6bd53d777" providerId="LiveId" clId="{78CC8840-03AF-4C99-AFD9-0FF9EC9B2423}" dt="2019-02-13T02:31:24.319" v="89" actId="113"/>
        <pc:sldMkLst>
          <pc:docMk/>
          <pc:sldMk cId="344373959" sldId="266"/>
        </pc:sldMkLst>
        <pc:spChg chg="mod">
          <ac:chgData name="Richard Melchreit" userId="4cff3ca6bd53d777" providerId="LiveId" clId="{78CC8840-03AF-4C99-AFD9-0FF9EC9B2423}" dt="2019-02-13T02:31:24.319" v="89" actId="113"/>
          <ac:spMkLst>
            <pc:docMk/>
            <pc:sldMk cId="344373959" sldId="266"/>
            <ac:spMk id="3" creationId="{85E41AA8-7440-4F20-9567-6537BD19686D}"/>
          </ac:spMkLst>
        </pc:spChg>
      </pc:sldChg>
      <pc:sldChg chg="modSp">
        <pc:chgData name="Richard Melchreit" userId="4cff3ca6bd53d777" providerId="LiveId" clId="{78CC8840-03AF-4C99-AFD9-0FF9EC9B2423}" dt="2019-02-13T02:30:57.185" v="87" actId="20577"/>
        <pc:sldMkLst>
          <pc:docMk/>
          <pc:sldMk cId="3595744378" sldId="268"/>
        </pc:sldMkLst>
        <pc:spChg chg="mod">
          <ac:chgData name="Richard Melchreit" userId="4cff3ca6bd53d777" providerId="LiveId" clId="{78CC8840-03AF-4C99-AFD9-0FF9EC9B2423}" dt="2019-02-13T02:30:57.185" v="87" actId="20577"/>
          <ac:spMkLst>
            <pc:docMk/>
            <pc:sldMk cId="3595744378" sldId="268"/>
            <ac:spMk id="3" creationId="{85E41AA8-7440-4F20-9567-6537BD19686D}"/>
          </ac:spMkLst>
        </pc:spChg>
      </pc:sldChg>
      <pc:sldChg chg="modSp">
        <pc:chgData name="Richard Melchreit" userId="4cff3ca6bd53d777" providerId="LiveId" clId="{78CC8840-03AF-4C99-AFD9-0FF9EC9B2423}" dt="2019-02-13T02:33:08.585" v="140" actId="20577"/>
        <pc:sldMkLst>
          <pc:docMk/>
          <pc:sldMk cId="1621378042" sldId="273"/>
        </pc:sldMkLst>
        <pc:spChg chg="mod">
          <ac:chgData name="Richard Melchreit" userId="4cff3ca6bd53d777" providerId="LiveId" clId="{78CC8840-03AF-4C99-AFD9-0FF9EC9B2423}" dt="2019-02-13T02:33:08.585" v="140" actId="20577"/>
          <ac:spMkLst>
            <pc:docMk/>
            <pc:sldMk cId="1621378042" sldId="273"/>
            <ac:spMk id="3" creationId="{C9A344C5-F514-46C1-A51F-DEBEFB793F7E}"/>
          </ac:spMkLst>
        </pc:spChg>
      </pc:sldChg>
      <pc:sldChg chg="addSp delSp modSp">
        <pc:chgData name="Richard Melchreit" userId="4cff3ca6bd53d777" providerId="LiveId" clId="{78CC8840-03AF-4C99-AFD9-0FF9EC9B2423}" dt="2019-02-13T02:46:09.150" v="262" actId="20577"/>
        <pc:sldMkLst>
          <pc:docMk/>
          <pc:sldMk cId="826812106" sldId="278"/>
        </pc:sldMkLst>
        <pc:spChg chg="mod">
          <ac:chgData name="Richard Melchreit" userId="4cff3ca6bd53d777" providerId="LiveId" clId="{78CC8840-03AF-4C99-AFD9-0FF9EC9B2423}" dt="2019-02-13T02:46:09.150" v="262" actId="20577"/>
          <ac:spMkLst>
            <pc:docMk/>
            <pc:sldMk cId="826812106" sldId="278"/>
            <ac:spMk id="2" creationId="{F408D594-0AB8-49AD-ACFE-FF7DFFD219C7}"/>
          </ac:spMkLst>
        </pc:spChg>
        <pc:spChg chg="add del mod">
          <ac:chgData name="Richard Melchreit" userId="4cff3ca6bd53d777" providerId="LiveId" clId="{78CC8840-03AF-4C99-AFD9-0FF9EC9B2423}" dt="2019-02-13T02:34:41.426" v="143"/>
          <ac:spMkLst>
            <pc:docMk/>
            <pc:sldMk cId="826812106" sldId="278"/>
            <ac:spMk id="6" creationId="{66FF893E-039B-411A-A50D-AA567BA51D0C}"/>
          </ac:spMkLst>
        </pc:spChg>
        <pc:graphicFrameChg chg="del modGraphic">
          <ac:chgData name="Richard Melchreit" userId="4cff3ca6bd53d777" providerId="LiveId" clId="{78CC8840-03AF-4C99-AFD9-0FF9EC9B2423}" dt="2019-02-13T02:33:22.347" v="142" actId="478"/>
          <ac:graphicFrameMkLst>
            <pc:docMk/>
            <pc:sldMk cId="826812106" sldId="278"/>
            <ac:graphicFrameMk id="7" creationId="{69FE62DF-A5F1-47E4-827C-27D8EC28172B}"/>
          </ac:graphicFrameMkLst>
        </pc:graphicFrameChg>
        <pc:graphicFrameChg chg="add mod modGraphic">
          <ac:chgData name="Richard Melchreit" userId="4cff3ca6bd53d777" providerId="LiveId" clId="{78CC8840-03AF-4C99-AFD9-0FF9EC9B2423}" dt="2019-02-13T02:44:10.960" v="258" actId="1076"/>
          <ac:graphicFrameMkLst>
            <pc:docMk/>
            <pc:sldMk cId="826812106" sldId="278"/>
            <ac:graphicFrameMk id="8" creationId="{A656B882-E4AE-487C-9692-C918ED1900B6}"/>
          </ac:graphicFrameMkLst>
        </pc:graphicFrameChg>
      </pc:sldChg>
      <pc:sldChg chg="addSp delSp modSp add">
        <pc:chgData name="Richard Melchreit" userId="4cff3ca6bd53d777" providerId="LiveId" clId="{78CC8840-03AF-4C99-AFD9-0FF9EC9B2423}" dt="2019-02-13T02:56:09.690" v="361" actId="1076"/>
        <pc:sldMkLst>
          <pc:docMk/>
          <pc:sldMk cId="2751689428" sldId="280"/>
        </pc:sldMkLst>
        <pc:spChg chg="mod">
          <ac:chgData name="Richard Melchreit" userId="4cff3ca6bd53d777" providerId="LiveId" clId="{78CC8840-03AF-4C99-AFD9-0FF9EC9B2423}" dt="2019-02-13T02:46:28.730" v="267" actId="27636"/>
          <ac:spMkLst>
            <pc:docMk/>
            <pc:sldMk cId="2751689428" sldId="280"/>
            <ac:spMk id="2" creationId="{F408D594-0AB8-49AD-ACFE-FF7DFFD219C7}"/>
          </ac:spMkLst>
        </pc:spChg>
        <pc:spChg chg="add del mod">
          <ac:chgData name="Richard Melchreit" userId="4cff3ca6bd53d777" providerId="LiveId" clId="{78CC8840-03AF-4C99-AFD9-0FF9EC9B2423}" dt="2019-02-13T02:46:46.039" v="270"/>
          <ac:spMkLst>
            <pc:docMk/>
            <pc:sldMk cId="2751689428" sldId="280"/>
            <ac:spMk id="6" creationId="{98583FFC-38AC-4D0C-9C6C-249F05E4927C}"/>
          </ac:spMkLst>
        </pc:spChg>
        <pc:spChg chg="add del mod">
          <ac:chgData name="Richard Melchreit" userId="4cff3ca6bd53d777" providerId="LiveId" clId="{78CC8840-03AF-4C99-AFD9-0FF9EC9B2423}" dt="2019-02-13T02:47:08.764" v="272"/>
          <ac:spMkLst>
            <pc:docMk/>
            <pc:sldMk cId="2751689428" sldId="280"/>
            <ac:spMk id="10" creationId="{BA980646-AE48-4F9D-93BC-602A87474F7E}"/>
          </ac:spMkLst>
        </pc:spChg>
        <pc:graphicFrameChg chg="add del mod">
          <ac:chgData name="Richard Melchreit" userId="4cff3ca6bd53d777" providerId="LiveId" clId="{78CC8840-03AF-4C99-AFD9-0FF9EC9B2423}" dt="2019-02-13T02:47:05.503" v="271" actId="478"/>
          <ac:graphicFrameMkLst>
            <pc:docMk/>
            <pc:sldMk cId="2751689428" sldId="280"/>
            <ac:graphicFrameMk id="7" creationId="{74740C82-24AB-4511-9956-18C679B1DB25}"/>
          </ac:graphicFrameMkLst>
        </pc:graphicFrameChg>
        <pc:graphicFrameChg chg="del modGraphic">
          <ac:chgData name="Richard Melchreit" userId="4cff3ca6bd53d777" providerId="LiveId" clId="{78CC8840-03AF-4C99-AFD9-0FF9EC9B2423}" dt="2019-02-13T02:46:36.135" v="269" actId="478"/>
          <ac:graphicFrameMkLst>
            <pc:docMk/>
            <pc:sldMk cId="2751689428" sldId="280"/>
            <ac:graphicFrameMk id="8" creationId="{A656B882-E4AE-487C-9692-C918ED1900B6}"/>
          </ac:graphicFrameMkLst>
        </pc:graphicFrameChg>
        <pc:graphicFrameChg chg="add mod modGraphic">
          <ac:chgData name="Richard Melchreit" userId="4cff3ca6bd53d777" providerId="LiveId" clId="{78CC8840-03AF-4C99-AFD9-0FF9EC9B2423}" dt="2019-02-13T02:56:09.690" v="361" actId="1076"/>
          <ac:graphicFrameMkLst>
            <pc:docMk/>
            <pc:sldMk cId="2751689428" sldId="280"/>
            <ac:graphicFrameMk id="11" creationId="{B381FC46-BB86-411C-91EE-9D09EDD13B3B}"/>
          </ac:graphicFrameMkLst>
        </pc:graphicFrameChg>
      </pc:sldChg>
    </pc:docChg>
  </pc:docChgLst>
  <pc:docChgLst>
    <pc:chgData name="Richard Melchreit" userId="4cff3ca6bd53d777" providerId="LiveId" clId="{82D383F0-253C-43C3-AA81-6F24A4CBFE47}"/>
    <pc:docChg chg="undo redo custSel addSld delSld modSld sldOrd">
      <pc:chgData name="Richard Melchreit" userId="4cff3ca6bd53d777" providerId="LiveId" clId="{82D383F0-253C-43C3-AA81-6F24A4CBFE47}" dt="2019-02-13T03:40:20.014" v="874" actId="20577"/>
      <pc:docMkLst>
        <pc:docMk/>
      </pc:docMkLst>
      <pc:sldChg chg="modSp">
        <pc:chgData name="Richard Melchreit" userId="4cff3ca6bd53d777" providerId="LiveId" clId="{82D383F0-253C-43C3-AA81-6F24A4CBFE47}" dt="2019-02-13T02:59:14.818" v="1" actId="20577"/>
        <pc:sldMkLst>
          <pc:docMk/>
          <pc:sldMk cId="3532300865" sldId="256"/>
        </pc:sldMkLst>
        <pc:spChg chg="mod">
          <ac:chgData name="Richard Melchreit" userId="4cff3ca6bd53d777" providerId="LiveId" clId="{82D383F0-253C-43C3-AA81-6F24A4CBFE47}" dt="2019-02-13T02:59:14.818" v="1" actId="20577"/>
          <ac:spMkLst>
            <pc:docMk/>
            <pc:sldMk cId="3532300865" sldId="256"/>
            <ac:spMk id="2" creationId="{607412B6-0059-4641-9562-BF923DB07D7E}"/>
          </ac:spMkLst>
        </pc:spChg>
      </pc:sldChg>
      <pc:sldChg chg="modSp">
        <pc:chgData name="Richard Melchreit" userId="4cff3ca6bd53d777" providerId="LiveId" clId="{82D383F0-253C-43C3-AA81-6F24A4CBFE47}" dt="2019-02-13T03:00:16.725" v="46" actId="113"/>
        <pc:sldMkLst>
          <pc:docMk/>
          <pc:sldMk cId="344373959" sldId="266"/>
        </pc:sldMkLst>
        <pc:spChg chg="mod">
          <ac:chgData name="Richard Melchreit" userId="4cff3ca6bd53d777" providerId="LiveId" clId="{82D383F0-253C-43C3-AA81-6F24A4CBFE47}" dt="2019-02-13T03:00:16.725" v="46" actId="113"/>
          <ac:spMkLst>
            <pc:docMk/>
            <pc:sldMk cId="344373959" sldId="266"/>
            <ac:spMk id="3" creationId="{85E41AA8-7440-4F20-9567-6537BD19686D}"/>
          </ac:spMkLst>
        </pc:spChg>
      </pc:sldChg>
      <pc:sldChg chg="modSp">
        <pc:chgData name="Richard Melchreit" userId="4cff3ca6bd53d777" providerId="LiveId" clId="{82D383F0-253C-43C3-AA81-6F24A4CBFE47}" dt="2019-02-13T02:59:47.794" v="42" actId="20577"/>
        <pc:sldMkLst>
          <pc:docMk/>
          <pc:sldMk cId="3595744378" sldId="268"/>
        </pc:sldMkLst>
        <pc:spChg chg="mod">
          <ac:chgData name="Richard Melchreit" userId="4cff3ca6bd53d777" providerId="LiveId" clId="{82D383F0-253C-43C3-AA81-6F24A4CBFE47}" dt="2019-02-13T02:59:47.794" v="42" actId="20577"/>
          <ac:spMkLst>
            <pc:docMk/>
            <pc:sldMk cId="3595744378" sldId="268"/>
            <ac:spMk id="3" creationId="{85E41AA8-7440-4F20-9567-6537BD19686D}"/>
          </ac:spMkLst>
        </pc:spChg>
      </pc:sldChg>
      <pc:sldChg chg="modSp">
        <pc:chgData name="Richard Melchreit" userId="4cff3ca6bd53d777" providerId="LiveId" clId="{82D383F0-253C-43C3-AA81-6F24A4CBFE47}" dt="2019-02-13T03:01:50.781" v="122" actId="6549"/>
        <pc:sldMkLst>
          <pc:docMk/>
          <pc:sldMk cId="1621378042" sldId="273"/>
        </pc:sldMkLst>
        <pc:spChg chg="mod">
          <ac:chgData name="Richard Melchreit" userId="4cff3ca6bd53d777" providerId="LiveId" clId="{82D383F0-253C-43C3-AA81-6F24A4CBFE47}" dt="2019-02-13T03:01:50.781" v="122" actId="6549"/>
          <ac:spMkLst>
            <pc:docMk/>
            <pc:sldMk cId="1621378042" sldId="273"/>
            <ac:spMk id="3" creationId="{C9A344C5-F514-46C1-A51F-DEBEFB793F7E}"/>
          </ac:spMkLst>
        </pc:spChg>
      </pc:sldChg>
      <pc:sldChg chg="addSp delSp modSp">
        <pc:chgData name="Richard Melchreit" userId="4cff3ca6bd53d777" providerId="LiveId" clId="{82D383F0-253C-43C3-AA81-6F24A4CBFE47}" dt="2019-02-13T03:20:53.672" v="304" actId="1076"/>
        <pc:sldMkLst>
          <pc:docMk/>
          <pc:sldMk cId="826812106" sldId="278"/>
        </pc:sldMkLst>
        <pc:spChg chg="mod">
          <ac:chgData name="Richard Melchreit" userId="4cff3ca6bd53d777" providerId="LiveId" clId="{82D383F0-253C-43C3-AA81-6F24A4CBFE47}" dt="2019-02-13T03:20:43.722" v="303" actId="1076"/>
          <ac:spMkLst>
            <pc:docMk/>
            <pc:sldMk cId="826812106" sldId="278"/>
            <ac:spMk id="2" creationId="{F408D594-0AB8-49AD-ACFE-FF7DFFD219C7}"/>
          </ac:spMkLst>
        </pc:spChg>
        <pc:spChg chg="add del mod">
          <ac:chgData name="Richard Melchreit" userId="4cff3ca6bd53d777" providerId="LiveId" clId="{82D383F0-253C-43C3-AA81-6F24A4CBFE47}" dt="2019-02-13T03:03:15.576" v="128"/>
          <ac:spMkLst>
            <pc:docMk/>
            <pc:sldMk cId="826812106" sldId="278"/>
            <ac:spMk id="6" creationId="{5ADB73F5-C6FD-4E5A-80D8-859F2719315C}"/>
          </ac:spMkLst>
        </pc:spChg>
        <pc:graphicFrameChg chg="add mod modGraphic">
          <ac:chgData name="Richard Melchreit" userId="4cff3ca6bd53d777" providerId="LiveId" clId="{82D383F0-253C-43C3-AA81-6F24A4CBFE47}" dt="2019-02-13T03:20:53.672" v="304" actId="1076"/>
          <ac:graphicFrameMkLst>
            <pc:docMk/>
            <pc:sldMk cId="826812106" sldId="278"/>
            <ac:graphicFrameMk id="7" creationId="{0D17EBC1-988C-44A3-B5A4-C467BE709E88}"/>
          </ac:graphicFrameMkLst>
        </pc:graphicFrameChg>
        <pc:graphicFrameChg chg="del">
          <ac:chgData name="Richard Melchreit" userId="4cff3ca6bd53d777" providerId="LiveId" clId="{82D383F0-253C-43C3-AA81-6F24A4CBFE47}" dt="2019-02-13T03:03:10.048" v="127" actId="478"/>
          <ac:graphicFrameMkLst>
            <pc:docMk/>
            <pc:sldMk cId="826812106" sldId="278"/>
            <ac:graphicFrameMk id="8" creationId="{A656B882-E4AE-487C-9692-C918ED1900B6}"/>
          </ac:graphicFrameMkLst>
        </pc:graphicFrameChg>
        <pc:picChg chg="del">
          <ac:chgData name="Richard Melchreit" userId="4cff3ca6bd53d777" providerId="LiveId" clId="{82D383F0-253C-43C3-AA81-6F24A4CBFE47}" dt="2019-02-13T03:16:26.500" v="269"/>
          <ac:picMkLst>
            <pc:docMk/>
            <pc:sldMk cId="826812106" sldId="278"/>
            <ac:picMk id="9" creationId="{2E0876B0-18AF-4DE9-BD6E-F320AE115BE5}"/>
          </ac:picMkLst>
        </pc:picChg>
      </pc:sldChg>
      <pc:sldChg chg="addSp delSp modSp add del ord">
        <pc:chgData name="Richard Melchreit" userId="4cff3ca6bd53d777" providerId="LiveId" clId="{82D383F0-253C-43C3-AA81-6F24A4CBFE47}" dt="2019-02-13T03:40:20.014" v="874" actId="20577"/>
        <pc:sldMkLst>
          <pc:docMk/>
          <pc:sldMk cId="4023389147" sldId="279"/>
        </pc:sldMkLst>
        <pc:spChg chg="mod">
          <ac:chgData name="Richard Melchreit" userId="4cff3ca6bd53d777" providerId="LiveId" clId="{82D383F0-253C-43C3-AA81-6F24A4CBFE47}" dt="2019-02-13T03:40:20.014" v="874" actId="20577"/>
          <ac:spMkLst>
            <pc:docMk/>
            <pc:sldMk cId="4023389147" sldId="279"/>
            <ac:spMk id="3" creationId="{85E41AA8-7440-4F20-9567-6537BD19686D}"/>
          </ac:spMkLst>
        </pc:spChg>
        <pc:spChg chg="add del mod">
          <ac:chgData name="Richard Melchreit" userId="4cff3ca6bd53d777" providerId="LiveId" clId="{82D383F0-253C-43C3-AA81-6F24A4CBFE47}" dt="2019-02-13T03:34:57.993" v="651"/>
          <ac:spMkLst>
            <pc:docMk/>
            <pc:sldMk cId="4023389147" sldId="279"/>
            <ac:spMk id="6" creationId="{F3C47DDB-6F38-464E-B334-764FCAD08824}"/>
          </ac:spMkLst>
        </pc:spChg>
        <pc:spChg chg="add del mod">
          <ac:chgData name="Richard Melchreit" userId="4cff3ca6bd53d777" providerId="LiveId" clId="{82D383F0-253C-43C3-AA81-6F24A4CBFE47}" dt="2019-02-13T03:34:57.993" v="651"/>
          <ac:spMkLst>
            <pc:docMk/>
            <pc:sldMk cId="4023389147" sldId="279"/>
            <ac:spMk id="7" creationId="{5B239F95-A8CE-46E0-A32D-D73B8C62652B}"/>
          </ac:spMkLst>
        </pc:spChg>
      </pc:sldChg>
      <pc:sldChg chg="modSp add">
        <pc:chgData name="Richard Melchreit" userId="4cff3ca6bd53d777" providerId="LiveId" clId="{82D383F0-253C-43C3-AA81-6F24A4CBFE47}" dt="2019-02-13T03:29:37.011" v="376" actId="1076"/>
        <pc:sldMkLst>
          <pc:docMk/>
          <pc:sldMk cId="2479887290" sldId="280"/>
        </pc:sldMkLst>
        <pc:graphicFrameChg chg="mod modGraphic">
          <ac:chgData name="Richard Melchreit" userId="4cff3ca6bd53d777" providerId="LiveId" clId="{82D383F0-253C-43C3-AA81-6F24A4CBFE47}" dt="2019-02-13T03:29:37.011" v="376" actId="1076"/>
          <ac:graphicFrameMkLst>
            <pc:docMk/>
            <pc:sldMk cId="2479887290" sldId="280"/>
            <ac:graphicFrameMk id="7" creationId="{0D17EBC1-988C-44A3-B5A4-C467BE709E88}"/>
          </ac:graphicFrameMkLst>
        </pc:graphicFrameChg>
      </pc:sldChg>
      <pc:sldChg chg="del">
        <pc:chgData name="Richard Melchreit" userId="4cff3ca6bd53d777" providerId="LiveId" clId="{82D383F0-253C-43C3-AA81-6F24A4CBFE47}" dt="2019-02-13T03:15:29.920" v="267" actId="2696"/>
        <pc:sldMkLst>
          <pc:docMk/>
          <pc:sldMk cId="2751689428" sldId="280"/>
        </pc:sldMkLst>
      </pc:sldChg>
    </pc:docChg>
  </pc:docChgLst>
  <pc:docChgLst>
    <pc:chgData name="Richard Melchreit" userId="4cff3ca6bd53d777" providerId="LiveId" clId="{20B3F862-2402-428A-8CED-2989390DA6ED}"/>
    <pc:docChg chg="undo custSel addSld delSld modSld sldOrd">
      <pc:chgData name="Richard Melchreit" userId="4cff3ca6bd53d777" providerId="LiveId" clId="{20B3F862-2402-428A-8CED-2989390DA6ED}" dt="2019-02-13T00:22:40.786" v="1207" actId="20577"/>
      <pc:docMkLst>
        <pc:docMk/>
      </pc:docMkLst>
      <pc:sldChg chg="delSp modSp">
        <pc:chgData name="Richard Melchreit" userId="4cff3ca6bd53d777" providerId="LiveId" clId="{20B3F862-2402-428A-8CED-2989390DA6ED}" dt="2019-02-13T00:12:08.809" v="985" actId="1076"/>
        <pc:sldMkLst>
          <pc:docMk/>
          <pc:sldMk cId="3532300865" sldId="256"/>
        </pc:sldMkLst>
        <pc:spChg chg="mod">
          <ac:chgData name="Richard Melchreit" userId="4cff3ca6bd53d777" providerId="LiveId" clId="{20B3F862-2402-428A-8CED-2989390DA6ED}" dt="2019-02-13T00:12:08.809" v="985" actId="1076"/>
          <ac:spMkLst>
            <pc:docMk/>
            <pc:sldMk cId="3532300865" sldId="256"/>
            <ac:spMk id="2" creationId="{607412B6-0059-4641-9562-BF923DB07D7E}"/>
          </ac:spMkLst>
        </pc:spChg>
        <pc:spChg chg="mod">
          <ac:chgData name="Richard Melchreit" userId="4cff3ca6bd53d777" providerId="LiveId" clId="{20B3F862-2402-428A-8CED-2989390DA6ED}" dt="2019-02-13T00:12:05.387" v="984" actId="1076"/>
          <ac:spMkLst>
            <pc:docMk/>
            <pc:sldMk cId="3532300865" sldId="256"/>
            <ac:spMk id="3" creationId="{5500813F-09C4-401F-A0D9-C17EC91D08C5}"/>
          </ac:spMkLst>
        </pc:spChg>
        <pc:spChg chg="del">
          <ac:chgData name="Richard Melchreit" userId="4cff3ca6bd53d777" providerId="LiveId" clId="{20B3F862-2402-428A-8CED-2989390DA6ED}" dt="2019-02-12T22:29:10.347" v="70" actId="478"/>
          <ac:spMkLst>
            <pc:docMk/>
            <pc:sldMk cId="3532300865" sldId="256"/>
            <ac:spMk id="6" creationId="{9F75C480-F65B-4BBD-B6BA-09C2A72A239D}"/>
          </ac:spMkLst>
        </pc:spChg>
      </pc:sldChg>
      <pc:sldChg chg="modSp">
        <pc:chgData name="Richard Melchreit" userId="4cff3ca6bd53d777" providerId="LiveId" clId="{20B3F862-2402-428A-8CED-2989390DA6ED}" dt="2019-02-13T00:22:40.786" v="1207" actId="20577"/>
        <pc:sldMkLst>
          <pc:docMk/>
          <pc:sldMk cId="597659238" sldId="257"/>
        </pc:sldMkLst>
        <pc:spChg chg="mod">
          <ac:chgData name="Richard Melchreit" userId="4cff3ca6bd53d777" providerId="LiveId" clId="{20B3F862-2402-428A-8CED-2989390DA6ED}" dt="2019-02-13T00:22:40.786" v="1207" actId="20577"/>
          <ac:spMkLst>
            <pc:docMk/>
            <pc:sldMk cId="597659238" sldId="257"/>
            <ac:spMk id="3" creationId="{85E41AA8-7440-4F20-9567-6537BD19686D}"/>
          </ac:spMkLst>
        </pc:spChg>
      </pc:sldChg>
      <pc:sldChg chg="modSp">
        <pc:chgData name="Richard Melchreit" userId="4cff3ca6bd53d777" providerId="LiveId" clId="{20B3F862-2402-428A-8CED-2989390DA6ED}" dt="2019-02-13T00:20:52.671" v="1118" actId="113"/>
        <pc:sldMkLst>
          <pc:docMk/>
          <pc:sldMk cId="344373959" sldId="266"/>
        </pc:sldMkLst>
        <pc:spChg chg="mod">
          <ac:chgData name="Richard Melchreit" userId="4cff3ca6bd53d777" providerId="LiveId" clId="{20B3F862-2402-428A-8CED-2989390DA6ED}" dt="2019-02-13T00:20:52.671" v="1118" actId="113"/>
          <ac:spMkLst>
            <pc:docMk/>
            <pc:sldMk cId="344373959" sldId="266"/>
            <ac:spMk id="3" creationId="{85E41AA8-7440-4F20-9567-6537BD19686D}"/>
          </ac:spMkLst>
        </pc:spChg>
      </pc:sldChg>
      <pc:sldChg chg="modSp">
        <pc:chgData name="Richard Melchreit" userId="4cff3ca6bd53d777" providerId="LiveId" clId="{20B3F862-2402-428A-8CED-2989390DA6ED}" dt="2019-02-13T00:22:04.982" v="1125" actId="1076"/>
        <pc:sldMkLst>
          <pc:docMk/>
          <pc:sldMk cId="3595744378" sldId="268"/>
        </pc:sldMkLst>
        <pc:spChg chg="mod">
          <ac:chgData name="Richard Melchreit" userId="4cff3ca6bd53d777" providerId="LiveId" clId="{20B3F862-2402-428A-8CED-2989390DA6ED}" dt="2019-02-13T00:11:33.051" v="980" actId="255"/>
          <ac:spMkLst>
            <pc:docMk/>
            <pc:sldMk cId="3595744378" sldId="268"/>
            <ac:spMk id="2" creationId="{F408D594-0AB8-49AD-ACFE-FF7DFFD219C7}"/>
          </ac:spMkLst>
        </pc:spChg>
        <pc:spChg chg="mod">
          <ac:chgData name="Richard Melchreit" userId="4cff3ca6bd53d777" providerId="LiveId" clId="{20B3F862-2402-428A-8CED-2989390DA6ED}" dt="2019-02-13T00:22:04.982" v="1125" actId="1076"/>
          <ac:spMkLst>
            <pc:docMk/>
            <pc:sldMk cId="3595744378" sldId="268"/>
            <ac:spMk id="3" creationId="{85E41AA8-7440-4F20-9567-6537BD19686D}"/>
          </ac:spMkLst>
        </pc:spChg>
      </pc:sldChg>
      <pc:sldChg chg="modSp">
        <pc:chgData name="Richard Melchreit" userId="4cff3ca6bd53d777" providerId="LiveId" clId="{20B3F862-2402-428A-8CED-2989390DA6ED}" dt="2019-02-13T00:16:24.030" v="1077" actId="1076"/>
        <pc:sldMkLst>
          <pc:docMk/>
          <pc:sldMk cId="1621378042" sldId="273"/>
        </pc:sldMkLst>
        <pc:spChg chg="mod">
          <ac:chgData name="Richard Melchreit" userId="4cff3ca6bd53d777" providerId="LiveId" clId="{20B3F862-2402-428A-8CED-2989390DA6ED}" dt="2019-02-13T00:16:24.030" v="1077" actId="1076"/>
          <ac:spMkLst>
            <pc:docMk/>
            <pc:sldMk cId="1621378042" sldId="273"/>
            <ac:spMk id="2" creationId="{0AE0408D-D242-48DD-B70E-3BD6313D90C9}"/>
          </ac:spMkLst>
        </pc:spChg>
        <pc:spChg chg="mod">
          <ac:chgData name="Richard Melchreit" userId="4cff3ca6bd53d777" providerId="LiveId" clId="{20B3F862-2402-428A-8CED-2989390DA6ED}" dt="2019-02-13T00:16:19.844" v="1076" actId="255"/>
          <ac:spMkLst>
            <pc:docMk/>
            <pc:sldMk cId="1621378042" sldId="273"/>
            <ac:spMk id="3" creationId="{C9A344C5-F514-46C1-A51F-DEBEFB793F7E}"/>
          </ac:spMkLst>
        </pc:spChg>
      </pc:sldChg>
      <pc:sldChg chg="modSp">
        <pc:chgData name="Richard Melchreit" userId="4cff3ca6bd53d777" providerId="LiveId" clId="{20B3F862-2402-428A-8CED-2989390DA6ED}" dt="2019-02-13T00:08:52.392" v="908" actId="14100"/>
        <pc:sldMkLst>
          <pc:docMk/>
          <pc:sldMk cId="3888406820" sldId="276"/>
        </pc:sldMkLst>
        <pc:spChg chg="mod">
          <ac:chgData name="Richard Melchreit" userId="4cff3ca6bd53d777" providerId="LiveId" clId="{20B3F862-2402-428A-8CED-2989390DA6ED}" dt="2019-02-13T00:08:52.392" v="908" actId="14100"/>
          <ac:spMkLst>
            <pc:docMk/>
            <pc:sldMk cId="3888406820" sldId="276"/>
            <ac:spMk id="2" creationId="{F408D594-0AB8-49AD-ACFE-FF7DFFD219C7}"/>
          </ac:spMkLst>
        </pc:spChg>
      </pc:sldChg>
      <pc:sldChg chg="modSp">
        <pc:chgData name="Richard Melchreit" userId="4cff3ca6bd53d777" providerId="LiveId" clId="{20B3F862-2402-428A-8CED-2989390DA6ED}" dt="2019-02-13T00:21:30.240" v="1124" actId="1076"/>
        <pc:sldMkLst>
          <pc:docMk/>
          <pc:sldMk cId="1580048026" sldId="277"/>
        </pc:sldMkLst>
        <pc:spChg chg="mod">
          <ac:chgData name="Richard Melchreit" userId="4cff3ca6bd53d777" providerId="LiveId" clId="{20B3F862-2402-428A-8CED-2989390DA6ED}" dt="2019-02-13T00:21:30.240" v="1124" actId="1076"/>
          <ac:spMkLst>
            <pc:docMk/>
            <pc:sldMk cId="1580048026" sldId="277"/>
            <ac:spMk id="3" creationId="{85E41AA8-7440-4F20-9567-6537BD19686D}"/>
          </ac:spMkLst>
        </pc:spChg>
      </pc:sldChg>
      <pc:sldChg chg="addSp delSp modSp add ord">
        <pc:chgData name="Richard Melchreit" userId="4cff3ca6bd53d777" providerId="LiveId" clId="{20B3F862-2402-428A-8CED-2989390DA6ED}" dt="2019-02-13T00:13:40.928" v="1041" actId="255"/>
        <pc:sldMkLst>
          <pc:docMk/>
          <pc:sldMk cId="826812106" sldId="278"/>
        </pc:sldMkLst>
        <pc:spChg chg="mod">
          <ac:chgData name="Richard Melchreit" userId="4cff3ca6bd53d777" providerId="LiveId" clId="{20B3F862-2402-428A-8CED-2989390DA6ED}" dt="2019-02-12T22:34:07.198" v="288" actId="20577"/>
          <ac:spMkLst>
            <pc:docMk/>
            <pc:sldMk cId="826812106" sldId="278"/>
            <ac:spMk id="2" creationId="{F408D594-0AB8-49AD-ACFE-FF7DFFD219C7}"/>
          </ac:spMkLst>
        </pc:spChg>
        <pc:spChg chg="del mod">
          <ac:chgData name="Richard Melchreit" userId="4cff3ca6bd53d777" providerId="LiveId" clId="{20B3F862-2402-428A-8CED-2989390DA6ED}" dt="2019-02-12T22:58:27.602" v="365"/>
          <ac:spMkLst>
            <pc:docMk/>
            <pc:sldMk cId="826812106" sldId="278"/>
            <ac:spMk id="3" creationId="{85E41AA8-7440-4F20-9567-6537BD19686D}"/>
          </ac:spMkLst>
        </pc:spChg>
        <pc:graphicFrameChg chg="add del mod modGraphic">
          <ac:chgData name="Richard Melchreit" userId="4cff3ca6bd53d777" providerId="LiveId" clId="{20B3F862-2402-428A-8CED-2989390DA6ED}" dt="2019-02-12T22:39:01.909" v="364" actId="478"/>
          <ac:graphicFrameMkLst>
            <pc:docMk/>
            <pc:sldMk cId="826812106" sldId="278"/>
            <ac:graphicFrameMk id="6" creationId="{554408D1-C46E-43F9-A2E9-6B4D78BCAD11}"/>
          </ac:graphicFrameMkLst>
        </pc:graphicFrameChg>
        <pc:graphicFrameChg chg="add mod modGraphic">
          <ac:chgData name="Richard Melchreit" userId="4cff3ca6bd53d777" providerId="LiveId" clId="{20B3F862-2402-428A-8CED-2989390DA6ED}" dt="2019-02-13T00:13:40.928" v="1041" actId="255"/>
          <ac:graphicFrameMkLst>
            <pc:docMk/>
            <pc:sldMk cId="826812106" sldId="278"/>
            <ac:graphicFrameMk id="7" creationId="{69FE62DF-A5F1-47E4-827C-27D8EC28172B}"/>
          </ac:graphicFrameMkLst>
        </pc:graphicFrameChg>
      </pc:sldChg>
      <pc:sldChg chg="add del">
        <pc:chgData name="Richard Melchreit" userId="4cff3ca6bd53d777" providerId="LiveId" clId="{20B3F862-2402-428A-8CED-2989390DA6ED}" dt="2019-02-13T00:02:48.055" v="465"/>
        <pc:sldMkLst>
          <pc:docMk/>
          <pc:sldMk cId="1374020157" sldId="279"/>
        </pc:sldMkLst>
      </pc:sldChg>
      <pc:sldChg chg="modSp add ord">
        <pc:chgData name="Richard Melchreit" userId="4cff3ca6bd53d777" providerId="LiveId" clId="{20B3F862-2402-428A-8CED-2989390DA6ED}" dt="2019-02-13T00:20:01.042" v="1116" actId="27636"/>
        <pc:sldMkLst>
          <pc:docMk/>
          <pc:sldMk cId="4023389147" sldId="279"/>
        </pc:sldMkLst>
        <pc:spChg chg="mod">
          <ac:chgData name="Richard Melchreit" userId="4cff3ca6bd53d777" providerId="LiveId" clId="{20B3F862-2402-428A-8CED-2989390DA6ED}" dt="2019-02-13T00:03:37.169" v="505" actId="20577"/>
          <ac:spMkLst>
            <pc:docMk/>
            <pc:sldMk cId="4023389147" sldId="279"/>
            <ac:spMk id="2" creationId="{F408D594-0AB8-49AD-ACFE-FF7DFFD219C7}"/>
          </ac:spMkLst>
        </pc:spChg>
        <pc:spChg chg="mod">
          <ac:chgData name="Richard Melchreit" userId="4cff3ca6bd53d777" providerId="LiveId" clId="{20B3F862-2402-428A-8CED-2989390DA6ED}" dt="2019-02-13T00:20:01.042" v="1116" actId="27636"/>
          <ac:spMkLst>
            <pc:docMk/>
            <pc:sldMk cId="4023389147" sldId="279"/>
            <ac:spMk id="3" creationId="{85E41AA8-7440-4F20-9567-6537BD19686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D259EF-589E-4A52-BB4E-DAA629EB9611}" type="datetimeFigureOut">
              <a:rPr lang="en-US" smtClean="0"/>
              <a:t>2/12/2019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872370-5D51-43BA-9C87-1CB55A890EB1}" type="slidenum">
              <a:rPr lang="en-US" smtClean="0"/>
              <a:t>‹#›</a:t>
            </a:fld>
            <a:endParaRPr lang="en-US"/>
          </a:p>
        </p:txBody>
      </p:sp>
    </p:spTree>
    <p:extLst>
      <p:ext uri="{BB962C8B-B14F-4D97-AF65-F5344CB8AC3E}">
        <p14:creationId xmlns:p14="http://schemas.microsoft.com/office/powerpoint/2010/main" val="72932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872370-5D51-43BA-9C87-1CB55A890EB1}" type="slidenum">
              <a:rPr lang="en-US" smtClean="0"/>
              <a:t>9</a:t>
            </a:fld>
            <a:endParaRPr lang="en-US"/>
          </a:p>
        </p:txBody>
      </p:sp>
    </p:spTree>
    <p:extLst>
      <p:ext uri="{BB962C8B-B14F-4D97-AF65-F5344CB8AC3E}">
        <p14:creationId xmlns:p14="http://schemas.microsoft.com/office/powerpoint/2010/main" val="1907047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872370-5D51-43BA-9C87-1CB55A890EB1}" type="slidenum">
              <a:rPr lang="en-US" smtClean="0"/>
              <a:t>10</a:t>
            </a:fld>
            <a:endParaRPr lang="en-US"/>
          </a:p>
        </p:txBody>
      </p:sp>
    </p:spTree>
    <p:extLst>
      <p:ext uri="{BB962C8B-B14F-4D97-AF65-F5344CB8AC3E}">
        <p14:creationId xmlns:p14="http://schemas.microsoft.com/office/powerpoint/2010/main" val="3600391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EDB5F792-CFE3-47FD-A3BD-B9060AD71C34}" type="datetimeFigureOut">
              <a:rPr lang="en-US" smtClean="0"/>
              <a:t>2/12/2019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4200677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B5F792-CFE3-47FD-A3BD-B9060AD71C34}"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704050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B5F792-CFE3-47FD-A3BD-B9060AD71C34}"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4145461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B5F792-CFE3-47FD-A3BD-B9060AD71C34}"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3076871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B5F792-CFE3-47FD-A3BD-B9060AD71C34}" type="datetimeFigureOut">
              <a:rPr lang="en-US" smtClean="0"/>
              <a:t>2/12/2019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2583536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B5F792-CFE3-47FD-A3BD-B9060AD71C34}" type="datetimeFigureOut">
              <a:rPr lang="en-US" smtClean="0"/>
              <a:t>2/12/2019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1447865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B5F792-CFE3-47FD-A3BD-B9060AD71C34}" type="datetimeFigureOut">
              <a:rPr lang="en-US" smtClean="0"/>
              <a:t>2/12/2019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1222804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B5F792-CFE3-47FD-A3BD-B9060AD71C34}"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4186754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B5F792-CFE3-47FD-A3BD-B9060AD71C34}"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2877628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B5F792-CFE3-47FD-A3BD-B9060AD71C34}"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721012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B5F792-CFE3-47FD-A3BD-B9060AD71C34}"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2322098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B5F792-CFE3-47FD-A3BD-B9060AD71C34}"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1B981-B632-4AD9-975B-9BC9F1B6B52B}"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84699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B5F792-CFE3-47FD-A3BD-B9060AD71C34}"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4225905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EDB5F792-CFE3-47FD-A3BD-B9060AD71C34}" type="datetimeFigureOut">
              <a:rPr lang="en-US" smtClean="0"/>
              <a:t>2/12/2019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1385897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EDB5F792-CFE3-47FD-A3BD-B9060AD71C34}" type="datetimeFigureOut">
              <a:rPr lang="en-US" smtClean="0"/>
              <a:t>2/12/2019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2911181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B5F792-CFE3-47FD-A3BD-B9060AD71C34}"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2425269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B5F792-CFE3-47FD-A3BD-B9060AD71C34}"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2690542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EDB5F792-CFE3-47FD-A3BD-B9060AD71C34}" type="datetimeFigureOut">
              <a:rPr lang="en-US" smtClean="0"/>
              <a:t>2/12/2019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441B981-B632-4AD9-975B-9BC9F1B6B52B}" type="slidenum">
              <a:rPr lang="en-US" smtClean="0"/>
              <a:t>‹#›</a:t>
            </a:fld>
            <a:endParaRPr lang="en-US"/>
          </a:p>
        </p:txBody>
      </p:sp>
    </p:spTree>
    <p:extLst>
      <p:ext uri="{BB962C8B-B14F-4D97-AF65-F5344CB8AC3E}">
        <p14:creationId xmlns:p14="http://schemas.microsoft.com/office/powerpoint/2010/main" val="329911758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brooke@cste.org" TargetMode="External"/><Relationship Id="rId2" Type="http://schemas.openxmlformats.org/officeDocument/2006/relationships/hyperlink" Target="mailto:gpg6@cdc.gov" TargetMode="External"/><Relationship Id="rId1" Type="http://schemas.openxmlformats.org/officeDocument/2006/relationships/slideLayout" Target="../slideLayouts/slideLayout2.xml"/><Relationship Id="rId4" Type="http://schemas.openxmlformats.org/officeDocument/2006/relationships/hyperlink" Target="mailto:richmelchreit@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412B6-0059-4641-9562-BF923DB07D7E}"/>
              </a:ext>
            </a:extLst>
          </p:cNvPr>
          <p:cNvSpPr>
            <a:spLocks noGrp="1"/>
          </p:cNvSpPr>
          <p:nvPr>
            <p:ph type="ctrTitle"/>
          </p:nvPr>
        </p:nvSpPr>
        <p:spPr>
          <a:xfrm>
            <a:off x="2233330" y="1121660"/>
            <a:ext cx="7984638" cy="2835241"/>
          </a:xfrm>
        </p:spPr>
        <p:txBody>
          <a:bodyPr>
            <a:normAutofit/>
          </a:bodyPr>
          <a:lstStyle/>
          <a:p>
            <a:pPr algn="ctr"/>
            <a:r>
              <a:rPr lang="en-US" sz="6600" dirty="0"/>
              <a:t>ARSTF   Work  Group 2</a:t>
            </a:r>
          </a:p>
        </p:txBody>
      </p:sp>
      <p:sp>
        <p:nvSpPr>
          <p:cNvPr id="3" name="Subtitle 2">
            <a:extLst>
              <a:ext uri="{FF2B5EF4-FFF2-40B4-BE49-F238E27FC236}">
                <a16:creationId xmlns:a16="http://schemas.microsoft.com/office/drawing/2014/main" id="{5500813F-09C4-401F-A0D9-C17EC91D08C5}"/>
              </a:ext>
            </a:extLst>
          </p:cNvPr>
          <p:cNvSpPr>
            <a:spLocks noGrp="1"/>
          </p:cNvSpPr>
          <p:nvPr>
            <p:ph type="subTitle" idx="1"/>
          </p:nvPr>
        </p:nvSpPr>
        <p:spPr>
          <a:xfrm>
            <a:off x="1183432" y="2886991"/>
            <a:ext cx="9825135" cy="881214"/>
          </a:xfrm>
        </p:spPr>
        <p:txBody>
          <a:bodyPr>
            <a:noAutofit/>
          </a:bodyPr>
          <a:lstStyle/>
          <a:p>
            <a:pPr algn="ctr"/>
            <a:r>
              <a:rPr lang="en-US" sz="3600" dirty="0">
                <a:latin typeface="Arial" panose="020B0604020202020204" pitchFamily="34" charset="0"/>
                <a:cs typeface="Arial" panose="020B0604020202020204" pitchFamily="34" charset="0"/>
              </a:rPr>
              <a:t>Work Group Kickoff Call</a:t>
            </a:r>
          </a:p>
          <a:p>
            <a:pPr algn="ctr"/>
            <a:r>
              <a:rPr lang="en-US" sz="3600" dirty="0">
                <a:latin typeface="Arial" panose="020B0604020202020204" pitchFamily="34" charset="0"/>
                <a:cs typeface="Arial" panose="020B0604020202020204" pitchFamily="34" charset="0"/>
              </a:rPr>
              <a:t>February 14, 2019</a:t>
            </a:r>
          </a:p>
        </p:txBody>
      </p:sp>
      <p:pic>
        <p:nvPicPr>
          <p:cNvPr id="5" name="Picture 4">
            <a:extLst>
              <a:ext uri="{FF2B5EF4-FFF2-40B4-BE49-F238E27FC236}">
                <a16:creationId xmlns:a16="http://schemas.microsoft.com/office/drawing/2014/main" id="{4B317478-F4B6-4B81-B108-465202A6108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8309354" y="5656050"/>
            <a:ext cx="3649382" cy="911731"/>
          </a:xfrm>
          <a:prstGeom prst="rect">
            <a:avLst/>
          </a:prstGeom>
        </p:spPr>
      </p:pic>
    </p:spTree>
    <p:extLst>
      <p:ext uri="{BB962C8B-B14F-4D97-AF65-F5344CB8AC3E}">
        <p14:creationId xmlns:p14="http://schemas.microsoft.com/office/powerpoint/2010/main" val="3532300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749423" y="80204"/>
            <a:ext cx="10515600" cy="1325563"/>
          </a:xfrm>
        </p:spPr>
        <p:txBody>
          <a:bodyPr>
            <a:normAutofit/>
          </a:bodyPr>
          <a:lstStyle/>
          <a:p>
            <a:r>
              <a:rPr lang="en-US" sz="6000" dirty="0">
                <a:solidFill>
                  <a:schemeClr val="bg1"/>
                </a:solidFill>
              </a:rPr>
              <a:t>Introductions</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500021" y="1709948"/>
            <a:ext cx="10693893" cy="4990952"/>
          </a:xfrm>
        </p:spPr>
        <p:txBody>
          <a:bodyPr>
            <a:normAutofit/>
          </a:bodyPr>
          <a:lstStyle/>
          <a:p>
            <a:r>
              <a:rPr lang="en-US" sz="4000" dirty="0">
                <a:solidFill>
                  <a:schemeClr val="bg1"/>
                </a:solidFill>
              </a:rPr>
              <a:t>Work Group lead:</a:t>
            </a:r>
          </a:p>
          <a:p>
            <a:pPr lvl="1"/>
            <a:r>
              <a:rPr lang="en-US" sz="4000" dirty="0" err="1">
                <a:solidFill>
                  <a:schemeClr val="bg1"/>
                </a:solidFill>
              </a:rPr>
              <a:t>Megin</a:t>
            </a:r>
            <a:r>
              <a:rPr lang="en-US" sz="4000" dirty="0">
                <a:solidFill>
                  <a:schemeClr val="bg1"/>
                </a:solidFill>
              </a:rPr>
              <a:t> </a:t>
            </a:r>
            <a:r>
              <a:rPr lang="en-US" sz="4000" dirty="0" err="1">
                <a:solidFill>
                  <a:schemeClr val="bg1"/>
                </a:solidFill>
              </a:rPr>
              <a:t>Nicols</a:t>
            </a:r>
            <a:r>
              <a:rPr lang="en-US" sz="4000" dirty="0">
                <a:solidFill>
                  <a:schemeClr val="bg1"/>
                </a:solidFill>
              </a:rPr>
              <a:t>, CDC</a:t>
            </a:r>
          </a:p>
          <a:p>
            <a:r>
              <a:rPr lang="en-US" sz="4400" dirty="0">
                <a:solidFill>
                  <a:schemeClr val="bg1"/>
                </a:solidFill>
              </a:rPr>
              <a:t>Work Group Staff</a:t>
            </a:r>
          </a:p>
          <a:p>
            <a:pPr lvl="1"/>
            <a:r>
              <a:rPr lang="en-US" sz="4000" dirty="0">
                <a:solidFill>
                  <a:schemeClr val="bg1"/>
                </a:solidFill>
              </a:rPr>
              <a:t>Kelly </a:t>
            </a:r>
            <a:r>
              <a:rPr lang="en-US" sz="4000" dirty="0" err="1">
                <a:solidFill>
                  <a:schemeClr val="bg1"/>
                </a:solidFill>
              </a:rPr>
              <a:t>Wroblewski</a:t>
            </a:r>
            <a:r>
              <a:rPr lang="en-US" sz="4000" dirty="0">
                <a:solidFill>
                  <a:schemeClr val="bg1"/>
                </a:solidFill>
              </a:rPr>
              <a:t>, APHL </a:t>
            </a:r>
          </a:p>
          <a:p>
            <a:pPr lvl="1"/>
            <a:r>
              <a:rPr lang="en-US" sz="4000" dirty="0">
                <a:solidFill>
                  <a:schemeClr val="bg1"/>
                </a:solidFill>
              </a:rPr>
              <a:t>Rich Melchreit, CSTE</a:t>
            </a:r>
          </a:p>
          <a:p>
            <a:r>
              <a:rPr lang="en-US" sz="4000" dirty="0">
                <a:solidFill>
                  <a:schemeClr val="bg1"/>
                </a:solidFill>
              </a:rPr>
              <a:t>Members (around the “room”)</a:t>
            </a:r>
          </a:p>
          <a:p>
            <a:pPr lvl="1"/>
            <a:endParaRPr lang="en-US" dirty="0">
              <a:solidFill>
                <a:schemeClr val="bg1"/>
              </a:solidFill>
            </a:endParaRPr>
          </a:p>
          <a:p>
            <a:pPr lvl="1"/>
            <a:endParaRPr lang="en-US" dirty="0">
              <a:solidFill>
                <a:schemeClr val="bg1"/>
              </a:solidFill>
            </a:endParaRPr>
          </a:p>
          <a:p>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3595744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749423" y="80204"/>
            <a:ext cx="10515600" cy="1325563"/>
          </a:xfrm>
        </p:spPr>
        <p:txBody>
          <a:bodyPr/>
          <a:lstStyle/>
          <a:p>
            <a:r>
              <a:rPr lang="en-US" dirty="0">
                <a:solidFill>
                  <a:schemeClr val="bg1"/>
                </a:solidFill>
              </a:rPr>
              <a:t>Status of the Task Force’s work</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749423" y="1213905"/>
            <a:ext cx="10693893" cy="4990952"/>
          </a:xfrm>
        </p:spPr>
        <p:txBody>
          <a:bodyPr>
            <a:normAutofit fontScale="92500" lnSpcReduction="20000"/>
          </a:bodyPr>
          <a:lstStyle/>
          <a:p>
            <a:r>
              <a:rPr lang="en-US" dirty="0">
                <a:solidFill>
                  <a:schemeClr val="bg1"/>
                </a:solidFill>
              </a:rPr>
              <a:t>Year 2 recommendations made and publicized</a:t>
            </a:r>
          </a:p>
          <a:p>
            <a:pPr lvl="1"/>
            <a:r>
              <a:rPr lang="en-US" dirty="0">
                <a:solidFill>
                  <a:schemeClr val="bg1"/>
                </a:solidFill>
              </a:rPr>
              <a:t>See CSTE website Task Force page: https://cdn.ymaws.com/www.cste.org/resource/resmgr/arstf/ARSTF_Year_2_Report_and_Reco.pdf</a:t>
            </a:r>
          </a:p>
          <a:p>
            <a:pPr lvl="1"/>
            <a:r>
              <a:rPr lang="en-US" dirty="0">
                <a:solidFill>
                  <a:schemeClr val="bg1"/>
                </a:solidFill>
              </a:rPr>
              <a:t>6 topic areas</a:t>
            </a:r>
          </a:p>
          <a:p>
            <a:pPr lvl="1"/>
            <a:r>
              <a:rPr lang="en-US" dirty="0">
                <a:solidFill>
                  <a:schemeClr val="bg1"/>
                </a:solidFill>
              </a:rPr>
              <a:t>18 recommendations</a:t>
            </a:r>
          </a:p>
          <a:p>
            <a:r>
              <a:rPr lang="en-US" dirty="0">
                <a:solidFill>
                  <a:schemeClr val="bg1"/>
                </a:solidFill>
              </a:rPr>
              <a:t>Other relevant documents –   available on CSTE website</a:t>
            </a:r>
          </a:p>
          <a:p>
            <a:pPr lvl="1"/>
            <a:r>
              <a:rPr lang="en-US" dirty="0">
                <a:solidFill>
                  <a:schemeClr val="bg1"/>
                </a:solidFill>
              </a:rPr>
              <a:t>Public health agency roles and responsibilities tables</a:t>
            </a:r>
          </a:p>
          <a:p>
            <a:pPr lvl="1"/>
            <a:r>
              <a:rPr lang="en-US" dirty="0">
                <a:solidFill>
                  <a:schemeClr val="bg1"/>
                </a:solidFill>
              </a:rPr>
              <a:t>JPHIT whitepaper</a:t>
            </a:r>
          </a:p>
          <a:p>
            <a:pPr lvl="1"/>
            <a:r>
              <a:rPr lang="en-US" dirty="0">
                <a:solidFill>
                  <a:schemeClr val="bg1"/>
                </a:solidFill>
              </a:rPr>
              <a:t>CP-CRE position statement, surveillance best practices 2017, operational guidance</a:t>
            </a:r>
          </a:p>
          <a:p>
            <a:r>
              <a:rPr lang="en-US" dirty="0">
                <a:solidFill>
                  <a:schemeClr val="bg1"/>
                </a:solidFill>
              </a:rPr>
              <a:t>Recommendations format (to support implementation)</a:t>
            </a:r>
          </a:p>
          <a:p>
            <a:pPr lvl="1"/>
            <a:r>
              <a:rPr lang="en-US" dirty="0">
                <a:solidFill>
                  <a:schemeClr val="bg1"/>
                </a:solidFill>
              </a:rPr>
              <a:t>Lead organization</a:t>
            </a:r>
          </a:p>
          <a:p>
            <a:pPr lvl="1"/>
            <a:r>
              <a:rPr lang="en-US" dirty="0">
                <a:solidFill>
                  <a:schemeClr val="bg1"/>
                </a:solidFill>
              </a:rPr>
              <a:t>Stakeholders</a:t>
            </a:r>
          </a:p>
          <a:p>
            <a:pPr lvl="1"/>
            <a:r>
              <a:rPr lang="en-US" dirty="0">
                <a:solidFill>
                  <a:schemeClr val="bg1"/>
                </a:solidFill>
              </a:rPr>
              <a:t>Objectives/tasks for year 3 work</a:t>
            </a:r>
          </a:p>
          <a:p>
            <a:r>
              <a:rPr lang="en-US" dirty="0">
                <a:solidFill>
                  <a:schemeClr val="bg1"/>
                </a:solidFill>
              </a:rPr>
              <a:t>Year 3 through June-July 2019</a:t>
            </a:r>
          </a:p>
          <a:p>
            <a:pPr lvl="1"/>
            <a:endParaRPr lang="en-US" dirty="0">
              <a:solidFill>
                <a:schemeClr val="bg1"/>
              </a:solidFill>
            </a:endParaRPr>
          </a:p>
          <a:p>
            <a:pPr lvl="1"/>
            <a:endParaRPr lang="en-US" dirty="0">
              <a:solidFill>
                <a:schemeClr val="bg1"/>
              </a:solidFill>
            </a:endParaRPr>
          </a:p>
          <a:p>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3290930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p:txBody>
          <a:bodyPr/>
          <a:lstStyle/>
          <a:p>
            <a:r>
              <a:rPr lang="en-US" dirty="0">
                <a:solidFill>
                  <a:schemeClr val="bg1"/>
                </a:solidFill>
              </a:rPr>
              <a:t>Work Groups</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894428" y="2007848"/>
            <a:ext cx="11082968" cy="4288121"/>
          </a:xfrm>
        </p:spPr>
        <p:txBody>
          <a:bodyPr/>
          <a:lstStyle/>
          <a:p>
            <a:r>
              <a:rPr lang="en-US" dirty="0">
                <a:solidFill>
                  <a:schemeClr val="bg1"/>
                </a:solidFill>
              </a:rPr>
              <a:t>Five workgroups</a:t>
            </a:r>
          </a:p>
          <a:p>
            <a:pPr lvl="1"/>
            <a:r>
              <a:rPr lang="en-US" dirty="0">
                <a:solidFill>
                  <a:schemeClr val="bg1"/>
                </a:solidFill>
              </a:rPr>
              <a:t>each take on 1-3 topics from Year 2 Report and Recommendations</a:t>
            </a:r>
          </a:p>
          <a:p>
            <a:pPr lvl="1"/>
            <a:r>
              <a:rPr lang="en-US" dirty="0">
                <a:solidFill>
                  <a:schemeClr val="bg1"/>
                </a:solidFill>
              </a:rPr>
              <a:t>1-several recommendations per topic</a:t>
            </a:r>
          </a:p>
          <a:p>
            <a:r>
              <a:rPr lang="en-US" dirty="0">
                <a:solidFill>
                  <a:schemeClr val="bg1"/>
                </a:solidFill>
              </a:rPr>
              <a:t>Key tasks:</a:t>
            </a:r>
          </a:p>
          <a:p>
            <a:pPr lvl="1"/>
            <a:r>
              <a:rPr lang="en-US" dirty="0">
                <a:solidFill>
                  <a:schemeClr val="bg1"/>
                </a:solidFill>
              </a:rPr>
              <a:t>Engage lead organization and stakeholders</a:t>
            </a:r>
          </a:p>
          <a:p>
            <a:pPr lvl="1"/>
            <a:r>
              <a:rPr lang="en-US" dirty="0">
                <a:solidFill>
                  <a:schemeClr val="bg1"/>
                </a:solidFill>
              </a:rPr>
              <a:t>Engage and get commitment from stakeholders</a:t>
            </a:r>
          </a:p>
          <a:p>
            <a:pPr lvl="1"/>
            <a:r>
              <a:rPr lang="en-US" dirty="0">
                <a:solidFill>
                  <a:schemeClr val="bg1"/>
                </a:solidFill>
              </a:rPr>
              <a:t> Get the recommendations(s) onto the stakeholder's workplan</a:t>
            </a:r>
          </a:p>
          <a:p>
            <a:r>
              <a:rPr lang="en-US" dirty="0">
                <a:solidFill>
                  <a:schemeClr val="bg1"/>
                </a:solidFill>
              </a:rPr>
              <a:t>See the “charge document” handout, ready reference, summary</a:t>
            </a:r>
          </a:p>
          <a:p>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597659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p:txBody>
          <a:bodyPr/>
          <a:lstStyle/>
          <a:p>
            <a:r>
              <a:rPr lang="en-US" dirty="0">
                <a:solidFill>
                  <a:schemeClr val="bg1"/>
                </a:solidFill>
              </a:rPr>
              <a:t>List of Work Groups</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1127464" y="1825625"/>
            <a:ext cx="10849932" cy="3660775"/>
          </a:xfrm>
        </p:spPr>
        <p:txBody>
          <a:bodyPr/>
          <a:lstStyle/>
          <a:p>
            <a:r>
              <a:rPr lang="en-US" dirty="0">
                <a:solidFill>
                  <a:schemeClr val="bg1"/>
                </a:solidFill>
              </a:rPr>
              <a:t>WG 1 – Standards, ELR, linking/accession #s – Scott </a:t>
            </a:r>
            <a:r>
              <a:rPr lang="en-US" dirty="0" err="1">
                <a:solidFill>
                  <a:schemeClr val="bg1"/>
                </a:solidFill>
              </a:rPr>
              <a:t>Troppy</a:t>
            </a:r>
            <a:endParaRPr lang="en-US" dirty="0">
              <a:solidFill>
                <a:schemeClr val="bg1"/>
              </a:solidFill>
            </a:endParaRPr>
          </a:p>
          <a:p>
            <a:r>
              <a:rPr lang="en-US" dirty="0">
                <a:solidFill>
                  <a:schemeClr val="bg1"/>
                </a:solidFill>
              </a:rPr>
              <a:t> </a:t>
            </a:r>
            <a:r>
              <a:rPr lang="en-US" b="1" dirty="0">
                <a:solidFill>
                  <a:schemeClr val="bg1"/>
                </a:solidFill>
              </a:rPr>
              <a:t>WG2 – Data “suppression”, breakpoints – </a:t>
            </a:r>
            <a:r>
              <a:rPr lang="en-US" b="1" dirty="0" err="1">
                <a:solidFill>
                  <a:schemeClr val="bg1"/>
                </a:solidFill>
              </a:rPr>
              <a:t>Megin</a:t>
            </a:r>
            <a:r>
              <a:rPr lang="en-US" b="1" dirty="0">
                <a:solidFill>
                  <a:schemeClr val="bg1"/>
                </a:solidFill>
              </a:rPr>
              <a:t> </a:t>
            </a:r>
            <a:r>
              <a:rPr lang="en-US" b="1" dirty="0" err="1">
                <a:solidFill>
                  <a:schemeClr val="bg1"/>
                </a:solidFill>
              </a:rPr>
              <a:t>Nicols</a:t>
            </a:r>
            <a:endParaRPr lang="en-US" b="1" dirty="0">
              <a:solidFill>
                <a:schemeClr val="bg1"/>
              </a:solidFill>
            </a:endParaRPr>
          </a:p>
          <a:p>
            <a:r>
              <a:rPr lang="en-US" dirty="0">
                <a:solidFill>
                  <a:schemeClr val="bg1"/>
                </a:solidFill>
              </a:rPr>
              <a:t>WG3 – CP-CRE MMG (nearly finished) – Scott </a:t>
            </a:r>
            <a:r>
              <a:rPr lang="en-US" dirty="0" err="1">
                <a:solidFill>
                  <a:schemeClr val="bg1"/>
                </a:solidFill>
              </a:rPr>
              <a:t>Troppy</a:t>
            </a:r>
            <a:r>
              <a:rPr lang="en-US" dirty="0">
                <a:solidFill>
                  <a:schemeClr val="bg1"/>
                </a:solidFill>
              </a:rPr>
              <a:t>, DJ Shannon</a:t>
            </a:r>
          </a:p>
          <a:p>
            <a:r>
              <a:rPr lang="en-US" dirty="0">
                <a:solidFill>
                  <a:schemeClr val="bg1"/>
                </a:solidFill>
              </a:rPr>
              <a:t>WG4 – NHSN/tracking registries -  DJ Shannon</a:t>
            </a:r>
          </a:p>
          <a:p>
            <a:r>
              <a:rPr lang="en-US" dirty="0">
                <a:solidFill>
                  <a:schemeClr val="bg1"/>
                </a:solidFill>
              </a:rPr>
              <a:t>WG5 - Surveillance scope (“colonization,” antibiograms) – Don Weiss</a:t>
            </a:r>
          </a:p>
          <a:p>
            <a:r>
              <a:rPr lang="en-US" dirty="0">
                <a:solidFill>
                  <a:schemeClr val="bg1"/>
                </a:solidFill>
              </a:rPr>
              <a:t>Core WG - sustainability</a:t>
            </a:r>
          </a:p>
          <a:p>
            <a:endParaRPr lang="en-US" dirty="0">
              <a:solidFill>
                <a:schemeClr val="bg1"/>
              </a:solidFill>
            </a:endParaRPr>
          </a:p>
          <a:p>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344373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726490" y="0"/>
            <a:ext cx="10515600" cy="1325563"/>
          </a:xfrm>
        </p:spPr>
        <p:txBody>
          <a:bodyPr>
            <a:normAutofit/>
          </a:bodyPr>
          <a:lstStyle/>
          <a:p>
            <a:r>
              <a:rPr lang="en-US" sz="4400" dirty="0">
                <a:solidFill>
                  <a:schemeClr val="bg1"/>
                </a:solidFill>
              </a:rPr>
              <a:t>Work Group members </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949910" y="1171852"/>
            <a:ext cx="10839635" cy="4856085"/>
          </a:xfrm>
        </p:spPr>
        <p:txBody>
          <a:bodyPr>
            <a:normAutofit lnSpcReduction="10000"/>
          </a:bodyPr>
          <a:lstStyle/>
          <a:p>
            <a:r>
              <a:rPr lang="en-US" dirty="0">
                <a:solidFill>
                  <a:schemeClr val="bg1"/>
                </a:solidFill>
              </a:rPr>
              <a:t>A lead person (from the TF)</a:t>
            </a:r>
          </a:p>
          <a:p>
            <a:r>
              <a:rPr lang="en-US" dirty="0">
                <a:solidFill>
                  <a:schemeClr val="bg1"/>
                </a:solidFill>
              </a:rPr>
              <a:t>Up to 14 others, don’t have to be TF member (WG 5 has 24)</a:t>
            </a:r>
          </a:p>
          <a:p>
            <a:r>
              <a:rPr lang="en-US" dirty="0">
                <a:solidFill>
                  <a:schemeClr val="bg1"/>
                </a:solidFill>
              </a:rPr>
              <a:t>Types of individuals</a:t>
            </a:r>
          </a:p>
          <a:p>
            <a:pPr lvl="1"/>
            <a:r>
              <a:rPr lang="en-US" dirty="0">
                <a:solidFill>
                  <a:schemeClr val="bg1"/>
                </a:solidFill>
              </a:rPr>
              <a:t>ARS stakeholders – clinical, public health epidemiology, laboratory, informatics</a:t>
            </a:r>
          </a:p>
          <a:p>
            <a:pPr lvl="1"/>
            <a:r>
              <a:rPr lang="en-US" dirty="0">
                <a:solidFill>
                  <a:schemeClr val="bg1"/>
                </a:solidFill>
              </a:rPr>
              <a:t>Relationships with stakeholder organizations will be helpful, not required</a:t>
            </a:r>
          </a:p>
          <a:p>
            <a:r>
              <a:rPr lang="en-US" dirty="0">
                <a:solidFill>
                  <a:schemeClr val="bg1"/>
                </a:solidFill>
              </a:rPr>
              <a:t>Time commitment for Work Group member – couple of hours per week, usually biweekly calls once up and running anticipated, sometimes weekly at crunch time</a:t>
            </a:r>
          </a:p>
          <a:p>
            <a:r>
              <a:rPr lang="en-US" dirty="0">
                <a:solidFill>
                  <a:schemeClr val="bg1"/>
                </a:solidFill>
              </a:rPr>
              <a:t>Activities – Work Group workplan, review of documents, act as ambassadors with stakeholders (meetings, calls, present), lead WG member attend some conference calls with ARTSF Core WG</a:t>
            </a:r>
          </a:p>
          <a:p>
            <a:r>
              <a:rPr lang="en-US" dirty="0">
                <a:solidFill>
                  <a:schemeClr val="bg1"/>
                </a:solidFill>
              </a:rPr>
              <a:t>Staffing – CSTE, APHL</a:t>
            </a:r>
          </a:p>
          <a:p>
            <a:pPr lvl="1"/>
            <a:endParaRPr lang="en-US" dirty="0">
              <a:solidFill>
                <a:schemeClr val="bg1"/>
              </a:solidFill>
            </a:endParaRPr>
          </a:p>
          <a:p>
            <a:pPr lvl="1"/>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4117780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2832100" y="0"/>
            <a:ext cx="8409990" cy="1325563"/>
          </a:xfrm>
        </p:spPr>
        <p:txBody>
          <a:bodyPr>
            <a:normAutofit/>
          </a:bodyPr>
          <a:lstStyle/>
          <a:p>
            <a:r>
              <a:rPr lang="en-US" sz="4400" dirty="0">
                <a:solidFill>
                  <a:schemeClr val="bg1"/>
                </a:solidFill>
              </a:rPr>
              <a:t>Work Group Leads</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330200" y="1016000"/>
            <a:ext cx="11459345" cy="5279969"/>
          </a:xfrm>
        </p:spPr>
        <p:txBody>
          <a:bodyPr>
            <a:normAutofit fontScale="85000" lnSpcReduction="20000"/>
          </a:bodyPr>
          <a:lstStyle/>
          <a:p>
            <a:r>
              <a:rPr lang="en-US" dirty="0">
                <a:solidFill>
                  <a:schemeClr val="bg1"/>
                </a:solidFill>
              </a:rPr>
              <a:t>Responsibilities:</a:t>
            </a:r>
          </a:p>
          <a:p>
            <a:pPr lvl="1"/>
            <a:r>
              <a:rPr lang="en-US" dirty="0">
                <a:solidFill>
                  <a:schemeClr val="bg1"/>
                </a:solidFill>
              </a:rPr>
              <a:t>Approve agendas</a:t>
            </a:r>
          </a:p>
          <a:p>
            <a:pPr lvl="1"/>
            <a:r>
              <a:rPr lang="en-US" dirty="0">
                <a:solidFill>
                  <a:schemeClr val="bg1"/>
                </a:solidFill>
              </a:rPr>
              <a:t>Control the floor during calls, manage time</a:t>
            </a:r>
          </a:p>
          <a:p>
            <a:pPr lvl="1"/>
            <a:r>
              <a:rPr lang="en-US" dirty="0">
                <a:solidFill>
                  <a:schemeClr val="bg1"/>
                </a:solidFill>
              </a:rPr>
              <a:t>Point of contact for staff and members between calls</a:t>
            </a:r>
          </a:p>
          <a:p>
            <a:pPr lvl="1"/>
            <a:r>
              <a:rPr lang="en-US" dirty="0">
                <a:solidFill>
                  <a:schemeClr val="bg1"/>
                </a:solidFill>
              </a:rPr>
              <a:t>Sign off on documents prepared by the WG (plan, progress reports, slide sets)</a:t>
            </a:r>
          </a:p>
          <a:p>
            <a:pPr lvl="1"/>
            <a:r>
              <a:rPr lang="en-US" dirty="0">
                <a:solidFill>
                  <a:schemeClr val="bg1"/>
                </a:solidFill>
              </a:rPr>
              <a:t>Give progress updates/discussions with Core WG – approximately once every 4-6 weeks</a:t>
            </a:r>
          </a:p>
          <a:p>
            <a:r>
              <a:rPr lang="en-US" dirty="0">
                <a:solidFill>
                  <a:schemeClr val="bg1"/>
                </a:solidFill>
              </a:rPr>
              <a:t>Time commitment – on average, 2 hours per week in addition to group call time</a:t>
            </a:r>
          </a:p>
          <a:p>
            <a:r>
              <a:rPr lang="en-US" dirty="0">
                <a:solidFill>
                  <a:schemeClr val="bg1"/>
                </a:solidFill>
              </a:rPr>
              <a:t>Staffing:</a:t>
            </a:r>
          </a:p>
          <a:p>
            <a:r>
              <a:rPr lang="en-US" dirty="0">
                <a:solidFill>
                  <a:schemeClr val="bg1"/>
                </a:solidFill>
              </a:rPr>
              <a:t>One lead staff (Brooke, Kelly)</a:t>
            </a:r>
          </a:p>
          <a:p>
            <a:pPr lvl="1"/>
            <a:r>
              <a:rPr lang="en-US" dirty="0">
                <a:solidFill>
                  <a:schemeClr val="bg1"/>
                </a:solidFill>
              </a:rPr>
              <a:t>Rich assists, backup</a:t>
            </a:r>
          </a:p>
          <a:p>
            <a:pPr lvl="1"/>
            <a:r>
              <a:rPr lang="en-US" dirty="0">
                <a:solidFill>
                  <a:schemeClr val="bg1"/>
                </a:solidFill>
              </a:rPr>
              <a:t>Logistics</a:t>
            </a:r>
          </a:p>
          <a:p>
            <a:pPr lvl="2"/>
            <a:r>
              <a:rPr lang="en-US" dirty="0">
                <a:solidFill>
                  <a:schemeClr val="bg1"/>
                </a:solidFill>
              </a:rPr>
              <a:t>Email  and document preparation and distribution</a:t>
            </a:r>
          </a:p>
          <a:p>
            <a:pPr lvl="2"/>
            <a:r>
              <a:rPr lang="en-US" dirty="0">
                <a:solidFill>
                  <a:schemeClr val="bg1"/>
                </a:solidFill>
              </a:rPr>
              <a:t>Scheduling of conference calls of group, calls with stakeholders, etc.</a:t>
            </a:r>
          </a:p>
          <a:p>
            <a:r>
              <a:rPr lang="en-US" dirty="0">
                <a:solidFill>
                  <a:schemeClr val="bg1"/>
                </a:solidFill>
              </a:rPr>
              <a:t>Governance</a:t>
            </a:r>
          </a:p>
          <a:p>
            <a:pPr lvl="1"/>
            <a:r>
              <a:rPr lang="en-US" dirty="0">
                <a:solidFill>
                  <a:schemeClr val="bg1"/>
                </a:solidFill>
              </a:rPr>
              <a:t>Co-chairs (CSTE, CDC, APHL)</a:t>
            </a:r>
          </a:p>
          <a:p>
            <a:pPr lvl="1"/>
            <a:r>
              <a:rPr lang="en-US" dirty="0">
                <a:solidFill>
                  <a:schemeClr val="bg1"/>
                </a:solidFill>
              </a:rPr>
              <a:t>Core Work Group</a:t>
            </a:r>
          </a:p>
          <a:p>
            <a:pPr lvl="2"/>
            <a:endParaRPr lang="en-US" dirty="0">
              <a:solidFill>
                <a:schemeClr val="bg1"/>
              </a:solidFill>
            </a:endParaRPr>
          </a:p>
          <a:p>
            <a:pPr lvl="1"/>
            <a:endParaRPr lang="en-US" dirty="0">
              <a:solidFill>
                <a:schemeClr val="bg1"/>
              </a:solidFill>
            </a:endParaRPr>
          </a:p>
          <a:p>
            <a:pPr lvl="1"/>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2679341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2832100" y="0"/>
            <a:ext cx="8409990" cy="1325563"/>
          </a:xfrm>
        </p:spPr>
        <p:txBody>
          <a:bodyPr>
            <a:normAutofit/>
          </a:bodyPr>
          <a:lstStyle/>
          <a:p>
            <a:r>
              <a:rPr lang="en-US" sz="4400" dirty="0">
                <a:solidFill>
                  <a:schemeClr val="bg1"/>
                </a:solidFill>
              </a:rPr>
              <a:t>Benchmarks 2019</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105266" y="1251459"/>
            <a:ext cx="11981468" cy="5279969"/>
          </a:xfrm>
        </p:spPr>
        <p:txBody>
          <a:bodyPr>
            <a:normAutofit/>
          </a:bodyPr>
          <a:lstStyle/>
          <a:p>
            <a:pPr lvl="2"/>
            <a:endParaRPr lang="en-US" dirty="0">
              <a:solidFill>
                <a:schemeClr val="bg1"/>
              </a:solidFill>
            </a:endParaRPr>
          </a:p>
          <a:p>
            <a:pPr lvl="1"/>
            <a:r>
              <a:rPr lang="en-US" sz="2800" dirty="0">
                <a:solidFill>
                  <a:schemeClr val="bg1"/>
                </a:solidFill>
              </a:rPr>
              <a:t>Form Work Groups – by February 8</a:t>
            </a:r>
          </a:p>
          <a:p>
            <a:pPr lvl="1"/>
            <a:r>
              <a:rPr lang="en-US" sz="2800" dirty="0">
                <a:solidFill>
                  <a:schemeClr val="bg1"/>
                </a:solidFill>
              </a:rPr>
              <a:t>Start Work Group calls – by February 22</a:t>
            </a:r>
          </a:p>
          <a:p>
            <a:pPr lvl="1"/>
            <a:r>
              <a:rPr lang="en-US" sz="2800" dirty="0">
                <a:solidFill>
                  <a:schemeClr val="bg1"/>
                </a:solidFill>
              </a:rPr>
              <a:t>Status reports to Core WG – starting March 1</a:t>
            </a:r>
          </a:p>
          <a:p>
            <a:pPr lvl="1"/>
            <a:r>
              <a:rPr lang="en-US" sz="2800" dirty="0">
                <a:solidFill>
                  <a:schemeClr val="bg1"/>
                </a:solidFill>
              </a:rPr>
              <a:t>Items for inclusion in CSTE Annual Conference Roundtable (if accepted) – by May 29</a:t>
            </a:r>
          </a:p>
          <a:p>
            <a:pPr lvl="1"/>
            <a:r>
              <a:rPr lang="en-US" sz="2800" dirty="0">
                <a:solidFill>
                  <a:schemeClr val="bg1"/>
                </a:solidFill>
              </a:rPr>
              <a:t>CSTE Annual Conference Roundtable – by June 6</a:t>
            </a:r>
          </a:p>
          <a:p>
            <a:pPr lvl="1"/>
            <a:r>
              <a:rPr lang="en-US" sz="2800" dirty="0">
                <a:solidFill>
                  <a:schemeClr val="bg1"/>
                </a:solidFill>
              </a:rPr>
              <a:t>Year 3 Report draft – by June 30</a:t>
            </a:r>
          </a:p>
          <a:p>
            <a:pPr lvl="1"/>
            <a:r>
              <a:rPr lang="en-US" sz="2800" dirty="0">
                <a:solidFill>
                  <a:schemeClr val="bg1"/>
                </a:solidFill>
              </a:rPr>
              <a:t>Year 3  Report final – by July 31</a:t>
            </a:r>
          </a:p>
          <a:p>
            <a:pPr lvl="1"/>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1580048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2525203" y="-48021"/>
            <a:ext cx="8107144" cy="1065402"/>
          </a:xfrm>
        </p:spPr>
        <p:txBody>
          <a:bodyPr>
            <a:normAutofit/>
          </a:bodyPr>
          <a:lstStyle/>
          <a:p>
            <a:r>
              <a:rPr lang="en-US" sz="4400" dirty="0">
                <a:solidFill>
                  <a:schemeClr val="bg1"/>
                </a:solidFill>
              </a:rPr>
              <a:t>Work group 2’s scope, activities </a:t>
            </a: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3">
            <a:biLevel thresh="50000"/>
            <a:extLst>
              <a:ext uri="{BEBA8EAE-BF5A-486C-A8C5-ECC9F3942E4B}">
                <a14:imgProps xmlns:a14="http://schemas.microsoft.com/office/drawing/2010/main">
                  <a14:imgLayer r:embed="rId4">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graphicFrame>
        <p:nvGraphicFramePr>
          <p:cNvPr id="7" name="Content Placeholder 6">
            <a:extLst>
              <a:ext uri="{FF2B5EF4-FFF2-40B4-BE49-F238E27FC236}">
                <a16:creationId xmlns:a16="http://schemas.microsoft.com/office/drawing/2014/main" id="{0D17EBC1-988C-44A3-B5A4-C467BE709E88}"/>
              </a:ext>
            </a:extLst>
          </p:cNvPr>
          <p:cNvGraphicFramePr>
            <a:graphicFrameLocks noGrp="1"/>
          </p:cNvGraphicFramePr>
          <p:nvPr>
            <p:ph idx="1"/>
            <p:extLst>
              <p:ext uri="{D42A27DB-BD31-4B8C-83A1-F6EECF244321}">
                <p14:modId xmlns:p14="http://schemas.microsoft.com/office/powerpoint/2010/main" val="594865760"/>
              </p:ext>
            </p:extLst>
          </p:nvPr>
        </p:nvGraphicFramePr>
        <p:xfrm>
          <a:off x="128336" y="1226266"/>
          <a:ext cx="11935328" cy="4405467"/>
        </p:xfrm>
        <a:graphic>
          <a:graphicData uri="http://schemas.openxmlformats.org/drawingml/2006/table">
            <a:tbl>
              <a:tblPr/>
              <a:tblGrid>
                <a:gridCol w="423448">
                  <a:extLst>
                    <a:ext uri="{9D8B030D-6E8A-4147-A177-3AD203B41FA5}">
                      <a16:colId xmlns:a16="http://schemas.microsoft.com/office/drawing/2014/main" val="654731184"/>
                    </a:ext>
                  </a:extLst>
                </a:gridCol>
                <a:gridCol w="6195525">
                  <a:extLst>
                    <a:ext uri="{9D8B030D-6E8A-4147-A177-3AD203B41FA5}">
                      <a16:colId xmlns:a16="http://schemas.microsoft.com/office/drawing/2014/main" val="115793367"/>
                    </a:ext>
                  </a:extLst>
                </a:gridCol>
                <a:gridCol w="1299411">
                  <a:extLst>
                    <a:ext uri="{9D8B030D-6E8A-4147-A177-3AD203B41FA5}">
                      <a16:colId xmlns:a16="http://schemas.microsoft.com/office/drawing/2014/main" val="3019598368"/>
                    </a:ext>
                  </a:extLst>
                </a:gridCol>
                <a:gridCol w="4016944">
                  <a:extLst>
                    <a:ext uri="{9D8B030D-6E8A-4147-A177-3AD203B41FA5}">
                      <a16:colId xmlns:a16="http://schemas.microsoft.com/office/drawing/2014/main" val="4152776079"/>
                    </a:ext>
                  </a:extLst>
                </a:gridCol>
              </a:tblGrid>
              <a:tr h="226394">
                <a:tc gridSpan="4">
                  <a:txBody>
                    <a:bodyPr/>
                    <a:lstStyle/>
                    <a:p>
                      <a:pPr algn="ctr" fontAlgn="ctr"/>
                      <a:r>
                        <a:rPr lang="en-US" sz="2400" b="0" i="0" u="none" strike="noStrike" dirty="0">
                          <a:solidFill>
                            <a:srgbClr val="000000"/>
                          </a:solidFill>
                          <a:effectLst/>
                          <a:latin typeface="Calibri" panose="020F0502020204030204" pitchFamily="34" charset="0"/>
                        </a:rPr>
                        <a:t> </a:t>
                      </a:r>
                    </a:p>
                    <a:p>
                      <a:pPr algn="ctr" fontAlgn="b"/>
                      <a:r>
                        <a:rPr lang="en-US" sz="2400" b="1" i="0" u="none" strike="noStrike" dirty="0">
                          <a:solidFill>
                            <a:srgbClr val="000000"/>
                          </a:solidFill>
                          <a:effectLst/>
                          <a:latin typeface="Calibri" panose="020F0502020204030204" pitchFamily="34" charset="0"/>
                        </a:rPr>
                        <a:t>Breakpoints </a:t>
                      </a:r>
                    </a:p>
                    <a:p>
                      <a:pPr algn="ctr" fontAlgn="b"/>
                      <a:r>
                        <a:rPr lang="en-US" sz="2400" b="0" i="0" u="none" strike="noStrike" dirty="0">
                          <a:solidFill>
                            <a:srgbClr val="000000"/>
                          </a:solidFill>
                          <a:effectLst/>
                          <a:latin typeface="Calibri" panose="020F0502020204030204" pitchFamily="34" charset="0"/>
                        </a:rPr>
                        <a:t>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endParaRPr lang="en-US"/>
                    </a:p>
                  </a:txBody>
                  <a:tcPr/>
                </a:tc>
                <a:tc hMerge="1">
                  <a:txBody>
                    <a:bodyPr/>
                    <a:lstStyle/>
                    <a:p>
                      <a:pPr algn="ctr" fontAlgn="ctr"/>
                      <a:endParaRPr lang="en-US" sz="1200" b="0" i="0" u="none" strike="noStrike">
                        <a:solidFill>
                          <a:srgbClr val="000000"/>
                        </a:solidFill>
                        <a:effectLst/>
                        <a:latin typeface="Calibri" panose="020F0502020204030204" pitchFamily="34" charset="0"/>
                      </a:endParaRP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pPr algn="l" fontAlgn="b"/>
                      <a:endParaRPr lang="en-US" sz="1200" b="0" i="0" u="none" strike="noStrike" dirty="0">
                        <a:solidFill>
                          <a:srgbClr val="000000"/>
                        </a:solidFill>
                        <a:effectLst/>
                        <a:latin typeface="Calibri" panose="020F0502020204030204" pitchFamily="34" charset="0"/>
                      </a:endParaRPr>
                    </a:p>
                  </a:txBody>
                  <a:tcPr marL="5449" marR="5449" marT="5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2619089839"/>
                  </a:ext>
                </a:extLst>
              </a:tr>
              <a:tr h="95440">
                <a:tc>
                  <a:txBody>
                    <a:bodyPr/>
                    <a:lstStyle/>
                    <a:p>
                      <a:pPr algn="ctr" fontAlgn="ctr"/>
                      <a:r>
                        <a:rPr lang="en-US" sz="1200" b="1" i="0" u="none" strike="noStrike" dirty="0">
                          <a:solidFill>
                            <a:srgbClr val="000000"/>
                          </a:solidFill>
                          <a:effectLst/>
                          <a:latin typeface="Calibri" panose="020F0502020204030204" pitchFamily="34" charset="0"/>
                        </a:rPr>
                        <a:t>#</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400" b="1" i="0" u="none" strike="noStrike">
                          <a:solidFill>
                            <a:srgbClr val="000000"/>
                          </a:solidFill>
                          <a:effectLst/>
                          <a:latin typeface="Calibri" panose="020F0502020204030204" pitchFamily="34" charset="0"/>
                        </a:rPr>
                        <a:t>Recommendation</a:t>
                      </a:r>
                      <a:endParaRPr lang="en-US" sz="2400" b="1" i="0" u="none" strike="noStrike" dirty="0">
                        <a:solidFill>
                          <a:srgbClr val="000000"/>
                        </a:solidFill>
                        <a:effectLst/>
                        <a:latin typeface="Calibri" panose="020F0502020204030204" pitchFamily="34" charset="0"/>
                      </a:endParaRP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400" b="1" i="0" u="none" strike="noStrike" dirty="0">
                          <a:solidFill>
                            <a:srgbClr val="000000"/>
                          </a:solidFill>
                          <a:effectLst/>
                          <a:latin typeface="Calibri" panose="020F0502020204030204" pitchFamily="34" charset="0"/>
                        </a:rPr>
                        <a:t>Lead</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400" b="1" i="0" u="none" strike="noStrike" dirty="0">
                          <a:solidFill>
                            <a:srgbClr val="000000"/>
                          </a:solidFill>
                          <a:effectLst/>
                          <a:latin typeface="Calibri" panose="020F0502020204030204" pitchFamily="34" charset="0"/>
                        </a:rPr>
                        <a:t>Stakeholders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7886408"/>
                  </a:ext>
                </a:extLst>
              </a:tr>
              <a:tr h="1669201">
                <a:tc>
                  <a:txBody>
                    <a:bodyPr/>
                    <a:lstStyle/>
                    <a:p>
                      <a:pPr algn="ctr" fontAlgn="ctr"/>
                      <a:r>
                        <a:rPr lang="en-US" sz="2000" b="0" i="1" u="none" strike="noStrike" dirty="0">
                          <a:solidFill>
                            <a:srgbClr val="000000"/>
                          </a:solidFill>
                          <a:effectLst/>
                          <a:latin typeface="Calibri" panose="020F0502020204030204" pitchFamily="34" charset="0"/>
                        </a:rPr>
                        <a:t>1</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400" b="0" i="0" u="none" strike="noStrike" dirty="0">
                          <a:solidFill>
                            <a:srgbClr val="000000"/>
                          </a:solidFill>
                          <a:effectLst/>
                          <a:latin typeface="Calibri" panose="020F0502020204030204" pitchFamily="34" charset="0"/>
                        </a:rPr>
                        <a:t>Encourage the adoption of the President’s Advisory Council – Combatting Antibiotic Resistant Bacteria (PAC-CARB) recommendation that use of most up to date breakpoints becomes a CLIA requirement.</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Calibri" panose="020F0502020204030204" pitchFamily="34" charset="0"/>
                        </a:rPr>
                        <a:t>CMS</a:t>
                      </a:r>
                    </a:p>
                    <a:p>
                      <a:pPr algn="ctr" fontAlgn="ctr"/>
                      <a:endParaRPr lang="en-US" sz="2400" b="0" i="0" u="none" strike="noStrike" dirty="0">
                        <a:solidFill>
                          <a:srgbClr val="000000"/>
                        </a:solidFill>
                        <a:effectLst/>
                        <a:latin typeface="Calibri" panose="020F0502020204030204" pitchFamily="34" charset="0"/>
                      </a:endParaRP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2400" b="0" i="0" u="none" strike="noStrike" dirty="0">
                          <a:solidFill>
                            <a:srgbClr val="000000"/>
                          </a:solidFill>
                          <a:effectLst/>
                          <a:latin typeface="Calibri" panose="020F0502020204030204" pitchFamily="34" charset="0"/>
                        </a:rPr>
                        <a:t>CMS, APHL, LIMS vendors, state lab and clinical lab directors, state AR programs, IFPMA (International Federation of Pharmaceutical Manufacturers &amp; Associations), STMA (Susceptibility Testing Manufacturers Association)</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6922959"/>
                  </a:ext>
                </a:extLst>
              </a:tr>
            </a:tbl>
          </a:graphicData>
        </a:graphic>
      </p:graphicFrame>
    </p:spTree>
    <p:extLst>
      <p:ext uri="{BB962C8B-B14F-4D97-AF65-F5344CB8AC3E}">
        <p14:creationId xmlns:p14="http://schemas.microsoft.com/office/powerpoint/2010/main" val="826812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2775460" y="-243339"/>
            <a:ext cx="8107144" cy="1065402"/>
          </a:xfrm>
        </p:spPr>
        <p:txBody>
          <a:bodyPr>
            <a:normAutofit/>
          </a:bodyPr>
          <a:lstStyle/>
          <a:p>
            <a:r>
              <a:rPr lang="en-US" sz="4400" dirty="0">
                <a:solidFill>
                  <a:schemeClr val="bg1"/>
                </a:solidFill>
              </a:rPr>
              <a:t>Work group 2’s scope, activities </a:t>
            </a: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3">
            <a:biLevel thresh="50000"/>
            <a:extLst>
              <a:ext uri="{BEBA8EAE-BF5A-486C-A8C5-ECC9F3942E4B}">
                <a14:imgProps xmlns:a14="http://schemas.microsoft.com/office/drawing/2010/main">
                  <a14:imgLayer r:embed="rId4">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graphicFrame>
        <p:nvGraphicFramePr>
          <p:cNvPr id="7" name="Content Placeholder 6">
            <a:extLst>
              <a:ext uri="{FF2B5EF4-FFF2-40B4-BE49-F238E27FC236}">
                <a16:creationId xmlns:a16="http://schemas.microsoft.com/office/drawing/2014/main" id="{0D17EBC1-988C-44A3-B5A4-C467BE709E88}"/>
              </a:ext>
            </a:extLst>
          </p:cNvPr>
          <p:cNvGraphicFramePr>
            <a:graphicFrameLocks noGrp="1"/>
          </p:cNvGraphicFramePr>
          <p:nvPr>
            <p:ph idx="1"/>
            <p:extLst>
              <p:ext uri="{D42A27DB-BD31-4B8C-83A1-F6EECF244321}">
                <p14:modId xmlns:p14="http://schemas.microsoft.com/office/powerpoint/2010/main" val="2519189752"/>
              </p:ext>
            </p:extLst>
          </p:nvPr>
        </p:nvGraphicFramePr>
        <p:xfrm>
          <a:off x="80390" y="681834"/>
          <a:ext cx="12031220" cy="5431912"/>
        </p:xfrm>
        <a:graphic>
          <a:graphicData uri="http://schemas.openxmlformats.org/drawingml/2006/table">
            <a:tbl>
              <a:tblPr/>
              <a:tblGrid>
                <a:gridCol w="426850">
                  <a:extLst>
                    <a:ext uri="{9D8B030D-6E8A-4147-A177-3AD203B41FA5}">
                      <a16:colId xmlns:a16="http://schemas.microsoft.com/office/drawing/2014/main" val="654731184"/>
                    </a:ext>
                  </a:extLst>
                </a:gridCol>
                <a:gridCol w="6799001">
                  <a:extLst>
                    <a:ext uri="{9D8B030D-6E8A-4147-A177-3AD203B41FA5}">
                      <a16:colId xmlns:a16="http://schemas.microsoft.com/office/drawing/2014/main" val="115793367"/>
                    </a:ext>
                  </a:extLst>
                </a:gridCol>
                <a:gridCol w="1604365">
                  <a:extLst>
                    <a:ext uri="{9D8B030D-6E8A-4147-A177-3AD203B41FA5}">
                      <a16:colId xmlns:a16="http://schemas.microsoft.com/office/drawing/2014/main" val="3019598368"/>
                    </a:ext>
                  </a:extLst>
                </a:gridCol>
                <a:gridCol w="3201004">
                  <a:extLst>
                    <a:ext uri="{9D8B030D-6E8A-4147-A177-3AD203B41FA5}">
                      <a16:colId xmlns:a16="http://schemas.microsoft.com/office/drawing/2014/main" val="4152776079"/>
                    </a:ext>
                  </a:extLst>
                </a:gridCol>
              </a:tblGrid>
              <a:tr h="569831">
                <a:tc gridSpan="4">
                  <a:txBody>
                    <a:bodyPr/>
                    <a:lstStyle/>
                    <a:p>
                      <a:pPr algn="ctr" fontAlgn="ctr"/>
                      <a:r>
                        <a:rPr lang="en-US" sz="1600" b="0" i="0" u="none" strike="noStrike" dirty="0">
                          <a:solidFill>
                            <a:srgbClr val="000000"/>
                          </a:solidFill>
                          <a:effectLst/>
                          <a:latin typeface="Calibri" panose="020F0502020204030204" pitchFamily="34" charset="0"/>
                        </a:rPr>
                        <a:t> </a:t>
                      </a:r>
                      <a:r>
                        <a:rPr lang="en-US" sz="1600" b="1" i="0" u="none" strike="noStrike" dirty="0">
                          <a:solidFill>
                            <a:srgbClr val="000000"/>
                          </a:solidFill>
                          <a:effectLst/>
                          <a:latin typeface="Calibri" panose="020F0502020204030204" pitchFamily="34" charset="0"/>
                        </a:rPr>
                        <a:t>Suppression </a:t>
                      </a:r>
                      <a:r>
                        <a:rPr lang="en-US" sz="1600" b="0" i="0" u="none" strike="noStrike" dirty="0">
                          <a:solidFill>
                            <a:srgbClr val="000000"/>
                          </a:solidFill>
                          <a:effectLst/>
                          <a:latin typeface="Calibri" panose="020F0502020204030204" pitchFamily="34" charset="0"/>
                        </a:rPr>
                        <a:t>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endParaRPr lang="en-US"/>
                    </a:p>
                  </a:txBody>
                  <a:tcPr>
                    <a:lnL w="6350" cap="flat" cmpd="sng" algn="ctr">
                      <a:solidFill>
                        <a:srgbClr val="000000"/>
                      </a:solidFill>
                      <a:prstDash val="solid"/>
                      <a:round/>
                      <a:headEnd type="none" w="med" len="med"/>
                      <a:tailEnd type="none" w="med" len="med"/>
                    </a:lnL>
                  </a:tcPr>
                </a:tc>
                <a:tc hMerge="1">
                  <a:txBody>
                    <a:bodyPr/>
                    <a:lstStyle/>
                    <a:p>
                      <a:pPr algn="ctr" fontAlgn="ctr"/>
                      <a:endParaRPr lang="en-US" sz="1200" b="0" i="0" u="none" strike="noStrike">
                        <a:solidFill>
                          <a:srgbClr val="000000"/>
                        </a:solidFill>
                        <a:effectLst/>
                        <a:latin typeface="Calibri" panose="020F0502020204030204" pitchFamily="34" charset="0"/>
                      </a:endParaRP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pPr algn="l" fontAlgn="b"/>
                      <a:endParaRPr lang="en-US" sz="1200" b="0" i="0" u="none" strike="noStrike" dirty="0">
                        <a:solidFill>
                          <a:srgbClr val="000000"/>
                        </a:solidFill>
                        <a:effectLst/>
                        <a:latin typeface="Calibri" panose="020F0502020204030204" pitchFamily="34" charset="0"/>
                      </a:endParaRPr>
                    </a:p>
                  </a:txBody>
                  <a:tcPr marL="5449" marR="5449" marT="5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2619089839"/>
                  </a:ext>
                </a:extLst>
              </a:tr>
              <a:tr h="287717">
                <a:tc>
                  <a:txBody>
                    <a:bodyPr/>
                    <a:lstStyle/>
                    <a:p>
                      <a:pPr algn="ctr" fontAlgn="ctr"/>
                      <a:r>
                        <a:rPr lang="en-US" sz="1200" b="1" i="0" u="none" strike="noStrike" dirty="0">
                          <a:solidFill>
                            <a:srgbClr val="000000"/>
                          </a:solidFill>
                          <a:effectLst/>
                          <a:latin typeface="Calibri" panose="020F0502020204030204" pitchFamily="34" charset="0"/>
                        </a:rPr>
                        <a:t>#</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effectLst/>
                          <a:latin typeface="Calibri" panose="020F0502020204030204" pitchFamily="34" charset="0"/>
                        </a:rPr>
                        <a:t>Recommendation</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effectLst/>
                          <a:latin typeface="Calibri" panose="020F0502020204030204" pitchFamily="34" charset="0"/>
                        </a:rPr>
                        <a:t>Lead</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600" b="1" i="0" u="none" strike="noStrike" dirty="0">
                          <a:solidFill>
                            <a:srgbClr val="000000"/>
                          </a:solidFill>
                          <a:effectLst/>
                          <a:latin typeface="Calibri" panose="020F0502020204030204" pitchFamily="34" charset="0"/>
                        </a:rPr>
                        <a:t>Stakeholders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7886408"/>
                  </a:ext>
                </a:extLst>
              </a:tr>
              <a:tr h="1172190">
                <a:tc>
                  <a:txBody>
                    <a:bodyPr/>
                    <a:lstStyle/>
                    <a:p>
                      <a:pPr algn="ctr" fontAlgn="ctr"/>
                      <a:r>
                        <a:rPr lang="en-US" sz="1200" b="0" i="0" u="none" strike="noStrike" dirty="0">
                          <a:solidFill>
                            <a:srgbClr val="000000"/>
                          </a:solidFill>
                          <a:effectLst/>
                          <a:latin typeface="Calibri" panose="020F0502020204030204" pitchFamily="34" charset="0"/>
                        </a:rPr>
                        <a:t>1</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Gather more information on the reasons surrounding data suppression, including why those data are suppressed, and which of those data may be helpful or harmful to appropriate and useful clinical and public health interventions.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AR test manufacturers, NHSN, EIP</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600" b="0" i="0" u="none" strike="noStrike" dirty="0">
                          <a:solidFill>
                            <a:srgbClr val="000000"/>
                          </a:solidFill>
                          <a:effectLst/>
                          <a:latin typeface="Calibri" panose="020F0502020204030204" pitchFamily="34" charset="0"/>
                        </a:rPr>
                        <a:t>APHL, CDC (NHSN), Lab instrument manufacturers, LIMS vendors, state lab and clinical lab directors, state AR programs, WHONET</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6922959"/>
                  </a:ext>
                </a:extLst>
              </a:tr>
              <a:tr h="1134058">
                <a:tc>
                  <a:txBody>
                    <a:bodyPr/>
                    <a:lstStyle/>
                    <a:p>
                      <a:pPr algn="ctr" fontAlgn="ctr"/>
                      <a:r>
                        <a:rPr lang="en-US" sz="1200" b="0" i="1" u="none" strike="noStrike" dirty="0">
                          <a:solidFill>
                            <a:srgbClr val="000000"/>
                          </a:solidFill>
                          <a:effectLst/>
                          <a:latin typeface="Calibri" panose="020F0502020204030204" pitchFamily="34" charset="0"/>
                        </a:rPr>
                        <a:t>1A</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Gather list of expert rules from instrument manufacturers. Evaluate how those rules would impact public health surveillance data. This evaluation should include assessment of the impact of data suppression on public health reporting of AR resistant pathogens in antibiograms for AMS.</a:t>
                      </a:r>
                      <a:endParaRPr lang="en-US" sz="1600" b="0" i="1" u="none" strike="noStrike" dirty="0">
                        <a:solidFill>
                          <a:srgbClr val="000000"/>
                        </a:solidFill>
                        <a:effectLst/>
                        <a:latin typeface="Calibri" panose="020F0502020204030204" pitchFamily="34" charset="0"/>
                      </a:endParaRP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panose="020F0502020204030204" pitchFamily="34" charset="0"/>
                        </a:rPr>
                        <a:t>AR test manufacturers, NHSN, EIP</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600" b="0" i="0" u="none" strike="noStrike">
                          <a:solidFill>
                            <a:srgbClr val="000000"/>
                          </a:solidFill>
                          <a:effectLst/>
                          <a:latin typeface="Calibri" panose="020F0502020204030204" pitchFamily="34" charset="0"/>
                        </a:rPr>
                        <a:t>APHL, CDC (NHSN), Lab instrument manufacturers, LIMS vendors, state lab and clinical lab directors, state AR programs, WHONET</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3004712"/>
                  </a:ext>
                </a:extLst>
              </a:tr>
              <a:tr h="1134058">
                <a:tc>
                  <a:txBody>
                    <a:bodyPr/>
                    <a:lstStyle/>
                    <a:p>
                      <a:pPr algn="ctr" fontAlgn="ctr"/>
                      <a:r>
                        <a:rPr lang="en-US" sz="1200" b="0" i="1" u="none" strike="noStrike" dirty="0">
                          <a:solidFill>
                            <a:srgbClr val="000000"/>
                          </a:solidFill>
                          <a:effectLst/>
                          <a:latin typeface="Calibri" panose="020F0502020204030204" pitchFamily="34" charset="0"/>
                        </a:rPr>
                        <a:t>1B</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Assess the effect of data suppression rules on the availability and usefulness of resistance data on the data currently reported via the NHSN AUR module.</a:t>
                      </a:r>
                      <a:endParaRPr lang="en-US" sz="1600" b="0" i="1" u="none" strike="noStrike" dirty="0">
                        <a:solidFill>
                          <a:srgbClr val="000000"/>
                        </a:solidFill>
                        <a:effectLst/>
                        <a:latin typeface="Calibri" panose="020F0502020204030204" pitchFamily="34" charset="0"/>
                      </a:endParaRP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AR test manufacturers, NHSN, EIP</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600" b="0" i="0" u="none" strike="noStrike" dirty="0">
                          <a:solidFill>
                            <a:srgbClr val="000000"/>
                          </a:solidFill>
                          <a:effectLst/>
                          <a:latin typeface="Calibri" panose="020F0502020204030204" pitchFamily="34" charset="0"/>
                        </a:rPr>
                        <a:t>APHL, CDC (NHSN), Lab instrument manufacturers, LIMS vendors, state lab and clinical lab directors, state AR programs, WHONET</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4675121"/>
                  </a:ext>
                </a:extLst>
              </a:tr>
              <a:tr h="1134058">
                <a:tc>
                  <a:txBody>
                    <a:bodyPr/>
                    <a:lstStyle/>
                    <a:p>
                      <a:pPr algn="ctr" fontAlgn="ctr"/>
                      <a:r>
                        <a:rPr lang="en-US" sz="1200" b="0" i="0" u="none" strike="noStrike" dirty="0">
                          <a:solidFill>
                            <a:srgbClr val="000000"/>
                          </a:solidFill>
                          <a:effectLst/>
                          <a:latin typeface="Calibri" panose="020F0502020204030204" pitchFamily="34" charset="0"/>
                        </a:rPr>
                        <a:t>2</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Calibri" panose="020F0502020204030204" pitchFamily="34" charset="0"/>
                        </a:rPr>
                        <a:t>Develop guidance for laboratories on how to approach de-suppression of data for public health purposes (e.g. CLSI M39). Include recommendations on how to apply suppression rules for public health surveillance to de-suppress appropriately.</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Calibri" panose="020F0502020204030204" pitchFamily="34" charset="0"/>
                        </a:rPr>
                        <a:t>AR test manufacturers, NHSN, EIP</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600" b="0" i="0" u="none" strike="noStrike" dirty="0">
                          <a:solidFill>
                            <a:srgbClr val="000000"/>
                          </a:solidFill>
                          <a:effectLst/>
                          <a:latin typeface="Calibri" panose="020F0502020204030204" pitchFamily="34" charset="0"/>
                        </a:rPr>
                        <a:t>APHL, CLSI, Lab instrument manufacturers, LIMS vendors, state lab and clinical lab directors, state AR programs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081861"/>
                  </a:ext>
                </a:extLst>
              </a:tr>
            </a:tbl>
          </a:graphicData>
        </a:graphic>
      </p:graphicFrame>
    </p:spTree>
    <p:extLst>
      <p:ext uri="{BB962C8B-B14F-4D97-AF65-F5344CB8AC3E}">
        <p14:creationId xmlns:p14="http://schemas.microsoft.com/office/powerpoint/2010/main" val="2479887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2832100" y="0"/>
            <a:ext cx="8409990" cy="1325563"/>
          </a:xfrm>
        </p:spPr>
        <p:txBody>
          <a:bodyPr>
            <a:normAutofit/>
          </a:bodyPr>
          <a:lstStyle/>
          <a:p>
            <a:r>
              <a:rPr lang="en-US" sz="4400" dirty="0">
                <a:solidFill>
                  <a:schemeClr val="bg1"/>
                </a:solidFill>
              </a:rPr>
              <a:t>Activity planning</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264213" y="879333"/>
            <a:ext cx="11713183" cy="5279969"/>
          </a:xfrm>
        </p:spPr>
        <p:txBody>
          <a:bodyPr>
            <a:normAutofit fontScale="92500" lnSpcReduction="20000"/>
          </a:bodyPr>
          <a:lstStyle/>
          <a:p>
            <a:pPr lvl="1"/>
            <a:endParaRPr lang="en-US" dirty="0">
              <a:solidFill>
                <a:schemeClr val="bg1"/>
              </a:solidFill>
            </a:endParaRPr>
          </a:p>
          <a:p>
            <a:r>
              <a:rPr lang="en-US" dirty="0">
                <a:solidFill>
                  <a:schemeClr val="bg1"/>
                </a:solidFill>
              </a:rPr>
              <a:t>Glorified “To Do” list with timeframes, “responsible person”</a:t>
            </a:r>
          </a:p>
          <a:p>
            <a:r>
              <a:rPr lang="en-US" dirty="0">
                <a:solidFill>
                  <a:schemeClr val="bg1"/>
                </a:solidFill>
              </a:rPr>
              <a:t> Key dates:</a:t>
            </a:r>
          </a:p>
          <a:p>
            <a:pPr lvl="1"/>
            <a:r>
              <a:rPr lang="en-US" dirty="0">
                <a:solidFill>
                  <a:schemeClr val="bg1"/>
                </a:solidFill>
              </a:rPr>
              <a:t>Items for inclusion in CSTE Annual Conference Roundtable (if accepted) – by May 29</a:t>
            </a:r>
          </a:p>
          <a:p>
            <a:pPr lvl="1"/>
            <a:r>
              <a:rPr lang="en-US" dirty="0">
                <a:solidFill>
                  <a:schemeClr val="bg1"/>
                </a:solidFill>
              </a:rPr>
              <a:t>CSTE Annual Conference Roundtable – by June 6</a:t>
            </a:r>
          </a:p>
          <a:p>
            <a:pPr lvl="1"/>
            <a:r>
              <a:rPr lang="en-US" dirty="0">
                <a:solidFill>
                  <a:schemeClr val="bg1"/>
                </a:solidFill>
              </a:rPr>
              <a:t>Year 3 Report draft – by June 30</a:t>
            </a:r>
          </a:p>
          <a:p>
            <a:pPr lvl="1"/>
            <a:r>
              <a:rPr lang="en-US" dirty="0">
                <a:solidFill>
                  <a:schemeClr val="bg1"/>
                </a:solidFill>
              </a:rPr>
              <a:t>Year 3  Report final – by July 31</a:t>
            </a:r>
          </a:p>
          <a:p>
            <a:r>
              <a:rPr lang="en-US" dirty="0">
                <a:solidFill>
                  <a:schemeClr val="bg1"/>
                </a:solidFill>
              </a:rPr>
              <a:t>Breakpoints – Collette Fitzgerald </a:t>
            </a:r>
            <a:r>
              <a:rPr lang="en-US" dirty="0" err="1">
                <a:solidFill>
                  <a:schemeClr val="bg1"/>
                </a:solidFill>
              </a:rPr>
              <a:t>Leaumont</a:t>
            </a:r>
            <a:r>
              <a:rPr lang="en-US" dirty="0">
                <a:solidFill>
                  <a:schemeClr val="bg1"/>
                </a:solidFill>
              </a:rPr>
              <a:t> (CDC) status report on CLIAC, ideas for </a:t>
            </a:r>
            <a:r>
              <a:rPr lang="en-US">
                <a:solidFill>
                  <a:schemeClr val="bg1"/>
                </a:solidFill>
              </a:rPr>
              <a:t>next step activities</a:t>
            </a:r>
            <a:r>
              <a:rPr lang="en-US" dirty="0">
                <a:solidFill>
                  <a:schemeClr val="bg1"/>
                </a:solidFill>
              </a:rPr>
              <a:t>?</a:t>
            </a:r>
          </a:p>
          <a:p>
            <a:r>
              <a:rPr lang="en-US" dirty="0">
                <a:solidFill>
                  <a:schemeClr val="bg1"/>
                </a:solidFill>
              </a:rPr>
              <a:t>Suppression – Manufacturers (</a:t>
            </a:r>
            <a:r>
              <a:rPr lang="en-US" dirty="0" err="1">
                <a:solidFill>
                  <a:schemeClr val="bg1"/>
                </a:solidFill>
              </a:rPr>
              <a:t>Biomerieux</a:t>
            </a:r>
            <a:r>
              <a:rPr lang="en-US" dirty="0">
                <a:solidFill>
                  <a:schemeClr val="bg1"/>
                </a:solidFill>
              </a:rPr>
              <a:t>, BD, </a:t>
            </a:r>
            <a:r>
              <a:rPr lang="en-US" dirty="0" err="1">
                <a:solidFill>
                  <a:schemeClr val="bg1"/>
                </a:solidFill>
              </a:rPr>
              <a:t>Microscan</a:t>
            </a:r>
            <a:r>
              <a:rPr lang="en-US" dirty="0">
                <a:solidFill>
                  <a:schemeClr val="bg1"/>
                </a:solidFill>
              </a:rPr>
              <a:t>) – consultations, expert rules to review?</a:t>
            </a:r>
          </a:p>
          <a:p>
            <a:r>
              <a:rPr lang="en-US" dirty="0">
                <a:solidFill>
                  <a:schemeClr val="bg1"/>
                </a:solidFill>
              </a:rPr>
              <a:t>Presentation from Hsiu Wu (CDC) on suppression and NHSN</a:t>
            </a:r>
          </a:p>
          <a:p>
            <a:r>
              <a:rPr lang="en-US" dirty="0">
                <a:solidFill>
                  <a:schemeClr val="bg1"/>
                </a:solidFill>
              </a:rPr>
              <a:t>Review CLSI M39 regarding breakpoints – presentation, consultation?</a:t>
            </a:r>
          </a:p>
          <a:p>
            <a:r>
              <a:rPr lang="en-US" dirty="0">
                <a:solidFill>
                  <a:schemeClr val="bg1"/>
                </a:solidFill>
              </a:rPr>
              <a:t>Other [Planning brainstorming]? </a:t>
            </a:r>
          </a:p>
          <a:p>
            <a:pPr lvl="1"/>
            <a:endParaRPr lang="en-US" dirty="0">
              <a:solidFill>
                <a:schemeClr val="bg1"/>
              </a:solidFill>
            </a:endParaRPr>
          </a:p>
          <a:p>
            <a:endParaRPr lang="en-US" dirty="0">
              <a:solidFill>
                <a:schemeClr val="bg1"/>
              </a:solidFill>
            </a:endParaRPr>
          </a:p>
          <a:p>
            <a:pPr marL="457200" lvl="1" indent="0">
              <a:buNone/>
            </a:pPr>
            <a:endParaRPr lang="en-US" dirty="0">
              <a:solidFill>
                <a:schemeClr val="bg1"/>
              </a:solidFill>
            </a:endParaRPr>
          </a:p>
          <a:p>
            <a:pPr lvl="1"/>
            <a:endParaRPr lang="en-US" dirty="0">
              <a:solidFill>
                <a:schemeClr val="bg1"/>
              </a:solidFill>
            </a:endParaRPr>
          </a:p>
          <a:p>
            <a:pPr lvl="1"/>
            <a:endParaRPr lang="en-US" dirty="0">
              <a:solidFill>
                <a:schemeClr val="bg1"/>
              </a:solidFill>
            </a:endParaRPr>
          </a:p>
          <a:p>
            <a:pPr marL="914400" lvl="2" indent="0">
              <a:buNone/>
            </a:pPr>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4023389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622169" y="754145"/>
            <a:ext cx="11217897" cy="4411744"/>
          </a:xfrm>
        </p:spPr>
        <p:txBody>
          <a:bodyPr>
            <a:normAutofit/>
          </a:bodyPr>
          <a:lstStyle/>
          <a:p>
            <a:r>
              <a:rPr lang="en-US" sz="4800" dirty="0">
                <a:solidFill>
                  <a:schemeClr val="bg1"/>
                </a:solidFill>
              </a:rPr>
              <a:t>Questions, discussion, next steps</a:t>
            </a: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3888406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0408D-D242-48DD-B70E-3BD6313D90C9}"/>
              </a:ext>
            </a:extLst>
          </p:cNvPr>
          <p:cNvSpPr>
            <a:spLocks noGrp="1"/>
          </p:cNvSpPr>
          <p:nvPr>
            <p:ph type="title"/>
          </p:nvPr>
        </p:nvSpPr>
        <p:spPr>
          <a:xfrm>
            <a:off x="838200" y="556206"/>
            <a:ext cx="10515600" cy="1325563"/>
          </a:xfrm>
        </p:spPr>
        <p:txBody>
          <a:bodyPr/>
          <a:lstStyle/>
          <a:p>
            <a:r>
              <a:rPr lang="en-US" dirty="0"/>
              <a:t>Contact information</a:t>
            </a:r>
          </a:p>
        </p:txBody>
      </p:sp>
      <p:sp>
        <p:nvSpPr>
          <p:cNvPr id="3" name="Content Placeholder 2">
            <a:extLst>
              <a:ext uri="{FF2B5EF4-FFF2-40B4-BE49-F238E27FC236}">
                <a16:creationId xmlns:a16="http://schemas.microsoft.com/office/drawing/2014/main" id="{C9A344C5-F514-46C1-A51F-DEBEFB793F7E}"/>
              </a:ext>
            </a:extLst>
          </p:cNvPr>
          <p:cNvSpPr>
            <a:spLocks noGrp="1"/>
          </p:cNvSpPr>
          <p:nvPr>
            <p:ph idx="1"/>
          </p:nvPr>
        </p:nvSpPr>
        <p:spPr>
          <a:xfrm>
            <a:off x="696798" y="2506662"/>
            <a:ext cx="10233800" cy="4351338"/>
          </a:xfrm>
        </p:spPr>
        <p:txBody>
          <a:bodyPr/>
          <a:lstStyle/>
          <a:p>
            <a:r>
              <a:rPr lang="en-US" sz="3200" dirty="0" err="1"/>
              <a:t>Megin</a:t>
            </a:r>
            <a:r>
              <a:rPr lang="en-US" sz="3200" dirty="0"/>
              <a:t> </a:t>
            </a:r>
            <a:r>
              <a:rPr lang="en-US" sz="3200" dirty="0" err="1"/>
              <a:t>Nicols</a:t>
            </a:r>
            <a:r>
              <a:rPr lang="en-US" sz="3200" dirty="0"/>
              <a:t> (Lead Member): </a:t>
            </a:r>
            <a:r>
              <a:rPr lang="en-US" sz="3200" dirty="0">
                <a:hlinkClick r:id="rId2"/>
              </a:rPr>
              <a:t>gpg6@cdc.gov</a:t>
            </a:r>
            <a:endParaRPr lang="en-US" sz="3200" dirty="0"/>
          </a:p>
          <a:p>
            <a:r>
              <a:rPr lang="en-US" sz="3200" dirty="0"/>
              <a:t>Brooke Beaulieu (staff, CSTE):  </a:t>
            </a:r>
            <a:r>
              <a:rPr lang="en-US" sz="3200" dirty="0">
                <a:hlinkClick r:id="rId3"/>
              </a:rPr>
              <a:t>brooke@cste.org</a:t>
            </a:r>
            <a:endParaRPr lang="en-US" sz="3200" dirty="0"/>
          </a:p>
          <a:p>
            <a:r>
              <a:rPr lang="en-US" sz="3200" dirty="0"/>
              <a:t>Rich Melchreit (staff, CSTE): </a:t>
            </a:r>
            <a:r>
              <a:rPr lang="en-US" sz="3200" dirty="0">
                <a:hlinkClick r:id="rId4"/>
              </a:rPr>
              <a:t>richmelchreit@gmail.com</a:t>
            </a:r>
            <a:endParaRPr lang="en-US" sz="3200" dirty="0"/>
          </a:p>
          <a:p>
            <a:endParaRPr lang="en-US" dirty="0"/>
          </a:p>
        </p:txBody>
      </p:sp>
    </p:spTree>
    <p:extLst>
      <p:ext uri="{BB962C8B-B14F-4D97-AF65-F5344CB8AC3E}">
        <p14:creationId xmlns:p14="http://schemas.microsoft.com/office/powerpoint/2010/main" val="1621378042"/>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1823</TotalTime>
  <Words>1100</Words>
  <Application>Microsoft Office PowerPoint</Application>
  <PresentationFormat>Widescreen</PresentationFormat>
  <Paragraphs>136</Paragraphs>
  <Slides>13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Corbel</vt:lpstr>
      <vt:lpstr>Depth</vt:lpstr>
      <vt:lpstr>ARSTF   Work  Group 2</vt:lpstr>
      <vt:lpstr>Introductions</vt:lpstr>
      <vt:lpstr>Status of the Task Force’s work</vt:lpstr>
      <vt:lpstr>Work Groups</vt:lpstr>
      <vt:lpstr>List of Work Groups</vt:lpstr>
      <vt:lpstr>Work Group members </vt:lpstr>
      <vt:lpstr>Work Group Leads</vt:lpstr>
      <vt:lpstr>Benchmarks 2019</vt:lpstr>
      <vt:lpstr>Work group 2’s scope, activities </vt:lpstr>
      <vt:lpstr>Work group 2’s scope, activities </vt:lpstr>
      <vt:lpstr>Activity planning</vt:lpstr>
      <vt:lpstr>Questions, discussion, next steps</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Antimicrobial Resistance Surveillance  Task Force Plenary Call</dc:title>
  <dc:creator>Brooke Beaulieu</dc:creator>
  <cp:lastModifiedBy>Richard Melchreit</cp:lastModifiedBy>
  <cp:revision>23</cp:revision>
  <dcterms:created xsi:type="dcterms:W3CDTF">2018-09-17T18:47:09Z</dcterms:created>
  <dcterms:modified xsi:type="dcterms:W3CDTF">2019-02-13T03:40:26Z</dcterms:modified>
</cp:coreProperties>
</file>