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7" r:id="rId2"/>
    <p:sldId id="258" r:id="rId3"/>
    <p:sldId id="263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93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3" r:id="rId24"/>
    <p:sldId id="297" r:id="rId25"/>
    <p:sldId id="298" r:id="rId26"/>
    <p:sldId id="284" r:id="rId27"/>
    <p:sldId id="278" r:id="rId28"/>
    <p:sldId id="279" r:id="rId29"/>
    <p:sldId id="280" r:id="rId30"/>
    <p:sldId id="282" r:id="rId31"/>
    <p:sldId id="294" r:id="rId32"/>
    <p:sldId id="281" r:id="rId33"/>
    <p:sldId id="292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Webb, Amy (CDC/DDID/NCEZID/DHQP) (CTR)" initials="WA((" lastIdx="8" clrIdx="0">
    <p:extLst>
      <p:ext uri="{19B8F6BF-5375-455C-9EA6-DF929625EA0E}">
        <p15:presenceInfo xmlns:p15="http://schemas.microsoft.com/office/powerpoint/2012/main" userId="S-1-5-21-1207783550-2075000910-922709458-2651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558" autoAdjust="0"/>
  </p:normalViewPr>
  <p:slideViewPr>
    <p:cSldViewPr snapToGrid="0">
      <p:cViewPr varScale="1">
        <p:scale>
          <a:sx n="106" d="100"/>
          <a:sy n="106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square"/>
            <c:size val="7"/>
            <c:spPr>
              <a:solidFill>
                <a:schemeClr val="bg2"/>
              </a:solidFill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231</c:v>
                </c:pt>
                <c:pt idx="4">
                  <c:v>483</c:v>
                </c:pt>
                <c:pt idx="5">
                  <c:v>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F5-440F-9DFE-FADB2FB4E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8301088"/>
        <c:axId val="288301480"/>
      </c:lineChart>
      <c:catAx>
        <c:axId val="288301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6"/>
                </a:solidFill>
              </a:defRPr>
            </a:pPr>
            <a:endParaRPr lang="en-US"/>
          </a:p>
        </c:txPr>
        <c:crossAx val="288301480"/>
        <c:crosses val="autoZero"/>
        <c:auto val="1"/>
        <c:lblAlgn val="ctr"/>
        <c:lblOffset val="100"/>
        <c:noMultiLvlLbl val="0"/>
      </c:catAx>
      <c:valAx>
        <c:axId val="288301480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6"/>
                </a:solidFill>
              </a:defRPr>
            </a:pPr>
            <a:endParaRPr lang="en-US"/>
          </a:p>
        </c:txPr>
        <c:crossAx val="288301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Pathogen_group!$B$1</c:f>
              <c:strCache>
                <c:ptCount val="1"/>
                <c:pt idx="0">
                  <c:v>Frequency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A1-4617-8015-91D19D1CE3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A1-4617-8015-91D19D1CE3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CA1-4617-8015-91D19D1CE3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CA1-4617-8015-91D19D1CE39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CA1-4617-8015-91D19D1CE39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CA1-4617-8015-91D19D1CE39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CA1-4617-8015-91D19D1CE39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CA1-4617-8015-91D19D1CE39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CA1-4617-8015-91D19D1CE39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A1-4617-8015-91D19D1CE39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A1-4617-8015-91D19D1CE39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A1-4617-8015-91D19D1CE39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A1-4617-8015-91D19D1CE394}"/>
                </c:ext>
              </c:extLst>
            </c:dLbl>
            <c:dLbl>
              <c:idx val="4"/>
              <c:layout>
                <c:manualLayout>
                  <c:x val="-0.50866470844749423"/>
                  <c:y val="3.2323391394257536E-2"/>
                </c:manualLayout>
              </c:layout>
              <c:tx>
                <c:rich>
                  <a:bodyPr/>
                  <a:lstStyle/>
                  <a:p>
                    <a:fld id="{DEDA47C7-8852-410B-BDC7-A94C6D705F17}" type="CATEGORYNAME">
                      <a:rPr lang="en-US" sz="1500">
                        <a:solidFill>
                          <a:schemeClr val="accent6"/>
                        </a:solidFill>
                      </a:rPr>
                      <a:pPr/>
                      <a:t>[CATEGORY NAME]</a:t>
                    </a:fld>
                    <a:r>
                      <a:rPr lang="en-US" sz="1500" baseline="0" dirty="0">
                        <a:solidFill>
                          <a:schemeClr val="accent6"/>
                        </a:solidFill>
                      </a:rPr>
                      <a:t>
</a:t>
                    </a:r>
                    <a:fld id="{644F9E05-0E4F-46E8-BCC5-E57F767A3B39}" type="PERCENTAGE">
                      <a:rPr lang="en-US" sz="1500" baseline="0">
                        <a:solidFill>
                          <a:schemeClr val="accent6"/>
                        </a:solidFill>
                      </a:rPr>
                      <a:pPr/>
                      <a:t>[PERCENTAGE]</a:t>
                    </a:fld>
                    <a:endParaRPr lang="en-US" sz="1500" baseline="0" dirty="0">
                      <a:solidFill>
                        <a:schemeClr val="accent6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37944198981396"/>
                      <c:h val="0.123603276863119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CA1-4617-8015-91D19D1CE394}"/>
                </c:ext>
              </c:extLst>
            </c:dLbl>
            <c:dLbl>
              <c:idx val="5"/>
              <c:layout>
                <c:manualLayout>
                  <c:x val="3.7793938571158134E-2"/>
                  <c:y val="2.7827885150719798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56BDD32-7989-4396-BE7A-D38BEDF3CB41}" type="CATEGORYNAME">
                      <a:rPr lang="en-US" sz="1500">
                        <a:solidFill>
                          <a:schemeClr val="accent6"/>
                        </a:solidFill>
                      </a:rPr>
                      <a:pPr>
                        <a:defRPr sz="10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1500" baseline="0" dirty="0">
                        <a:solidFill>
                          <a:schemeClr val="accent6"/>
                        </a:solidFill>
                      </a:rPr>
                      <a:t>
</a:t>
                    </a:r>
                    <a:fld id="{6498AEF2-195A-411D-AE47-35583B4C62FB}" type="PERCENTAGE">
                      <a:rPr lang="en-US" sz="1500" baseline="0">
                        <a:solidFill>
                          <a:schemeClr val="accent6"/>
                        </a:solidFill>
                      </a:rPr>
                      <a:pPr>
                        <a:defRPr sz="10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500" baseline="0" dirty="0">
                      <a:solidFill>
                        <a:schemeClr val="accent6"/>
                      </a:solidFill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4791686130317703"/>
                      <c:h val="0.1779143853542689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1CA1-4617-8015-91D19D1CE394}"/>
                </c:ext>
              </c:extLst>
            </c:dLbl>
            <c:dLbl>
              <c:idx val="6"/>
              <c:layout>
                <c:manualLayout>
                  <c:x val="6.2084598359374341E-2"/>
                  <c:y val="5.7348922293804179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769EF2E-294E-4DBA-8FD8-2B670437EFE3}" type="CATEGORYNAME">
                      <a:rPr lang="en-US" sz="1500">
                        <a:solidFill>
                          <a:schemeClr val="accent6"/>
                        </a:solidFill>
                      </a:rPr>
                      <a:pPr>
                        <a:defRPr sz="10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1500" baseline="0" dirty="0">
                        <a:solidFill>
                          <a:schemeClr val="accent6"/>
                        </a:solidFill>
                      </a:rPr>
                      <a:t>
</a:t>
                    </a:r>
                    <a:fld id="{86276E51-BF9F-4324-AEC8-0D2B29B2146C}" type="PERCENTAGE">
                      <a:rPr lang="en-US" sz="1500" baseline="0">
                        <a:solidFill>
                          <a:schemeClr val="accent6"/>
                        </a:solidFill>
                      </a:rPr>
                      <a:pPr>
                        <a:defRPr sz="10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500" baseline="0" dirty="0">
                      <a:solidFill>
                        <a:schemeClr val="accent6"/>
                      </a:solidFill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14847168398621016"/>
                      <c:h val="0.176317505766324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1CA1-4617-8015-91D19D1CE394}"/>
                </c:ext>
              </c:extLst>
            </c:dLbl>
            <c:dLbl>
              <c:idx val="7"/>
              <c:layout>
                <c:manualLayout>
                  <c:x val="3.3172685310887864E-2"/>
                  <c:y val="0"/>
                </c:manualLayout>
              </c:layout>
              <c:tx>
                <c:rich>
                  <a:bodyPr/>
                  <a:lstStyle/>
                  <a:p>
                    <a:fld id="{A65EEA73-D3A9-45CA-AED7-DF1E9C88D21B}" type="CATEGORYNAME">
                      <a:rPr lang="en-US" sz="1500">
                        <a:solidFill>
                          <a:schemeClr val="accent6"/>
                        </a:solidFill>
                      </a:rPr>
                      <a:pPr/>
                      <a:t>[CATEGORY NAME]</a:t>
                    </a:fld>
                    <a:r>
                      <a:rPr lang="en-US" sz="1500" baseline="0" dirty="0">
                        <a:solidFill>
                          <a:schemeClr val="accent6"/>
                        </a:solidFill>
                      </a:rPr>
                      <a:t>
</a:t>
                    </a:r>
                    <a:fld id="{CA290FF4-EDF9-4105-8C54-26C50ABB0439}" type="PERCENTAGE">
                      <a:rPr lang="en-US" sz="1500" baseline="0">
                        <a:solidFill>
                          <a:schemeClr val="accent6"/>
                        </a:solidFill>
                      </a:rPr>
                      <a:pPr/>
                      <a:t>[PERCENTAGE]</a:t>
                    </a:fld>
                    <a:endParaRPr lang="en-US" sz="1500" baseline="0" dirty="0">
                      <a:solidFill>
                        <a:schemeClr val="accent6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1CA1-4617-8015-91D19D1CE394}"/>
                </c:ext>
              </c:extLst>
            </c:dLbl>
            <c:dLbl>
              <c:idx val="8"/>
              <c:layout>
                <c:manualLayout>
                  <c:x val="3.3884185323229565E-2"/>
                  <c:y val="8.3518810148731415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B9DD1E1-4008-46D5-862F-11146773B6A9}" type="CATEGORYNAME">
                      <a:rPr lang="en-US" sz="1500" b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  <a:cs typeface="Calibri" panose="020F0502020204030204" pitchFamily="34" charset="0"/>
                      </a:rPr>
                      <a:pPr>
                        <a:defRPr sz="1000" b="0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1500" b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  <a:cs typeface="Calibri" panose="020F0502020204030204" pitchFamily="34" charset="0"/>
                      </a:rPr>
                      <a:t>
</a:t>
                    </a:r>
                    <a:fld id="{646590B8-DAF8-4743-8275-3628C42271E0}" type="PERCENTAGE">
                      <a:rPr lang="en-US" sz="1500" b="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  <a:cs typeface="Calibri" panose="020F0502020204030204" pitchFamily="34" charset="0"/>
                      </a:rPr>
                      <a:pPr>
                        <a:defRPr sz="1000" b="0" i="0" u="none" strike="noStrike" kern="1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500" b="0" baseline="0" dirty="0">
                      <a:solidFill>
                        <a:schemeClr val="accent5">
                          <a:lumMod val="50000"/>
                        </a:schemeClr>
                      </a:solidFill>
                      <a:latin typeface="+mj-lt"/>
                      <a:cs typeface="Calibri" panose="020F0502020204030204" pitchFamily="34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7353652746459928"/>
                      <c:h val="0.116397635906749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1CA1-4617-8015-91D19D1CE394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Pathogen_group!$A$2:$A$10</c:f>
              <c:strCache>
                <c:ptCount val="9"/>
                <c:pt idx="0">
                  <c:v>Acinetobacter spp. </c:v>
                </c:pt>
                <c:pt idx="1">
                  <c:v>Stenotrophomonas maltophilia</c:v>
                </c:pt>
                <c:pt idx="2">
                  <c:v>Group B Streptococcus</c:v>
                </c:pt>
                <c:pt idx="3">
                  <c:v>Pneumococcus</c:v>
                </c:pt>
                <c:pt idx="4">
                  <c:v>Candida spp. </c:v>
                </c:pt>
                <c:pt idx="5">
                  <c:v>Pseudomonas aeruginosa</c:v>
                </c:pt>
                <c:pt idx="6">
                  <c:v>S. aureus</c:v>
                </c:pt>
                <c:pt idx="7">
                  <c:v>Enterococcus</c:v>
                </c:pt>
                <c:pt idx="8">
                  <c:v>Enterobacteriaceae</c:v>
                </c:pt>
              </c:strCache>
            </c:strRef>
          </c:cat>
          <c:val>
            <c:numRef>
              <c:f>Pathogen_group!$B$2:$B$10</c:f>
              <c:numCache>
                <c:formatCode>General</c:formatCode>
                <c:ptCount val="9"/>
                <c:pt idx="0">
                  <c:v>3697</c:v>
                </c:pt>
                <c:pt idx="1">
                  <c:v>4402</c:v>
                </c:pt>
                <c:pt idx="2">
                  <c:v>5397</c:v>
                </c:pt>
                <c:pt idx="3">
                  <c:v>6468</c:v>
                </c:pt>
                <c:pt idx="4">
                  <c:v>14719</c:v>
                </c:pt>
                <c:pt idx="5">
                  <c:v>34331</c:v>
                </c:pt>
                <c:pt idx="6">
                  <c:v>48696</c:v>
                </c:pt>
                <c:pt idx="7">
                  <c:v>50767</c:v>
                </c:pt>
                <c:pt idx="8">
                  <c:v>385508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CA1-4617-8015-91D19D1CE394}"/>
            </c:ext>
          </c:extLst>
        </c:ser>
        <c:ser>
          <c:idx val="1"/>
          <c:order val="1"/>
          <c:tx>
            <c:strRef>
              <c:f>Pathogen_group!$C$1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1CA1-4617-8015-91D19D1CE3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1CA1-4617-8015-91D19D1CE3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1CA1-4617-8015-91D19D1CE3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1CA1-4617-8015-91D19D1CE39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1CA1-4617-8015-91D19D1CE39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1CA1-4617-8015-91D19D1CE39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1CA1-4617-8015-91D19D1CE39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1CA1-4617-8015-91D19D1CE39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1CA1-4617-8015-91D19D1CE394}"/>
              </c:ext>
            </c:extLst>
          </c:dPt>
          <c:cat>
            <c:strRef>
              <c:f>Pathogen_group!$A$2:$A$10</c:f>
              <c:strCache>
                <c:ptCount val="9"/>
                <c:pt idx="0">
                  <c:v>Acinetobacter spp. </c:v>
                </c:pt>
                <c:pt idx="1">
                  <c:v>Stenotrophomonas maltophilia</c:v>
                </c:pt>
                <c:pt idx="2">
                  <c:v>Group B Streptococcus</c:v>
                </c:pt>
                <c:pt idx="3">
                  <c:v>Pneumococcus</c:v>
                </c:pt>
                <c:pt idx="4">
                  <c:v>Candida spp. </c:v>
                </c:pt>
                <c:pt idx="5">
                  <c:v>Pseudomonas aeruginosa</c:v>
                </c:pt>
                <c:pt idx="6">
                  <c:v>S. aureus</c:v>
                </c:pt>
                <c:pt idx="7">
                  <c:v>Enterococcus</c:v>
                </c:pt>
                <c:pt idx="8">
                  <c:v>Enterobacteriaceae</c:v>
                </c:pt>
              </c:strCache>
            </c:strRef>
          </c:cat>
          <c:val>
            <c:numRef>
              <c:f>Pathogen_group!$C$2:$C$10</c:f>
              <c:numCache>
                <c:formatCode>General</c:formatCode>
                <c:ptCount val="9"/>
                <c:pt idx="0">
                  <c:v>0.67</c:v>
                </c:pt>
                <c:pt idx="1">
                  <c:v>0.79</c:v>
                </c:pt>
                <c:pt idx="2">
                  <c:v>0.97</c:v>
                </c:pt>
                <c:pt idx="3">
                  <c:v>1.17</c:v>
                </c:pt>
                <c:pt idx="4">
                  <c:v>2.66</c:v>
                </c:pt>
                <c:pt idx="5">
                  <c:v>6.2</c:v>
                </c:pt>
                <c:pt idx="6">
                  <c:v>8.7899999999999991</c:v>
                </c:pt>
                <c:pt idx="7">
                  <c:v>9.16</c:v>
                </c:pt>
                <c:pt idx="8">
                  <c:v>69.59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1CA1-4617-8015-91D19D1CE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08DD3-D62E-4325-B004-346D1334108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664963-4B0F-483F-9D0D-367645E234FA}">
      <dgm:prSet phldrT="[Text]" custT="1"/>
      <dgm:spPr/>
      <dgm:t>
        <a:bodyPr/>
        <a:lstStyle/>
        <a:p>
          <a:r>
            <a:rPr lang="en-US" sz="1800" dirty="0">
              <a:latin typeface="Calibri" panose="020F0502020204030204" pitchFamily="34" charset="0"/>
            </a:rPr>
            <a:t>NHSN</a:t>
          </a:r>
        </a:p>
      </dgm:t>
    </dgm:pt>
    <dgm:pt modelId="{61CAF7C9-1B42-445C-B6A7-2D5F355FF382}" type="parTrans" cxnId="{B4A586BD-AD30-4CE5-BF4C-EA05FCCD78C7}">
      <dgm:prSet/>
      <dgm:spPr/>
      <dgm:t>
        <a:bodyPr/>
        <a:lstStyle/>
        <a:p>
          <a:endParaRPr lang="en-US"/>
        </a:p>
      </dgm:t>
    </dgm:pt>
    <dgm:pt modelId="{794513D5-3DB1-4B33-81ED-8365B3F56435}" type="sibTrans" cxnId="{B4A586BD-AD30-4CE5-BF4C-EA05FCCD78C7}">
      <dgm:prSet/>
      <dgm:spPr/>
      <dgm:t>
        <a:bodyPr/>
        <a:lstStyle/>
        <a:p>
          <a:endParaRPr lang="en-US"/>
        </a:p>
      </dgm:t>
    </dgm:pt>
    <dgm:pt modelId="{4062713E-0E40-422D-969E-9198BE28BFBD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Patient Safety Component</a:t>
          </a:r>
        </a:p>
      </dgm:t>
    </dgm:pt>
    <dgm:pt modelId="{0DB31475-498B-46BA-B68D-E8819CD2029F}" type="parTrans" cxnId="{26EC80FB-C08E-4662-8DA2-0F43B6850891}">
      <dgm:prSet/>
      <dgm:spPr/>
      <dgm:t>
        <a:bodyPr/>
        <a:lstStyle/>
        <a:p>
          <a:endParaRPr lang="en-US"/>
        </a:p>
      </dgm:t>
    </dgm:pt>
    <dgm:pt modelId="{F6892985-9CE1-4E6A-81EA-F1118B3135C2}" type="sibTrans" cxnId="{26EC80FB-C08E-4662-8DA2-0F43B6850891}">
      <dgm:prSet/>
      <dgm:spPr/>
      <dgm:t>
        <a:bodyPr/>
        <a:lstStyle/>
        <a:p>
          <a:endParaRPr lang="en-US"/>
        </a:p>
      </dgm:t>
    </dgm:pt>
    <dgm:pt modelId="{FAB9EF94-B53F-4418-8384-0B43AD48112D}">
      <dgm:prSet phldrT="[Text]" custT="1"/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Healthcare Personnel Safety Component</a:t>
          </a:r>
        </a:p>
      </dgm:t>
    </dgm:pt>
    <dgm:pt modelId="{042B791E-3952-4D37-AEB3-B2F51208D101}" type="parTrans" cxnId="{1439631E-F485-41DA-9B50-59B209D4C648}">
      <dgm:prSet/>
      <dgm:spPr/>
      <dgm:t>
        <a:bodyPr/>
        <a:lstStyle/>
        <a:p>
          <a:endParaRPr lang="en-US"/>
        </a:p>
      </dgm:t>
    </dgm:pt>
    <dgm:pt modelId="{AB1B9999-68BE-4978-A85F-3E47DEF70208}" type="sibTrans" cxnId="{1439631E-F485-41DA-9B50-59B209D4C648}">
      <dgm:prSet/>
      <dgm:spPr/>
      <dgm:t>
        <a:bodyPr/>
        <a:lstStyle/>
        <a:p>
          <a:endParaRPr lang="en-US"/>
        </a:p>
      </dgm:t>
    </dgm:pt>
    <dgm:pt modelId="{5AAD03AA-2FD8-4670-B385-614D3EF12FC9}">
      <dgm:prSet phldrT="[Text]" custT="1"/>
      <dgm:spPr/>
      <dgm:t>
        <a:bodyPr/>
        <a:lstStyle/>
        <a:p>
          <a:r>
            <a:rPr lang="en-US" sz="1300" dirty="0" err="1">
              <a:latin typeface="Calibri" panose="020F0502020204030204" pitchFamily="34" charset="0"/>
            </a:rPr>
            <a:t>Biovigilance</a:t>
          </a:r>
          <a:r>
            <a:rPr lang="en-US" sz="1300" dirty="0">
              <a:latin typeface="Calibri" panose="020F0502020204030204" pitchFamily="34" charset="0"/>
            </a:rPr>
            <a:t> Component</a:t>
          </a:r>
        </a:p>
      </dgm:t>
    </dgm:pt>
    <dgm:pt modelId="{A1067E13-A10D-4F11-8B8A-E5AE9D57123B}" type="parTrans" cxnId="{9BD11BE3-FEEE-4593-9FC8-71C231076589}">
      <dgm:prSet/>
      <dgm:spPr/>
      <dgm:t>
        <a:bodyPr/>
        <a:lstStyle/>
        <a:p>
          <a:endParaRPr lang="en-US"/>
        </a:p>
      </dgm:t>
    </dgm:pt>
    <dgm:pt modelId="{F5AD84C9-D50C-4B33-B687-0417CC599F34}" type="sibTrans" cxnId="{9BD11BE3-FEEE-4593-9FC8-71C231076589}">
      <dgm:prSet/>
      <dgm:spPr/>
      <dgm:t>
        <a:bodyPr/>
        <a:lstStyle/>
        <a:p>
          <a:endParaRPr lang="en-US"/>
        </a:p>
      </dgm:t>
    </dgm:pt>
    <dgm:pt modelId="{4E0985C1-CE45-46B1-A67E-57DCD64457DF}">
      <dgm:prSet custT="1"/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Long Term Care Facility Component</a:t>
          </a:r>
        </a:p>
      </dgm:t>
    </dgm:pt>
    <dgm:pt modelId="{E448420E-646E-459A-A0AA-8C5D1DD64403}" type="parTrans" cxnId="{DB44B611-3711-4AA9-979E-E7F6E4327FFB}">
      <dgm:prSet/>
      <dgm:spPr/>
      <dgm:t>
        <a:bodyPr/>
        <a:lstStyle/>
        <a:p>
          <a:endParaRPr lang="en-US"/>
        </a:p>
      </dgm:t>
    </dgm:pt>
    <dgm:pt modelId="{26F44FD6-C6A3-4B56-9974-71B429EE54E5}" type="sibTrans" cxnId="{DB44B611-3711-4AA9-979E-E7F6E4327FFB}">
      <dgm:prSet/>
      <dgm:spPr/>
      <dgm:t>
        <a:bodyPr/>
        <a:lstStyle/>
        <a:p>
          <a:endParaRPr lang="en-US"/>
        </a:p>
      </dgm:t>
    </dgm:pt>
    <dgm:pt modelId="{DB76F0C0-7096-49C6-8718-B65887901B61}">
      <dgm:prSet custT="1"/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Dialysis Component</a:t>
          </a:r>
        </a:p>
      </dgm:t>
    </dgm:pt>
    <dgm:pt modelId="{4F5CA43F-A37F-4C8B-B530-BA8640826F1D}" type="parTrans" cxnId="{E16FA8A7-1517-455E-B0E9-630A401CCE89}">
      <dgm:prSet/>
      <dgm:spPr/>
      <dgm:t>
        <a:bodyPr/>
        <a:lstStyle/>
        <a:p>
          <a:endParaRPr lang="en-US"/>
        </a:p>
      </dgm:t>
    </dgm:pt>
    <dgm:pt modelId="{AD53CDA9-4E54-474F-8FBD-FDDFFE352E95}" type="sibTrans" cxnId="{E16FA8A7-1517-455E-B0E9-630A401CCE89}">
      <dgm:prSet/>
      <dgm:spPr/>
      <dgm:t>
        <a:bodyPr/>
        <a:lstStyle/>
        <a:p>
          <a:endParaRPr lang="en-US"/>
        </a:p>
      </dgm:t>
    </dgm:pt>
    <dgm:pt modelId="{6D36166A-B80B-455A-B782-521937DB2903}">
      <dgm:prSet custT="1"/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Device-Associated Module</a:t>
          </a:r>
        </a:p>
      </dgm:t>
    </dgm:pt>
    <dgm:pt modelId="{5089AD3F-4166-4229-AF09-D8D3994209B4}" type="parTrans" cxnId="{5C539ADB-D9E6-43D2-A240-3A08C7977B39}">
      <dgm:prSet/>
      <dgm:spPr/>
      <dgm:t>
        <a:bodyPr/>
        <a:lstStyle/>
        <a:p>
          <a:endParaRPr lang="en-US"/>
        </a:p>
      </dgm:t>
    </dgm:pt>
    <dgm:pt modelId="{72601D89-1F18-4853-8E4C-B798D9E0AFF5}" type="sibTrans" cxnId="{5C539ADB-D9E6-43D2-A240-3A08C7977B39}">
      <dgm:prSet/>
      <dgm:spPr/>
      <dgm:t>
        <a:bodyPr/>
        <a:lstStyle/>
        <a:p>
          <a:endParaRPr lang="en-US"/>
        </a:p>
      </dgm:t>
    </dgm:pt>
    <dgm:pt modelId="{B70247B3-9781-4FBE-BB4A-D2E94B44BCB1}">
      <dgm:prSet custT="1"/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Procedure-Associated Module</a:t>
          </a:r>
        </a:p>
      </dgm:t>
    </dgm:pt>
    <dgm:pt modelId="{39EE25D4-D12B-4A6F-B4E9-A3A56C1A8820}" type="parTrans" cxnId="{AA5320E0-3D70-4721-A5F1-A336830AFCD1}">
      <dgm:prSet/>
      <dgm:spPr/>
      <dgm:t>
        <a:bodyPr/>
        <a:lstStyle/>
        <a:p>
          <a:endParaRPr lang="en-US"/>
        </a:p>
      </dgm:t>
    </dgm:pt>
    <dgm:pt modelId="{B79F5346-16B1-427C-82ED-6A1072EEC104}" type="sibTrans" cxnId="{AA5320E0-3D70-4721-A5F1-A336830AFCD1}">
      <dgm:prSet/>
      <dgm:spPr/>
      <dgm:t>
        <a:bodyPr/>
        <a:lstStyle/>
        <a:p>
          <a:endParaRPr lang="en-US"/>
        </a:p>
      </dgm:t>
    </dgm:pt>
    <dgm:pt modelId="{4BA71231-3ACC-4364-A96B-B3D38C7B496E}">
      <dgm:prSet custT="1"/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MDRO/CDI Module</a:t>
          </a:r>
        </a:p>
      </dgm:t>
    </dgm:pt>
    <dgm:pt modelId="{2D33A762-B79C-4BDD-8526-68540D37E97E}" type="parTrans" cxnId="{EAC4C5D0-9649-4041-9688-739F247C4E3B}">
      <dgm:prSet/>
      <dgm:spPr/>
      <dgm:t>
        <a:bodyPr/>
        <a:lstStyle/>
        <a:p>
          <a:endParaRPr lang="en-US"/>
        </a:p>
      </dgm:t>
    </dgm:pt>
    <dgm:pt modelId="{311B66F2-E76B-48C8-93E4-4B412F855366}" type="sibTrans" cxnId="{EAC4C5D0-9649-4041-9688-739F247C4E3B}">
      <dgm:prSet/>
      <dgm:spPr/>
      <dgm:t>
        <a:bodyPr/>
        <a:lstStyle/>
        <a:p>
          <a:endParaRPr lang="en-US"/>
        </a:p>
      </dgm:t>
    </dgm:pt>
    <dgm:pt modelId="{94B3FFCE-F601-4463-B57D-40F2B5554A24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Antimicrobial Use &amp; Resistance Module</a:t>
          </a:r>
        </a:p>
      </dgm:t>
    </dgm:pt>
    <dgm:pt modelId="{F2DB8988-2E12-4150-BC72-2415FA73689D}" type="parTrans" cxnId="{7F25820E-7E7C-4424-BC4F-81DDA0C4B326}">
      <dgm:prSet/>
      <dgm:spPr/>
      <dgm:t>
        <a:bodyPr/>
        <a:lstStyle/>
        <a:p>
          <a:endParaRPr lang="en-US"/>
        </a:p>
      </dgm:t>
    </dgm:pt>
    <dgm:pt modelId="{27B9808F-2BA0-4BA2-B7E9-B2B097545A4E}" type="sibTrans" cxnId="{7F25820E-7E7C-4424-BC4F-81DDA0C4B326}">
      <dgm:prSet/>
      <dgm:spPr/>
      <dgm:t>
        <a:bodyPr/>
        <a:lstStyle/>
        <a:p>
          <a:endParaRPr lang="en-US"/>
        </a:p>
      </dgm:t>
    </dgm:pt>
    <dgm:pt modelId="{D45D5606-5D7B-4DBC-8A70-72E8889E8C70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Antimicrobial Use Option</a:t>
          </a:r>
        </a:p>
      </dgm:t>
    </dgm:pt>
    <dgm:pt modelId="{A95FBAE1-F22E-49D4-A01C-553DEE59F9B6}" type="parTrans" cxnId="{27D908CA-911B-415B-AA30-F6B619B12FF7}">
      <dgm:prSet/>
      <dgm:spPr/>
      <dgm:t>
        <a:bodyPr/>
        <a:lstStyle/>
        <a:p>
          <a:endParaRPr lang="en-US"/>
        </a:p>
      </dgm:t>
    </dgm:pt>
    <dgm:pt modelId="{A0FBBA47-7091-46D1-AC76-6EE7FF3041F1}" type="sibTrans" cxnId="{27D908CA-911B-415B-AA30-F6B619B12FF7}">
      <dgm:prSet/>
      <dgm:spPr/>
      <dgm:t>
        <a:bodyPr/>
        <a:lstStyle/>
        <a:p>
          <a:endParaRPr lang="en-US"/>
        </a:p>
      </dgm:t>
    </dgm:pt>
    <dgm:pt modelId="{5A2CA49F-F9CC-438C-83B4-0106A3B8F9CB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300" dirty="0">
              <a:latin typeface="Calibri" panose="020F0502020204030204" pitchFamily="34" charset="0"/>
            </a:rPr>
            <a:t>Antimicrobial Resistance Option</a:t>
          </a:r>
        </a:p>
      </dgm:t>
    </dgm:pt>
    <dgm:pt modelId="{01E04CE1-5A4E-4242-BD4A-53034AED0A25}" type="parTrans" cxnId="{B7F5E1C5-5A5E-4CEF-A31D-5FE8133FBAF6}">
      <dgm:prSet/>
      <dgm:spPr/>
      <dgm:t>
        <a:bodyPr/>
        <a:lstStyle/>
        <a:p>
          <a:endParaRPr lang="en-US"/>
        </a:p>
      </dgm:t>
    </dgm:pt>
    <dgm:pt modelId="{AA520823-3CC4-4578-9150-C315942FC4D8}" type="sibTrans" cxnId="{B7F5E1C5-5A5E-4CEF-A31D-5FE8133FBAF6}">
      <dgm:prSet/>
      <dgm:spPr/>
      <dgm:t>
        <a:bodyPr/>
        <a:lstStyle/>
        <a:p>
          <a:endParaRPr lang="en-US"/>
        </a:p>
      </dgm:t>
    </dgm:pt>
    <dgm:pt modelId="{E345A30D-4218-4B6F-98CE-1B5355722926}">
      <dgm:prSet custT="1"/>
      <dgm:spPr/>
      <dgm:t>
        <a:bodyPr/>
        <a:lstStyle/>
        <a:p>
          <a:r>
            <a:rPr lang="en-US" sz="1300" dirty="0" smtClean="0">
              <a:latin typeface="Calibri" panose="020F0502020204030204" pitchFamily="34" charset="0"/>
              <a:cs typeface="Calibri" panose="020F0502020204030204" pitchFamily="34" charset="0"/>
            </a:rPr>
            <a:t>Outpatient Procedure Component</a:t>
          </a:r>
          <a:endParaRPr lang="en-US" sz="13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4EABFC-F091-4BBE-B988-17D6D392EA43}" type="parTrans" cxnId="{A1876AE4-04AA-4240-8FA5-5B8EA3784748}">
      <dgm:prSet/>
      <dgm:spPr/>
      <dgm:t>
        <a:bodyPr/>
        <a:lstStyle/>
        <a:p>
          <a:endParaRPr lang="en-US"/>
        </a:p>
      </dgm:t>
    </dgm:pt>
    <dgm:pt modelId="{91FD1054-32F6-45A5-AB31-0360E017A618}" type="sibTrans" cxnId="{A1876AE4-04AA-4240-8FA5-5B8EA3784748}">
      <dgm:prSet/>
      <dgm:spPr/>
      <dgm:t>
        <a:bodyPr/>
        <a:lstStyle/>
        <a:p>
          <a:endParaRPr lang="en-US"/>
        </a:p>
      </dgm:t>
    </dgm:pt>
    <dgm:pt modelId="{6088F047-67E2-4867-B6F8-6C0056193F56}" type="pres">
      <dgm:prSet presAssocID="{9B008DD3-D62E-4325-B004-346D1334108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B2366BA-BEE2-4C59-9707-1B3C9E668185}" type="pres">
      <dgm:prSet presAssocID="{04664963-4B0F-483F-9D0D-367645E234FA}" presName="hierRoot1" presStyleCnt="0">
        <dgm:presLayoutVars>
          <dgm:hierBranch val="init"/>
        </dgm:presLayoutVars>
      </dgm:prSet>
      <dgm:spPr/>
    </dgm:pt>
    <dgm:pt modelId="{3F3D6C58-E772-4593-8757-04D734120937}" type="pres">
      <dgm:prSet presAssocID="{04664963-4B0F-483F-9D0D-367645E234FA}" presName="rootComposite1" presStyleCnt="0"/>
      <dgm:spPr/>
    </dgm:pt>
    <dgm:pt modelId="{4030F6D8-2FAE-42C3-A81F-1F5A03AF9517}" type="pres">
      <dgm:prSet presAssocID="{04664963-4B0F-483F-9D0D-367645E234F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B30394-4556-4ACE-8338-EB9DBFFB9EBC}" type="pres">
      <dgm:prSet presAssocID="{04664963-4B0F-483F-9D0D-367645E234F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B68A8AE-1985-4A82-98F5-BE1C2096B3B8}" type="pres">
      <dgm:prSet presAssocID="{04664963-4B0F-483F-9D0D-367645E234FA}" presName="hierChild2" presStyleCnt="0"/>
      <dgm:spPr/>
    </dgm:pt>
    <dgm:pt modelId="{5DD348CC-0036-44DE-B484-33FF016BAC85}" type="pres">
      <dgm:prSet presAssocID="{0DB31475-498B-46BA-B68D-E8819CD2029F}" presName="Name37" presStyleLbl="parChTrans1D2" presStyleIdx="0" presStyleCnt="6"/>
      <dgm:spPr/>
      <dgm:t>
        <a:bodyPr/>
        <a:lstStyle/>
        <a:p>
          <a:endParaRPr lang="en-US"/>
        </a:p>
      </dgm:t>
    </dgm:pt>
    <dgm:pt modelId="{25446002-9B03-45AC-9B1A-DC58C71CDCB8}" type="pres">
      <dgm:prSet presAssocID="{4062713E-0E40-422D-969E-9198BE28BFBD}" presName="hierRoot2" presStyleCnt="0">
        <dgm:presLayoutVars>
          <dgm:hierBranch val="init"/>
        </dgm:presLayoutVars>
      </dgm:prSet>
      <dgm:spPr/>
    </dgm:pt>
    <dgm:pt modelId="{043D8F2A-C1B3-42FE-A966-2F8463BE5299}" type="pres">
      <dgm:prSet presAssocID="{4062713E-0E40-422D-969E-9198BE28BFBD}" presName="rootComposite" presStyleCnt="0"/>
      <dgm:spPr/>
    </dgm:pt>
    <dgm:pt modelId="{A65ECF5F-1056-4EDD-BB33-E59FBD333FE5}" type="pres">
      <dgm:prSet presAssocID="{4062713E-0E40-422D-969E-9198BE28BFBD}" presName="rootText" presStyleLbl="node2" presStyleIdx="0" presStyleCnt="6" custScaleX="119696" custScaleY="1494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E02572-6E3F-4FA7-B04D-61E00781C464}" type="pres">
      <dgm:prSet presAssocID="{4062713E-0E40-422D-969E-9198BE28BFBD}" presName="rootConnector" presStyleLbl="node2" presStyleIdx="0" presStyleCnt="6"/>
      <dgm:spPr/>
      <dgm:t>
        <a:bodyPr/>
        <a:lstStyle/>
        <a:p>
          <a:endParaRPr lang="en-US"/>
        </a:p>
      </dgm:t>
    </dgm:pt>
    <dgm:pt modelId="{7E57AFD2-C81C-4153-B6FE-14FADFD3EBEA}" type="pres">
      <dgm:prSet presAssocID="{4062713E-0E40-422D-969E-9198BE28BFBD}" presName="hierChild4" presStyleCnt="0"/>
      <dgm:spPr/>
    </dgm:pt>
    <dgm:pt modelId="{FF830AD1-20B8-4AEB-AA91-40EF2D505870}" type="pres">
      <dgm:prSet presAssocID="{5089AD3F-4166-4229-AF09-D8D3994209B4}" presName="Name37" presStyleLbl="parChTrans1D3" presStyleIdx="0" presStyleCnt="4"/>
      <dgm:spPr/>
      <dgm:t>
        <a:bodyPr/>
        <a:lstStyle/>
        <a:p>
          <a:endParaRPr lang="en-US"/>
        </a:p>
      </dgm:t>
    </dgm:pt>
    <dgm:pt modelId="{BF78D429-45B1-4C3D-9B28-1BD730EE1010}" type="pres">
      <dgm:prSet presAssocID="{6D36166A-B80B-455A-B782-521937DB2903}" presName="hierRoot2" presStyleCnt="0">
        <dgm:presLayoutVars>
          <dgm:hierBranch val="init"/>
        </dgm:presLayoutVars>
      </dgm:prSet>
      <dgm:spPr/>
    </dgm:pt>
    <dgm:pt modelId="{E59E8290-7B1F-410A-B590-D6B47D3F1843}" type="pres">
      <dgm:prSet presAssocID="{6D36166A-B80B-455A-B782-521937DB2903}" presName="rootComposite" presStyleCnt="0"/>
      <dgm:spPr/>
    </dgm:pt>
    <dgm:pt modelId="{7A2F5957-01AE-4B86-B4F4-EB0E100E9232}" type="pres">
      <dgm:prSet presAssocID="{6D36166A-B80B-455A-B782-521937DB2903}" presName="rootText" presStyleLbl="node3" presStyleIdx="0" presStyleCnt="4" custScaleX="115481" custScaleY="1206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0D50A6-37F0-465B-98FE-CF3E164896E2}" type="pres">
      <dgm:prSet presAssocID="{6D36166A-B80B-455A-B782-521937DB2903}" presName="rootConnector" presStyleLbl="node3" presStyleIdx="0" presStyleCnt="4"/>
      <dgm:spPr/>
      <dgm:t>
        <a:bodyPr/>
        <a:lstStyle/>
        <a:p>
          <a:endParaRPr lang="en-US"/>
        </a:p>
      </dgm:t>
    </dgm:pt>
    <dgm:pt modelId="{396EBF74-D48B-4D94-9F0B-D355D1A34E8C}" type="pres">
      <dgm:prSet presAssocID="{6D36166A-B80B-455A-B782-521937DB2903}" presName="hierChild4" presStyleCnt="0"/>
      <dgm:spPr/>
    </dgm:pt>
    <dgm:pt modelId="{30B45CB1-BCA8-4704-A883-78F1B7F07638}" type="pres">
      <dgm:prSet presAssocID="{6D36166A-B80B-455A-B782-521937DB2903}" presName="hierChild5" presStyleCnt="0"/>
      <dgm:spPr/>
    </dgm:pt>
    <dgm:pt modelId="{1E38B011-F341-4DC1-9003-949B656ED566}" type="pres">
      <dgm:prSet presAssocID="{39EE25D4-D12B-4A6F-B4E9-A3A56C1A8820}" presName="Name37" presStyleLbl="parChTrans1D3" presStyleIdx="1" presStyleCnt="4"/>
      <dgm:spPr/>
      <dgm:t>
        <a:bodyPr/>
        <a:lstStyle/>
        <a:p>
          <a:endParaRPr lang="en-US"/>
        </a:p>
      </dgm:t>
    </dgm:pt>
    <dgm:pt modelId="{03821F88-B8CE-4538-B524-DAF566E64A75}" type="pres">
      <dgm:prSet presAssocID="{B70247B3-9781-4FBE-BB4A-D2E94B44BCB1}" presName="hierRoot2" presStyleCnt="0">
        <dgm:presLayoutVars>
          <dgm:hierBranch val="init"/>
        </dgm:presLayoutVars>
      </dgm:prSet>
      <dgm:spPr/>
    </dgm:pt>
    <dgm:pt modelId="{4A8F4F0D-4A8D-449C-B4D4-CF5E3C81C2FA}" type="pres">
      <dgm:prSet presAssocID="{B70247B3-9781-4FBE-BB4A-D2E94B44BCB1}" presName="rootComposite" presStyleCnt="0"/>
      <dgm:spPr/>
    </dgm:pt>
    <dgm:pt modelId="{44B378F1-2178-4959-AA43-1FD55E7D37D9}" type="pres">
      <dgm:prSet presAssocID="{B70247B3-9781-4FBE-BB4A-D2E94B44BCB1}" presName="rootText" presStyleLbl="node3" presStyleIdx="1" presStyleCnt="4" custScaleX="115481" custScaleY="1206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293A0E-993B-4891-AF4D-5C47CDF19358}" type="pres">
      <dgm:prSet presAssocID="{B70247B3-9781-4FBE-BB4A-D2E94B44BCB1}" presName="rootConnector" presStyleLbl="node3" presStyleIdx="1" presStyleCnt="4"/>
      <dgm:spPr/>
      <dgm:t>
        <a:bodyPr/>
        <a:lstStyle/>
        <a:p>
          <a:endParaRPr lang="en-US"/>
        </a:p>
      </dgm:t>
    </dgm:pt>
    <dgm:pt modelId="{740BBACA-D9B9-4316-88A4-1338D769B55F}" type="pres">
      <dgm:prSet presAssocID="{B70247B3-9781-4FBE-BB4A-D2E94B44BCB1}" presName="hierChild4" presStyleCnt="0"/>
      <dgm:spPr/>
    </dgm:pt>
    <dgm:pt modelId="{1A718736-9C5E-4929-8FF7-ECF4D69FA5D3}" type="pres">
      <dgm:prSet presAssocID="{B70247B3-9781-4FBE-BB4A-D2E94B44BCB1}" presName="hierChild5" presStyleCnt="0"/>
      <dgm:spPr/>
    </dgm:pt>
    <dgm:pt modelId="{0B5E8428-FC0A-4E1B-A862-A264610B6E4F}" type="pres">
      <dgm:prSet presAssocID="{2D33A762-B79C-4BDD-8526-68540D37E97E}" presName="Name37" presStyleLbl="parChTrans1D3" presStyleIdx="2" presStyleCnt="4"/>
      <dgm:spPr/>
      <dgm:t>
        <a:bodyPr/>
        <a:lstStyle/>
        <a:p>
          <a:endParaRPr lang="en-US"/>
        </a:p>
      </dgm:t>
    </dgm:pt>
    <dgm:pt modelId="{5429353B-B7A0-496F-B104-A472495B55C7}" type="pres">
      <dgm:prSet presAssocID="{4BA71231-3ACC-4364-A96B-B3D38C7B496E}" presName="hierRoot2" presStyleCnt="0">
        <dgm:presLayoutVars>
          <dgm:hierBranch val="init"/>
        </dgm:presLayoutVars>
      </dgm:prSet>
      <dgm:spPr/>
    </dgm:pt>
    <dgm:pt modelId="{9C28EB7C-E6E4-485B-8C94-F74D38C5CCDA}" type="pres">
      <dgm:prSet presAssocID="{4BA71231-3ACC-4364-A96B-B3D38C7B496E}" presName="rootComposite" presStyleCnt="0"/>
      <dgm:spPr/>
    </dgm:pt>
    <dgm:pt modelId="{765D7C35-8F99-4BA5-B827-7BE42AF28F72}" type="pres">
      <dgm:prSet presAssocID="{4BA71231-3ACC-4364-A96B-B3D38C7B496E}" presName="rootText" presStyleLbl="node3" presStyleIdx="2" presStyleCnt="4" custScaleX="115481" custScaleY="1206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784196-9D04-444C-9138-BBD08DB89A6F}" type="pres">
      <dgm:prSet presAssocID="{4BA71231-3ACC-4364-A96B-B3D38C7B496E}" presName="rootConnector" presStyleLbl="node3" presStyleIdx="2" presStyleCnt="4"/>
      <dgm:spPr/>
      <dgm:t>
        <a:bodyPr/>
        <a:lstStyle/>
        <a:p>
          <a:endParaRPr lang="en-US"/>
        </a:p>
      </dgm:t>
    </dgm:pt>
    <dgm:pt modelId="{0AC1275B-44AB-4E15-B347-A98063F9F337}" type="pres">
      <dgm:prSet presAssocID="{4BA71231-3ACC-4364-A96B-B3D38C7B496E}" presName="hierChild4" presStyleCnt="0"/>
      <dgm:spPr/>
    </dgm:pt>
    <dgm:pt modelId="{639A1AFA-5243-4216-AAC5-1B9382ECC907}" type="pres">
      <dgm:prSet presAssocID="{4BA71231-3ACC-4364-A96B-B3D38C7B496E}" presName="hierChild5" presStyleCnt="0"/>
      <dgm:spPr/>
    </dgm:pt>
    <dgm:pt modelId="{D97FE39C-EBEE-4297-BAB2-219CD68731F9}" type="pres">
      <dgm:prSet presAssocID="{F2DB8988-2E12-4150-BC72-2415FA73689D}" presName="Name37" presStyleLbl="parChTrans1D3" presStyleIdx="3" presStyleCnt="4"/>
      <dgm:spPr/>
      <dgm:t>
        <a:bodyPr/>
        <a:lstStyle/>
        <a:p>
          <a:endParaRPr lang="en-US"/>
        </a:p>
      </dgm:t>
    </dgm:pt>
    <dgm:pt modelId="{205D2B20-CDE3-4B6B-9FA9-186A350D1A4A}" type="pres">
      <dgm:prSet presAssocID="{94B3FFCE-F601-4463-B57D-40F2B5554A24}" presName="hierRoot2" presStyleCnt="0">
        <dgm:presLayoutVars>
          <dgm:hierBranch val="init"/>
        </dgm:presLayoutVars>
      </dgm:prSet>
      <dgm:spPr/>
    </dgm:pt>
    <dgm:pt modelId="{274B16FD-7B56-4FB2-B45D-8E2A2DEFC74C}" type="pres">
      <dgm:prSet presAssocID="{94B3FFCE-F601-4463-B57D-40F2B5554A24}" presName="rootComposite" presStyleCnt="0"/>
      <dgm:spPr/>
    </dgm:pt>
    <dgm:pt modelId="{9CCAB6CB-6733-40A5-B7A1-962E21D1B9D6}" type="pres">
      <dgm:prSet presAssocID="{94B3FFCE-F601-4463-B57D-40F2B5554A24}" presName="rootText" presStyleLbl="node3" presStyleIdx="3" presStyleCnt="4" custScaleX="132283" custScaleY="1524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E01F56-EDE4-4BA6-9EA5-BBDF2D973956}" type="pres">
      <dgm:prSet presAssocID="{94B3FFCE-F601-4463-B57D-40F2B5554A24}" presName="rootConnector" presStyleLbl="node3" presStyleIdx="3" presStyleCnt="4"/>
      <dgm:spPr/>
      <dgm:t>
        <a:bodyPr/>
        <a:lstStyle/>
        <a:p>
          <a:endParaRPr lang="en-US"/>
        </a:p>
      </dgm:t>
    </dgm:pt>
    <dgm:pt modelId="{EC766296-A538-47FC-A9AE-9D2C3B991FCF}" type="pres">
      <dgm:prSet presAssocID="{94B3FFCE-F601-4463-B57D-40F2B5554A24}" presName="hierChild4" presStyleCnt="0"/>
      <dgm:spPr/>
    </dgm:pt>
    <dgm:pt modelId="{5EF8AEFA-3C41-4186-84A7-186466D89652}" type="pres">
      <dgm:prSet presAssocID="{A95FBAE1-F22E-49D4-A01C-553DEE59F9B6}" presName="Name37" presStyleLbl="parChTrans1D4" presStyleIdx="0" presStyleCnt="2"/>
      <dgm:spPr/>
      <dgm:t>
        <a:bodyPr/>
        <a:lstStyle/>
        <a:p>
          <a:endParaRPr lang="en-US"/>
        </a:p>
      </dgm:t>
    </dgm:pt>
    <dgm:pt modelId="{CADBFF36-3DDD-4D58-925B-3CA696299EC8}" type="pres">
      <dgm:prSet presAssocID="{D45D5606-5D7B-4DBC-8A70-72E8889E8C70}" presName="hierRoot2" presStyleCnt="0">
        <dgm:presLayoutVars>
          <dgm:hierBranch val="init"/>
        </dgm:presLayoutVars>
      </dgm:prSet>
      <dgm:spPr/>
    </dgm:pt>
    <dgm:pt modelId="{2C6BC533-349B-4098-828B-EF0F59504AC7}" type="pres">
      <dgm:prSet presAssocID="{D45D5606-5D7B-4DBC-8A70-72E8889E8C70}" presName="rootComposite" presStyleCnt="0"/>
      <dgm:spPr/>
    </dgm:pt>
    <dgm:pt modelId="{2EB91073-3F82-4E6A-ADB7-A6A3DC9BDD70}" type="pres">
      <dgm:prSet presAssocID="{D45D5606-5D7B-4DBC-8A70-72E8889E8C70}" presName="rootText" presStyleLbl="node4" presStyleIdx="0" presStyleCnt="2" custScaleX="128824" custScaleY="1100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8C4F5F-1E00-4D1A-BEFD-B4FE09E15EC2}" type="pres">
      <dgm:prSet presAssocID="{D45D5606-5D7B-4DBC-8A70-72E8889E8C70}" presName="rootConnector" presStyleLbl="node4" presStyleIdx="0" presStyleCnt="2"/>
      <dgm:spPr/>
      <dgm:t>
        <a:bodyPr/>
        <a:lstStyle/>
        <a:p>
          <a:endParaRPr lang="en-US"/>
        </a:p>
      </dgm:t>
    </dgm:pt>
    <dgm:pt modelId="{4A41EA3C-5892-43B5-A769-0746E30D90C3}" type="pres">
      <dgm:prSet presAssocID="{D45D5606-5D7B-4DBC-8A70-72E8889E8C70}" presName="hierChild4" presStyleCnt="0"/>
      <dgm:spPr/>
    </dgm:pt>
    <dgm:pt modelId="{68EF2C90-6EDF-40E2-B85C-DB1182C98DC9}" type="pres">
      <dgm:prSet presAssocID="{D45D5606-5D7B-4DBC-8A70-72E8889E8C70}" presName="hierChild5" presStyleCnt="0"/>
      <dgm:spPr/>
    </dgm:pt>
    <dgm:pt modelId="{EEC41D51-6B92-4F87-BAF6-C96FA4D71F88}" type="pres">
      <dgm:prSet presAssocID="{01E04CE1-5A4E-4242-BD4A-53034AED0A25}" presName="Name37" presStyleLbl="parChTrans1D4" presStyleIdx="1" presStyleCnt="2"/>
      <dgm:spPr/>
      <dgm:t>
        <a:bodyPr/>
        <a:lstStyle/>
        <a:p>
          <a:endParaRPr lang="en-US"/>
        </a:p>
      </dgm:t>
    </dgm:pt>
    <dgm:pt modelId="{C31802D5-42DC-4633-A9A2-CEE4F32B8A1C}" type="pres">
      <dgm:prSet presAssocID="{5A2CA49F-F9CC-438C-83B4-0106A3B8F9CB}" presName="hierRoot2" presStyleCnt="0">
        <dgm:presLayoutVars>
          <dgm:hierBranch val="init"/>
        </dgm:presLayoutVars>
      </dgm:prSet>
      <dgm:spPr/>
    </dgm:pt>
    <dgm:pt modelId="{A603CBE3-7C53-4AE4-866D-BC050B95782A}" type="pres">
      <dgm:prSet presAssocID="{5A2CA49F-F9CC-438C-83B4-0106A3B8F9CB}" presName="rootComposite" presStyleCnt="0"/>
      <dgm:spPr/>
    </dgm:pt>
    <dgm:pt modelId="{067A73B3-7C31-4870-BB07-8EA71D19579A}" type="pres">
      <dgm:prSet presAssocID="{5A2CA49F-F9CC-438C-83B4-0106A3B8F9CB}" presName="rootText" presStyleLbl="node4" presStyleIdx="1" presStyleCnt="2" custScaleX="129647" custScaleY="1115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28E460-27B7-4E69-8EE1-62F8FE6ED1CA}" type="pres">
      <dgm:prSet presAssocID="{5A2CA49F-F9CC-438C-83B4-0106A3B8F9CB}" presName="rootConnector" presStyleLbl="node4" presStyleIdx="1" presStyleCnt="2"/>
      <dgm:spPr/>
      <dgm:t>
        <a:bodyPr/>
        <a:lstStyle/>
        <a:p>
          <a:endParaRPr lang="en-US"/>
        </a:p>
      </dgm:t>
    </dgm:pt>
    <dgm:pt modelId="{8EDA96B5-994C-48C1-A111-A8A62143DC4B}" type="pres">
      <dgm:prSet presAssocID="{5A2CA49F-F9CC-438C-83B4-0106A3B8F9CB}" presName="hierChild4" presStyleCnt="0"/>
      <dgm:spPr/>
    </dgm:pt>
    <dgm:pt modelId="{AE2C868E-DC8B-417F-B325-0E5E2B5126A9}" type="pres">
      <dgm:prSet presAssocID="{5A2CA49F-F9CC-438C-83B4-0106A3B8F9CB}" presName="hierChild5" presStyleCnt="0"/>
      <dgm:spPr/>
    </dgm:pt>
    <dgm:pt modelId="{F3A92958-07A5-44A8-BB86-9D28670BBF87}" type="pres">
      <dgm:prSet presAssocID="{94B3FFCE-F601-4463-B57D-40F2B5554A24}" presName="hierChild5" presStyleCnt="0"/>
      <dgm:spPr/>
    </dgm:pt>
    <dgm:pt modelId="{B68AD6CC-8677-49A8-BC48-DA1433AC5D17}" type="pres">
      <dgm:prSet presAssocID="{4062713E-0E40-422D-969E-9198BE28BFBD}" presName="hierChild5" presStyleCnt="0"/>
      <dgm:spPr/>
    </dgm:pt>
    <dgm:pt modelId="{A2A9E3BC-4D8A-4F62-A5A6-7C77BC2C2D21}" type="pres">
      <dgm:prSet presAssocID="{042B791E-3952-4D37-AEB3-B2F51208D101}" presName="Name37" presStyleLbl="parChTrans1D2" presStyleIdx="1" presStyleCnt="6"/>
      <dgm:spPr/>
      <dgm:t>
        <a:bodyPr/>
        <a:lstStyle/>
        <a:p>
          <a:endParaRPr lang="en-US"/>
        </a:p>
      </dgm:t>
    </dgm:pt>
    <dgm:pt modelId="{8387AEA0-28AE-4E6D-892C-3738867D9331}" type="pres">
      <dgm:prSet presAssocID="{FAB9EF94-B53F-4418-8384-0B43AD48112D}" presName="hierRoot2" presStyleCnt="0">
        <dgm:presLayoutVars>
          <dgm:hierBranch val="init"/>
        </dgm:presLayoutVars>
      </dgm:prSet>
      <dgm:spPr/>
    </dgm:pt>
    <dgm:pt modelId="{6B6A0A4E-751F-4182-8D9D-7EF22D1461C7}" type="pres">
      <dgm:prSet presAssocID="{FAB9EF94-B53F-4418-8384-0B43AD48112D}" presName="rootComposite" presStyleCnt="0"/>
      <dgm:spPr/>
    </dgm:pt>
    <dgm:pt modelId="{CE209582-4B36-4D18-8895-0AF04BDFC817}" type="pres">
      <dgm:prSet presAssocID="{FAB9EF94-B53F-4418-8384-0B43AD48112D}" presName="rootText" presStyleLbl="node2" presStyleIdx="1" presStyleCnt="6" custScaleX="125474" custScaleY="1517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23BF59-F988-4493-9BF0-7BDBFE8447B8}" type="pres">
      <dgm:prSet presAssocID="{FAB9EF94-B53F-4418-8384-0B43AD48112D}" presName="rootConnector" presStyleLbl="node2" presStyleIdx="1" presStyleCnt="6"/>
      <dgm:spPr/>
      <dgm:t>
        <a:bodyPr/>
        <a:lstStyle/>
        <a:p>
          <a:endParaRPr lang="en-US"/>
        </a:p>
      </dgm:t>
    </dgm:pt>
    <dgm:pt modelId="{0083D8A5-7506-49CC-92A4-50B42AFAFD29}" type="pres">
      <dgm:prSet presAssocID="{FAB9EF94-B53F-4418-8384-0B43AD48112D}" presName="hierChild4" presStyleCnt="0"/>
      <dgm:spPr/>
    </dgm:pt>
    <dgm:pt modelId="{153FD889-ED80-4200-BAC3-FC4F383F960B}" type="pres">
      <dgm:prSet presAssocID="{FAB9EF94-B53F-4418-8384-0B43AD48112D}" presName="hierChild5" presStyleCnt="0"/>
      <dgm:spPr/>
    </dgm:pt>
    <dgm:pt modelId="{54739D7D-C1B7-4F63-93C5-4FE95BB59532}" type="pres">
      <dgm:prSet presAssocID="{A1067E13-A10D-4F11-8B8A-E5AE9D57123B}" presName="Name37" presStyleLbl="parChTrans1D2" presStyleIdx="2" presStyleCnt="6"/>
      <dgm:spPr/>
      <dgm:t>
        <a:bodyPr/>
        <a:lstStyle/>
        <a:p>
          <a:endParaRPr lang="en-US"/>
        </a:p>
      </dgm:t>
    </dgm:pt>
    <dgm:pt modelId="{304250BD-F6E2-4F98-A471-67717B32DCC5}" type="pres">
      <dgm:prSet presAssocID="{5AAD03AA-2FD8-4670-B385-614D3EF12FC9}" presName="hierRoot2" presStyleCnt="0">
        <dgm:presLayoutVars>
          <dgm:hierBranch val="init"/>
        </dgm:presLayoutVars>
      </dgm:prSet>
      <dgm:spPr/>
    </dgm:pt>
    <dgm:pt modelId="{2366FD51-4CEA-460D-9B9C-B152119B5848}" type="pres">
      <dgm:prSet presAssocID="{5AAD03AA-2FD8-4670-B385-614D3EF12FC9}" presName="rootComposite" presStyleCnt="0"/>
      <dgm:spPr/>
    </dgm:pt>
    <dgm:pt modelId="{19EB5AAC-7A13-48E5-8F6E-B8079B315EE8}" type="pres">
      <dgm:prSet presAssocID="{5AAD03AA-2FD8-4670-B385-614D3EF12FC9}" presName="rootText" presStyleLbl="node2" presStyleIdx="2" presStyleCnt="6" custScaleX="114872" custScaleY="1490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9570D8-6879-43A5-848B-553CC09C8024}" type="pres">
      <dgm:prSet presAssocID="{5AAD03AA-2FD8-4670-B385-614D3EF12FC9}" presName="rootConnector" presStyleLbl="node2" presStyleIdx="2" presStyleCnt="6"/>
      <dgm:spPr/>
      <dgm:t>
        <a:bodyPr/>
        <a:lstStyle/>
        <a:p>
          <a:endParaRPr lang="en-US"/>
        </a:p>
      </dgm:t>
    </dgm:pt>
    <dgm:pt modelId="{D6357B59-AFC7-4F14-A828-A7810CC15DC3}" type="pres">
      <dgm:prSet presAssocID="{5AAD03AA-2FD8-4670-B385-614D3EF12FC9}" presName="hierChild4" presStyleCnt="0"/>
      <dgm:spPr/>
    </dgm:pt>
    <dgm:pt modelId="{178B141D-F310-47DE-9614-D000DEE5A218}" type="pres">
      <dgm:prSet presAssocID="{5AAD03AA-2FD8-4670-B385-614D3EF12FC9}" presName="hierChild5" presStyleCnt="0"/>
      <dgm:spPr/>
    </dgm:pt>
    <dgm:pt modelId="{5F15FB51-5CFC-4A4A-8D27-98DB45E53A2B}" type="pres">
      <dgm:prSet presAssocID="{E448420E-646E-459A-A0AA-8C5D1DD64403}" presName="Name37" presStyleLbl="parChTrans1D2" presStyleIdx="3" presStyleCnt="6"/>
      <dgm:spPr/>
      <dgm:t>
        <a:bodyPr/>
        <a:lstStyle/>
        <a:p>
          <a:endParaRPr lang="en-US"/>
        </a:p>
      </dgm:t>
    </dgm:pt>
    <dgm:pt modelId="{39E57193-ECB2-4783-A3CA-68DA847F81D5}" type="pres">
      <dgm:prSet presAssocID="{4E0985C1-CE45-46B1-A67E-57DCD64457DF}" presName="hierRoot2" presStyleCnt="0">
        <dgm:presLayoutVars>
          <dgm:hierBranch val="init"/>
        </dgm:presLayoutVars>
      </dgm:prSet>
      <dgm:spPr/>
    </dgm:pt>
    <dgm:pt modelId="{F531CCD9-58B0-4245-A6AF-492FF2719987}" type="pres">
      <dgm:prSet presAssocID="{4E0985C1-CE45-46B1-A67E-57DCD64457DF}" presName="rootComposite" presStyleCnt="0"/>
      <dgm:spPr/>
    </dgm:pt>
    <dgm:pt modelId="{CF05D3B8-8B39-49DF-AADD-18189A2FCEC3}" type="pres">
      <dgm:prSet presAssocID="{4E0985C1-CE45-46B1-A67E-57DCD64457DF}" presName="rootText" presStyleLbl="node2" presStyleIdx="3" presStyleCnt="6" custScaleX="114872" custScaleY="1490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94CA6E-8302-47CC-A954-6CC96343435C}" type="pres">
      <dgm:prSet presAssocID="{4E0985C1-CE45-46B1-A67E-57DCD64457DF}" presName="rootConnector" presStyleLbl="node2" presStyleIdx="3" presStyleCnt="6"/>
      <dgm:spPr/>
      <dgm:t>
        <a:bodyPr/>
        <a:lstStyle/>
        <a:p>
          <a:endParaRPr lang="en-US"/>
        </a:p>
      </dgm:t>
    </dgm:pt>
    <dgm:pt modelId="{2F9FA66A-3FA3-4789-924E-8AE747DC6460}" type="pres">
      <dgm:prSet presAssocID="{4E0985C1-CE45-46B1-A67E-57DCD64457DF}" presName="hierChild4" presStyleCnt="0"/>
      <dgm:spPr/>
    </dgm:pt>
    <dgm:pt modelId="{FC19563A-A6C5-4B6B-AC67-DD01B5EB3EB0}" type="pres">
      <dgm:prSet presAssocID="{4E0985C1-CE45-46B1-A67E-57DCD64457DF}" presName="hierChild5" presStyleCnt="0"/>
      <dgm:spPr/>
    </dgm:pt>
    <dgm:pt modelId="{C5F2043A-7365-4E4C-8E90-96383306EAEA}" type="pres">
      <dgm:prSet presAssocID="{4F5CA43F-A37F-4C8B-B530-BA8640826F1D}" presName="Name37" presStyleLbl="parChTrans1D2" presStyleIdx="4" presStyleCnt="6"/>
      <dgm:spPr/>
      <dgm:t>
        <a:bodyPr/>
        <a:lstStyle/>
        <a:p>
          <a:endParaRPr lang="en-US"/>
        </a:p>
      </dgm:t>
    </dgm:pt>
    <dgm:pt modelId="{E38AD234-67CE-4B36-A1D6-DCFF7547B0C8}" type="pres">
      <dgm:prSet presAssocID="{DB76F0C0-7096-49C6-8718-B65887901B61}" presName="hierRoot2" presStyleCnt="0">
        <dgm:presLayoutVars>
          <dgm:hierBranch val="init"/>
        </dgm:presLayoutVars>
      </dgm:prSet>
      <dgm:spPr/>
    </dgm:pt>
    <dgm:pt modelId="{338E6BC3-AE47-42AD-98D2-8BA085B8AB4C}" type="pres">
      <dgm:prSet presAssocID="{DB76F0C0-7096-49C6-8718-B65887901B61}" presName="rootComposite" presStyleCnt="0"/>
      <dgm:spPr/>
    </dgm:pt>
    <dgm:pt modelId="{27120376-E846-42A8-8ABC-651E1AE100D6}" type="pres">
      <dgm:prSet presAssocID="{DB76F0C0-7096-49C6-8718-B65887901B61}" presName="rootText" presStyleLbl="node2" presStyleIdx="4" presStyleCnt="6" custScaleX="114872" custScaleY="1490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E87DFA-36F3-4768-B645-6338F7E6896B}" type="pres">
      <dgm:prSet presAssocID="{DB76F0C0-7096-49C6-8718-B65887901B61}" presName="rootConnector" presStyleLbl="node2" presStyleIdx="4" presStyleCnt="6"/>
      <dgm:spPr/>
      <dgm:t>
        <a:bodyPr/>
        <a:lstStyle/>
        <a:p>
          <a:endParaRPr lang="en-US"/>
        </a:p>
      </dgm:t>
    </dgm:pt>
    <dgm:pt modelId="{73288FBB-79BF-46E2-AF76-AC68787B7531}" type="pres">
      <dgm:prSet presAssocID="{DB76F0C0-7096-49C6-8718-B65887901B61}" presName="hierChild4" presStyleCnt="0"/>
      <dgm:spPr/>
    </dgm:pt>
    <dgm:pt modelId="{9A978051-1285-41DF-A08E-994D25D9A8C0}" type="pres">
      <dgm:prSet presAssocID="{DB76F0C0-7096-49C6-8718-B65887901B61}" presName="hierChild5" presStyleCnt="0"/>
      <dgm:spPr/>
    </dgm:pt>
    <dgm:pt modelId="{D5D16061-8DFC-4D23-8534-782A0DB3191C}" type="pres">
      <dgm:prSet presAssocID="{414EABFC-F091-4BBE-B988-17D6D392EA43}" presName="Name37" presStyleLbl="parChTrans1D2" presStyleIdx="5" presStyleCnt="6"/>
      <dgm:spPr/>
      <dgm:t>
        <a:bodyPr/>
        <a:lstStyle/>
        <a:p>
          <a:endParaRPr lang="en-US"/>
        </a:p>
      </dgm:t>
    </dgm:pt>
    <dgm:pt modelId="{1A6E7F5B-B7EE-4B70-8066-6283CC968E77}" type="pres">
      <dgm:prSet presAssocID="{E345A30D-4218-4B6F-98CE-1B5355722926}" presName="hierRoot2" presStyleCnt="0">
        <dgm:presLayoutVars>
          <dgm:hierBranch val="init"/>
        </dgm:presLayoutVars>
      </dgm:prSet>
      <dgm:spPr/>
    </dgm:pt>
    <dgm:pt modelId="{B0A646D7-C1B9-4D67-8F0B-8A8736CE56D6}" type="pres">
      <dgm:prSet presAssocID="{E345A30D-4218-4B6F-98CE-1B5355722926}" presName="rootComposite" presStyleCnt="0"/>
      <dgm:spPr/>
    </dgm:pt>
    <dgm:pt modelId="{6DF2F8F4-4F54-40D4-B8AC-8CDA7F25E269}" type="pres">
      <dgm:prSet presAssocID="{E345A30D-4218-4B6F-98CE-1B5355722926}" presName="rootText" presStyleLbl="node2" presStyleIdx="5" presStyleCnt="6" custScaleX="109554" custScaleY="1465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B0F428-5E47-41BA-A176-33ADF9DB237E}" type="pres">
      <dgm:prSet presAssocID="{E345A30D-4218-4B6F-98CE-1B5355722926}" presName="rootConnector" presStyleLbl="node2" presStyleIdx="5" presStyleCnt="6"/>
      <dgm:spPr/>
      <dgm:t>
        <a:bodyPr/>
        <a:lstStyle/>
        <a:p>
          <a:endParaRPr lang="en-US"/>
        </a:p>
      </dgm:t>
    </dgm:pt>
    <dgm:pt modelId="{89ED49B8-02B1-430E-9B75-D479A8E8D14B}" type="pres">
      <dgm:prSet presAssocID="{E345A30D-4218-4B6F-98CE-1B5355722926}" presName="hierChild4" presStyleCnt="0"/>
      <dgm:spPr/>
    </dgm:pt>
    <dgm:pt modelId="{383AA262-C21D-4739-90A0-208F7353D68C}" type="pres">
      <dgm:prSet presAssocID="{E345A30D-4218-4B6F-98CE-1B5355722926}" presName="hierChild5" presStyleCnt="0"/>
      <dgm:spPr/>
    </dgm:pt>
    <dgm:pt modelId="{8C35D614-70E3-41B4-9F5E-2E41EC605C27}" type="pres">
      <dgm:prSet presAssocID="{04664963-4B0F-483F-9D0D-367645E234FA}" presName="hierChild3" presStyleCnt="0"/>
      <dgm:spPr/>
    </dgm:pt>
  </dgm:ptLst>
  <dgm:cxnLst>
    <dgm:cxn modelId="{27D908CA-911B-415B-AA30-F6B619B12FF7}" srcId="{94B3FFCE-F601-4463-B57D-40F2B5554A24}" destId="{D45D5606-5D7B-4DBC-8A70-72E8889E8C70}" srcOrd="0" destOrd="0" parTransId="{A95FBAE1-F22E-49D4-A01C-553DEE59F9B6}" sibTransId="{A0FBBA47-7091-46D1-AC76-6EE7FF3041F1}"/>
    <dgm:cxn modelId="{13D0F1C5-0177-482B-8827-64D1613E1FA3}" type="presOf" srcId="{E448420E-646E-459A-A0AA-8C5D1DD64403}" destId="{5F15FB51-5CFC-4A4A-8D27-98DB45E53A2B}" srcOrd="0" destOrd="0" presId="urn:microsoft.com/office/officeart/2005/8/layout/orgChart1"/>
    <dgm:cxn modelId="{37F1A566-17ED-42BA-BC19-A0533981EB46}" type="presOf" srcId="{5089AD3F-4166-4229-AF09-D8D3994209B4}" destId="{FF830AD1-20B8-4AEB-AA91-40EF2D505870}" srcOrd="0" destOrd="0" presId="urn:microsoft.com/office/officeart/2005/8/layout/orgChart1"/>
    <dgm:cxn modelId="{DB44B611-3711-4AA9-979E-E7F6E4327FFB}" srcId="{04664963-4B0F-483F-9D0D-367645E234FA}" destId="{4E0985C1-CE45-46B1-A67E-57DCD64457DF}" srcOrd="3" destOrd="0" parTransId="{E448420E-646E-459A-A0AA-8C5D1DD64403}" sibTransId="{26F44FD6-C6A3-4B56-9974-71B429EE54E5}"/>
    <dgm:cxn modelId="{82D4F941-6B6C-4229-9DBC-3A9D80B3AC67}" type="presOf" srcId="{E345A30D-4218-4B6F-98CE-1B5355722926}" destId="{6DF2F8F4-4F54-40D4-B8AC-8CDA7F25E269}" srcOrd="0" destOrd="0" presId="urn:microsoft.com/office/officeart/2005/8/layout/orgChart1"/>
    <dgm:cxn modelId="{8DA1AF2F-D508-4F95-8A89-1B75D0BB894C}" type="presOf" srcId="{D45D5606-5D7B-4DBC-8A70-72E8889E8C70}" destId="{2EB91073-3F82-4E6A-ADB7-A6A3DC9BDD70}" srcOrd="0" destOrd="0" presId="urn:microsoft.com/office/officeart/2005/8/layout/orgChart1"/>
    <dgm:cxn modelId="{AA5320E0-3D70-4721-A5F1-A336830AFCD1}" srcId="{4062713E-0E40-422D-969E-9198BE28BFBD}" destId="{B70247B3-9781-4FBE-BB4A-D2E94B44BCB1}" srcOrd="1" destOrd="0" parTransId="{39EE25D4-D12B-4A6F-B4E9-A3A56C1A8820}" sibTransId="{B79F5346-16B1-427C-82ED-6A1072EEC104}"/>
    <dgm:cxn modelId="{F89590BF-7A7F-4AB7-98F3-D1905C72805B}" type="presOf" srcId="{4BA71231-3ACC-4364-A96B-B3D38C7B496E}" destId="{765D7C35-8F99-4BA5-B827-7BE42AF28F72}" srcOrd="0" destOrd="0" presId="urn:microsoft.com/office/officeart/2005/8/layout/orgChart1"/>
    <dgm:cxn modelId="{4E9B5141-6F08-482B-A0F1-B3739AE9DE74}" type="presOf" srcId="{FAB9EF94-B53F-4418-8384-0B43AD48112D}" destId="{CE209582-4B36-4D18-8895-0AF04BDFC817}" srcOrd="0" destOrd="0" presId="urn:microsoft.com/office/officeart/2005/8/layout/orgChart1"/>
    <dgm:cxn modelId="{EF715A7D-D9B6-4AE6-8E63-1C4818C61C8F}" type="presOf" srcId="{F2DB8988-2E12-4150-BC72-2415FA73689D}" destId="{D97FE39C-EBEE-4297-BAB2-219CD68731F9}" srcOrd="0" destOrd="0" presId="urn:microsoft.com/office/officeart/2005/8/layout/orgChart1"/>
    <dgm:cxn modelId="{93F283ED-AEFB-4040-AED4-D42257C445E7}" type="presOf" srcId="{04664963-4B0F-483F-9D0D-367645E234FA}" destId="{63B30394-4556-4ACE-8338-EB9DBFFB9EBC}" srcOrd="1" destOrd="0" presId="urn:microsoft.com/office/officeart/2005/8/layout/orgChart1"/>
    <dgm:cxn modelId="{E16FA8A7-1517-455E-B0E9-630A401CCE89}" srcId="{04664963-4B0F-483F-9D0D-367645E234FA}" destId="{DB76F0C0-7096-49C6-8718-B65887901B61}" srcOrd="4" destOrd="0" parTransId="{4F5CA43F-A37F-4C8B-B530-BA8640826F1D}" sibTransId="{AD53CDA9-4E54-474F-8FBD-FDDFFE352E95}"/>
    <dgm:cxn modelId="{2DBEFADA-76C8-4740-B1C9-5EF358A75C0A}" type="presOf" srcId="{E345A30D-4218-4B6F-98CE-1B5355722926}" destId="{26B0F428-5E47-41BA-A176-33ADF9DB237E}" srcOrd="1" destOrd="0" presId="urn:microsoft.com/office/officeart/2005/8/layout/orgChart1"/>
    <dgm:cxn modelId="{DC2BEE36-E52D-4638-8C78-89C76623F387}" type="presOf" srcId="{2D33A762-B79C-4BDD-8526-68540D37E97E}" destId="{0B5E8428-FC0A-4E1B-A862-A264610B6E4F}" srcOrd="0" destOrd="0" presId="urn:microsoft.com/office/officeart/2005/8/layout/orgChart1"/>
    <dgm:cxn modelId="{EAC4C5D0-9649-4041-9688-739F247C4E3B}" srcId="{4062713E-0E40-422D-969E-9198BE28BFBD}" destId="{4BA71231-3ACC-4364-A96B-B3D38C7B496E}" srcOrd="2" destOrd="0" parTransId="{2D33A762-B79C-4BDD-8526-68540D37E97E}" sibTransId="{311B66F2-E76B-48C8-93E4-4B412F855366}"/>
    <dgm:cxn modelId="{A8131DCA-EAB4-472C-A69C-DB007E5F6DA8}" type="presOf" srcId="{414EABFC-F091-4BBE-B988-17D6D392EA43}" destId="{D5D16061-8DFC-4D23-8534-782A0DB3191C}" srcOrd="0" destOrd="0" presId="urn:microsoft.com/office/officeart/2005/8/layout/orgChart1"/>
    <dgm:cxn modelId="{AD54FBAF-74A5-4F34-B620-B2BFE5411DB3}" type="presOf" srcId="{4E0985C1-CE45-46B1-A67E-57DCD64457DF}" destId="{5B94CA6E-8302-47CC-A954-6CC96343435C}" srcOrd="1" destOrd="0" presId="urn:microsoft.com/office/officeart/2005/8/layout/orgChart1"/>
    <dgm:cxn modelId="{DDD3EAEB-CBBC-4FBD-A313-09E20FA9076C}" type="presOf" srcId="{D45D5606-5D7B-4DBC-8A70-72E8889E8C70}" destId="{0E8C4F5F-1E00-4D1A-BEFD-B4FE09E15EC2}" srcOrd="1" destOrd="0" presId="urn:microsoft.com/office/officeart/2005/8/layout/orgChart1"/>
    <dgm:cxn modelId="{DC64F86D-B7C9-46EA-8648-D2EBA2621871}" type="presOf" srcId="{0DB31475-498B-46BA-B68D-E8819CD2029F}" destId="{5DD348CC-0036-44DE-B484-33FF016BAC85}" srcOrd="0" destOrd="0" presId="urn:microsoft.com/office/officeart/2005/8/layout/orgChart1"/>
    <dgm:cxn modelId="{9984978F-B9EF-4CE3-B0B2-17F88C93AB3E}" type="presOf" srcId="{4062713E-0E40-422D-969E-9198BE28BFBD}" destId="{72E02572-6E3F-4FA7-B04D-61E00781C464}" srcOrd="1" destOrd="0" presId="urn:microsoft.com/office/officeart/2005/8/layout/orgChart1"/>
    <dgm:cxn modelId="{8289EC74-5CD6-4FBB-A8F3-B72EFFE66CE8}" type="presOf" srcId="{5AAD03AA-2FD8-4670-B385-614D3EF12FC9}" destId="{19EB5AAC-7A13-48E5-8F6E-B8079B315EE8}" srcOrd="0" destOrd="0" presId="urn:microsoft.com/office/officeart/2005/8/layout/orgChart1"/>
    <dgm:cxn modelId="{0C2814D0-F1F5-4223-B680-E8E00D9A3DDD}" type="presOf" srcId="{5A2CA49F-F9CC-438C-83B4-0106A3B8F9CB}" destId="{067A73B3-7C31-4870-BB07-8EA71D19579A}" srcOrd="0" destOrd="0" presId="urn:microsoft.com/office/officeart/2005/8/layout/orgChart1"/>
    <dgm:cxn modelId="{6CD1780F-2AA1-4603-A01B-588B405AF191}" type="presOf" srcId="{6D36166A-B80B-455A-B782-521937DB2903}" destId="{6E0D50A6-37F0-465B-98FE-CF3E164896E2}" srcOrd="1" destOrd="0" presId="urn:microsoft.com/office/officeart/2005/8/layout/orgChart1"/>
    <dgm:cxn modelId="{B7F5E1C5-5A5E-4CEF-A31D-5FE8133FBAF6}" srcId="{94B3FFCE-F601-4463-B57D-40F2B5554A24}" destId="{5A2CA49F-F9CC-438C-83B4-0106A3B8F9CB}" srcOrd="1" destOrd="0" parTransId="{01E04CE1-5A4E-4242-BD4A-53034AED0A25}" sibTransId="{AA520823-3CC4-4578-9150-C315942FC4D8}"/>
    <dgm:cxn modelId="{7E1253CA-5ECB-4C14-8C44-93A09D88656C}" type="presOf" srcId="{94B3FFCE-F601-4463-B57D-40F2B5554A24}" destId="{8EE01F56-EDE4-4BA6-9EA5-BBDF2D973956}" srcOrd="1" destOrd="0" presId="urn:microsoft.com/office/officeart/2005/8/layout/orgChart1"/>
    <dgm:cxn modelId="{E9713CC2-AFA2-466E-A67E-2E9B220B0D96}" type="presOf" srcId="{5AAD03AA-2FD8-4670-B385-614D3EF12FC9}" destId="{419570D8-6879-43A5-848B-553CC09C8024}" srcOrd="1" destOrd="0" presId="urn:microsoft.com/office/officeart/2005/8/layout/orgChart1"/>
    <dgm:cxn modelId="{53EC98C4-F822-46A3-A983-3E66C8F4A4E3}" type="presOf" srcId="{FAB9EF94-B53F-4418-8384-0B43AD48112D}" destId="{9D23BF59-F988-4493-9BF0-7BDBFE8447B8}" srcOrd="1" destOrd="0" presId="urn:microsoft.com/office/officeart/2005/8/layout/orgChart1"/>
    <dgm:cxn modelId="{F0664125-97FF-4D07-9A03-DA1CBC7827CB}" type="presOf" srcId="{5A2CA49F-F9CC-438C-83B4-0106A3B8F9CB}" destId="{AB28E460-27B7-4E69-8EE1-62F8FE6ED1CA}" srcOrd="1" destOrd="0" presId="urn:microsoft.com/office/officeart/2005/8/layout/orgChart1"/>
    <dgm:cxn modelId="{EEE4191B-F33B-4702-ACB2-D88215A498C3}" type="presOf" srcId="{DB76F0C0-7096-49C6-8718-B65887901B61}" destId="{27120376-E846-42A8-8ABC-651E1AE100D6}" srcOrd="0" destOrd="0" presId="urn:microsoft.com/office/officeart/2005/8/layout/orgChart1"/>
    <dgm:cxn modelId="{5C539ADB-D9E6-43D2-A240-3A08C7977B39}" srcId="{4062713E-0E40-422D-969E-9198BE28BFBD}" destId="{6D36166A-B80B-455A-B782-521937DB2903}" srcOrd="0" destOrd="0" parTransId="{5089AD3F-4166-4229-AF09-D8D3994209B4}" sibTransId="{72601D89-1F18-4853-8E4C-B798D9E0AFF5}"/>
    <dgm:cxn modelId="{A9429A59-5EAE-4F08-B961-D1580A71E9AF}" type="presOf" srcId="{4F5CA43F-A37F-4C8B-B530-BA8640826F1D}" destId="{C5F2043A-7365-4E4C-8E90-96383306EAEA}" srcOrd="0" destOrd="0" presId="urn:microsoft.com/office/officeart/2005/8/layout/orgChart1"/>
    <dgm:cxn modelId="{F7FB612E-85A3-4334-969C-151BD207447B}" type="presOf" srcId="{B70247B3-9781-4FBE-BB4A-D2E94B44BCB1}" destId="{44B378F1-2178-4959-AA43-1FD55E7D37D9}" srcOrd="0" destOrd="0" presId="urn:microsoft.com/office/officeart/2005/8/layout/orgChart1"/>
    <dgm:cxn modelId="{3DD353BC-4A14-400C-90F4-8B6C70B18246}" type="presOf" srcId="{4062713E-0E40-422D-969E-9198BE28BFBD}" destId="{A65ECF5F-1056-4EDD-BB33-E59FBD333FE5}" srcOrd="0" destOrd="0" presId="urn:microsoft.com/office/officeart/2005/8/layout/orgChart1"/>
    <dgm:cxn modelId="{7F25820E-7E7C-4424-BC4F-81DDA0C4B326}" srcId="{4062713E-0E40-422D-969E-9198BE28BFBD}" destId="{94B3FFCE-F601-4463-B57D-40F2B5554A24}" srcOrd="3" destOrd="0" parTransId="{F2DB8988-2E12-4150-BC72-2415FA73689D}" sibTransId="{27B9808F-2BA0-4BA2-B7E9-B2B097545A4E}"/>
    <dgm:cxn modelId="{9BD11BE3-FEEE-4593-9FC8-71C231076589}" srcId="{04664963-4B0F-483F-9D0D-367645E234FA}" destId="{5AAD03AA-2FD8-4670-B385-614D3EF12FC9}" srcOrd="2" destOrd="0" parTransId="{A1067E13-A10D-4F11-8B8A-E5AE9D57123B}" sibTransId="{F5AD84C9-D50C-4B33-B687-0417CC599F34}"/>
    <dgm:cxn modelId="{1439631E-F485-41DA-9B50-59B209D4C648}" srcId="{04664963-4B0F-483F-9D0D-367645E234FA}" destId="{FAB9EF94-B53F-4418-8384-0B43AD48112D}" srcOrd="1" destOrd="0" parTransId="{042B791E-3952-4D37-AEB3-B2F51208D101}" sibTransId="{AB1B9999-68BE-4978-A85F-3E47DEF70208}"/>
    <dgm:cxn modelId="{26EC80FB-C08E-4662-8DA2-0F43B6850891}" srcId="{04664963-4B0F-483F-9D0D-367645E234FA}" destId="{4062713E-0E40-422D-969E-9198BE28BFBD}" srcOrd="0" destOrd="0" parTransId="{0DB31475-498B-46BA-B68D-E8819CD2029F}" sibTransId="{F6892985-9CE1-4E6A-81EA-F1118B3135C2}"/>
    <dgm:cxn modelId="{B5357327-EBE4-4D59-9656-55F7911B7393}" type="presOf" srcId="{4BA71231-3ACC-4364-A96B-B3D38C7B496E}" destId="{78784196-9D04-444C-9138-BBD08DB89A6F}" srcOrd="1" destOrd="0" presId="urn:microsoft.com/office/officeart/2005/8/layout/orgChart1"/>
    <dgm:cxn modelId="{66E48C45-2F08-4131-B0C0-C180024783DA}" type="presOf" srcId="{042B791E-3952-4D37-AEB3-B2F51208D101}" destId="{A2A9E3BC-4D8A-4F62-A5A6-7C77BC2C2D21}" srcOrd="0" destOrd="0" presId="urn:microsoft.com/office/officeart/2005/8/layout/orgChart1"/>
    <dgm:cxn modelId="{57920FCA-739E-4084-B48D-22D439EEDCE9}" type="presOf" srcId="{6D36166A-B80B-455A-B782-521937DB2903}" destId="{7A2F5957-01AE-4B86-B4F4-EB0E100E9232}" srcOrd="0" destOrd="0" presId="urn:microsoft.com/office/officeart/2005/8/layout/orgChart1"/>
    <dgm:cxn modelId="{0182E07D-F2C6-4385-A6C5-C9497F55AED8}" type="presOf" srcId="{94B3FFCE-F601-4463-B57D-40F2B5554A24}" destId="{9CCAB6CB-6733-40A5-B7A1-962E21D1B9D6}" srcOrd="0" destOrd="0" presId="urn:microsoft.com/office/officeart/2005/8/layout/orgChart1"/>
    <dgm:cxn modelId="{FEF93A80-A911-4782-A04D-CECC3E7B5288}" type="presOf" srcId="{39EE25D4-D12B-4A6F-B4E9-A3A56C1A8820}" destId="{1E38B011-F341-4DC1-9003-949B656ED566}" srcOrd="0" destOrd="0" presId="urn:microsoft.com/office/officeart/2005/8/layout/orgChart1"/>
    <dgm:cxn modelId="{AFB4F561-9D67-4A7B-9061-35126D98E13A}" type="presOf" srcId="{4E0985C1-CE45-46B1-A67E-57DCD64457DF}" destId="{CF05D3B8-8B39-49DF-AADD-18189A2FCEC3}" srcOrd="0" destOrd="0" presId="urn:microsoft.com/office/officeart/2005/8/layout/orgChart1"/>
    <dgm:cxn modelId="{B27FF063-46E3-46EF-BCB2-B9222E042354}" type="presOf" srcId="{01E04CE1-5A4E-4242-BD4A-53034AED0A25}" destId="{EEC41D51-6B92-4F87-BAF6-C96FA4D71F88}" srcOrd="0" destOrd="0" presId="urn:microsoft.com/office/officeart/2005/8/layout/orgChart1"/>
    <dgm:cxn modelId="{2E2753F7-2E1F-4A0C-AAA3-27D7107BD3BA}" type="presOf" srcId="{A95FBAE1-F22E-49D4-A01C-553DEE59F9B6}" destId="{5EF8AEFA-3C41-4186-84A7-186466D89652}" srcOrd="0" destOrd="0" presId="urn:microsoft.com/office/officeart/2005/8/layout/orgChart1"/>
    <dgm:cxn modelId="{B5B4A04E-DEFB-4273-8547-BA1354815B34}" type="presOf" srcId="{DB76F0C0-7096-49C6-8718-B65887901B61}" destId="{89E87DFA-36F3-4768-B645-6338F7E6896B}" srcOrd="1" destOrd="0" presId="urn:microsoft.com/office/officeart/2005/8/layout/orgChart1"/>
    <dgm:cxn modelId="{76C9E9A9-8D26-4E19-8810-00105BC34FF6}" type="presOf" srcId="{9B008DD3-D62E-4325-B004-346D13341089}" destId="{6088F047-67E2-4867-B6F8-6C0056193F56}" srcOrd="0" destOrd="0" presId="urn:microsoft.com/office/officeart/2005/8/layout/orgChart1"/>
    <dgm:cxn modelId="{80044F89-A419-4CBC-AAF4-64AAD98EDAB8}" type="presOf" srcId="{04664963-4B0F-483F-9D0D-367645E234FA}" destId="{4030F6D8-2FAE-42C3-A81F-1F5A03AF9517}" srcOrd="0" destOrd="0" presId="urn:microsoft.com/office/officeart/2005/8/layout/orgChart1"/>
    <dgm:cxn modelId="{A1876AE4-04AA-4240-8FA5-5B8EA3784748}" srcId="{04664963-4B0F-483F-9D0D-367645E234FA}" destId="{E345A30D-4218-4B6F-98CE-1B5355722926}" srcOrd="5" destOrd="0" parTransId="{414EABFC-F091-4BBE-B988-17D6D392EA43}" sibTransId="{91FD1054-32F6-45A5-AB31-0360E017A618}"/>
    <dgm:cxn modelId="{0F6A13DB-4535-45D0-8D29-9F88F0913D32}" type="presOf" srcId="{A1067E13-A10D-4F11-8B8A-E5AE9D57123B}" destId="{54739D7D-C1B7-4F63-93C5-4FE95BB59532}" srcOrd="0" destOrd="0" presId="urn:microsoft.com/office/officeart/2005/8/layout/orgChart1"/>
    <dgm:cxn modelId="{624A89D5-025C-4EBF-AED7-8F2FB80C1D6C}" type="presOf" srcId="{B70247B3-9781-4FBE-BB4A-D2E94B44BCB1}" destId="{72293A0E-993B-4891-AF4D-5C47CDF19358}" srcOrd="1" destOrd="0" presId="urn:microsoft.com/office/officeart/2005/8/layout/orgChart1"/>
    <dgm:cxn modelId="{B4A586BD-AD30-4CE5-BF4C-EA05FCCD78C7}" srcId="{9B008DD3-D62E-4325-B004-346D13341089}" destId="{04664963-4B0F-483F-9D0D-367645E234FA}" srcOrd="0" destOrd="0" parTransId="{61CAF7C9-1B42-445C-B6A7-2D5F355FF382}" sibTransId="{794513D5-3DB1-4B33-81ED-8365B3F56435}"/>
    <dgm:cxn modelId="{50ED1742-A431-433A-8F28-0824696F6CE9}" type="presParOf" srcId="{6088F047-67E2-4867-B6F8-6C0056193F56}" destId="{1B2366BA-BEE2-4C59-9707-1B3C9E668185}" srcOrd="0" destOrd="0" presId="urn:microsoft.com/office/officeart/2005/8/layout/orgChart1"/>
    <dgm:cxn modelId="{07757FCE-0481-416C-B997-2AEBF5F6B1D7}" type="presParOf" srcId="{1B2366BA-BEE2-4C59-9707-1B3C9E668185}" destId="{3F3D6C58-E772-4593-8757-04D734120937}" srcOrd="0" destOrd="0" presId="urn:microsoft.com/office/officeart/2005/8/layout/orgChart1"/>
    <dgm:cxn modelId="{5B3689BF-1A75-43CC-9050-62ABBA496101}" type="presParOf" srcId="{3F3D6C58-E772-4593-8757-04D734120937}" destId="{4030F6D8-2FAE-42C3-A81F-1F5A03AF9517}" srcOrd="0" destOrd="0" presId="urn:microsoft.com/office/officeart/2005/8/layout/orgChart1"/>
    <dgm:cxn modelId="{4525511B-029F-4881-B8CD-D76C1DC0B7C7}" type="presParOf" srcId="{3F3D6C58-E772-4593-8757-04D734120937}" destId="{63B30394-4556-4ACE-8338-EB9DBFFB9EBC}" srcOrd="1" destOrd="0" presId="urn:microsoft.com/office/officeart/2005/8/layout/orgChart1"/>
    <dgm:cxn modelId="{3EB6A3A5-3DB8-4F40-9E62-7E9209FEC72F}" type="presParOf" srcId="{1B2366BA-BEE2-4C59-9707-1B3C9E668185}" destId="{8B68A8AE-1985-4A82-98F5-BE1C2096B3B8}" srcOrd="1" destOrd="0" presId="urn:microsoft.com/office/officeart/2005/8/layout/orgChart1"/>
    <dgm:cxn modelId="{5FDDD195-2EFD-4086-A856-A586480DA3D6}" type="presParOf" srcId="{8B68A8AE-1985-4A82-98F5-BE1C2096B3B8}" destId="{5DD348CC-0036-44DE-B484-33FF016BAC85}" srcOrd="0" destOrd="0" presId="urn:microsoft.com/office/officeart/2005/8/layout/orgChart1"/>
    <dgm:cxn modelId="{B293B3DF-300F-4BFD-8B78-498EC561C297}" type="presParOf" srcId="{8B68A8AE-1985-4A82-98F5-BE1C2096B3B8}" destId="{25446002-9B03-45AC-9B1A-DC58C71CDCB8}" srcOrd="1" destOrd="0" presId="urn:microsoft.com/office/officeart/2005/8/layout/orgChart1"/>
    <dgm:cxn modelId="{F2ACD523-12FC-40C4-A587-32DA8B96411D}" type="presParOf" srcId="{25446002-9B03-45AC-9B1A-DC58C71CDCB8}" destId="{043D8F2A-C1B3-42FE-A966-2F8463BE5299}" srcOrd="0" destOrd="0" presId="urn:microsoft.com/office/officeart/2005/8/layout/orgChart1"/>
    <dgm:cxn modelId="{ED91F986-23FD-4CE8-85BB-56D2E677938B}" type="presParOf" srcId="{043D8F2A-C1B3-42FE-A966-2F8463BE5299}" destId="{A65ECF5F-1056-4EDD-BB33-E59FBD333FE5}" srcOrd="0" destOrd="0" presId="urn:microsoft.com/office/officeart/2005/8/layout/orgChart1"/>
    <dgm:cxn modelId="{F76253EF-D613-4E8E-AF15-83CBA6AFDA32}" type="presParOf" srcId="{043D8F2A-C1B3-42FE-A966-2F8463BE5299}" destId="{72E02572-6E3F-4FA7-B04D-61E00781C464}" srcOrd="1" destOrd="0" presId="urn:microsoft.com/office/officeart/2005/8/layout/orgChart1"/>
    <dgm:cxn modelId="{F780C17C-A048-4D06-9BA2-8807D95CBE72}" type="presParOf" srcId="{25446002-9B03-45AC-9B1A-DC58C71CDCB8}" destId="{7E57AFD2-C81C-4153-B6FE-14FADFD3EBEA}" srcOrd="1" destOrd="0" presId="urn:microsoft.com/office/officeart/2005/8/layout/orgChart1"/>
    <dgm:cxn modelId="{503A7660-526C-4347-BD4E-1CA9EB39DA93}" type="presParOf" srcId="{7E57AFD2-C81C-4153-B6FE-14FADFD3EBEA}" destId="{FF830AD1-20B8-4AEB-AA91-40EF2D505870}" srcOrd="0" destOrd="0" presId="urn:microsoft.com/office/officeart/2005/8/layout/orgChart1"/>
    <dgm:cxn modelId="{F1A3E754-EF99-41E1-9193-DEE32DE6A11D}" type="presParOf" srcId="{7E57AFD2-C81C-4153-B6FE-14FADFD3EBEA}" destId="{BF78D429-45B1-4C3D-9B28-1BD730EE1010}" srcOrd="1" destOrd="0" presId="urn:microsoft.com/office/officeart/2005/8/layout/orgChart1"/>
    <dgm:cxn modelId="{378ADAC9-9C9A-4E15-B8B0-897901BB2C75}" type="presParOf" srcId="{BF78D429-45B1-4C3D-9B28-1BD730EE1010}" destId="{E59E8290-7B1F-410A-B590-D6B47D3F1843}" srcOrd="0" destOrd="0" presId="urn:microsoft.com/office/officeart/2005/8/layout/orgChart1"/>
    <dgm:cxn modelId="{F9635A67-98F0-4B8A-8FCF-E71D7D9CF5B1}" type="presParOf" srcId="{E59E8290-7B1F-410A-B590-D6B47D3F1843}" destId="{7A2F5957-01AE-4B86-B4F4-EB0E100E9232}" srcOrd="0" destOrd="0" presId="urn:microsoft.com/office/officeart/2005/8/layout/orgChart1"/>
    <dgm:cxn modelId="{AAB09CA0-A510-49C2-BFB6-B888D7C8D1F9}" type="presParOf" srcId="{E59E8290-7B1F-410A-B590-D6B47D3F1843}" destId="{6E0D50A6-37F0-465B-98FE-CF3E164896E2}" srcOrd="1" destOrd="0" presId="urn:microsoft.com/office/officeart/2005/8/layout/orgChart1"/>
    <dgm:cxn modelId="{E122E12B-196A-4CE4-8ED7-39623F4D2007}" type="presParOf" srcId="{BF78D429-45B1-4C3D-9B28-1BD730EE1010}" destId="{396EBF74-D48B-4D94-9F0B-D355D1A34E8C}" srcOrd="1" destOrd="0" presId="urn:microsoft.com/office/officeart/2005/8/layout/orgChart1"/>
    <dgm:cxn modelId="{2703A29F-A282-423A-971E-269C30BF5A6A}" type="presParOf" srcId="{BF78D429-45B1-4C3D-9B28-1BD730EE1010}" destId="{30B45CB1-BCA8-4704-A883-78F1B7F07638}" srcOrd="2" destOrd="0" presId="urn:microsoft.com/office/officeart/2005/8/layout/orgChart1"/>
    <dgm:cxn modelId="{7AD0C473-6011-4ECD-AF9F-B242DA4BAAE3}" type="presParOf" srcId="{7E57AFD2-C81C-4153-B6FE-14FADFD3EBEA}" destId="{1E38B011-F341-4DC1-9003-949B656ED566}" srcOrd="2" destOrd="0" presId="urn:microsoft.com/office/officeart/2005/8/layout/orgChart1"/>
    <dgm:cxn modelId="{B2C4F5F3-8AEF-48D0-A331-B20F4B0F62EB}" type="presParOf" srcId="{7E57AFD2-C81C-4153-B6FE-14FADFD3EBEA}" destId="{03821F88-B8CE-4538-B524-DAF566E64A75}" srcOrd="3" destOrd="0" presId="urn:microsoft.com/office/officeart/2005/8/layout/orgChart1"/>
    <dgm:cxn modelId="{24C8126D-D3CE-4501-8D3A-C0E0BD6949B3}" type="presParOf" srcId="{03821F88-B8CE-4538-B524-DAF566E64A75}" destId="{4A8F4F0D-4A8D-449C-B4D4-CF5E3C81C2FA}" srcOrd="0" destOrd="0" presId="urn:microsoft.com/office/officeart/2005/8/layout/orgChart1"/>
    <dgm:cxn modelId="{FC12A30A-FFEB-4941-BDB4-4A148F4725F9}" type="presParOf" srcId="{4A8F4F0D-4A8D-449C-B4D4-CF5E3C81C2FA}" destId="{44B378F1-2178-4959-AA43-1FD55E7D37D9}" srcOrd="0" destOrd="0" presId="urn:microsoft.com/office/officeart/2005/8/layout/orgChart1"/>
    <dgm:cxn modelId="{4EE9EBED-32E9-47EC-A15A-B8C5F046D2B4}" type="presParOf" srcId="{4A8F4F0D-4A8D-449C-B4D4-CF5E3C81C2FA}" destId="{72293A0E-993B-4891-AF4D-5C47CDF19358}" srcOrd="1" destOrd="0" presId="urn:microsoft.com/office/officeart/2005/8/layout/orgChart1"/>
    <dgm:cxn modelId="{DE4B0A3F-4191-4657-8AD5-E8C6D7C439EA}" type="presParOf" srcId="{03821F88-B8CE-4538-B524-DAF566E64A75}" destId="{740BBACA-D9B9-4316-88A4-1338D769B55F}" srcOrd="1" destOrd="0" presId="urn:microsoft.com/office/officeart/2005/8/layout/orgChart1"/>
    <dgm:cxn modelId="{E8B012C7-720C-4D2A-BF95-3B75B66EE4F9}" type="presParOf" srcId="{03821F88-B8CE-4538-B524-DAF566E64A75}" destId="{1A718736-9C5E-4929-8FF7-ECF4D69FA5D3}" srcOrd="2" destOrd="0" presId="urn:microsoft.com/office/officeart/2005/8/layout/orgChart1"/>
    <dgm:cxn modelId="{F57CBEAB-BECC-4CCB-BADE-5A4384F22698}" type="presParOf" srcId="{7E57AFD2-C81C-4153-B6FE-14FADFD3EBEA}" destId="{0B5E8428-FC0A-4E1B-A862-A264610B6E4F}" srcOrd="4" destOrd="0" presId="urn:microsoft.com/office/officeart/2005/8/layout/orgChart1"/>
    <dgm:cxn modelId="{A9DF56DF-34B3-44A5-B4AF-423EDC7DF2A7}" type="presParOf" srcId="{7E57AFD2-C81C-4153-B6FE-14FADFD3EBEA}" destId="{5429353B-B7A0-496F-B104-A472495B55C7}" srcOrd="5" destOrd="0" presId="urn:microsoft.com/office/officeart/2005/8/layout/orgChart1"/>
    <dgm:cxn modelId="{94B6638E-580A-4277-8C1D-3EF6538092AE}" type="presParOf" srcId="{5429353B-B7A0-496F-B104-A472495B55C7}" destId="{9C28EB7C-E6E4-485B-8C94-F74D38C5CCDA}" srcOrd="0" destOrd="0" presId="urn:microsoft.com/office/officeart/2005/8/layout/orgChart1"/>
    <dgm:cxn modelId="{C0B5B9AA-FA4B-49B0-9234-50241828A9ED}" type="presParOf" srcId="{9C28EB7C-E6E4-485B-8C94-F74D38C5CCDA}" destId="{765D7C35-8F99-4BA5-B827-7BE42AF28F72}" srcOrd="0" destOrd="0" presId="urn:microsoft.com/office/officeart/2005/8/layout/orgChart1"/>
    <dgm:cxn modelId="{736EC633-D18E-4E7B-85D7-26285DDBD725}" type="presParOf" srcId="{9C28EB7C-E6E4-485B-8C94-F74D38C5CCDA}" destId="{78784196-9D04-444C-9138-BBD08DB89A6F}" srcOrd="1" destOrd="0" presId="urn:microsoft.com/office/officeart/2005/8/layout/orgChart1"/>
    <dgm:cxn modelId="{F6365CA0-080D-49D1-BB2D-F2EF08CD2880}" type="presParOf" srcId="{5429353B-B7A0-496F-B104-A472495B55C7}" destId="{0AC1275B-44AB-4E15-B347-A98063F9F337}" srcOrd="1" destOrd="0" presId="urn:microsoft.com/office/officeart/2005/8/layout/orgChart1"/>
    <dgm:cxn modelId="{0A85E959-F7AF-4033-96B2-7EEF1487999D}" type="presParOf" srcId="{5429353B-B7A0-496F-B104-A472495B55C7}" destId="{639A1AFA-5243-4216-AAC5-1B9382ECC907}" srcOrd="2" destOrd="0" presId="urn:microsoft.com/office/officeart/2005/8/layout/orgChart1"/>
    <dgm:cxn modelId="{5672082D-6A81-40AE-A251-8DF9D61C04F0}" type="presParOf" srcId="{7E57AFD2-C81C-4153-B6FE-14FADFD3EBEA}" destId="{D97FE39C-EBEE-4297-BAB2-219CD68731F9}" srcOrd="6" destOrd="0" presId="urn:microsoft.com/office/officeart/2005/8/layout/orgChart1"/>
    <dgm:cxn modelId="{FD0095FC-DF05-49ED-AF0C-7B367FE47620}" type="presParOf" srcId="{7E57AFD2-C81C-4153-B6FE-14FADFD3EBEA}" destId="{205D2B20-CDE3-4B6B-9FA9-186A350D1A4A}" srcOrd="7" destOrd="0" presId="urn:microsoft.com/office/officeart/2005/8/layout/orgChart1"/>
    <dgm:cxn modelId="{17534969-0F57-4971-8254-99C90C5B9488}" type="presParOf" srcId="{205D2B20-CDE3-4B6B-9FA9-186A350D1A4A}" destId="{274B16FD-7B56-4FB2-B45D-8E2A2DEFC74C}" srcOrd="0" destOrd="0" presId="urn:microsoft.com/office/officeart/2005/8/layout/orgChart1"/>
    <dgm:cxn modelId="{D3008FD1-0340-4485-9F39-F10C3E5D4C4F}" type="presParOf" srcId="{274B16FD-7B56-4FB2-B45D-8E2A2DEFC74C}" destId="{9CCAB6CB-6733-40A5-B7A1-962E21D1B9D6}" srcOrd="0" destOrd="0" presId="urn:microsoft.com/office/officeart/2005/8/layout/orgChart1"/>
    <dgm:cxn modelId="{C28168D0-A792-4F9F-A44D-B22404716C06}" type="presParOf" srcId="{274B16FD-7B56-4FB2-B45D-8E2A2DEFC74C}" destId="{8EE01F56-EDE4-4BA6-9EA5-BBDF2D973956}" srcOrd="1" destOrd="0" presId="urn:microsoft.com/office/officeart/2005/8/layout/orgChart1"/>
    <dgm:cxn modelId="{F21994EE-DC62-439A-9054-B82A6F0682BE}" type="presParOf" srcId="{205D2B20-CDE3-4B6B-9FA9-186A350D1A4A}" destId="{EC766296-A538-47FC-A9AE-9D2C3B991FCF}" srcOrd="1" destOrd="0" presId="urn:microsoft.com/office/officeart/2005/8/layout/orgChart1"/>
    <dgm:cxn modelId="{EDEAF669-09B2-4BB2-AF27-66988EDFF961}" type="presParOf" srcId="{EC766296-A538-47FC-A9AE-9D2C3B991FCF}" destId="{5EF8AEFA-3C41-4186-84A7-186466D89652}" srcOrd="0" destOrd="0" presId="urn:microsoft.com/office/officeart/2005/8/layout/orgChart1"/>
    <dgm:cxn modelId="{1E3655E4-845A-4642-B0BC-0FD3476D6458}" type="presParOf" srcId="{EC766296-A538-47FC-A9AE-9D2C3B991FCF}" destId="{CADBFF36-3DDD-4D58-925B-3CA696299EC8}" srcOrd="1" destOrd="0" presId="urn:microsoft.com/office/officeart/2005/8/layout/orgChart1"/>
    <dgm:cxn modelId="{965E3B29-33C8-43A6-B39F-1D9D62244F5B}" type="presParOf" srcId="{CADBFF36-3DDD-4D58-925B-3CA696299EC8}" destId="{2C6BC533-349B-4098-828B-EF0F59504AC7}" srcOrd="0" destOrd="0" presId="urn:microsoft.com/office/officeart/2005/8/layout/orgChart1"/>
    <dgm:cxn modelId="{CD5A2A8E-E577-4AB6-BC7B-21855AFC378D}" type="presParOf" srcId="{2C6BC533-349B-4098-828B-EF0F59504AC7}" destId="{2EB91073-3F82-4E6A-ADB7-A6A3DC9BDD70}" srcOrd="0" destOrd="0" presId="urn:microsoft.com/office/officeart/2005/8/layout/orgChart1"/>
    <dgm:cxn modelId="{B333678F-A827-43ED-98C7-657D76BBC810}" type="presParOf" srcId="{2C6BC533-349B-4098-828B-EF0F59504AC7}" destId="{0E8C4F5F-1E00-4D1A-BEFD-B4FE09E15EC2}" srcOrd="1" destOrd="0" presId="urn:microsoft.com/office/officeart/2005/8/layout/orgChart1"/>
    <dgm:cxn modelId="{D91425DB-2ED4-4CED-9387-B48ACF5FB017}" type="presParOf" srcId="{CADBFF36-3DDD-4D58-925B-3CA696299EC8}" destId="{4A41EA3C-5892-43B5-A769-0746E30D90C3}" srcOrd="1" destOrd="0" presId="urn:microsoft.com/office/officeart/2005/8/layout/orgChart1"/>
    <dgm:cxn modelId="{22A7D56C-6874-4ABA-AE53-9C66ECFBD2DA}" type="presParOf" srcId="{CADBFF36-3DDD-4D58-925B-3CA696299EC8}" destId="{68EF2C90-6EDF-40E2-B85C-DB1182C98DC9}" srcOrd="2" destOrd="0" presId="urn:microsoft.com/office/officeart/2005/8/layout/orgChart1"/>
    <dgm:cxn modelId="{3F5CD4C6-DC3D-4619-8F94-0A07497BD984}" type="presParOf" srcId="{EC766296-A538-47FC-A9AE-9D2C3B991FCF}" destId="{EEC41D51-6B92-4F87-BAF6-C96FA4D71F88}" srcOrd="2" destOrd="0" presId="urn:microsoft.com/office/officeart/2005/8/layout/orgChart1"/>
    <dgm:cxn modelId="{E8CAA345-F4CC-4D2D-86B0-D75680BF998F}" type="presParOf" srcId="{EC766296-A538-47FC-A9AE-9D2C3B991FCF}" destId="{C31802D5-42DC-4633-A9A2-CEE4F32B8A1C}" srcOrd="3" destOrd="0" presId="urn:microsoft.com/office/officeart/2005/8/layout/orgChart1"/>
    <dgm:cxn modelId="{ADBAD762-B26E-4CCB-87A3-808F345C997A}" type="presParOf" srcId="{C31802D5-42DC-4633-A9A2-CEE4F32B8A1C}" destId="{A603CBE3-7C53-4AE4-866D-BC050B95782A}" srcOrd="0" destOrd="0" presId="urn:microsoft.com/office/officeart/2005/8/layout/orgChart1"/>
    <dgm:cxn modelId="{AF4DE258-1FD5-4A29-9DF4-32637CAD5E3D}" type="presParOf" srcId="{A603CBE3-7C53-4AE4-866D-BC050B95782A}" destId="{067A73B3-7C31-4870-BB07-8EA71D19579A}" srcOrd="0" destOrd="0" presId="urn:microsoft.com/office/officeart/2005/8/layout/orgChart1"/>
    <dgm:cxn modelId="{D56EE222-F143-41BD-B219-F4CFEB4B7778}" type="presParOf" srcId="{A603CBE3-7C53-4AE4-866D-BC050B95782A}" destId="{AB28E460-27B7-4E69-8EE1-62F8FE6ED1CA}" srcOrd="1" destOrd="0" presId="urn:microsoft.com/office/officeart/2005/8/layout/orgChart1"/>
    <dgm:cxn modelId="{91B7A9C3-0F96-4F1A-B288-BD0407CCBE84}" type="presParOf" srcId="{C31802D5-42DC-4633-A9A2-CEE4F32B8A1C}" destId="{8EDA96B5-994C-48C1-A111-A8A62143DC4B}" srcOrd="1" destOrd="0" presId="urn:microsoft.com/office/officeart/2005/8/layout/orgChart1"/>
    <dgm:cxn modelId="{CA2FC6DC-67A8-4E8E-8F2E-8A8F845B2C5B}" type="presParOf" srcId="{C31802D5-42DC-4633-A9A2-CEE4F32B8A1C}" destId="{AE2C868E-DC8B-417F-B325-0E5E2B5126A9}" srcOrd="2" destOrd="0" presId="urn:microsoft.com/office/officeart/2005/8/layout/orgChart1"/>
    <dgm:cxn modelId="{5EA6B7A0-C24C-4234-BA67-4A5E0F97C3E3}" type="presParOf" srcId="{205D2B20-CDE3-4B6B-9FA9-186A350D1A4A}" destId="{F3A92958-07A5-44A8-BB86-9D28670BBF87}" srcOrd="2" destOrd="0" presId="urn:microsoft.com/office/officeart/2005/8/layout/orgChart1"/>
    <dgm:cxn modelId="{FB1E9D77-0D0F-464E-8133-068E59B15754}" type="presParOf" srcId="{25446002-9B03-45AC-9B1A-DC58C71CDCB8}" destId="{B68AD6CC-8677-49A8-BC48-DA1433AC5D17}" srcOrd="2" destOrd="0" presId="urn:microsoft.com/office/officeart/2005/8/layout/orgChart1"/>
    <dgm:cxn modelId="{A154BCAD-1608-43D8-ACDE-F12EBB0831EC}" type="presParOf" srcId="{8B68A8AE-1985-4A82-98F5-BE1C2096B3B8}" destId="{A2A9E3BC-4D8A-4F62-A5A6-7C77BC2C2D21}" srcOrd="2" destOrd="0" presId="urn:microsoft.com/office/officeart/2005/8/layout/orgChart1"/>
    <dgm:cxn modelId="{E6E87597-3A0C-4350-B3BB-573433DFB9F7}" type="presParOf" srcId="{8B68A8AE-1985-4A82-98F5-BE1C2096B3B8}" destId="{8387AEA0-28AE-4E6D-892C-3738867D9331}" srcOrd="3" destOrd="0" presId="urn:microsoft.com/office/officeart/2005/8/layout/orgChart1"/>
    <dgm:cxn modelId="{92C5EA4C-56C9-4963-B385-3FA2A599C6FC}" type="presParOf" srcId="{8387AEA0-28AE-4E6D-892C-3738867D9331}" destId="{6B6A0A4E-751F-4182-8D9D-7EF22D1461C7}" srcOrd="0" destOrd="0" presId="urn:microsoft.com/office/officeart/2005/8/layout/orgChart1"/>
    <dgm:cxn modelId="{2C3A0490-A53B-45B0-A629-4F26611EDAC1}" type="presParOf" srcId="{6B6A0A4E-751F-4182-8D9D-7EF22D1461C7}" destId="{CE209582-4B36-4D18-8895-0AF04BDFC817}" srcOrd="0" destOrd="0" presId="urn:microsoft.com/office/officeart/2005/8/layout/orgChart1"/>
    <dgm:cxn modelId="{1EE207DC-E2F5-4593-8D0F-529EA31CA955}" type="presParOf" srcId="{6B6A0A4E-751F-4182-8D9D-7EF22D1461C7}" destId="{9D23BF59-F988-4493-9BF0-7BDBFE8447B8}" srcOrd="1" destOrd="0" presId="urn:microsoft.com/office/officeart/2005/8/layout/orgChart1"/>
    <dgm:cxn modelId="{B4BA95DC-6A64-4E39-AA58-DD933D21366C}" type="presParOf" srcId="{8387AEA0-28AE-4E6D-892C-3738867D9331}" destId="{0083D8A5-7506-49CC-92A4-50B42AFAFD29}" srcOrd="1" destOrd="0" presId="urn:microsoft.com/office/officeart/2005/8/layout/orgChart1"/>
    <dgm:cxn modelId="{8B62DC7C-1819-4EBE-8F0C-899FDE3BEB38}" type="presParOf" srcId="{8387AEA0-28AE-4E6D-892C-3738867D9331}" destId="{153FD889-ED80-4200-BAC3-FC4F383F960B}" srcOrd="2" destOrd="0" presId="urn:microsoft.com/office/officeart/2005/8/layout/orgChart1"/>
    <dgm:cxn modelId="{8567B511-DCE4-4718-9C04-BF2892F7E53B}" type="presParOf" srcId="{8B68A8AE-1985-4A82-98F5-BE1C2096B3B8}" destId="{54739D7D-C1B7-4F63-93C5-4FE95BB59532}" srcOrd="4" destOrd="0" presId="urn:microsoft.com/office/officeart/2005/8/layout/orgChart1"/>
    <dgm:cxn modelId="{E6C419C1-5249-4FDC-9D9D-9DD06CACBD61}" type="presParOf" srcId="{8B68A8AE-1985-4A82-98F5-BE1C2096B3B8}" destId="{304250BD-F6E2-4F98-A471-67717B32DCC5}" srcOrd="5" destOrd="0" presId="urn:microsoft.com/office/officeart/2005/8/layout/orgChart1"/>
    <dgm:cxn modelId="{935E2E51-8846-48F6-9B1D-3763613C6E03}" type="presParOf" srcId="{304250BD-F6E2-4F98-A471-67717B32DCC5}" destId="{2366FD51-4CEA-460D-9B9C-B152119B5848}" srcOrd="0" destOrd="0" presId="urn:microsoft.com/office/officeart/2005/8/layout/orgChart1"/>
    <dgm:cxn modelId="{B2364B03-F4FC-403C-96F2-577D71169806}" type="presParOf" srcId="{2366FD51-4CEA-460D-9B9C-B152119B5848}" destId="{19EB5AAC-7A13-48E5-8F6E-B8079B315EE8}" srcOrd="0" destOrd="0" presId="urn:microsoft.com/office/officeart/2005/8/layout/orgChart1"/>
    <dgm:cxn modelId="{46F93628-735C-4D87-A45A-30E13A1B9B02}" type="presParOf" srcId="{2366FD51-4CEA-460D-9B9C-B152119B5848}" destId="{419570D8-6879-43A5-848B-553CC09C8024}" srcOrd="1" destOrd="0" presId="urn:microsoft.com/office/officeart/2005/8/layout/orgChart1"/>
    <dgm:cxn modelId="{EA4CD25A-0D37-4B6D-9E4C-5A63CECA7F3D}" type="presParOf" srcId="{304250BD-F6E2-4F98-A471-67717B32DCC5}" destId="{D6357B59-AFC7-4F14-A828-A7810CC15DC3}" srcOrd="1" destOrd="0" presId="urn:microsoft.com/office/officeart/2005/8/layout/orgChart1"/>
    <dgm:cxn modelId="{92F67909-46E7-473F-805B-9796767AC443}" type="presParOf" srcId="{304250BD-F6E2-4F98-A471-67717B32DCC5}" destId="{178B141D-F310-47DE-9614-D000DEE5A218}" srcOrd="2" destOrd="0" presId="urn:microsoft.com/office/officeart/2005/8/layout/orgChart1"/>
    <dgm:cxn modelId="{07144EF9-DB6C-4EE4-BE78-8FF7795FFD56}" type="presParOf" srcId="{8B68A8AE-1985-4A82-98F5-BE1C2096B3B8}" destId="{5F15FB51-5CFC-4A4A-8D27-98DB45E53A2B}" srcOrd="6" destOrd="0" presId="urn:microsoft.com/office/officeart/2005/8/layout/orgChart1"/>
    <dgm:cxn modelId="{B383769A-2D83-413E-B17C-41C9F88F8E60}" type="presParOf" srcId="{8B68A8AE-1985-4A82-98F5-BE1C2096B3B8}" destId="{39E57193-ECB2-4783-A3CA-68DA847F81D5}" srcOrd="7" destOrd="0" presId="urn:microsoft.com/office/officeart/2005/8/layout/orgChart1"/>
    <dgm:cxn modelId="{1F6270BF-CCB8-4601-AC93-536202683C38}" type="presParOf" srcId="{39E57193-ECB2-4783-A3CA-68DA847F81D5}" destId="{F531CCD9-58B0-4245-A6AF-492FF2719987}" srcOrd="0" destOrd="0" presId="urn:microsoft.com/office/officeart/2005/8/layout/orgChart1"/>
    <dgm:cxn modelId="{59D67B12-CD09-44FE-AB95-A01BC7F5B362}" type="presParOf" srcId="{F531CCD9-58B0-4245-A6AF-492FF2719987}" destId="{CF05D3B8-8B39-49DF-AADD-18189A2FCEC3}" srcOrd="0" destOrd="0" presId="urn:microsoft.com/office/officeart/2005/8/layout/orgChart1"/>
    <dgm:cxn modelId="{3B76B5A7-2B7E-4FDB-9B14-ACD9978DEFA0}" type="presParOf" srcId="{F531CCD9-58B0-4245-A6AF-492FF2719987}" destId="{5B94CA6E-8302-47CC-A954-6CC96343435C}" srcOrd="1" destOrd="0" presId="urn:microsoft.com/office/officeart/2005/8/layout/orgChart1"/>
    <dgm:cxn modelId="{15AA59E7-D1C3-4D31-8BFE-FD347608F2C7}" type="presParOf" srcId="{39E57193-ECB2-4783-A3CA-68DA847F81D5}" destId="{2F9FA66A-3FA3-4789-924E-8AE747DC6460}" srcOrd="1" destOrd="0" presId="urn:microsoft.com/office/officeart/2005/8/layout/orgChart1"/>
    <dgm:cxn modelId="{DFAF7206-FF7E-43C9-A188-4A6910EB08D2}" type="presParOf" srcId="{39E57193-ECB2-4783-A3CA-68DA847F81D5}" destId="{FC19563A-A6C5-4B6B-AC67-DD01B5EB3EB0}" srcOrd="2" destOrd="0" presId="urn:microsoft.com/office/officeart/2005/8/layout/orgChart1"/>
    <dgm:cxn modelId="{325B8D45-4474-4C59-ADDB-9241DDB2718A}" type="presParOf" srcId="{8B68A8AE-1985-4A82-98F5-BE1C2096B3B8}" destId="{C5F2043A-7365-4E4C-8E90-96383306EAEA}" srcOrd="8" destOrd="0" presId="urn:microsoft.com/office/officeart/2005/8/layout/orgChart1"/>
    <dgm:cxn modelId="{657491B4-BE3A-419D-9F91-F25F04952760}" type="presParOf" srcId="{8B68A8AE-1985-4A82-98F5-BE1C2096B3B8}" destId="{E38AD234-67CE-4B36-A1D6-DCFF7547B0C8}" srcOrd="9" destOrd="0" presId="urn:microsoft.com/office/officeart/2005/8/layout/orgChart1"/>
    <dgm:cxn modelId="{20337655-9CA0-458E-900F-73F483192ECF}" type="presParOf" srcId="{E38AD234-67CE-4B36-A1D6-DCFF7547B0C8}" destId="{338E6BC3-AE47-42AD-98D2-8BA085B8AB4C}" srcOrd="0" destOrd="0" presId="urn:microsoft.com/office/officeart/2005/8/layout/orgChart1"/>
    <dgm:cxn modelId="{AF0DF993-4993-430E-9C7B-1E6903EFD627}" type="presParOf" srcId="{338E6BC3-AE47-42AD-98D2-8BA085B8AB4C}" destId="{27120376-E846-42A8-8ABC-651E1AE100D6}" srcOrd="0" destOrd="0" presId="urn:microsoft.com/office/officeart/2005/8/layout/orgChart1"/>
    <dgm:cxn modelId="{14224A50-25F8-4695-AFDB-5CCEDCC548DF}" type="presParOf" srcId="{338E6BC3-AE47-42AD-98D2-8BA085B8AB4C}" destId="{89E87DFA-36F3-4768-B645-6338F7E6896B}" srcOrd="1" destOrd="0" presId="urn:microsoft.com/office/officeart/2005/8/layout/orgChart1"/>
    <dgm:cxn modelId="{B64FB2C5-85B5-40A5-85E5-04D9355ACC64}" type="presParOf" srcId="{E38AD234-67CE-4B36-A1D6-DCFF7547B0C8}" destId="{73288FBB-79BF-46E2-AF76-AC68787B7531}" srcOrd="1" destOrd="0" presId="urn:microsoft.com/office/officeart/2005/8/layout/orgChart1"/>
    <dgm:cxn modelId="{5D477E2C-687B-4A84-A375-31959D31AEDA}" type="presParOf" srcId="{E38AD234-67CE-4B36-A1D6-DCFF7547B0C8}" destId="{9A978051-1285-41DF-A08E-994D25D9A8C0}" srcOrd="2" destOrd="0" presId="urn:microsoft.com/office/officeart/2005/8/layout/orgChart1"/>
    <dgm:cxn modelId="{05009A9B-C7D0-4111-8290-28844A6F600B}" type="presParOf" srcId="{8B68A8AE-1985-4A82-98F5-BE1C2096B3B8}" destId="{D5D16061-8DFC-4D23-8534-782A0DB3191C}" srcOrd="10" destOrd="0" presId="urn:microsoft.com/office/officeart/2005/8/layout/orgChart1"/>
    <dgm:cxn modelId="{433A8F79-1FC8-4F9A-B6DE-FFDEB71A70C0}" type="presParOf" srcId="{8B68A8AE-1985-4A82-98F5-BE1C2096B3B8}" destId="{1A6E7F5B-B7EE-4B70-8066-6283CC968E77}" srcOrd="11" destOrd="0" presId="urn:microsoft.com/office/officeart/2005/8/layout/orgChart1"/>
    <dgm:cxn modelId="{9FC4A7E8-142C-4B00-8D39-A70A15600D93}" type="presParOf" srcId="{1A6E7F5B-B7EE-4B70-8066-6283CC968E77}" destId="{B0A646D7-C1B9-4D67-8F0B-8A8736CE56D6}" srcOrd="0" destOrd="0" presId="urn:microsoft.com/office/officeart/2005/8/layout/orgChart1"/>
    <dgm:cxn modelId="{22C9AF7E-E194-493E-B688-BC385C4C4C44}" type="presParOf" srcId="{B0A646D7-C1B9-4D67-8F0B-8A8736CE56D6}" destId="{6DF2F8F4-4F54-40D4-B8AC-8CDA7F25E269}" srcOrd="0" destOrd="0" presId="urn:microsoft.com/office/officeart/2005/8/layout/orgChart1"/>
    <dgm:cxn modelId="{93D0FCA9-8614-46BC-9BF8-6BD866165E2C}" type="presParOf" srcId="{B0A646D7-C1B9-4D67-8F0B-8A8736CE56D6}" destId="{26B0F428-5E47-41BA-A176-33ADF9DB237E}" srcOrd="1" destOrd="0" presId="urn:microsoft.com/office/officeart/2005/8/layout/orgChart1"/>
    <dgm:cxn modelId="{0471C31B-D666-495D-87E0-315F9D5DA880}" type="presParOf" srcId="{1A6E7F5B-B7EE-4B70-8066-6283CC968E77}" destId="{89ED49B8-02B1-430E-9B75-D479A8E8D14B}" srcOrd="1" destOrd="0" presId="urn:microsoft.com/office/officeart/2005/8/layout/orgChart1"/>
    <dgm:cxn modelId="{0D9710C2-7D55-4594-A6CA-7E948111030B}" type="presParOf" srcId="{1A6E7F5B-B7EE-4B70-8066-6283CC968E77}" destId="{383AA262-C21D-4739-90A0-208F7353D68C}" srcOrd="2" destOrd="0" presId="urn:microsoft.com/office/officeart/2005/8/layout/orgChart1"/>
    <dgm:cxn modelId="{21F2CD88-95A6-4B59-BD63-F902314A26A5}" type="presParOf" srcId="{1B2366BA-BEE2-4C59-9707-1B3C9E668185}" destId="{8C35D614-70E3-41B4-9F5E-2E41EC605C2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16061-8DFC-4D23-8534-782A0DB3191C}">
      <dsp:nvSpPr>
        <dsp:cNvPr id="0" name=""/>
        <dsp:cNvSpPr/>
      </dsp:nvSpPr>
      <dsp:spPr>
        <a:xfrm>
          <a:off x="6752173" y="897479"/>
          <a:ext cx="3823163" cy="231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55"/>
              </a:lnTo>
              <a:lnTo>
                <a:pt x="3823163" y="115555"/>
              </a:lnTo>
              <a:lnTo>
                <a:pt x="3823163" y="2311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2043A-7365-4E4C-8E90-96383306EAEA}">
      <dsp:nvSpPr>
        <dsp:cNvPr id="0" name=""/>
        <dsp:cNvSpPr/>
      </dsp:nvSpPr>
      <dsp:spPr>
        <a:xfrm>
          <a:off x="6752173" y="897479"/>
          <a:ext cx="2357114" cy="231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55"/>
              </a:lnTo>
              <a:lnTo>
                <a:pt x="2357114" y="115555"/>
              </a:lnTo>
              <a:lnTo>
                <a:pt x="2357114" y="2311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5FB51-5CFC-4A4A-8D27-98DB45E53A2B}">
      <dsp:nvSpPr>
        <dsp:cNvPr id="0" name=""/>
        <dsp:cNvSpPr/>
      </dsp:nvSpPr>
      <dsp:spPr>
        <a:xfrm>
          <a:off x="6752173" y="897479"/>
          <a:ext cx="861802" cy="231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55"/>
              </a:lnTo>
              <a:lnTo>
                <a:pt x="861802" y="115555"/>
              </a:lnTo>
              <a:lnTo>
                <a:pt x="861802" y="2311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39D7D-C1B7-4F63-93C5-4FE95BB59532}">
      <dsp:nvSpPr>
        <dsp:cNvPr id="0" name=""/>
        <dsp:cNvSpPr/>
      </dsp:nvSpPr>
      <dsp:spPr>
        <a:xfrm>
          <a:off x="6118664" y="897479"/>
          <a:ext cx="633508" cy="231111"/>
        </a:xfrm>
        <a:custGeom>
          <a:avLst/>
          <a:gdLst/>
          <a:ahLst/>
          <a:cxnLst/>
          <a:rect l="0" t="0" r="0" b="0"/>
          <a:pathLst>
            <a:path>
              <a:moveTo>
                <a:pt x="633508" y="0"/>
              </a:moveTo>
              <a:lnTo>
                <a:pt x="633508" y="115555"/>
              </a:lnTo>
              <a:lnTo>
                <a:pt x="0" y="115555"/>
              </a:lnTo>
              <a:lnTo>
                <a:pt x="0" y="2311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9E3BC-4D8A-4F62-A5A6-7C77BC2C2D21}">
      <dsp:nvSpPr>
        <dsp:cNvPr id="0" name=""/>
        <dsp:cNvSpPr/>
      </dsp:nvSpPr>
      <dsp:spPr>
        <a:xfrm>
          <a:off x="4565014" y="897479"/>
          <a:ext cx="2187159" cy="231111"/>
        </a:xfrm>
        <a:custGeom>
          <a:avLst/>
          <a:gdLst/>
          <a:ahLst/>
          <a:cxnLst/>
          <a:rect l="0" t="0" r="0" b="0"/>
          <a:pathLst>
            <a:path>
              <a:moveTo>
                <a:pt x="2187159" y="0"/>
              </a:moveTo>
              <a:lnTo>
                <a:pt x="2187159" y="115555"/>
              </a:lnTo>
              <a:lnTo>
                <a:pt x="0" y="115555"/>
              </a:lnTo>
              <a:lnTo>
                <a:pt x="0" y="2311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41D51-6B92-4F87-BAF6-C96FA4D71F88}">
      <dsp:nvSpPr>
        <dsp:cNvPr id="0" name=""/>
        <dsp:cNvSpPr/>
      </dsp:nvSpPr>
      <dsp:spPr>
        <a:xfrm>
          <a:off x="4655513" y="3020869"/>
          <a:ext cx="218372" cy="1374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4569"/>
              </a:lnTo>
              <a:lnTo>
                <a:pt x="218372" y="13745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F8AEFA-3C41-4186-84A7-186466D89652}">
      <dsp:nvSpPr>
        <dsp:cNvPr id="0" name=""/>
        <dsp:cNvSpPr/>
      </dsp:nvSpPr>
      <dsp:spPr>
        <a:xfrm>
          <a:off x="4655513" y="3020869"/>
          <a:ext cx="218372" cy="533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3776"/>
              </a:lnTo>
              <a:lnTo>
                <a:pt x="218372" y="533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FE39C-EBEE-4297-BAB2-219CD68731F9}">
      <dsp:nvSpPr>
        <dsp:cNvPr id="0" name=""/>
        <dsp:cNvSpPr/>
      </dsp:nvSpPr>
      <dsp:spPr>
        <a:xfrm>
          <a:off x="2984818" y="1950939"/>
          <a:ext cx="2253021" cy="231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55"/>
              </a:lnTo>
              <a:lnTo>
                <a:pt x="2253021" y="115555"/>
              </a:lnTo>
              <a:lnTo>
                <a:pt x="2253021" y="2311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5E8428-FC0A-4E1B-A862-A264610B6E4F}">
      <dsp:nvSpPr>
        <dsp:cNvPr id="0" name=""/>
        <dsp:cNvSpPr/>
      </dsp:nvSpPr>
      <dsp:spPr>
        <a:xfrm>
          <a:off x="2984818" y="1950939"/>
          <a:ext cx="658551" cy="2311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555"/>
              </a:lnTo>
              <a:lnTo>
                <a:pt x="658551" y="115555"/>
              </a:lnTo>
              <a:lnTo>
                <a:pt x="658551" y="2311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38B011-F341-4DC1-9003-949B656ED566}">
      <dsp:nvSpPr>
        <dsp:cNvPr id="0" name=""/>
        <dsp:cNvSpPr/>
      </dsp:nvSpPr>
      <dsp:spPr>
        <a:xfrm>
          <a:off x="2141355" y="1950939"/>
          <a:ext cx="843462" cy="231111"/>
        </a:xfrm>
        <a:custGeom>
          <a:avLst/>
          <a:gdLst/>
          <a:ahLst/>
          <a:cxnLst/>
          <a:rect l="0" t="0" r="0" b="0"/>
          <a:pathLst>
            <a:path>
              <a:moveTo>
                <a:pt x="843462" y="0"/>
              </a:moveTo>
              <a:lnTo>
                <a:pt x="843462" y="115555"/>
              </a:lnTo>
              <a:lnTo>
                <a:pt x="0" y="115555"/>
              </a:lnTo>
              <a:lnTo>
                <a:pt x="0" y="2311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830AD1-20B8-4AEB-AA91-40EF2D505870}">
      <dsp:nvSpPr>
        <dsp:cNvPr id="0" name=""/>
        <dsp:cNvSpPr/>
      </dsp:nvSpPr>
      <dsp:spPr>
        <a:xfrm>
          <a:off x="639341" y="1950939"/>
          <a:ext cx="2345476" cy="231111"/>
        </a:xfrm>
        <a:custGeom>
          <a:avLst/>
          <a:gdLst/>
          <a:ahLst/>
          <a:cxnLst/>
          <a:rect l="0" t="0" r="0" b="0"/>
          <a:pathLst>
            <a:path>
              <a:moveTo>
                <a:pt x="2345476" y="0"/>
              </a:moveTo>
              <a:lnTo>
                <a:pt x="2345476" y="115555"/>
              </a:lnTo>
              <a:lnTo>
                <a:pt x="0" y="115555"/>
              </a:lnTo>
              <a:lnTo>
                <a:pt x="0" y="23111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D348CC-0036-44DE-B484-33FF016BAC85}">
      <dsp:nvSpPr>
        <dsp:cNvPr id="0" name=""/>
        <dsp:cNvSpPr/>
      </dsp:nvSpPr>
      <dsp:spPr>
        <a:xfrm>
          <a:off x="2984818" y="897479"/>
          <a:ext cx="3767355" cy="231111"/>
        </a:xfrm>
        <a:custGeom>
          <a:avLst/>
          <a:gdLst/>
          <a:ahLst/>
          <a:cxnLst/>
          <a:rect l="0" t="0" r="0" b="0"/>
          <a:pathLst>
            <a:path>
              <a:moveTo>
                <a:pt x="3767355" y="0"/>
              </a:moveTo>
              <a:lnTo>
                <a:pt x="3767355" y="115555"/>
              </a:lnTo>
              <a:lnTo>
                <a:pt x="0" y="115555"/>
              </a:lnTo>
              <a:lnTo>
                <a:pt x="0" y="2311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0F6D8-2FAE-42C3-A81F-1F5A03AF9517}">
      <dsp:nvSpPr>
        <dsp:cNvPr id="0" name=""/>
        <dsp:cNvSpPr/>
      </dsp:nvSpPr>
      <dsp:spPr>
        <a:xfrm>
          <a:off x="6201909" y="347214"/>
          <a:ext cx="1100529" cy="5502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alibri" panose="020F0502020204030204" pitchFamily="34" charset="0"/>
            </a:rPr>
            <a:t>NHSN</a:t>
          </a:r>
        </a:p>
      </dsp:txBody>
      <dsp:txXfrm>
        <a:off x="6201909" y="347214"/>
        <a:ext cx="1100529" cy="550264"/>
      </dsp:txXfrm>
    </dsp:sp>
    <dsp:sp modelId="{A65ECF5F-1056-4EDD-BB33-E59FBD333FE5}">
      <dsp:nvSpPr>
        <dsp:cNvPr id="0" name=""/>
        <dsp:cNvSpPr/>
      </dsp:nvSpPr>
      <dsp:spPr>
        <a:xfrm>
          <a:off x="2326173" y="1128590"/>
          <a:ext cx="1317290" cy="82234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Patient Safety Component</a:t>
          </a:r>
        </a:p>
      </dsp:txBody>
      <dsp:txXfrm>
        <a:off x="2326173" y="1128590"/>
        <a:ext cx="1317290" cy="822348"/>
      </dsp:txXfrm>
    </dsp:sp>
    <dsp:sp modelId="{7A2F5957-01AE-4B86-B4F4-EB0E100E9232}">
      <dsp:nvSpPr>
        <dsp:cNvPr id="0" name=""/>
        <dsp:cNvSpPr/>
      </dsp:nvSpPr>
      <dsp:spPr>
        <a:xfrm>
          <a:off x="3890" y="2182050"/>
          <a:ext cx="1270902" cy="664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Device-Associated Module</a:t>
          </a:r>
        </a:p>
      </dsp:txBody>
      <dsp:txXfrm>
        <a:off x="3890" y="2182050"/>
        <a:ext cx="1270902" cy="664092"/>
      </dsp:txXfrm>
    </dsp:sp>
    <dsp:sp modelId="{44B378F1-2178-4959-AA43-1FD55E7D37D9}">
      <dsp:nvSpPr>
        <dsp:cNvPr id="0" name=""/>
        <dsp:cNvSpPr/>
      </dsp:nvSpPr>
      <dsp:spPr>
        <a:xfrm>
          <a:off x="1505904" y="2182050"/>
          <a:ext cx="1270902" cy="664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Procedure-Associated Module</a:t>
          </a:r>
        </a:p>
      </dsp:txBody>
      <dsp:txXfrm>
        <a:off x="1505904" y="2182050"/>
        <a:ext cx="1270902" cy="664092"/>
      </dsp:txXfrm>
    </dsp:sp>
    <dsp:sp modelId="{765D7C35-8F99-4BA5-B827-7BE42AF28F72}">
      <dsp:nvSpPr>
        <dsp:cNvPr id="0" name=""/>
        <dsp:cNvSpPr/>
      </dsp:nvSpPr>
      <dsp:spPr>
        <a:xfrm>
          <a:off x="3007918" y="2182050"/>
          <a:ext cx="1270902" cy="664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MDRO/CDI Module</a:t>
          </a:r>
        </a:p>
      </dsp:txBody>
      <dsp:txXfrm>
        <a:off x="3007918" y="2182050"/>
        <a:ext cx="1270902" cy="664092"/>
      </dsp:txXfrm>
    </dsp:sp>
    <dsp:sp modelId="{9CCAB6CB-6733-40A5-B7A1-962E21D1B9D6}">
      <dsp:nvSpPr>
        <dsp:cNvPr id="0" name=""/>
        <dsp:cNvSpPr/>
      </dsp:nvSpPr>
      <dsp:spPr>
        <a:xfrm>
          <a:off x="4509932" y="2182050"/>
          <a:ext cx="1455813" cy="83881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Antimicrobial Use &amp; Resistance Module</a:t>
          </a:r>
        </a:p>
      </dsp:txBody>
      <dsp:txXfrm>
        <a:off x="4509932" y="2182050"/>
        <a:ext cx="1455813" cy="838818"/>
      </dsp:txXfrm>
    </dsp:sp>
    <dsp:sp modelId="{2EB91073-3F82-4E6A-ADB7-A6A3DC9BDD70}">
      <dsp:nvSpPr>
        <dsp:cNvPr id="0" name=""/>
        <dsp:cNvSpPr/>
      </dsp:nvSpPr>
      <dsp:spPr>
        <a:xfrm>
          <a:off x="4873886" y="3251980"/>
          <a:ext cx="1417746" cy="60532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Antimicrobial Use Option</a:t>
          </a:r>
        </a:p>
      </dsp:txBody>
      <dsp:txXfrm>
        <a:off x="4873886" y="3251980"/>
        <a:ext cx="1417746" cy="605329"/>
      </dsp:txXfrm>
    </dsp:sp>
    <dsp:sp modelId="{067A73B3-7C31-4870-BB07-8EA71D19579A}">
      <dsp:nvSpPr>
        <dsp:cNvPr id="0" name=""/>
        <dsp:cNvSpPr/>
      </dsp:nvSpPr>
      <dsp:spPr>
        <a:xfrm>
          <a:off x="4873886" y="4088421"/>
          <a:ext cx="1426803" cy="61403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Antimicrobial Resistance Option</a:t>
          </a:r>
        </a:p>
      </dsp:txBody>
      <dsp:txXfrm>
        <a:off x="4873886" y="4088421"/>
        <a:ext cx="1426803" cy="614035"/>
      </dsp:txXfrm>
    </dsp:sp>
    <dsp:sp modelId="{CE209582-4B36-4D18-8895-0AF04BDFC817}">
      <dsp:nvSpPr>
        <dsp:cNvPr id="0" name=""/>
        <dsp:cNvSpPr/>
      </dsp:nvSpPr>
      <dsp:spPr>
        <a:xfrm>
          <a:off x="3874574" y="1128590"/>
          <a:ext cx="1380878" cy="835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Healthcare Personnel Safety Component</a:t>
          </a:r>
        </a:p>
      </dsp:txBody>
      <dsp:txXfrm>
        <a:off x="3874574" y="1128590"/>
        <a:ext cx="1380878" cy="835004"/>
      </dsp:txXfrm>
    </dsp:sp>
    <dsp:sp modelId="{19EB5AAC-7A13-48E5-8F6E-B8079B315EE8}">
      <dsp:nvSpPr>
        <dsp:cNvPr id="0" name=""/>
        <dsp:cNvSpPr/>
      </dsp:nvSpPr>
      <dsp:spPr>
        <a:xfrm>
          <a:off x="5486564" y="1128590"/>
          <a:ext cx="1264200" cy="820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>
              <a:latin typeface="Calibri" panose="020F0502020204030204" pitchFamily="34" charset="0"/>
            </a:rPr>
            <a:t>Biovigilance</a:t>
          </a:r>
          <a:r>
            <a:rPr lang="en-US" sz="1300" kern="1200" dirty="0">
              <a:latin typeface="Calibri" panose="020F0502020204030204" pitchFamily="34" charset="0"/>
            </a:rPr>
            <a:t> Component</a:t>
          </a:r>
        </a:p>
      </dsp:txBody>
      <dsp:txXfrm>
        <a:off x="5486564" y="1128590"/>
        <a:ext cx="1264200" cy="820026"/>
      </dsp:txXfrm>
    </dsp:sp>
    <dsp:sp modelId="{CF05D3B8-8B39-49DF-AADD-18189A2FCEC3}">
      <dsp:nvSpPr>
        <dsp:cNvPr id="0" name=""/>
        <dsp:cNvSpPr/>
      </dsp:nvSpPr>
      <dsp:spPr>
        <a:xfrm>
          <a:off x="6981876" y="1128590"/>
          <a:ext cx="1264200" cy="820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Long Term Care Facility Component</a:t>
          </a:r>
        </a:p>
      </dsp:txBody>
      <dsp:txXfrm>
        <a:off x="6981876" y="1128590"/>
        <a:ext cx="1264200" cy="820026"/>
      </dsp:txXfrm>
    </dsp:sp>
    <dsp:sp modelId="{27120376-E846-42A8-8ABC-651E1AE100D6}">
      <dsp:nvSpPr>
        <dsp:cNvPr id="0" name=""/>
        <dsp:cNvSpPr/>
      </dsp:nvSpPr>
      <dsp:spPr>
        <a:xfrm>
          <a:off x="8477188" y="1128590"/>
          <a:ext cx="1264200" cy="820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Calibri" panose="020F0502020204030204" pitchFamily="34" charset="0"/>
            </a:rPr>
            <a:t>Dialysis Component</a:t>
          </a:r>
        </a:p>
      </dsp:txBody>
      <dsp:txXfrm>
        <a:off x="8477188" y="1128590"/>
        <a:ext cx="1264200" cy="820026"/>
      </dsp:txXfrm>
    </dsp:sp>
    <dsp:sp modelId="{6DF2F8F4-4F54-40D4-B8AC-8CDA7F25E269}">
      <dsp:nvSpPr>
        <dsp:cNvPr id="0" name=""/>
        <dsp:cNvSpPr/>
      </dsp:nvSpPr>
      <dsp:spPr>
        <a:xfrm>
          <a:off x="9972500" y="1128590"/>
          <a:ext cx="1205674" cy="8062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Outpatient Procedure Component</a:t>
          </a:r>
          <a:endParaRPr lang="en-US" sz="13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972500" y="1128590"/>
        <a:ext cx="1205674" cy="806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55981-8B09-44D8-9285-E335A72ACF2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569BE-6783-4FD9-A446-1016BDAB6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3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0E98E2-EC87-4942-B189-6337FD225C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31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4DF6B-94A7-453C-B5A4-0BB25DDA5E31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944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4DF6B-94A7-453C-B5A4-0BB25DDA5E31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421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4DF6B-94A7-453C-B5A4-0BB25DDA5E31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38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4DF6B-94A7-453C-B5A4-0BB25DDA5E31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65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569BE-6783-4FD9-A446-1016BDAB64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27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Missing from the</a:t>
            </a:r>
            <a:r>
              <a:rPr lang="en-US" baseline="0" dirty="0" smtClean="0"/>
              <a:t> list: </a:t>
            </a:r>
            <a:r>
              <a:rPr lang="en-US" baseline="0" dirty="0" err="1" smtClean="0"/>
              <a:t>Meditech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Allscripts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569BE-6783-4FD9-A446-1016BDAB64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1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Revise screenshot with </a:t>
            </a:r>
            <a:r>
              <a:rPr lang="en-US" smtClean="0"/>
              <a:t>PedMed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77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Same as</a:t>
            </a:r>
            <a:r>
              <a:rPr lang="en-US" baseline="0" dirty="0" smtClean="0"/>
              <a:t> HAI AR definitions except we have three more:</a:t>
            </a:r>
          </a:p>
          <a:p>
            <a:r>
              <a:rPr lang="en-US" baseline="0" dirty="0" err="1" smtClean="0"/>
              <a:t>CRE_expanded</a:t>
            </a:r>
            <a:endParaRPr lang="en-US" baseline="0" dirty="0" smtClean="0"/>
          </a:p>
          <a:p>
            <a:r>
              <a:rPr lang="en-US" baseline="0" dirty="0" smtClean="0"/>
              <a:t>Fluconazole-resistant Candida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Drug-resistant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Streptococcus pneumoniae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569BE-6783-4FD9-A446-1016BDAB64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3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be generated by month, quarter, half-year, year or cumulative</a:t>
            </a:r>
            <a:r>
              <a:rPr lang="en-US" baseline="0" dirty="0" smtClean="0"/>
              <a:t> time periods</a:t>
            </a:r>
          </a:p>
          <a:p>
            <a:r>
              <a:rPr lang="en-US" baseline="0" dirty="0" smtClean="0"/>
              <a:t>Can be generated by individual specimen source or by specimen group (invasive vs non-invasive)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569BE-6783-4FD9-A446-1016BDAB64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68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Vast majority from General Acute Care Hospitals, some critical</a:t>
            </a:r>
            <a:r>
              <a:rPr lang="en-US" baseline="0" dirty="0" smtClean="0"/>
              <a:t> access. </a:t>
            </a:r>
            <a:endParaRPr lang="en-US" dirty="0" smtClean="0"/>
          </a:p>
          <a:p>
            <a:r>
              <a:rPr lang="en-US" dirty="0" smtClean="0"/>
              <a:t>Missing Maine, North Dakota, Wyoming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705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2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Feb 28: 517 facilities</a:t>
            </a:r>
          </a:p>
          <a:p>
            <a:r>
              <a:rPr lang="en-US" dirty="0" smtClean="0"/>
              <a:t>7443 total HOSP-*</a:t>
            </a:r>
            <a:r>
              <a:rPr lang="en-US" baseline="0" dirty="0" smtClean="0"/>
              <a:t> facilities enrolled in NHSN</a:t>
            </a:r>
          </a:p>
          <a:p>
            <a:r>
              <a:rPr lang="en-US" baseline="0" dirty="0" smtClean="0"/>
              <a:t>About 3500 ACH; 1300 CAH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19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of September, AR database comprise data of 596 thousand isolates from 456 thousand patients. 77% are urine specimens, followed by blood, lower respiratory, and CSF. 94% patients are adults. 72% patients are female. </a:t>
            </a:r>
          </a:p>
          <a:p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pathogens are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Enterobacteriaceae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followed by Enterococcus, Staph aureus, Pseudomonas,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159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569BE-6783-4FD9-A446-1016BDAB64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21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9 facilities</a:t>
            </a:r>
            <a:r>
              <a:rPr lang="en-US" baseline="0" dirty="0" smtClean="0"/>
              <a:t> of 517 submitting AR are not also submitting 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569BE-6783-4FD9-A446-1016BDAB640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1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EZI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8"/>
          <a:stretch/>
        </p:blipFill>
        <p:spPr>
          <a:xfrm>
            <a:off x="0" y="-52439"/>
            <a:ext cx="12192000" cy="121153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68900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D9531E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120203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Emerging and Zoonotic Infectious Diseases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90615" y="6450227"/>
            <a:ext cx="51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EA2EF56-69FB-46C9-A7A4-EFDDA94A8F32}" type="slidenum">
              <a:rPr lang="en-US" smtClean="0">
                <a:solidFill>
                  <a:srgbClr val="000000"/>
                </a:solidFill>
                <a:latin typeface="Calibri" panose="020F0502020204030204" pitchFamily="34" charset="0"/>
              </a:rPr>
              <a:t>‹#›</a:t>
            </a:fld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0441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NCEZID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8"/>
          <a:stretch/>
        </p:blipFill>
        <p:spPr>
          <a:xfrm>
            <a:off x="0" y="6692413"/>
            <a:ext cx="12192000" cy="165587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E25423"/>
              </a:buClr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D8B00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006A71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90615" y="6323081"/>
            <a:ext cx="51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EA2EF56-69FB-46C9-A7A4-EFDDA94A8F32}" type="slidenum">
              <a:rPr lang="en-US" smtClean="0">
                <a:solidFill>
                  <a:srgbClr val="000000"/>
                </a:solidFill>
                <a:latin typeface="Calibri" panose="020F0502020204030204" pitchFamily="34" charset="0"/>
              </a:rPr>
              <a:t>‹#›</a:t>
            </a:fld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570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91" b="-4866"/>
          <a:stretch/>
        </p:blipFill>
        <p:spPr>
          <a:xfrm>
            <a:off x="-1" y="6669114"/>
            <a:ext cx="12192001" cy="25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44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E25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90615" y="6450227"/>
            <a:ext cx="51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EA2EF56-69FB-46C9-A7A4-EFDDA94A8F32}" type="slidenum">
              <a:rPr lang="en-US" smtClean="0">
                <a:solidFill>
                  <a:srgbClr val="000000"/>
                </a:solidFill>
                <a:latin typeface="Calibri" panose="020F0502020204030204" pitchFamily="34" charset="0"/>
              </a:rPr>
              <a:t>‹#›</a:t>
            </a:fld>
            <a:endParaRPr lang="en-US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4362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828800" y="4267200"/>
            <a:ext cx="85344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 smtClean="0"/>
              <a:t>Title of Presenter –Myriad Pro, 18pt</a:t>
            </a:r>
          </a:p>
          <a:p>
            <a:pPr lvl="0"/>
            <a:endParaRPr lang="en-US" sz="1800" dirty="0" smtClean="0"/>
          </a:p>
          <a:p>
            <a:pPr lvl="0"/>
            <a:r>
              <a:rPr lang="en-US" sz="1800" dirty="0" smtClean="0"/>
              <a:t>Title of Event</a:t>
            </a:r>
          </a:p>
          <a:p>
            <a:pPr lvl="0"/>
            <a:r>
              <a:rPr lang="en-US" sz="1800" dirty="0" smtClean="0"/>
              <a:t>Date of Event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981200"/>
            <a:ext cx="109728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Title of Presentation – Myriad Pro</a:t>
            </a:r>
            <a:br>
              <a:rPr lang="en-US" dirty="0" smtClean="0"/>
            </a:br>
            <a:r>
              <a:rPr lang="en-US" dirty="0" smtClean="0"/>
              <a:t> Bold, Shadow 28pt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0" y="6272784"/>
            <a:ext cx="68072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0" y="6464808"/>
            <a:ext cx="68072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17525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Section Header</a:t>
            </a:r>
            <a:br>
              <a:rPr lang="en-US" dirty="0" smtClean="0"/>
            </a:br>
            <a:r>
              <a:rPr lang="en-US" dirty="0" smtClean="0"/>
              <a:t>Myriad Pro, bold, shadow, 36pt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81638511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Headline – Myriad Pro, Bold, Shadow, 28pt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First level – Myriad Pro, Bold, 24pt</a:t>
            </a:r>
          </a:p>
          <a:p>
            <a:pPr lvl="1"/>
            <a:r>
              <a:rPr lang="en-US" dirty="0" smtClean="0"/>
              <a:t>Second level – Myriad Pro, 20pt</a:t>
            </a:r>
          </a:p>
          <a:p>
            <a:pPr lvl="2"/>
            <a:r>
              <a:rPr lang="en-US" dirty="0" smtClean="0"/>
              <a:t>Third level – Myriad Pro, 18pt	</a:t>
            </a:r>
          </a:p>
          <a:p>
            <a:pPr lvl="3"/>
            <a:r>
              <a:rPr lang="en-US" dirty="0" smtClean="0"/>
              <a:t>Fourth level – Myriad Pro, 18pt</a:t>
            </a:r>
          </a:p>
          <a:p>
            <a:pPr lvl="4"/>
            <a:r>
              <a:rPr lang="en-US" dirty="0" smtClean="0"/>
              <a:t>Fifth level – Myriad Pro, 18pt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791200"/>
            <a:ext cx="109728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*Citations and references – Myriad Pro, 11pt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98710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1981200"/>
            <a:ext cx="85344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Closing– Myriad Pro, Bold, 28pt</a:t>
            </a:r>
          </a:p>
        </p:txBody>
      </p:sp>
      <p:sp>
        <p:nvSpPr>
          <p:cNvPr id="9" name="Rectangle 8"/>
          <p:cNvSpPr/>
          <p:nvPr/>
        </p:nvSpPr>
        <p:spPr>
          <a:xfrm>
            <a:off x="1828800" y="4343400"/>
            <a:ext cx="85344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>
                <a:solidFill>
                  <a:srgbClr val="FFFFFF"/>
                </a:solidFill>
                <a:latin typeface="Times New Roman" pitchFamily="18" charset="0"/>
              </a:rPr>
              <a:t>For more information please contact Centers for Disease Control and Prevention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28800" y="4706037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1600 Clifton Road NE, Atlanta, GA 30333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Telephone, 1-800-CDC-INFO (232-4636)/TTY: 1-888-232-6348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E-mail: cdcinfo@cdc.gov 	Web: www.cdc.gov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0" y="6272784"/>
            <a:ext cx="6807200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0" y="6464808"/>
            <a:ext cx="6807200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Place Descriptor Here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28800" y="5421868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FFFFFF"/>
                </a:solidFill>
                <a:latin typeface="Times New Roman" pitchFamily="18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828800" y="4343400"/>
            <a:ext cx="85344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>
                <a:solidFill>
                  <a:srgbClr val="FFFFFF"/>
                </a:solidFill>
                <a:latin typeface="Times New Roman" pitchFamily="18" charset="0"/>
              </a:rPr>
              <a:t>For more information please contact Centers for Disease Control and Prevention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828800" y="4706037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1600 Clifton Road NE, Atlanta, GA 30333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Telephone, 1-800-CDC-INFO (232-4636)/TTY: 1-888-232-6348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latin typeface="Times New Roman" pitchFamily="18" charset="0"/>
              </a:rPr>
              <a:t>E-mail: cdcinfo@cdc.gov 	Web: www.cdc.gov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828800" y="5421868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FFFFFF"/>
                </a:solidFill>
                <a:latin typeface="Times New Roman" pitchFamily="18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263941869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927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0" y="5679808"/>
            <a:ext cx="12198571" cy="117819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69625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7869322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33136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596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nhsn/cdaportal/meaningfuluse.html" TargetMode="External"/><Relationship Id="rId2" Type="http://schemas.openxmlformats.org/officeDocument/2006/relationships/hyperlink" Target="https://www.federalregister.gov/articles/2015/10/16/2015-25595/medicare-and-medicaid-programs-electronic-health-record-incentive-program-stage-3-and-modification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nhsn/cdaportal/index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idp.org/aurvendor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cdc.gov/nhsn/PDFs/pscManual/11pscAURcurrent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dp.org/aurvendors" TargetMode="External"/><Relationship Id="rId2" Type="http://schemas.openxmlformats.org/officeDocument/2006/relationships/hyperlink" Target="https://www.cdc.gov/nhsn/cdaportal/index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T4DLtimpB5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nhsn/pdfs/ps-analysis-resources/aur/ar-phenotype-definitions-508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NHSN Antimicrobial Resistance (AR) Option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18694"/>
            <a:ext cx="8534400" cy="457200"/>
          </a:xfrm>
        </p:spPr>
        <p:txBody>
          <a:bodyPr/>
          <a:lstStyle/>
          <a:p>
            <a:r>
              <a:rPr lang="en-US" dirty="0" smtClean="0"/>
              <a:t>ARSTF Workgroup #4 – March 1, 2019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09600" y="5128270"/>
            <a:ext cx="8534400" cy="1295400"/>
          </a:xfrm>
        </p:spPr>
        <p:txBody>
          <a:bodyPr/>
          <a:lstStyle/>
          <a:p>
            <a:r>
              <a:rPr lang="en-US" dirty="0" smtClean="0"/>
              <a:t>Amy Webb, MPH CHES</a:t>
            </a:r>
          </a:p>
          <a:p>
            <a:r>
              <a:rPr lang="en-US" dirty="0" smtClean="0"/>
              <a:t>Public Health Analyst</a:t>
            </a:r>
          </a:p>
          <a:p>
            <a:r>
              <a:rPr lang="en-US" dirty="0" smtClean="0"/>
              <a:t>Contractor for the Division of Healthcare Quality Promotion, CDC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350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NHSN Structure</a:t>
            </a:r>
          </a:p>
        </p:txBody>
      </p:sp>
      <p:graphicFrame>
        <p:nvGraphicFramePr>
          <p:cNvPr id="4" name="Diagram 3" descr="Flow chart showing NHSN structure" title="NHSN structure"/>
          <p:cNvGraphicFramePr/>
          <p:nvPr>
            <p:extLst/>
          </p:nvPr>
        </p:nvGraphicFramePr>
        <p:xfrm>
          <a:off x="609600" y="1417639"/>
          <a:ext cx="11182065" cy="5049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 descr="Highlighting AUR" title="Rectangle highlighting AUR"/>
          <p:cNvSpPr/>
          <p:nvPr/>
        </p:nvSpPr>
        <p:spPr>
          <a:xfrm>
            <a:off x="5043055" y="5375564"/>
            <a:ext cx="2154155" cy="942109"/>
          </a:xfrm>
          <a:prstGeom prst="rect">
            <a:avLst/>
          </a:prstGeom>
          <a:noFill/>
          <a:ln w="57150">
            <a:solidFill>
              <a:srgbClr val="EC8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063741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Antimicrobial Resistance (AR) Option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Released in July 2014</a:t>
            </a:r>
          </a:p>
          <a:p>
            <a:r>
              <a:rPr lang="en-US" dirty="0" smtClean="0"/>
              <a:t>Purpose</a:t>
            </a:r>
            <a:r>
              <a:rPr lang="en-US" dirty="0"/>
              <a:t>:</a:t>
            </a:r>
          </a:p>
          <a:p>
            <a:pPr lvl="1"/>
            <a:r>
              <a:rPr lang="en-US" sz="2400" dirty="0"/>
              <a:t>Facilitate evaluation of AR data using standardized approach &amp; definitions</a:t>
            </a:r>
          </a:p>
          <a:p>
            <a:pPr lvl="1"/>
            <a:r>
              <a:rPr lang="en-US" sz="2400" dirty="0"/>
              <a:t>Provide facilities with improved awareness of AR issues to aid in clinical decision making and prioritize transmission prevention efforts </a:t>
            </a:r>
          </a:p>
          <a:p>
            <a:r>
              <a:rPr lang="en-US" dirty="0" smtClean="0"/>
              <a:t>Voluntary </a:t>
            </a:r>
            <a:r>
              <a:rPr lang="en-US" dirty="0"/>
              <a:t>reporting</a:t>
            </a:r>
          </a:p>
          <a:p>
            <a:pPr lvl="1"/>
            <a:r>
              <a:rPr lang="en-US" sz="2400" dirty="0"/>
              <a:t>Not part of CMS Quality Reporting Programs</a:t>
            </a:r>
          </a:p>
          <a:p>
            <a:pPr lvl="1"/>
            <a:r>
              <a:rPr lang="en-US" sz="2400" dirty="0"/>
              <a:t>*Included as one option for Public Health Registry reporting </a:t>
            </a:r>
            <a:r>
              <a:rPr lang="en-US" sz="2400" dirty="0" smtClean="0"/>
              <a:t>for Promoting Interoperability (previously </a:t>
            </a:r>
            <a:r>
              <a:rPr lang="en-US" sz="2400" dirty="0"/>
              <a:t>Meaningful </a:t>
            </a:r>
            <a:r>
              <a:rPr lang="en-US" sz="2400" dirty="0" smtClean="0"/>
              <a:t>Use [MU])</a:t>
            </a:r>
            <a:endParaRPr lang="en-US" sz="2400" dirty="0"/>
          </a:p>
          <a:p>
            <a:pPr lvl="1"/>
            <a:r>
              <a:rPr lang="en-US" sz="2400" dirty="0"/>
              <a:t>Missouri state requirement (SB 579)</a:t>
            </a:r>
          </a:p>
          <a:p>
            <a:pPr marL="609585" lvl="1" indent="0">
              <a:buNone/>
            </a:pP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5848351"/>
            <a:ext cx="10972800" cy="8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33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*MU 3 Final Rule: </a:t>
            </a:r>
            <a:r>
              <a:rPr lang="en-US" sz="1733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hlinkClick r:id="rId2"/>
              </a:rPr>
              <a:t>https://www.federalregister.gov/articles/2015/10/16/2015-25595/medicare-and-medicaid-programs-electronic-health-record-incentive-program-stage-3-and-modifications</a:t>
            </a:r>
            <a:r>
              <a:rPr lang="en-US" sz="1733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  </a:t>
            </a:r>
          </a:p>
          <a:p>
            <a:r>
              <a:rPr lang="en-US" sz="1733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*NHSN MU3 page: </a:t>
            </a:r>
            <a:r>
              <a:rPr lang="en-US" sz="1733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hlinkClick r:id="rId3"/>
              </a:rPr>
              <a:t>https://www.cdc.gov/nhsn/cdaportal/meaningfuluse.html</a:t>
            </a:r>
            <a:r>
              <a:rPr lang="en-US" sz="1733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04925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596629"/>
          </a:xfrm>
        </p:spPr>
        <p:txBody>
          <a:bodyPr/>
          <a:lstStyle/>
          <a:p>
            <a:r>
              <a:rPr lang="en-US" dirty="0"/>
              <a:t>Antimicrobial Resistance Data in NHSN</a:t>
            </a:r>
          </a:p>
        </p:txBody>
      </p:sp>
      <p:graphicFrame>
        <p:nvGraphicFramePr>
          <p:cNvPr id="5" name="Content Placeholder 4" descr="Types of AR data in NHSN " title="Types of AR Data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51367" y="871269"/>
          <a:ext cx="11653908" cy="5730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7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5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267"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AR Option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MDRO Module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Device</a:t>
                      </a:r>
                      <a:r>
                        <a:rPr lang="en-US" sz="2000" baseline="0" dirty="0">
                          <a:latin typeface="Calibri" panose="020F0502020204030204" pitchFamily="34" charset="0"/>
                        </a:rPr>
                        <a:t> &amp; Procedure- Associated Modules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Events reported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Type of susceptibility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data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73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Denominator;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Metric(s)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2888705"/>
                  </a:ext>
                </a:extLst>
              </a:tr>
              <a:tr h="121125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Benefits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Drawbacks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675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596629"/>
          </a:xfrm>
        </p:spPr>
        <p:txBody>
          <a:bodyPr/>
          <a:lstStyle/>
          <a:p>
            <a:r>
              <a:rPr lang="en-US" dirty="0"/>
              <a:t>Antimicrobial Resistance Data in NHSN</a:t>
            </a:r>
          </a:p>
        </p:txBody>
      </p:sp>
      <p:graphicFrame>
        <p:nvGraphicFramePr>
          <p:cNvPr id="5" name="Content Placeholder 4" descr="Types of AR data in NHSN " title="Types of AR Data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51367" y="871269"/>
          <a:ext cx="11653908" cy="57615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7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5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267"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AR Option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MDRO Module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Device</a:t>
                      </a:r>
                      <a:r>
                        <a:rPr lang="en-US" sz="2000" baseline="0" dirty="0">
                          <a:latin typeface="Calibri" panose="020F0502020204030204" pitchFamily="34" charset="0"/>
                        </a:rPr>
                        <a:t> &amp; Procedure- Associated Modules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Events reported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AR Events from blood,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CSF, urine, &amp; lower respiratory specimens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Type of susceptibility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data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Over </a:t>
                      </a:r>
                      <a:r>
                        <a:rPr lang="en-US" sz="1900" dirty="0" smtClean="0"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en-US" sz="1900" dirty="0">
                          <a:latin typeface="Calibri" panose="020F0502020204030204" pitchFamily="34" charset="0"/>
                        </a:rPr>
                        <a:t>specific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organisms; detailed lab test results &amp; final interpretation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73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Denominator;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Metric(s)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 Isolates tested; facility antibiogram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with %NS; resistance percentages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2888705"/>
                  </a:ext>
                </a:extLst>
              </a:tr>
              <a:tr h="121125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Benefits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Wide-spread,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‘whole-house’ coverage; no manual entry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Drawbacks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Requires set-up by vendor/homegrown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system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4632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596629"/>
          </a:xfrm>
        </p:spPr>
        <p:txBody>
          <a:bodyPr/>
          <a:lstStyle/>
          <a:p>
            <a:r>
              <a:rPr lang="en-US" dirty="0"/>
              <a:t>Antimicrobial Resistance Data in NHSN</a:t>
            </a:r>
          </a:p>
        </p:txBody>
      </p:sp>
      <p:graphicFrame>
        <p:nvGraphicFramePr>
          <p:cNvPr id="5" name="Content Placeholder 4" descr="Types of AR data in NHSN " title="Types of AR Data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51367" y="871269"/>
          <a:ext cx="11653908" cy="57615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7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5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267"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AR Option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MDRO Module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Device</a:t>
                      </a:r>
                      <a:r>
                        <a:rPr lang="en-US" sz="2000" baseline="0" dirty="0">
                          <a:latin typeface="Calibri" panose="020F0502020204030204" pitchFamily="34" charset="0"/>
                        </a:rPr>
                        <a:t> &amp; Procedure- Associated Modules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Events reported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AR Events from blood,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CSF, urine, &amp; lower respiratory specimens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Laboratory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Identified (LabID) &amp; Infection Surveillance Events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Type of susceptibility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data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Over </a:t>
                      </a:r>
                      <a:r>
                        <a:rPr lang="en-US" sz="1900" dirty="0" smtClean="0"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en-US" sz="1900" dirty="0">
                          <a:latin typeface="Calibri" panose="020F0502020204030204" pitchFamily="34" charset="0"/>
                        </a:rPr>
                        <a:t>specific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organisms; detailed lab test results &amp; final interpretation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Positive specimens (i.e., MRSA, CDI, CRE) defined by NHSN criteria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73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Denominator;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Metric(s)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 Isolates tested; facility antibiogram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with %NS; resistance percentages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Patient days; rates</a:t>
                      </a:r>
                    </a:p>
                    <a:p>
                      <a:pPr algn="ctr"/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 Predicted; SIRs (</a:t>
                      </a:r>
                      <a:r>
                        <a:rPr lang="en-US" sz="19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LabID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Only)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2888705"/>
                  </a:ext>
                </a:extLst>
              </a:tr>
              <a:tr h="121125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Benefits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Wide-spread,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‘whole-house’ coverage; no manual entry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Simplified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reporting; LabID MRSA &amp; CDI national benchmarks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Drawbacks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Requires set-up by vendor/homegrown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system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Small number of organisms followed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8460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596629"/>
          </a:xfrm>
        </p:spPr>
        <p:txBody>
          <a:bodyPr/>
          <a:lstStyle/>
          <a:p>
            <a:r>
              <a:rPr lang="en-US" dirty="0"/>
              <a:t>Antimicrobial Resistance Data in NHSN</a:t>
            </a:r>
          </a:p>
        </p:txBody>
      </p:sp>
      <p:graphicFrame>
        <p:nvGraphicFramePr>
          <p:cNvPr id="5" name="Content Placeholder 4" descr="Types of AR data in NHSN " title="Types of AR Data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51367" y="871269"/>
          <a:ext cx="11653908" cy="580142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7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5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1267">
                <a:tc>
                  <a:txBody>
                    <a:bodyPr/>
                    <a:lstStyle/>
                    <a:p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AR Option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MDRO Module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</a:rPr>
                        <a:t>Device</a:t>
                      </a:r>
                      <a:r>
                        <a:rPr lang="en-US" sz="2000" baseline="0" dirty="0">
                          <a:latin typeface="Calibri" panose="020F0502020204030204" pitchFamily="34" charset="0"/>
                        </a:rPr>
                        <a:t> &amp; Procedure- Associated Modules</a:t>
                      </a:r>
                      <a:endParaRPr lang="en-US" sz="20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Events reported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AR Events from blood,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CSF, urine, &amp; lower respiratory specimens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Laboratory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Identified (LabID) &amp; Infection Surveillance Events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CLABSI, CAUTI, </a:t>
                      </a:r>
                      <a:r>
                        <a:rPr lang="en-US" sz="1900" dirty="0" err="1">
                          <a:latin typeface="Calibri" panose="020F0502020204030204" pitchFamily="34" charset="0"/>
                        </a:rPr>
                        <a:t>pedVAP</a:t>
                      </a:r>
                      <a:r>
                        <a:rPr lang="en-US" sz="1900" dirty="0" smtClean="0"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900" dirty="0" err="1" smtClean="0">
                          <a:latin typeface="Calibri" panose="020F0502020204030204" pitchFamily="34" charset="0"/>
                        </a:rPr>
                        <a:t>pedVAE</a:t>
                      </a:r>
                      <a:r>
                        <a:rPr lang="en-US" sz="19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VAE, SSI Events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Type of susceptibility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data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Over </a:t>
                      </a:r>
                      <a:r>
                        <a:rPr lang="en-US" sz="1900" dirty="0" smtClean="0">
                          <a:latin typeface="Calibri" panose="020F0502020204030204" pitchFamily="34" charset="0"/>
                        </a:rPr>
                        <a:t>20 </a:t>
                      </a:r>
                      <a:r>
                        <a:rPr lang="en-US" sz="1900" dirty="0">
                          <a:latin typeface="Calibri" panose="020F0502020204030204" pitchFamily="34" charset="0"/>
                        </a:rPr>
                        <a:t>specific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organisms; detailed lab test results &amp; final interpretation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Positive specimens (i.e., MRSA, CDI, CRE) defined by NHSN criteria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Susceptibility results for specific antibiotics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73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Denominator;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Metric(s)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 Isolates tested; facility antibiogram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with %NS; resistance percentages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Patient days; rates</a:t>
                      </a:r>
                    </a:p>
                    <a:p>
                      <a:pPr algn="ctr"/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 Predicted; SIRs (</a:t>
                      </a:r>
                      <a:r>
                        <a:rPr lang="en-US" sz="1900" baseline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LabID</a:t>
                      </a:r>
                      <a:r>
                        <a:rPr lang="en-US" sz="19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Only)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# Isolates tested; facility &amp; national %R</a:t>
                      </a:r>
                      <a:endParaRPr lang="en-US" sz="19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2888705"/>
                  </a:ext>
                </a:extLst>
              </a:tr>
              <a:tr h="121125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Benefits</a:t>
                      </a:r>
                      <a:r>
                        <a:rPr lang="en-US" sz="2000" b="1" baseline="0" dirty="0">
                          <a:latin typeface="Calibri" panose="020F0502020204030204" pitchFamily="34" charset="0"/>
                        </a:rPr>
                        <a:t> 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Wide-spread,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‘whole-house’ coverage; no manual entry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Simplified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reporting; LabID MRSA &amp; CDI national benchmarks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Infection control software; data can be manually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entered; national AR data published </a:t>
                      </a:r>
                      <a:r>
                        <a:rPr lang="en-US" sz="1900" baseline="0" dirty="0" smtClean="0">
                          <a:latin typeface="Calibri" panose="020F0502020204030204" pitchFamily="34" charset="0"/>
                        </a:rPr>
                        <a:t>(%R)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8663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Calibri" panose="020F0502020204030204" pitchFamily="34" charset="0"/>
                        </a:rPr>
                        <a:t>Drawbacks</a:t>
                      </a:r>
                      <a:endParaRPr lang="en-US" sz="2000" b="1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Requires set-up by vendor/homegrown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system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Small number of organisms followed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Calibri" panose="020F0502020204030204" pitchFamily="34" charset="0"/>
                        </a:rPr>
                        <a:t>Only get</a:t>
                      </a:r>
                      <a:r>
                        <a:rPr lang="en-US" sz="1900" baseline="0" dirty="0">
                          <a:latin typeface="Calibri" panose="020F0502020204030204" pitchFamily="34" charset="0"/>
                        </a:rPr>
                        <a:t> susceptibility info for events that meet NHSN definitions</a:t>
                      </a:r>
                      <a:endParaRPr lang="en-US" sz="19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772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for AR Data Submission</a:t>
            </a:r>
            <a:br>
              <a:rPr lang="en-US" dirty="0" smtClean="0"/>
            </a:br>
            <a:r>
              <a:rPr lang="en-US" dirty="0" smtClean="0"/>
              <a:t>Who Can Participate?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Hospitals* that have: </a:t>
            </a:r>
          </a:p>
          <a:p>
            <a:pPr lvl="1"/>
            <a:r>
              <a:rPr lang="en-US" dirty="0" smtClean="0"/>
              <a:t>Electronic </a:t>
            </a:r>
            <a:r>
              <a:rPr lang="en-US" dirty="0"/>
              <a:t>Laboratory Information System (LIS) and </a:t>
            </a:r>
            <a:endParaRPr lang="en-US" dirty="0" smtClean="0"/>
          </a:p>
          <a:p>
            <a:pPr lvl="1"/>
            <a:r>
              <a:rPr lang="en-US" dirty="0" smtClean="0"/>
              <a:t>Admission </a:t>
            </a:r>
            <a:r>
              <a:rPr lang="en-US" dirty="0"/>
              <a:t>Discharge Transfer (ADT) </a:t>
            </a:r>
            <a:r>
              <a:rPr lang="en-US" dirty="0" smtClean="0"/>
              <a:t>System</a:t>
            </a:r>
          </a:p>
          <a:p>
            <a:pPr lvl="1"/>
            <a:r>
              <a:rPr lang="en-US" sz="1800" i="1" dirty="0"/>
              <a:t>Or electronic access to required data elements</a:t>
            </a:r>
          </a:p>
          <a:p>
            <a:pPr lvl="1"/>
            <a:endParaRPr lang="en-US" dirty="0"/>
          </a:p>
          <a:p>
            <a:pPr marL="457189" lvl="1" indent="0">
              <a:buNone/>
            </a:pPr>
            <a:r>
              <a:rPr lang="en-US" dirty="0" smtClean="0"/>
              <a:t>AND</a:t>
            </a:r>
          </a:p>
          <a:p>
            <a:pPr lvl="1"/>
            <a:r>
              <a:rPr lang="en-US" dirty="0" smtClean="0"/>
              <a:t>Ability </a:t>
            </a:r>
            <a:r>
              <a:rPr lang="en-US" dirty="0"/>
              <a:t>to </a:t>
            </a:r>
            <a:r>
              <a:rPr lang="en-US" dirty="0" smtClean="0"/>
              <a:t>collect and package </a:t>
            </a:r>
            <a:r>
              <a:rPr lang="en-US" dirty="0"/>
              <a:t>data using HL7 standardized format: </a:t>
            </a:r>
            <a:r>
              <a:rPr lang="en-US" u="sng" dirty="0" smtClean="0">
                <a:solidFill>
                  <a:schemeClr val="tx1"/>
                </a:solidFill>
                <a:hlinkClick r:id="rId3"/>
              </a:rPr>
              <a:t>Clinical Document Architecture</a:t>
            </a:r>
            <a:endParaRPr lang="en-US" u="sng" dirty="0" smtClean="0">
              <a:solidFill>
                <a:schemeClr val="tx1"/>
              </a:solidFill>
            </a:endParaRPr>
          </a:p>
          <a:p>
            <a:pPr lvl="2"/>
            <a:r>
              <a:rPr lang="en-US" sz="2400" dirty="0" smtClean="0"/>
              <a:t>Commercial </a:t>
            </a:r>
            <a:r>
              <a:rPr lang="en-US" sz="2400" dirty="0"/>
              <a:t>software vendor (</a:t>
            </a: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www.sidp.org/aurvendors</a:t>
            </a:r>
            <a:r>
              <a:rPr lang="en-US" sz="2400" dirty="0" smtClean="0"/>
              <a:t>) </a:t>
            </a:r>
          </a:p>
          <a:p>
            <a:pPr lvl="2"/>
            <a:r>
              <a:rPr lang="en-US" sz="2400" dirty="0" smtClean="0"/>
              <a:t>Homegrown system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128279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*General acute care hospitals, long-term acute care hospitals (LTAC), inpatient rehabilitation facilities (IRF), oncology hospitals, critical access hospitals enrolled in NHSN &amp; participating in the Patient Safety Component</a:t>
            </a:r>
          </a:p>
        </p:txBody>
      </p:sp>
    </p:spTree>
    <p:extLst>
      <p:ext uri="{BB962C8B-B14F-4D97-AF65-F5344CB8AC3E}">
        <p14:creationId xmlns:p14="http://schemas.microsoft.com/office/powerpoint/2010/main" val="36972297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 Data Elements</a:t>
            </a:r>
            <a:br>
              <a:rPr lang="en-US" dirty="0"/>
            </a:br>
            <a:r>
              <a:rPr lang="en-US" dirty="0"/>
              <a:t>What Data Are Collected?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Two separate file types (similar to MDRO FacWideIN </a:t>
            </a:r>
            <a:r>
              <a:rPr lang="en-US" dirty="0" err="1" smtClean="0"/>
              <a:t>LabID</a:t>
            </a:r>
            <a:r>
              <a:rPr lang="en-US" dirty="0" smtClean="0"/>
              <a:t> reporting):</a:t>
            </a:r>
          </a:p>
          <a:p>
            <a:pPr lvl="1"/>
            <a:r>
              <a:rPr lang="en-US" sz="2400" dirty="0"/>
              <a:t>AR Event files – contain all information associated with the individual isolate</a:t>
            </a:r>
          </a:p>
          <a:p>
            <a:pPr lvl="2"/>
            <a:r>
              <a:rPr lang="en-US" sz="2400" dirty="0" smtClean="0"/>
              <a:t>Each AR Event is a separate, individual file </a:t>
            </a:r>
          </a:p>
          <a:p>
            <a:pPr lvl="2"/>
            <a:r>
              <a:rPr lang="en-US" sz="2400" dirty="0" smtClean="0"/>
              <a:t>Reported </a:t>
            </a:r>
            <a:r>
              <a:rPr lang="en-US" sz="2400" dirty="0"/>
              <a:t>from all inpatient locations &amp; 3 outpatient location types: ED, pediatric ED &amp; 24-hour observation area</a:t>
            </a:r>
          </a:p>
          <a:p>
            <a:pPr marL="1219170" lvl="2" indent="0">
              <a:buNone/>
            </a:pPr>
            <a:endParaRPr lang="en-US" sz="2400" dirty="0"/>
          </a:p>
          <a:p>
            <a:pPr lvl="1"/>
            <a:r>
              <a:rPr lang="en-US" sz="2400" dirty="0"/>
              <a:t>AR Summary files – contain patient day and admission counts for FacWideIN</a:t>
            </a:r>
          </a:p>
          <a:p>
            <a:pPr lvl="2"/>
            <a:r>
              <a:rPr lang="en-US" sz="2400" dirty="0"/>
              <a:t>Summary files are </a:t>
            </a:r>
            <a:r>
              <a:rPr lang="en-US" sz="2400" u="sng" dirty="0"/>
              <a:t>not</a:t>
            </a:r>
            <a:r>
              <a:rPr lang="en-US" sz="2400" dirty="0"/>
              <a:t> submitted for individual locations</a:t>
            </a:r>
          </a:p>
        </p:txBody>
      </p:sp>
    </p:spTree>
    <p:extLst>
      <p:ext uri="{BB962C8B-B14F-4D97-AF65-F5344CB8AC3E}">
        <p14:creationId xmlns:p14="http://schemas.microsoft.com/office/powerpoint/2010/main" val="683358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 Events – What Qualifies?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Event data: Isolate-level susceptibility results for specific organisms</a:t>
            </a:r>
          </a:p>
          <a:p>
            <a:r>
              <a:rPr lang="en-US" dirty="0" smtClean="0"/>
              <a:t>Qualifying isolate criteria for an AR Event:</a:t>
            </a:r>
          </a:p>
          <a:p>
            <a:pPr lvl="1"/>
            <a:r>
              <a:rPr lang="en-US" sz="2400" dirty="0"/>
              <a:t>Collected from one of four specimen types:</a:t>
            </a:r>
          </a:p>
          <a:p>
            <a:pPr lvl="2"/>
            <a:r>
              <a:rPr lang="en-US" sz="2400" dirty="0"/>
              <a:t>Invasive: </a:t>
            </a:r>
            <a:endParaRPr lang="en-US" sz="2400" dirty="0" smtClean="0"/>
          </a:p>
          <a:p>
            <a:pPr lvl="3"/>
            <a:r>
              <a:rPr lang="en-US" sz="2200" dirty="0" smtClean="0"/>
              <a:t>Blood</a:t>
            </a:r>
          </a:p>
          <a:p>
            <a:pPr lvl="3"/>
            <a:r>
              <a:rPr lang="en-US" sz="2200" dirty="0" smtClean="0"/>
              <a:t>Cerebral </a:t>
            </a:r>
            <a:r>
              <a:rPr lang="en-US" sz="2200" dirty="0"/>
              <a:t>spinal fluid (CSF)</a:t>
            </a:r>
          </a:p>
          <a:p>
            <a:pPr lvl="2"/>
            <a:r>
              <a:rPr lang="en-US" sz="2400" dirty="0"/>
              <a:t>Non-invasive: </a:t>
            </a:r>
            <a:endParaRPr lang="en-US" sz="2400" dirty="0" smtClean="0"/>
          </a:p>
          <a:p>
            <a:pPr lvl="3"/>
            <a:r>
              <a:rPr lang="en-US" sz="2200" dirty="0" smtClean="0"/>
              <a:t>Urine</a:t>
            </a:r>
          </a:p>
          <a:p>
            <a:pPr lvl="3"/>
            <a:r>
              <a:rPr lang="en-US" sz="2200" dirty="0" smtClean="0"/>
              <a:t>Lower </a:t>
            </a:r>
            <a:r>
              <a:rPr lang="en-US" sz="2200" dirty="0"/>
              <a:t>respiratory </a:t>
            </a:r>
          </a:p>
          <a:p>
            <a:pPr lvl="1"/>
            <a:r>
              <a:rPr lang="en-US" sz="2400" dirty="0"/>
              <a:t>One of over 20 organisms identified (see list on next slide) </a:t>
            </a:r>
          </a:p>
          <a:p>
            <a:pPr lvl="1"/>
            <a:r>
              <a:rPr lang="en-US" sz="2400" dirty="0"/>
              <a:t>Antimicrobial susceptibility testing must be completed</a:t>
            </a:r>
          </a:p>
          <a:p>
            <a:pPr lvl="2"/>
            <a:r>
              <a:rPr lang="en-US" sz="2400" dirty="0" smtClean="0"/>
              <a:t>Qualifies for submission regardless </a:t>
            </a:r>
            <a:r>
              <a:rPr lang="en-US" sz="2400" dirty="0"/>
              <a:t>of susceptibility results</a:t>
            </a:r>
          </a:p>
        </p:txBody>
      </p:sp>
    </p:spTree>
    <p:extLst>
      <p:ext uri="{BB962C8B-B14F-4D97-AF65-F5344CB8AC3E}">
        <p14:creationId xmlns:p14="http://schemas.microsoft.com/office/powerpoint/2010/main" val="8567106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Eligible Organisms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 numCol="2"/>
          <a:lstStyle/>
          <a:p>
            <a:r>
              <a:rPr lang="en-US" sz="2400" dirty="0"/>
              <a:t>All </a:t>
            </a:r>
            <a:r>
              <a:rPr lang="en-US" sz="2400" i="1" dirty="0"/>
              <a:t>Acinetobacter</a:t>
            </a:r>
            <a:r>
              <a:rPr lang="en-US" sz="2400" dirty="0"/>
              <a:t> species</a:t>
            </a:r>
            <a:endParaRPr lang="en-US" sz="2400" i="1" dirty="0"/>
          </a:p>
          <a:p>
            <a:r>
              <a:rPr lang="en-US" sz="2400" i="1" dirty="0"/>
              <a:t>Candida </a:t>
            </a:r>
            <a:r>
              <a:rPr lang="en-US" sz="2400" i="1" dirty="0" err="1" smtClean="0"/>
              <a:t>albicans</a:t>
            </a:r>
            <a:r>
              <a:rPr lang="en-US" sz="2400" i="1" dirty="0" smtClean="0"/>
              <a:t>; auris; </a:t>
            </a:r>
            <a:r>
              <a:rPr lang="en-US" sz="2400" i="1" dirty="0" err="1" smtClean="0"/>
              <a:t>glabrata</a:t>
            </a:r>
            <a:r>
              <a:rPr lang="en-US" sz="2400" i="1" dirty="0" smtClean="0"/>
              <a:t>; </a:t>
            </a:r>
            <a:r>
              <a:rPr lang="en-US" sz="2400" i="1" dirty="0" err="1" smtClean="0"/>
              <a:t>parapsilosis</a:t>
            </a:r>
            <a:r>
              <a:rPr lang="en-US" sz="2400" i="1" dirty="0" smtClean="0"/>
              <a:t>; </a:t>
            </a:r>
            <a:r>
              <a:rPr lang="en-US" sz="2400" i="1" dirty="0" err="1" smtClean="0"/>
              <a:t>tropicalis</a:t>
            </a:r>
            <a:endParaRPr lang="en-US" sz="2400" i="1" dirty="0"/>
          </a:p>
          <a:p>
            <a:r>
              <a:rPr lang="en-US" sz="2400" i="1" dirty="0" err="1" smtClean="0"/>
              <a:t>Citrobacter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amalonaticus</a:t>
            </a:r>
            <a:r>
              <a:rPr lang="en-US" sz="2400" i="1" dirty="0" smtClean="0"/>
              <a:t>; </a:t>
            </a:r>
            <a:r>
              <a:rPr lang="en-US" sz="2400" i="1" dirty="0" err="1" smtClean="0"/>
              <a:t>freundii</a:t>
            </a:r>
            <a:r>
              <a:rPr lang="en-US" sz="2400" i="1" dirty="0" smtClean="0"/>
              <a:t>; </a:t>
            </a:r>
            <a:r>
              <a:rPr lang="en-US" sz="2400" i="1" dirty="0" err="1" smtClean="0"/>
              <a:t>koseri</a:t>
            </a:r>
            <a:endParaRPr lang="en-US" sz="2400" i="1" dirty="0"/>
          </a:p>
          <a:p>
            <a:r>
              <a:rPr lang="en-US" sz="2400" dirty="0"/>
              <a:t>All </a:t>
            </a:r>
            <a:r>
              <a:rPr lang="en-US" sz="2400" i="1" dirty="0"/>
              <a:t>Enterobacter</a:t>
            </a:r>
            <a:r>
              <a:rPr lang="en-US" sz="2400" dirty="0"/>
              <a:t> species</a:t>
            </a:r>
            <a:endParaRPr lang="en-US" sz="2400" i="1" dirty="0"/>
          </a:p>
          <a:p>
            <a:r>
              <a:rPr lang="en-US" sz="2400" i="1" dirty="0"/>
              <a:t>Enterococcus </a:t>
            </a:r>
            <a:r>
              <a:rPr lang="en-US" sz="2400" i="1" dirty="0" err="1" smtClean="0"/>
              <a:t>faecalis</a:t>
            </a:r>
            <a:r>
              <a:rPr lang="en-US" sz="2400" i="1" dirty="0" smtClean="0"/>
              <a:t>; </a:t>
            </a:r>
            <a:r>
              <a:rPr lang="en-US" sz="2400" i="1" dirty="0" err="1" smtClean="0"/>
              <a:t>faecium</a:t>
            </a:r>
            <a:endParaRPr lang="en-US" sz="2400" i="1" dirty="0"/>
          </a:p>
          <a:p>
            <a:r>
              <a:rPr lang="en-US" sz="2400" i="1" dirty="0" smtClean="0"/>
              <a:t>Enterococcus </a:t>
            </a:r>
            <a:r>
              <a:rPr lang="en-US" sz="2400" dirty="0"/>
              <a:t>spp. (when not specified to the species level) </a:t>
            </a:r>
          </a:p>
          <a:p>
            <a:r>
              <a:rPr lang="en-US" sz="2400" i="1" dirty="0"/>
              <a:t>Escherichia coli </a:t>
            </a:r>
          </a:p>
          <a:p>
            <a:pPr marL="458777"/>
            <a:r>
              <a:rPr lang="en-US" sz="2400" dirty="0" smtClean="0"/>
              <a:t>Group </a:t>
            </a:r>
            <a:r>
              <a:rPr lang="en-US" sz="2400" dirty="0"/>
              <a:t>B </a:t>
            </a:r>
            <a:r>
              <a:rPr lang="en-US" sz="2400" i="1" dirty="0"/>
              <a:t>Streptococcus </a:t>
            </a:r>
            <a:endParaRPr lang="en-US" sz="2400" dirty="0"/>
          </a:p>
          <a:p>
            <a:pPr marL="458777"/>
            <a:r>
              <a:rPr lang="en-US" sz="2400" i="1" dirty="0"/>
              <a:t>Klebsiella </a:t>
            </a:r>
            <a:r>
              <a:rPr lang="en-US" sz="2400" i="1" dirty="0" smtClean="0"/>
              <a:t>oxytoca; pneumoniae </a:t>
            </a:r>
            <a:endParaRPr lang="en-US" sz="2400" dirty="0"/>
          </a:p>
          <a:p>
            <a:pPr marL="458777"/>
            <a:r>
              <a:rPr lang="en-US" sz="2400" i="1" dirty="0" err="1" smtClean="0"/>
              <a:t>Morganella</a:t>
            </a:r>
            <a:r>
              <a:rPr lang="en-US" sz="2400" i="1" dirty="0" smtClean="0"/>
              <a:t> </a:t>
            </a:r>
            <a:r>
              <a:rPr lang="en-US" sz="2400" i="1" dirty="0" err="1"/>
              <a:t>morganii</a:t>
            </a:r>
            <a:r>
              <a:rPr lang="en-US" sz="2400" i="1" dirty="0"/>
              <a:t> </a:t>
            </a:r>
            <a:endParaRPr lang="en-US" sz="2400" dirty="0"/>
          </a:p>
          <a:p>
            <a:pPr marL="458777"/>
            <a:r>
              <a:rPr lang="en-US" sz="2400" i="1" dirty="0"/>
              <a:t>Proteus </a:t>
            </a:r>
            <a:r>
              <a:rPr lang="en-US" sz="2400" i="1" dirty="0" smtClean="0"/>
              <a:t>mirabilis; </a:t>
            </a:r>
            <a:r>
              <a:rPr lang="en-US" sz="2400" i="1" dirty="0" err="1" smtClean="0"/>
              <a:t>penneri</a:t>
            </a:r>
            <a:r>
              <a:rPr lang="en-US" sz="2400" i="1" dirty="0" smtClean="0"/>
              <a:t>; vulgaris </a:t>
            </a:r>
            <a:endParaRPr lang="en-US" sz="2400" dirty="0"/>
          </a:p>
          <a:p>
            <a:pPr marL="458777"/>
            <a:r>
              <a:rPr lang="en-US" sz="2400" i="1" dirty="0"/>
              <a:t>Pseudomonas aeruginosa </a:t>
            </a:r>
            <a:endParaRPr lang="en-US" sz="2400" dirty="0"/>
          </a:p>
          <a:p>
            <a:pPr marL="458777"/>
            <a:r>
              <a:rPr lang="en-US" sz="2400" i="1" dirty="0" err="1"/>
              <a:t>Serratia</a:t>
            </a:r>
            <a:r>
              <a:rPr lang="en-US" sz="2400" i="1" dirty="0"/>
              <a:t> </a:t>
            </a:r>
            <a:r>
              <a:rPr lang="en-US" sz="2400" i="1" dirty="0" err="1"/>
              <a:t>marcescens</a:t>
            </a:r>
            <a:r>
              <a:rPr lang="en-US" sz="2400" i="1" dirty="0"/>
              <a:t> </a:t>
            </a:r>
            <a:endParaRPr lang="en-US" sz="2400" dirty="0"/>
          </a:p>
          <a:p>
            <a:pPr marL="458777"/>
            <a:r>
              <a:rPr lang="en-US" sz="2400" i="1" dirty="0"/>
              <a:t>Staphylococcus aureus </a:t>
            </a:r>
            <a:endParaRPr lang="en-US" sz="2400" dirty="0"/>
          </a:p>
          <a:p>
            <a:pPr marL="458777"/>
            <a:r>
              <a:rPr lang="en-US" sz="2400" i="1" dirty="0" err="1"/>
              <a:t>Stenotrophomonas</a:t>
            </a:r>
            <a:r>
              <a:rPr lang="en-US" sz="2400" i="1" dirty="0"/>
              <a:t> </a:t>
            </a:r>
            <a:r>
              <a:rPr lang="en-US" sz="2400" i="1" dirty="0" err="1"/>
              <a:t>maltophilia</a:t>
            </a:r>
            <a:r>
              <a:rPr lang="en-US" sz="2400" i="1" dirty="0"/>
              <a:t> </a:t>
            </a:r>
            <a:endParaRPr lang="en-US" sz="2400" dirty="0"/>
          </a:p>
          <a:p>
            <a:pPr marL="458777"/>
            <a:r>
              <a:rPr lang="en-US" sz="2400" i="1" dirty="0"/>
              <a:t>Streptococcus </a:t>
            </a:r>
            <a:r>
              <a:rPr lang="en-US" sz="2400" i="1" dirty="0" err="1"/>
              <a:t>pneumoniae</a:t>
            </a:r>
            <a:r>
              <a:rPr lang="en-US" sz="2400" i="1" dirty="0"/>
              <a:t>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65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49828"/>
          </a:xfrm>
        </p:spPr>
        <p:txBody>
          <a:bodyPr/>
          <a:lstStyle/>
          <a:p>
            <a:r>
              <a:rPr lang="en-US" dirty="0" smtClean="0"/>
              <a:t>Organism/Agent Combinations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09600" y="965201"/>
            <a:ext cx="11159067" cy="5035551"/>
          </a:xfrm>
        </p:spPr>
        <p:txBody>
          <a:bodyPr/>
          <a:lstStyle/>
          <a:p>
            <a:r>
              <a:rPr lang="en-US" dirty="0"/>
              <a:t>Selected antimicrobial agents are required to be reported/included in the CDA file for each of the organisms per specimen type</a:t>
            </a:r>
          </a:p>
          <a:p>
            <a:pPr lvl="1"/>
            <a:r>
              <a:rPr lang="en-US" sz="2400" dirty="0"/>
              <a:t>Full list can be found in the NHSN AUR Module Protocol: </a:t>
            </a:r>
            <a:r>
              <a:rPr lang="en-US" sz="2400" dirty="0">
                <a:hlinkClick r:id="rId2"/>
              </a:rPr>
              <a:t>http://www.cdc.gov/nhsn/PDFs/pscManual/11pscAURcurrent.pdf</a:t>
            </a:r>
            <a:r>
              <a:rPr lang="en-US" sz="2400" dirty="0"/>
              <a:t>  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784" y="2794013"/>
            <a:ext cx="6370433" cy="38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48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 Event Required Fields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Patient DOB, gender, date admitted to facility, location during specimen collection</a:t>
            </a:r>
          </a:p>
          <a:p>
            <a:r>
              <a:rPr lang="en-US" dirty="0"/>
              <a:t>Specimen collection date, specimen source</a:t>
            </a:r>
          </a:p>
          <a:p>
            <a:pPr lvl="1"/>
            <a:r>
              <a:rPr lang="en-US" sz="2400" dirty="0"/>
              <a:t>Blood, CSF, urine, lower respiratory </a:t>
            </a:r>
          </a:p>
          <a:p>
            <a:r>
              <a:rPr lang="en-US" dirty="0"/>
              <a:t>Organism &amp; antimicrobial susceptibility data for each antimicrobial required for the isolated organism/specimen type</a:t>
            </a:r>
          </a:p>
          <a:p>
            <a:pPr lvl="1"/>
            <a:r>
              <a:rPr lang="en-US" sz="2400" dirty="0"/>
              <a:t>Sign, value and interpretation for E-test, MIC, and/or Disk diffusion (KB)*</a:t>
            </a:r>
          </a:p>
          <a:p>
            <a:pPr lvl="1"/>
            <a:r>
              <a:rPr lang="en-US" sz="2400" dirty="0"/>
              <a:t>Final lab interpretation </a:t>
            </a:r>
          </a:p>
          <a:p>
            <a:pPr lvl="2"/>
            <a:r>
              <a:rPr lang="en-US" sz="2400" dirty="0"/>
              <a:t>S, S-DD, I, R, NS, N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169237" y="6280730"/>
            <a:ext cx="1791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*If available</a:t>
            </a:r>
          </a:p>
        </p:txBody>
      </p:sp>
    </p:spTree>
    <p:extLst>
      <p:ext uri="{BB962C8B-B14F-4D97-AF65-F5344CB8AC3E}">
        <p14:creationId xmlns:p14="http://schemas.microsoft.com/office/powerpoint/2010/main" val="1561269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for AR Data Submission</a:t>
            </a:r>
            <a:br>
              <a:rPr lang="en-US" dirty="0" smtClean="0"/>
            </a:br>
            <a:r>
              <a:rPr lang="en-US" dirty="0" smtClean="0"/>
              <a:t>Who Can Participate?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Hospitals* that have: </a:t>
            </a:r>
          </a:p>
          <a:p>
            <a:pPr lvl="1"/>
            <a:r>
              <a:rPr lang="en-US" dirty="0" smtClean="0"/>
              <a:t>Electronic </a:t>
            </a:r>
            <a:r>
              <a:rPr lang="en-US" dirty="0"/>
              <a:t>Laboratory Information System (LIS) and </a:t>
            </a:r>
            <a:endParaRPr lang="en-US" dirty="0" smtClean="0"/>
          </a:p>
          <a:p>
            <a:pPr lvl="1"/>
            <a:r>
              <a:rPr lang="en-US" dirty="0" smtClean="0"/>
              <a:t>Admission </a:t>
            </a:r>
            <a:r>
              <a:rPr lang="en-US" dirty="0"/>
              <a:t>Discharge Transfer (ADT) </a:t>
            </a:r>
            <a:r>
              <a:rPr lang="en-US" dirty="0" smtClean="0"/>
              <a:t>System</a:t>
            </a:r>
          </a:p>
          <a:p>
            <a:pPr lvl="1"/>
            <a:r>
              <a:rPr lang="en-US" sz="1800" i="1" dirty="0"/>
              <a:t>Or electronic access to required data elements</a:t>
            </a:r>
          </a:p>
          <a:p>
            <a:pPr lvl="1"/>
            <a:endParaRPr lang="en-US" dirty="0"/>
          </a:p>
          <a:p>
            <a:pPr marL="457189" lvl="1" indent="0">
              <a:buNone/>
            </a:pPr>
            <a:r>
              <a:rPr lang="en-US" dirty="0" smtClean="0"/>
              <a:t>AND</a:t>
            </a:r>
          </a:p>
          <a:p>
            <a:pPr lvl="1"/>
            <a:r>
              <a:rPr lang="en-US" dirty="0" smtClean="0"/>
              <a:t>Ability </a:t>
            </a:r>
            <a:r>
              <a:rPr lang="en-US" dirty="0"/>
              <a:t>to </a:t>
            </a:r>
            <a:r>
              <a:rPr lang="en-US" dirty="0" smtClean="0"/>
              <a:t>collect and package </a:t>
            </a:r>
            <a:r>
              <a:rPr lang="en-US" dirty="0"/>
              <a:t>data using HL7 standardized format: </a:t>
            </a:r>
            <a:r>
              <a:rPr lang="en-US" u="sng" dirty="0" smtClean="0">
                <a:solidFill>
                  <a:schemeClr val="tx1"/>
                </a:solidFill>
                <a:hlinkClick r:id="rId2"/>
              </a:rPr>
              <a:t>Clinical Document Architecture</a:t>
            </a:r>
            <a:endParaRPr lang="en-US" u="sng" dirty="0" smtClean="0">
              <a:solidFill>
                <a:schemeClr val="tx1"/>
              </a:solidFill>
            </a:endParaRPr>
          </a:p>
          <a:p>
            <a:pPr lvl="2"/>
            <a:r>
              <a:rPr lang="en-US" sz="2400" dirty="0"/>
              <a:t>Commercial software vendor (</a:t>
            </a:r>
            <a:r>
              <a:rPr lang="en-US" sz="2400" dirty="0">
                <a:hlinkClick r:id="rId3"/>
              </a:rPr>
              <a:t>https://www.sidp.org/aurvendors</a:t>
            </a:r>
            <a:r>
              <a:rPr lang="en-US" sz="2400" dirty="0"/>
              <a:t>) </a:t>
            </a:r>
          </a:p>
          <a:p>
            <a:pPr lvl="2"/>
            <a:r>
              <a:rPr lang="en-US" sz="2400" dirty="0"/>
              <a:t>Homegrown system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128279"/>
            <a:ext cx="1097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*General acute care hospitals, long-term acute care hospitals, inpatient rehabilitation facilities, oncology hospitals, critical access hospitals enrolled in NHSN </a:t>
            </a:r>
          </a:p>
        </p:txBody>
      </p:sp>
    </p:spTree>
    <p:extLst>
      <p:ext uri="{BB962C8B-B14F-4D97-AF65-F5344CB8AC3E}">
        <p14:creationId xmlns:p14="http://schemas.microsoft.com/office/powerpoint/2010/main" val="2622327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SIDP AUR Vendors List*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973328"/>
          </a:xfrm>
        </p:spPr>
        <p:txBody>
          <a:bodyPr numCol="2"/>
          <a:lstStyle/>
          <a:p>
            <a:r>
              <a:rPr lang="en-US" dirty="0" smtClean="0"/>
              <a:t>Actively Reporting</a:t>
            </a:r>
          </a:p>
          <a:p>
            <a:pPr lvl="1"/>
            <a:r>
              <a:rPr lang="en-US" dirty="0" err="1" smtClean="0"/>
              <a:t>Asolva</a:t>
            </a:r>
            <a:endParaRPr lang="en-US" dirty="0" smtClean="0"/>
          </a:p>
          <a:p>
            <a:pPr lvl="1"/>
            <a:r>
              <a:rPr lang="en-US" dirty="0" smtClean="0"/>
              <a:t>Cerner</a:t>
            </a:r>
          </a:p>
          <a:p>
            <a:pPr lvl="1"/>
            <a:r>
              <a:rPr lang="en-US" dirty="0" smtClean="0"/>
              <a:t>EPIC</a:t>
            </a:r>
          </a:p>
          <a:p>
            <a:pPr lvl="1"/>
            <a:r>
              <a:rPr lang="en-US" dirty="0" err="1" smtClean="0"/>
              <a:t>Ilum</a:t>
            </a:r>
            <a:r>
              <a:rPr lang="en-US" dirty="0" smtClean="0"/>
              <a:t> Health Solutions</a:t>
            </a:r>
          </a:p>
          <a:p>
            <a:pPr lvl="1"/>
            <a:r>
              <a:rPr lang="en-US" dirty="0" err="1" smtClean="0"/>
              <a:t>MedMined</a:t>
            </a:r>
            <a:endParaRPr lang="en-US" dirty="0" smtClean="0"/>
          </a:p>
          <a:p>
            <a:pPr lvl="1"/>
            <a:r>
              <a:rPr lang="en-US" dirty="0" smtClean="0"/>
              <a:t>RL Solutions</a:t>
            </a:r>
          </a:p>
          <a:p>
            <a:pPr lvl="1"/>
            <a:r>
              <a:rPr lang="en-US" dirty="0" err="1" smtClean="0"/>
              <a:t>Theradoc</a:t>
            </a:r>
            <a:endParaRPr lang="en-US" dirty="0" smtClean="0"/>
          </a:p>
          <a:p>
            <a:pPr lvl="1"/>
            <a:r>
              <a:rPr lang="en-US" dirty="0" smtClean="0"/>
              <a:t>QC Pathfinder (</a:t>
            </a:r>
            <a:r>
              <a:rPr lang="en-US" dirty="0" err="1" smtClean="0"/>
              <a:t>Vecna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Vigilanz</a:t>
            </a:r>
            <a:endParaRPr lang="en-US" dirty="0" smtClean="0"/>
          </a:p>
          <a:p>
            <a:r>
              <a:rPr lang="en-US" dirty="0" smtClean="0"/>
              <a:t>Interested in Reporting </a:t>
            </a:r>
          </a:p>
          <a:p>
            <a:pPr lvl="1"/>
            <a:r>
              <a:rPr lang="en-US" dirty="0" smtClean="0"/>
              <a:t>Bluebird IMS</a:t>
            </a:r>
          </a:p>
          <a:p>
            <a:pPr lvl="1"/>
            <a:r>
              <a:rPr lang="en-US" dirty="0" smtClean="0"/>
              <a:t>Baxter Healthcare (</a:t>
            </a:r>
            <a:r>
              <a:rPr lang="en-US" dirty="0" err="1" smtClean="0"/>
              <a:t>ICNet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Lumed</a:t>
            </a:r>
            <a:r>
              <a:rPr lang="en-US" dirty="0" smtClean="0"/>
              <a:t> with </a:t>
            </a:r>
            <a:r>
              <a:rPr lang="en-US" dirty="0" err="1" smtClean="0"/>
              <a:t>bioMerieux</a:t>
            </a:r>
            <a:endParaRPr lang="en-US" dirty="0"/>
          </a:p>
          <a:p>
            <a:pPr lvl="1"/>
            <a:r>
              <a:rPr lang="en-US" dirty="0" smtClean="0"/>
              <a:t>Midas (</a:t>
            </a:r>
            <a:r>
              <a:rPr lang="en-US" dirty="0" err="1" smtClean="0"/>
              <a:t>Conduent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Sentri7 (Wolters Kluwer)</a:t>
            </a:r>
          </a:p>
          <a:p>
            <a:endParaRPr lang="en-US" dirty="0" smtClean="0"/>
          </a:p>
          <a:p>
            <a:r>
              <a:rPr lang="en-US" dirty="0" smtClean="0"/>
              <a:t>MU3 Certified</a:t>
            </a:r>
          </a:p>
          <a:p>
            <a:pPr lvl="1"/>
            <a:r>
              <a:rPr lang="en-US" dirty="0" err="1" smtClean="0"/>
              <a:t>Allscripts</a:t>
            </a:r>
            <a:endParaRPr lang="en-US" dirty="0" smtClean="0"/>
          </a:p>
          <a:p>
            <a:pPr lvl="1"/>
            <a:r>
              <a:rPr lang="en-US" dirty="0" err="1" smtClean="0"/>
              <a:t>Meditech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86797" y="6333829"/>
            <a:ext cx="2326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*Vendor self-reported</a:t>
            </a:r>
          </a:p>
        </p:txBody>
      </p:sp>
    </p:spTree>
    <p:extLst>
      <p:ext uri="{BB962C8B-B14F-4D97-AF65-F5344CB8AC3E}">
        <p14:creationId xmlns:p14="http://schemas.microsoft.com/office/powerpoint/2010/main" val="4016512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Document Architecture (CDA)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5659272" cy="4455584"/>
          </a:xfrm>
        </p:spPr>
        <p:txBody>
          <a:bodyPr/>
          <a:lstStyle/>
          <a:p>
            <a:r>
              <a:rPr lang="en-US" dirty="0" smtClean="0"/>
              <a:t>Data must be uploaded via CDA</a:t>
            </a:r>
          </a:p>
          <a:p>
            <a:pPr lvl="1"/>
            <a:r>
              <a:rPr lang="en-US" sz="2400" dirty="0"/>
              <a:t>Too much data to enter by hand!</a:t>
            </a:r>
          </a:p>
          <a:p>
            <a:r>
              <a:rPr lang="en-US" dirty="0" smtClean="0"/>
              <a:t>Health Level 7 (HL7) standard</a:t>
            </a:r>
          </a:p>
          <a:p>
            <a:r>
              <a:rPr lang="en-US" dirty="0" smtClean="0"/>
              <a:t>Provides facilities with standardized way to package &amp; upload data</a:t>
            </a:r>
          </a:p>
          <a:p>
            <a:pPr lvl="1"/>
            <a:r>
              <a:rPr lang="en-US" sz="2400" dirty="0"/>
              <a:t>AU, AR, &amp; HAI</a:t>
            </a:r>
          </a:p>
          <a:p>
            <a:r>
              <a:rPr lang="en-US" dirty="0" smtClean="0"/>
              <a:t>CDA ≠ CSV (Excel)</a:t>
            </a:r>
          </a:p>
          <a:p>
            <a:pPr lvl="1"/>
            <a:r>
              <a:rPr lang="en-US" sz="2400" dirty="0"/>
              <a:t>CDA uses XML</a:t>
            </a:r>
          </a:p>
        </p:txBody>
      </p:sp>
      <p:pic>
        <p:nvPicPr>
          <p:cNvPr id="4" name="Picture 3" descr="Screenshot of CDA" title="CD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593" y="1545167"/>
            <a:ext cx="5560487" cy="5060043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5217675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 Option CDA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599" y="1545167"/>
            <a:ext cx="11240655" cy="4455584"/>
          </a:xfrm>
        </p:spPr>
        <p:txBody>
          <a:bodyPr/>
          <a:lstStyle/>
          <a:p>
            <a:r>
              <a:rPr lang="en-US" dirty="0" smtClean="0"/>
              <a:t>Data must be submitted via CDA</a:t>
            </a:r>
          </a:p>
          <a:p>
            <a:r>
              <a:rPr lang="en-US" dirty="0" smtClean="0"/>
              <a:t>Two CDA file types for AR Option:</a:t>
            </a:r>
          </a:p>
          <a:p>
            <a:pPr lvl="1"/>
            <a:r>
              <a:rPr lang="en-US" dirty="0" smtClean="0"/>
              <a:t>Event: 1 CDA file per AR Event (patient &amp; susceptibility data)</a:t>
            </a:r>
          </a:p>
          <a:p>
            <a:pPr lvl="1"/>
            <a:r>
              <a:rPr lang="en-US" dirty="0" smtClean="0"/>
              <a:t>Summary: 1 CDA file with FacWideIN patient day &amp; admission counts</a:t>
            </a:r>
            <a:endParaRPr lang="en-US" dirty="0"/>
          </a:p>
        </p:txBody>
      </p:sp>
      <p:pic>
        <p:nvPicPr>
          <p:cNvPr id="4" name="Picture 3" descr="Screenshot of CDA" title="CD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74" y="3937765"/>
            <a:ext cx="11016055" cy="270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01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Monthly AR Data Submission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609599" y="1545167"/>
            <a:ext cx="11055927" cy="4455584"/>
          </a:xfrm>
        </p:spPr>
        <p:txBody>
          <a:bodyPr/>
          <a:lstStyle/>
          <a:p>
            <a:r>
              <a:rPr lang="en-US" dirty="0" smtClean="0"/>
              <a:t>Recommend: Upload within 30 days following the completion of the month</a:t>
            </a:r>
          </a:p>
          <a:p>
            <a:r>
              <a:rPr lang="en-US" dirty="0" smtClean="0"/>
              <a:t>1 CDA file per AR Event &amp; 1 CDA file for summary data</a:t>
            </a:r>
          </a:p>
          <a:p>
            <a:pPr lvl="1"/>
            <a:r>
              <a:rPr lang="en-US" sz="2400" dirty="0"/>
              <a:t>Example:</a:t>
            </a:r>
          </a:p>
          <a:p>
            <a:pPr lvl="2"/>
            <a:r>
              <a:rPr lang="en-US" sz="2133" dirty="0"/>
              <a:t>50 separate CDA files for 50 separate AR Events identified per NHSN definitions in </a:t>
            </a:r>
            <a:r>
              <a:rPr lang="en-US" sz="2133" dirty="0" smtClean="0"/>
              <a:t>the </a:t>
            </a:r>
            <a:r>
              <a:rPr lang="en-US" sz="2133" dirty="0"/>
              <a:t>month</a:t>
            </a:r>
          </a:p>
          <a:p>
            <a:pPr lvl="2"/>
            <a:r>
              <a:rPr lang="en-US" sz="2133" dirty="0"/>
              <a:t>1 CDA for facility-wide summary (patient days and admissions for all inpatient locations combined)</a:t>
            </a:r>
          </a:p>
          <a:p>
            <a:pPr lvl="1"/>
            <a:r>
              <a:rPr lang="en-US" sz="2400" dirty="0"/>
              <a:t>All CDA files can be uploaded within 1 Zip file</a:t>
            </a:r>
          </a:p>
          <a:p>
            <a:pPr lvl="2"/>
            <a:r>
              <a:rPr lang="en-US" sz="2133" dirty="0"/>
              <a:t>Maximum: 1000 CDAs or file size of 2 MB per zip file</a:t>
            </a:r>
          </a:p>
        </p:txBody>
      </p:sp>
    </p:spTree>
    <p:extLst>
      <p:ext uri="{BB962C8B-B14F-4D97-AF65-F5344CB8AC3E}">
        <p14:creationId xmlns:p14="http://schemas.microsoft.com/office/powerpoint/2010/main" val="41180540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Importing CDA Files into NHSN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Option #1: Manual </a:t>
            </a:r>
            <a:r>
              <a:rPr lang="en-US" dirty="0"/>
              <a:t>Upload</a:t>
            </a:r>
          </a:p>
        </p:txBody>
      </p:sp>
      <p:pic>
        <p:nvPicPr>
          <p:cNvPr id="6" name="Picture 5" descr="This is a screenshot of the CDA Import screen." title="CDA Impo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5398" y="2573517"/>
            <a:ext cx="6427788" cy="291612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003" y="1545167"/>
            <a:ext cx="1630069" cy="497282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991928" y="6090229"/>
            <a:ext cx="520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How to upload CDA files: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hlinkClick r:id="rId4"/>
              </a:rPr>
              <a:t>https://www.youtube.com/watch?v=T4DLtimpB5M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82717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Importing CDA Files into NHSN – </a:t>
            </a:r>
            <a:br>
              <a:rPr lang="en-US" dirty="0"/>
            </a:br>
            <a:r>
              <a:rPr lang="en-US" dirty="0"/>
              <a:t>Option #1: Manual </a:t>
            </a:r>
            <a:r>
              <a:rPr lang="en-US" dirty="0" smtClean="0"/>
              <a:t>Upload (cont.)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856" y="1636003"/>
            <a:ext cx="10012288" cy="4784407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3838023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Importing CDA Files into NHSN – </a:t>
            </a:r>
            <a:br>
              <a:rPr lang="en-US" dirty="0"/>
            </a:br>
            <a:r>
              <a:rPr lang="en-US" dirty="0"/>
              <a:t>Option #1: Manual </a:t>
            </a:r>
            <a:r>
              <a:rPr lang="en-US" dirty="0" smtClean="0"/>
              <a:t>Upload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20" y="1892489"/>
            <a:ext cx="7932489" cy="46357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8" y="3137547"/>
            <a:ext cx="4221705" cy="1569501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1910234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Importing CDA Files into NHSN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Option #2: Automated </a:t>
            </a:r>
            <a:r>
              <a:rPr lang="en-US" dirty="0"/>
              <a:t>Upload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Automatic upload from vendor/IT solution using DIRECT CDA Automation</a:t>
            </a:r>
          </a:p>
          <a:p>
            <a:r>
              <a:rPr lang="en-US" dirty="0"/>
              <a:t>Must </a:t>
            </a:r>
            <a:r>
              <a:rPr lang="en-US" dirty="0" smtClean="0"/>
              <a:t>get approval from </a:t>
            </a:r>
            <a:r>
              <a:rPr lang="en-US" dirty="0"/>
              <a:t>vendor </a:t>
            </a:r>
            <a:r>
              <a:rPr lang="en-US" i="1" dirty="0"/>
              <a:t>prior</a:t>
            </a:r>
            <a:r>
              <a:rPr lang="en-US" dirty="0"/>
              <a:t> to signing up</a:t>
            </a:r>
          </a:p>
          <a:p>
            <a:endParaRPr lang="en-US" dirty="0"/>
          </a:p>
        </p:txBody>
      </p:sp>
      <p:pic>
        <p:nvPicPr>
          <p:cNvPr id="4" name="Picture 3" descr="This is a screenshot of CDA DIRECT automation sign up." title="CDA DIREC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817" y="2650128"/>
            <a:ext cx="5896727" cy="389373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60" y="2488099"/>
            <a:ext cx="2312496" cy="421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91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 Option Report Types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5458691" cy="4455584"/>
          </a:xfrm>
        </p:spPr>
        <p:txBody>
          <a:bodyPr/>
          <a:lstStyle/>
          <a:p>
            <a:r>
              <a:rPr lang="en-US" dirty="0" smtClean="0"/>
              <a:t>AR Event reports</a:t>
            </a:r>
          </a:p>
          <a:p>
            <a:pPr lvl="1"/>
            <a:r>
              <a:rPr lang="en-US" dirty="0" smtClean="0"/>
              <a:t>Line list, bar chart, antibiogram</a:t>
            </a:r>
          </a:p>
          <a:p>
            <a:r>
              <a:rPr lang="en-US" dirty="0" smtClean="0"/>
              <a:t>AR Organism* reports</a:t>
            </a:r>
          </a:p>
          <a:p>
            <a:pPr lvl="1"/>
            <a:r>
              <a:rPr lang="en-US" dirty="0" smtClean="0"/>
              <a:t>Line list, frequency table, rate table</a:t>
            </a:r>
          </a:p>
          <a:p>
            <a:r>
              <a:rPr lang="en-US" dirty="0" smtClean="0"/>
              <a:t>AR Denominator</a:t>
            </a:r>
          </a:p>
          <a:p>
            <a:pPr lvl="1"/>
            <a:r>
              <a:rPr lang="en-US" dirty="0" smtClean="0"/>
              <a:t>Line list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666"/>
          <a:stretch/>
        </p:blipFill>
        <p:spPr>
          <a:xfrm>
            <a:off x="6571468" y="2586939"/>
            <a:ext cx="5010932" cy="237204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09600" y="6000751"/>
            <a:ext cx="10908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*Antimicrobial Resistant Phenotype Definitions for AR Option Data: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hlinkClick r:id="rId4"/>
              </a:rPr>
              <a:t>https://www.cdc.gov/nhsn/pdfs/ps-analysis-resources/aur/ar-phenotype-definitions-508.pdf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5695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Facility-wide Antibiogram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609600" y="1545167"/>
                <a:ext cx="7644057" cy="4455584"/>
              </a:xfrm>
            </p:spPr>
            <p:txBody>
              <a:bodyPr/>
              <a:lstStyle/>
              <a:p>
                <a:r>
                  <a:rPr lang="en-US" sz="2400" dirty="0" smtClean="0"/>
                  <a:t>Shows </a:t>
                </a:r>
                <a:r>
                  <a:rPr lang="en-US" sz="2400" dirty="0"/>
                  <a:t>the pathogens from the </a:t>
                </a:r>
                <a:r>
                  <a:rPr lang="en-US" sz="2400" dirty="0" smtClean="0"/>
                  <a:t>isolates </a:t>
                </a:r>
                <a:r>
                  <a:rPr lang="en-US" sz="2400" dirty="0"/>
                  <a:t>reported into the AR Option for a given month</a:t>
                </a:r>
              </a:p>
              <a:p>
                <a:r>
                  <a:rPr lang="en-US" sz="2400" dirty="0"/>
                  <a:t>Lists all antimicrobials and the percent of isolates that were non-susceptible (R, I, or NS) to the pathogen</a:t>
                </a:r>
              </a:p>
              <a:p>
                <a:pPr marL="609585" lvl="1" indent="0">
                  <a:buNone/>
                </a:pPr>
                <a:endParaRPr lang="en-US" sz="1333" dirty="0"/>
              </a:p>
              <a:p>
                <a:pPr marL="378875" lvl="1" indent="0">
                  <a:buNone/>
                </a:pPr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 marL="37887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𝑖𝑠𝑜𝑙𝑎𝑡𝑒𝑠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𝑖𝑠𝑜𝑙𝑎𝑡𝑒𝑠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𝑖𝑠𝑜𝑙𝑎𝑡𝑒𝑠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𝑁𝑆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𝑖𝑠𝑜𝑙𝑎𝑡𝑒𝑠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𝑡𝑒𝑠𝑡𝑒𝑑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 ×100</m:t>
                      </m:r>
                    </m:oMath>
                  </m:oMathPara>
                </a14:m>
                <a:endParaRPr lang="en-US" sz="2000" dirty="0"/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609600" y="1545167"/>
                <a:ext cx="7644057" cy="4455584"/>
              </a:xfrm>
              <a:blipFill>
                <a:blip r:embed="rId3"/>
                <a:stretch>
                  <a:fillRect l="-1037" t="-1094" r="-1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569724" y="6293195"/>
            <a:ext cx="2683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*Data for example only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048" y="93305"/>
            <a:ext cx="3980952" cy="6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449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 Organism Percentages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Displays % of organisms that tested non-susceptible or resistant to certain antimicrobials for each defined phenotype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5258" y="2699669"/>
                <a:ext cx="7021483" cy="5312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𝑜𝑟𝑔𝑎𝑛𝑖𝑠𝑚𝑠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𝑁𝑆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𝑜𝑟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𝑠𝑝𝑒𝑐𝑖𝑓𝑖𝑐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𝑎𝑛𝑡𝑖𝑚𝑖𝑐𝑟𝑜𝑏𝑖𝑎𝑙𝑠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𝑜𝑟𝑔𝑎𝑛𝑖𝑠𝑚𝑠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𝑡𝑒𝑠𝑡𝑒𝑑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𝑓𝑜𝑟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𝑠𝑢𝑠𝑐𝑒𝑝𝑡𝑖𝑏𝑖𝑙𝑡𝑦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𝑠𝑝𝑒𝑐𝑖𝑓𝑖𝑐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𝑎𝑛𝑡𝑖𝑚𝑖𝑐𝑟𝑜𝑏𝑖𝑎𝑙𝑠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x 100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258" y="2699669"/>
                <a:ext cx="7021483" cy="531236"/>
              </a:xfrm>
              <a:prstGeom prst="rect">
                <a:avLst/>
              </a:prstGeom>
              <a:blipFill>
                <a:blip r:embed="rId3"/>
                <a:stretch>
                  <a:fillRect r="-781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017" y="3433146"/>
            <a:ext cx="7052599" cy="325940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679906" y="6367085"/>
            <a:ext cx="2683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*Data for example only</a:t>
            </a:r>
          </a:p>
        </p:txBody>
      </p:sp>
    </p:spTree>
    <p:extLst>
      <p:ext uri="{BB962C8B-B14F-4D97-AF65-F5344CB8AC3E}">
        <p14:creationId xmlns:p14="http://schemas.microsoft.com/office/powerpoint/2010/main" val="6496610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 Option Reporting 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76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</a:t>
            </a:r>
            <a:r>
              <a:rPr lang="en-US" dirty="0"/>
              <a:t>Metrics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543051"/>
            <a:ext cx="10972800" cy="4457700"/>
          </a:xfrm>
        </p:spPr>
        <p:txBody>
          <a:bodyPr/>
          <a:lstStyle/>
          <a:p>
            <a:r>
              <a:rPr lang="en-US" dirty="0" smtClean="0"/>
              <a:t>502 facilities </a:t>
            </a:r>
            <a:r>
              <a:rPr lang="en-US" dirty="0"/>
              <a:t>submitted at least one month of data</a:t>
            </a:r>
          </a:p>
          <a:p>
            <a:pPr lvl="1"/>
            <a:r>
              <a:rPr lang="en-US" sz="2400" dirty="0" smtClean="0"/>
              <a:t>From 47 </a:t>
            </a:r>
            <a:r>
              <a:rPr lang="en-US" sz="2400" dirty="0"/>
              <a:t>states </a:t>
            </a:r>
            <a:endParaRPr lang="en-US" sz="2400" dirty="0" smtClean="0"/>
          </a:p>
          <a:p>
            <a:pPr lvl="1"/>
            <a:r>
              <a:rPr lang="en-US" sz="2400" dirty="0" smtClean="0"/>
              <a:t>Bed size</a:t>
            </a:r>
          </a:p>
          <a:p>
            <a:pPr lvl="2"/>
            <a:r>
              <a:rPr lang="en-US" sz="2267" dirty="0" smtClean="0"/>
              <a:t>Average </a:t>
            </a:r>
            <a:r>
              <a:rPr lang="en-US" sz="2267" dirty="0"/>
              <a:t>= </a:t>
            </a:r>
            <a:r>
              <a:rPr lang="en-US" sz="2267" dirty="0" smtClean="0"/>
              <a:t>214</a:t>
            </a:r>
            <a:endParaRPr lang="en-US" sz="2267" dirty="0"/>
          </a:p>
          <a:p>
            <a:pPr lvl="2"/>
            <a:r>
              <a:rPr lang="en-US" sz="2267" dirty="0"/>
              <a:t>Median = </a:t>
            </a:r>
            <a:r>
              <a:rPr lang="en-US" sz="2267" dirty="0" smtClean="0"/>
              <a:t>175</a:t>
            </a:r>
            <a:endParaRPr lang="en-US" sz="2267" dirty="0"/>
          </a:p>
          <a:p>
            <a:pPr lvl="2"/>
            <a:r>
              <a:rPr lang="en-US" sz="2267" dirty="0"/>
              <a:t>Min/Max = </a:t>
            </a:r>
            <a:r>
              <a:rPr lang="en-US" sz="2267" dirty="0" smtClean="0"/>
              <a:t>6, 1249</a:t>
            </a:r>
            <a:endParaRPr lang="en-US" sz="2267" dirty="0"/>
          </a:p>
          <a:p>
            <a:pPr lvl="1"/>
            <a:r>
              <a:rPr lang="en-US" sz="2400" dirty="0"/>
              <a:t>Teaching status</a:t>
            </a:r>
          </a:p>
          <a:p>
            <a:pPr lvl="2"/>
            <a:r>
              <a:rPr lang="en-US" sz="2267" dirty="0"/>
              <a:t>Teaching: </a:t>
            </a:r>
            <a:r>
              <a:rPr lang="en-US" sz="2267" dirty="0" smtClean="0"/>
              <a:t>63%</a:t>
            </a:r>
            <a:endParaRPr lang="en-US" sz="2267" dirty="0"/>
          </a:p>
          <a:p>
            <a:pPr lvl="3"/>
            <a:r>
              <a:rPr lang="en-US" sz="2267" dirty="0"/>
              <a:t>(of all Teaching) Major teaching: </a:t>
            </a:r>
            <a:r>
              <a:rPr lang="en-US" sz="2267" dirty="0" smtClean="0"/>
              <a:t>45%</a:t>
            </a:r>
            <a:endParaRPr lang="en-US" sz="2267" dirty="0"/>
          </a:p>
        </p:txBody>
      </p:sp>
      <p:sp>
        <p:nvSpPr>
          <p:cNvPr id="4" name="TextBox 3"/>
          <p:cNvSpPr txBox="1"/>
          <p:nvPr/>
        </p:nvSpPr>
        <p:spPr>
          <a:xfrm>
            <a:off x="8720538" y="6267451"/>
            <a:ext cx="3395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2400" dirty="0">
                <a:solidFill>
                  <a:srgbClr val="7F7F7F"/>
                </a:solidFill>
                <a:latin typeface="Calibri" panose="020F0502020204030204" pitchFamily="34" charset="0"/>
              </a:rPr>
              <a:t>*As of </a:t>
            </a:r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February </a:t>
            </a:r>
            <a:r>
              <a:rPr lang="en-US" sz="2400" dirty="0">
                <a:solidFill>
                  <a:srgbClr val="7F7F7F"/>
                </a:solidFill>
                <a:latin typeface="Calibri" panose="020F0502020204030204" pitchFamily="34" charset="0"/>
              </a:rPr>
              <a:t>1, </a:t>
            </a:r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2019</a:t>
            </a:r>
            <a:endParaRPr lang="en-US" sz="240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1229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599" y="284552"/>
            <a:ext cx="10972800" cy="567897"/>
          </a:xfrm>
        </p:spPr>
        <p:txBody>
          <a:bodyPr/>
          <a:lstStyle/>
          <a:p>
            <a:r>
              <a:rPr lang="en-US" dirty="0" smtClean="0"/>
              <a:t>Hospital* participation in AR Option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664612" y="1133516"/>
            <a:ext cx="24118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10"/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*Includes all HOSP-* types in NHSN that can submit to AR (General, CAH, Rehab, LTAC, ONC, etc.)</a:t>
            </a:r>
          </a:p>
          <a:p>
            <a:pPr defTabSz="1219110"/>
            <a:endParaRPr lang="en-US" sz="2400" dirty="0">
              <a:solidFill>
                <a:srgbClr val="7F7F7F"/>
              </a:solidFill>
              <a:latin typeface="Calibri" panose="020F0502020204030204" pitchFamily="34" charset="0"/>
            </a:endParaRPr>
          </a:p>
          <a:p>
            <a:pPr defTabSz="1219110"/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Data </a:t>
            </a:r>
            <a:r>
              <a:rPr lang="en-US" sz="2400" dirty="0">
                <a:solidFill>
                  <a:srgbClr val="7F7F7F"/>
                </a:solidFill>
                <a:latin typeface="Calibri" panose="020F0502020204030204" pitchFamily="34" charset="0"/>
              </a:rPr>
              <a:t>a</a:t>
            </a:r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s </a:t>
            </a:r>
            <a:r>
              <a:rPr lang="en-US" sz="2400" dirty="0">
                <a:solidFill>
                  <a:srgbClr val="7F7F7F"/>
                </a:solidFill>
                <a:latin typeface="Calibri" panose="020F0502020204030204" pitchFamily="34" charset="0"/>
              </a:rPr>
              <a:t>of </a:t>
            </a:r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February 1, 2019</a:t>
            </a:r>
            <a:endParaRPr lang="en-US" sz="240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10" y="852448"/>
            <a:ext cx="9145202" cy="582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623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Yearly Submission </a:t>
            </a:r>
            <a:r>
              <a:rPr lang="en-US" dirty="0"/>
              <a:t>into the </a:t>
            </a:r>
            <a:r>
              <a:rPr lang="en-US" dirty="0" smtClean="0"/>
              <a:t>AR </a:t>
            </a:r>
            <a:r>
              <a:rPr lang="en-US" dirty="0"/>
              <a:t>Option*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0017492"/>
              </p:ext>
            </p:extLst>
          </p:nvPr>
        </p:nvGraphicFramePr>
        <p:xfrm>
          <a:off x="2566291" y="1577399"/>
          <a:ext cx="9016111" cy="4690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4824" y="2654085"/>
            <a:ext cx="2061467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 of Facilities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or that have Reported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1446" y="6267451"/>
            <a:ext cx="335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7F7F7F"/>
                </a:solidFill>
                <a:latin typeface="Calibri" panose="020F0502020204030204" pitchFamily="34" charset="0"/>
              </a:rPr>
              <a:t>*As of </a:t>
            </a:r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February 1, 2019</a:t>
            </a:r>
            <a:endParaRPr lang="en-US" sz="240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3388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Submission </a:t>
            </a:r>
            <a:r>
              <a:rPr lang="en-US" dirty="0"/>
              <a:t>P</a:t>
            </a:r>
            <a:r>
              <a:rPr lang="en-US" dirty="0" smtClean="0"/>
              <a:t>atterns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889379"/>
              </p:ext>
            </p:extLst>
          </p:nvPr>
        </p:nvGraphicFramePr>
        <p:xfrm>
          <a:off x="1211872" y="1853874"/>
          <a:ext cx="9768256" cy="35221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42064">
                  <a:extLst>
                    <a:ext uri="{9D8B030D-6E8A-4147-A177-3AD203B41FA5}">
                      <a16:colId xmlns:a16="http://schemas.microsoft.com/office/drawing/2014/main" val="729613075"/>
                    </a:ext>
                  </a:extLst>
                </a:gridCol>
                <a:gridCol w="2442064">
                  <a:extLst>
                    <a:ext uri="{9D8B030D-6E8A-4147-A177-3AD203B41FA5}">
                      <a16:colId xmlns:a16="http://schemas.microsoft.com/office/drawing/2014/main" val="2891639721"/>
                    </a:ext>
                  </a:extLst>
                </a:gridCol>
                <a:gridCol w="2442064">
                  <a:extLst>
                    <a:ext uri="{9D8B030D-6E8A-4147-A177-3AD203B41FA5}">
                      <a16:colId xmlns:a16="http://schemas.microsoft.com/office/drawing/2014/main" val="1449887787"/>
                    </a:ext>
                  </a:extLst>
                </a:gridCol>
                <a:gridCol w="2442064">
                  <a:extLst>
                    <a:ext uri="{9D8B030D-6E8A-4147-A177-3AD203B41FA5}">
                      <a16:colId xmlns:a16="http://schemas.microsoft.com/office/drawing/2014/main" val="407743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Data </a:t>
                      </a: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Month/Year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Ever </a:t>
                      </a: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 Reporters (past 3 months)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Continuous Reporters 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past 12 months)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6074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 2018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211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 2018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266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Nov 2018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386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 2018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496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 2019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38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Feb 2019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8180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563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 data submitted to NHSN as of September 2018 </a:t>
            </a:r>
            <a:r>
              <a:rPr lang="en-US" dirty="0" smtClean="0">
                <a:cs typeface="Calibri" panose="020F0502020204030204" pitchFamily="34" charset="0"/>
              </a:rPr>
              <a:t>— specimen sources, patients, and pathogens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596,295 isolates</a:t>
            </a:r>
          </a:p>
          <a:p>
            <a:pPr lvl="1"/>
            <a:r>
              <a:rPr lang="en-US" dirty="0"/>
              <a:t>77% urine</a:t>
            </a:r>
          </a:p>
          <a:p>
            <a:pPr lvl="1"/>
            <a:r>
              <a:rPr lang="en-US" dirty="0"/>
              <a:t>13% blood</a:t>
            </a:r>
          </a:p>
          <a:p>
            <a:pPr lvl="1"/>
            <a:r>
              <a:rPr lang="en-US" dirty="0"/>
              <a:t>10% lower respiratory</a:t>
            </a:r>
          </a:p>
          <a:p>
            <a:pPr lvl="1"/>
            <a:r>
              <a:rPr lang="en-US" dirty="0"/>
              <a:t>0.1% CSF</a:t>
            </a:r>
          </a:p>
          <a:p>
            <a:r>
              <a:rPr lang="en-US" dirty="0"/>
              <a:t>455,907 patients</a:t>
            </a:r>
          </a:p>
          <a:p>
            <a:pPr lvl="1"/>
            <a:r>
              <a:rPr lang="en-US" dirty="0"/>
              <a:t>94% adults</a:t>
            </a:r>
          </a:p>
          <a:p>
            <a:pPr lvl="1"/>
            <a:r>
              <a:rPr lang="en-US" dirty="0"/>
              <a:t>72% </a:t>
            </a:r>
            <a:r>
              <a:rPr lang="en-US" dirty="0" smtClean="0"/>
              <a:t>female</a:t>
            </a:r>
            <a:endParaRPr lang="en-US" dirty="0"/>
          </a:p>
        </p:txBody>
      </p:sp>
      <p:graphicFrame>
        <p:nvGraphicFramePr>
          <p:cNvPr id="9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871242169"/>
              </p:ext>
            </p:extLst>
          </p:nvPr>
        </p:nvGraphicFramePr>
        <p:xfrm>
          <a:off x="5100320" y="1600200"/>
          <a:ext cx="6702904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30380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Submission details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Total AR Events submitted: 881,002</a:t>
            </a:r>
          </a:p>
          <a:p>
            <a:pPr lvl="1"/>
            <a:r>
              <a:rPr lang="en-US" dirty="0" smtClean="0"/>
              <a:t>284,707 events were submitted in the last 5 months</a:t>
            </a:r>
          </a:p>
          <a:p>
            <a:r>
              <a:rPr lang="en-US" dirty="0" smtClean="0"/>
              <a:t>Total patients represented: 651,463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761446" y="6267451"/>
            <a:ext cx="335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7F7F7F"/>
                </a:solidFill>
                <a:latin typeface="Calibri" panose="020F0502020204030204" pitchFamily="34" charset="0"/>
              </a:rPr>
              <a:t>*As of </a:t>
            </a:r>
            <a:r>
              <a:rPr lang="en-US" sz="2400" dirty="0" smtClean="0">
                <a:solidFill>
                  <a:srgbClr val="7F7F7F"/>
                </a:solidFill>
                <a:latin typeface="Calibri" panose="020F0502020204030204" pitchFamily="34" charset="0"/>
              </a:rPr>
              <a:t>February 1, 2019</a:t>
            </a:r>
            <a:endParaRPr lang="en-US" sz="2400" dirty="0">
              <a:solidFill>
                <a:srgbClr val="7F7F7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261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Facilities doing with AR Data?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Just getting started! </a:t>
            </a:r>
          </a:p>
          <a:p>
            <a:r>
              <a:rPr lang="en-US" dirty="0" smtClean="0"/>
              <a:t>Ability to review:</a:t>
            </a:r>
          </a:p>
          <a:p>
            <a:pPr lvl="1"/>
            <a:r>
              <a:rPr lang="en-US" dirty="0" smtClean="0"/>
              <a:t>Changes in antibiogram over time</a:t>
            </a:r>
          </a:p>
          <a:p>
            <a:pPr lvl="1"/>
            <a:r>
              <a:rPr lang="en-US" dirty="0" smtClean="0"/>
              <a:t>Track number events meeting NHSN AR Option phenotype definitions</a:t>
            </a:r>
          </a:p>
          <a:p>
            <a:pPr lvl="1"/>
            <a:r>
              <a:rPr lang="en-US" dirty="0" smtClean="0"/>
              <a:t>Review specific locations reporting higher numbers of events meeting NHSN AR Option phenotype definitions for infection control purposes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5937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270771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for Facility Participation in the AR Option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Prerequisite: Electronic LIS or electronic access to lab data</a:t>
            </a:r>
          </a:p>
          <a:p>
            <a:r>
              <a:rPr lang="en-US" dirty="0" smtClean="0"/>
              <a:t>Identify facility lead(s)/champion(s) for AR Option</a:t>
            </a:r>
          </a:p>
          <a:p>
            <a:r>
              <a:rPr lang="en-US" dirty="0" smtClean="0"/>
              <a:t>Gain support!</a:t>
            </a:r>
          </a:p>
          <a:p>
            <a:r>
              <a:rPr lang="en-US" dirty="0"/>
              <a:t>Gather information on current CDA submission capabilities</a:t>
            </a:r>
          </a:p>
          <a:p>
            <a:pPr lvl="1"/>
            <a:r>
              <a:rPr lang="en-US" dirty="0"/>
              <a:t>Activate, obtain, or develop system for aggregating and packaging data into CDA files</a:t>
            </a:r>
          </a:p>
          <a:p>
            <a:r>
              <a:rPr lang="en-US" dirty="0"/>
              <a:t>Validation</a:t>
            </a:r>
          </a:p>
          <a:p>
            <a:r>
              <a:rPr lang="en-US" dirty="0"/>
              <a:t>Monthly </a:t>
            </a:r>
            <a:r>
              <a:rPr lang="en-US" dirty="0" smtClean="0"/>
              <a:t>submission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85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</a:t>
            </a:r>
            <a:r>
              <a:rPr lang="en-US" dirty="0"/>
              <a:t>Lessons Learned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Importance of facility buy in &amp; working together</a:t>
            </a:r>
          </a:p>
          <a:p>
            <a:pPr lvl="1"/>
            <a:r>
              <a:rPr lang="en-US" sz="2400" dirty="0"/>
              <a:t>Support needed from various different departments of the facility </a:t>
            </a:r>
          </a:p>
          <a:p>
            <a:pPr lvl="1"/>
            <a:r>
              <a:rPr lang="en-US" sz="2400" dirty="0"/>
              <a:t>Collaboration with IPs (aka experienced NHSN users!)</a:t>
            </a:r>
            <a:endParaRPr lang="en-US" dirty="0"/>
          </a:p>
          <a:p>
            <a:r>
              <a:rPr lang="en-US" dirty="0"/>
              <a:t>Nothing is one size fits all</a:t>
            </a:r>
          </a:p>
          <a:p>
            <a:pPr lvl="1"/>
            <a:r>
              <a:rPr lang="en-US" sz="2400" dirty="0" smtClean="0"/>
              <a:t>Each facility may have different timetables &amp; available resources </a:t>
            </a:r>
            <a:endParaRPr lang="en-US" sz="2400" dirty="0"/>
          </a:p>
          <a:p>
            <a:r>
              <a:rPr lang="en-US" dirty="0" smtClean="0"/>
              <a:t>Importance </a:t>
            </a:r>
            <a:r>
              <a:rPr lang="en-US" dirty="0"/>
              <a:t>of validation</a:t>
            </a:r>
          </a:p>
          <a:p>
            <a:pPr lvl="1"/>
            <a:r>
              <a:rPr lang="en-US" sz="2400" dirty="0"/>
              <a:t>Even more important since data is electronic submission only</a:t>
            </a:r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298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</a:t>
            </a:r>
            <a:r>
              <a:rPr lang="en-US" dirty="0"/>
              <a:t>Lessons Learned (cont.)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Access to data</a:t>
            </a:r>
          </a:p>
          <a:p>
            <a:pPr lvl="1"/>
            <a:r>
              <a:rPr lang="en-US" sz="2400" dirty="0"/>
              <a:t>Vendors pulling susceptibility data from EHR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Be mindful of suppression </a:t>
            </a:r>
            <a:r>
              <a:rPr lang="en-US" sz="2400" dirty="0">
                <a:solidFill>
                  <a:srgbClr val="FF0000"/>
                </a:solidFill>
              </a:rPr>
              <a:t>of </a:t>
            </a:r>
            <a:r>
              <a:rPr lang="en-US" sz="2400" dirty="0" smtClean="0">
                <a:solidFill>
                  <a:srgbClr val="FF0000"/>
                </a:solidFill>
              </a:rPr>
              <a:t>results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Patience</a:t>
            </a:r>
            <a:endParaRPr lang="en-US" dirty="0"/>
          </a:p>
          <a:p>
            <a:pPr lvl="1"/>
            <a:r>
              <a:rPr lang="en-US" sz="2400" dirty="0"/>
              <a:t>New type of (non-mandated) reporting into NHSN</a:t>
            </a:r>
          </a:p>
          <a:p>
            <a:pPr lvl="1"/>
            <a:r>
              <a:rPr lang="en-US" sz="2400" dirty="0"/>
              <a:t>Takes time to work out the bugs</a:t>
            </a:r>
          </a:p>
          <a:p>
            <a:r>
              <a:rPr lang="en-US" dirty="0"/>
              <a:t>Ask around</a:t>
            </a:r>
          </a:p>
          <a:p>
            <a:pPr lvl="1"/>
            <a:r>
              <a:rPr lang="en-US" sz="2400" dirty="0"/>
              <a:t>Knowledge gained from other </a:t>
            </a:r>
            <a:r>
              <a:rPr lang="en-US" sz="2400" dirty="0" smtClean="0"/>
              <a:t>facilities/health systems</a:t>
            </a:r>
          </a:p>
          <a:p>
            <a:pPr lvl="1"/>
            <a:r>
              <a:rPr lang="en-US" sz="2400" dirty="0" smtClean="0"/>
              <a:t>Share success stories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0225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Successful Facilities are (generally)…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Already submitting AU Option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Part of a health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Already have software that can submit AR Option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Larger hospitals (more resources)</a:t>
            </a:r>
          </a:p>
        </p:txBody>
      </p:sp>
    </p:spTree>
    <p:extLst>
      <p:ext uri="{BB962C8B-B14F-4D97-AF65-F5344CB8AC3E}">
        <p14:creationId xmlns:p14="http://schemas.microsoft.com/office/powerpoint/2010/main" val="2163559247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CDC/DHQP Plans for the AR Option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Hsiu Wu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66556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Already Happening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Data quality evaluation</a:t>
            </a:r>
          </a:p>
          <a:p>
            <a:r>
              <a:rPr lang="en-US" dirty="0" smtClean="0"/>
              <a:t>Evaluation of participation – characterizing hospitals participating in AR Option by comparing them with the rest of NHSN hospitals</a:t>
            </a:r>
          </a:p>
          <a:p>
            <a:r>
              <a:rPr lang="en-US" dirty="0" smtClean="0"/>
              <a:t>Evaluation of testing and reporting behaviors – selective reporting</a:t>
            </a:r>
          </a:p>
          <a:p>
            <a:r>
              <a:rPr lang="en-US" dirty="0" smtClean="0"/>
              <a:t>Calculation of national epidemiological measurements (%S, prevalence rate, incidence density)</a:t>
            </a:r>
          </a:p>
          <a:p>
            <a:r>
              <a:rPr lang="en-US" dirty="0" smtClean="0"/>
              <a:t>Starting to explore factors associated with 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608225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Benchmarking model development</a:t>
            </a:r>
          </a:p>
          <a:p>
            <a:pPr lvl="1"/>
            <a:r>
              <a:rPr lang="en-US" dirty="0" smtClean="0"/>
              <a:t>Need increased reference population</a:t>
            </a:r>
          </a:p>
          <a:p>
            <a:pPr lvl="1"/>
            <a:r>
              <a:rPr lang="en-US" dirty="0" smtClean="0"/>
              <a:t>Identify hospital &amp; patient factors potentially associated with AR</a:t>
            </a:r>
          </a:p>
          <a:p>
            <a:r>
              <a:rPr lang="en-US" dirty="0" smtClean="0"/>
              <a:t>AR temporal change assessment</a:t>
            </a:r>
          </a:p>
          <a:p>
            <a:r>
              <a:rPr lang="en-US" dirty="0" smtClean="0"/>
              <a:t>Correlations between AU and AR</a:t>
            </a:r>
          </a:p>
          <a:p>
            <a:pPr lvl="1"/>
            <a:r>
              <a:rPr lang="en-US" dirty="0" smtClean="0"/>
              <a:t>Further taking hospital’s AR burden into AU risk adjustment model</a:t>
            </a:r>
          </a:p>
          <a:p>
            <a:r>
              <a:rPr lang="en-US" dirty="0" smtClean="0"/>
              <a:t>State-level AR Option atlas when sufficient participation is achieved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84485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EH_ATSDR_combined">
  <a:themeElements>
    <a:clrScheme name="Custom 10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_newTemplate_2016" id="{296D7585-A83A-473B-B492-7F8FD655D8F9}" vid="{124F336B-E757-4B88-BFAB-C010C4A5F6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2262</Words>
  <Application>Microsoft Office PowerPoint</Application>
  <PresentationFormat>Widescreen</PresentationFormat>
  <Paragraphs>395</Paragraphs>
  <Slides>41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Cambria Math</vt:lpstr>
      <vt:lpstr>Courier New</vt:lpstr>
      <vt:lpstr>Myriad Web Pro</vt:lpstr>
      <vt:lpstr>Times New Roman</vt:lpstr>
      <vt:lpstr>Wingdings</vt:lpstr>
      <vt:lpstr>NCEH_ATSDR_combined</vt:lpstr>
      <vt:lpstr>NHSN Antimicrobial Resistance (AR) Option</vt:lpstr>
      <vt:lpstr>NHSN Structure</vt:lpstr>
      <vt:lpstr>Antimicrobial Resistance (AR) Option</vt:lpstr>
      <vt:lpstr>Antimicrobial Resistance Data in NHSN</vt:lpstr>
      <vt:lpstr>Antimicrobial Resistance Data in NHSN</vt:lpstr>
      <vt:lpstr>Antimicrobial Resistance Data in NHSN</vt:lpstr>
      <vt:lpstr>Antimicrobial Resistance Data in NHSN</vt:lpstr>
      <vt:lpstr>Requirements for AR Data Submission Who Can Participate?</vt:lpstr>
      <vt:lpstr>AR Data Elements What Data Are Collected?</vt:lpstr>
      <vt:lpstr>AR Events – What Qualifies?</vt:lpstr>
      <vt:lpstr>Eligible Organisms</vt:lpstr>
      <vt:lpstr>Organism/Agent Combinations</vt:lpstr>
      <vt:lpstr>AR Event Required Fields</vt:lpstr>
      <vt:lpstr>Requirements for AR Data Submission Who Can Participate?</vt:lpstr>
      <vt:lpstr>SIDP AUR Vendors List*</vt:lpstr>
      <vt:lpstr>Clinical Document Architecture (CDA)</vt:lpstr>
      <vt:lpstr>AR Option CDA</vt:lpstr>
      <vt:lpstr>Monthly AR Data Submission</vt:lpstr>
      <vt:lpstr>Importing CDA Files into NHSN –  Option #1: Manual Upload</vt:lpstr>
      <vt:lpstr>Importing CDA Files into NHSN –  Option #1: Manual Upload (cont.)</vt:lpstr>
      <vt:lpstr>Importing CDA Files into NHSN –  Option #1: Manual Upload (cont.)</vt:lpstr>
      <vt:lpstr>Importing CDA Files into NHSN –  Option #2: Automated Upload</vt:lpstr>
      <vt:lpstr>AR Option Report Types</vt:lpstr>
      <vt:lpstr>Facility-wide Antibiogram</vt:lpstr>
      <vt:lpstr>AR Organism Percentages </vt:lpstr>
      <vt:lpstr>AR Option Reporting Metrics</vt:lpstr>
      <vt:lpstr>Reporting Metrics</vt:lpstr>
      <vt:lpstr>Hospital* participation in AR Option</vt:lpstr>
      <vt:lpstr>Yearly Submission into the AR Option*</vt:lpstr>
      <vt:lpstr>Average Submission Patterns</vt:lpstr>
      <vt:lpstr>AR data submitted to NHSN as of September 2018 — specimen sources, patients, and pathogens</vt:lpstr>
      <vt:lpstr>Submission details</vt:lpstr>
      <vt:lpstr>What are Facilities doing with AR Data?</vt:lpstr>
      <vt:lpstr>Implementation Process</vt:lpstr>
      <vt:lpstr>Steps for Facility Participation in the AR Option</vt:lpstr>
      <vt:lpstr>Implementation Lessons Learned</vt:lpstr>
      <vt:lpstr>Implementation Lessons Learned (cont.)</vt:lpstr>
      <vt:lpstr>Successful Facilities are (generally)…</vt:lpstr>
      <vt:lpstr>CDC/DHQP Plans for the AR Option Data</vt:lpstr>
      <vt:lpstr>What’s Already Happening</vt:lpstr>
      <vt:lpstr>Future Plans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NHSN Antimicrobial Resistance (AR) Option:  Reporting &amp; Analysis</dc:title>
  <dc:creator>Webb, Amy (CDC/DDID/NCEZID/DHQP) (CTR)</dc:creator>
  <cp:lastModifiedBy>Webb, Amy (CDC/DDID/NCEZID/DHQP) (CTR)</cp:lastModifiedBy>
  <cp:revision>24</cp:revision>
  <dcterms:created xsi:type="dcterms:W3CDTF">2019-02-28T15:20:22Z</dcterms:created>
  <dcterms:modified xsi:type="dcterms:W3CDTF">2019-03-01T14:53:01Z</dcterms:modified>
</cp:coreProperties>
</file>