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9"/>
  </p:notesMasterIdLst>
  <p:sldIdLst>
    <p:sldId id="278" r:id="rId3"/>
    <p:sldId id="279" r:id="rId4"/>
    <p:sldId id="275" r:id="rId5"/>
    <p:sldId id="286" r:id="rId6"/>
    <p:sldId id="287" r:id="rId7"/>
    <p:sldId id="272" r:id="rId8"/>
    <p:sldId id="271" r:id="rId9"/>
    <p:sldId id="277" r:id="rId10"/>
    <p:sldId id="284" r:id="rId11"/>
    <p:sldId id="261" r:id="rId12"/>
    <p:sldId id="262" r:id="rId13"/>
    <p:sldId id="281" r:id="rId14"/>
    <p:sldId id="283" r:id="rId15"/>
    <p:sldId id="285" r:id="rId16"/>
    <p:sldId id="282" r:id="rId17"/>
    <p:sldId id="28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433" autoAdjust="0"/>
    <p:restoredTop sz="94660"/>
  </p:normalViewPr>
  <p:slideViewPr>
    <p:cSldViewPr>
      <p:cViewPr>
        <p:scale>
          <a:sx n="80" d="100"/>
          <a:sy n="80" d="100"/>
        </p:scale>
        <p:origin x="-5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8B8C1-9F7A-4A26-A1FF-58AED604E901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FA9DF-EDA7-450F-861E-BD17E4C27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26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4213"/>
            <a:ext cx="4570412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C1848-7B76-4953-99F7-6C79A0C568CD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413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FA9DF-EDA7-450F-861E-BD17E4C27C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9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FA9DF-EDA7-450F-861E-BD17E4C27C6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542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FA9DF-EDA7-450F-861E-BD17E4C27C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0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FA9DF-EDA7-450F-861E-BD17E4C27C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44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FA9DF-EDA7-450F-861E-BD17E4C27C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43000"/>
            <a:ext cx="5029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9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43840"/>
            <a:ext cx="23469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3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200400" y="3874770"/>
            <a:ext cx="59436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276600" y="3962400"/>
            <a:ext cx="57150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890" y="3322320"/>
            <a:ext cx="3345180" cy="3345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15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8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81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5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1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9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1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6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04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18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906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451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895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519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706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7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 b="1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 b="1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 b="1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 b="1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 b="1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1B365D"/>
                </a:solidFill>
              </a:rPr>
              <a:pPr/>
              <a:t>‹#›</a:t>
            </a:fld>
            <a:endParaRPr lang="en-US" dirty="0">
              <a:solidFill>
                <a:srgbClr val="1B365D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7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69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590800" y="3875089"/>
            <a:ext cx="6553200" cy="22399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>
            <a:fillRect/>
          </a:stretch>
        </p:blipFill>
        <p:spPr bwMode="auto">
          <a:xfrm>
            <a:off x="152400" y="3767164"/>
            <a:ext cx="25146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2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666666"/>
                </a:solidFill>
              </a:rPr>
              <a:pPr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29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8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srgbClr val="666666"/>
                </a:solidFill>
              </a:rPr>
              <a:pPr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48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Hai.health@tn.gov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  <a:latin typeface="Arial "/>
              </a:rPr>
              <a:t>Proposed XDRO Registry in TN: </a:t>
            </a:r>
            <a:br>
              <a:rPr lang="en-US" dirty="0">
                <a:effectLst/>
                <a:latin typeface="Arial "/>
              </a:rPr>
            </a:br>
            <a:r>
              <a:rPr lang="en-US" dirty="0">
                <a:effectLst/>
                <a:latin typeface="Arial "/>
              </a:rPr>
              <a:t>A Tool to Assist in Communication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b="1" dirty="0">
                <a:effectLst/>
                <a:latin typeface="Arial "/>
                <a:ea typeface="+mj-ea"/>
                <a:cs typeface="+mj-cs"/>
              </a:rPr>
              <a:t>Marion Kainer MD MPH FRACP FSHEA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ARSTF Workgroup 4 Call, March 29, 2019</a:t>
            </a:r>
          </a:p>
        </p:txBody>
      </p:sp>
    </p:spTree>
    <p:extLst>
      <p:ext uri="{BB962C8B-B14F-4D97-AF65-F5344CB8AC3E}">
        <p14:creationId xmlns:p14="http://schemas.microsoft.com/office/powerpoint/2010/main" val="332605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9220200" cy="825500"/>
          </a:xfrm>
        </p:spPr>
        <p:txBody>
          <a:bodyPr/>
          <a:lstStyle/>
          <a:p>
            <a:r>
              <a:rPr lang="en-US" dirty="0">
                <a:effectLst/>
                <a:latin typeface="+mn-lt"/>
              </a:rPr>
              <a:t>Aim: Address Imperfect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203" y="4724400"/>
            <a:ext cx="8839200" cy="5562600"/>
          </a:xfrm>
        </p:spPr>
        <p:txBody>
          <a:bodyPr/>
          <a:lstStyle/>
          <a:p>
            <a:endParaRPr lang="en-US" dirty="0"/>
          </a:p>
          <a:p>
            <a:r>
              <a:rPr lang="en-US" sz="2800" b="1" dirty="0"/>
              <a:t>Interfacility Communication</a:t>
            </a:r>
          </a:p>
          <a:p>
            <a:pPr lvl="1"/>
            <a:r>
              <a:rPr lang="en-US" sz="2400" b="1" dirty="0"/>
              <a:t>~100% say they send it, but only ~ 50% receive it!</a:t>
            </a:r>
            <a:endParaRPr lang="en-US" sz="2800" b="1" dirty="0"/>
          </a:p>
          <a:p>
            <a:r>
              <a:rPr lang="en-US" sz="2800" b="1" dirty="0"/>
              <a:t>What about indirect transfers? (</a:t>
            </a:r>
            <a:r>
              <a:rPr lang="en-US" sz="2800" b="1" dirty="0" err="1"/>
              <a:t>eg</a:t>
            </a:r>
            <a:r>
              <a:rPr lang="en-US" sz="2800" b="1" dirty="0"/>
              <a:t> via home)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893508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533400" y="1381848"/>
            <a:ext cx="1371600" cy="4572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67680" y="1315828"/>
            <a:ext cx="6998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Preventable</a:t>
            </a:r>
            <a:r>
              <a:rPr lang="en-US" sz="2800" b="1" dirty="0">
                <a:solidFill>
                  <a:srgbClr val="FF0000"/>
                </a:solidFill>
              </a:rPr>
              <a:t> Transmission of Pathogens</a:t>
            </a:r>
          </a:p>
        </p:txBody>
      </p:sp>
    </p:spTree>
    <p:extLst>
      <p:ext uri="{BB962C8B-B14F-4D97-AF65-F5344CB8AC3E}">
        <p14:creationId xmlns:p14="http://schemas.microsoft.com/office/powerpoint/2010/main" val="426613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  <a:latin typeface="+mn-lt"/>
              </a:rPr>
              <a:t>Leverage Existing Infrastructure (NBS)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91600" cy="55626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NBS: communicable disease surveillance system</a:t>
            </a:r>
          </a:p>
          <a:p>
            <a:pPr lvl="1"/>
            <a:r>
              <a:rPr lang="en-US" sz="2400" b="1" dirty="0"/>
              <a:t>Used by 24+ jurisdictions</a:t>
            </a:r>
          </a:p>
          <a:p>
            <a:pPr lvl="1"/>
            <a:r>
              <a:rPr lang="en-US" sz="2400" b="1" dirty="0"/>
              <a:t>“One-stop” destination for ELR</a:t>
            </a:r>
          </a:p>
          <a:p>
            <a:pPr lvl="1"/>
            <a:r>
              <a:rPr lang="en-US" sz="2400" b="1" dirty="0"/>
              <a:t>Able to consume ELR, including complex parent child relationships</a:t>
            </a:r>
          </a:p>
          <a:p>
            <a:pPr lvl="1"/>
            <a:r>
              <a:rPr lang="en-US" sz="2400" b="1" dirty="0"/>
              <a:t>Captures antimicrobial susceptibility data (quantitative (MIC), and interpretation (S/I/R)</a:t>
            </a:r>
          </a:p>
          <a:p>
            <a:pPr lvl="1"/>
            <a:r>
              <a:rPr lang="en-US" sz="2400" b="1" dirty="0"/>
              <a:t>Established on-boarding process</a:t>
            </a:r>
          </a:p>
          <a:p>
            <a:pPr lvl="2"/>
            <a:r>
              <a:rPr lang="en-US" sz="2400" b="1" dirty="0"/>
              <a:t>adherence to standards</a:t>
            </a:r>
          </a:p>
          <a:p>
            <a:pPr lvl="1"/>
            <a:r>
              <a:rPr lang="en-US" sz="2400" b="1" dirty="0"/>
              <a:t>Attach multiple lab reports to a single “case”</a:t>
            </a:r>
          </a:p>
          <a:p>
            <a:pPr lvl="1"/>
            <a:r>
              <a:rPr lang="en-US" sz="2400" b="1" dirty="0"/>
              <a:t>Point in time demographics</a:t>
            </a:r>
          </a:p>
          <a:p>
            <a:pPr lvl="1"/>
            <a:r>
              <a:rPr lang="en-US" sz="2400" b="1" dirty="0"/>
              <a:t>Existing reporting functionality</a:t>
            </a:r>
          </a:p>
          <a:p>
            <a:pPr lvl="2"/>
            <a:r>
              <a:rPr lang="en-US" sz="2400" b="1" dirty="0"/>
              <a:t>including visualization, cluster detection</a:t>
            </a:r>
          </a:p>
        </p:txBody>
      </p:sp>
    </p:spTree>
    <p:extLst>
      <p:ext uri="{BB962C8B-B14F-4D97-AF65-F5344CB8AC3E}">
        <p14:creationId xmlns:p14="http://schemas.microsoft.com/office/powerpoint/2010/main" val="13351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Interactive Dashboard for CRE and CP-CRE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763000" cy="391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633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335" y="3319462"/>
            <a:ext cx="2871427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36722"/>
            <a:ext cx="2675467" cy="280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14" y="1082939"/>
            <a:ext cx="8753386" cy="226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effectLst/>
              </a:rPr>
              <a:t>Marked Geographic Variation </a:t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>in CP-CRE Genera TN, 2017 (N=233)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66FC4B6-2C6B-42F8-A0A1-E72C71CB50FF}"/>
              </a:ext>
            </a:extLst>
          </p:cNvPr>
          <p:cNvSpPr/>
          <p:nvPr/>
        </p:nvSpPr>
        <p:spPr>
          <a:xfrm rot="507458">
            <a:off x="7735004" y="1780049"/>
            <a:ext cx="491588" cy="1600200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F6E2896-08F2-44F9-BED1-C974950E9738}"/>
              </a:ext>
            </a:extLst>
          </p:cNvPr>
          <p:cNvSpPr/>
          <p:nvPr/>
        </p:nvSpPr>
        <p:spPr>
          <a:xfrm rot="21220851">
            <a:off x="492071" y="2997255"/>
            <a:ext cx="499037" cy="661156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7AEE453-A52F-457D-80B3-EE43DB635879}"/>
              </a:ext>
            </a:extLst>
          </p:cNvPr>
          <p:cNvSpPr/>
          <p:nvPr/>
        </p:nvSpPr>
        <p:spPr>
          <a:xfrm rot="20689315">
            <a:off x="3858070" y="1790060"/>
            <a:ext cx="499037" cy="1597837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2AC9E458-CDD0-4DFD-BDD9-CED5B889A35D}"/>
              </a:ext>
            </a:extLst>
          </p:cNvPr>
          <p:cNvSpPr/>
          <p:nvPr/>
        </p:nvSpPr>
        <p:spPr>
          <a:xfrm>
            <a:off x="533400" y="2743200"/>
            <a:ext cx="381000" cy="3810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73EDD6FB-AFAF-4DED-8827-55CE57186402}"/>
              </a:ext>
            </a:extLst>
          </p:cNvPr>
          <p:cNvSpPr/>
          <p:nvPr/>
        </p:nvSpPr>
        <p:spPr>
          <a:xfrm>
            <a:off x="3657600" y="1524000"/>
            <a:ext cx="381000" cy="3810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9878A55A-7AA4-4374-8FF4-0B689F5507D2}"/>
              </a:ext>
            </a:extLst>
          </p:cNvPr>
          <p:cNvSpPr/>
          <p:nvPr/>
        </p:nvSpPr>
        <p:spPr>
          <a:xfrm>
            <a:off x="8001000" y="1524000"/>
            <a:ext cx="152400" cy="1524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BDC295-2542-41B2-99E7-3EEEEC64FB37}"/>
              </a:ext>
            </a:extLst>
          </p:cNvPr>
          <p:cNvSpPr txBox="1"/>
          <p:nvPr/>
        </p:nvSpPr>
        <p:spPr>
          <a:xfrm>
            <a:off x="685801" y="60960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 </a:t>
            </a:r>
            <a:r>
              <a:rPr lang="en-U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endParaRPr lang="en-US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0FCA60-F090-47D7-9B66-0438EF08624B}"/>
              </a:ext>
            </a:extLst>
          </p:cNvPr>
          <p:cNvSpPr txBox="1"/>
          <p:nvPr/>
        </p:nvSpPr>
        <p:spPr>
          <a:xfrm>
            <a:off x="6188429" y="6107668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U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endParaRPr lang="en-US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88CC73-08B0-48C4-AF62-BB9EA3C1628D}"/>
              </a:ext>
            </a:extLst>
          </p:cNvPr>
          <p:cNvSpPr txBox="1"/>
          <p:nvPr/>
        </p:nvSpPr>
        <p:spPr>
          <a:xfrm>
            <a:off x="3657600" y="613687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Klebsiella</a:t>
            </a:r>
            <a:r>
              <a:rPr lang="en-US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spp</a:t>
            </a:r>
            <a:endParaRPr lang="en-US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0920DC-21E8-46C3-BB41-BB9D3B69C5F7}"/>
              </a:ext>
            </a:extLst>
          </p:cNvPr>
          <p:cNvSpPr txBox="1"/>
          <p:nvPr/>
        </p:nvSpPr>
        <p:spPr>
          <a:xfrm>
            <a:off x="304800" y="2362200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Memphis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467F9E-8D1B-44BD-859F-158B37DD43B5}"/>
              </a:ext>
            </a:extLst>
          </p:cNvPr>
          <p:cNvSpPr txBox="1"/>
          <p:nvPr/>
        </p:nvSpPr>
        <p:spPr>
          <a:xfrm>
            <a:off x="3276600" y="12192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Nashville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199414-5409-4E6E-846A-608E195A54D9}"/>
              </a:ext>
            </a:extLst>
          </p:cNvPr>
          <p:cNvSpPr txBox="1"/>
          <p:nvPr/>
        </p:nvSpPr>
        <p:spPr>
          <a:xfrm>
            <a:off x="6858003" y="1295402"/>
            <a:ext cx="1142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Johnson City</a:t>
            </a: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346846"/>
            <a:ext cx="3024763" cy="279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8329239" y="3357754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33600" y="3354254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N=43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67171" y="3333690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N=16</a:t>
            </a:r>
          </a:p>
        </p:txBody>
      </p:sp>
    </p:spTree>
    <p:extLst>
      <p:ext uri="{BB962C8B-B14F-4D97-AF65-F5344CB8AC3E}">
        <p14:creationId xmlns:p14="http://schemas.microsoft.com/office/powerpoint/2010/main" val="4198144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52850" y="5943600"/>
            <a:ext cx="1638300" cy="707886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</a:rPr>
              <a:t>NBS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5716" y="1597428"/>
            <a:ext cx="5003223" cy="224676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 anchor="ctr" anchorCtr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Manual Entry by TDH staff: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Case reporting by 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Paper labs (fax/mail)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NHSN identified</a:t>
            </a:r>
            <a:r>
              <a:rPr lang="en-US" sz="2800" b="1" dirty="0">
                <a:sym typeface="Wingdings" panose="05000000000000000000" pitchFamily="2" charset="2"/>
              </a:rPr>
              <a:t> contact IP paper report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4395" y="1089596"/>
            <a:ext cx="31284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</a:rPr>
              <a:t>Organisms </a:t>
            </a:r>
          </a:p>
          <a:p>
            <a:r>
              <a:rPr lang="en-US" sz="3000" b="1" dirty="0">
                <a:solidFill>
                  <a:srgbClr val="FF0000"/>
                </a:solidFill>
              </a:rPr>
              <a:t>(Tier 1-3):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4367" y="4368706"/>
            <a:ext cx="3347234" cy="1384995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lvl="2"/>
            <a:r>
              <a:rPr lang="en-US" sz="2800" b="1" dirty="0">
                <a:solidFill>
                  <a:srgbClr val="FF0000"/>
                </a:solidFill>
              </a:rPr>
              <a:t>ELR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TN SPHL/ ARLN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n-US" sz="2800" b="1" dirty="0"/>
              <a:t>Clinical Lab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16" y="2073236"/>
            <a:ext cx="3429000" cy="31393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Pan-</a:t>
            </a:r>
            <a:r>
              <a:rPr lang="en-US" sz="2400" b="1" dirty="0" err="1"/>
              <a:t>nonsusceptible</a:t>
            </a:r>
            <a:r>
              <a:rPr lang="en-US" sz="2400" b="1" dirty="0"/>
              <a:t> organisms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dirty="0"/>
              <a:t>Candida </a:t>
            </a:r>
            <a:r>
              <a:rPr lang="en-US" sz="2400" b="1" i="1" dirty="0" err="1"/>
              <a:t>auris</a:t>
            </a:r>
            <a:endParaRPr lang="en-US" sz="24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CRE (all genera)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CP-CRPA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VISA/VRSA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514850" y="3962400"/>
            <a:ext cx="1" cy="1981200"/>
          </a:xfrm>
          <a:prstGeom prst="straightConnector1">
            <a:avLst/>
          </a:prstGeom>
          <a:ln w="50800">
            <a:solidFill>
              <a:schemeClr val="tx2"/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1"/>
          </p:cNvCxnSpPr>
          <p:nvPr/>
        </p:nvCxnSpPr>
        <p:spPr>
          <a:xfrm flipH="1">
            <a:off x="4724401" y="5061204"/>
            <a:ext cx="919966" cy="882396"/>
          </a:xfrm>
          <a:prstGeom prst="straightConnector1">
            <a:avLst/>
          </a:prstGeom>
          <a:ln w="50800">
            <a:solidFill>
              <a:schemeClr val="tx2"/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  <a:latin typeface="+mn-lt"/>
              </a:rPr>
              <a:t>NBS = Underlying Data Source </a:t>
            </a:r>
          </a:p>
        </p:txBody>
      </p:sp>
    </p:spTree>
    <p:extLst>
      <p:ext uri="{BB962C8B-B14F-4D97-AF65-F5344CB8AC3E}">
        <p14:creationId xmlns:p14="http://schemas.microsoft.com/office/powerpoint/2010/main" val="428004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691338"/>
            <a:ext cx="9164781" cy="41666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857500" y="286646"/>
            <a:ext cx="3429000" cy="838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prstClr val="white"/>
                </a:solidFill>
              </a:rPr>
              <a:t>TDH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465025"/>
            <a:ext cx="30289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10400" y="1804889"/>
            <a:ext cx="1714500" cy="707886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B365D"/>
                </a:solidFill>
              </a:rPr>
              <a:t>NBS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" t="6811" r="77145" b="65619"/>
          <a:stretch/>
        </p:blipFill>
        <p:spPr bwMode="auto">
          <a:xfrm>
            <a:off x="3635828" y="2770708"/>
            <a:ext cx="1872343" cy="1813676"/>
          </a:xfrm>
          <a:prstGeom prst="ellipse">
            <a:avLst/>
          </a:prstGeom>
          <a:ln w="57150">
            <a:solidFill>
              <a:srgbClr val="003399"/>
            </a:solidFill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stCxn id="1026" idx="2"/>
            <a:endCxn id="1027" idx="2"/>
          </p:cNvCxnSpPr>
          <p:nvPr/>
        </p:nvCxnSpPr>
        <p:spPr>
          <a:xfrm>
            <a:off x="1647825" y="2512775"/>
            <a:ext cx="1988003" cy="1164771"/>
          </a:xfrm>
          <a:prstGeom prst="straightConnector1">
            <a:avLst/>
          </a:prstGeom>
          <a:ln w="50800">
            <a:solidFill>
              <a:schemeClr val="tx2"/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</p:cNvCxnSpPr>
          <p:nvPr/>
        </p:nvCxnSpPr>
        <p:spPr>
          <a:xfrm flipH="1">
            <a:off x="5508172" y="2512775"/>
            <a:ext cx="2359478" cy="1164771"/>
          </a:xfrm>
          <a:prstGeom prst="straightConnector1">
            <a:avLst/>
          </a:prstGeom>
          <a:ln w="50800">
            <a:solidFill>
              <a:schemeClr val="tx2"/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stCxn id="2" idx="2"/>
            <a:endCxn id="1026" idx="3"/>
          </p:cNvCxnSpPr>
          <p:nvPr/>
        </p:nvCxnSpPr>
        <p:spPr>
          <a:xfrm flipH="1">
            <a:off x="3162300" y="1124846"/>
            <a:ext cx="1409700" cy="864054"/>
          </a:xfrm>
          <a:prstGeom prst="straightConnector1">
            <a:avLst/>
          </a:prstGeom>
          <a:ln w="50800">
            <a:solidFill>
              <a:schemeClr val="tx2"/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2" idx="2"/>
            <a:endCxn id="7" idx="1"/>
          </p:cNvCxnSpPr>
          <p:nvPr/>
        </p:nvCxnSpPr>
        <p:spPr>
          <a:xfrm>
            <a:off x="4572000" y="1124846"/>
            <a:ext cx="2438400" cy="1033986"/>
          </a:xfrm>
          <a:prstGeom prst="straightConnector1">
            <a:avLst/>
          </a:prstGeom>
          <a:ln w="50800">
            <a:solidFill>
              <a:schemeClr val="tx2"/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907647" y="1257276"/>
            <a:ext cx="13688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b="1" dirty="0">
                <a:solidFill>
                  <a:prstClr val="black"/>
                </a:solidFill>
                <a:latin typeface="Arial Black"/>
              </a:rPr>
              <a:t>--------------------------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b="1" dirty="0">
                <a:solidFill>
                  <a:prstClr val="black"/>
                </a:solidFill>
                <a:latin typeface="Arial Black"/>
              </a:rPr>
              <a:t>--------------------------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700" b="1" dirty="0">
                <a:solidFill>
                  <a:prstClr val="black"/>
                </a:solidFill>
                <a:latin typeface="Arial Black"/>
              </a:rPr>
              <a:t>--------------------------</a:t>
            </a:r>
          </a:p>
        </p:txBody>
      </p:sp>
      <p:sp>
        <p:nvSpPr>
          <p:cNvPr id="1024" name="TextBox 1023"/>
          <p:cNvSpPr txBox="1"/>
          <p:nvPr/>
        </p:nvSpPr>
        <p:spPr>
          <a:xfrm>
            <a:off x="6705026" y="3154326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API</a:t>
            </a:r>
          </a:p>
        </p:txBody>
      </p:sp>
      <p:sp>
        <p:nvSpPr>
          <p:cNvPr id="1040" name="TextBox 1039"/>
          <p:cNvSpPr txBox="1"/>
          <p:nvPr/>
        </p:nvSpPr>
        <p:spPr>
          <a:xfrm>
            <a:off x="3363189" y="6013120"/>
            <a:ext cx="2438401" cy="646331"/>
          </a:xfrm>
          <a:prstGeom prst="rect">
            <a:avLst/>
          </a:prstGeom>
          <a:noFill/>
          <a:ln w="38100">
            <a:solidFill>
              <a:srgbClr val="0033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Facility A</a:t>
            </a:r>
          </a:p>
        </p:txBody>
      </p:sp>
      <p:sp>
        <p:nvSpPr>
          <p:cNvPr id="1042" name="Curved Down Arrow 1041"/>
          <p:cNvSpPr/>
          <p:nvPr/>
        </p:nvSpPr>
        <p:spPr>
          <a:xfrm>
            <a:off x="3672444" y="4873763"/>
            <a:ext cx="2019300" cy="987982"/>
          </a:xfrm>
          <a:prstGeom prst="curvedDown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43" name="TextBox 1042"/>
          <p:cNvSpPr txBox="1"/>
          <p:nvPr/>
        </p:nvSpPr>
        <p:spPr>
          <a:xfrm>
            <a:off x="381000" y="4622047"/>
            <a:ext cx="3753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Manual (phase 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</a:rPr>
              <a:t>Individual query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</a:rPr>
              <a:t>CSV upload</a:t>
            </a:r>
          </a:p>
          <a:p>
            <a:r>
              <a:rPr lang="en-US" sz="2400" b="1" dirty="0">
                <a:solidFill>
                  <a:prstClr val="black"/>
                </a:solidFill>
              </a:rPr>
              <a:t>ADT Feed (phase 2)</a:t>
            </a:r>
          </a:p>
        </p:txBody>
      </p:sp>
      <p:sp>
        <p:nvSpPr>
          <p:cNvPr id="1044" name="TextBox 1043"/>
          <p:cNvSpPr txBox="1"/>
          <p:nvPr/>
        </p:nvSpPr>
        <p:spPr>
          <a:xfrm>
            <a:off x="5889171" y="4929824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XDRO Status</a:t>
            </a:r>
          </a:p>
        </p:txBody>
      </p:sp>
      <p:sp>
        <p:nvSpPr>
          <p:cNvPr id="1045" name="TextBox 1044"/>
          <p:cNvSpPr txBox="1"/>
          <p:nvPr/>
        </p:nvSpPr>
        <p:spPr>
          <a:xfrm>
            <a:off x="7276526" y="841777"/>
            <a:ext cx="1638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Mandated Reporting</a:t>
            </a:r>
          </a:p>
        </p:txBody>
      </p:sp>
      <p:sp>
        <p:nvSpPr>
          <p:cNvPr id="3" name="Right Brace 2"/>
          <p:cNvSpPr/>
          <p:nvPr/>
        </p:nvSpPr>
        <p:spPr>
          <a:xfrm>
            <a:off x="7010400" y="4584384"/>
            <a:ext cx="591124" cy="1892616"/>
          </a:xfrm>
          <a:prstGeom prst="rightBrace">
            <a:avLst/>
          </a:prstGeom>
          <a:ln w="666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96200" y="5053638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</a:rPr>
              <a:t>Auto Alerts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0722" y="3220576"/>
            <a:ext cx="1828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(Daily Extract/ Refresh)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72"/>
          <a:stretch/>
        </p:blipFill>
        <p:spPr>
          <a:xfrm>
            <a:off x="133350" y="6145104"/>
            <a:ext cx="598217" cy="66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32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effectLst/>
              <a:latin typeface="Arial Bod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562600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latin typeface="Arial Body"/>
              </a:rPr>
              <a:t>Data Source</a:t>
            </a:r>
          </a:p>
          <a:p>
            <a:pPr lvl="1"/>
            <a:r>
              <a:rPr lang="en-US" sz="2400" b="1" dirty="0"/>
              <a:t>If do not yet have an event code assigned by CDC (e.g., not nationally notifiable condition or a newly emerging pathogen)</a:t>
            </a:r>
          </a:p>
          <a:p>
            <a:pPr lvl="1"/>
            <a:endParaRPr lang="en-US" b="1" dirty="0"/>
          </a:p>
          <a:p>
            <a:r>
              <a:rPr lang="en-US" sz="2800" b="1" dirty="0"/>
              <a:t>Underlying infrastructure for XDRO Registry</a:t>
            </a:r>
          </a:p>
          <a:p>
            <a:pPr lvl="1"/>
            <a:r>
              <a:rPr lang="en-US" sz="2400" b="1" dirty="0"/>
              <a:t>Developed by Vanderbilt </a:t>
            </a:r>
          </a:p>
          <a:p>
            <a:pPr lvl="1"/>
            <a:r>
              <a:rPr lang="en-US" sz="2400" b="1" dirty="0"/>
              <a:t>Familiarity: TDH has &gt;500 projects utilizing REDCap</a:t>
            </a:r>
          </a:p>
          <a:p>
            <a:pPr lvl="1"/>
            <a:r>
              <a:rPr lang="en-US" sz="2400" b="1" dirty="0"/>
              <a:t>Extract out of the NBS</a:t>
            </a:r>
            <a:r>
              <a:rPr lang="en-US" sz="2400" b="1" dirty="0">
                <a:sym typeface="Wingdings" panose="05000000000000000000" pitchFamily="2" charset="2"/>
              </a:rPr>
              <a:t> </a:t>
            </a:r>
            <a:r>
              <a:rPr lang="en-US" sz="2400" b="1" dirty="0"/>
              <a:t> Surveillance system agnostic</a:t>
            </a:r>
          </a:p>
          <a:p>
            <a:pPr lvl="1"/>
            <a:r>
              <a:rPr lang="en-US" sz="2400" b="1" dirty="0"/>
              <a:t>Consortium, no cost to underlying software</a:t>
            </a:r>
          </a:p>
          <a:p>
            <a:pPr lvl="1"/>
            <a:r>
              <a:rPr lang="en-US" sz="2400" b="1" dirty="0"/>
              <a:t>Scalability</a:t>
            </a:r>
          </a:p>
          <a:p>
            <a:pPr lvl="1"/>
            <a:r>
              <a:rPr lang="en-US" sz="2400" b="1" dirty="0"/>
              <a:t>Contract at signature stage</a:t>
            </a:r>
            <a:endParaRPr lang="en-US" b="1" dirty="0"/>
          </a:p>
          <a:p>
            <a:pPr lvl="1"/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3" y="76200"/>
            <a:ext cx="30289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26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  <a:latin typeface="Arial Body"/>
              </a:rPr>
              <a:t>Proposed User Interface</a:t>
            </a:r>
          </a:p>
        </p:txBody>
      </p:sp>
    </p:spTree>
    <p:extLst>
      <p:ext uri="{BB962C8B-B14F-4D97-AF65-F5344CB8AC3E}">
        <p14:creationId xmlns:p14="http://schemas.microsoft.com/office/powerpoint/2010/main" val="290182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86"/>
          <a:stretch/>
        </p:blipFill>
        <p:spPr bwMode="auto">
          <a:xfrm>
            <a:off x="0" y="152400"/>
            <a:ext cx="9144000" cy="657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72"/>
          <a:stretch/>
        </p:blipFill>
        <p:spPr>
          <a:xfrm>
            <a:off x="152400" y="98961"/>
            <a:ext cx="598217" cy="66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57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93"/>
          <a:stretch/>
        </p:blipFill>
        <p:spPr bwMode="auto">
          <a:xfrm>
            <a:off x="0" y="838200"/>
            <a:ext cx="9143999" cy="529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749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effectLst/>
                <a:latin typeface="Arial Body"/>
              </a:rPr>
              <a:t>Proposed Manual Query in Search Form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839200" cy="328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87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effectLst/>
                <a:latin typeface="+mn-lt"/>
              </a:rPr>
              <a:t>Proposed Results Page User Interface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5752"/>
            <a:ext cx="8839200" cy="447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66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86"/>
          <a:stretch/>
        </p:blipFill>
        <p:spPr bwMode="auto">
          <a:xfrm>
            <a:off x="0" y="152400"/>
            <a:ext cx="9144000" cy="657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4914900"/>
            <a:ext cx="2895600" cy="381000"/>
          </a:xfrm>
          <a:prstGeom prst="rect">
            <a:avLst/>
          </a:prstGeom>
          <a:noFill/>
          <a:ln w="63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72"/>
          <a:stretch/>
        </p:blipFill>
        <p:spPr>
          <a:xfrm>
            <a:off x="84860" y="76200"/>
            <a:ext cx="598217" cy="66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6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  <a:latin typeface="+mn-lt"/>
              </a:rPr>
              <a:t>Proposed Demographics- Expanded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5943600" cy="5527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871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1026" name="Picture 2" descr="http://www.clipartbest.com/cliparts/KTn/7zn/KTn7znLTq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3" y="3962401"/>
            <a:ext cx="2078859" cy="207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5562600" y="152400"/>
            <a:ext cx="1442616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  <a:p>
            <a:pPr algn="r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Hai.health@tn.gov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TDH: (615) 741-7247</a:t>
            </a:r>
          </a:p>
          <a:p>
            <a:pPr algn="r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r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all Outbreaks and </a:t>
            </a:r>
          </a:p>
          <a:p>
            <a:pPr algn="r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Unusual/ Pan-Resistant Organisms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800" b="1" dirty="0">
              <a:solidFill>
                <a:prstClr val="black"/>
              </a:solidFill>
            </a:endParaRPr>
          </a:p>
          <a:p>
            <a:endParaRPr lang="en-US" sz="4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82977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371</Words>
  <Application>Microsoft Office PowerPoint</Application>
  <PresentationFormat>On-screen Show (4:3)</PresentationFormat>
  <Paragraphs>91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</vt:lpstr>
      <vt:lpstr>Arial Black</vt:lpstr>
      <vt:lpstr>Arial Body</vt:lpstr>
      <vt:lpstr>Calibri</vt:lpstr>
      <vt:lpstr>Open Sans</vt:lpstr>
      <vt:lpstr>PermianSlabSerifTypeface</vt:lpstr>
      <vt:lpstr>Wingdings</vt:lpstr>
      <vt:lpstr>PowerPoint B</vt:lpstr>
      <vt:lpstr>1_PowerPoint B</vt:lpstr>
      <vt:lpstr>Proposed XDRO Registry in TN:  A Tool to Assist in Communication</vt:lpstr>
      <vt:lpstr>Aim: Address Imperfect Communication</vt:lpstr>
      <vt:lpstr>Leverage Existing Infrastructure (NBS)</vt:lpstr>
      <vt:lpstr>Interactive Dashboard for CRE and CP-CRE</vt:lpstr>
      <vt:lpstr>Marked Geographic Variation  in CP-CRE Genera TN, 2017 (N=233)</vt:lpstr>
      <vt:lpstr>NBS = Underlying Data Source </vt:lpstr>
      <vt:lpstr>PowerPoint Presentation</vt:lpstr>
      <vt:lpstr>PowerPoint Presentation</vt:lpstr>
      <vt:lpstr>Proposed User Interface</vt:lpstr>
      <vt:lpstr>PowerPoint Presentation</vt:lpstr>
      <vt:lpstr>PowerPoint Presentation</vt:lpstr>
      <vt:lpstr>Proposed Manual Query in Search Form</vt:lpstr>
      <vt:lpstr>Proposed Results Page User Interface</vt:lpstr>
      <vt:lpstr>PowerPoint Presentation</vt:lpstr>
      <vt:lpstr>Proposed Demographics- Expanded</vt:lpstr>
      <vt:lpstr>Thank You!</vt:lpstr>
    </vt:vector>
  </TitlesOfParts>
  <Company>State of Tennessee Dept.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Stover</dc:creator>
  <cp:lastModifiedBy>Brooke Beaulieu</cp:lastModifiedBy>
  <cp:revision>31</cp:revision>
  <dcterms:created xsi:type="dcterms:W3CDTF">2019-03-27T14:05:36Z</dcterms:created>
  <dcterms:modified xsi:type="dcterms:W3CDTF">2019-03-29T16:31:03Z</dcterms:modified>
</cp:coreProperties>
</file>