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4" r:id="rId1"/>
  </p:sldMasterIdLst>
  <p:notesMasterIdLst>
    <p:notesMasterId r:id="rId19"/>
  </p:notesMasterIdLst>
  <p:handoutMasterIdLst>
    <p:handoutMasterId r:id="rId20"/>
  </p:handoutMasterIdLst>
  <p:sldIdLst>
    <p:sldId id="268" r:id="rId2"/>
    <p:sldId id="269" r:id="rId3"/>
    <p:sldId id="287" r:id="rId4"/>
    <p:sldId id="279" r:id="rId5"/>
    <p:sldId id="281" r:id="rId6"/>
    <p:sldId id="282" r:id="rId7"/>
    <p:sldId id="277" r:id="rId8"/>
    <p:sldId id="270" r:id="rId9"/>
    <p:sldId id="280" r:id="rId10"/>
    <p:sldId id="271" r:id="rId11"/>
    <p:sldId id="274" r:id="rId12"/>
    <p:sldId id="283" r:id="rId13"/>
    <p:sldId id="284" r:id="rId14"/>
    <p:sldId id="275" r:id="rId15"/>
    <p:sldId id="276" r:id="rId16"/>
    <p:sldId id="285" r:id="rId17"/>
    <p:sldId id="286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ker, Anna" initials="BA" lastIdx="1" clrIdx="0">
    <p:extLst>
      <p:ext uri="{19B8F6BF-5375-455C-9EA6-DF929625EA0E}">
        <p15:presenceInfo xmlns:p15="http://schemas.microsoft.com/office/powerpoint/2012/main" userId="S-1-5-21-746137067-854245398-682003330-5139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CC00"/>
    <a:srgbClr val="C83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9" autoAdjust="0"/>
    <p:restoredTop sz="94660"/>
  </p:normalViewPr>
  <p:slideViewPr>
    <p:cSldViewPr>
      <p:cViewPr varScale="1">
        <p:scale>
          <a:sx n="121" d="100"/>
          <a:sy n="121" d="100"/>
        </p:scale>
        <p:origin x="126" y="90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en-US"/>
              <a:t>8/16/2018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en-US"/>
              <a:t>8/16/2018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76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00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82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744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443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730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45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74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91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1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02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56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 bwMode="invGray">
          <a:xfrm>
            <a:off x="1141413" y="1600200"/>
            <a:ext cx="1104741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invGray"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76B7-5811-4114-8A95-998148FFD529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6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80A9-7A83-412D-A8AC-5AF60A8AA507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9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563DF0-FDDF-4143-9D8C-6AF41892E174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0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83F9-4677-4C31-8407-7919061A580B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5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39A6-3450-434F-A872-BEE63F7EB093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70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ABB1C-FA00-4171-BA31-4C5E719472F3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1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8610-5B57-4C6B-BF9F-F5397A1F60B8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3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F3DD-8B6D-46AA-BCA9-242D4EF63DDF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1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1AE9-3D4A-4A08-B03D-DC6D2ADF5464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86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C077A-EF7A-41AA-8976-110EB7416C60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912B-6681-4BDF-AE10-F59636249FF3}" type="datetime1">
              <a:rPr lang="en-US" smtClean="0"/>
              <a:t>8/16/2018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4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8E22-D0BA-4CB4-9C32-B27533199514}" type="datetime1">
              <a:rPr lang="en-US" smtClean="0"/>
              <a:t>8/16/2018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3697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C6E67D0-0200-42BE-A0B2-78C70FBBB312}" type="datetime1">
              <a:rPr lang="en-US" smtClean="0"/>
              <a:pPr/>
              <a:t>8/16/2018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8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1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oh.wa.gov/ForPublicHealthandHealthcareProviders/HealthcareProfessionsandFacilities/AntibioticResistance/Stewardship/Antibiograms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Antibiogram Assessment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2" y="5029200"/>
            <a:ext cx="10439399" cy="838200"/>
          </a:xfrm>
        </p:spPr>
        <p:txBody>
          <a:bodyPr/>
          <a:lstStyle/>
          <a:p>
            <a:r>
              <a:rPr lang="en-US" dirty="0" smtClean="0"/>
              <a:t>Anna Baker, HAI Summer Intern, Infectious Disease Section</a:t>
            </a:r>
          </a:p>
          <a:p>
            <a:r>
              <a:rPr lang="en-US" dirty="0" smtClean="0"/>
              <a:t>16 August 2018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93" y="1896979"/>
            <a:ext cx="990476" cy="10571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212" y="1896979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8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2" y="0"/>
            <a:ext cx="9143538" cy="1066800"/>
          </a:xfrm>
        </p:spPr>
        <p:txBody>
          <a:bodyPr/>
          <a:lstStyle/>
          <a:p>
            <a:r>
              <a:rPr lang="en-US" dirty="0" smtClean="0"/>
              <a:t>What is an </a:t>
            </a:r>
            <a:r>
              <a:rPr lang="en-US" dirty="0" err="1" smtClean="0"/>
              <a:t>antibiogram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081" y="1081087"/>
            <a:ext cx="10287000" cy="3186113"/>
          </a:xfrm>
        </p:spPr>
        <p:txBody>
          <a:bodyPr/>
          <a:lstStyle/>
          <a:p>
            <a:r>
              <a:rPr lang="en-US" dirty="0" smtClean="0"/>
              <a:t>profile </a:t>
            </a:r>
            <a:r>
              <a:rPr lang="en-US" dirty="0"/>
              <a:t>of antimicrobial susceptibility testing results of </a:t>
            </a:r>
            <a:r>
              <a:rPr lang="en-US" dirty="0" smtClean="0"/>
              <a:t>specific </a:t>
            </a:r>
            <a:r>
              <a:rPr lang="en-US" dirty="0"/>
              <a:t>microorganism to </a:t>
            </a:r>
            <a:r>
              <a:rPr lang="en-US" dirty="0" smtClean="0"/>
              <a:t>series of antimicrobial </a:t>
            </a:r>
            <a:r>
              <a:rPr lang="en-US" dirty="0"/>
              <a:t>drugs</a:t>
            </a:r>
            <a:endParaRPr lang="en-US" dirty="0" smtClean="0"/>
          </a:p>
          <a:p>
            <a:r>
              <a:rPr lang="en-US" dirty="0"/>
              <a:t>generated by the </a:t>
            </a:r>
            <a:r>
              <a:rPr lang="en-US" dirty="0" smtClean="0"/>
              <a:t>lab </a:t>
            </a:r>
            <a:r>
              <a:rPr lang="en-US" dirty="0"/>
              <a:t>using aggregate data from a </a:t>
            </a:r>
            <a:r>
              <a:rPr lang="en-US" dirty="0" smtClean="0"/>
              <a:t>hospital/healthcare system</a:t>
            </a:r>
          </a:p>
          <a:p>
            <a:r>
              <a:rPr lang="en-US" dirty="0"/>
              <a:t>data </a:t>
            </a:r>
            <a:r>
              <a:rPr lang="en-US" dirty="0" smtClean="0"/>
              <a:t>summarized </a:t>
            </a:r>
            <a:r>
              <a:rPr lang="en-US" dirty="0"/>
              <a:t>periodically </a:t>
            </a:r>
            <a:r>
              <a:rPr lang="en-US" dirty="0" smtClean="0"/>
              <a:t>&amp; </a:t>
            </a:r>
            <a:r>
              <a:rPr lang="en-US" dirty="0"/>
              <a:t>presented showing </a:t>
            </a:r>
            <a:r>
              <a:rPr lang="en-US" dirty="0" smtClean="0"/>
              <a:t>% </a:t>
            </a:r>
            <a:r>
              <a:rPr lang="en-US" dirty="0"/>
              <a:t>of organisms tested that are </a:t>
            </a:r>
            <a:r>
              <a:rPr lang="en-US" dirty="0" smtClean="0"/>
              <a:t>susceptible (%S) </a:t>
            </a:r>
            <a:r>
              <a:rPr lang="en-US" dirty="0"/>
              <a:t>to a particular antimicrobial </a:t>
            </a:r>
            <a:r>
              <a:rPr lang="en-US" dirty="0" smtClean="0"/>
              <a:t>drug</a:t>
            </a:r>
          </a:p>
          <a:p>
            <a:pPr marL="0" indent="0">
              <a:buNone/>
            </a:pPr>
            <a:r>
              <a:rPr lang="en-US" dirty="0" smtClean="0"/>
              <a:t>Example: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568" y="3962400"/>
            <a:ext cx="62960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876" y="1905000"/>
            <a:ext cx="10057936" cy="3697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CLSI: </a:t>
            </a:r>
            <a:r>
              <a:rPr lang="en-US" sz="3600" dirty="0"/>
              <a:t>Clinical and Laboratory Standards Institute </a:t>
            </a:r>
            <a:r>
              <a:rPr lang="en-US" sz="3600" dirty="0" smtClean="0"/>
              <a:t>	</a:t>
            </a:r>
            <a:r>
              <a:rPr lang="en-US" sz="3600" b="1" dirty="0" smtClean="0"/>
              <a:t>M39-A4</a:t>
            </a:r>
          </a:p>
          <a:p>
            <a:pPr marL="0" indent="0">
              <a:buNone/>
            </a:pPr>
            <a:endParaRPr lang="en-US" sz="3600" b="1" dirty="0" smtClean="0"/>
          </a:p>
          <a:p>
            <a:pPr marL="0" indent="0">
              <a:buNone/>
            </a:pPr>
            <a:r>
              <a:rPr lang="en-US" sz="3600" b="1" dirty="0" smtClean="0"/>
              <a:t>CSTE: </a:t>
            </a:r>
            <a:r>
              <a:rPr lang="en-US" sz="3600" dirty="0" smtClean="0"/>
              <a:t>Council of State and Territorial Epidemiologists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4152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00" y="-4763"/>
            <a:ext cx="9143538" cy="1066800"/>
          </a:xfrm>
        </p:spPr>
        <p:txBody>
          <a:bodyPr/>
          <a:lstStyle/>
          <a:p>
            <a:r>
              <a:rPr lang="en-US" dirty="0"/>
              <a:t>Project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1143000"/>
            <a:ext cx="109728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Identify exemplary antibiogram usage nationally and internationally through research</a:t>
            </a:r>
          </a:p>
          <a:p>
            <a:r>
              <a:rPr lang="en-US" dirty="0" smtClean="0"/>
              <a:t>To </a:t>
            </a:r>
            <a:r>
              <a:rPr lang="en-US" dirty="0"/>
              <a:t>gain information about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 manner in which </a:t>
            </a:r>
            <a:r>
              <a:rPr lang="en-US" b="1" dirty="0" smtClean="0"/>
              <a:t>CT labs </a:t>
            </a:r>
            <a:r>
              <a:rPr lang="en-US" dirty="0" smtClean="0"/>
              <a:t>are creating their antibiograms</a:t>
            </a:r>
          </a:p>
          <a:p>
            <a:pPr lvl="1"/>
            <a:r>
              <a:rPr lang="en-US" dirty="0" smtClean="0"/>
              <a:t>The ways </a:t>
            </a:r>
            <a:r>
              <a:rPr lang="en-US" b="1" dirty="0" smtClean="0"/>
              <a:t>CT hospitals </a:t>
            </a:r>
            <a:r>
              <a:rPr lang="en-US" dirty="0" smtClean="0"/>
              <a:t>are using antibiograms</a:t>
            </a:r>
          </a:p>
          <a:p>
            <a:pPr lvl="1"/>
            <a:r>
              <a:rPr lang="en-US" dirty="0" smtClean="0"/>
              <a:t>The way </a:t>
            </a:r>
            <a:r>
              <a:rPr lang="en-US" b="1" dirty="0" smtClean="0"/>
              <a:t>HAI programs </a:t>
            </a:r>
            <a:r>
              <a:rPr lang="en-US" dirty="0" smtClean="0"/>
              <a:t>nationally are using antibiograms</a:t>
            </a:r>
          </a:p>
          <a:p>
            <a:r>
              <a:rPr lang="en-US" dirty="0" smtClean="0"/>
              <a:t>Determine the feasibility and utility of a statewide antibiogram for CT</a:t>
            </a:r>
          </a:p>
          <a:p>
            <a:r>
              <a:rPr lang="en-US" dirty="0" smtClean="0"/>
              <a:t>Inform the CSTE taskforce about gaps in antibiogram usage</a:t>
            </a:r>
          </a:p>
          <a:p>
            <a:r>
              <a:rPr lang="en-US" dirty="0" smtClean="0"/>
              <a:t>Inform CLSI about any improvements that need to be made in the M39 and about shortcomings in recent antibiograms</a:t>
            </a:r>
          </a:p>
          <a:p>
            <a:r>
              <a:rPr lang="en-US" dirty="0" smtClean="0"/>
              <a:t>Possibility: creation of a toolkit for antibiogram usage in hospitals or HAI programs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1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2" y="609600"/>
            <a:ext cx="9143538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CLSI </a:t>
            </a:r>
            <a:r>
              <a:rPr lang="en-US" dirty="0"/>
              <a:t>M39-A4 </a:t>
            </a:r>
            <a:r>
              <a:rPr lang="en-US" dirty="0" smtClean="0"/>
              <a:t>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295400"/>
            <a:ext cx="10058402" cy="4688065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umulative antibiogram </a:t>
            </a:r>
            <a:r>
              <a:rPr lang="en-US" u="sng" dirty="0" smtClean="0"/>
              <a:t>at least annually</a:t>
            </a:r>
          </a:p>
          <a:p>
            <a:r>
              <a:rPr lang="en-US" dirty="0" smtClean="0"/>
              <a:t>Only species ≥</a:t>
            </a:r>
            <a:r>
              <a:rPr lang="en-US" dirty="0"/>
              <a:t> </a:t>
            </a:r>
            <a:r>
              <a:rPr lang="en-US" dirty="0" smtClean="0"/>
              <a:t>30 isolates </a:t>
            </a:r>
          </a:p>
          <a:p>
            <a:r>
              <a:rPr lang="en-US" dirty="0" smtClean="0"/>
              <a:t>Only first isolate each patient</a:t>
            </a:r>
          </a:p>
          <a:p>
            <a:r>
              <a:rPr lang="en-US" dirty="0"/>
              <a:t>O</a:t>
            </a:r>
            <a:r>
              <a:rPr lang="en-US" dirty="0" smtClean="0"/>
              <a:t>nly antimicrobial agents routinely tested &amp; those that might be suppressed </a:t>
            </a:r>
          </a:p>
          <a:p>
            <a:r>
              <a:rPr lang="en-US" dirty="0" smtClean="0"/>
              <a:t>Send data through real-time interface or periodically export results </a:t>
            </a:r>
          </a:p>
          <a:p>
            <a:r>
              <a:rPr lang="en-US" dirty="0" smtClean="0"/>
              <a:t>Consistent format (e.g., simple rows and defined columns)</a:t>
            </a:r>
          </a:p>
          <a:p>
            <a:r>
              <a:rPr lang="en-US" dirty="0"/>
              <a:t>A</a:t>
            </a:r>
            <a:r>
              <a:rPr lang="en-US" dirty="0" smtClean="0"/>
              <a:t>ntimicrobials routinely tested, even if not reported to clinicians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7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2" y="457202"/>
            <a:ext cx="8991602" cy="533400"/>
          </a:xfrm>
        </p:spPr>
        <p:txBody>
          <a:bodyPr/>
          <a:lstStyle/>
          <a:p>
            <a:r>
              <a:rPr lang="en-US" dirty="0" smtClean="0"/>
              <a:t>CLSI M39-A4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2" y="990602"/>
            <a:ext cx="11734800" cy="3047998"/>
          </a:xfrm>
        </p:spPr>
        <p:txBody>
          <a:bodyPr>
            <a:normAutofit/>
          </a:bodyPr>
          <a:lstStyle/>
          <a:p>
            <a:r>
              <a:rPr lang="en-US" sz="1900" dirty="0" smtClean="0"/>
              <a:t>Desirable patient and specimen information: Refer to handout</a:t>
            </a:r>
          </a:p>
          <a:p>
            <a:r>
              <a:rPr lang="en-US" sz="1900" dirty="0" smtClean="0"/>
              <a:t>Results confirmed before reporting </a:t>
            </a:r>
          </a:p>
          <a:p>
            <a:r>
              <a:rPr lang="en-US" sz="1900" dirty="0" smtClean="0"/>
              <a:t>Reinterpretation of results using interpretive criteria or current breakpoints </a:t>
            </a:r>
          </a:p>
          <a:p>
            <a:pPr lvl="1"/>
            <a:r>
              <a:rPr lang="en-US" sz="1500" dirty="0"/>
              <a:t>F</a:t>
            </a:r>
            <a:r>
              <a:rPr lang="en-US" sz="1500" dirty="0" smtClean="0"/>
              <a:t>ootnote indicating years changes occurred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670" y="3352802"/>
            <a:ext cx="3710884" cy="2448479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08012" y="2819400"/>
            <a:ext cx="6411350" cy="3227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 smtClean="0"/>
              <a:t>If include species &lt;30 isolates, append a note to indicate less statistical validity </a:t>
            </a:r>
          </a:p>
          <a:p>
            <a:r>
              <a:rPr lang="en-US" sz="1900" dirty="0" smtClean="0"/>
              <a:t>Define abbreviations</a:t>
            </a:r>
          </a:p>
          <a:p>
            <a:r>
              <a:rPr lang="en-US" sz="1900" dirty="0" smtClean="0"/>
              <a:t>Prepare separate tables gram-negative, gram-positive</a:t>
            </a:r>
          </a:p>
          <a:p>
            <a:r>
              <a:rPr lang="en-US" sz="1900" dirty="0" smtClean="0"/>
              <a:t>Report available in accessible format</a:t>
            </a:r>
          </a:p>
          <a:p>
            <a:pPr lvl="1"/>
            <a:r>
              <a:rPr lang="en-US" sz="1900" dirty="0" smtClean="0"/>
              <a:t>pocket guide</a:t>
            </a:r>
          </a:p>
          <a:p>
            <a:pPr lvl="1"/>
            <a:r>
              <a:rPr lang="en-US" sz="1900" dirty="0"/>
              <a:t>p</a:t>
            </a:r>
            <a:r>
              <a:rPr lang="en-US" sz="1900" dirty="0" smtClean="0"/>
              <a:t>df/printout on database</a:t>
            </a:r>
          </a:p>
        </p:txBody>
      </p:sp>
    </p:spTree>
    <p:extLst>
      <p:ext uri="{BB962C8B-B14F-4D97-AF65-F5344CB8AC3E}">
        <p14:creationId xmlns:p14="http://schemas.microsoft.com/office/powerpoint/2010/main" val="23682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3212" y="-152400"/>
            <a:ext cx="10515600" cy="1066800"/>
          </a:xfrm>
        </p:spPr>
        <p:txBody>
          <a:bodyPr/>
          <a:lstStyle/>
          <a:p>
            <a:r>
              <a:rPr lang="en-US" dirty="0" smtClean="0"/>
              <a:t>Lit Review – Exemplary Antibiograms around the Country</a:t>
            </a:r>
            <a:endParaRPr lang="en-US" dirty="0"/>
          </a:p>
        </p:txBody>
      </p:sp>
      <p:pic>
        <p:nvPicPr>
          <p:cNvPr id="1026" name="Picture 2" descr="https://lh5.googleusercontent.com/XGHd3N6t6o8NC4HXVNwdk-Q-1oJqmDHDKeW-l4pQkaCC0OGEAw7YoNdkVLXJ9bGvmELXkNsnhyWksqXsDIn6TdmfGNytSIAG3uwJJd-zNdh5jDAkhMRfPGJRf7O_m8IXy9J0b_h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2" y="2814965"/>
            <a:ext cx="4692316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12" y="1489890"/>
            <a:ext cx="2348393" cy="3219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9212" y="1614636"/>
            <a:ext cx="149805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1200" dirty="0" smtClean="0"/>
              <a:t>Pros: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Inclusion of standard deviation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Easily interpretable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399" y="1231665"/>
            <a:ext cx="2538413" cy="1626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9412" y="877312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Massachusetts State Antibiogram</a:t>
            </a:r>
            <a:endParaRPr lang="en-US" sz="1400" u="sng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0399" y="5349551"/>
            <a:ext cx="32485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6"/>
              </a:rPr>
              <a:t>https://</a:t>
            </a:r>
            <a:r>
              <a:rPr lang="en-US" sz="1000" dirty="0" smtClean="0">
                <a:hlinkClick r:id="rId6"/>
              </a:rPr>
              <a:t>www.doh.wa.gov/ForPublicHealthandHealthcareProviders/HealthcareProfessionsandFacilities/AntibioticResistance/Stewardship/Antibiograms</a:t>
            </a:r>
            <a:r>
              <a:rPr lang="en-US" sz="1000" dirty="0" smtClean="0"/>
              <a:t> </a:t>
            </a:r>
            <a:endParaRPr lang="en-US" sz="1000" dirty="0"/>
          </a:p>
        </p:txBody>
      </p:sp>
      <p:sp>
        <p:nvSpPr>
          <p:cNvPr id="9" name="Rectangle 8"/>
          <p:cNvSpPr/>
          <p:nvPr/>
        </p:nvSpPr>
        <p:spPr>
          <a:xfrm>
            <a:off x="150812" y="4956654"/>
            <a:ext cx="4089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Washington State Interactive Regional Antibiogram</a:t>
            </a:r>
            <a:endParaRPr lang="en-US" sz="1400" u="sng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61405" y="2362502"/>
            <a:ext cx="4089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Canada: Country &amp; Provinces Antibiogram</a:t>
            </a:r>
            <a:endParaRPr lang="en-US" sz="1400" u="sng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2338" y="3075949"/>
            <a:ext cx="2195485" cy="276998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1200" dirty="0" smtClean="0"/>
              <a:t>Pros: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Color-coding for ease of interpretation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For large hospitals, antibiograms for ICU &amp; ED are provided in addition to hospital antibiogram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Larger regional analysis provides better ability to trend for antimicrobial stewardship committees at small hospitals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103812" y="894367"/>
            <a:ext cx="408913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Nebraska State Antibiogram</a:t>
            </a:r>
            <a:endParaRPr lang="en-US" sz="1400" u="sng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6612" y="1202144"/>
            <a:ext cx="6126264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1200" dirty="0" smtClean="0"/>
              <a:t>Pros: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Directly access </a:t>
            </a:r>
            <a:r>
              <a:rPr lang="en-US" sz="1200" dirty="0"/>
              <a:t>electronic reports for antibiotic resistance in real </a:t>
            </a:r>
            <a:r>
              <a:rPr lang="en-US" sz="1200" dirty="0" smtClean="0"/>
              <a:t>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Electronic sent </a:t>
            </a:r>
            <a:r>
              <a:rPr lang="en-US" sz="1200" dirty="0"/>
              <a:t>to a DHHS database </a:t>
            </a:r>
            <a:r>
              <a:rPr lang="en-US" sz="1200" dirty="0" smtClean="0"/>
              <a:t>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DHHS </a:t>
            </a:r>
            <a:r>
              <a:rPr lang="en-US" sz="1200" dirty="0"/>
              <a:t>disease experts monitor </a:t>
            </a:r>
            <a:r>
              <a:rPr lang="en-US" sz="1200" dirty="0" smtClean="0"/>
              <a:t>these 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021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0412" y="33337"/>
            <a:ext cx="9143538" cy="1066800"/>
          </a:xfrm>
        </p:spPr>
        <p:txBody>
          <a:bodyPr/>
          <a:lstStyle/>
          <a:p>
            <a:r>
              <a:rPr lang="en-US" dirty="0" smtClean="0"/>
              <a:t>Statewide Analysis Portion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5202" y="1100137"/>
            <a:ext cx="10295583" cy="46148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25"/>
              </a:spcBef>
            </a:pPr>
            <a:r>
              <a:rPr lang="en-US" dirty="0" smtClean="0"/>
              <a:t>Laboratory Assessment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 smtClean="0"/>
              <a:t>Request of Antibiograms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FF7C80"/>
                </a:solidFill>
              </a:rPr>
              <a:t>Response rate antibiograms: 40.9%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	</a:t>
            </a:r>
            <a:r>
              <a:rPr lang="en-US" dirty="0" smtClean="0">
                <a:solidFill>
                  <a:srgbClr val="FF7C80"/>
                </a:solidFill>
              </a:rPr>
              <a:t>Response rate questions: 31.8%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 smtClean="0"/>
              <a:t>Survey on Antibiogram Creation and Laboratory Techniques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00B050"/>
                </a:solidFill>
              </a:rPr>
              <a:t>Response rate: 72.7%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 smtClean="0">
                <a:solidFill>
                  <a:srgbClr val="00B050"/>
                </a:solidFill>
              </a:rPr>
              <a:t>	Completion rate: 100%</a:t>
            </a:r>
            <a:endParaRPr lang="en-US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 smtClean="0"/>
              <a:t>Hospital Assessment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 smtClean="0"/>
              <a:t>Request of Antibiograms 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00B050"/>
                </a:solidFill>
              </a:rPr>
              <a:t>Response rate antibiograms: 66.7%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	Response rate questions: </a:t>
            </a:r>
            <a:r>
              <a:rPr lang="en-US" dirty="0" smtClean="0">
                <a:solidFill>
                  <a:srgbClr val="00B050"/>
                </a:solidFill>
              </a:rPr>
              <a:t>80.0%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 smtClean="0"/>
              <a:t>Survey of Antimicrobial Stewardship training and Antibiogram Usage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FF7C80"/>
                </a:solidFill>
              </a:rPr>
              <a:t>Response rate: 33.3%</a:t>
            </a: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rgbClr val="00B050"/>
                </a:solidFill>
              </a:rPr>
              <a:t>	Completion rate</a:t>
            </a:r>
            <a:r>
              <a:rPr lang="en-US" dirty="0" smtClean="0">
                <a:solidFill>
                  <a:srgbClr val="00B050"/>
                </a:solidFill>
              </a:rPr>
              <a:t>: 100%</a:t>
            </a:r>
            <a:endParaRPr lang="en-US" dirty="0">
              <a:solidFill>
                <a:srgbClr val="00B050"/>
              </a:solidFill>
            </a:endParaRPr>
          </a:p>
          <a:p>
            <a:pPr marL="32004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6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81000"/>
            <a:ext cx="9525002" cy="609600"/>
          </a:xfrm>
        </p:spPr>
        <p:txBody>
          <a:bodyPr/>
          <a:lstStyle/>
          <a:p>
            <a:r>
              <a:rPr lang="en-US" dirty="0" smtClean="0"/>
              <a:t>Initial Question Analysis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027" y="1241258"/>
            <a:ext cx="4788798" cy="297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788" y="1187116"/>
            <a:ext cx="5018775" cy="30800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992" y="6294250"/>
            <a:ext cx="2835091" cy="563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1083" y="6294250"/>
            <a:ext cx="2849249" cy="5698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940987" y="1501170"/>
            <a:ext cx="2133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N = </a:t>
            </a:r>
            <a:r>
              <a:rPr lang="en-US" sz="1400" dirty="0" smtClean="0">
                <a:latin typeface="+mj-lt"/>
              </a:rPr>
              <a:t>34/37</a:t>
            </a:r>
            <a:endParaRPr lang="en-US" sz="140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612" y="3652239"/>
            <a:ext cx="5257800" cy="320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7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1812" y="-128337"/>
            <a:ext cx="9143538" cy="1066800"/>
          </a:xfrm>
        </p:spPr>
        <p:txBody>
          <a:bodyPr/>
          <a:lstStyle/>
          <a:p>
            <a:r>
              <a:rPr lang="en-US" dirty="0" smtClean="0"/>
              <a:t>Analysis of Antibiograms – Continued</a:t>
            </a:r>
            <a:endParaRPr lang="en-US" dirty="0"/>
          </a:p>
        </p:txBody>
      </p:sp>
      <p:sp>
        <p:nvSpPr>
          <p:cNvPr id="5" name="AutoShape 2" descr="data:image/png;base64,iVBORw0KGgoAAAANSUhEUgAAAlgAAAFzCAYAAADi5Xe0AAAgAElEQVR4Xu29B3Bc15Xm/3U3co5EJAiSAjNFUhSjSDGLlGxJtiVZ9kiyLMkTdr1VntnZ2q3dmXFtTXnHntrdmqlxaebvWcmKliwrW5lBzJkUk5gzCGZkoIFG6O5/nQs21Wx2Nzq87n7hu1UoQcC7557zu5fsj+eed6/N6/V6wUYCJEACJEACJEACJKAZARsFlmYsaYgESIAESIAESIAEFAEKLC4EEiABEiABEiABEtCYAAWWxkBpjgRIgARIgARIgAQosLgGSIAESIAESIAESEBjAhRYGgOlORIgARIgARIgARKgwOIaIAESIAESIAESIAGNCVBgaQyU5kiABEiABEiABEiAAotrgARIgARIgARIgAQ0JkCBpTFQmiMBEiABEiABEiABCiyuARIgARIgARIgARLQmAAFlsZAaY4ESIAESIAESIAEKLC4BkiABEiABEiABEhAYwIUWBoDpTkSIAESIAESIAESoMDiGiABEiABEiABEiABjQlQYGkMlOZIgARIgARIgARIgAKLa4AESIAESIAESIAENCZAgaUxUJojARIgARIgARIgAQosrgESIAESIAESIAES0JgABZbGQGmOBEiABEiABEiABCiwuAZIIMEEGhsb8cILL8DlcqmR7rvvPixfvjzoqNE8m2C3aV5nBDo6OvD888+jvb1deVZfX49nn30WWVlZOvM0tDuB67uoqAg//elPUVhYaJgY6CgJREqAAitSUnxOtwTkg+fFF1/Eo48+irq6Ot36+bvf/Q4HDhwIK7B8zkfzbLID9n1Iyge71h+OibSdbE6JGu/QoUN47bXXYhZY8fbXIq5Q8xwoImWsp556ClOnTtViWNoggaQSoMBKKm4OlggCvg+MadOm4YknnkjEEJrY9PkZLoPlGyiaZzVxLgoj8Yog34foqFGjbpuveG1HEYZhH/Xxk+xPLBksPQgsyeb+9re/Vdk4n0gPFpee/xwYdgHR8aQRoMBKGmoOlCgCvmyP3rcbovmwiObZRHFNlN1wAitRY5rJbrwCSw8sIhVY4qv8+T5//rzm2VI9cKAP5iZAgWXu+TV9dJLx2Lx5M+RD59y5cxFtv6UKSjSiKZpnUxVPrONSYMVKbqifWQVWKCpr167F6tWruVUY37Jh7xQQoMBKAXQOqR0B+cu3oqJCGQxVlxJY1yE1HVevXlV/aQdmvXx/mfs8jGQ7z/evbKmv8rVgBcj+okmek/F9LbDOJNJno4nNZ9M3pm9L1ZdNEIEa+LvAomTp88gjj9y2vePrF8jPn2+wcQI5B8ts+J4JVp/jPz+B9uV348aNG/YFg0AuMl4kBeSB40lN2k9+8hNVBxiqmFt+LuvU1x5//HHs3LlT/eNAmvgs69n/mcC1EU5g+bK54dZhsP7+8yaxy1a72PL5FYpHqDUV+Cc88Dlh5SvOH66OjwJLu78vaSm5BCiwksubo2lIQD4o5EPAV3clb1jJh57vQ85/KP8PQ/kAE6EgIktEkXyANTQ03CYaIqnt8tmVsXz1ML4PhMCaMP8PGZ8w8PfL/4M0mmeHi00KhIXT8ePHbxMAlZWVN/0OVVjv+0CePXv2TWYSb6A4DdzKCVXr4xMf/mMHitRA28H6hLLvi0PmOTs7W8XX19en3sALXB9i9/XXX8eTTz558wUJ6S8xh6tv8vkzfvz4m+vPN65vHn3cAscUvyXr6m/fX+AEE77+QjKYQIpkHQYKwkDR5OMp7KX5mIRaF5GsKf959Y8h0m39UH8+NPxrhKZIIGEEKLAShpaGE01APhBEJPmOPAglbAKzK76/6OX5TZs2KdFx4sSJ27YhwmVTfDbD1ZLIM/7/Og+17ef7wPR/PppnpZ8v9mCxiX3JiARm40J9QAa+HSj9P/74Y5W5kt+FKkQPtOdjc+XKlVtEbyiBJXEEsx2MT6g5lZ+HEsbBMiHys127dt0yT+L3u+++i29/+9tBjw8ItS6Cia7AeHyCQ/5R4H80QbC+8myw2MMJrGBF46HWYaDACsU5mG+h1mfgGgg1F9H82ZIsmt7rKxP9dx3tG5MABZYx541eA+pDcNasWTczD8O9gRZqqyGUEPD/13c0r4qH+vAIV1cVmP2I5ll/gRXMz0Db4cRJsGeFmzSfkI3kw9E3RuAHrr+ICsxgye+C2Q6XSQyWxQrFLlCE+nOLZEvQF1MogRhKoPgLfxGo/ms20KZ/Rsyfof/xHpHWYIWap1D9Q/08WLyRrKkFCxaorLAIpMB1GW4Nhdt65V98JGAkAhRYRpot+nqTQGCNSyCaYLVToQRWsNqeQHuRCix/vwL/1R1ONAV++EfzbDiBFa7uyRejP6tAwSLPBGZzIhFY/kz9a5NiEVjhMpPBRHU0Aitc/VmoP27Barb8nw2c90i2uUJlsPzn1jdPkQiscOswXoElPvmEUyhG4qsIyVDb9pEKrGiEL/96JAG9EaDA0tuM0J+ICPiK2wMPIAxVlxNOhISqlYnIEb9tHNme8S8Q9t+uEVuRZKV8H6LRPBupwIpEJAZm84SN/zZsqCyT/8/9t3Rka9G/9ktvAiswgyTxSwu3JRVujYVaM76MT6DYDBw/WAYrUHwPJ5CGW4fD9Q88Xyswg+UvsMKtqXB/roYTWOG2aCP9c8nnSCDVBCiwUj0DHD9qAv7F7YFXbIT7Sz2WLcLhnAuWQTHKFmGo2Hyc5MNe2ooVK245IT9c3VlgQXeytgj9XyiIJoMVjEGo7a9AMRRsizOYPV+toO/twGBZmXAZrFDF8/5CKJp1GK/AEpE4HCN/wR1YgxdOpPt+R4E13N88/L0RCFBgGWGW6OMtBOQD6+DBgyFPbff95R/4Fl+4173DbUMFFtP7OxOsX7QCK9gH3nBF7oFZhnCxhcu4yAfz7t27VQG7r/lv7wU7HT9cnVSgeNBCYEVS5B7sDczAbeLATFCoYnbfeA8++GDQK1qG2/Lzrw0M5BusDky4x1vkHs061EJgRbqmQsUbyTYz/9ojAaMToMAy+gxazP9w/9L3ofCvkfH/4A33r27/D03/D2YZb82aNUrMBbtUN1yRdagaLPHT51eoAvtgMcRTjB9MdIbLBIZjFSxLGCyD4vuZxOt/dEY4wRQqAxmOcyghHerngUdkBGZYZKyPPvoo7MnhoWLzfyFAnnnnnXfw3HPP3Xxj0F+8+q9N/5qpwLURWCQejF806zDUyyDD/TzUsRr+nAPXVCgx6hNewbZMfb9j/ZXF/nI3YbgUWCacVLOGFHiIosQZ7HwgqUHxb5MmTcKlS5fUvWe+FqoWJpKDGgP5BvaRD5w777zz5mGRvg8gX+bN/3diK1i9T6TPBivQDxVbuENAA2MKJg7kmWAF3j5BEGhfPiBle1GOiJAPWv8PzMBnA5n5/PEXIcFi9f99sIL1YIdmim2fL5988omqEfNfG5F+sAfzJ7CGTsbyzYdsZ0vRt/9Yvuf9xY3EEaoWLJCbv1iPZB3KNqX/Abc+33zHlAT++Qj1c9+l6pGuqUDf7r33XpW18x1k6i/SKLDM+je49eKiwLLenDNiEiABnRGIJDOrM5fpDgmQwDAEKLC4REiABEggxQQosFI8ARyeBBJAgAIrAVBpkgRIgASiIRDuMNVo7PBZEiAB/RCgwNLPXNATEiABixEIdRBspJeMWwwXwyU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iABEiABEiABQxGgwDLUdNFZEiABEiABEiABIxCgwDLCLNFHErAMAS/g9QDwAvAAXvmvtKH/OgcHYLfZb3w54LA7YLc5LEOHgZIACRiHAAWWceaKnpKAcQh4BwFvP+AZANT38l/30PdwA54b/1ViSn4uX/J9+PbZxVMhH7DBBpvNpsRXflYx0uxpSLdnDP3XkYl0RzrSHRlD39szkJmWhQz184zhhuXvSYAESCBqAhRYUSNjBxIgASWe3K4bIqoP8PQPfS9CSr6/kXHSmlQ4gRXPWCKyMtOykZ2eg0xHFrLSc5CVlo2c9DzkZRao37GRAAmQQDQEKLCiocVnScBSBDyAxzX05e795ntPX8IE1HB4EyWwhhs3zZ6O3Mx8FGQWIy8jH3mZRcjPLFRZMDYSIAESCEaAAovrggRIYCjzpERUD+C+8eUVIaWvliqBFY5CeW4V8rOKUJBVhPyMIpXxYiMBEiABCiyuARKwGgGpdXI7AY/zhphyDm3vGaDpUWAFw1aaMwIFWSUozCpGYXYpctJzDUCXLpIACWhJgAJLS5q0RQJ6JCCF5YNdNwSViKpuPXoZkU9GEVjBgqnIr0FRVqkSXMXZpXz7MaIZ50MkYFwCFFjGnTt6TgLBCcgbee6uG6KqeyhLZZJmZIEVOAVF2aUoyS5HcU45SnLKIXVebCRAAuYhQIFlnrlkJFYmILVTAx2A54awMikLMwmswCkSoVWeU4myvEoUZpWYdAYZFglYhwAFlnXmmpGajcBgOzDYCQx2GKaGKt4pMLPA8mcjx0VI8Xx5XhVG5NXEi439SYAEUkCAAisF0DkkCcRGwAMMtA0JKreIquEP5oxtHP32sorA8p8BOal+RF41KvNr1X8d9jT9ThA9IwESuEmAAouLgQR0TcB7Q1RJtqpN154mwzkrCix/rnJavRTLV+TXojJ/pDq1no0ESECfBCiw9Dkv9MrqBCRLJYJKviyYqQo1/VYXWIGZLRFZ1YV1ajuRjQRIQF8EKLD0NR/0xsoEPL3AQMuQqFLXzbAFEqDACr4mstJyUFVQh5rCUcjPLOLCIQES0AEBCiwdTAJdsDIB2QJsGfoy8PlUyZpBCqzhScuRDzWF9aguqOcW4vC4+AQJJIwABVbC0NIwCYQhoLJVzUB/MwDrFavHujYosCInJ+dq1RaNRk3BaHWNDxsJkEByCVBgJZc3R7M6ATlaQYSV1FixRU2AAitqZKqDHPcwsmgsKnjkQ2wA2YsEYiBAgRUDNHYhgagIeGUbsBkYuA5I5ootZgIUWDGjUx3zMgpQV3yH+pI3EtlIgAQSR4ACK3FsadnqBOTKmv6rQ8JK7gNki5sABVbcCJWBDEcmRimh1aC+ZyMBoxJwu914++23kZaWhkceeQQ229A/HLZs2YKDBw/imWeeQXZ2dkrCo8BKCXYOamoC3oEhYdV/DYDX1KEmOzgKLG2Jyzlao4obUF88DlnpOdoapzUSSBKBS5cu4Y033sATTzyBqqoqdHV14YUXXsCSJUswffr0JHlx+zAUWClDz4FNR0COVhjwCSvTRaeLgCiwEjcN9SXjUF88HnJNDxsJGImA1+vF+++/r1z+7ne/i927d+PAgQP48Y9/jPT0dDQ1NeHNN99Ec3MzJk+ejMcee0xltXw/v379OsrLy/HDH/4QtbW1moVOgaUZShqyLAHZ/uu7MiSu2BJKgAIroXiV8fqS8RhTMgGZaVmJH4wjkIBGBC5fvqyyWA8//DC++OILLFu2DBMmTEB7ezteeeUVlc2S/3/vvfeQlZWF+++/X/38rrvuUl+bN2/GyZMn8fTTTytRpkWjwNKCIm1YlIAX6L88JK64FZiUNUCBlRTMsNnsGFs6UX3JXYhsJKB3ApLF+vTTT7Fv3z61TfijH/1ICaXDhw9j+/btN4XT+fPnsWbNGjz++ON466231LNLly5NSJ0WBZbeVw390ycBKVzvuwxIvRVb0ghQYCUNtRooIy0Ld5ROUnVabCSgdwLXrl3Diy++qIrdx40bp9xdu3YtVq9efYvrRUVF+OlPfwqPx6OyXYcOHYL8jFuEep9h+mduAnKNjQgrHreQknmmwEoJdnVQ6R2lk9Ul02wkoFcCHR0dSmA9+uijqKurU27u379ffT311FNwOIJnY0Vo7dmzRz0nW4SZmdq8WcsMll5XCv3SFwGPC+i7CMhBoWwpI0CBlTL0amARWA1lU5CfWZhaRzg6CQQhEExgSWH7Sy+9hJUrV2LKlCk4e/Yszp07h6lTp+K1115TNVtjxozBV199pb4osLi0SCCZBPovDWWt2FJOgAIr5VOgHJDarHHld+rDGXpBAjcIBBNY8ispXv/ggw8Q+Lag1GfJz6Uf3yLkMiKBZBIYaANEXEn2ik0XBCiwdDENyomcjDyML5+GSm4b6mdS6ImuCHCLUFfTQWd0QUAK12U7cKBFF+7QiW8IUGClZjXIpQShXiasKazH+PI7kZmWmtOyU0OEo5LA8AQosIZnxCesREBEVV8Tr7bR6ZxTYCV/YtqO9aGvzY38URnIrU4L6kCaPR0TR0xHbdGY5DvIEUlApwQosHQ6MXQryQQka+W6AMhbgmy6JUCBldyp6TrfD+elb+7RdKIdHrhDOiHbhsXZZXDYgwux5Hof/2idnZ0oKCiI3xAtGIZASUkJ7r33Xk38pcDSBCONGJrAYCvgOg94PYYOwwrOU2Ald5a7Lw6gu/Gbs94GC5yAPfz9mg5bGqryR6IwuyS5ziZgtJaWFpSWlibAMk3qmcD8+fM1cY8CSxOMNGJIAl4v0NcIDDQb0n0rOk2BlfxZ7zzXj/52N/JGpiOrNPLM1MjCMZhcOVOdCs9GAlYkQIFlxVlnzIC7e0hcuXtJw0AEKLAMNFkA8jIKMKXybhTnlBvLcXqbUgJyr+CWLVvgdDrVdTczZszApEmTlE9yVtWRI0cwODiIwsJCLFy4EGVlZbf5K0cz7Nq1CwMDA+o6nEWLFqk7CNva2tTp7r29veosLLGdqEaBlSiytKtfAv1XhwrZ2QxHgALLcFOmHJ44YgbqS4auLmEjgXAEXC4XPv/8c4wdOxaTJ09GU1OTuktQLmvu6+vDzp07VY2UiCr5XrZx5RBR/wua5byrDRs2YO7cuep8q/Xr16taunvuuUf1yc7ORn19vRJxIrwuXrwIqbe7++67NZ0cCixNcdKYvgl4h2qtePyCvqcpjHcUWIadOlQXjMLUqtmwc8vQuJOYBM/b29tx9OhRTJ8+XQkhEVWScZL/F/HV3d2NadOmKU9EGMn1NsuXL7/lepsTJ06oE9tFeEmTC57lvsEVK1ao5/0FlogqyYotWLAAeXl5mkZIgaUpThrTLQG5O7D3HODp0a2LdGx4AhRYwzPS8xMFWcWYWjlb3W3IRgKRELh69arKYC1btgz5+fm3dNm7d6/KPEl2y78FCiwRYmJDBJdsLfq2COXqHBFwI0aMUBkzrRsFltZEaU9/BOToBdc5viWov5mJ2iMKrKiR6a6D3ebAtOo5qMwfqTvf6JC+CEjGavXq1Rg9erSql/JvsnW4Y8cOJa4C3/QUUbZx40bMmzcPlZWV2Lp1K65cuYJvfetbt4g0sSGZLnlrMNRF0PEQocCKhx776p+A3CEo192wmYIABZYpplEFIXcZyp2GbCQQjIDb7VZ1VFJbJbVT/gJICtWlrkpEV0NDQ1CAsu0ndw1Kq6ioUMXu/luJIt5EeEnx/J49e1Qtl2SxtBRbFFhc2+Yl4JIjGK6bNz4LRkaBZa5Jryu+A5MrZporKEajCQF5A7CrqwuLFy++RVyJMJItPhFDEydGJtAPHjyoBJT/VuLu3btVLVZGRgauXbuGWbNmqayX1GTJYaNaNAosLSjShr4IyIGhrjPAYIe+/KI3cROgwIoboe4MjMirxvTqeaY5/V13gA3okIgf2dKTonQ5WsHXfOJKaqZmz559S2SS8ZJ6qpycnJs/l5+dOXMG+/btU0Xs1dXV6ncdHR3qZ5IZky1Cn8CSjJkc2yD2tWgUWFpQpA39EPD0D4krt1M/PtETzQhQYGmGUleGirJLMb16PrLTv/lw1JWDdCZpBCRr9cknn6hzqvxbTU2NOlpBtvUCmwglyUTJVt+qVavU24BS2C7biLm5uZg5cybq6uqCxiCibc2aNdwiTNoMcyBjEpBDQ0VceVzG9J9eD0uAAmtYRIZ9IDcjX4ksvmFo2Cmk4wEEmMHikjAHAclY9Z4G5NJmNtMSoMAy7dSqwDLTsnBXzQJIRouNBIxOgALL6DNI/4HBLqD3FABe1mz25UCBZfYZhqrFurt2IUpytKmDMT8xRqhXAqYXWB6PR+3lytsCdnvkl45Kn7S0tFuO39frJFrar8HOocwVxZUllgEFliWmWZ32fvfIe1GaU2GNgBmlKQkkRGAdO3YM77zzDn7yk5+oQ7587Xe/+x3uvPPO2w4Ma2xsVEVmTzzxxC1vDGhBXArd3nrrLTz55JNh3wyQ1z7lcDLxQd5EePXVV5Wvc+bM0cINTW34+6qp4TDGpBBQ5k/e6ghVLJgsX26O4+4Cek4C8CZ9aA6YGgIUWKnhnopRHXYHZtYsRGkuRVYq+HPM+AloLrC8Xi/effddde+PHG0vlzKmUmBFiigVoiVS3wKfS4WvuhNY7u4b4orbgrGuIyP2o8Ay4qzF7rNsF86qvRfFOeWxG2FPEkgRAc0FltwL9MYbb0Du+JFM1tNPP31zm00yIJmZmTh+/Lg6QExOTJWj6yXL9PHHH6vzK6RPUVGRyjjV1tYqoSaHf4lwk8O/JMMkp7OKiOvp6VE2HnjgAXzwwQcqWyZnXcizb775puovl0LKuNJPbtOW27MlW9bf369u6n700Ufx3nvv4cCBA2oK5DXQZ599Vtn3ZdtkHMnIHTlyRPn47W9/W52VceHCBXXrt/grp8bKPUlPPfWUyvDIhZUyrmTn5DXRRx55RI3n3yQ2udlbXi+VmMR/4SVxyqmzn332mboKQLYq5bA1ufX797///W2++s4JCRRBctbHiy++qGKUV1w//fRTdR+TNLlCQLjJ6bhyXYDwam5uVj4+9thjaktVYnjttdfU7+VQN2H20EMPpT6DJfcK9pwAvIMp+mPDYVNFgAIrVeRTN266IwOzRi5GYVZx6pzgyCQQAwHNBZZPNIigEIHh/4Es/y8CTESE0+nEyy+/jKVLl6K8vFx9L8JFbsxet26dElqyxXjq1Cl89NFH+NGPfqQEk4ga2fJ7/PHH1f1DspUnIkrOvRCRI8JM6qfk59/73veUUPAJrNbWVrz//vvqGXn+t7/9rdoClBNcA7NCvu1MOUb/7bffVmglJtlGFJEj34s48fdbhJtvm1H6FBcXqy21r7/+Wh35L8LN/7ZuYSVCTmIbOXKkGkfEmggf8efkyZOKlWxZvv7660pMynkeoTJY4QSWCFrx4ZlnnlF8xJ5cfCmi7pVXXlEn3E6YMEGJTRFsInxFXIkwkxjkMDbx70/+5E9SK7C8fUPiSs67YrMcAQosy025Cjg7PRezRy5GTkaeNQEwakMS0FRgyampIkzGjBmjMkkiHkTgiGCQFliDJUJBsiYiHPxrsCRzIsJFMi9y55Accy8ZKGlffvml+pkIHGn79+9X2R8RBCIafvCDH6hTWjdv3qz6SPbJJ7Ak+yQ3aYtP0uQSSSl8l/uJQgksET7ii9j11ZNJtk2aZLj8/RbBJOOKkJKD0mTshx9+WGXOgjV53j82nw8S20svvXRT9EhfOdlW4pQMmRye5hNy/nbDCSzxRYSqCFMRqr6Cf7EpWS1fpvH8+fMqpgcffFAJWRFUZWVl0MUWodcN9J4A3D2G/MNGp+MnQIEVP0OjWijILMacUUuQZk83agj022IENBVYIpYkcyQfyiJGZEtNslHPPfec2loLFFg+gbFw4cJbhIr/h7mIJX8RIjZ823m+uZJtPcnMyDahbE2KSBBRI/Vf0t8nsCQzI9tkctqrbMFJu++++8IKrMLCQrU9KDHI99J8QijQb3+B5RNwklUTMRNqizCYwJJMnm9rz1dQ7m9btjmjFVgiqkSMiu8iYH1bhCLWRGj6N8mifec731Hbn764dSGwpKDd3WmxP6IM158ABZa110NZbiVmjVxkbQiM3jAENBVY8sH/xz/+8ZbgZRtNsiOy/RQosOSDXbbtgmWwZPvu+9///m0ZLOkjtUAiQgKbiBART9Jk+0vuHfIXWLLdKJkgyWxJvZT4I31UokYAACAASURBVLdsD5fB8olGyeRIiySD5auLknqw06dPqz6S2fLPZoXLYMm2nfgltU/SIs1gSRZPtvRGjRqlYg8UamJLtgslJqnrEqEpwksyY/63lYsI84875QLLdQ4YaDHMHyw6mhgCFFiJ4Wokq7VFYzC1cpaRXKavFiWgmcCSD2rZ1hIh5Xtz0PdGobCVDI4Uv/vXYPlEhBR1B9ZgSf2RCBL5r3+WR2qB/vCHP6itLsnuyO+kRklqqUQUvPDCC6qOybfl5S+wRNCIyBKB1d3drWqMpMZKhIxsPUqxvdRn2Wy2m2JwuBqsYFuEksET8Sa1XXIzt/gs23ORCizxL1wNVqCvvrUrW7S+uil5g1OEkwi7H//4x6oOTLZWZdtVnpO5EoElAlO+F0Eq2T/x9dy5c2oOpfBdfp/yGqy+y0D/JYv+EWXYzGBxDQQSaCibgjvKbn1piJRIQG8ENBNYly5dUsXfUrDty/RIsPKBLYXTstUkdUmyXSaiyfcGoO8tQsl8SdZHBFDgW4T+AktEm9yCLcJBCuVFZIkgkT7+bw/6RJ6/wJK39aRQW+qO5LZs+UpPT1f1VXJzt4gz8V22G2VbMJK3CEPVYMl2qfC4fv162LcIg20RSjyh3iKULFOgr/Jmpq/JW4sisiRLdccdd6jaKXnRQF4kkJo42baV5v8WocyHbK+Kr/LcD3/4Q1WnpYu3CAdaAddZvf25oT8pIsAMVorA63DYaVVzUV04Soee0SUSGCKgmcAiUBLQnIAcx+A8yoNENQdrXIMUWMadO609l52G+aNWoIDHN2iNlvY0IkCBpRFImkkAgZ5jgFziHNBcfYPISHfAbrclYFCa1DMBCiw9z07yfSvIKsL8+vtgA/8uSD59jjgcAQqs4Qjx96kh4DoPDDTfNvbJc63YsqdJ/fz+RWNRWZ6bGv84akoIUGClBLuuB60tHI2pVbN17SOdsyYBzQTWpk2bVL0Vm3UISB2dHL+heZNDRD3Bz7ry2L85U6ykKBsPL2/QfHga1C8BCiz9zk0qPZtceTfqiobeuGYjAb0Q0ExgSeE4m7UIyFlc8pahps3bD7guhDR57EwnOp1DZ5g11Bdjwd0jNR2exvRNgAJL3/OTKu+kHuue+pXIzxw6q5CNBPRAQDOBpYdg6IMJCPSeBAZDHyba6xrErgOXkJWZhjnTq00QMEOIhgAFVjS0rPVsSXY55oxaaq2gGa2uCWgqsORIBLnvTs5bkuME5OLgu+666xYAcmyAnBAuW0tyinpgu3z5srqQWY5gkCMUZs+ejYaGBnXcgByJ0NLSog7flMNJ/Q/G1DVlOhcZgf6rQN9QfRUbCQQjQIHFdRGOAM/H4vrQEwHNBJYcXikCSK6TEVEkZyiJ2Jo7d666MNjX5AwrOfupqqrqNoHlE18ioEScNTU1qRPM5aBLOftJvuRAUbE7Y8YMda+gnJsl9x767tbTE1z6EgUBdSTD0BldbCQQigAFFtfGcATm169AYVbJcI/x9ySQcAKaCiw5CV0O6pTslJyuLpmqiRMnYty4cSoQyT5t3boVeXl5ShwFZrDkcE2xIYJMsldyWOYXX3yhDsWUjJa/wJJTx48ePaoOA5UDQ9kMTqBHLnHuMngQdD/RBCiwEk3Y+PZLc0Zgdt0S4wfCCAxPQDOBFUjiwoUL2LVrF5YsWQK5CkcyXJJ5EjEkb5/JdmKwLUJ/O3LquJwyLte4SPPfIpRMmdiUTBabwQkMXAdcjQYPgu4ngwAFVjIoG3+MiRUzUF889A97NhJIFQHNBZZkoOSuPI/Ho+7hk60+aXLh8YkTJ9S9f1999VVYgSXPSaZLrraR7T+5uNi/SY2X2JDf+V8TkyqIHDcOAt5BwHkYkP+ykcAwBCiwuEQiIeCwp+HeMQ8gKy07ksf5DAkkhIDmAsvnpdxrJ2djST1WaWmpurxYCt7ljrudO3dGlME6f/489uzZczMLJrYlayXiS0SX1F9JpqyyslI9Q7GVkDWSWKN9jUD/9cSOQeumIUCBZZqpTHggPIA04Yg5wDAENBNYUj8lFw1L8brv8MnVq1eronfZIhRRJJcx+zf5+apVq24KI9k6lLcI5QJnqcEKVscl2S2p5ZJnpAZr0aJFyvbo0aNvy3Rx9nVOQK7Bketw2EggQgIUWBGC4mOKwJy6pSjJKScNEkgJAU0FlggqyVZJ1kq28davX6+2Cevr628Jzj+DJVuJvb29yM7OVv/1FcZPmjRJZad27NiBxYsXo7y8XAmubdu2YdasWSoD5hNYcqyDZLTGjBmTEogcNEYCvaeAwY4YO7ObFQlQYFlx1mOPuSy3ArNGLo7dAHuSQBwENBNY4oOIqo0bN6ojGkKdgyXP+Qss2UqUPlJPJVt9UsMlGSl5a1BqsHznYAXG6Cua5xZhHLOfyq6D7UDv6VR6wLENSIACy4CTlmKXZ9Tcg8r82hR7weGtSEBTgWVFgIw5RgI9xwF3d4yd2c2qBCiwrDrzscddlF2KeaOWx26APUkgRgIUWDGCY7c4CDB7FQc8a3elwLL2/Mca/bTquaguuPVt9FhtsR8JREqAAitSUnxOOwLMXmnH0mKWKLAsNuEahVuYXYL5o1ZoZI1mSCAyAhRYkXHiU1oRcHcAPae0skY7FiNAgWWxCdcw3LtqF6Ai75tr2zQ0TVMkEJQABRYXRnIJ8M3B5PI22WgUWCab0CSGU5pTgdl1fKMwicgtPxQFluWXQBIBeHoA59EkDsihzEaAAstsM5rceOaOWobi7LLkDsrRLEuAAsuyU5+CwF3ngYHmFAzMIc1CgALLLDOZmjh4untquFt1VAosq8580uN2A137kz4qBzQXAQosc81nKqJZ3vBdpDsyUjE0x7QYAQosi014ysIduA64GlM2PAc2BwEKLHPMYyqjmDhiBupLxqXSBY5tEQIUWBaZ6JSH6TwGeJwpd4MOGJsABZax508P3hdmFWN+/X16cIU+mJwABZbJJ1gX4Xl6AecRXbhCJ4xNgALL2POnF+9FYInQYiOBRBKgwEokXdoeItB3Cei/TBokEDcBCqy4EdIAgDElEzB+xDSyIIGEEqDASiheGlcEnIcBj4swSCBuAhRYcSOkAQC5Gfm4d8wDZEECCSVAgZVQvDQOnn3FRaAhAQosDWFa3JRcAC0XQbORQKIIUGAliiztDhHg9iBXgoYEKLA0hGlxU3eUTkZD+RSLU2D4iSRAgZVIurQN9BwD3Hx7kEtBGwIUWNpwpBWo7JVksdhIIFEEKLASRZZ2Ae8A0H2QJEhAMwIUWJqhpCEAyxoeRoYjiyxIICEEKLASgpVGFYHBNqD3DGGQgGYEKLA0Q0lDAKZXz0NVQR1ZkEBCCFBgJQQrjSoCcnK7nODORgIaEaDA0ggkzSgCdcV3YHLFTNIggYQQoMBKCFYaVQR4PAMXgsYEKLA0Bmpxc/mZRVgweqXFKTD8RBGgwEoUWavb9Q4C3QesToHxa0yAAktjoDQHXv7MRZAoAhRYiSJrdbuDnUDvSatTYPwaE6DA0hgozWHWyMUoy60gCRLQnAAFluZIaVAR6L8C9F0kDBLQlAAFlqY4LWPM7gFy+m3I7gUyXB5k9A4ivWcAac4+OEpKUPvg9y3DgoEmjwAFVvJYW2sk11lgoNVaMTPahBOgwEo4YkMNkCWiqQ/I6vUgs9eD9F4RTf1w9PTD3uUEunvg6eyCp6s7ZFy5c+ag7NlnDRU3nTUGAQosY8yT8bx0HgE8vcbzmx7rmgAFlq6nRxPn0t1Adp8d2b0eZPV5ke4cgKNnAA6nC/ZuF2xdTni7nfB2dsE7OBj3mBl1daj6m7+J2w4NkEAgAQosronEEOjaB8CTGNu0alkCFFjGnHobhjJNskUn2aYMlxvpzn6k9fQr4WTr7oW3sxverm54epP7DzNbRgbqfv1rY4Kl17omQIGl6+kxqHPefqD7kEGdp9t6JkCBpa/ZyRqwIdsFZLm8yOx1I71ncKiuydkHOHtVtkm25yTbpOdW88tfIq2kRM8u0jcDEqDAMuCk6d5ldzfQc1z3btJB4xGgwEr8nKX5tuhcQ3VNUhCeprbp+uDo7gXkq7Mbnq4ueAcGEu9QEkao/C//BZkNDUkYiUNYiQAFlpVmO1mxSnG7FLmzkYDGBCiwYgea0yfZJi+yXECGcwDpSjj1we7sU5kmKQiXTFOyt+hij0i7nmXPPYfc2bO1M0hLJACAAovLQHsC/VeBvibt7dKi5QlQYN26BDJli07VNnmQLscPOAeQJgXh3S7Ye1xApxSEd6s36eD1Wn79hAJQ/MgjKLjvPvIhAU0JUGBpipPGFAERVyKy2EhAYwJWEFgOObPJZUNWH5DZ40amy420bikIl2yTC+jqAaS2qbPTNFt0Gi+TqM0VrFiB4kcfjbofO5BAOAIUWFwf2hNwnQcGmrW3S4uWJ2BkgZXbb1dv0ElBeIYqCB86s8km2SZnrxJN6i06p9Py85xsALnz56Ps6aeTPSzHMzkBCiyTT3BKwnOdAQbaUjI0BzU3Ab0JrIxB+426pqG36ORL3qCTL7sUg3f1wNvVxS06nS/LnBkzUP4Xf6FzL+me0QhQYBltxozgb89JwN1pBE/po8EIJENgqS26Pjuy/N6iU8cPqEyTCzbn0JlN6viBvj6DEaS7wQhkT5qEET/7GeGQgKYEKLA0xUljikDPCcCt73NvOFPGJBCPwMqWt+ikrkldq+K++RadZJtsUtekTgfnFp0xV0Z8XssRDXJUAxsJaEmAAktLmrQ1REDOwJKzsNhIQGMCgQIrY9CmLvHN7PGoYvAMyTT53qKTbJOqa7pREO7hzQIaT4dpzGWOGYPK//bfTBMPA9EHAQosfcyDqbzwOo/C5ukxVUwMJvUEBpoHceXTbepalaG36Lq4RZf6aTGFB+l1dajmfYSmmEs9BUGBpafZMIkvg51fI83G2hSTTGeKw7Cj70IXWt9fj/7GSyn2hcOblYCjpga1P/+5WcNjXCkiQIGVIvBmHra/7QAy0uK/5d7MjBhbeAJebxpcJ6+h+bWP4el1ERcJJJSAraoKdf/zfyZ0DBq3HgEKLOvNecIj7mnei5zMhA/DAUxIwOtOg3P/ebS8+YkJo2NIeiXgqajA6L//e726R78MSoACy6ATp2e3Oy7vRGFemp5dpG86I+Dpc6Br+1G0f7xBZ57RHSsQ6C8tRcM//IMVQmWMSSRAgZVE2FYZ6tq5TRhRmmuVcBlnHATcnV50bNiPrk2747DCriQQHwFnUREm/eM/xmeEvUkggAAFFpeE5gQaj65GXW2p5nZp0DwEBq4PoO3Treg9dMI8QTESwxJoyc7GXf/8z4b1n47rkwAFlj7nxdBeHdnzLiaNrzd0DHQ+EQQc6GvsQOt7X6K/6UoiBqBNEoiJwEUA83/zm5j6shMJhCJAgcW1oTmBPZt+h7tnTNDcLg0ak4C8Edh74hpaXv0jPH39xgyCXpuawNHOTqx6801Tx8jgkk+AAiv5zE0/4ta1L+OeOVNNHycDDE/AO5iG7v3n0Pr7T4mKBHRNYO/Vq/jeBx/o2kc6ZzwCFFjGmzPde7z2o99g+eK7de8nHUwMAY/Ljq5tR9H+6cbEDECrJKAxge1XruAHH36osVWaszoBCiyrr4AExP/Ze/+KVSvmwQbe/ZYAvLo1OdgJdK7bg66tX+nWRzpGArcRyMjAxgsX8CNmsLg4NCZAgaUxUJoDvvjw/8OSRXOR4XAThwUIDFzrR9un29D7Nd8ItMB0my5Eb0kJtpw8iSffecd0sTGg1BKgwEotf1OOvvqP/465c2aiIMeU4TEoRcAB1/kOtL27Fv2XrpEJCRiWQG9ZGfaePIkn/vAHw8ZAx/VJgAJLn/NiaK/WfPQCJk+cgOqKbEPHQedvJ6DeCDx2BS2vfgTPwAARkYDhCVzNzcUZqcF64w3Dx8IA9EWAAktf82EKb9Z98ltUVlZh8rgRpoiHQQDqjcCvzqL1D58RBwmYisDXPT1w2mz4/quvmiouBpN6AhRYqZ8D03nw5acvo7+vB6uWzwXgNV18VgrI3WNTdwR2fLbJSmEzVgsRWN/YiNzKSjz20ksWipqhJoMABVYyKFtsjPWfvYLurjbcv3IZ0uw8WNKI0z/Y4UXHuj3o3rbPiO7TZxKIiIC9shJrdu5EYW0tHnnhhYj68CESiJQABVakpPhcxAQ2fPEaujpacM/8+SgpdETcjw+mmoAN/df60P7RZvQePZ1qZzg+CSScgLOqCjt27EDRqFH4Hq/KSThvqw1AgWW1GU9CvJvWvIGOtmsYe0cDJjVUJmFEDhEfAQdc59rR+vYaDFxtjs8Ue5OAgQic8npxvrERpWPH4uHnnzeQ53TVCAQosIwwSwbzcfPaN9HeehV2hwPfuu8e1mHpdP68Hnkj8DKuv/wh4OGhsDqdJrqVQALrz59XxyGXNTTgoV//OoEj0bQVCVBgWXHWExzzlnVvoa3lshrlvuVLkJk+mOARaT4aAp4BB5zyRuDbn0fTjc+SgKkIuMvLsWHPHhXTiIkT8e1/+idTxcdgUk+AAiv1c2A6D7atfxst1y+quGbNnovK0nTTxWjEgNw9dnRt/RodX2wxovv0mQQ0JSDnX3195IiyWTl1Kh743/9bU/s0RgIUWFwDmhPYuekDXLtyTtmtqBqJ2dPrNR+DBiMnMNjuQcfaPejesT/yTnySBExOYNvFi+gdHMqu18yciZX/63+ZPGKGl2wCFFjJJm6B8fZu/xSXLnxzL92qlUuRbuep38mdehv6r/ah/Y8b0Xv8bHKH5mgkoHMC3tJSfPnVN5eSj773Xiz5H/9D517TPaMRoMAy2owZwN9De7/EudMHb3p696zZqCrLNIDnZnDRAdfZNrS8tRqDza1mCIgxkIDmBFpLS7HPT2CNW7UKC/7yLzUfhwatTYACy9rzn5Dojx7ailNHd9+0XVRcgoVzJydkLBodIqDeCDxyCddf/oBISIAEhiGwo7kZTqfz5lNTHnkEs//0T8mNBDQlQIGlKU4aEwKnj+/FkQObb4GxYvliZKW7CUhjAuqNwD2n0fruao0t0xwJmJPAYHk5Nt54e9AX4YynnsKMJ54wZ8CMKmUEKLBSht68A58/cwgH96y7JcDJU6ZhzMgC8wad5MjUG4FbvkbHar4RmGT0HM7gBBozMnDy5MlbopjzF3+Byd/5jsEjo/t6I0CBpbcZMYE/l5tOYs+2T26JxJGWjvtXLIANPBMrnikeaHOjc81udO/6psYtHnvsSwKWIpCTg3VHj94W8sK//ms0rFhhKRQMNvEEKLASz9hyI1y/2ogdG9+7Le4FCxehOI8nhke/IGzov+JC24cb4To5dPwFGwmQQPQEOsvLsTtge1CsLP27v0P9PXLrBBsJaEeAAks7lrR0g4Czqw1ffvbKbTxGVFRjzl1jySliAmlwnWlBy5ufY7CtI+JefJAESCA4gd3t7ejsuP3P0qpf/QrV06cTGwloSoACS1OcNCYEvF4PPn77X4LCWLpkCXKzuE0YbqXIG4E9X19E86sfckGRAAloRGBw5Ehs3BK8ZvH7r76KvBEjNBqJZkhgiAAFFldCQgis/fhF9PZ03WZ7ZN1oTJ9cm5AxjW7UM5AG564TaH1/rdFDof8koDsCp3Nzce7G1Tj+zmXk5uLJd9/Vnb90yPgEKLCMP4e6jGDbhnfQcq0pqG/Lly9FdjpPdvfBcTtt6Np8CB1rt+lyLukUCRiewKhRWLdpU9AwKiZPxrf+7/81fIgMQH8EKLD0Nyem8OjA7jVoPHs4aCz1o+/A1AlVpogzniAGWt3oWL0Tzj1fx2OGfUmABIYhcDY3F2eCZK+k24Rvfxvz/9N/IkMS0JwABZbmSGlQCJw8ugvHDoXOyKxYvgxZ6f0WhGVH/yUnWj/ciL7TjRaMnyGTQHIJuGtqsGFb6L+LRFyJyGIjAa0JUGBpTZT2FIGLjcfx1Y7PQtKoH9OAqeMrrUPL64DrTCta3vwMg+2d1ombkZJAigkcs9lw8Vzo401ke1C2CdlIQGsCFFhaE6U9RaCzoxkbv3g9LI2lS5chN9PcWSz1RuChJjS/9keuDBIggSQT6KupwZYw2StxRwrcpdCdjQS0JkCBpTVR2rtJYPUf/x19rp6QRMpGVGHe3ePkpmLTUfP0yR2Bp9D6/hrTxcaASMAIBGwOB3Z3dKCjpSWku3I0gxzRwEYCiSBAgZUIqrSpCOzftRoXzh0JS2PO3PkYUewwDTF3N9C56SA6v9xhmpgYCAkYkUB3bS12bt0a1vX6BQuw9G//1ojh0WcDEKDAMsAkGdXFpvNHsW/nF2Hdt9nsuH/lYjhsxj62YaBlEB1f7ITzq+BvThp1Duk3CRiRgL28HOv274dnMPyhxgv/839Gw333GTFE+mwAAhRYBpgko7ro7G7Hl5++PKz7EyZORkN9ybDP6e8BO/ovdqP1gw3oOxv8zC/9+UyPSMD8BJqKi3F8//5hA/2T3/8eWUVFwz7HB0ggFgIUWLFQY5+ICWxe8yba264O+/ySpUuQl2mUK3TS0HvyOprf/Ayezu5hY+MDJEACySPQV12NLdu3DzsgDxgdFhEfiJMABVacANk9PIGv923E2ZP7hsVUVFSKBfOmwQb9bhV6PenoOdiI5tc/GjYePkACJJACArm52HjsGAY9w784M+PJJyFfbCSQKAIUWIkiS7uKwKULJ7B3+6cR0Zg2fSbqqnIiejaZD8kbgd07j6Ptj18mc1iORQIkECWBCxkZOHHyZES9Hvr1r1HW0BDRs3yIBGIhQIEVCzX2iZjA4EA/vvzsFfS5nBH1Wbx4EfKzh//XZ0TG4nzI3W1D54Z96NywK05L7E4CJJBoAr1lZdi2d29EwxSPHo3v/tu/RfQsHyKBWAlQYMVKjv0iJnBw75c4f/pgRM9nZGVh+eJ5cNhSV48lbwS2f74DPfvCHzERUUB8iARIIPEECgvx5cGD8EY40pTvfQ+z/+zPInyaj5FAbAQosGLjxl5RELh25Rx2bvog4h5jxtyByeOTfBm0zYG+C11off9L9J+/FLGvfJAESCD1BI4PDqLp4sWIHVn5i1+g5u67I36eD5JALAQosGKhxj5RE9i4+nfobL8ecb/Zs2ejojQz4udjfdCLdLhOXkPz65/A4wx96nys9tmPBEggsQTaysrwVYRbg+JJ+YQJePCf/zmxTtE6CQCgwOIySAqB44e348ThnVGNtWzpYuRkuqPqE+nDXncanAca0fLGx5F24XMkQAI6I9BfUYHNu6KrkZStQdkiZCOBRBOgwEo0YdpXBDrarmHTmjeiopGVnYOli+Zqesq7x+VA185jaP9ofVS+8GESIAGdESguxvoDB+DxRlp5BXWp83d/8xvklpXpLBi6Y0YCFFhmnFWdxrR943tovtoYlXcj6+oxfcqouC+Ednd60bFhP7o27Y5qfD5MAiSgPwI2ux37OjvREuYi52Bej7//ftzzs5/pLyB6ZEoCFFimnFZ9BnX+9CEc3LsuaucmTZ6KsXWxXWcx0DyItk+3ovfg8ajHZQcSIAF9EmjMysLJ49H/mV71y1+iesYMfQZFr0xHgALLdFOq34C8Xi82SbF7R3PUTs6aNRuVZZEWvdvR19SN1nfXof/C5ajHYgcSIAH9EmivqMDeKOuuJJqKKVPwrf/zf/QbGD0zHQEKLNNNqb4DOntyP77etyEmJxcuWICifFvIvl5vGlwn5I3Aj+HpdcU0BjuRAAnol0BfXR22bN4ck4Nz/+N/xKSHHoqpLzuRQCwEKLBiocY+MRMYHBzA5jVvoLurLSYby5YtQU7GrYeQqjcC959Hy5ufxGSTnUiABPRPwDtmDL5cH9vLKVLU/vDzzyOrsFD/gdJD0xCgwDLNVBonkNPH9uDIwS0xOZyWlo5ly+5Fhr0fnl47unYcRfsnG2OyxU4kQALGIOCtrcWXW7fG7OzdzzyDOx9/POb+7EgCsRCgwIqFGvvERaC/36WyWD3Ozpjs5BWUYMrlbvTsOBBTf3YiARIwDgFvRQXW79oV8TU4gZEV1tbioX/5F6Tn6O8ieePMAj2NhQAFVizU2CduAieO7MTxr7fHbMe77ijuqqmBO4rrMWIejB1JgARSQ2DECGzcuxeDntgvgJ/7H/4DJj38cGr856iWJkCBZenpT13wrl4ntqz7PXp7umJy4vpvP0f5qFGYUV0N9yXeHRgTRHYiAR0TsFdUYMPevRhwx36bQ9m4cepaHDk3i40Ekk2AAivZxDneTQJnTx3A11/FVrQqAktaYVkZ5jQ0UGRxXZGAiQik1dRg/c6d6I9DXAmOhX/912hYscJEZBiKkQhQYBlptkzo687NH+Da5XNRR+YTWNIxMyMDi2fPxuCFC1HbYQcSIAF9EcgYPRprN23CQBzbghJR1bRpuP8f/1FfwdEbSxGgwLLUdOsv2OZrF7B9w7tRO+YvsKSzw2bD8kWLMHj2bNS22IEESEAfBDLHj8fqtWvjqrnyRbL0b/8W9QsW6CMwemFJAhRYlpx2fQV95MAmnD7+VVROBQosX+eV992HwRiu0IhqcD5MAiSgOYG0cePw+Zo1CH2UcORDjpo/H8t+/vPIO/BJEkgAAQqsBEClyegI9Ll6sHX9H+Dsao+4YyiBJQZWrFwJz7FjEdvigyRAAqkl4G1owJdr12riRHZxsdoaLKqr08QejZBArAQosGIlx36aEjh/5msc3BP5X7DhBJY4tnDZMmScOqWpjzRGAiSgPYG+0aOxZUNs12cF82bBX/0Vxq1cqb2jtEgCURKgwIoSGB9PHIE92z7G5abIRNFwAku8vGvOHBRfuZI4h2mZBEggLgJtlZX4aufOuGz4dxZhJQKLjQT0QIACSw+zQB8UAbmfUAreXb3dwxKJRGCJkTHjxmGMwwFvT8+wNvkACZBAcgjYs7Nxzm7HySNHNBuweNQozrp1GQAAFmJJREFUrPrVryBbhGwkoAcCFFh6mAX6cJNA07mj2Lfri2GJRCqwxFBhXh5mT5oEz9Wrw9rlAyRAAgkmUFaG/Y2NaLl+XdOBpKhditvZSEAvBCiw9DIT9OMmgUNfrce5U+HvGYxGYPkML1qwAGk8K4srjQRSRqC/shKbNdwS9AUy9bHHMOu551IWFwcmgWAEKLC4LnRHYHCwHzs2vIe21tD1U7EILAl09vz5yOf9hbqbczpkfgItxcXYv3+/5oFWTJmC+3/1K9jT0jS3TYMkEA8BCqx46LFvwgg0X72A7RtDH0Aaq8AShxumTMEoqctqj/xYiIQFSsMkYHICtoICHGtrQ1NTk+aRZhUUYMUvfoHyceM0t02DJBAvAQqseAmyf8IInDy6G8cObQ1qPx6BJQYzc3Iwd9o0pPGi6ITNHw2TwEBlJbbt2oVBrzchMJb+zd+gfuHChNimURKIlwAFVrwE2T+hBEId3RCvwPI5PX3mTJQ2Nyc0BhonAcsRsNvRUlKC/Xv3Jiz02X/6p5jyyCMJs0/DJBAvAQqseAmyf0IJDA70Qy6Ebm2+dMs4WgksMVpeVYUpI0fCzrcMEzqXNG4NAraaGhy5dAmXzkV/iXukhMatWoUFf/mXkT7O50ggJQQosFKCnYNGQ8DZ3Y4dG99Hj7PjZjctBZbP6Ox585DPLcNopobPksAtBHrq6rB98+aEUskbMQLff/XVhI5B4ySgBQEKLC0o0kbCCbS1XFaHkLrdg2qsRAgssVs3bhzGl5XBwzcNEz6nHMBEBCoqcLylBU2nTyc8qMdffx25ZWUJH4cDkEC8BCiw4iXI/kkjcPXyWeza/GFCBZYvmDkLF6rjHLxud9Li40AkYDgCdjvay8uxd9eupLi+4u//HiNnz07KWByEBOIlQIEVL0H2TyqBC2cPY//uNQnLYPkHU15bi8l1dXAwm5XUOeZgxiAwWFODQ6dOofXataQ4POPJJyFfbCRgFAIUWEaZKfp5k8Dp43ux8Wd/kzQiE++8E7V2OzxtbUkbkwORgF4J2EtKcNHrxZEEHBoaKmaKK72uBvoVjgAFFteHIQkc+P3vsffll5Pq+5x585B35Qrg8SR1XA5GArogYLejt64OO7duhXtwqBYyGY3iKhmUzTVGR0cH/vVf/xULFy7EggULbga3du1a9f3y5cuTEjAFVlIwc5BEEDj84YfY+W//lgjTIW2WVlZiSkMD0hobkzouByOBVBLor6nB4TNn0Cr/wEhio7hKImwTDSUC6/nnn4fH48Gf//mfo7y8XEVHgWWiSWYoiSdw4osvsOWf/inxAwWMMHbqVNQXFgK8PDrp7Dlg8gi4Kypw+to1XEjgmVahoqG4St48m20kEVgvvPACHA4HKisr8dhjj6nv/QXWwMAAPvvsM+zYsQNpaWlYvHgxFi1apJ7TqjGDpRVJ2kkZgbObNmH9P/xDSsYff+edqMnMhC1Jhb4pCZKDWo6At6wMZzs6cPbUqZTETnGVEuymGVQE1osvvohly5Zh3bp1eOCBBzBhwoRbBJaIrZMnT+Lpp59GX18fXn/9dcyfPx8zZ87UjAMFlmYoaSiVBJp278bqv/u7lLkwYdIkJbTQ2poyHzgwCcRLwFtSgksuF44dPRqvqZj7U1zFjI4dbxDwCaxHH30Uzc3N2LZtG5555hls375dPSF1WS+99BKWLFmihJe03bt34/Dhw3jqqac0y2JRYHFJmobA5YMH8dl//a8pjWf8hAmozs6GnUIrpfPAwaMkUFqKywMDOHLoUJQdtX189p/9GaZ873vaGqU1yxHwF1g1NTUqO1VdXa042Gw2zJo1S2W4RIDV1dWpnx86dAibN2/Gs88+i6ysLE2YUWBpgpFG9EJADyJLWDSMG4favDzYW1r0goZ+kMBtBLzl5bjU24tjhw+nnM6S//7fMXrRopT7QQeMT8BfYImAunDhAt544w2MGDECI0eOVBmsV155Rb1NOHbsWGawjD/ljCBZBFpOn8aHP/1psoYLO87osWNRV1qKNF4krYv5oBNDBDwVFWjs6MDp48dTjsSRkYFVv/wlKiZPTrkvdMAcBAIFltfrVfVXa9aswX333aeEFWuwzDHXjCIFBOSKm3eeew5dSX6tPFSo8i+nO+rqkH39egpocEgSGCIwWFuLs1euoDEJdwZGwrywthYrf/EL5FVWRvI4nyGBiAgECizp5HQ61ZuFkydPVgKLbxFGhJIPkUBoAmt+/nNcSNI9aZHMQ0ZaGqZOnYrigQF4u7oi6cJnSCAuAvbCQvSWlODoqVNoaWqKy5aWnatnzIDcLehIT9fSLG2RgG4IsAZLN1NBRxJFYNf/+3/4+t13E2U+ZrsTJk9GldRp6STLFnMg7KhLAo66OrSmpeHIwYPo0Vkt4LiVK7Hgr/5Kl9zoFAloRYACSyuStKNrAic+/xw7f/MbDPT26s7Pyro6jK2vR3ZbG7ydnbrzjw5pS6Cxuho9mZkYc+ECMjS+csaenw9XaSnOX72KxmPHtHVcI2s8hkEjkDSjewIUWLqfIjqoFYGrhw8rkdV84oRWJjW1Y3c4MGHaNIzIzoZDR1s5mgZpcWNnpQaqtlZRyOnqwmiNRJAUrbf19eHciRPqehA9tvzKSkx88EFDFbNfuXJFnQTOZi0CvqMb4o2aAiteguxvKAKuzk7s+vd/x6kbl37q1fncwkKMmzABpXY7vJcu6dVN+hUlgb2TJ6MjP/9mr44TJ+Du74/SytDjtowMyJXLLpcL7oGBmGwkq1NWYSFyy8thT0tL1pCajCOF0OmsEdOEpVGM3Hnnnbj33ns1cZcCSxOMNGI0Asc+/hh7X34Zfd3dune9rLoaY0aPRqHbDc/ly7r3lw6GJtBWUIB9kyapB0Y3NamvaJqtuhrdGRm4cOUKLurgiIXhfE/LzMTdzz6LSQ8/PNyj/D0JmI4ABZbpppQBRUqg5dQpJbKa9uyJtEvKn6saOxb1o0Yhr78fHl40nfL5iMWBgbQ09GVmIs/pjKi7raYG7QDOX7iA6waacznXatZzz2HEDUEZUbB8iAT8CEh29vPPP0dOTo46v0raV199hSNHjmBwcBCFhYVYuHAhysrKbuMm9wzu2rVLHcdQVVWlLnKWE9rb2trUGVi9vb3qje4ZM2YkjDkFVsLQ0rBRCOx7/XXIl9FafkmJElvFWVnIkAJ5HRbwG42pHvy15ebCXVaGVpcLZ8+cQWdzsx7cisqHyd/5jspcySGibCQQK4F9+/bh4MGDSiCJwJIT2Xfu3Km28ERUyfctLS1YuXLlLVu5169fx4YNGzB37lyUl5dj/fr1KCgowD333KP6ZGdno76+Hlu2bFHC6+LFi+js7MTdd98dq6tB+1FgaYqTxoxKQLJYks2SrJZRW83IkageMQL5NhtsPNDUUNPoqKmBKzcX19racOrrrzHochnKf5+zBdXVmPHEExi7bJkh/afT+iEgwmnr1q3Iy8tT2SoRWKdPn0Z3dzemTZumHBVhtH//fnVwaGZm5k3nT5w4gbNnzyrhJe38+fPqrsEVK1ao5/0FlogqyYrJ9TkylpaNAktLmrRlaAJSjyUiS+qzjN7S7XbUjR2LyvJyZLtc8OrsHCSj843Xf3tVFXozM9He04OLTU1oM0Ft3cSHHsK0H/wAOSUl8eJhf4sTcLvdKgMlN2D09PRATmb3bRH6o9m7d6/KPC1ZsuQWYoECS4TY9u3bleASsebbIpwyZQr6+vrUOL47CbVET4GlJU3aMgUBecPwwFtvocNA9S7DgU93OCC3ypeXlakMl721FV6dvs4/XCxG+7287YfaWnR7PGhubUXj2bPoN8DLFZFylhorEVYjZ8+OtAufI4GwBCRTJSJJMlOSXQomsJqamrBjxw4lrkpLS2+xd/XqVWzcuBHz5s1Tx2xIJkyO3PjWt76FfL+3eMWGZLrmz58Ph8Oh+axQYGmOlAbNQECOc5DT3w+9/bZphUhJQQGqa2tRlJuLTHnNv63NDFOX8hgcY8ZgICsLnX19uNjYiCsG3nYOB1Pqq0RYyZfNbk85dzpgDgKSsZIM01133YXa2lpVMxUosKRQXeqqpEi9oaEhaOAizA4fPqx+V1FRoYrd/bcSpYBehNekSZOwZ88eVcslWSwtxRYFljnWJKNIEIFrx44pkXV+69YEjaAfs3abDRVVVSgrLUV+djay3G7Yu7rg7evTj5M68sSWmQm3bGF4PGh3OnH96lW0WuTao7r585WwKh83TkczQlfMQEDe/hPh4/V6bwmnpKQEq1atUj8XASZiaOLEiRGFLIXyIqD8txJ3796tarEyMjJw7do1zJo1S2W9pCZLxtKiUWBpQZE2TE/g1Lp1Smi1nTtn+lgDA8xyOFA5ciSKi4uRm52NTK8X9t5eeCyS8bIVFWEwMxMuux2dTidamptx7fJl3PrXvzWWRV5FBe58/HFMeOABawTMKFNOwD+DJVknEVdSMzU7YEta6raknkqOdPA1+dmZM2cgbyNKEXt1dbX6lWTE5GfyVqFsEfoEltR9ybENYl+LRoGlBUXasAQBucdQRNahd96J+fRtM4FKy8hAcWmpOosmNycHWenpyLTbkebxwC6nk/f0wKvzt+FsOTnwZmfDnZWFPrcbrv5+OLu70dnejs62NvQODlpSSAWuU0d6ujosdNJ3voPcIGcOmWldMxZ9EfAXWFKXJdmtwCZCSTJRstUnWS55G1AK22UbMTc3FzNnzkSo629EtK1Zs4ZbhPqadnpjVQJylIOIrDMbNlgVQcRxy7Zjbn4+CktKkJ2biwyHA+lpaUiz2dSXQ77k2hfJink8sIllEWhSgO/1qvo3243v4XbDe6PWR9X8SFGqfKWlweZwqN950tPhsdkw6PVi0OPBoNuNgcFB9A0MoL+vTx0u2ON0qi89XvwdMdgkPtiwYoUSVqVjxyZxVA5FAsYnwAyW8eeQEaSIQOOOHTj2ySdo2r07RR5wWBJIHAF5K1CyVjUzZyZuEFomARMToMAy8eQytOQQOLdlixJal/btS86AHIUEEkigfPx4JazGLl2awFFomgTMT4ACy/xzzAiTRODMxo04/sknuHzwYJJG5DAkoB2B/MpKJazkmhvY1GYtGwmQQBwEKLDigMeuJBCMgBxUKhmta0ePEhAJ6J5AYW0t7li+HONXrUJWUZHu/aWDJGAUAhRYRpkp+mk4Aie++EJdu9N88qThfKfD5idQMXmyElZ3LFvGS5nNP92MMAUEKLBSAJ1DWouAvG14dtMmnN+2zVqBM1pdEhg1f74SVaPuuUeX/tEpEjALAQoss8wk49A9gZaTJyF1WiK4nM3NuveXDpqHgFxr07B8OcYuWwbJXLGRAAkkngAFVuIZcwQSuIVAv9N5U2hdYUE8V0cCCeRXVWHMokVqK1BqrdhIgASSR4ACK3msORIJ3Ebg0v79KqN1duNGHnzJ9aEJgbTMTNTNmwfZCpQve1qaJnZphARIIDoCFFjR8eLTJJAQAt3XrqkLpS/s3AkRXWwkEC2BqjvvhFzCLKIqT6O71KL1gc+TAAl8Q4ACi6uBBHRGQK7ikVPi5Uu+ZyOBUARk28+XqSqfMIGgSIAEdESAAktHk0FXSCCQgGSzJKt1YccOdF6+TEAkgKzCQtTOmjUkrObN46GgXBMkoFMCFFg6nRi6RQL+BDxutxJavsxWX2cnAVmIQEF1NapnzEDNXXeh+q67kJ6dbaHoGSoJGJMABZYx541eW5iAvIUoma3L8nXgANobGy1Mw7yhl95xx01BVT19unkDZWQkYFICFFgmnViGZR0CciWPCC0RXJcOHAC8XusEb7JIq6ZNU6KqasYMlI8bZ7LoGA4JWIsABZa15pvRmpxA19WruHLggMpwyRlbPNBU3xNePn48yhoaUDZ+PEZMmoTCmhp9O0zvSIAEIiZAgRUxKj5IAsYi4BkcVJkteRNRvq6fOIHuq1eNFYSJvLU5HKicMkWdpC7CqrShATklJSaKkKGQAAn4E6DA4nogAQsR6LhwAc2nTqkLqK8dOYLrx45ZKPrkhpqRm4sKEVRTpqBy8mSUjRvHQz+TOwUcjQRSSoACK6X4OTgJpJbAYF/fTbElgqv9/HkeBxHDlOSWlaFk7FiUjh2L4tGj1X/lzT82EiAB6xKgwLLu3DNyEghKwOt2o72pCR03vjr9vu/r6rI8teL6epSOGYPiMWOUkBJhlVVQYHkuBEACJHArAQosrggSIIGICbg6OpTwEtHVeekSnC0t6PH7kiMkjN4cGRnIq6hAfkWF+q9cOyP/lYyUiCm7w2H0EOk/CZBAEghQYCUBMocgAasQGOjtRW9rq3p7Ub583/e0tqrv+7q70S9fTicGXa6kYpFLj6UuyvclJ6L7C6i8ykolqrKLi5PqFwcjARIwJwEKLHPOK6MiAd0TkLccleByOm+KLtmC9P2/u78/qhgc6enIyMsb+srJGfqvT1Dl5SEtMzMqe3yYBEiABOIhQIEVDz32JQESIAESIAESIIEgBCiwuCxIgARIgARIgARIQGMCFFgaA6U5EiABEiABEiABEqDA4hogARIgARIgARIgAY0JUGBpDJTmSIAESIAESIAESIACi2uABEiABEiABEiABDQmQIGlMVCaIwESIAESIAESIAEKLK4BEiABEiABEiABEtCYAAWWxkBpjgRIgARIgARIgAQosLgGSIAESIAESIAESEBjAhRYGgOlORIgARIgARIgARKgwOIaIAESIAESIAESIAGNCVBgaQyU5kiABEiABEiABEiAAotrgARIgARIgARIgAQ0JkCBpTFQmiMBEiABEiABEiABCiyuARIgARIgARIgARLQmAAFlsZAaY4ESIAESIAESIAEKLC4BkiABEiABEiABEhAYwIUWBoDpTkSIAESIAESIAESoMDiGiABEiABEiABEiABjQlQYGkMlOZIgARIgARIgARIgAKLa4AESIAESIAESIAENCZAgaUxUJojARIgARIgARIgAQosrgESIAESIAESIAES0JgABZbGQGmOBEiABEiABEiABCiwuAZIgARIgARIgARIQGMCFFgaA6U5EiABEiABEiABEqDA4hogARIgARIgARIgAY0JUGBpDJTmSIAESIAESIAESIACi2uABEiABEiABEiABDQmQIGlMVCaIwESIAESIAESIAEKLK4BEiABEiABEiABEtCYAAWWxkBpjgRIgARIgARIgAQosLgGSIAESIAESIAESEBjAhRYGgOlORIgARIgARIgARKgwOIaIAESIAESIAESIAGNCVBgaQyU5kiABEiABEiABEiAAotrgARIgARIgARIgAQ0JkCBpTFQmiMBEiABEiABEiABCiyuARIgARIgARIgARLQmAAFlsZAaY4ESIAESIAESIAEKLC4BkiABEiABEiABEhAYwIUWBoDpTkSIAESIAESIAESoMDiGiABEiABEiABEiABjQlQYGkMlOZIgARIgARIgARIgAKLa4AESIAESIAESIAENCZAgaUxUJojARIgARIgARIgAQosrgESIAESIAESIAES0JgABZbGQGmOBEiABEiABEiABCiwuAZIgARIgARIgARIQGMCFFgaA6U5EiABEiABEiABEqDA4hogARIgARIgARIgAY0J/P+PQOcPONhLm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412" y="1219200"/>
            <a:ext cx="4358808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473" y="3581400"/>
            <a:ext cx="4506685" cy="274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7220" y="1471863"/>
            <a:ext cx="3981607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6680" y="3581400"/>
            <a:ext cx="4348566" cy="26003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27275"/>
            <a:ext cx="3892012" cy="23905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66" y="3603625"/>
            <a:ext cx="4189412" cy="25781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799012" y="854273"/>
            <a:ext cx="2133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N = </a:t>
            </a:r>
            <a:r>
              <a:rPr lang="en-US" sz="1400" dirty="0" smtClean="0">
                <a:latin typeface="+mj-lt"/>
              </a:rPr>
              <a:t>34/37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586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2812" y="381000"/>
            <a:ext cx="9143538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 Survey Results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303212" y="858917"/>
            <a:ext cx="11353063" cy="1967411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92D050"/>
                </a:solidFill>
              </a:rPr>
              <a:t>50% </a:t>
            </a:r>
            <a:r>
              <a:rPr lang="en-US" dirty="0" smtClean="0"/>
              <a:t>of lab computer systems determine </a:t>
            </a:r>
            <a:r>
              <a:rPr lang="en-US" dirty="0"/>
              <a:t>updated </a:t>
            </a:r>
            <a:r>
              <a:rPr lang="en-US" dirty="0" smtClean="0"/>
              <a:t>MIC/zone diameter of past results as breakpoints change, only </a:t>
            </a:r>
            <a:r>
              <a:rPr lang="en-US" dirty="0" smtClean="0">
                <a:solidFill>
                  <a:srgbClr val="FF7C80"/>
                </a:solidFill>
              </a:rPr>
              <a:t>12.5%</a:t>
            </a:r>
            <a:r>
              <a:rPr lang="en-US" dirty="0" smtClean="0"/>
              <a:t> note it on the antibiogram</a:t>
            </a:r>
          </a:p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FF7C80"/>
                </a:solidFill>
              </a:rPr>
              <a:t>93.75%</a:t>
            </a:r>
            <a:r>
              <a:rPr lang="en-US" dirty="0" smtClean="0"/>
              <a:t> engage in either </a:t>
            </a:r>
            <a:r>
              <a:rPr lang="en-US" u="sng" dirty="0" smtClean="0"/>
              <a:t>suppression</a:t>
            </a:r>
            <a:r>
              <a:rPr lang="en-US" dirty="0" smtClean="0"/>
              <a:t> or </a:t>
            </a:r>
            <a:r>
              <a:rPr lang="en-US" u="sng" dirty="0" smtClean="0"/>
              <a:t>cascade reporting</a:t>
            </a:r>
            <a:r>
              <a:rPr lang="en-US" dirty="0" smtClean="0"/>
              <a:t>, defined according to CLSI guidelines as: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dirty="0" smtClean="0"/>
              <a:t> “</a:t>
            </a:r>
            <a:r>
              <a:rPr lang="en-US" i="1" dirty="0" smtClean="0"/>
              <a:t>the strategy of reporting antimicrobial susceptibility test results in which secondary agents are only reported if an organism is resistant to primary agents within a particular drug class”</a:t>
            </a:r>
          </a:p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92D050"/>
                </a:solidFill>
              </a:rPr>
              <a:t>100% </a:t>
            </a:r>
            <a:r>
              <a:rPr lang="en-US" dirty="0" smtClean="0"/>
              <a:t>of labs use expert rules in the formation of antibiograms (e.g. intrinsic resistance, exceptional phenotypes, &amp; interpretive rules)</a:t>
            </a:r>
            <a:endParaRPr lang="en-US" dirty="0"/>
          </a:p>
          <a:p>
            <a:pPr>
              <a:spcBef>
                <a:spcPts val="1000"/>
              </a:spcBef>
            </a:pPr>
            <a:endParaRPr lang="en-US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31812" y="5351063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>
                <a:solidFill>
                  <a:prstClr val="black"/>
                </a:solidFill>
              </a:rPr>
              <a:t>Note: There is general consistency. Most labs have and utilize testing instruments with selective reporting rules implemented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76473" y="2882888"/>
            <a:ext cx="3325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Selective Reporting Rules</a:t>
            </a:r>
            <a:endParaRPr lang="en-US" sz="1400" u="sng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1812" y="2882888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Lab Data Processing</a:t>
            </a:r>
            <a:endParaRPr lang="en-US" sz="1400" u="sng" dirty="0"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2821" y="5138654"/>
            <a:ext cx="3865191" cy="1999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/>
          </a:p>
        </p:txBody>
      </p:sp>
      <p:sp>
        <p:nvSpPr>
          <p:cNvPr id="18" name="Rectangle 17"/>
          <p:cNvSpPr/>
          <p:nvPr/>
        </p:nvSpPr>
        <p:spPr>
          <a:xfrm>
            <a:off x="4609739" y="5145837"/>
            <a:ext cx="3886200" cy="181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/>
          </a:p>
        </p:txBody>
      </p:sp>
      <p:sp>
        <p:nvSpPr>
          <p:cNvPr id="19" name="Rectangle 18"/>
          <p:cNvSpPr/>
          <p:nvPr/>
        </p:nvSpPr>
        <p:spPr>
          <a:xfrm>
            <a:off x="8669428" y="2882888"/>
            <a:ext cx="3172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Suppression &amp; Antibiogram</a:t>
            </a:r>
            <a:endParaRPr lang="en-US" sz="1400" u="sng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66212" y="5264984"/>
            <a:ext cx="243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>
                <a:solidFill>
                  <a:prstClr val="black"/>
                </a:solidFill>
              </a:rPr>
              <a:t>Note: </a:t>
            </a:r>
            <a:r>
              <a:rPr lang="en-US" sz="1000" dirty="0" smtClean="0">
                <a:solidFill>
                  <a:prstClr val="black"/>
                </a:solidFill>
              </a:rPr>
              <a:t>This question examined whether data that is suppressed on patient reports is included in the calculation of % susceptibility on antibiograms 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742233" y="5316693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>
                <a:solidFill>
                  <a:prstClr val="black"/>
                </a:solidFill>
              </a:rPr>
              <a:t>Note</a:t>
            </a:r>
            <a:r>
              <a:rPr lang="en-US" sz="1000" dirty="0" smtClean="0">
                <a:solidFill>
                  <a:prstClr val="black"/>
                </a:solidFill>
              </a:rPr>
              <a:t>: This question addresses whether or not selective reporting rules are in place on the susceptibility testing instrument. </a:t>
            </a:r>
            <a:endParaRPr lang="en-US" sz="10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5" y="3241670"/>
            <a:ext cx="3969126" cy="205838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021" y="3439755"/>
            <a:ext cx="457200" cy="1714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462" y="4122459"/>
            <a:ext cx="438150" cy="1619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009" y="4831113"/>
            <a:ext cx="400050" cy="161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730" y="3230953"/>
            <a:ext cx="4020423" cy="205838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4221" y="4079172"/>
            <a:ext cx="400050" cy="1809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5506" y="4824412"/>
            <a:ext cx="438150" cy="161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1572" y="3271528"/>
            <a:ext cx="3468919" cy="201781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18462" y="3437989"/>
            <a:ext cx="447675" cy="1428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01901" y="4169659"/>
            <a:ext cx="438150" cy="1619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85929" y="4819784"/>
            <a:ext cx="381000" cy="1809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53848" y="3417709"/>
            <a:ext cx="457200" cy="17145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0" y="5904845"/>
            <a:ext cx="12188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N = </a:t>
            </a:r>
            <a:r>
              <a:rPr lang="en-US" sz="1400" dirty="0" smtClean="0">
                <a:latin typeface="+mj-lt"/>
              </a:rPr>
              <a:t>16/22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538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6264" y="478969"/>
            <a:ext cx="9143538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 Survey Results, cont.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290588" y="1045172"/>
            <a:ext cx="11571181" cy="2087043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1000"/>
              </a:spcBef>
            </a:pPr>
            <a:r>
              <a:rPr lang="en-US" dirty="0"/>
              <a:t>The majority of labs serve one facility (43.75%) or three facilities (31.25</a:t>
            </a:r>
            <a:r>
              <a:rPr lang="en-US" dirty="0" smtClean="0"/>
              <a:t>%)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56.25% of labs test for multiple facilities </a:t>
            </a:r>
            <a:endParaRPr lang="en-US" dirty="0"/>
          </a:p>
          <a:p>
            <a:pPr lvl="1"/>
            <a:r>
              <a:rPr lang="en-US" dirty="0" smtClean="0">
                <a:solidFill>
                  <a:srgbClr val="FF7C80"/>
                </a:solidFill>
              </a:rPr>
              <a:t>18.25% </a:t>
            </a:r>
            <a:r>
              <a:rPr lang="en-US" dirty="0" smtClean="0"/>
              <a:t>of labs with multiple facilities </a:t>
            </a:r>
            <a:r>
              <a:rPr lang="en-US" dirty="0"/>
              <a:t>do not break down antibiogram by </a:t>
            </a:r>
            <a:r>
              <a:rPr lang="en-US" dirty="0" smtClean="0"/>
              <a:t>facility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Only </a:t>
            </a:r>
            <a:r>
              <a:rPr lang="en-US" dirty="0">
                <a:solidFill>
                  <a:srgbClr val="FFCC00"/>
                </a:solidFill>
              </a:rPr>
              <a:t>87.5% </a:t>
            </a:r>
            <a:r>
              <a:rPr lang="en-US" dirty="0"/>
              <a:t>use a standardized method for the creation of an antibiogram</a:t>
            </a:r>
          </a:p>
          <a:p>
            <a:pPr>
              <a:spcBef>
                <a:spcPts val="1000"/>
              </a:spcBef>
            </a:pPr>
            <a:r>
              <a:rPr lang="en-US" dirty="0" smtClean="0"/>
              <a:t>No non-bacterial antibiograms</a:t>
            </a:r>
          </a:p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FF7C80"/>
                </a:solidFill>
              </a:rPr>
              <a:t>50% </a:t>
            </a:r>
            <a:r>
              <a:rPr lang="en-US" dirty="0" smtClean="0"/>
              <a:t>don’t use antibiograms for </a:t>
            </a:r>
            <a:r>
              <a:rPr lang="en-US" b="1" dirty="0" smtClean="0"/>
              <a:t>any</a:t>
            </a:r>
            <a:r>
              <a:rPr lang="en-US" dirty="0" smtClean="0"/>
              <a:t> purposes beyond reporting (e.g. formulary selection, treatment protocol)</a:t>
            </a:r>
          </a:p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FF7C80"/>
                </a:solidFill>
              </a:rPr>
              <a:t>50% </a:t>
            </a:r>
            <a:r>
              <a:rPr lang="en-US" dirty="0" smtClean="0"/>
              <a:t>include additional drug testing (not universally performed) in cumulative antibiogram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351356" y="3181450"/>
            <a:ext cx="3325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Duplicate Isolate Notation </a:t>
            </a:r>
            <a:endParaRPr lang="en-US" sz="1400" u="sng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5612" y="3181450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Multiple Isolate Protocol</a:t>
            </a:r>
            <a:endParaRPr lang="en-US" sz="1400" u="sng" dirty="0"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80412" y="3181450"/>
            <a:ext cx="3172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Antibiogram Distribution</a:t>
            </a:r>
            <a:endParaRPr lang="en-US" sz="1400" u="sng" dirty="0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35" y="3970793"/>
            <a:ext cx="3352800" cy="1762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973" y="4181475"/>
            <a:ext cx="447675" cy="171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698" y="5129109"/>
            <a:ext cx="457200" cy="1714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166" y="3538462"/>
            <a:ext cx="3295650" cy="2276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7612" y="3742246"/>
            <a:ext cx="333375" cy="1333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5412" y="4525795"/>
            <a:ext cx="457200" cy="133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0962" y="5276435"/>
            <a:ext cx="485775" cy="142875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3537157" y="3891497"/>
            <a:ext cx="892455" cy="3137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537157" y="4267200"/>
            <a:ext cx="892455" cy="3150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5673" y="3479702"/>
            <a:ext cx="4000500" cy="23050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3706" y="3765276"/>
            <a:ext cx="447675" cy="14287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42412" y="4506745"/>
            <a:ext cx="419100" cy="1524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12575" y="5300559"/>
            <a:ext cx="476250" cy="142875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0" y="5904845"/>
            <a:ext cx="12188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N = </a:t>
            </a:r>
            <a:r>
              <a:rPr lang="en-US" sz="1400" dirty="0" smtClean="0">
                <a:latin typeface="+mj-lt"/>
              </a:rPr>
              <a:t>16/22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311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0412" y="189016"/>
            <a:ext cx="9143538" cy="533400"/>
          </a:xfrm>
        </p:spPr>
        <p:txBody>
          <a:bodyPr>
            <a:normAutofit/>
          </a:bodyPr>
          <a:lstStyle/>
          <a:p>
            <a:r>
              <a:rPr lang="en-US" sz="2400" dirty="0"/>
              <a:t>Lab Survey Results, cont.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50083" y="699011"/>
            <a:ext cx="4176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 smtClean="0">
                <a:latin typeface="+mj-lt"/>
              </a:rPr>
              <a:t>Protocol for Isolates in small quantities</a:t>
            </a:r>
            <a:endParaRPr lang="en-US" sz="1400" u="sng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32612" y="464779"/>
            <a:ext cx="4176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 smtClean="0">
                <a:latin typeface="+mj-lt"/>
              </a:rPr>
              <a:t>Antibiogram available to:</a:t>
            </a:r>
            <a:endParaRPr lang="en-US" sz="1400" u="sng" dirty="0">
              <a:latin typeface="+mj-lt"/>
            </a:endParaRPr>
          </a:p>
        </p:txBody>
      </p:sp>
      <p:sp>
        <p:nvSpPr>
          <p:cNvPr id="17" name="Content Placeholder 1"/>
          <p:cNvSpPr>
            <a:spLocks noGrp="1"/>
          </p:cNvSpPr>
          <p:nvPr>
            <p:ph idx="1"/>
          </p:nvPr>
        </p:nvSpPr>
        <p:spPr>
          <a:xfrm>
            <a:off x="277053" y="4015835"/>
            <a:ext cx="5862867" cy="2123524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u="sng" dirty="0" smtClean="0"/>
              <a:t>Small isolate number open-ended responses:</a:t>
            </a:r>
          </a:p>
          <a:p>
            <a:pPr lvl="1"/>
            <a:r>
              <a:rPr lang="en-US" dirty="0" smtClean="0"/>
              <a:t>No response/unknown: 31.25%</a:t>
            </a:r>
          </a:p>
          <a:p>
            <a:pPr lvl="1"/>
            <a:r>
              <a:rPr lang="en-US" dirty="0" smtClean="0"/>
              <a:t>No limit: 6.25%</a:t>
            </a:r>
          </a:p>
          <a:p>
            <a:pPr lvl="1"/>
            <a:r>
              <a:rPr lang="en-US" dirty="0" smtClean="0"/>
              <a:t>1 isolate: 6.25%</a:t>
            </a:r>
          </a:p>
          <a:p>
            <a:pPr lvl="1"/>
            <a:r>
              <a:rPr lang="en-US" dirty="0" smtClean="0"/>
              <a:t>10 isolates: 6.25%</a:t>
            </a:r>
          </a:p>
          <a:p>
            <a:pPr lvl="1"/>
            <a:r>
              <a:rPr lang="en-US" dirty="0" smtClean="0"/>
              <a:t>30 isolates: 37.5%</a:t>
            </a:r>
          </a:p>
          <a:p>
            <a:pPr lvl="1"/>
            <a:r>
              <a:rPr lang="en-US" dirty="0" smtClean="0"/>
              <a:t>50 isolates: 6.25%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08812" y="3697184"/>
            <a:ext cx="41760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 smtClean="0">
                <a:latin typeface="+mj-lt"/>
              </a:rPr>
              <a:t>Trend Graphs</a:t>
            </a:r>
            <a:endParaRPr lang="en-US" sz="1400" u="sng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67" y="996410"/>
            <a:ext cx="3524250" cy="30194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633" y="1205592"/>
            <a:ext cx="476250" cy="171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443" y="2711623"/>
            <a:ext cx="485775" cy="1809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8870" y="3493181"/>
            <a:ext cx="495300" cy="1619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761" y="742097"/>
            <a:ext cx="5019675" cy="297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92696" y="1005780"/>
            <a:ext cx="466725" cy="1428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5412" y="1540787"/>
            <a:ext cx="438150" cy="142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0071" y="2134947"/>
            <a:ext cx="419100" cy="1428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80035" y="2711623"/>
            <a:ext cx="457200" cy="152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6812" y="3282039"/>
            <a:ext cx="457200" cy="1428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3761" y="4015835"/>
            <a:ext cx="3695700" cy="2266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59171" y="4214028"/>
            <a:ext cx="409575" cy="209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42230" y="5727419"/>
            <a:ext cx="485775" cy="14287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-762232" y="484624"/>
            <a:ext cx="12188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N = </a:t>
            </a:r>
            <a:r>
              <a:rPr lang="en-US" sz="1400" dirty="0" smtClean="0">
                <a:latin typeface="+mj-lt"/>
              </a:rPr>
              <a:t>16/22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51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4" y="6261850"/>
            <a:ext cx="7435852" cy="621846"/>
          </a:xfrm>
          <a:prstGeom prst="rect">
            <a:avLst/>
          </a:prstGeom>
        </p:spPr>
      </p:pic>
      <p:sp>
        <p:nvSpPr>
          <p:cNvPr id="4" name="Content Placeholder 1"/>
          <p:cNvSpPr txBox="1">
            <a:spLocks/>
          </p:cNvSpPr>
          <p:nvPr/>
        </p:nvSpPr>
        <p:spPr>
          <a:xfrm>
            <a:off x="303212" y="858917"/>
            <a:ext cx="11811000" cy="932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FF7C80"/>
                </a:solidFill>
              </a:rPr>
              <a:t>22.2% </a:t>
            </a:r>
            <a:r>
              <a:rPr lang="en-US" dirty="0" smtClean="0"/>
              <a:t>of hospitals don’t regularly conduct </a:t>
            </a:r>
            <a:r>
              <a:rPr lang="en-US" dirty="0"/>
              <a:t>antimicrobial stewardship </a:t>
            </a:r>
            <a:r>
              <a:rPr lang="en-US" dirty="0" smtClean="0"/>
              <a:t>training</a:t>
            </a:r>
            <a:endParaRPr lang="en-US" dirty="0"/>
          </a:p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92D050"/>
                </a:solidFill>
              </a:rPr>
              <a:t>66.7% </a:t>
            </a:r>
            <a:r>
              <a:rPr lang="en-US" dirty="0" smtClean="0"/>
              <a:t>overall conduct antibiogram tool (all facility specific)</a:t>
            </a:r>
          </a:p>
          <a:p>
            <a:pPr lvl="1"/>
            <a:r>
              <a:rPr lang="en-US" dirty="0" smtClean="0">
                <a:solidFill>
                  <a:srgbClr val="92D050"/>
                </a:solidFill>
              </a:rPr>
              <a:t>85.7% </a:t>
            </a:r>
            <a:r>
              <a:rPr lang="en-US" dirty="0" smtClean="0"/>
              <a:t>of those who conduct regular antimicrobial stewardship training</a:t>
            </a:r>
          </a:p>
          <a:p>
            <a:pPr>
              <a:spcBef>
                <a:spcPts val="1000"/>
              </a:spcBef>
            </a:pPr>
            <a:endParaRPr lang="en-US" i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1138203" y="1844976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Typical Training Participation</a:t>
            </a:r>
            <a:endParaRPr lang="en-US" sz="1400" u="sng" dirty="0">
              <a:latin typeface="+mj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319" y="6975526"/>
            <a:ext cx="495300" cy="16192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580646" y="1844976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Antibiogram Training Participation</a:t>
            </a:r>
            <a:endParaRPr lang="en-US" sz="1400" u="sng" dirty="0"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98306" y="6449575"/>
            <a:ext cx="669052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5349" y="2147114"/>
            <a:ext cx="4210050" cy="48768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8299" y="2333762"/>
            <a:ext cx="457200" cy="152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942" y="2819572"/>
            <a:ext cx="447675" cy="1619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6382" y="3298466"/>
            <a:ext cx="381000" cy="1809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9198" y="3764873"/>
            <a:ext cx="447675" cy="1619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6040" y="4257410"/>
            <a:ext cx="495300" cy="1524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67724" y="4733941"/>
            <a:ext cx="457200" cy="16192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45499" y="5222289"/>
            <a:ext cx="457200" cy="1619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51340" y="5697758"/>
            <a:ext cx="438150" cy="12382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77249" y="6182314"/>
            <a:ext cx="447675" cy="1524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0166" y="4192280"/>
            <a:ext cx="2074758" cy="33337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781" y="6470136"/>
            <a:ext cx="6700085" cy="621846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-53785" y="6598561"/>
            <a:ext cx="5548315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36977" y="2131874"/>
            <a:ext cx="5105400" cy="531495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1144" y="4633155"/>
            <a:ext cx="2543175" cy="36195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0" y="6865738"/>
            <a:ext cx="1028495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93023" y="2287238"/>
            <a:ext cx="457240" cy="152413"/>
          </a:xfrm>
          <a:prstGeom prst="rect">
            <a:avLst/>
          </a:prstGeom>
        </p:spPr>
      </p:pic>
      <p:sp>
        <p:nvSpPr>
          <p:cNvPr id="33" name="Title 2"/>
          <p:cNvSpPr>
            <a:spLocks noGrp="1"/>
          </p:cNvSpPr>
          <p:nvPr>
            <p:ph type="title"/>
          </p:nvPr>
        </p:nvSpPr>
        <p:spPr>
          <a:xfrm>
            <a:off x="602613" y="344287"/>
            <a:ext cx="906780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Health Care Facility Survey </a:t>
            </a:r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37594" y="2794063"/>
            <a:ext cx="466725" cy="171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37594" y="5172717"/>
            <a:ext cx="466725" cy="171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22412" y="3314758"/>
            <a:ext cx="352425" cy="148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26747" y="3774398"/>
            <a:ext cx="352425" cy="152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40723" y="4219157"/>
            <a:ext cx="428625" cy="1619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72791" y="4713665"/>
            <a:ext cx="447675" cy="180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72790" y="5656113"/>
            <a:ext cx="447675" cy="1809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72789" y="6167212"/>
            <a:ext cx="447675" cy="1809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04131" y="6601975"/>
            <a:ext cx="4572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4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412" y="381000"/>
            <a:ext cx="906780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Health Care Facility Survey </a:t>
            </a:r>
            <a:r>
              <a:rPr lang="en-US" dirty="0" smtClean="0"/>
              <a:t>Results, cont.</a:t>
            </a:r>
            <a:endParaRPr lang="en-US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303212" y="858917"/>
            <a:ext cx="8077200" cy="120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</a:pPr>
            <a:r>
              <a:rPr lang="en-US" dirty="0" smtClean="0">
                <a:solidFill>
                  <a:srgbClr val="92D050"/>
                </a:solidFill>
              </a:rPr>
              <a:t>88.9% </a:t>
            </a:r>
            <a:r>
              <a:rPr lang="en-US" dirty="0" smtClean="0"/>
              <a:t>review annually; </a:t>
            </a:r>
            <a:r>
              <a:rPr lang="en-US" dirty="0" smtClean="0">
                <a:solidFill>
                  <a:srgbClr val="92D050"/>
                </a:solidFill>
              </a:rPr>
              <a:t>11.1% </a:t>
            </a:r>
            <a:r>
              <a:rPr lang="en-US" dirty="0" smtClean="0"/>
              <a:t>review biannually</a:t>
            </a:r>
            <a:endParaRPr lang="en-US" dirty="0"/>
          </a:p>
          <a:p>
            <a:pPr>
              <a:spcBef>
                <a:spcPts val="1000"/>
              </a:spcBef>
            </a:pPr>
            <a:r>
              <a:rPr lang="en-US" dirty="0" smtClean="0"/>
              <a:t>Hospitals rated </a:t>
            </a:r>
            <a:r>
              <a:rPr lang="en-US" dirty="0" smtClean="0">
                <a:solidFill>
                  <a:srgbClr val="92D050"/>
                </a:solidFill>
              </a:rPr>
              <a:t>4.0/5.0</a:t>
            </a:r>
            <a:r>
              <a:rPr lang="en-US" dirty="0" smtClean="0"/>
              <a:t> usefulness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2812" y="2247542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Primary Distribution Method</a:t>
            </a:r>
            <a:endParaRPr lang="en-US" sz="1400" u="sng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7612" y="2270758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All Distribution Methods Used</a:t>
            </a:r>
            <a:endParaRPr lang="en-US" sz="1400" u="sng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12" y="2815180"/>
            <a:ext cx="3562350" cy="30384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126" y="2741412"/>
            <a:ext cx="4552950" cy="30765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4412" y="3048000"/>
            <a:ext cx="457200" cy="1619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1012" y="3810000"/>
            <a:ext cx="390525" cy="152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1012" y="4563731"/>
            <a:ext cx="390525" cy="152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1401" y="5334000"/>
            <a:ext cx="466725" cy="1428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577" y="2967037"/>
            <a:ext cx="457200" cy="161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590" y="3727962"/>
            <a:ext cx="457200" cy="1619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590" y="4495588"/>
            <a:ext cx="457200" cy="1619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5015" y="5288162"/>
            <a:ext cx="504825" cy="17145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776119" y="424610"/>
            <a:ext cx="12188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atin typeface="+mj-lt"/>
              </a:rPr>
              <a:t>N = </a:t>
            </a:r>
            <a:r>
              <a:rPr lang="en-US" sz="1400" dirty="0" smtClean="0">
                <a:latin typeface="+mj-lt"/>
              </a:rPr>
              <a:t>9/37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553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412" y="381000"/>
            <a:ext cx="9067802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Health Care Facility Survey </a:t>
            </a:r>
            <a:r>
              <a:rPr lang="en-US" dirty="0" smtClean="0"/>
              <a:t>Results</a:t>
            </a:r>
            <a:r>
              <a:rPr lang="en-US" dirty="0"/>
              <a:t> </a:t>
            </a:r>
            <a:r>
              <a:rPr lang="en-US" dirty="0" smtClean="0"/>
              <a:t>– Antibiogram Usage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70012" y="1090909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Antibiogram Accessibility</a:t>
            </a:r>
            <a:endParaRPr lang="en-US" sz="1400" u="sng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27721" y="1327249"/>
            <a:ext cx="32963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u="sng" dirty="0" smtClean="0">
                <a:latin typeface="+mj-lt"/>
              </a:rPr>
              <a:t>Antibiogram Use</a:t>
            </a:r>
            <a:endParaRPr lang="en-US" sz="1400" u="sng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762" y="1881187"/>
            <a:ext cx="5467350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8112" y="1981199"/>
            <a:ext cx="552450" cy="161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8750" y="4379713"/>
            <a:ext cx="552450" cy="161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212" y="2438400"/>
            <a:ext cx="381000" cy="161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5612" y="2967037"/>
            <a:ext cx="447675" cy="152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9799" y="3429000"/>
            <a:ext cx="447675" cy="161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23925" y="3871912"/>
            <a:ext cx="504825" cy="1809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149" y="1518098"/>
            <a:ext cx="5157663" cy="42980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5212" y="1666875"/>
            <a:ext cx="466725" cy="1333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1937" y="2124075"/>
            <a:ext cx="495300" cy="1714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7769" y="4494014"/>
            <a:ext cx="457200" cy="1238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6413" y="5010150"/>
            <a:ext cx="457200" cy="1238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2611" y="3067049"/>
            <a:ext cx="457200" cy="1238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6187" y="2967037"/>
            <a:ext cx="3028950" cy="3238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5323242"/>
            <a:ext cx="6026339" cy="62184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1937" y="3543299"/>
            <a:ext cx="495300" cy="1714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1807" y="4020715"/>
            <a:ext cx="466725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6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515" y="2438400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Thank you!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433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 planning overview presentat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project planning overview presentation.potx" id="{0D6D6775-FC9F-484B-A889-C0FCD86449E3}" vid="{CBE6795F-D548-4056-89FC-5BC618C494F3}"/>
    </a:ext>
  </a:extLst>
</a:theme>
</file>

<file path=ppt/theme/theme2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project planning overview presentation</Template>
  <TotalTime>1926</TotalTime>
  <Words>801</Words>
  <Application>Microsoft Office PowerPoint</Application>
  <PresentationFormat>Custom</PresentationFormat>
  <Paragraphs>141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Project planning overview presentation</vt:lpstr>
      <vt:lpstr>Antibiogram Assessment</vt:lpstr>
      <vt:lpstr>What is an antibiogram?</vt:lpstr>
      <vt:lpstr>Terms</vt:lpstr>
      <vt:lpstr>Project Goals</vt:lpstr>
      <vt:lpstr>CLSI M39-A4 Expectations</vt:lpstr>
      <vt:lpstr>CLSI M39-A4 Suggestions</vt:lpstr>
      <vt:lpstr>Lit Review – Exemplary Antibiograms around the Country</vt:lpstr>
      <vt:lpstr>Statewide Analysis Portion</vt:lpstr>
      <vt:lpstr>Initial Question Analysis </vt:lpstr>
      <vt:lpstr>Analysis of Antibiograms – Continued</vt:lpstr>
      <vt:lpstr>Lab Survey Results</vt:lpstr>
      <vt:lpstr>Lab Survey Results, cont.</vt:lpstr>
      <vt:lpstr>Lab Survey Results, cont.</vt:lpstr>
      <vt:lpstr>Health Care Facility Survey Results</vt:lpstr>
      <vt:lpstr>Health Care Facility Survey Results, cont.</vt:lpstr>
      <vt:lpstr>Health Care Facility Survey Results – Antibiogram Usage</vt:lpstr>
      <vt:lpstr>Thank you!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Overview</dc:title>
  <dc:creator>Baker, Anna</dc:creator>
  <cp:lastModifiedBy>Baker, Anna</cp:lastModifiedBy>
  <cp:revision>78</cp:revision>
  <dcterms:created xsi:type="dcterms:W3CDTF">2018-08-03T12:33:05Z</dcterms:created>
  <dcterms:modified xsi:type="dcterms:W3CDTF">2018-08-16T19:13:58Z</dcterms:modified>
</cp:coreProperties>
</file>