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embeddedFontLst>
    <p:embeddedFont>
      <p:font typeface="League Spartan"/>
      <p:regular r:id="rId17"/>
      <p:bold r:id="rId18"/>
    </p:embeddedFont>
    <p:embeddedFont>
      <p:font typeface="Lato"/>
      <p:regular r:id="rId19"/>
      <p:bold r:id="rId20"/>
      <p:italic r:id="rId21"/>
      <p:boldItalic r:id="rId22"/>
    </p:embeddedFont>
    <p:embeddedFont>
      <p:font typeface="Poppins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22" Type="http://schemas.openxmlformats.org/officeDocument/2006/relationships/font" Target="fonts/Lato-boldItalic.fntdata"/><Relationship Id="rId21" Type="http://schemas.openxmlformats.org/officeDocument/2006/relationships/font" Target="fonts/Lato-italic.fntdata"/><Relationship Id="rId24" Type="http://schemas.openxmlformats.org/officeDocument/2006/relationships/font" Target="fonts/Poppins-bold.fntdata"/><Relationship Id="rId23" Type="http://schemas.openxmlformats.org/officeDocument/2006/relationships/font" Target="fonts/Poppins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oppins-boldItalic.fntdata"/><Relationship Id="rId25" Type="http://schemas.openxmlformats.org/officeDocument/2006/relationships/font" Target="fonts/Poppi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LeagueSpartan-regular.fntdata"/><Relationship Id="rId16" Type="http://schemas.openxmlformats.org/officeDocument/2006/relationships/slide" Target="slides/slide11.xml"/><Relationship Id="rId19" Type="http://schemas.openxmlformats.org/officeDocument/2006/relationships/font" Target="fonts/Lato-regular.fntdata"/><Relationship Id="rId18" Type="http://schemas.openxmlformats.org/officeDocument/2006/relationships/font" Target="fonts/LeagueSpartan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AutoNum type="arabicPeriod"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2020, Arizona attained approximately 98% coverage of emergency departments. This ensured a robust dataset for validation purposes.</a:t>
            </a:r>
            <a:endParaRPr/>
          </a:p>
        </p:txBody>
      </p:sp>
      <p:sp>
        <p:nvSpPr>
          <p:cNvPr id="126" name="Google Shape;12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e65cba4343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2e65cba4343_0_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AutoNum type="arabicPeriod"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2020, Arizona attained approximately 98% coverage of emergency departments. This ensured a robust dataset for validation purposes.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Keywords to Exclude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Char char="●"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Post OP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Char char="●"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Gun malfunction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Char char="●"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Cleaning gun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Char char="●"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Got shot, starting shooting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Char char="●"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Missed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292100" lvl="0" marL="4572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Times New Roman"/>
              <a:buChar char="●"/>
            </a:pPr>
            <a:r>
              <a:rPr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Unloaded </a:t>
            </a:r>
            <a:endParaRPr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3" name="Google Shape;22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685db88e6f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g2685db88e6f_0_2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14.jpg"/><Relationship Id="rId5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3.jpg"/><Relationship Id="rId5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image" Target="../media/image20.png"/><Relationship Id="rId6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image" Target="../media/image1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Relationship Id="rId4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g"/><Relationship Id="rId4" Type="http://schemas.openxmlformats.org/officeDocument/2006/relationships/image" Target="../media/image7.png"/><Relationship Id="rId5" Type="http://schemas.openxmlformats.org/officeDocument/2006/relationships/image" Target="../media/image1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g"/><Relationship Id="rId4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Relationship Id="rId4" Type="http://schemas.openxmlformats.org/officeDocument/2006/relationships/image" Target="../media/image7.png"/><Relationship Id="rId5" Type="http://schemas.openxmlformats.org/officeDocument/2006/relationships/image" Target="../media/image21.png"/><Relationship Id="rId6" Type="http://schemas.openxmlformats.org/officeDocument/2006/relationships/image" Target="../media/image1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jp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41000"/>
            </a:blip>
            <a:stretch>
              <a:fillRect b="0" l="-20309" r="-20307" t="0"/>
            </a:stretch>
          </a:blipFill>
          <a:ln>
            <a:noFill/>
          </a:ln>
        </p:spPr>
      </p:sp>
      <p:grpSp>
        <p:nvGrpSpPr>
          <p:cNvPr id="85" name="Google Shape;85;p13"/>
          <p:cNvGrpSpPr/>
          <p:nvPr/>
        </p:nvGrpSpPr>
        <p:grpSpPr>
          <a:xfrm>
            <a:off x="0" y="-180826"/>
            <a:ext cx="3086100" cy="10467826"/>
            <a:chOff x="0" y="-47625"/>
            <a:chExt cx="812800" cy="2756958"/>
          </a:xfrm>
        </p:grpSpPr>
        <p:sp>
          <p:nvSpPr>
            <p:cNvPr id="86" name="Google Shape;86;p13"/>
            <p:cNvSpPr/>
            <p:nvPr/>
          </p:nvSpPr>
          <p:spPr>
            <a:xfrm>
              <a:off x="0" y="0"/>
              <a:ext cx="812800" cy="2709333"/>
            </a:xfrm>
            <a:custGeom>
              <a:rect b="b" l="l" r="r" t="t"/>
              <a:pathLst>
                <a:path extrusionOk="0"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90306"/>
            </a:solidFill>
            <a:ln>
              <a:noFill/>
            </a:ln>
          </p:spPr>
        </p:sp>
        <p:sp>
          <p:nvSpPr>
            <p:cNvPr id="87" name="Google Shape;87;p13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8" name="Google Shape;88;p13"/>
          <p:cNvSpPr txBox="1"/>
          <p:nvPr/>
        </p:nvSpPr>
        <p:spPr>
          <a:xfrm>
            <a:off x="3648300" y="2386675"/>
            <a:ext cx="14345100" cy="297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46"/>
              <a:buFont typeface="Arial"/>
              <a:buNone/>
            </a:pPr>
            <a:r>
              <a:rPr b="1" lang="en-US" sz="8046">
                <a:latin typeface="Lato"/>
                <a:ea typeface="Lato"/>
                <a:cs typeface="Lato"/>
                <a:sym typeface="Lato"/>
              </a:rPr>
              <a:t>Intentional Self-Directed Firearm Injuries in AZ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3648300" y="5884175"/>
            <a:ext cx="11134200" cy="23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30"/>
              <a:buFont typeface="Arial"/>
              <a:buNone/>
            </a:pPr>
            <a:r>
              <a:rPr lang="en-US" sz="6430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 Syndromic </a:t>
            </a:r>
            <a:r>
              <a:rPr lang="en-US" sz="6430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Surveillance</a:t>
            </a:r>
            <a:r>
              <a:rPr lang="en-US" sz="6430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 Data Snapshot</a:t>
            </a:r>
            <a:endParaRPr b="0" i="0" sz="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0" name="Google Shape;90;p13"/>
          <p:cNvCxnSpPr/>
          <p:nvPr/>
        </p:nvCxnSpPr>
        <p:spPr>
          <a:xfrm flipH="1" rot="10800000">
            <a:off x="3648322" y="5611372"/>
            <a:ext cx="9687995" cy="20505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1" name="Google Shape;91;p13"/>
          <p:cNvSpPr/>
          <p:nvPr/>
        </p:nvSpPr>
        <p:spPr>
          <a:xfrm>
            <a:off x="3648322" y="807753"/>
            <a:ext cx="3291816" cy="728795"/>
          </a:xfrm>
          <a:custGeom>
            <a:rect b="b" l="l" r="r" t="t"/>
            <a:pathLst>
              <a:path extrusionOk="0" h="728795" w="3291816">
                <a:moveTo>
                  <a:pt x="0" y="0"/>
                </a:moveTo>
                <a:lnTo>
                  <a:pt x="3291816" y="0"/>
                </a:lnTo>
                <a:lnTo>
                  <a:pt x="3291816" y="728794"/>
                </a:lnTo>
                <a:lnTo>
                  <a:pt x="0" y="7287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-20309" r="-20307" t="0"/>
            </a:stretch>
          </a:blipFill>
          <a:ln>
            <a:noFill/>
          </a:ln>
        </p:spPr>
      </p:sp>
      <p:grpSp>
        <p:nvGrpSpPr>
          <p:cNvPr id="97" name="Google Shape;97;p14"/>
          <p:cNvGrpSpPr/>
          <p:nvPr/>
        </p:nvGrpSpPr>
        <p:grpSpPr>
          <a:xfrm>
            <a:off x="15201900" y="-180826"/>
            <a:ext cx="3086100" cy="10467826"/>
            <a:chOff x="0" y="-47625"/>
            <a:chExt cx="812800" cy="2756958"/>
          </a:xfrm>
        </p:grpSpPr>
        <p:sp>
          <p:nvSpPr>
            <p:cNvPr id="98" name="Google Shape;98;p14"/>
            <p:cNvSpPr/>
            <p:nvPr/>
          </p:nvSpPr>
          <p:spPr>
            <a:xfrm>
              <a:off x="0" y="0"/>
              <a:ext cx="812800" cy="2709333"/>
            </a:xfrm>
            <a:custGeom>
              <a:rect b="b" l="l" r="r" t="t"/>
              <a:pathLst>
                <a:path extrusionOk="0"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2F2F3"/>
            </a:solidFill>
            <a:ln>
              <a:noFill/>
            </a:ln>
          </p:spPr>
        </p:sp>
        <p:sp>
          <p:nvSpPr>
            <p:cNvPr id="99" name="Google Shape;99;p14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0" name="Google Shape;100;p14"/>
          <p:cNvSpPr/>
          <p:nvPr/>
        </p:nvSpPr>
        <p:spPr>
          <a:xfrm>
            <a:off x="12711240" y="-120968"/>
            <a:ext cx="2466847" cy="10528935"/>
          </a:xfrm>
          <a:custGeom>
            <a:rect b="b" l="l" r="r" t="t"/>
            <a:pathLst>
              <a:path extrusionOk="0" h="3355340" w="786130">
                <a:moveTo>
                  <a:pt x="0" y="0"/>
                </a:moveTo>
                <a:lnTo>
                  <a:pt x="786130" y="0"/>
                </a:lnTo>
                <a:lnTo>
                  <a:pt x="786130" y="3355340"/>
                </a:lnTo>
                <a:lnTo>
                  <a:pt x="0" y="335534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333661" r="-205561" t="0"/>
            </a:stretch>
          </a:blipFill>
          <a:ln>
            <a:noFill/>
          </a:ln>
        </p:spPr>
      </p:sp>
      <p:sp>
        <p:nvSpPr>
          <p:cNvPr id="101" name="Google Shape;101;p14"/>
          <p:cNvSpPr/>
          <p:nvPr/>
        </p:nvSpPr>
        <p:spPr>
          <a:xfrm>
            <a:off x="10220580" y="-120968"/>
            <a:ext cx="2466847" cy="10528935"/>
          </a:xfrm>
          <a:custGeom>
            <a:rect b="b" l="l" r="r" t="t"/>
            <a:pathLst>
              <a:path extrusionOk="0" h="3355340" w="786130">
                <a:moveTo>
                  <a:pt x="0" y="0"/>
                </a:moveTo>
                <a:lnTo>
                  <a:pt x="786130" y="0"/>
                </a:lnTo>
                <a:lnTo>
                  <a:pt x="786130" y="3355340"/>
                </a:lnTo>
                <a:lnTo>
                  <a:pt x="0" y="335534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234518" r="-304704" t="0"/>
            </a:stretch>
          </a:blipFill>
          <a:ln>
            <a:noFill/>
          </a:ln>
        </p:spPr>
      </p:sp>
      <p:sp>
        <p:nvSpPr>
          <p:cNvPr id="102" name="Google Shape;102;p14"/>
          <p:cNvSpPr/>
          <p:nvPr/>
        </p:nvSpPr>
        <p:spPr>
          <a:xfrm>
            <a:off x="7706108" y="-120968"/>
            <a:ext cx="2466847" cy="10528935"/>
          </a:xfrm>
          <a:custGeom>
            <a:rect b="b" l="l" r="r" t="t"/>
            <a:pathLst>
              <a:path extrusionOk="0" h="3355340" w="786130">
                <a:moveTo>
                  <a:pt x="0" y="0"/>
                </a:moveTo>
                <a:lnTo>
                  <a:pt x="786130" y="0"/>
                </a:lnTo>
                <a:lnTo>
                  <a:pt x="786130" y="3355340"/>
                </a:lnTo>
                <a:lnTo>
                  <a:pt x="0" y="335534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131033" r="-408311" t="0"/>
            </a:stretch>
          </a:blipFill>
          <a:ln>
            <a:noFill/>
          </a:ln>
        </p:spPr>
      </p:sp>
      <p:sp>
        <p:nvSpPr>
          <p:cNvPr id="103" name="Google Shape;103;p14"/>
          <p:cNvSpPr txBox="1"/>
          <p:nvPr/>
        </p:nvSpPr>
        <p:spPr>
          <a:xfrm>
            <a:off x="1028720" y="952500"/>
            <a:ext cx="32559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29"/>
              <a:buFont typeface="Arial"/>
              <a:buNone/>
            </a:pPr>
            <a:r>
              <a:rPr b="1" lang="en-US" sz="3629">
                <a:latin typeface="Lato"/>
                <a:ea typeface="Lato"/>
                <a:cs typeface="Lato"/>
                <a:sym typeface="Lato"/>
              </a:rPr>
              <a:t>ABOUT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4"/>
          <p:cNvSpPr txBox="1"/>
          <p:nvPr/>
        </p:nvSpPr>
        <p:spPr>
          <a:xfrm>
            <a:off x="1028720" y="1494821"/>
            <a:ext cx="49575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AVERT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5" name="Google Shape;105;p14"/>
          <p:cNvCxnSpPr/>
          <p:nvPr/>
        </p:nvCxnSpPr>
        <p:spPr>
          <a:xfrm>
            <a:off x="1028720" y="2186817"/>
            <a:ext cx="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6" name="Google Shape;106;p14"/>
          <p:cNvCxnSpPr/>
          <p:nvPr/>
        </p:nvCxnSpPr>
        <p:spPr>
          <a:xfrm>
            <a:off x="1029792" y="2252109"/>
            <a:ext cx="261874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7" name="Google Shape;107;p14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14"/>
          <p:cNvSpPr txBox="1"/>
          <p:nvPr/>
        </p:nvSpPr>
        <p:spPr>
          <a:xfrm>
            <a:off x="456500" y="2411800"/>
            <a:ext cx="7062000" cy="66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AVERT = </a:t>
            </a: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dvancing </a:t>
            </a: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V</a:t>
            </a: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iolence </a:t>
            </a: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pidemiology in </a:t>
            </a: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eal </a:t>
            </a:r>
            <a:r>
              <a:rPr b="1"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ime</a:t>
            </a:r>
            <a:endParaRPr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oppins"/>
              <a:buChar char="-"/>
            </a:pP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Sharing data to improve syndrome definitions, data collection methods, analysis of surveillance data, and presentation and dissemination of findings to inform violence prevention efforts</a:t>
            </a:r>
            <a:endParaRPr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Strategies:</a:t>
            </a:r>
            <a:endParaRPr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oppins"/>
              <a:buAutoNum type="arabicPeriod"/>
            </a:pP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Increase the timeliness of aggregate reporting of ED visits for firearm (regardless of intent), other violence-related injuries, and mental health conditions</a:t>
            </a:r>
            <a:endParaRPr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619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oppins"/>
              <a:buAutoNum type="arabicPeriod"/>
            </a:pPr>
            <a:r>
              <a:rPr lang="en-US" sz="2100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Disseminate surveillance findings in a timely way to the public and key partners working to prevent or respond to violence</a:t>
            </a:r>
            <a:endParaRPr sz="2100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5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-20309" r="-20307" t="0"/>
            </a:stretch>
          </a:blipFill>
          <a:ln>
            <a:noFill/>
          </a:ln>
        </p:spPr>
      </p:sp>
      <p:sp>
        <p:nvSpPr>
          <p:cNvPr id="114" name="Google Shape;114;p15"/>
          <p:cNvSpPr txBox="1"/>
          <p:nvPr/>
        </p:nvSpPr>
        <p:spPr>
          <a:xfrm>
            <a:off x="1028700" y="1494821"/>
            <a:ext cx="49575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METHODS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5" name="Google Shape;115;p15"/>
          <p:cNvCxnSpPr/>
          <p:nvPr/>
        </p:nvCxnSpPr>
        <p:spPr>
          <a:xfrm flipH="1" rot="10800000">
            <a:off x="1029771" y="2233059"/>
            <a:ext cx="3254698" cy="1905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16" name="Google Shape;116;p15"/>
          <p:cNvGrpSpPr/>
          <p:nvPr/>
        </p:nvGrpSpPr>
        <p:grpSpPr>
          <a:xfrm>
            <a:off x="15201900" y="-180826"/>
            <a:ext cx="3086100" cy="10467826"/>
            <a:chOff x="0" y="-47625"/>
            <a:chExt cx="812800" cy="2756958"/>
          </a:xfrm>
        </p:grpSpPr>
        <p:sp>
          <p:nvSpPr>
            <p:cNvPr id="117" name="Google Shape;117;p15"/>
            <p:cNvSpPr/>
            <p:nvPr/>
          </p:nvSpPr>
          <p:spPr>
            <a:xfrm>
              <a:off x="0" y="0"/>
              <a:ext cx="812800" cy="2709333"/>
            </a:xfrm>
            <a:custGeom>
              <a:rect b="b" l="l" r="r" t="t"/>
              <a:pathLst>
                <a:path extrusionOk="0"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90306"/>
            </a:solidFill>
            <a:ln>
              <a:noFill/>
            </a:ln>
          </p:spPr>
        </p:sp>
        <p:sp>
          <p:nvSpPr>
            <p:cNvPr id="118" name="Google Shape;118;p15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9" name="Google Shape;119;p15"/>
          <p:cNvGrpSpPr/>
          <p:nvPr/>
        </p:nvGrpSpPr>
        <p:grpSpPr>
          <a:xfrm>
            <a:off x="9493250" y="956528"/>
            <a:ext cx="6289724" cy="8373944"/>
            <a:chOff x="0" y="0"/>
            <a:chExt cx="3663950" cy="4878070"/>
          </a:xfrm>
        </p:grpSpPr>
        <p:sp>
          <p:nvSpPr>
            <p:cNvPr id="120" name="Google Shape;120;p15"/>
            <p:cNvSpPr/>
            <p:nvPr/>
          </p:nvSpPr>
          <p:spPr>
            <a:xfrm>
              <a:off x="31750" y="31750"/>
              <a:ext cx="3600450" cy="4814570"/>
            </a:xfrm>
            <a:custGeom>
              <a:rect b="b" l="l" r="r" t="t"/>
              <a:pathLst>
                <a:path extrusionOk="0" h="4814570" w="3600450">
                  <a:moveTo>
                    <a:pt x="0" y="0"/>
                  </a:moveTo>
                  <a:lnTo>
                    <a:pt x="3600450" y="0"/>
                  </a:lnTo>
                  <a:lnTo>
                    <a:pt x="3600450" y="4814570"/>
                  </a:lnTo>
                  <a:lnTo>
                    <a:pt x="0" y="481457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-86070" r="-14620" t="0"/>
              </a:stretch>
            </a:blipFill>
            <a:ln>
              <a:noFill/>
            </a:ln>
          </p:spPr>
        </p:sp>
        <p:sp>
          <p:nvSpPr>
            <p:cNvPr id="121" name="Google Shape;121;p15"/>
            <p:cNvSpPr/>
            <p:nvPr/>
          </p:nvSpPr>
          <p:spPr>
            <a:xfrm>
              <a:off x="0" y="0"/>
              <a:ext cx="3663950" cy="4878070"/>
            </a:xfrm>
            <a:custGeom>
              <a:rect b="b" l="l" r="r" t="t"/>
              <a:pathLst>
                <a:path extrusionOk="0" h="4878070" w="3663950">
                  <a:moveTo>
                    <a:pt x="3663950" y="4878070"/>
                  </a:moveTo>
                  <a:lnTo>
                    <a:pt x="0" y="4878070"/>
                  </a:lnTo>
                  <a:lnTo>
                    <a:pt x="0" y="0"/>
                  </a:lnTo>
                  <a:lnTo>
                    <a:pt x="3663950" y="0"/>
                  </a:lnTo>
                  <a:lnTo>
                    <a:pt x="3663950" y="4878070"/>
                  </a:lnTo>
                  <a:close/>
                  <a:moveTo>
                    <a:pt x="63500" y="4814570"/>
                  </a:moveTo>
                  <a:lnTo>
                    <a:pt x="3600450" y="4814570"/>
                  </a:lnTo>
                  <a:lnTo>
                    <a:pt x="3600450" y="63500"/>
                  </a:lnTo>
                  <a:lnTo>
                    <a:pt x="63500" y="63500"/>
                  </a:lnTo>
                  <a:lnTo>
                    <a:pt x="63500" y="481457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</p:grpSp>
      <p:sp>
        <p:nvSpPr>
          <p:cNvPr id="122" name="Google Shape;122;p15"/>
          <p:cNvSpPr txBox="1"/>
          <p:nvPr/>
        </p:nvSpPr>
        <p:spPr>
          <a:xfrm>
            <a:off x="1028700" y="2975225"/>
            <a:ext cx="7040400" cy="275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rPr b="1" lang="en-US" sz="2106">
                <a:latin typeface="Poppins"/>
                <a:ea typeface="Poppins"/>
                <a:cs typeface="Poppins"/>
                <a:sym typeface="Poppins"/>
              </a:rPr>
              <a:t>Data Source:</a:t>
            </a: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 ESSENCE Syndromic Surveillance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rPr b="1" lang="en-US" sz="2106">
                <a:latin typeface="Poppins"/>
                <a:ea typeface="Poppins"/>
                <a:cs typeface="Poppins"/>
                <a:sym typeface="Poppins"/>
              </a:rPr>
              <a:t>Site</a:t>
            </a: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: Arizona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rPr b="1" lang="en-US" sz="2106">
                <a:latin typeface="Poppins"/>
                <a:ea typeface="Poppins"/>
                <a:cs typeface="Poppins"/>
                <a:sym typeface="Poppins"/>
              </a:rPr>
              <a:t>CCDD</a:t>
            </a: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: </a:t>
            </a: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CDC Intentional Self Directed Firearm Injury v1 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rPr b="1" lang="en-US" sz="2106">
                <a:latin typeface="Poppins"/>
                <a:ea typeface="Poppins"/>
                <a:cs typeface="Poppins"/>
                <a:sym typeface="Poppins"/>
              </a:rPr>
              <a:t>Years</a:t>
            </a: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: 2018-2022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rPr b="1" lang="en-US" sz="2106">
                <a:latin typeface="Poppins"/>
                <a:ea typeface="Poppins"/>
                <a:cs typeface="Poppins"/>
                <a:sym typeface="Poppins"/>
              </a:rPr>
              <a:t>Has been emergency</a:t>
            </a: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: Yes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t/>
            </a:r>
            <a:endParaRPr sz="2106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23" name="Google Shape;123;p15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/>
          <p:nvPr/>
        </p:nvSpPr>
        <p:spPr>
          <a:xfrm>
            <a:off x="9035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-20309" r="-20307" t="0"/>
            </a:stretch>
          </a:blipFill>
          <a:ln>
            <a:noFill/>
          </a:ln>
        </p:spPr>
      </p:sp>
      <p:grpSp>
        <p:nvGrpSpPr>
          <p:cNvPr id="129" name="Google Shape;129;p16"/>
          <p:cNvGrpSpPr/>
          <p:nvPr/>
        </p:nvGrpSpPr>
        <p:grpSpPr>
          <a:xfrm rot="5400000">
            <a:off x="9050263" y="-4194822"/>
            <a:ext cx="368300" cy="18676644"/>
            <a:chOff x="0" y="-47625"/>
            <a:chExt cx="97001" cy="4918952"/>
          </a:xfrm>
        </p:grpSpPr>
        <p:sp>
          <p:nvSpPr>
            <p:cNvPr id="130" name="Google Shape;130;p16"/>
            <p:cNvSpPr/>
            <p:nvPr/>
          </p:nvSpPr>
          <p:spPr>
            <a:xfrm>
              <a:off x="0" y="0"/>
              <a:ext cx="97001" cy="4871327"/>
            </a:xfrm>
            <a:custGeom>
              <a:rect b="b" l="l" r="r" t="t"/>
              <a:pathLst>
                <a:path extrusionOk="0" h="4871327" w="97001">
                  <a:moveTo>
                    <a:pt x="0" y="0"/>
                  </a:moveTo>
                  <a:lnTo>
                    <a:pt x="97001" y="0"/>
                  </a:lnTo>
                  <a:lnTo>
                    <a:pt x="97001" y="4871327"/>
                  </a:lnTo>
                  <a:lnTo>
                    <a:pt x="0" y="4871327"/>
                  </a:lnTo>
                  <a:close/>
                </a:path>
              </a:pathLst>
            </a:custGeom>
            <a:solidFill>
              <a:srgbClr val="790306"/>
            </a:solidFill>
            <a:ln>
              <a:noFill/>
            </a:ln>
          </p:spPr>
        </p:sp>
        <p:sp>
          <p:nvSpPr>
            <p:cNvPr id="131" name="Google Shape;131;p16"/>
            <p:cNvSpPr txBox="1"/>
            <p:nvPr/>
          </p:nvSpPr>
          <p:spPr>
            <a:xfrm>
              <a:off x="0" y="-47625"/>
              <a:ext cx="97001" cy="491895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2" name="Google Shape;132;p16"/>
          <p:cNvSpPr txBox="1"/>
          <p:nvPr/>
        </p:nvSpPr>
        <p:spPr>
          <a:xfrm>
            <a:off x="1028720" y="1494821"/>
            <a:ext cx="49575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EE322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RESULTS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" name="Google Shape;133;p16"/>
          <p:cNvCxnSpPr/>
          <p:nvPr/>
        </p:nvCxnSpPr>
        <p:spPr>
          <a:xfrm>
            <a:off x="1029792" y="2252109"/>
            <a:ext cx="261874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4" name="Google Shape;134;p16"/>
          <p:cNvSpPr txBox="1"/>
          <p:nvPr/>
        </p:nvSpPr>
        <p:spPr>
          <a:xfrm>
            <a:off x="1028700" y="2790057"/>
            <a:ext cx="4769400" cy="16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From 2018-2022, a total of 429 fatal and </a:t>
            </a: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non-fatal intentional self directed firearm injurie</a:t>
            </a:r>
            <a:r>
              <a:rPr lang="en-US" sz="2000">
                <a:latin typeface="Poppins"/>
                <a:ea typeface="Poppins"/>
                <a:cs typeface="Poppins"/>
                <a:sym typeface="Poppins"/>
              </a:rPr>
              <a:t>s were seen according to ESSENCE</a:t>
            </a:r>
            <a:endParaRPr b="0" i="0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6"/>
          <p:cNvSpPr txBox="1"/>
          <p:nvPr/>
        </p:nvSpPr>
        <p:spPr>
          <a:xfrm>
            <a:off x="1990407" y="5401109"/>
            <a:ext cx="49575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EE322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6" name="Google Shape;136;p16"/>
          <p:cNvCxnSpPr/>
          <p:nvPr/>
        </p:nvCxnSpPr>
        <p:spPr>
          <a:xfrm>
            <a:off x="1953304" y="6062609"/>
            <a:ext cx="26187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7" name="Google Shape;137;p16"/>
          <p:cNvSpPr txBox="1"/>
          <p:nvPr/>
        </p:nvSpPr>
        <p:spPr>
          <a:xfrm>
            <a:off x="1953300" y="6345425"/>
            <a:ext cx="5383200" cy="258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rPr lang="en-US" sz="2100">
                <a:latin typeface="Poppins"/>
                <a:ea typeface="Poppins"/>
                <a:cs typeface="Poppins"/>
                <a:sym typeface="Poppins"/>
              </a:rPr>
              <a:t>From 2018-2022, </a:t>
            </a:r>
            <a:r>
              <a:rPr lang="en-US" sz="2100">
                <a:latin typeface="Poppins"/>
                <a:ea typeface="Poppins"/>
                <a:cs typeface="Poppins"/>
                <a:sym typeface="Poppins"/>
              </a:rPr>
              <a:t>there</a:t>
            </a:r>
            <a:r>
              <a:rPr lang="en-US" sz="2100">
                <a:latin typeface="Poppins"/>
                <a:ea typeface="Poppins"/>
                <a:cs typeface="Poppins"/>
                <a:sym typeface="Poppins"/>
              </a:rPr>
              <a:t> were a total of 343 injuries (80.0%) amongst males and 80 (18.6%)  among females.  </a:t>
            </a:r>
            <a:endParaRPr sz="2100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rPr lang="en-US" sz="2100">
                <a:latin typeface="Poppins"/>
                <a:ea typeface="Poppins"/>
                <a:cs typeface="Poppins"/>
                <a:sym typeface="Poppins"/>
              </a:rPr>
              <a:t>Males are 4 times more likely to experience an </a:t>
            </a:r>
            <a:r>
              <a:rPr lang="en-US" sz="2100">
                <a:latin typeface="Poppins"/>
                <a:ea typeface="Poppins"/>
                <a:cs typeface="Poppins"/>
                <a:sym typeface="Poppins"/>
              </a:rPr>
              <a:t>intentional</a:t>
            </a:r>
            <a:r>
              <a:rPr lang="en-US" sz="2100">
                <a:latin typeface="Poppins"/>
                <a:ea typeface="Poppins"/>
                <a:cs typeface="Poppins"/>
                <a:sym typeface="Poppins"/>
              </a:rPr>
              <a:t> self directed firearm injury</a:t>
            </a:r>
            <a:endParaRPr sz="21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38" name="Google Shape;138;p16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39" name="Google Shape;139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30425" y="366802"/>
            <a:ext cx="9725400" cy="459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41596" y="5401100"/>
            <a:ext cx="8250953" cy="495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6"/>
          <p:cNvSpPr txBox="1"/>
          <p:nvPr/>
        </p:nvSpPr>
        <p:spPr>
          <a:xfrm>
            <a:off x="1390500" y="9949795"/>
            <a:ext cx="74511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Source: ESSENCE 2018-2022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-20309" r="-20307" t="0"/>
            </a:stretch>
          </a:blipFill>
          <a:ln>
            <a:noFill/>
          </a:ln>
        </p:spPr>
      </p:sp>
      <p:sp>
        <p:nvSpPr>
          <p:cNvPr id="147" name="Google Shape;147;p17"/>
          <p:cNvSpPr txBox="1"/>
          <p:nvPr/>
        </p:nvSpPr>
        <p:spPr>
          <a:xfrm>
            <a:off x="6835775" y="1131050"/>
            <a:ext cx="47673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AGE GROUP &amp; SEX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" name="Google Shape;148;p17"/>
          <p:cNvCxnSpPr/>
          <p:nvPr/>
        </p:nvCxnSpPr>
        <p:spPr>
          <a:xfrm>
            <a:off x="1028720" y="2186817"/>
            <a:ext cx="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9" name="Google Shape;149;p17"/>
          <p:cNvCxnSpPr/>
          <p:nvPr/>
        </p:nvCxnSpPr>
        <p:spPr>
          <a:xfrm flipH="1" rot="10800000">
            <a:off x="6835767" y="1773659"/>
            <a:ext cx="4767300" cy="189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50" name="Google Shape;150;p17"/>
          <p:cNvGrpSpPr/>
          <p:nvPr/>
        </p:nvGrpSpPr>
        <p:grpSpPr>
          <a:xfrm>
            <a:off x="8602675" y="2252099"/>
            <a:ext cx="1233587" cy="8034878"/>
            <a:chOff x="0" y="-47625"/>
            <a:chExt cx="812800" cy="2756958"/>
          </a:xfrm>
        </p:grpSpPr>
        <p:sp>
          <p:nvSpPr>
            <p:cNvPr id="151" name="Google Shape;151;p17"/>
            <p:cNvSpPr/>
            <p:nvPr/>
          </p:nvSpPr>
          <p:spPr>
            <a:xfrm>
              <a:off x="0" y="0"/>
              <a:ext cx="812800" cy="2709333"/>
            </a:xfrm>
            <a:custGeom>
              <a:rect b="b" l="l" r="r" t="t"/>
              <a:pathLst>
                <a:path extrusionOk="0"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90306"/>
            </a:solidFill>
            <a:ln>
              <a:noFill/>
            </a:ln>
          </p:spPr>
        </p:sp>
        <p:sp>
          <p:nvSpPr>
            <p:cNvPr id="152" name="Google Shape;152;p17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17"/>
          <p:cNvSpPr txBox="1"/>
          <p:nvPr/>
        </p:nvSpPr>
        <p:spPr>
          <a:xfrm>
            <a:off x="1028775" y="2339625"/>
            <a:ext cx="6784200" cy="119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rPr lang="en-US" sz="2048">
                <a:latin typeface="Poppins"/>
                <a:ea typeface="Poppins"/>
                <a:cs typeface="Poppins"/>
                <a:sym typeface="Poppins"/>
              </a:rPr>
              <a:t>The age group with the highest count of intentional self directed injuries are males aged 15 to 24 (n=77), followed by males aged 25 to 34 (n=71).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4" name="Google Shape;154;p17"/>
          <p:cNvGrpSpPr/>
          <p:nvPr/>
        </p:nvGrpSpPr>
        <p:grpSpPr>
          <a:xfrm rot="1263828">
            <a:off x="-908073" y="8790340"/>
            <a:ext cx="6867311" cy="3411898"/>
            <a:chOff x="0" y="-47625"/>
            <a:chExt cx="1808675" cy="898607"/>
          </a:xfrm>
        </p:grpSpPr>
        <p:sp>
          <p:nvSpPr>
            <p:cNvPr id="155" name="Google Shape;155;p17"/>
            <p:cNvSpPr/>
            <p:nvPr/>
          </p:nvSpPr>
          <p:spPr>
            <a:xfrm>
              <a:off x="0" y="0"/>
              <a:ext cx="1808674" cy="850982"/>
            </a:xfrm>
            <a:custGeom>
              <a:rect b="b" l="l" r="r" t="t"/>
              <a:pathLst>
                <a:path extrusionOk="0" h="850982" w="1808674">
                  <a:moveTo>
                    <a:pt x="0" y="0"/>
                  </a:moveTo>
                  <a:lnTo>
                    <a:pt x="1808674" y="0"/>
                  </a:lnTo>
                  <a:lnTo>
                    <a:pt x="1808674" y="850982"/>
                  </a:lnTo>
                  <a:lnTo>
                    <a:pt x="0" y="8509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56" name="Google Shape;156;p17"/>
            <p:cNvSpPr txBox="1"/>
            <p:nvPr/>
          </p:nvSpPr>
          <p:spPr>
            <a:xfrm>
              <a:off x="0" y="-47625"/>
              <a:ext cx="1808675" cy="8986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7" name="Google Shape;157;p17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17"/>
          <p:cNvSpPr txBox="1"/>
          <p:nvPr/>
        </p:nvSpPr>
        <p:spPr>
          <a:xfrm>
            <a:off x="10625900" y="2339625"/>
            <a:ext cx="6516900" cy="16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rPr lang="en-US" sz="2048">
                <a:latin typeface="Poppins"/>
                <a:ea typeface="Poppins"/>
                <a:cs typeface="Poppins"/>
                <a:sym typeface="Poppins"/>
              </a:rPr>
              <a:t>Males aged 85+ (16.63 per 100,000) and between the ages of 15-24 (15.44 per 100,000)  have the highest rate of intentional self directed firearm injuries</a:t>
            </a:r>
            <a:endParaRPr b="0" i="0" sz="1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730350" y="4344700"/>
            <a:ext cx="8308000" cy="4838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49943" y="4344701"/>
            <a:ext cx="8679592" cy="483897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17"/>
          <p:cNvSpPr txBox="1"/>
          <p:nvPr/>
        </p:nvSpPr>
        <p:spPr>
          <a:xfrm>
            <a:off x="10240250" y="9347967"/>
            <a:ext cx="7451100" cy="9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Source: ESSENCE 2018-2022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45720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Indicates count less than 6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-20309" r="-20307" t="0"/>
            </a:stretch>
          </a:blipFill>
          <a:ln>
            <a:noFill/>
          </a:ln>
        </p:spPr>
      </p:sp>
      <p:grpSp>
        <p:nvGrpSpPr>
          <p:cNvPr id="167" name="Google Shape;167;p18"/>
          <p:cNvGrpSpPr/>
          <p:nvPr/>
        </p:nvGrpSpPr>
        <p:grpSpPr>
          <a:xfrm>
            <a:off x="0" y="-180826"/>
            <a:ext cx="3086100" cy="10467826"/>
            <a:chOff x="0" y="-47625"/>
            <a:chExt cx="812800" cy="2756958"/>
          </a:xfrm>
        </p:grpSpPr>
        <p:sp>
          <p:nvSpPr>
            <p:cNvPr id="168" name="Google Shape;168;p18"/>
            <p:cNvSpPr/>
            <p:nvPr/>
          </p:nvSpPr>
          <p:spPr>
            <a:xfrm>
              <a:off x="0" y="0"/>
              <a:ext cx="812800" cy="2709333"/>
            </a:xfrm>
            <a:custGeom>
              <a:rect b="b" l="l" r="r" t="t"/>
              <a:pathLst>
                <a:path extrusionOk="0"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92928"/>
            </a:solidFill>
            <a:ln>
              <a:noFill/>
            </a:ln>
          </p:spPr>
        </p:sp>
        <p:sp>
          <p:nvSpPr>
            <p:cNvPr id="169" name="Google Shape;169;p18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0" name="Google Shape;170;p18"/>
          <p:cNvSpPr txBox="1"/>
          <p:nvPr/>
        </p:nvSpPr>
        <p:spPr>
          <a:xfrm>
            <a:off x="3791400" y="2808450"/>
            <a:ext cx="4698300" cy="48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Those who identified as Black/African American saw the highest rate of intentional firearm injury (7.17 per 100,000) followed by those who identified as White (6.53 per 100,000). 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t/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There are discrepancies in the race categorization, 11% of cases were categorized as missing, unknown, or mixed race.  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71" name="Google Shape;171;p18"/>
          <p:cNvSpPr txBox="1"/>
          <p:nvPr/>
        </p:nvSpPr>
        <p:spPr>
          <a:xfrm>
            <a:off x="3861309" y="1513871"/>
            <a:ext cx="65451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RACE &amp; ETHNICITY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18"/>
          <p:cNvCxnSpPr/>
          <p:nvPr/>
        </p:nvCxnSpPr>
        <p:spPr>
          <a:xfrm flipH="1" rot="10800000">
            <a:off x="3862380" y="2252109"/>
            <a:ext cx="4767373" cy="1905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73" name="Google Shape;173;p18"/>
          <p:cNvGrpSpPr/>
          <p:nvPr/>
        </p:nvGrpSpPr>
        <p:grpSpPr>
          <a:xfrm rot="1263828">
            <a:off x="-908073" y="8790340"/>
            <a:ext cx="6867311" cy="3411898"/>
            <a:chOff x="0" y="-47625"/>
            <a:chExt cx="1808675" cy="898607"/>
          </a:xfrm>
        </p:grpSpPr>
        <p:sp>
          <p:nvSpPr>
            <p:cNvPr id="174" name="Google Shape;174;p18"/>
            <p:cNvSpPr/>
            <p:nvPr/>
          </p:nvSpPr>
          <p:spPr>
            <a:xfrm>
              <a:off x="0" y="0"/>
              <a:ext cx="1808674" cy="850982"/>
            </a:xfrm>
            <a:custGeom>
              <a:rect b="b" l="l" r="r" t="t"/>
              <a:pathLst>
                <a:path extrusionOk="0" h="850982" w="1808674">
                  <a:moveTo>
                    <a:pt x="0" y="0"/>
                  </a:moveTo>
                  <a:lnTo>
                    <a:pt x="1808674" y="0"/>
                  </a:lnTo>
                  <a:lnTo>
                    <a:pt x="1808674" y="850982"/>
                  </a:lnTo>
                  <a:lnTo>
                    <a:pt x="0" y="8509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175" name="Google Shape;175;p18"/>
            <p:cNvSpPr txBox="1"/>
            <p:nvPr/>
          </p:nvSpPr>
          <p:spPr>
            <a:xfrm>
              <a:off x="0" y="-47625"/>
              <a:ext cx="1808675" cy="8986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18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94975" y="2372400"/>
            <a:ext cx="8919925" cy="536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8"/>
          <p:cNvSpPr txBox="1"/>
          <p:nvPr/>
        </p:nvSpPr>
        <p:spPr>
          <a:xfrm>
            <a:off x="10836900" y="10124170"/>
            <a:ext cx="74511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Source: ESSENCE 2018-2022</a:t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-20309" r="-20307" t="0"/>
            </a:stretch>
          </a:blipFill>
          <a:ln>
            <a:noFill/>
          </a:ln>
        </p:spPr>
      </p:sp>
      <p:grpSp>
        <p:nvGrpSpPr>
          <p:cNvPr id="184" name="Google Shape;184;p19"/>
          <p:cNvGrpSpPr/>
          <p:nvPr/>
        </p:nvGrpSpPr>
        <p:grpSpPr>
          <a:xfrm>
            <a:off x="7573683" y="-180827"/>
            <a:ext cx="10714389" cy="10467894"/>
            <a:chOff x="0" y="-47625"/>
            <a:chExt cx="2821878" cy="2756958"/>
          </a:xfrm>
        </p:grpSpPr>
        <p:sp>
          <p:nvSpPr>
            <p:cNvPr id="185" name="Google Shape;185;p19"/>
            <p:cNvSpPr/>
            <p:nvPr/>
          </p:nvSpPr>
          <p:spPr>
            <a:xfrm>
              <a:off x="0" y="0"/>
              <a:ext cx="2821878" cy="2709333"/>
            </a:xfrm>
            <a:custGeom>
              <a:rect b="b" l="l" r="r" t="t"/>
              <a:pathLst>
                <a:path extrusionOk="0" h="2709333" w="2821878">
                  <a:moveTo>
                    <a:pt x="0" y="0"/>
                  </a:moveTo>
                  <a:lnTo>
                    <a:pt x="2821878" y="0"/>
                  </a:lnTo>
                  <a:lnTo>
                    <a:pt x="282187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790306"/>
            </a:solidFill>
            <a:ln>
              <a:noFill/>
            </a:ln>
          </p:spPr>
        </p:sp>
        <p:sp>
          <p:nvSpPr>
            <p:cNvPr id="186" name="Google Shape;186;p19"/>
            <p:cNvSpPr txBox="1"/>
            <p:nvPr/>
          </p:nvSpPr>
          <p:spPr>
            <a:xfrm>
              <a:off x="0" y="-47625"/>
              <a:ext cx="2821878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19"/>
          <p:cNvGrpSpPr/>
          <p:nvPr/>
        </p:nvGrpSpPr>
        <p:grpSpPr>
          <a:xfrm>
            <a:off x="9652161" y="4129761"/>
            <a:ext cx="441350" cy="441350"/>
            <a:chOff x="0" y="0"/>
            <a:chExt cx="812800" cy="812800"/>
          </a:xfrm>
        </p:grpSpPr>
        <p:sp>
          <p:nvSpPr>
            <p:cNvPr id="188" name="Google Shape;188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19"/>
          <p:cNvSpPr txBox="1"/>
          <p:nvPr/>
        </p:nvSpPr>
        <p:spPr>
          <a:xfrm>
            <a:off x="1027649" y="3389674"/>
            <a:ext cx="4769400" cy="3496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t/>
            </a:r>
            <a:endParaRPr sz="1800"/>
          </a:p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rPr lang="en-US" sz="2148">
                <a:latin typeface="Poppins"/>
                <a:ea typeface="Poppins"/>
                <a:cs typeface="Poppins"/>
                <a:sym typeface="Poppins"/>
              </a:rPr>
              <a:t>Though this syndrome definition is not perfect, we are able to get a snapshot of what intentional firearm injuries look like in Arizona</a:t>
            </a:r>
            <a:endParaRPr sz="2148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t/>
            </a:r>
            <a:endParaRPr sz="2148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t/>
            </a:r>
            <a:endParaRPr sz="2148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48"/>
              <a:buFont typeface="Arial"/>
              <a:buNone/>
            </a:pPr>
            <a:r>
              <a:t/>
            </a:r>
            <a:endParaRPr sz="2148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1" name="Google Shape;191;p19"/>
          <p:cNvSpPr txBox="1"/>
          <p:nvPr/>
        </p:nvSpPr>
        <p:spPr>
          <a:xfrm>
            <a:off x="10734452" y="3429000"/>
            <a:ext cx="6769500" cy="20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48"/>
              <a:buFont typeface="Arial"/>
              <a:buNone/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Males in Arizona experience nearly 4 times the number of fatal and nonfatal intentional firearm injuries compared to females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19"/>
          <p:cNvSpPr txBox="1"/>
          <p:nvPr/>
        </p:nvSpPr>
        <p:spPr>
          <a:xfrm>
            <a:off x="1028700" y="1494821"/>
            <a:ext cx="49575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SUMMARY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3" name="Google Shape;193;p19"/>
          <p:cNvCxnSpPr/>
          <p:nvPr/>
        </p:nvCxnSpPr>
        <p:spPr>
          <a:xfrm flipH="1" rot="10800000">
            <a:off x="1029771" y="2233059"/>
            <a:ext cx="3254698" cy="1905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194" name="Google Shape;194;p19"/>
          <p:cNvGrpSpPr/>
          <p:nvPr/>
        </p:nvGrpSpPr>
        <p:grpSpPr>
          <a:xfrm>
            <a:off x="9652161" y="5742534"/>
            <a:ext cx="441350" cy="441350"/>
            <a:chOff x="0" y="0"/>
            <a:chExt cx="812800" cy="812800"/>
          </a:xfrm>
        </p:grpSpPr>
        <p:sp>
          <p:nvSpPr>
            <p:cNvPr id="195" name="Google Shape;195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6" name="Google Shape;196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7" name="Google Shape;197;p19"/>
          <p:cNvSpPr txBox="1"/>
          <p:nvPr/>
        </p:nvSpPr>
        <p:spPr>
          <a:xfrm>
            <a:off x="10734443" y="5758184"/>
            <a:ext cx="5648400" cy="9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48"/>
              <a:buFont typeface="Arial"/>
              <a:buNone/>
            </a:pPr>
            <a:r>
              <a:rPr lang="en-US" sz="26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Male Arizonans ages 85+ and 15-24 </a:t>
            </a:r>
            <a:endParaRPr b="0" i="0" sz="2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98" name="Google Shape;198;p19"/>
          <p:cNvGrpSpPr/>
          <p:nvPr/>
        </p:nvGrpSpPr>
        <p:grpSpPr>
          <a:xfrm>
            <a:off x="9652161" y="7128851"/>
            <a:ext cx="441350" cy="441350"/>
            <a:chOff x="0" y="0"/>
            <a:chExt cx="812800" cy="812800"/>
          </a:xfrm>
        </p:grpSpPr>
        <p:sp>
          <p:nvSpPr>
            <p:cNvPr id="199" name="Google Shape;199;p19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9"/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1" name="Google Shape;201;p19"/>
          <p:cNvSpPr txBox="1"/>
          <p:nvPr/>
        </p:nvSpPr>
        <p:spPr>
          <a:xfrm>
            <a:off x="10734443" y="7157063"/>
            <a:ext cx="56484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4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48"/>
              <a:buFont typeface="Arial"/>
              <a:buNone/>
            </a:pPr>
            <a:r>
              <a:rPr lang="en-US" sz="25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Black Arizonans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2" name="Google Shape;202;p19"/>
          <p:cNvGrpSpPr/>
          <p:nvPr/>
        </p:nvGrpSpPr>
        <p:grpSpPr>
          <a:xfrm rot="1263828">
            <a:off x="-908073" y="8790340"/>
            <a:ext cx="6867311" cy="3411898"/>
            <a:chOff x="0" y="-47625"/>
            <a:chExt cx="1808675" cy="898607"/>
          </a:xfrm>
        </p:grpSpPr>
        <p:sp>
          <p:nvSpPr>
            <p:cNvPr id="203" name="Google Shape;203;p19"/>
            <p:cNvSpPr/>
            <p:nvPr/>
          </p:nvSpPr>
          <p:spPr>
            <a:xfrm>
              <a:off x="0" y="0"/>
              <a:ext cx="1808674" cy="850982"/>
            </a:xfrm>
            <a:custGeom>
              <a:rect b="b" l="l" r="r" t="t"/>
              <a:pathLst>
                <a:path extrusionOk="0" h="850982" w="1808674">
                  <a:moveTo>
                    <a:pt x="0" y="0"/>
                  </a:moveTo>
                  <a:lnTo>
                    <a:pt x="1808674" y="0"/>
                  </a:lnTo>
                  <a:lnTo>
                    <a:pt x="1808674" y="850982"/>
                  </a:lnTo>
                  <a:lnTo>
                    <a:pt x="0" y="8509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04" name="Google Shape;204;p19"/>
            <p:cNvSpPr txBox="1"/>
            <p:nvPr/>
          </p:nvSpPr>
          <p:spPr>
            <a:xfrm>
              <a:off x="0" y="-47625"/>
              <a:ext cx="1808675" cy="8986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05" name="Google Shape;205;p19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19"/>
          <p:cNvSpPr txBox="1"/>
          <p:nvPr/>
        </p:nvSpPr>
        <p:spPr>
          <a:xfrm>
            <a:off x="8263500" y="820175"/>
            <a:ext cx="10024500" cy="212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29"/>
              <a:buFont typeface="Arial"/>
              <a:buNone/>
            </a:pPr>
            <a:r>
              <a:rPr b="1" lang="en-US" sz="3629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Those who experience the highest yearly average rate of fatal and nonfatal intentional firearm injuries… 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0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-20309" r="-20309" t="0"/>
            </a:stretch>
          </a:blipFill>
          <a:ln>
            <a:noFill/>
          </a:ln>
        </p:spPr>
      </p:sp>
      <p:grpSp>
        <p:nvGrpSpPr>
          <p:cNvPr id="212" name="Google Shape;212;p20"/>
          <p:cNvGrpSpPr/>
          <p:nvPr/>
        </p:nvGrpSpPr>
        <p:grpSpPr>
          <a:xfrm>
            <a:off x="15201900" y="-180827"/>
            <a:ext cx="3086120" cy="10468053"/>
            <a:chOff x="0" y="-47625"/>
            <a:chExt cx="812800" cy="2757000"/>
          </a:xfrm>
        </p:grpSpPr>
        <p:sp>
          <p:nvSpPr>
            <p:cNvPr id="213" name="Google Shape;213;p20"/>
            <p:cNvSpPr/>
            <p:nvPr/>
          </p:nvSpPr>
          <p:spPr>
            <a:xfrm>
              <a:off x="0" y="0"/>
              <a:ext cx="812800" cy="2709333"/>
            </a:xfrm>
            <a:custGeom>
              <a:rect b="b" l="l" r="r" t="t"/>
              <a:pathLst>
                <a:path extrusionOk="0"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2F2F3"/>
            </a:solidFill>
            <a:ln>
              <a:noFill/>
            </a:ln>
          </p:spPr>
        </p:sp>
        <p:sp>
          <p:nvSpPr>
            <p:cNvPr id="214" name="Google Shape;214;p20"/>
            <p:cNvSpPr txBox="1"/>
            <p:nvPr/>
          </p:nvSpPr>
          <p:spPr>
            <a:xfrm>
              <a:off x="0" y="-47625"/>
              <a:ext cx="812700" cy="2757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5" name="Google Shape;215;p20"/>
          <p:cNvSpPr txBox="1"/>
          <p:nvPr/>
        </p:nvSpPr>
        <p:spPr>
          <a:xfrm>
            <a:off x="1028720" y="952500"/>
            <a:ext cx="3255900" cy="55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29"/>
              <a:buFont typeface="Arial"/>
              <a:buNone/>
            </a:pPr>
            <a:r>
              <a:rPr b="1" lang="en-US" sz="3629">
                <a:latin typeface="Lato"/>
                <a:ea typeface="Lato"/>
                <a:cs typeface="Lato"/>
                <a:sym typeface="Lato"/>
              </a:rPr>
              <a:t>AVERT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0"/>
          <p:cNvSpPr txBox="1"/>
          <p:nvPr/>
        </p:nvSpPr>
        <p:spPr>
          <a:xfrm>
            <a:off x="1028729" y="1494825"/>
            <a:ext cx="91485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VALIDATION SCHEDULE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17" name="Google Shape;217;p20"/>
          <p:cNvCxnSpPr/>
          <p:nvPr/>
        </p:nvCxnSpPr>
        <p:spPr>
          <a:xfrm>
            <a:off x="1028720" y="2186817"/>
            <a:ext cx="0" cy="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18" name="Google Shape;218;p20"/>
          <p:cNvCxnSpPr/>
          <p:nvPr/>
        </p:nvCxnSpPr>
        <p:spPr>
          <a:xfrm>
            <a:off x="1029792" y="2252109"/>
            <a:ext cx="26187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19" name="Google Shape;219;p20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20" name="Google Shape;220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078225" y="2156325"/>
            <a:ext cx="12488184" cy="7027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30000"/>
            </a:blip>
            <a:stretch>
              <a:fillRect b="0" l="-20309" r="-20307" t="0"/>
            </a:stretch>
          </a:blipFill>
          <a:ln>
            <a:noFill/>
          </a:ln>
        </p:spPr>
      </p:sp>
      <p:grpSp>
        <p:nvGrpSpPr>
          <p:cNvPr id="226" name="Google Shape;226;p21"/>
          <p:cNvGrpSpPr/>
          <p:nvPr/>
        </p:nvGrpSpPr>
        <p:grpSpPr>
          <a:xfrm>
            <a:off x="0" y="-180826"/>
            <a:ext cx="3086100" cy="10467826"/>
            <a:chOff x="0" y="-47625"/>
            <a:chExt cx="812800" cy="2756958"/>
          </a:xfrm>
        </p:grpSpPr>
        <p:sp>
          <p:nvSpPr>
            <p:cNvPr id="227" name="Google Shape;227;p21"/>
            <p:cNvSpPr/>
            <p:nvPr/>
          </p:nvSpPr>
          <p:spPr>
            <a:xfrm>
              <a:off x="0" y="0"/>
              <a:ext cx="812800" cy="2709333"/>
            </a:xfrm>
            <a:custGeom>
              <a:rect b="b" l="l" r="r" t="t"/>
              <a:pathLst>
                <a:path extrusionOk="0" h="2709333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B92928"/>
            </a:solidFill>
            <a:ln>
              <a:noFill/>
            </a:ln>
          </p:spPr>
        </p:sp>
        <p:sp>
          <p:nvSpPr>
            <p:cNvPr id="228" name="Google Shape;228;p21"/>
            <p:cNvSpPr txBox="1"/>
            <p:nvPr/>
          </p:nvSpPr>
          <p:spPr>
            <a:xfrm>
              <a:off x="0" y="-47625"/>
              <a:ext cx="812800" cy="27569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9" name="Google Shape;229;p21"/>
          <p:cNvSpPr txBox="1"/>
          <p:nvPr/>
        </p:nvSpPr>
        <p:spPr>
          <a:xfrm>
            <a:off x="3861309" y="1513871"/>
            <a:ext cx="6545100" cy="66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VALIDATION FINDINGS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p21"/>
          <p:cNvCxnSpPr/>
          <p:nvPr/>
        </p:nvCxnSpPr>
        <p:spPr>
          <a:xfrm flipH="1" rot="10800000">
            <a:off x="3862380" y="2252109"/>
            <a:ext cx="4767373" cy="1905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31" name="Google Shape;231;p21"/>
          <p:cNvGrpSpPr/>
          <p:nvPr/>
        </p:nvGrpSpPr>
        <p:grpSpPr>
          <a:xfrm rot="1263828">
            <a:off x="-908073" y="8790340"/>
            <a:ext cx="6867311" cy="3411898"/>
            <a:chOff x="0" y="-47625"/>
            <a:chExt cx="1808675" cy="898607"/>
          </a:xfrm>
        </p:grpSpPr>
        <p:sp>
          <p:nvSpPr>
            <p:cNvPr id="232" name="Google Shape;232;p21"/>
            <p:cNvSpPr/>
            <p:nvPr/>
          </p:nvSpPr>
          <p:spPr>
            <a:xfrm>
              <a:off x="0" y="0"/>
              <a:ext cx="1808674" cy="850982"/>
            </a:xfrm>
            <a:custGeom>
              <a:rect b="b" l="l" r="r" t="t"/>
              <a:pathLst>
                <a:path extrusionOk="0" h="850982" w="1808674">
                  <a:moveTo>
                    <a:pt x="0" y="0"/>
                  </a:moveTo>
                  <a:lnTo>
                    <a:pt x="1808674" y="0"/>
                  </a:lnTo>
                  <a:lnTo>
                    <a:pt x="1808674" y="850982"/>
                  </a:lnTo>
                  <a:lnTo>
                    <a:pt x="0" y="8509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33" name="Google Shape;233;p21"/>
            <p:cNvSpPr txBox="1"/>
            <p:nvPr/>
          </p:nvSpPr>
          <p:spPr>
            <a:xfrm>
              <a:off x="0" y="-47625"/>
              <a:ext cx="1808675" cy="8986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4" name="Google Shape;234;p21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5" name="Google Shape;235;p21"/>
          <p:cNvSpPr txBox="1"/>
          <p:nvPr/>
        </p:nvSpPr>
        <p:spPr>
          <a:xfrm>
            <a:off x="3861303" y="2651100"/>
            <a:ext cx="13802700" cy="48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62331" lvl="0" marL="45720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SzPts val="2106"/>
              <a:buFont typeface="Poppins"/>
              <a:buChar char="●"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In total, 391 visits were reviewed from January 1, 2020 - December 31, 2023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-362331" lvl="0" marL="45720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SzPts val="2106"/>
              <a:buFont typeface="Poppins"/>
              <a:buChar char="●"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The AZ syndromic team and AZ AVERT team conducted a comprehensive review of all visits from 2020-2023 due to the limited number of visits during that time period.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-362331" lvl="0" marL="45720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SzPts val="2106"/>
              <a:buFont typeface="Poppins"/>
              <a:buChar char="●"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Positive Predictive Value = 88.265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-362331" lvl="0" marL="45720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SzPts val="2106"/>
              <a:buFont typeface="Poppins"/>
              <a:buChar char="●"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We did believe this query broadly captures intentional self directed firearm injury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t/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Clear False Positives: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-362331" lvl="0" marL="45720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SzPts val="2106"/>
              <a:buFont typeface="Poppins"/>
              <a:buChar char="●"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One visit that was death by cop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-362331" lvl="0" marL="45720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SzPts val="2106"/>
              <a:buFont typeface="Poppins"/>
              <a:buChar char="●"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Some visits did not have related ICD-10 codes, typically included nausea and vomiting due to triage notes including ‘X72’ which is nurse </a:t>
            </a: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shorthand</a:t>
            </a: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 for symptoms lasting 72 hours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  <a:p>
            <a:pPr indent="-362331" lvl="0" marL="45720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SzPts val="2106"/>
              <a:buFont typeface="Poppins"/>
              <a:buChar char="●"/>
            </a:pPr>
            <a:r>
              <a:rPr lang="en-US" sz="2106">
                <a:latin typeface="Poppins"/>
                <a:ea typeface="Poppins"/>
                <a:cs typeface="Poppins"/>
                <a:sym typeface="Poppins"/>
              </a:rPr>
              <a:t>Some visits included ideation, but no actual injury</a:t>
            </a:r>
            <a:endParaRPr sz="2106"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2"/>
          <p:cNvSpPr txBox="1"/>
          <p:nvPr/>
        </p:nvSpPr>
        <p:spPr>
          <a:xfrm>
            <a:off x="1029175" y="301596"/>
            <a:ext cx="4957500" cy="158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298"/>
              <a:buFont typeface="Arial"/>
              <a:buNone/>
            </a:pPr>
            <a:r>
              <a:rPr lang="en-US" sz="4298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FUTURE CONSIDERATIONS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1" name="Google Shape;241;p22"/>
          <p:cNvCxnSpPr/>
          <p:nvPr/>
        </p:nvCxnSpPr>
        <p:spPr>
          <a:xfrm flipH="1" rot="10800000">
            <a:off x="1029771" y="1086109"/>
            <a:ext cx="4956300" cy="189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grpSp>
        <p:nvGrpSpPr>
          <p:cNvPr id="242" name="Google Shape;242;p22"/>
          <p:cNvGrpSpPr/>
          <p:nvPr/>
        </p:nvGrpSpPr>
        <p:grpSpPr>
          <a:xfrm rot="5400000">
            <a:off x="6389454" y="-1792333"/>
            <a:ext cx="5689799" cy="18468946"/>
            <a:chOff x="0" y="-47625"/>
            <a:chExt cx="1498538" cy="4864217"/>
          </a:xfrm>
        </p:grpSpPr>
        <p:sp>
          <p:nvSpPr>
            <p:cNvPr id="243" name="Google Shape;243;p22"/>
            <p:cNvSpPr/>
            <p:nvPr/>
          </p:nvSpPr>
          <p:spPr>
            <a:xfrm>
              <a:off x="0" y="0"/>
              <a:ext cx="1498538" cy="4816592"/>
            </a:xfrm>
            <a:custGeom>
              <a:rect b="b" l="l" r="r" t="t"/>
              <a:pathLst>
                <a:path extrusionOk="0" h="4816592" w="1498538">
                  <a:moveTo>
                    <a:pt x="0" y="0"/>
                  </a:moveTo>
                  <a:lnTo>
                    <a:pt x="1498538" y="0"/>
                  </a:lnTo>
                  <a:lnTo>
                    <a:pt x="1498538" y="4816592"/>
                  </a:lnTo>
                  <a:lnTo>
                    <a:pt x="0" y="4816592"/>
                  </a:lnTo>
                  <a:close/>
                </a:path>
              </a:pathLst>
            </a:custGeom>
            <a:solidFill>
              <a:srgbClr val="790306"/>
            </a:solidFill>
            <a:ln>
              <a:noFill/>
            </a:ln>
          </p:spPr>
        </p:sp>
        <p:sp>
          <p:nvSpPr>
            <p:cNvPr id="244" name="Google Shape;244;p22"/>
            <p:cNvSpPr txBox="1"/>
            <p:nvPr/>
          </p:nvSpPr>
          <p:spPr>
            <a:xfrm>
              <a:off x="0" y="-47625"/>
              <a:ext cx="1498500" cy="486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5" name="Google Shape;245;p22"/>
          <p:cNvGrpSpPr/>
          <p:nvPr/>
        </p:nvGrpSpPr>
        <p:grpSpPr>
          <a:xfrm>
            <a:off x="11023326" y="953401"/>
            <a:ext cx="6236043" cy="8380291"/>
            <a:chOff x="0" y="0"/>
            <a:chExt cx="3663950" cy="4923790"/>
          </a:xfrm>
        </p:grpSpPr>
        <p:sp>
          <p:nvSpPr>
            <p:cNvPr id="246" name="Google Shape;246;p22"/>
            <p:cNvSpPr/>
            <p:nvPr/>
          </p:nvSpPr>
          <p:spPr>
            <a:xfrm>
              <a:off x="31750" y="31750"/>
              <a:ext cx="3600450" cy="4859020"/>
            </a:xfrm>
            <a:custGeom>
              <a:rect b="b" l="l" r="r" t="t"/>
              <a:pathLst>
                <a:path extrusionOk="0"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-5399" l="0" r="0" t="-5399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2"/>
            <p:cNvSpPr/>
            <p:nvPr/>
          </p:nvSpPr>
          <p:spPr>
            <a:xfrm>
              <a:off x="0" y="0"/>
              <a:ext cx="3663950" cy="4923790"/>
            </a:xfrm>
            <a:custGeom>
              <a:rect b="b" l="l" r="r" t="t"/>
              <a:pathLst>
                <a:path extrusionOk="0" h="4923790" w="3663950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8" name="Google Shape;248;p22"/>
          <p:cNvSpPr txBox="1"/>
          <p:nvPr/>
        </p:nvSpPr>
        <p:spPr>
          <a:xfrm>
            <a:off x="1027650" y="1683925"/>
            <a:ext cx="9865200" cy="279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48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352298" lvl="0" marL="45720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8"/>
              <a:buFont typeface="Poppins"/>
              <a:buChar char="●"/>
            </a:pPr>
            <a:r>
              <a:rPr lang="en-US" sz="1948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An improved syndrome definition will lead to more accurate identification of cases</a:t>
            </a:r>
            <a:endParaRPr sz="1948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2298" lvl="0" marL="45720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8"/>
              <a:buFont typeface="Poppins"/>
              <a:buChar char="●"/>
            </a:pPr>
            <a:r>
              <a:rPr lang="en-US" sz="1948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Free text fields were crucial in determining intent (Triage notes)</a:t>
            </a:r>
            <a:endParaRPr sz="1948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52298" lvl="0" marL="457200" rtl="0" algn="l">
              <a:lnSpc>
                <a:spcPct val="14004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48"/>
              <a:buFont typeface="Poppins"/>
              <a:buChar char="●"/>
            </a:pPr>
            <a:r>
              <a:rPr lang="en-US" sz="1948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rPr>
              <a:t>Many cases had CCDD coded with intentional and unintentional firearm injury, more education and training for coders</a:t>
            </a:r>
            <a:endParaRPr sz="1948">
              <a:solidFill>
                <a:schemeClr val="dk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lnSpc>
                <a:spcPct val="1399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6"/>
              <a:buFont typeface="Arial"/>
              <a:buNone/>
            </a:pPr>
            <a:r>
              <a:t/>
            </a:r>
            <a:endParaRPr sz="2306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49" name="Google Shape;249;p22"/>
          <p:cNvSpPr txBox="1"/>
          <p:nvPr/>
        </p:nvSpPr>
        <p:spPr>
          <a:xfrm>
            <a:off x="2166121" y="6578080"/>
            <a:ext cx="32547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2"/>
              <a:buFont typeface="Arial"/>
              <a:buNone/>
            </a:pPr>
            <a:r>
              <a:rPr lang="en-US" sz="3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Data Linkage: SyS with HDD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22"/>
          <p:cNvSpPr txBox="1"/>
          <p:nvPr/>
        </p:nvSpPr>
        <p:spPr>
          <a:xfrm>
            <a:off x="6221321" y="6578080"/>
            <a:ext cx="3343500" cy="30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32"/>
              <a:buFont typeface="Arial"/>
              <a:buNone/>
            </a:pPr>
            <a:r>
              <a:rPr lang="en-US" sz="3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Utilize CDC Intentional Firearm definition to write code and identify cases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1" name="Google Shape;251;p22"/>
          <p:cNvGrpSpPr/>
          <p:nvPr/>
        </p:nvGrpSpPr>
        <p:grpSpPr>
          <a:xfrm rot="1263798">
            <a:off x="-908057" y="8790339"/>
            <a:ext cx="6867441" cy="3411915"/>
            <a:chOff x="0" y="-47625"/>
            <a:chExt cx="1808700" cy="898607"/>
          </a:xfrm>
        </p:grpSpPr>
        <p:sp>
          <p:nvSpPr>
            <p:cNvPr id="252" name="Google Shape;252;p22"/>
            <p:cNvSpPr/>
            <p:nvPr/>
          </p:nvSpPr>
          <p:spPr>
            <a:xfrm>
              <a:off x="0" y="0"/>
              <a:ext cx="1808674" cy="850982"/>
            </a:xfrm>
            <a:custGeom>
              <a:rect b="b" l="l" r="r" t="t"/>
              <a:pathLst>
                <a:path extrusionOk="0" h="850982" w="1808674">
                  <a:moveTo>
                    <a:pt x="0" y="0"/>
                  </a:moveTo>
                  <a:lnTo>
                    <a:pt x="1808674" y="0"/>
                  </a:lnTo>
                  <a:lnTo>
                    <a:pt x="1808674" y="850982"/>
                  </a:lnTo>
                  <a:lnTo>
                    <a:pt x="0" y="8509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53" name="Google Shape;253;p22"/>
            <p:cNvSpPr txBox="1"/>
            <p:nvPr/>
          </p:nvSpPr>
          <p:spPr>
            <a:xfrm>
              <a:off x="0" y="-47625"/>
              <a:ext cx="1808700" cy="8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54" name="Google Shape;254;p22"/>
          <p:cNvSpPr/>
          <p:nvPr/>
        </p:nvSpPr>
        <p:spPr>
          <a:xfrm>
            <a:off x="1027649" y="9183672"/>
            <a:ext cx="1856937" cy="712225"/>
          </a:xfrm>
          <a:custGeom>
            <a:rect b="b" l="l" r="r" t="t"/>
            <a:pathLst>
              <a:path extrusionOk="0" h="712225" w="1856937">
                <a:moveTo>
                  <a:pt x="0" y="0"/>
                </a:moveTo>
                <a:lnTo>
                  <a:pt x="1856937" y="0"/>
                </a:lnTo>
                <a:lnTo>
                  <a:pt x="1856937" y="712225"/>
                </a:lnTo>
                <a:lnTo>
                  <a:pt x="0" y="7122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255" name="Google Shape;255;p22" title="File:Chain link icon slanted.png - Wikimedia Commons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93710" y="5169825"/>
            <a:ext cx="1228422" cy="122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2" title="File:Noun Project lightbulb icon 1263005 cc.svg - Wikimedia Commons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18925" y="4954469"/>
            <a:ext cx="1228426" cy="1438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54000"/>
            </a:blip>
            <a:stretch>
              <a:fillRect b="0" l="-5227" r="-1538" t="-26547"/>
            </a:stretch>
          </a:blipFill>
          <a:ln>
            <a:noFill/>
          </a:ln>
        </p:spPr>
      </p:sp>
      <p:grpSp>
        <p:nvGrpSpPr>
          <p:cNvPr id="262" name="Google Shape;262;p23"/>
          <p:cNvGrpSpPr/>
          <p:nvPr/>
        </p:nvGrpSpPr>
        <p:grpSpPr>
          <a:xfrm>
            <a:off x="0" y="5176818"/>
            <a:ext cx="18288118" cy="5110214"/>
            <a:chOff x="0" y="-47625"/>
            <a:chExt cx="4816592" cy="1345891"/>
          </a:xfrm>
        </p:grpSpPr>
        <p:sp>
          <p:nvSpPr>
            <p:cNvPr id="263" name="Google Shape;263;p23"/>
            <p:cNvSpPr/>
            <p:nvPr/>
          </p:nvSpPr>
          <p:spPr>
            <a:xfrm>
              <a:off x="0" y="0"/>
              <a:ext cx="4816592" cy="1298266"/>
            </a:xfrm>
            <a:custGeom>
              <a:rect b="b" l="l" r="r" t="t"/>
              <a:pathLst>
                <a:path extrusionOk="0" h="1298266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1298266"/>
                  </a:lnTo>
                  <a:lnTo>
                    <a:pt x="0" y="1298266"/>
                  </a:lnTo>
                  <a:close/>
                </a:path>
              </a:pathLst>
            </a:custGeom>
            <a:solidFill>
              <a:srgbClr val="FFFFFF">
                <a:alpha val="90588"/>
              </a:srgbClr>
            </a:solidFill>
            <a:ln>
              <a:noFill/>
            </a:ln>
          </p:spPr>
        </p:sp>
        <p:sp>
          <p:nvSpPr>
            <p:cNvPr id="264" name="Google Shape;264;p23"/>
            <p:cNvSpPr txBox="1"/>
            <p:nvPr/>
          </p:nvSpPr>
          <p:spPr>
            <a:xfrm>
              <a:off x="0" y="-47625"/>
              <a:ext cx="4816500" cy="134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5" name="Google Shape;265;p23"/>
          <p:cNvSpPr txBox="1"/>
          <p:nvPr/>
        </p:nvSpPr>
        <p:spPr>
          <a:xfrm>
            <a:off x="4031314" y="5580932"/>
            <a:ext cx="10225500" cy="12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116"/>
              <a:buFont typeface="Arial"/>
              <a:buNone/>
            </a:pPr>
            <a:r>
              <a:rPr b="0" i="0" lang="en-US" sz="8116" u="none" cap="none" strike="noStrike">
                <a:solidFill>
                  <a:srgbClr val="B92928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6" name="Google Shape;266;p23"/>
          <p:cNvCxnSpPr/>
          <p:nvPr/>
        </p:nvCxnSpPr>
        <p:spPr>
          <a:xfrm>
            <a:off x="5871730" y="6869919"/>
            <a:ext cx="6544500" cy="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67" name="Google Shape;267;p23"/>
          <p:cNvSpPr/>
          <p:nvPr/>
        </p:nvSpPr>
        <p:spPr>
          <a:xfrm>
            <a:off x="7269019" y="8738412"/>
            <a:ext cx="3749962" cy="830226"/>
          </a:xfrm>
          <a:custGeom>
            <a:rect b="b" l="l" r="r" t="t"/>
            <a:pathLst>
              <a:path extrusionOk="0" h="830226" w="3749962">
                <a:moveTo>
                  <a:pt x="0" y="0"/>
                </a:moveTo>
                <a:lnTo>
                  <a:pt x="3749962" y="0"/>
                </a:lnTo>
                <a:lnTo>
                  <a:pt x="3749962" y="830226"/>
                </a:lnTo>
                <a:lnTo>
                  <a:pt x="0" y="8302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68" name="Google Shape;268;p23"/>
          <p:cNvSpPr txBox="1"/>
          <p:nvPr/>
        </p:nvSpPr>
        <p:spPr>
          <a:xfrm>
            <a:off x="4794894" y="7130457"/>
            <a:ext cx="8698200" cy="138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1"/>
              <a:buFont typeface="Arial"/>
              <a:buNone/>
            </a:pPr>
            <a:r>
              <a:rPr lang="en-US" sz="2361">
                <a:latin typeface="Poppins"/>
                <a:ea typeface="Poppins"/>
                <a:cs typeface="Poppins"/>
                <a:sym typeface="Poppins"/>
              </a:rPr>
              <a:t>Tessa Saturday, MPH</a:t>
            </a:r>
            <a:r>
              <a:rPr b="0" i="0" lang="en-US" sz="2361" u="none" cap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|</a:t>
            </a:r>
            <a:r>
              <a:rPr lang="en-US" sz="2361">
                <a:latin typeface="Poppins"/>
                <a:ea typeface="Poppins"/>
                <a:cs typeface="Poppins"/>
                <a:sym typeface="Poppins"/>
              </a:rPr>
              <a:t> tessa.saturday@azdhs.gov</a:t>
            </a:r>
            <a:endParaRPr b="0" i="0" sz="2361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1"/>
              <a:buFont typeface="Arial"/>
              <a:buNone/>
            </a:pPr>
            <a:r>
              <a:rPr lang="en-US" sz="2361">
                <a:latin typeface="Poppins"/>
                <a:ea typeface="Poppins"/>
                <a:cs typeface="Poppins"/>
                <a:sym typeface="Poppins"/>
              </a:rPr>
              <a:t>Injury &amp; Violence Epidemiologist</a:t>
            </a:r>
            <a:endParaRPr b="0" i="0" sz="2361" u="none" cap="none" strike="noStrike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ctr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61"/>
              <a:buFont typeface="Arial"/>
              <a:buNone/>
            </a:pPr>
            <a:r>
              <a:rPr lang="en-US" sz="2361">
                <a:latin typeface="Poppins"/>
                <a:ea typeface="Poppins"/>
                <a:cs typeface="Poppins"/>
                <a:sym typeface="Poppins"/>
              </a:rPr>
              <a:t>Buruea of Assessment &amp; Evaluation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