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Lst>
  <p:sldSz cy="5143500" cx="9144000"/>
  <p:notesSz cx="6858000" cy="9144000"/>
  <p:embeddedFontLst>
    <p:embeddedFont>
      <p:font typeface="League Spartan"/>
      <p:regular r:id="rId22"/>
      <p:bold r:id="rId23"/>
    </p:embeddedFont>
    <p:embeddedFont>
      <p:font typeface="Roboto"/>
      <p:regular r:id="rId24"/>
      <p:bold r:id="rId25"/>
      <p:italic r:id="rId26"/>
      <p:boldItalic r:id="rId27"/>
    </p:embeddedFont>
    <p:embeddedFont>
      <p:font typeface="Lato"/>
      <p:regular r:id="rId28"/>
      <p:bold r:id="rId29"/>
      <p:italic r:id="rId30"/>
      <p:boldItalic r:id="rId31"/>
    </p:embeddedFont>
    <p:embeddedFont>
      <p:font typeface="Poppins"/>
      <p:regular r:id="rId32"/>
      <p:bold r:id="rId33"/>
      <p:italic r:id="rId34"/>
      <p:boldItalic r:id="rId3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font" Target="fonts/LeagueSpartan-regular.fntdata"/><Relationship Id="rId21" Type="http://schemas.openxmlformats.org/officeDocument/2006/relationships/slide" Target="slides/slide16.xml"/><Relationship Id="rId24" Type="http://schemas.openxmlformats.org/officeDocument/2006/relationships/font" Target="fonts/Roboto-regular.fntdata"/><Relationship Id="rId23" Type="http://schemas.openxmlformats.org/officeDocument/2006/relationships/font" Target="fonts/LeagueSpartan-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Roboto-italic.fntdata"/><Relationship Id="rId25" Type="http://schemas.openxmlformats.org/officeDocument/2006/relationships/font" Target="fonts/Roboto-bold.fntdata"/><Relationship Id="rId28" Type="http://schemas.openxmlformats.org/officeDocument/2006/relationships/font" Target="fonts/Lato-regular.fntdata"/><Relationship Id="rId27" Type="http://schemas.openxmlformats.org/officeDocument/2006/relationships/font" Target="fonts/Roboto-boldItalic.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Lato-bold.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Lato-boldItalic.fntdata"/><Relationship Id="rId30" Type="http://schemas.openxmlformats.org/officeDocument/2006/relationships/font" Target="fonts/Lato-italic.fntdata"/><Relationship Id="rId11" Type="http://schemas.openxmlformats.org/officeDocument/2006/relationships/slide" Target="slides/slide6.xml"/><Relationship Id="rId33" Type="http://schemas.openxmlformats.org/officeDocument/2006/relationships/font" Target="fonts/Poppins-bold.fntdata"/><Relationship Id="rId10" Type="http://schemas.openxmlformats.org/officeDocument/2006/relationships/slide" Target="slides/slide5.xml"/><Relationship Id="rId32" Type="http://schemas.openxmlformats.org/officeDocument/2006/relationships/font" Target="fonts/Poppins-regular.fntdata"/><Relationship Id="rId13" Type="http://schemas.openxmlformats.org/officeDocument/2006/relationships/slide" Target="slides/slide8.xml"/><Relationship Id="rId35" Type="http://schemas.openxmlformats.org/officeDocument/2006/relationships/font" Target="fonts/Poppins-boldItalic.fntdata"/><Relationship Id="rId12" Type="http://schemas.openxmlformats.org/officeDocument/2006/relationships/slide" Target="slides/slide7.xml"/><Relationship Id="rId34" Type="http://schemas.openxmlformats.org/officeDocument/2006/relationships/font" Target="fonts/Poppins-italic.fntdata"/><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dc.gov/overdose-prevention/data-research/facts-stats/dose-dashboard-nonfatal-surveillance-data.html" TargetMode="Externa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2f3893b5b41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2" name="Google Shape;52;g2f3893b5b41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 name="Shape 63"/>
        <p:cNvGrpSpPr/>
        <p:nvPr/>
      </p:nvGrpSpPr>
      <p:grpSpPr>
        <a:xfrm>
          <a:off x="0" y="0"/>
          <a:ext cx="0" cy="0"/>
          <a:chOff x="0" y="0"/>
          <a:chExt cx="0" cy="0"/>
        </a:xfrm>
      </p:grpSpPr>
      <p:sp>
        <p:nvSpPr>
          <p:cNvPr id="64" name="Google Shape;64;g2f49e706075_1_38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65" name="Google Shape;65;g2f49e706075_1_38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g2f3893b5b41_0_9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4" name="Google Shape;84;g2f3893b5b41_0_9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2f3893b5b41_0_18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000"/>
              </a:spcBef>
              <a:spcAft>
                <a:spcPts val="0"/>
              </a:spcAft>
              <a:buNone/>
            </a:pPr>
            <a:r>
              <a:t/>
            </a:r>
            <a:endParaRPr>
              <a:solidFill>
                <a:srgbClr val="222222"/>
              </a:solidFill>
              <a:highlight>
                <a:srgbClr val="FFFFFF"/>
              </a:highlight>
            </a:endParaRPr>
          </a:p>
          <a:p>
            <a:pPr indent="0" lvl="0" marL="0" rtl="0" algn="l">
              <a:lnSpc>
                <a:spcPct val="115000"/>
              </a:lnSpc>
              <a:spcBef>
                <a:spcPts val="1000"/>
              </a:spcBef>
              <a:spcAft>
                <a:spcPts val="0"/>
              </a:spcAft>
              <a:buClr>
                <a:schemeClr val="dk1"/>
              </a:buClr>
              <a:buSzPts val="1100"/>
              <a:buFont typeface="Arial"/>
              <a:buNone/>
            </a:pPr>
            <a:r>
              <a:t/>
            </a:r>
            <a:endParaRPr>
              <a:solidFill>
                <a:srgbClr val="500050"/>
              </a:solidFill>
            </a:endParaRPr>
          </a:p>
          <a:p>
            <a:pPr indent="0" lvl="0" marL="0" rtl="0" algn="l">
              <a:lnSpc>
                <a:spcPct val="115000"/>
              </a:lnSpc>
              <a:spcBef>
                <a:spcPts val="0"/>
              </a:spcBef>
              <a:spcAft>
                <a:spcPts val="0"/>
              </a:spcAft>
              <a:buClr>
                <a:schemeClr val="dk1"/>
              </a:buClr>
              <a:buSzPts val="1100"/>
              <a:buFont typeface="Arial"/>
              <a:buNone/>
            </a:pPr>
            <a:r>
              <a:t/>
            </a:r>
            <a:endParaRPr/>
          </a:p>
          <a:p>
            <a:pPr indent="0" lvl="0" marL="0" rtl="0" algn="l">
              <a:lnSpc>
                <a:spcPct val="115000"/>
              </a:lnSpc>
              <a:spcBef>
                <a:spcPts val="0"/>
              </a:spcBef>
              <a:spcAft>
                <a:spcPts val="0"/>
              </a:spcAft>
              <a:buClr>
                <a:schemeClr val="dk1"/>
              </a:buClr>
              <a:buSzPts val="1100"/>
              <a:buFont typeface="Arial"/>
              <a:buNone/>
            </a:pPr>
            <a:r>
              <a:t/>
            </a:r>
            <a:endParaRPr>
              <a:solidFill>
                <a:srgbClr val="222222"/>
              </a:solidFill>
              <a:highlight>
                <a:srgbClr val="FFFFFF"/>
              </a:highlight>
            </a:endParaRPr>
          </a:p>
          <a:p>
            <a:pPr indent="-298450" lvl="0" marL="596900" rtl="0" algn="l">
              <a:lnSpc>
                <a:spcPct val="115000"/>
              </a:lnSpc>
              <a:spcBef>
                <a:spcPts val="1000"/>
              </a:spcBef>
              <a:spcAft>
                <a:spcPts val="0"/>
              </a:spcAft>
              <a:buClr>
                <a:schemeClr val="dk1"/>
              </a:buClr>
              <a:buSzPts val="1100"/>
              <a:buAutoNum type="arabicPeriod"/>
            </a:pPr>
            <a:r>
              <a:rPr lang="en">
                <a:solidFill>
                  <a:schemeClr val="dk1"/>
                </a:solidFill>
                <a:highlight>
                  <a:srgbClr val="FFFFFF"/>
                </a:highlight>
              </a:rPr>
              <a:t>Banner UC - Cave Creek and 7th St: No messages received in the past 14 days.  </a:t>
            </a:r>
            <a:r>
              <a:rPr lang="en">
                <a:solidFill>
                  <a:srgbClr val="FF0000"/>
                </a:solidFill>
                <a:highlight>
                  <a:srgbClr val="FFFFFF"/>
                </a:highlight>
              </a:rPr>
              <a:t>Clinic has been closed due to provider shortages, this has been submitted to AZDHS.</a:t>
            </a:r>
            <a:endParaRPr>
              <a:solidFill>
                <a:srgbClr val="FF0000"/>
              </a:solidFill>
              <a:highlight>
                <a:srgbClr val="FFFFFF"/>
              </a:highlight>
            </a:endParaRPr>
          </a:p>
          <a:p>
            <a:pPr indent="-298450" lvl="0" marL="596900" rtl="0" algn="l">
              <a:lnSpc>
                <a:spcPct val="115000"/>
              </a:lnSpc>
              <a:spcBef>
                <a:spcPts val="0"/>
              </a:spcBef>
              <a:spcAft>
                <a:spcPts val="0"/>
              </a:spcAft>
              <a:buClr>
                <a:schemeClr val="dk1"/>
              </a:buClr>
              <a:buSzPts val="1100"/>
              <a:buAutoNum type="arabicPeriod"/>
            </a:pPr>
            <a:r>
              <a:rPr lang="en">
                <a:solidFill>
                  <a:schemeClr val="dk1"/>
                </a:solidFill>
                <a:highlight>
                  <a:srgbClr val="FFFFFF"/>
                </a:highlight>
              </a:rPr>
              <a:t>Banner UC - Lindsay and University: No messages received in the past 38 days. </a:t>
            </a:r>
            <a:r>
              <a:rPr lang="en">
                <a:solidFill>
                  <a:srgbClr val="FF0000"/>
                </a:solidFill>
                <a:highlight>
                  <a:srgbClr val="FFFFFF"/>
                </a:highlight>
              </a:rPr>
              <a:t>Clinic has been closed due to provider shortages, this has been submitted to AZDHS.  This clinic will be permanently closed starting 8/17/24, letter has been submitted to AZDHS.</a:t>
            </a:r>
            <a:endParaRPr>
              <a:solidFill>
                <a:srgbClr val="FF0000"/>
              </a:solidFill>
              <a:highlight>
                <a:srgbClr val="FFFFFF"/>
              </a:highlight>
            </a:endParaRPr>
          </a:p>
          <a:p>
            <a:pPr indent="0" lvl="0" marL="0" rtl="0" algn="l">
              <a:lnSpc>
                <a:spcPct val="115000"/>
              </a:lnSpc>
              <a:spcBef>
                <a:spcPts val="0"/>
              </a:spcBef>
              <a:spcAft>
                <a:spcPts val="0"/>
              </a:spcAft>
              <a:buClr>
                <a:schemeClr val="dk1"/>
              </a:buClr>
              <a:buSzPts val="1100"/>
              <a:buFont typeface="Arial"/>
              <a:buNone/>
            </a:pPr>
            <a:r>
              <a:rPr lang="en">
                <a:solidFill>
                  <a:srgbClr val="222222"/>
                </a:solidFill>
                <a:highlight>
                  <a:srgbClr val="FFFFFF"/>
                </a:highlight>
              </a:rPr>
              <a:t>Yavapai was experiencing Timeliness issues, where  approx 60% of messages were late, this </a:t>
            </a:r>
            <a:endParaRPr>
              <a:solidFill>
                <a:srgbClr val="222222"/>
              </a:solidFill>
              <a:highlight>
                <a:srgbClr val="FFFFFF"/>
              </a:highlight>
            </a:endParaRPr>
          </a:p>
          <a:p>
            <a:pPr indent="0" lvl="0" marL="0" rtl="0" algn="l">
              <a:lnSpc>
                <a:spcPct val="115000"/>
              </a:lnSpc>
              <a:spcBef>
                <a:spcPts val="0"/>
              </a:spcBef>
              <a:spcAft>
                <a:spcPts val="0"/>
              </a:spcAft>
              <a:buClr>
                <a:schemeClr val="dk1"/>
              </a:buClr>
              <a:buSzPts val="1100"/>
              <a:buFont typeface="Arial"/>
              <a:buNone/>
            </a:pPr>
            <a:r>
              <a:t/>
            </a:r>
            <a:endParaRPr>
              <a:solidFill>
                <a:srgbClr val="222222"/>
              </a:solidFill>
              <a:highlight>
                <a:srgbClr val="FFFFFF"/>
              </a:highlight>
            </a:endParaRPr>
          </a:p>
          <a:p>
            <a:pPr indent="0" lvl="0" marL="0" rtl="0" algn="l">
              <a:lnSpc>
                <a:spcPct val="115000"/>
              </a:lnSpc>
              <a:spcBef>
                <a:spcPts val="0"/>
              </a:spcBef>
              <a:spcAft>
                <a:spcPts val="0"/>
              </a:spcAft>
              <a:buClr>
                <a:schemeClr val="dk1"/>
              </a:buClr>
              <a:buSzPts val="1100"/>
              <a:buFont typeface="Arial"/>
              <a:buNone/>
            </a:pPr>
            <a:r>
              <a:rPr lang="en">
                <a:solidFill>
                  <a:srgbClr val="222222"/>
                </a:solidFill>
                <a:highlight>
                  <a:schemeClr val="lt1"/>
                </a:highlight>
              </a:rPr>
              <a:t>Mt Graham saw a disruption of data from July 16-18th due to</a:t>
            </a:r>
            <a:r>
              <a:rPr lang="en">
                <a:solidFill>
                  <a:schemeClr val="dk1"/>
                </a:solidFill>
              </a:rPr>
              <a:t>Meditech had a system update which most likely interrupted the connection feed, since the data has been backfilled from those missing days</a:t>
            </a:r>
            <a:endParaRPr>
              <a:solidFill>
                <a:srgbClr val="500050"/>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rgbClr val="222222"/>
              </a:solidFill>
              <a:highlight>
                <a:srgbClr val="FFFFFF"/>
              </a:highlight>
            </a:endParaRPr>
          </a:p>
          <a:p>
            <a:pPr indent="0" lvl="0" marL="0" rtl="0" algn="l">
              <a:lnSpc>
                <a:spcPct val="115000"/>
              </a:lnSpc>
              <a:spcBef>
                <a:spcPts val="0"/>
              </a:spcBef>
              <a:spcAft>
                <a:spcPts val="0"/>
              </a:spcAft>
              <a:buClr>
                <a:schemeClr val="dk1"/>
              </a:buClr>
              <a:buSzPts val="1100"/>
              <a:buFont typeface="Arial"/>
              <a:buNone/>
            </a:pPr>
            <a:r>
              <a:rPr lang="en">
                <a:solidFill>
                  <a:srgbClr val="222222"/>
                </a:solidFill>
                <a:highlight>
                  <a:srgbClr val="FFFFFF"/>
                </a:highlight>
              </a:rPr>
              <a:t>Summit Had A Facility Type Code ERROR </a:t>
            </a:r>
            <a:endParaRPr>
              <a:solidFill>
                <a:srgbClr val="222222"/>
              </a:solidFill>
              <a:highlight>
                <a:srgbClr val="FFFFFF"/>
              </a:highlight>
            </a:endParaRPr>
          </a:p>
          <a:p>
            <a:pPr indent="0" lvl="0" marL="0" rtl="0" algn="l">
              <a:lnSpc>
                <a:spcPct val="115000"/>
              </a:lnSpc>
              <a:spcBef>
                <a:spcPts val="0"/>
              </a:spcBef>
              <a:spcAft>
                <a:spcPts val="0"/>
              </a:spcAft>
              <a:buClr>
                <a:schemeClr val="dk1"/>
              </a:buClr>
              <a:buSzPts val="1100"/>
              <a:buFont typeface="Arial"/>
              <a:buNone/>
            </a:pPr>
            <a:r>
              <a:rPr lang="en">
                <a:solidFill>
                  <a:srgbClr val="222222"/>
                </a:solidFill>
                <a:highlight>
                  <a:srgbClr val="FFFFFF"/>
                </a:highlight>
              </a:rPr>
              <a:t>This graph shows completeness from May 1, 2024 to June 25, 2024. There have been improvements in diagnosis code, diagnosis description and admit reason description. These variables are now at around 20% completeness. CDC encourages these variables to be at 80% completeness. There have also been improvements in the completeness of chief complaint and chief complaint text. These variables are now at 99%. </a:t>
            </a:r>
            <a:endParaRPr>
              <a:solidFill>
                <a:srgbClr val="222222"/>
              </a:solidFill>
              <a:highlight>
                <a:srgbClr val="FFFFFF"/>
              </a:highlight>
            </a:endParaRPr>
          </a:p>
          <a:p>
            <a:pPr indent="0" lvl="0" marL="0" rtl="0" algn="l">
              <a:lnSpc>
                <a:spcPct val="100000"/>
              </a:lnSpc>
              <a:spcBef>
                <a:spcPts val="0"/>
              </a:spcBef>
              <a:spcAft>
                <a:spcPts val="0"/>
              </a:spcAft>
              <a:buSzPts val="1100"/>
              <a:buNone/>
            </a:pPr>
            <a:r>
              <a:rPr lang="en">
                <a:solidFill>
                  <a:srgbClr val="222222"/>
                </a:solidFill>
                <a:highlight>
                  <a:srgbClr val="FFFFFF"/>
                </a:highlight>
              </a:rPr>
              <a:t>Kingman Regional Medical Center - Has had some delays </a:t>
            </a:r>
            <a:r>
              <a:rPr lang="en">
                <a:solidFill>
                  <a:srgbClr val="222222"/>
                </a:solidFill>
                <a:highlight>
                  <a:srgbClr val="FFFFFF"/>
                </a:highlight>
              </a:rPr>
              <a:t>recently</a:t>
            </a:r>
            <a:r>
              <a:rPr lang="en">
                <a:solidFill>
                  <a:srgbClr val="222222"/>
                </a:solidFill>
                <a:highlight>
                  <a:srgbClr val="FFFFFF"/>
                </a:highlight>
              </a:rPr>
              <a:t>, as of yesterday it has been over 48 hours since a file was sent </a:t>
            </a:r>
            <a:endParaRPr/>
          </a:p>
        </p:txBody>
      </p:sp>
      <p:sp>
        <p:nvSpPr>
          <p:cNvPr id="101" name="Google Shape;101;g2f3893b5b41_0_18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g2f3893b5b41_0_28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Sage Memorial-</a:t>
            </a:r>
            <a:endParaRPr/>
          </a:p>
          <a:p>
            <a:pPr indent="0" lvl="0" marL="0" rtl="0" algn="l">
              <a:lnSpc>
                <a:spcPct val="100000"/>
              </a:lnSpc>
              <a:spcBef>
                <a:spcPts val="0"/>
              </a:spcBef>
              <a:spcAft>
                <a:spcPts val="0"/>
              </a:spcAft>
              <a:buSzPts val="1100"/>
              <a:buNone/>
            </a:pPr>
            <a:r>
              <a:rPr lang="en" sz="1200">
                <a:solidFill>
                  <a:schemeClr val="dk1"/>
                </a:solidFill>
                <a:highlight>
                  <a:srgbClr val="FFFFFF"/>
                </a:highlight>
                <a:latin typeface="Calibri"/>
                <a:ea typeface="Calibri"/>
                <a:cs typeface="Calibri"/>
                <a:sym typeface="Calibri"/>
              </a:rPr>
              <a:t>we have connectivity now for MEDITECH Syndromic Files and to the NSSP. </a:t>
            </a:r>
            <a:endParaRPr/>
          </a:p>
          <a:p>
            <a:pPr indent="0" lvl="0" marL="0" rtl="0" algn="l">
              <a:spcBef>
                <a:spcPts val="0"/>
              </a:spcBef>
              <a:spcAft>
                <a:spcPts val="0"/>
              </a:spcAft>
              <a:buClr>
                <a:schemeClr val="dk1"/>
              </a:buClr>
              <a:buSzPts val="1100"/>
              <a:buFont typeface="Arial"/>
              <a:buNone/>
            </a:pPr>
            <a:r>
              <a:rPr lang="en" sz="1200">
                <a:solidFill>
                  <a:schemeClr val="dk1"/>
                </a:solidFill>
                <a:highlight>
                  <a:srgbClr val="FFFFFF"/>
                </a:highlight>
                <a:latin typeface="Calibri"/>
                <a:ea typeface="Calibri"/>
                <a:cs typeface="Calibri"/>
                <a:sym typeface="Calibri"/>
              </a:rPr>
              <a:t>Has been testing data first batches of Prod data to the site.  The files should be there as we confirmed delivery on our side.</a:t>
            </a:r>
            <a:endParaRPr sz="1200">
              <a:solidFill>
                <a:schemeClr val="dk1"/>
              </a:solidFill>
              <a:highlight>
                <a:srgbClr val="FFFFFF"/>
              </a:highlight>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200">
              <a:solidFill>
                <a:schemeClr val="dk1"/>
              </a:solidFill>
              <a:highlight>
                <a:srgbClr val="FFFFFF"/>
              </a:highlight>
              <a:latin typeface="Calibri"/>
              <a:ea typeface="Calibri"/>
              <a:cs typeface="Calibri"/>
              <a:sym typeface="Calibri"/>
            </a:endParaRPr>
          </a:p>
          <a:p>
            <a:pPr indent="0" lvl="0" marL="0" rtl="0" algn="l">
              <a:spcBef>
                <a:spcPts val="0"/>
              </a:spcBef>
              <a:spcAft>
                <a:spcPts val="0"/>
              </a:spcAft>
              <a:buSzPts val="1100"/>
              <a:buNone/>
            </a:pPr>
            <a:r>
              <a:rPr lang="en" sz="1200">
                <a:solidFill>
                  <a:schemeClr val="dk1"/>
                </a:solidFill>
                <a:highlight>
                  <a:srgbClr val="FFFFFF"/>
                </a:highlight>
                <a:latin typeface="Calibri"/>
                <a:ea typeface="Calibri"/>
                <a:cs typeface="Calibri"/>
                <a:sym typeface="Calibri"/>
              </a:rPr>
              <a:t>Deliveries should continue each hour with Prod data to the staging server.</a:t>
            </a:r>
            <a:endParaRPr sz="1200">
              <a:solidFill>
                <a:schemeClr val="dk1"/>
              </a:solidFill>
              <a:highlight>
                <a:srgbClr val="FFFFFF"/>
              </a:highlight>
              <a:latin typeface="Calibri"/>
              <a:ea typeface="Calibri"/>
              <a:cs typeface="Calibri"/>
              <a:sym typeface="Calibri"/>
            </a:endParaRPr>
          </a:p>
          <a:p>
            <a:pPr indent="0" lvl="0" marL="0" rtl="0" algn="l">
              <a:spcBef>
                <a:spcPts val="0"/>
              </a:spcBef>
              <a:spcAft>
                <a:spcPts val="0"/>
              </a:spcAft>
              <a:buSzPts val="1100"/>
              <a:buNone/>
            </a:pPr>
            <a:r>
              <a:rPr lang="en" sz="1200">
                <a:solidFill>
                  <a:schemeClr val="dk1"/>
                </a:solidFill>
                <a:highlight>
                  <a:srgbClr val="FFFFFF"/>
                </a:highlight>
                <a:latin typeface="Calibri"/>
                <a:ea typeface="Calibri"/>
                <a:cs typeface="Calibri"/>
                <a:sym typeface="Calibri"/>
              </a:rPr>
              <a:t>sending production level data to this location for a data validation review.  When sending files please change the file extension to '.HL7' so that our system can process the files.</a:t>
            </a:r>
            <a:endParaRPr sz="1200">
              <a:solidFill>
                <a:schemeClr val="dk1"/>
              </a:solidFill>
              <a:highlight>
                <a:srgbClr val="FFFFFF"/>
              </a:highlight>
              <a:latin typeface="Calibri"/>
              <a:ea typeface="Calibri"/>
              <a:cs typeface="Calibri"/>
              <a:sym typeface="Calibri"/>
            </a:endParaRPr>
          </a:p>
          <a:p>
            <a:pPr indent="0" lvl="0" marL="0" rtl="0" algn="l">
              <a:spcBef>
                <a:spcPts val="0"/>
              </a:spcBef>
              <a:spcAft>
                <a:spcPts val="0"/>
              </a:spcAft>
              <a:buSzPts val="1100"/>
              <a:buNone/>
            </a:pPr>
            <a:r>
              <a:rPr lang="en" sz="1200">
                <a:solidFill>
                  <a:schemeClr val="dk1"/>
                </a:solidFill>
                <a:highlight>
                  <a:srgbClr val="FFFFFF"/>
                </a:highlight>
                <a:latin typeface="Calibri"/>
                <a:ea typeface="Calibri"/>
                <a:cs typeface="Calibri"/>
                <a:sym typeface="Calibri"/>
              </a:rPr>
              <a:t>Production Data being sent is being reviewed to ensure validation and </a:t>
            </a:r>
            <a:r>
              <a:rPr lang="en" sz="1200">
                <a:solidFill>
                  <a:schemeClr val="dk1"/>
                </a:solidFill>
                <a:highlight>
                  <a:srgbClr val="FFFFFF"/>
                </a:highlight>
                <a:latin typeface="Calibri"/>
                <a:ea typeface="Calibri"/>
                <a:cs typeface="Calibri"/>
                <a:sym typeface="Calibri"/>
              </a:rPr>
              <a:t>completeness </a:t>
            </a:r>
            <a:endParaRPr sz="1200">
              <a:solidFill>
                <a:schemeClr val="dk1"/>
              </a:solidFill>
              <a:highlight>
                <a:srgbClr val="FFFFFF"/>
              </a:highlight>
              <a:latin typeface="Calibri"/>
              <a:ea typeface="Calibri"/>
              <a:cs typeface="Calibri"/>
              <a:sym typeface="Calibri"/>
            </a:endParaRPr>
          </a:p>
          <a:p>
            <a:pPr indent="0" lvl="0" marL="0" rtl="0" algn="l">
              <a:spcBef>
                <a:spcPts val="0"/>
              </a:spcBef>
              <a:spcAft>
                <a:spcPts val="0"/>
              </a:spcAft>
              <a:buSzPts val="1100"/>
              <a:buNone/>
            </a:pPr>
            <a:r>
              <a:rPr lang="en">
                <a:solidFill>
                  <a:srgbClr val="222222"/>
                </a:solidFill>
                <a:highlight>
                  <a:srgbClr val="FFFFFF"/>
                </a:highlight>
              </a:rPr>
              <a:t> the report, I want to point out that red/yellow fields need to be addressed as we want to have completeness percentages over 80% with valid submissions. </a:t>
            </a:r>
            <a:endParaRPr sz="1200">
              <a:solidFill>
                <a:schemeClr val="dk1"/>
              </a:solidFill>
              <a:highlight>
                <a:srgbClr val="FFFFFF"/>
              </a:highlight>
              <a:latin typeface="Calibri"/>
              <a:ea typeface="Calibri"/>
              <a:cs typeface="Calibri"/>
              <a:sym typeface="Calibri"/>
            </a:endParaRPr>
          </a:p>
          <a:p>
            <a:pPr indent="0" lvl="0" marL="0" rtl="0" algn="l">
              <a:spcBef>
                <a:spcPts val="0"/>
              </a:spcBef>
              <a:spcAft>
                <a:spcPts val="0"/>
              </a:spcAft>
              <a:buSzPts val="1100"/>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sz="1200">
                <a:solidFill>
                  <a:schemeClr val="dk1"/>
                </a:solidFill>
                <a:highlight>
                  <a:srgbClr val="FFFFFF"/>
                </a:highlight>
                <a:latin typeface="Calibri"/>
                <a:ea typeface="Calibri"/>
                <a:cs typeface="Calibri"/>
                <a:sym typeface="Calibri"/>
              </a:rPr>
              <a:t>Benson Hospital Working on- We would want to inform you all that we are working with our development team to know if we can make the Admit reason and Discharge diagnosis field as required. We will keep you updated.</a:t>
            </a:r>
            <a:endParaRPr sz="1200">
              <a:solidFill>
                <a:schemeClr val="dk1"/>
              </a:solidFill>
              <a:highlight>
                <a:srgbClr val="FFFFFF"/>
              </a:highlight>
              <a:latin typeface="Calibri"/>
              <a:ea typeface="Calibri"/>
              <a:cs typeface="Calibri"/>
              <a:sym typeface="Calibri"/>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
                <a:solidFill>
                  <a:srgbClr val="222222"/>
                </a:solidFill>
                <a:highlight>
                  <a:srgbClr val="FFFFFF"/>
                </a:highlight>
              </a:rPr>
              <a:t>La Paz Regional Hospital to inform you that we are switching EHR systems from CPSI to Meditech.</a:t>
            </a:r>
            <a:endParaRPr/>
          </a:p>
        </p:txBody>
      </p:sp>
      <p:sp>
        <p:nvSpPr>
          <p:cNvPr id="117" name="Google Shape;117;g2f3893b5b41_0_28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g2f3893b5b41_0_36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sz="1400"/>
              <a:t>IPAC Conference</a:t>
            </a:r>
            <a:endParaRPr sz="1400"/>
          </a:p>
          <a:p>
            <a:pPr indent="0" lvl="0" marL="0" rtl="0" algn="l">
              <a:lnSpc>
                <a:spcPct val="100000"/>
              </a:lnSpc>
              <a:spcBef>
                <a:spcPts val="0"/>
              </a:spcBef>
              <a:spcAft>
                <a:spcPts val="0"/>
              </a:spcAft>
              <a:buSzPts val="1100"/>
              <a:buNone/>
            </a:pPr>
            <a:r>
              <a:rPr lang="en" sz="1400"/>
              <a:t>Event </a:t>
            </a:r>
            <a:r>
              <a:rPr lang="en" sz="1400">
                <a:solidFill>
                  <a:srgbClr val="2B373E"/>
                </a:solidFill>
                <a:latin typeface="Roboto"/>
                <a:ea typeface="Roboto"/>
                <a:cs typeface="Roboto"/>
                <a:sym typeface="Roboto"/>
              </a:rPr>
              <a:t>featuring a deeper dive into new data and possibilities from ADHS’ work with CDC’s Advancing Violence Epidemiology in Real-Time (AVERT). AVERT uses ICD-10 codes and medical documentation from hospital and emergency facilities to identify target events within communities, called syndromes. These data can be less accurate than other sources but allow more rapid response to changing trends. We’ll explore upcoming syndromic data definitions that can be utilized and gather input on questions, gaps, and population needs that they can be used to address. </a:t>
            </a:r>
            <a:endParaRPr sz="1400"/>
          </a:p>
          <a:p>
            <a:pPr indent="0" lvl="0" marL="0" rtl="0" algn="l">
              <a:lnSpc>
                <a:spcPct val="100000"/>
              </a:lnSpc>
              <a:spcBef>
                <a:spcPts val="0"/>
              </a:spcBef>
              <a:spcAft>
                <a:spcPts val="0"/>
              </a:spcAft>
              <a:buSzPts val="1100"/>
              <a:buNone/>
            </a:pPr>
            <a:r>
              <a:rPr lang="en" sz="1400"/>
              <a:t>Including Guest speaker Dr. Brooks-Russell associate professor at Colorado School of </a:t>
            </a:r>
            <a:r>
              <a:rPr lang="en" sz="1400"/>
              <a:t>Public</a:t>
            </a:r>
            <a:r>
              <a:rPr lang="en" sz="1400"/>
              <a:t> Health and is the director of the Injury, Violence and Prevention Center.</a:t>
            </a:r>
            <a:endParaRPr sz="1400"/>
          </a:p>
        </p:txBody>
      </p:sp>
      <p:sp>
        <p:nvSpPr>
          <p:cNvPr id="133" name="Google Shape;133;g2f3893b5b41_0_36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g2f3893b5b41_0_45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200">
                <a:solidFill>
                  <a:srgbClr val="2B373E"/>
                </a:solidFill>
                <a:latin typeface="Roboto"/>
                <a:ea typeface="Roboto"/>
                <a:cs typeface="Roboto"/>
                <a:sym typeface="Roboto"/>
              </a:rPr>
              <a:t>The following new ESSENCE CCDD categories that are </a:t>
            </a:r>
            <a:r>
              <a:rPr lang="en" sz="1200">
                <a:solidFill>
                  <a:schemeClr val="dk1"/>
                </a:solidFill>
              </a:rPr>
              <a:t>part of the rapid reportables project, which seeks to create queries for all National Notifiable Diseases defined by the National Notifiable Diseases Surveillance System (NNDSS).</a:t>
            </a:r>
            <a:r>
              <a:rPr lang="en" sz="1200">
                <a:solidFill>
                  <a:srgbClr val="2B373E"/>
                </a:solidFill>
                <a:latin typeface="Roboto"/>
                <a:ea typeface="Roboto"/>
                <a:cs typeface="Roboto"/>
                <a:sym typeface="Roboto"/>
              </a:rPr>
              <a:t>will be ready for use:</a:t>
            </a:r>
            <a:endParaRPr sz="1200">
              <a:solidFill>
                <a:srgbClr val="2B373E"/>
              </a:solidFill>
              <a:latin typeface="Roboto"/>
              <a:ea typeface="Roboto"/>
              <a:cs typeface="Roboto"/>
              <a:sym typeface="Roboto"/>
            </a:endParaRPr>
          </a:p>
          <a:p>
            <a:pPr indent="0" lvl="0" marL="0" rtl="0" algn="l">
              <a:lnSpc>
                <a:spcPct val="115000"/>
              </a:lnSpc>
              <a:spcBef>
                <a:spcPts val="0"/>
              </a:spcBef>
              <a:spcAft>
                <a:spcPts val="0"/>
              </a:spcAft>
              <a:buClr>
                <a:schemeClr val="dk1"/>
              </a:buClr>
              <a:buSzPts val="1100"/>
              <a:buFont typeface="Arial"/>
              <a:buNone/>
            </a:pPr>
            <a:r>
              <a:t/>
            </a:r>
            <a:endParaRPr sz="1200">
              <a:solidFill>
                <a:srgbClr val="2B373E"/>
              </a:solidFill>
              <a:latin typeface="Roboto"/>
              <a:ea typeface="Roboto"/>
              <a:cs typeface="Roboto"/>
              <a:sym typeface="Roboto"/>
            </a:endParaRPr>
          </a:p>
          <a:p>
            <a:pPr indent="-304800" lvl="0" marL="838200" rtl="0" algn="l">
              <a:lnSpc>
                <a:spcPct val="115000"/>
              </a:lnSpc>
              <a:spcBef>
                <a:spcPts val="1500"/>
              </a:spcBef>
              <a:spcAft>
                <a:spcPts val="0"/>
              </a:spcAft>
              <a:buClr>
                <a:srgbClr val="2B373E"/>
              </a:buClr>
              <a:buSzPts val="1200"/>
              <a:buFont typeface="Roboto"/>
              <a:buChar char="●"/>
            </a:pPr>
            <a:r>
              <a:rPr lang="en" sz="1200">
                <a:solidFill>
                  <a:srgbClr val="2B373E"/>
                </a:solidFill>
                <a:latin typeface="Roboto"/>
                <a:ea typeface="Roboto"/>
                <a:cs typeface="Roboto"/>
                <a:sym typeface="Roboto"/>
              </a:rPr>
              <a:t>Acute Hepatitis B v1</a:t>
            </a:r>
            <a:endParaRPr sz="1200">
              <a:solidFill>
                <a:srgbClr val="2B373E"/>
              </a:solidFill>
              <a:latin typeface="Roboto"/>
              <a:ea typeface="Roboto"/>
              <a:cs typeface="Roboto"/>
              <a:sym typeface="Roboto"/>
            </a:endParaRPr>
          </a:p>
          <a:p>
            <a:pPr indent="-304800" lvl="0" marL="838200" rtl="0" algn="l">
              <a:lnSpc>
                <a:spcPct val="115000"/>
              </a:lnSpc>
              <a:spcBef>
                <a:spcPts val="0"/>
              </a:spcBef>
              <a:spcAft>
                <a:spcPts val="0"/>
              </a:spcAft>
              <a:buClr>
                <a:srgbClr val="2B373E"/>
              </a:buClr>
              <a:buSzPts val="1200"/>
              <a:buFont typeface="Roboto"/>
              <a:buChar char="●"/>
            </a:pPr>
            <a:r>
              <a:rPr lang="en" sz="1200">
                <a:solidFill>
                  <a:srgbClr val="2B373E"/>
                </a:solidFill>
                <a:latin typeface="Roboto"/>
                <a:ea typeface="Roboto"/>
                <a:cs typeface="Roboto"/>
                <a:sym typeface="Roboto"/>
              </a:rPr>
              <a:t>Cholera v1</a:t>
            </a:r>
            <a:endParaRPr sz="1200">
              <a:solidFill>
                <a:srgbClr val="2B373E"/>
              </a:solidFill>
              <a:latin typeface="Roboto"/>
              <a:ea typeface="Roboto"/>
              <a:cs typeface="Roboto"/>
              <a:sym typeface="Roboto"/>
            </a:endParaRPr>
          </a:p>
          <a:p>
            <a:pPr indent="-304800" lvl="0" marL="838200" rtl="0" algn="l">
              <a:lnSpc>
                <a:spcPct val="115000"/>
              </a:lnSpc>
              <a:spcBef>
                <a:spcPts val="0"/>
              </a:spcBef>
              <a:spcAft>
                <a:spcPts val="0"/>
              </a:spcAft>
              <a:buClr>
                <a:srgbClr val="2B373E"/>
              </a:buClr>
              <a:buSzPts val="1200"/>
              <a:buFont typeface="Roboto"/>
              <a:buChar char="●"/>
            </a:pPr>
            <a:r>
              <a:rPr lang="en" sz="1200">
                <a:solidFill>
                  <a:srgbClr val="2B373E"/>
                </a:solidFill>
                <a:latin typeface="Roboto"/>
                <a:ea typeface="Roboto"/>
                <a:cs typeface="Roboto"/>
                <a:sym typeface="Roboto"/>
              </a:rPr>
              <a:t>Dengue v1</a:t>
            </a:r>
            <a:endParaRPr sz="1200">
              <a:solidFill>
                <a:srgbClr val="2B373E"/>
              </a:solidFill>
              <a:latin typeface="Roboto"/>
              <a:ea typeface="Roboto"/>
              <a:cs typeface="Roboto"/>
              <a:sym typeface="Roboto"/>
            </a:endParaRPr>
          </a:p>
          <a:p>
            <a:pPr indent="-304800" lvl="0" marL="838200" rtl="0" algn="l">
              <a:lnSpc>
                <a:spcPct val="115000"/>
              </a:lnSpc>
              <a:spcBef>
                <a:spcPts val="0"/>
              </a:spcBef>
              <a:spcAft>
                <a:spcPts val="0"/>
              </a:spcAft>
              <a:buClr>
                <a:srgbClr val="2B373E"/>
              </a:buClr>
              <a:buSzPts val="1200"/>
              <a:buFont typeface="Roboto"/>
              <a:buChar char="●"/>
            </a:pPr>
            <a:r>
              <a:rPr lang="en" sz="1200">
                <a:solidFill>
                  <a:srgbClr val="2B373E"/>
                </a:solidFill>
                <a:latin typeface="Roboto"/>
                <a:ea typeface="Roboto"/>
                <a:cs typeface="Roboto"/>
                <a:sym typeface="Roboto"/>
              </a:rPr>
              <a:t>Ebola v1</a:t>
            </a:r>
            <a:endParaRPr sz="1200">
              <a:solidFill>
                <a:srgbClr val="2B373E"/>
              </a:solidFill>
              <a:latin typeface="Roboto"/>
              <a:ea typeface="Roboto"/>
              <a:cs typeface="Roboto"/>
              <a:sym typeface="Roboto"/>
            </a:endParaRPr>
          </a:p>
          <a:p>
            <a:pPr indent="-304800" lvl="0" marL="838200" rtl="0" algn="l">
              <a:lnSpc>
                <a:spcPct val="115000"/>
              </a:lnSpc>
              <a:spcBef>
                <a:spcPts val="0"/>
              </a:spcBef>
              <a:spcAft>
                <a:spcPts val="0"/>
              </a:spcAft>
              <a:buClr>
                <a:srgbClr val="2B373E"/>
              </a:buClr>
              <a:buSzPts val="1200"/>
              <a:buFont typeface="Roboto"/>
              <a:buChar char="●"/>
            </a:pPr>
            <a:r>
              <a:rPr lang="en" sz="1200">
                <a:solidFill>
                  <a:srgbClr val="2B373E"/>
                </a:solidFill>
                <a:latin typeface="Roboto"/>
                <a:ea typeface="Roboto"/>
                <a:cs typeface="Roboto"/>
                <a:sym typeface="Roboto"/>
              </a:rPr>
              <a:t>Hemolytic Uremic Syndrome (HUS) v1</a:t>
            </a:r>
            <a:endParaRPr sz="1200">
              <a:solidFill>
                <a:srgbClr val="2B373E"/>
              </a:solidFill>
              <a:latin typeface="Roboto"/>
              <a:ea typeface="Roboto"/>
              <a:cs typeface="Roboto"/>
              <a:sym typeface="Roboto"/>
            </a:endParaRPr>
          </a:p>
          <a:p>
            <a:pPr indent="-304800" lvl="0" marL="838200" rtl="0" algn="l">
              <a:lnSpc>
                <a:spcPct val="115000"/>
              </a:lnSpc>
              <a:spcBef>
                <a:spcPts val="0"/>
              </a:spcBef>
              <a:spcAft>
                <a:spcPts val="0"/>
              </a:spcAft>
              <a:buClr>
                <a:srgbClr val="2B373E"/>
              </a:buClr>
              <a:buSzPts val="1200"/>
              <a:buFont typeface="Roboto"/>
              <a:buChar char="●"/>
            </a:pPr>
            <a:r>
              <a:rPr lang="en" sz="1200">
                <a:solidFill>
                  <a:srgbClr val="2B373E"/>
                </a:solidFill>
                <a:latin typeface="Roboto"/>
                <a:ea typeface="Roboto"/>
                <a:cs typeface="Roboto"/>
                <a:sym typeface="Roboto"/>
              </a:rPr>
              <a:t>Malaria v1</a:t>
            </a:r>
            <a:endParaRPr sz="1200">
              <a:solidFill>
                <a:srgbClr val="2B373E"/>
              </a:solidFill>
              <a:latin typeface="Roboto"/>
              <a:ea typeface="Roboto"/>
              <a:cs typeface="Roboto"/>
              <a:sym typeface="Roboto"/>
            </a:endParaRPr>
          </a:p>
          <a:p>
            <a:pPr indent="-304800" lvl="0" marL="838200" rtl="0" algn="l">
              <a:lnSpc>
                <a:spcPct val="115000"/>
              </a:lnSpc>
              <a:spcBef>
                <a:spcPts val="0"/>
              </a:spcBef>
              <a:spcAft>
                <a:spcPts val="0"/>
              </a:spcAft>
              <a:buClr>
                <a:srgbClr val="2B373E"/>
              </a:buClr>
              <a:buSzPts val="1200"/>
              <a:buFont typeface="Roboto"/>
              <a:buChar char="●"/>
            </a:pPr>
            <a:r>
              <a:rPr lang="en" sz="1200">
                <a:solidFill>
                  <a:srgbClr val="2B373E"/>
                </a:solidFill>
                <a:latin typeface="Roboto"/>
                <a:ea typeface="Roboto"/>
                <a:cs typeface="Roboto"/>
                <a:sym typeface="Roboto"/>
              </a:rPr>
              <a:t>Marburg v1</a:t>
            </a:r>
            <a:endParaRPr sz="1200">
              <a:solidFill>
                <a:srgbClr val="2B373E"/>
              </a:solidFill>
              <a:latin typeface="Roboto"/>
              <a:ea typeface="Roboto"/>
              <a:cs typeface="Roboto"/>
              <a:sym typeface="Roboto"/>
            </a:endParaRPr>
          </a:p>
          <a:p>
            <a:pPr indent="-304800" lvl="0" marL="838200" rtl="0" algn="l">
              <a:lnSpc>
                <a:spcPct val="115000"/>
              </a:lnSpc>
              <a:spcBef>
                <a:spcPts val="0"/>
              </a:spcBef>
              <a:spcAft>
                <a:spcPts val="0"/>
              </a:spcAft>
              <a:buClr>
                <a:srgbClr val="2B373E"/>
              </a:buClr>
              <a:buSzPts val="1200"/>
              <a:buFont typeface="Roboto"/>
              <a:buChar char="●"/>
            </a:pPr>
            <a:r>
              <a:rPr lang="en" sz="1200">
                <a:solidFill>
                  <a:srgbClr val="2B373E"/>
                </a:solidFill>
                <a:latin typeface="Roboto"/>
                <a:ea typeface="Roboto"/>
                <a:cs typeface="Roboto"/>
                <a:sym typeface="Roboto"/>
              </a:rPr>
              <a:t>Meningococcal Disease v1</a:t>
            </a:r>
            <a:endParaRPr sz="1200">
              <a:solidFill>
                <a:srgbClr val="2B373E"/>
              </a:solidFill>
              <a:latin typeface="Roboto"/>
              <a:ea typeface="Roboto"/>
              <a:cs typeface="Roboto"/>
              <a:sym typeface="Roboto"/>
            </a:endParaRPr>
          </a:p>
          <a:p>
            <a:pPr indent="-304800" lvl="0" marL="838200" rtl="0" algn="l">
              <a:lnSpc>
                <a:spcPct val="115000"/>
              </a:lnSpc>
              <a:spcBef>
                <a:spcPts val="0"/>
              </a:spcBef>
              <a:spcAft>
                <a:spcPts val="0"/>
              </a:spcAft>
              <a:buClr>
                <a:srgbClr val="2B373E"/>
              </a:buClr>
              <a:buSzPts val="1200"/>
              <a:buFont typeface="Roboto"/>
              <a:buChar char="●"/>
            </a:pPr>
            <a:r>
              <a:rPr lang="en" sz="1200">
                <a:solidFill>
                  <a:srgbClr val="2B373E"/>
                </a:solidFill>
                <a:latin typeface="Roboto"/>
                <a:ea typeface="Roboto"/>
                <a:cs typeface="Roboto"/>
                <a:sym typeface="Roboto"/>
              </a:rPr>
              <a:t>Poliomyelitis v1</a:t>
            </a:r>
            <a:endParaRPr sz="1200">
              <a:solidFill>
                <a:srgbClr val="2B373E"/>
              </a:solidFill>
              <a:latin typeface="Roboto"/>
              <a:ea typeface="Roboto"/>
              <a:cs typeface="Roboto"/>
              <a:sym typeface="Roboto"/>
            </a:endParaRPr>
          </a:p>
          <a:p>
            <a:pPr indent="-304800" lvl="0" marL="838200" rtl="0" algn="l">
              <a:lnSpc>
                <a:spcPct val="115000"/>
              </a:lnSpc>
              <a:spcBef>
                <a:spcPts val="0"/>
              </a:spcBef>
              <a:spcAft>
                <a:spcPts val="0"/>
              </a:spcAft>
              <a:buClr>
                <a:srgbClr val="2B373E"/>
              </a:buClr>
              <a:buSzPts val="1200"/>
              <a:buFont typeface="Roboto"/>
              <a:buChar char="●"/>
            </a:pPr>
            <a:r>
              <a:rPr lang="en" sz="1200">
                <a:solidFill>
                  <a:srgbClr val="2B373E"/>
                </a:solidFill>
                <a:latin typeface="Roboto"/>
                <a:ea typeface="Roboto"/>
                <a:cs typeface="Roboto"/>
                <a:sym typeface="Roboto"/>
              </a:rPr>
              <a:t>Zika v1</a:t>
            </a:r>
            <a:endParaRPr sz="1200">
              <a:solidFill>
                <a:srgbClr val="2B373E"/>
              </a:solidFill>
              <a:latin typeface="Roboto"/>
              <a:ea typeface="Roboto"/>
              <a:cs typeface="Roboto"/>
              <a:sym typeface="Roboto"/>
            </a:endParaRPr>
          </a:p>
          <a:p>
            <a:pPr indent="0" lvl="0" marL="0" rtl="0" algn="l">
              <a:lnSpc>
                <a:spcPct val="115000"/>
              </a:lnSpc>
              <a:spcBef>
                <a:spcPts val="1500"/>
              </a:spcBef>
              <a:spcAft>
                <a:spcPts val="0"/>
              </a:spcAft>
              <a:buNone/>
            </a:pPr>
            <a:r>
              <a:rPr lang="en" sz="1200">
                <a:solidFill>
                  <a:srgbClr val="2B373E"/>
                </a:solidFill>
                <a:latin typeface="Roboto"/>
                <a:ea typeface="Roboto"/>
                <a:cs typeface="Roboto"/>
                <a:sym typeface="Roboto"/>
              </a:rPr>
              <a:t>All can be found on ESSENCE CCDD category , as well as the Fact Sheets </a:t>
            </a:r>
            <a:endParaRPr sz="1200">
              <a:solidFill>
                <a:srgbClr val="2B373E"/>
              </a:solidFill>
              <a:latin typeface="Roboto"/>
              <a:ea typeface="Roboto"/>
              <a:cs typeface="Roboto"/>
              <a:sym typeface="Roboto"/>
            </a:endParaRPr>
          </a:p>
          <a:p>
            <a:pPr indent="0" lvl="0" marL="0" rtl="0" algn="l">
              <a:lnSpc>
                <a:spcPct val="115000"/>
              </a:lnSpc>
              <a:spcBef>
                <a:spcPts val="1500"/>
              </a:spcBef>
              <a:spcAft>
                <a:spcPts val="0"/>
              </a:spcAft>
              <a:buNone/>
            </a:pPr>
            <a:r>
              <a:t/>
            </a:r>
            <a:endParaRPr sz="1500">
              <a:solidFill>
                <a:srgbClr val="2B373E"/>
              </a:solidFill>
              <a:highlight>
                <a:srgbClr val="FFFFFF"/>
              </a:highlight>
              <a:latin typeface="Roboto"/>
              <a:ea typeface="Roboto"/>
              <a:cs typeface="Roboto"/>
              <a:sym typeface="Roboto"/>
            </a:endParaRPr>
          </a:p>
          <a:p>
            <a:pPr indent="0" lvl="0" marL="0" rtl="0" algn="l">
              <a:lnSpc>
                <a:spcPct val="100000"/>
              </a:lnSpc>
              <a:spcBef>
                <a:spcPts val="1300"/>
              </a:spcBef>
              <a:spcAft>
                <a:spcPts val="0"/>
              </a:spcAft>
              <a:buSzPts val="1100"/>
              <a:buNone/>
            </a:pPr>
            <a:r>
              <a:t/>
            </a:r>
            <a:endParaRPr/>
          </a:p>
        </p:txBody>
      </p:sp>
      <p:sp>
        <p:nvSpPr>
          <p:cNvPr id="149" name="Google Shape;149;g2f3893b5b41_0_45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g2f47e5a45bb_0_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Subject</a:t>
            </a:r>
            <a:r>
              <a:rPr lang="en"/>
              <a:t> Matter Expert Database-</a:t>
            </a:r>
            <a:r>
              <a:rPr lang="en" sz="1150">
                <a:solidFill>
                  <a:srgbClr val="1D1C1D"/>
                </a:solidFill>
              </a:rPr>
              <a:t>This database contains </a:t>
            </a:r>
            <a:r>
              <a:rPr b="1" lang="en" sz="1150">
                <a:solidFill>
                  <a:srgbClr val="1D1C1D"/>
                </a:solidFill>
              </a:rPr>
              <a:t>self-identified </a:t>
            </a:r>
            <a:r>
              <a:rPr lang="en" sz="1150">
                <a:solidFill>
                  <a:srgbClr val="1D1C1D"/>
                </a:solidFill>
              </a:rPr>
              <a:t>subject matter experts in a variety of topic areas related to syndromic surveillance. Thank you to all of the CoP members who submitted their information! The database can be viewed at the link. Contains a list of individuals, their </a:t>
            </a:r>
            <a:r>
              <a:rPr lang="en" sz="1150">
                <a:solidFill>
                  <a:srgbClr val="1D1C1D"/>
                </a:solidFill>
              </a:rPr>
              <a:t>jurisdiction, contact information as well as their area of expertise. </a:t>
            </a:r>
            <a:endParaRPr/>
          </a:p>
        </p:txBody>
      </p:sp>
      <p:sp>
        <p:nvSpPr>
          <p:cNvPr id="165" name="Google Shape;165;g2f47e5a45bb_0_1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2f3893b5b41_0_54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sz="1500">
                <a:solidFill>
                  <a:srgbClr val="2B373E"/>
                </a:solidFill>
                <a:latin typeface="Roboto"/>
                <a:ea typeface="Roboto"/>
                <a:cs typeface="Roboto"/>
                <a:sym typeface="Roboto"/>
              </a:rPr>
              <a:t>The DOSE team just launched a new </a:t>
            </a:r>
            <a:r>
              <a:rPr lang="en" sz="1500" u="sng">
                <a:solidFill>
                  <a:schemeClr val="hlink"/>
                </a:solidFill>
                <a:latin typeface="Roboto"/>
                <a:ea typeface="Roboto"/>
                <a:cs typeface="Roboto"/>
                <a:sym typeface="Roboto"/>
                <a:hlinkClick r:id="rId2"/>
              </a:rPr>
              <a:t>dashboard</a:t>
            </a:r>
            <a:r>
              <a:rPr lang="en" sz="1500">
                <a:solidFill>
                  <a:srgbClr val="2B373E"/>
                </a:solidFill>
                <a:latin typeface="Roboto"/>
                <a:ea typeface="Roboto"/>
                <a:cs typeface="Roboto"/>
                <a:sym typeface="Roboto"/>
              </a:rPr>
              <a:t> that features 8 syndrome definitions, ( 4 new syndromes: fentanyl, methamphetamine, cocaine, and benzodiazepine; and 4 revised: all drugs, all opioids, heroin, and all stimulants) for DOSE data from January 2018-May 2024, Historic data on the original four syndrome definitions were updated using revised syndrome definitions. Revised syndrome definitions fully incorporate the nesting of our syndrome definitions and more accurately process EHR data. This dashboard will be updated monthly throughout the OD2A-S NOFO period.</a:t>
            </a:r>
            <a:endParaRPr sz="1500">
              <a:solidFill>
                <a:srgbClr val="2B373E"/>
              </a:solidFill>
              <a:latin typeface="Roboto"/>
              <a:ea typeface="Roboto"/>
              <a:cs typeface="Roboto"/>
              <a:sym typeface="Roboto"/>
            </a:endParaRPr>
          </a:p>
          <a:p>
            <a:pPr indent="0" lvl="0" marL="0" rtl="0" algn="l">
              <a:lnSpc>
                <a:spcPct val="115000"/>
              </a:lnSpc>
              <a:spcBef>
                <a:spcPts val="0"/>
              </a:spcBef>
              <a:spcAft>
                <a:spcPts val="0"/>
              </a:spcAft>
              <a:buClr>
                <a:schemeClr val="dk1"/>
              </a:buClr>
              <a:buSzPts val="1100"/>
              <a:buFont typeface="Arial"/>
              <a:buNone/>
            </a:pPr>
            <a:r>
              <a:rPr lang="en" sz="1500">
                <a:solidFill>
                  <a:srgbClr val="2B373E"/>
                </a:solidFill>
                <a:latin typeface="Roboto"/>
                <a:ea typeface="Roboto"/>
                <a:cs typeface="Roboto"/>
                <a:sym typeface="Roboto"/>
              </a:rPr>
              <a:t>What is new in the DOSE syndromic dashboard:</a:t>
            </a:r>
            <a:endParaRPr sz="1500">
              <a:solidFill>
                <a:srgbClr val="2B373E"/>
              </a:solidFill>
              <a:latin typeface="Roboto"/>
              <a:ea typeface="Roboto"/>
              <a:cs typeface="Roboto"/>
              <a:sym typeface="Roboto"/>
            </a:endParaRPr>
          </a:p>
          <a:p>
            <a:pPr indent="-323850" lvl="0" marL="838200" rtl="0" algn="l">
              <a:lnSpc>
                <a:spcPct val="115000"/>
              </a:lnSpc>
              <a:spcBef>
                <a:spcPts val="1500"/>
              </a:spcBef>
              <a:spcAft>
                <a:spcPts val="0"/>
              </a:spcAft>
              <a:buClr>
                <a:srgbClr val="2B373E"/>
              </a:buClr>
              <a:buSzPts val="1500"/>
              <a:buFont typeface="Roboto"/>
              <a:buChar char="●"/>
            </a:pPr>
            <a:r>
              <a:rPr lang="en" sz="1500">
                <a:solidFill>
                  <a:srgbClr val="2B373E"/>
                </a:solidFill>
                <a:latin typeface="Roboto"/>
                <a:ea typeface="Roboto"/>
                <a:cs typeface="Roboto"/>
                <a:sym typeface="Roboto"/>
              </a:rPr>
              <a:t>8 overdose syndromes (4 new, and 4 revised), with % change in rates by month and month/year</a:t>
            </a:r>
            <a:endParaRPr sz="1500">
              <a:solidFill>
                <a:srgbClr val="2B373E"/>
              </a:solidFill>
              <a:latin typeface="Roboto"/>
              <a:ea typeface="Roboto"/>
              <a:cs typeface="Roboto"/>
              <a:sym typeface="Roboto"/>
            </a:endParaRPr>
          </a:p>
          <a:p>
            <a:pPr indent="-323850" lvl="0" marL="838200" rtl="0" algn="l">
              <a:lnSpc>
                <a:spcPct val="115000"/>
              </a:lnSpc>
              <a:spcBef>
                <a:spcPts val="0"/>
              </a:spcBef>
              <a:spcAft>
                <a:spcPts val="0"/>
              </a:spcAft>
              <a:buClr>
                <a:srgbClr val="2B373E"/>
              </a:buClr>
              <a:buSzPts val="1500"/>
              <a:buFont typeface="Roboto"/>
              <a:buChar char="●"/>
            </a:pPr>
            <a:r>
              <a:rPr lang="en" sz="1500">
                <a:solidFill>
                  <a:srgbClr val="2B373E"/>
                </a:solidFill>
                <a:latin typeface="Roboto"/>
                <a:ea typeface="Roboto"/>
                <a:cs typeface="Roboto"/>
                <a:sym typeface="Roboto"/>
              </a:rPr>
              <a:t>New data from July 2023 – March 2024</a:t>
            </a:r>
            <a:endParaRPr sz="1500">
              <a:solidFill>
                <a:srgbClr val="2B373E"/>
              </a:solidFill>
              <a:latin typeface="Roboto"/>
              <a:ea typeface="Roboto"/>
              <a:cs typeface="Roboto"/>
              <a:sym typeface="Roboto"/>
            </a:endParaRPr>
          </a:p>
          <a:p>
            <a:pPr indent="-323850" lvl="0" marL="838200" rtl="0" algn="l">
              <a:lnSpc>
                <a:spcPct val="115000"/>
              </a:lnSpc>
              <a:spcBef>
                <a:spcPts val="0"/>
              </a:spcBef>
              <a:spcAft>
                <a:spcPts val="0"/>
              </a:spcAft>
              <a:buClr>
                <a:srgbClr val="2B373E"/>
              </a:buClr>
              <a:buSzPts val="1500"/>
              <a:buFont typeface="Roboto"/>
              <a:buChar char="●"/>
            </a:pPr>
            <a:r>
              <a:rPr lang="en" sz="1500">
                <a:solidFill>
                  <a:srgbClr val="2B373E"/>
                </a:solidFill>
                <a:latin typeface="Roboto"/>
                <a:ea typeface="Roboto"/>
                <a:cs typeface="Roboto"/>
                <a:sym typeface="Roboto"/>
              </a:rPr>
              <a:t>Expansion from 42 states and District of Columbia to 47 states and the District of Columbia</a:t>
            </a:r>
            <a:endParaRPr sz="1500">
              <a:solidFill>
                <a:srgbClr val="2B373E"/>
              </a:solidFill>
              <a:latin typeface="Roboto"/>
              <a:ea typeface="Roboto"/>
              <a:cs typeface="Roboto"/>
              <a:sym typeface="Roboto"/>
            </a:endParaRPr>
          </a:p>
          <a:p>
            <a:pPr indent="-323850" lvl="0" marL="838200" rtl="0" algn="l">
              <a:lnSpc>
                <a:spcPct val="115000"/>
              </a:lnSpc>
              <a:spcBef>
                <a:spcPts val="0"/>
              </a:spcBef>
              <a:spcAft>
                <a:spcPts val="0"/>
              </a:spcAft>
              <a:buClr>
                <a:srgbClr val="2B373E"/>
              </a:buClr>
              <a:buSzPts val="1500"/>
              <a:buFont typeface="Roboto"/>
              <a:buChar char="●"/>
            </a:pPr>
            <a:r>
              <a:rPr lang="en" sz="1500">
                <a:solidFill>
                  <a:srgbClr val="2B373E"/>
                </a:solidFill>
                <a:latin typeface="Roboto"/>
                <a:ea typeface="Roboto"/>
                <a:cs typeface="Roboto"/>
                <a:sym typeface="Roboto"/>
              </a:rPr>
              <a:t>New diagram depicting nesting of our syndrome definitions:</a:t>
            </a:r>
            <a:endParaRPr sz="1500">
              <a:solidFill>
                <a:srgbClr val="2B373E"/>
              </a:solidFill>
              <a:latin typeface="Roboto"/>
              <a:ea typeface="Roboto"/>
              <a:cs typeface="Roboto"/>
              <a:sym typeface="Roboto"/>
            </a:endParaRPr>
          </a:p>
          <a:p>
            <a:pPr indent="0" lvl="0" marL="0" rtl="0" algn="l">
              <a:lnSpc>
                <a:spcPct val="100000"/>
              </a:lnSpc>
              <a:spcBef>
                <a:spcPts val="1300"/>
              </a:spcBef>
              <a:spcAft>
                <a:spcPts val="0"/>
              </a:spcAft>
              <a:buSzPts val="1100"/>
              <a:buNone/>
            </a:pPr>
            <a:r>
              <a:t/>
            </a:r>
            <a:endParaRPr sz="1500">
              <a:solidFill>
                <a:srgbClr val="2B373E"/>
              </a:solidFill>
              <a:latin typeface="Roboto"/>
              <a:ea typeface="Roboto"/>
              <a:cs typeface="Roboto"/>
              <a:sym typeface="Roboto"/>
            </a:endParaRPr>
          </a:p>
        </p:txBody>
      </p:sp>
      <p:sp>
        <p:nvSpPr>
          <p:cNvPr id="181" name="Google Shape;181;g2f3893b5b41_0_54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g2f3893b5b41_0_74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SzPts val="1100"/>
              <a:buNone/>
            </a:pPr>
            <a:r>
              <a:rPr lang="en"/>
              <a:t>Using Syndromic </a:t>
            </a:r>
            <a:r>
              <a:rPr lang="en"/>
              <a:t>Surveillance</a:t>
            </a:r>
            <a:r>
              <a:rPr lang="en"/>
              <a:t> for potential case finding in the case of the Diamond Shruumz investigation” </a:t>
            </a:r>
            <a:endParaRPr/>
          </a:p>
          <a:p>
            <a:pPr indent="0" lvl="0" marL="0" rtl="0" algn="l">
              <a:spcBef>
                <a:spcPts val="0"/>
              </a:spcBef>
              <a:spcAft>
                <a:spcPts val="0"/>
              </a:spcAft>
              <a:buSzPts val="1100"/>
              <a:buNone/>
            </a:pPr>
            <a:r>
              <a:t/>
            </a:r>
            <a:endParaRPr/>
          </a:p>
          <a:p>
            <a:pPr indent="0" lvl="0" marL="0" rtl="0" algn="l">
              <a:spcBef>
                <a:spcPts val="0"/>
              </a:spcBef>
              <a:spcAft>
                <a:spcPts val="0"/>
              </a:spcAft>
              <a:buClr>
                <a:schemeClr val="dk1"/>
              </a:buClr>
              <a:buSzPts val="1100"/>
              <a:buFont typeface="Arial"/>
              <a:buNone/>
            </a:pPr>
            <a:r>
              <a:rPr lang="en"/>
              <a:t>In June 2024, Arizona had the first cluster of four persons requiring medical evaluation and</a:t>
            </a:r>
            <a:endParaRPr/>
          </a:p>
          <a:p>
            <a:pPr indent="0" lvl="0" marL="0" rtl="0" algn="l">
              <a:spcBef>
                <a:spcPts val="0"/>
              </a:spcBef>
              <a:spcAft>
                <a:spcPts val="0"/>
              </a:spcAft>
              <a:buClr>
                <a:schemeClr val="dk1"/>
              </a:buClr>
              <a:buSzPts val="1100"/>
              <a:buFont typeface="Arial"/>
              <a:buNone/>
            </a:pPr>
            <a:r>
              <a:rPr lang="en"/>
              <a:t>hospitalization after ingesting a mushroom-infused chocolate bar from the brand Diamond</a:t>
            </a:r>
            <a:endParaRPr/>
          </a:p>
          <a:p>
            <a:pPr indent="0" lvl="0" marL="0" rtl="0" algn="l">
              <a:spcBef>
                <a:spcPts val="0"/>
              </a:spcBef>
              <a:spcAft>
                <a:spcPts val="0"/>
              </a:spcAft>
              <a:buClr>
                <a:schemeClr val="dk1"/>
              </a:buClr>
              <a:buSzPts val="1100"/>
              <a:buFont typeface="Arial"/>
              <a:buNone/>
            </a:pPr>
            <a:r>
              <a:rPr lang="en"/>
              <a:t>Shruumz™, contributing to the initiation of a nationwide recall and ongoing public health</a:t>
            </a:r>
            <a:endParaRPr/>
          </a:p>
          <a:p>
            <a:pPr indent="0" lvl="0" marL="0" rtl="0" algn="l">
              <a:spcBef>
                <a:spcPts val="0"/>
              </a:spcBef>
              <a:spcAft>
                <a:spcPts val="0"/>
              </a:spcAft>
              <a:buClr>
                <a:schemeClr val="dk1"/>
              </a:buClr>
              <a:buSzPts val="1100"/>
              <a:buFont typeface="Arial"/>
              <a:buNone/>
            </a:pPr>
            <a:r>
              <a:rPr lang="en"/>
              <a:t>response to identify additional cases.</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
              <a:t>As of August 16th 11 </a:t>
            </a:r>
            <a:r>
              <a:rPr lang="en"/>
              <a:t>confirmed</a:t>
            </a:r>
            <a:r>
              <a:rPr lang="en"/>
              <a:t> cases in AZ </a:t>
            </a:r>
            <a:endParaRPr/>
          </a:p>
          <a:p>
            <a:pPr indent="0" lvl="0" marL="0" rtl="0" algn="l">
              <a:lnSpc>
                <a:spcPct val="100000"/>
              </a:lnSpc>
              <a:spcBef>
                <a:spcPts val="0"/>
              </a:spcBef>
              <a:spcAft>
                <a:spcPts val="0"/>
              </a:spcAft>
              <a:buSzPts val="1100"/>
              <a:buNone/>
            </a:pPr>
            <a:r>
              <a:rPr lang="en"/>
              <a:t>Case classification in AZ </a:t>
            </a:r>
            <a:endParaRPr/>
          </a:p>
          <a:p>
            <a:pPr indent="0" lvl="0" marL="0" rtl="0" algn="l">
              <a:lnSpc>
                <a:spcPct val="115000"/>
              </a:lnSpc>
              <a:spcBef>
                <a:spcPts val="0"/>
              </a:spcBef>
              <a:spcAft>
                <a:spcPts val="0"/>
              </a:spcAft>
              <a:buSzPts val="1100"/>
              <a:buNone/>
            </a:pPr>
            <a:r>
              <a:rPr lang="en">
                <a:solidFill>
                  <a:schemeClr val="dk1"/>
                </a:solidFill>
              </a:rPr>
              <a:t>A case that has at least one of the following signs/symptoms from the </a:t>
            </a:r>
            <a:r>
              <a:rPr lang="en" u="sng">
                <a:solidFill>
                  <a:schemeClr val="dk1"/>
                </a:solidFill>
              </a:rPr>
              <a:t>moderate</a:t>
            </a:r>
            <a:r>
              <a:rPr lang="en">
                <a:solidFill>
                  <a:schemeClr val="dk1"/>
                </a:solidFill>
              </a:rPr>
              <a:t>/</a:t>
            </a:r>
            <a:r>
              <a:rPr lang="en" u="sng">
                <a:solidFill>
                  <a:schemeClr val="dk1"/>
                </a:solidFill>
              </a:rPr>
              <a:t>major</a:t>
            </a:r>
            <a:r>
              <a:rPr b="1" lang="en">
                <a:solidFill>
                  <a:schemeClr val="dk1"/>
                </a:solidFill>
              </a:rPr>
              <a:t> </a:t>
            </a:r>
            <a:r>
              <a:rPr lang="en">
                <a:solidFill>
                  <a:schemeClr val="dk1"/>
                </a:solidFill>
              </a:rPr>
              <a:t>clinical effects category OR was hospitalized after product consumption (within 24 hours) OR died with a cause of death related to product consumption.</a:t>
            </a:r>
            <a:endParaRPr>
              <a:solidFill>
                <a:schemeClr val="dk1"/>
              </a:solidFill>
            </a:endParaRPr>
          </a:p>
          <a:p>
            <a:pPr indent="0" lvl="0" marL="0" rtl="0" algn="l">
              <a:lnSpc>
                <a:spcPct val="115000"/>
              </a:lnSpc>
              <a:spcBef>
                <a:spcPts val="0"/>
              </a:spcBef>
              <a:spcAft>
                <a:spcPts val="0"/>
              </a:spcAft>
              <a:buSzPts val="1100"/>
              <a:buNone/>
            </a:pPr>
            <a:r>
              <a:rPr lang="en">
                <a:solidFill>
                  <a:schemeClr val="dk1"/>
                </a:solidFill>
              </a:rPr>
              <a:t>Major Symptoms: </a:t>
            </a:r>
            <a:endParaRPr>
              <a:solidFill>
                <a:schemeClr val="dk1"/>
              </a:solidFill>
            </a:endParaRPr>
          </a:p>
          <a:p>
            <a:pPr indent="0" lvl="0" marL="0" rtl="0" algn="l">
              <a:lnSpc>
                <a:spcPct val="115000"/>
              </a:lnSpc>
              <a:spcBef>
                <a:spcPts val="0"/>
              </a:spcBef>
              <a:spcAft>
                <a:spcPts val="0"/>
              </a:spcAft>
              <a:buSzPts val="1100"/>
              <a:buNone/>
            </a:pPr>
            <a:r>
              <a:rPr lang="en">
                <a:solidFill>
                  <a:schemeClr val="dk1"/>
                </a:solidFill>
              </a:rPr>
              <a:t>Seizures, altered level of consciousnes, respiratory failure, confussion, fever or chills, abnormal deep tendon reflexes, clonus, muscle rigitiy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Minor: Symptoms: Nausea, Vomiting, Abdominal pain, Hallucination, uncontrolled movements, abnormal heart rate, high or low blood pressure, excessive sweating or </a:t>
            </a:r>
            <a:r>
              <a:rPr lang="en">
                <a:solidFill>
                  <a:schemeClr val="dk1"/>
                </a:solidFill>
              </a:rPr>
              <a:t>secretions</a:t>
            </a:r>
            <a:r>
              <a:rPr lang="en">
                <a:solidFill>
                  <a:schemeClr val="dk1"/>
                </a:solidFill>
              </a:rPr>
              <a:t>, headache, </a:t>
            </a:r>
            <a:endParaRPr>
              <a:solidFill>
                <a:schemeClr val="dk1"/>
              </a:solidFill>
            </a:endParaRPr>
          </a:p>
          <a:p>
            <a:pPr indent="0" lvl="0" marL="0" rtl="0" algn="l">
              <a:lnSpc>
                <a:spcPct val="115000"/>
              </a:lnSpc>
              <a:spcBef>
                <a:spcPts val="0"/>
              </a:spcBef>
              <a:spcAft>
                <a:spcPts val="0"/>
              </a:spcAft>
              <a:buNone/>
            </a:pPr>
            <a:r>
              <a:rPr b="1" lang="en">
                <a:solidFill>
                  <a:schemeClr val="dk1"/>
                </a:solidFill>
              </a:rPr>
              <a:t>Exposure Criteria </a:t>
            </a:r>
            <a:endParaRPr b="1">
              <a:solidFill>
                <a:schemeClr val="dk1"/>
              </a:solidFill>
            </a:endParaRPr>
          </a:p>
          <a:p>
            <a:pPr indent="0" lvl="0" marL="0" rtl="0" algn="l">
              <a:lnSpc>
                <a:spcPct val="115000"/>
              </a:lnSpc>
              <a:spcBef>
                <a:spcPts val="0"/>
              </a:spcBef>
              <a:spcAft>
                <a:spcPts val="0"/>
              </a:spcAft>
              <a:buNone/>
            </a:pPr>
            <a:r>
              <a:rPr lang="en">
                <a:solidFill>
                  <a:schemeClr val="dk1"/>
                </a:solidFill>
              </a:rPr>
              <a:t>A case that reports consuming a Diamond Shruumz-branded microdosing product (chocolate bars, cones, gummies or other) OR another chocolate product marketed as containing mushrooms, during January 1, 2024 through the present.</a:t>
            </a:r>
            <a:endParaRPr>
              <a:solidFill>
                <a:schemeClr val="dk1"/>
              </a:solidFill>
            </a:endParaRPr>
          </a:p>
          <a:p>
            <a:pPr indent="0" lvl="0" marL="0" rtl="0" algn="l">
              <a:lnSpc>
                <a:spcPct val="115000"/>
              </a:lnSpc>
              <a:spcBef>
                <a:spcPts val="0"/>
              </a:spcBef>
              <a:spcAft>
                <a:spcPts val="0"/>
              </a:spcAft>
              <a:buNone/>
            </a:pPr>
            <a:r>
              <a:t/>
            </a:r>
            <a:endParaRPr b="1">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u="sng">
              <a:solidFill>
                <a:schemeClr val="dk1"/>
              </a:solidFill>
            </a:endParaRPr>
          </a:p>
          <a:p>
            <a:pPr indent="0" lvl="0" marL="0" rtl="0" algn="l">
              <a:lnSpc>
                <a:spcPct val="100000"/>
              </a:lnSpc>
              <a:spcBef>
                <a:spcPts val="0"/>
              </a:spcBef>
              <a:spcAft>
                <a:spcPts val="0"/>
              </a:spcAft>
              <a:buSzPts val="1100"/>
              <a:buNone/>
            </a:pPr>
            <a:r>
              <a:t/>
            </a:r>
            <a:endParaRPr/>
          </a:p>
        </p:txBody>
      </p:sp>
      <p:sp>
        <p:nvSpPr>
          <p:cNvPr id="197" name="Google Shape;197;g2f3893b5b41_0_74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g2f49e706075_1_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Clr>
                <a:srgbClr val="222222"/>
              </a:buClr>
              <a:buSzPts val="1400"/>
              <a:buFont typeface="Poppins"/>
              <a:buChar char="●"/>
            </a:pPr>
            <a:r>
              <a:rPr lang="en" sz="1400">
                <a:solidFill>
                  <a:srgbClr val="222222"/>
                </a:solidFill>
                <a:latin typeface="Poppins"/>
                <a:ea typeface="Poppins"/>
                <a:cs typeface="Poppins"/>
                <a:sym typeface="Poppins"/>
              </a:rPr>
              <a:t>Initially adapted a free-text query found on the NSSP slack channel and included key words related to investigation such as, diamond shruumz, microdosing, chocolate, ect. </a:t>
            </a:r>
            <a:endParaRPr sz="1400">
              <a:solidFill>
                <a:srgbClr val="222222"/>
              </a:solidFill>
              <a:latin typeface="Poppins"/>
              <a:ea typeface="Poppins"/>
              <a:cs typeface="Poppins"/>
              <a:sym typeface="Poppins"/>
            </a:endParaRPr>
          </a:p>
          <a:p>
            <a:pPr indent="-317500" lvl="0" marL="457200" rtl="0" algn="l">
              <a:spcBef>
                <a:spcPts val="0"/>
              </a:spcBef>
              <a:spcAft>
                <a:spcPts val="0"/>
              </a:spcAft>
              <a:buClr>
                <a:srgbClr val="222222"/>
              </a:buClr>
              <a:buSzPts val="1400"/>
              <a:buFont typeface="Poppins"/>
              <a:buChar char="●"/>
            </a:pPr>
            <a:r>
              <a:rPr lang="en" sz="1400">
                <a:solidFill>
                  <a:srgbClr val="222222"/>
                </a:solidFill>
                <a:latin typeface="Poppins"/>
                <a:ea typeface="Poppins"/>
                <a:cs typeface="Poppins"/>
                <a:sym typeface="Poppins"/>
              </a:rPr>
              <a:t>At this time, July first there were already 6 confirmed cases in Arizona </a:t>
            </a:r>
            <a:endParaRPr sz="1400">
              <a:solidFill>
                <a:srgbClr val="222222"/>
              </a:solidFill>
              <a:latin typeface="Poppins"/>
              <a:ea typeface="Poppins"/>
              <a:cs typeface="Poppins"/>
              <a:sym typeface="Poppins"/>
            </a:endParaRPr>
          </a:p>
          <a:p>
            <a:pPr indent="-317500" lvl="0" marL="457200" rtl="0" algn="l">
              <a:spcBef>
                <a:spcPts val="0"/>
              </a:spcBef>
              <a:spcAft>
                <a:spcPts val="0"/>
              </a:spcAft>
              <a:buClr>
                <a:srgbClr val="222222"/>
              </a:buClr>
              <a:buSzPts val="1400"/>
              <a:buFont typeface="Poppins"/>
              <a:buChar char="●"/>
            </a:pPr>
            <a:r>
              <a:rPr lang="en" sz="1400">
                <a:solidFill>
                  <a:srgbClr val="222222"/>
                </a:solidFill>
                <a:latin typeface="Poppins"/>
                <a:ea typeface="Poppins"/>
                <a:cs typeface="Poppins"/>
                <a:sym typeface="Poppins"/>
              </a:rPr>
              <a:t>Applied query to the </a:t>
            </a:r>
            <a:r>
              <a:rPr lang="en" sz="1400">
                <a:solidFill>
                  <a:srgbClr val="1F1F1F"/>
                </a:solidFill>
                <a:latin typeface="Roboto"/>
                <a:ea typeface="Roboto"/>
                <a:cs typeface="Roboto"/>
                <a:sym typeface="Roboto"/>
              </a:rPr>
              <a:t>CC and DD Parsed FreeText, Clinical Impressions, Triage Notes Orig, Chief Complaint History and Chief complaint orig</a:t>
            </a:r>
            <a:endParaRPr sz="1400">
              <a:solidFill>
                <a:srgbClr val="1F1F1F"/>
              </a:solidFill>
              <a:latin typeface="Roboto"/>
              <a:ea typeface="Roboto"/>
              <a:cs typeface="Roboto"/>
              <a:sym typeface="Roboto"/>
            </a:endParaRPr>
          </a:p>
          <a:p>
            <a:pPr indent="-317500" lvl="0" marL="457200" rtl="0" algn="l">
              <a:spcBef>
                <a:spcPts val="0"/>
              </a:spcBef>
              <a:spcAft>
                <a:spcPts val="0"/>
              </a:spcAft>
              <a:buClr>
                <a:srgbClr val="1F1F1F"/>
              </a:buClr>
              <a:buSzPts val="1400"/>
              <a:buFont typeface="Roboto"/>
              <a:buChar char="●"/>
            </a:pPr>
            <a:r>
              <a:rPr lang="en" sz="1400">
                <a:solidFill>
                  <a:srgbClr val="1F1F1F"/>
                </a:solidFill>
                <a:latin typeface="Roboto"/>
                <a:ea typeface="Roboto"/>
                <a:cs typeface="Roboto"/>
                <a:sym typeface="Roboto"/>
              </a:rPr>
              <a:t>Marked Has been E </a:t>
            </a:r>
            <a:endParaRPr sz="1400">
              <a:solidFill>
                <a:srgbClr val="1F1F1F"/>
              </a:solidFill>
              <a:latin typeface="Roboto"/>
              <a:ea typeface="Roboto"/>
              <a:cs typeface="Roboto"/>
              <a:sym typeface="Roboto"/>
            </a:endParaRPr>
          </a:p>
        </p:txBody>
      </p:sp>
      <p:sp>
        <p:nvSpPr>
          <p:cNvPr id="224" name="Google Shape;224;g2f49e706075_1_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g2f3893b5b41_0_7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100"/>
              <a:buNone/>
            </a:pPr>
            <a:r>
              <a:rPr lang="en">
                <a:solidFill>
                  <a:schemeClr val="dk1"/>
                </a:solidFill>
              </a:rPr>
              <a:t>Based on the line level data from visits those that most accurately reflected the consumption or </a:t>
            </a:r>
            <a:r>
              <a:rPr lang="en">
                <a:solidFill>
                  <a:srgbClr val="202124"/>
                </a:solidFill>
                <a:highlight>
                  <a:srgbClr val="FFFFFF"/>
                </a:highlight>
              </a:rPr>
              <a:t>symptomatology </a:t>
            </a:r>
            <a:r>
              <a:rPr lang="en">
                <a:solidFill>
                  <a:schemeClr val="dk1"/>
                </a:solidFill>
              </a:rPr>
              <a:t>details (from the chief complaint or discharge diagnosis) were considered to be related to this outbreak will be considered potential cases. </a:t>
            </a:r>
            <a:endParaRPr>
              <a:solidFill>
                <a:schemeClr val="dk1"/>
              </a:solidFill>
            </a:endParaRPr>
          </a:p>
          <a:p>
            <a:pPr indent="0" lvl="0" marL="0" rtl="0" algn="l">
              <a:lnSpc>
                <a:spcPct val="115000"/>
              </a:lnSpc>
              <a:spcBef>
                <a:spcPts val="0"/>
              </a:spcBef>
              <a:spcAft>
                <a:spcPts val="0"/>
              </a:spcAft>
              <a:buSzPts val="1100"/>
              <a:buNone/>
            </a:pPr>
            <a:r>
              <a:rPr lang="en">
                <a:solidFill>
                  <a:schemeClr val="dk1"/>
                </a:solidFill>
              </a:rPr>
              <a:t>From Query we found 12 visits to meet criteria as a potential case. </a:t>
            </a:r>
            <a:endParaRPr>
              <a:solidFill>
                <a:schemeClr val="dk1"/>
              </a:solidFill>
            </a:endParaRPr>
          </a:p>
          <a:p>
            <a:pPr indent="0" lvl="0" marL="0" rtl="0" algn="l">
              <a:lnSpc>
                <a:spcPct val="115000"/>
              </a:lnSpc>
              <a:spcBef>
                <a:spcPts val="0"/>
              </a:spcBef>
              <a:spcAft>
                <a:spcPts val="0"/>
              </a:spcAft>
              <a:buSzPts val="1100"/>
              <a:buNone/>
            </a:pPr>
            <a:r>
              <a:rPr lang="en">
                <a:solidFill>
                  <a:schemeClr val="dk1"/>
                </a:solidFill>
              </a:rPr>
              <a:t>From line level data 4 visits </a:t>
            </a:r>
            <a:r>
              <a:rPr lang="en">
                <a:solidFill>
                  <a:schemeClr val="dk1"/>
                </a:solidFill>
              </a:rPr>
              <a:t>matched up with confirmed cases, by data, hospital, age and description. </a:t>
            </a:r>
            <a:endParaRPr>
              <a:solidFill>
                <a:schemeClr val="dk1"/>
              </a:solidFill>
            </a:endParaRPr>
          </a:p>
          <a:p>
            <a:pPr indent="0" lvl="0" marL="0" rtl="0" algn="l">
              <a:lnSpc>
                <a:spcPct val="115000"/>
              </a:lnSpc>
              <a:spcBef>
                <a:spcPts val="0"/>
              </a:spcBef>
              <a:spcAft>
                <a:spcPts val="0"/>
              </a:spcAft>
              <a:buSzPts val="1100"/>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Those visits that displayed moderate to major clinical effects were  sent to Poison Control Center PCC for medical review. From there PCC would find out if  that the visit  involved the Diamond Shruumz products, they will reach out to the case to complete the same URL REDCap survey. ADHS will determine the case classification based on the information provided.</a:t>
            </a:r>
            <a:endParaRPr>
              <a:solidFill>
                <a:schemeClr val="dk1"/>
              </a:solidFill>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
              <a:t>Currently 2 confrimed  cases found from SyS list </a:t>
            </a:r>
            <a:endParaRPr/>
          </a:p>
          <a:p>
            <a:pPr indent="0" lvl="0" marL="0" rtl="0" algn="l">
              <a:spcBef>
                <a:spcPts val="0"/>
              </a:spcBef>
              <a:spcAft>
                <a:spcPts val="0"/>
              </a:spcAft>
              <a:buNone/>
            </a:pPr>
            <a:r>
              <a:t/>
            </a:r>
            <a:endParaRPr/>
          </a:p>
        </p:txBody>
      </p:sp>
      <p:sp>
        <p:nvSpPr>
          <p:cNvPr id="240" name="Google Shape;240;g2f3893b5b41_0_72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g2f49e706075_1_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Special</a:t>
            </a:r>
            <a:r>
              <a:rPr lang="en"/>
              <a:t> Thanks to Epi investigation team including</a:t>
            </a:r>
            <a:endParaRPr/>
          </a:p>
          <a:p>
            <a:pPr indent="0" lvl="0" marL="0" rtl="0" algn="l">
              <a:spcBef>
                <a:spcPts val="0"/>
              </a:spcBef>
              <a:spcAft>
                <a:spcPts val="0"/>
              </a:spcAft>
              <a:buNone/>
            </a:pPr>
            <a:r>
              <a:rPr lang="en"/>
              <a:t>Lead Heather Walker, </a:t>
            </a:r>
            <a:endParaRPr/>
          </a:p>
          <a:p>
            <a:pPr indent="0" lvl="0" marL="0" rtl="0" algn="l">
              <a:spcBef>
                <a:spcPts val="0"/>
              </a:spcBef>
              <a:spcAft>
                <a:spcPts val="0"/>
              </a:spcAft>
              <a:buNone/>
            </a:pPr>
            <a:r>
              <a:rPr lang="en"/>
              <a:t>Jamaica Dillard, </a:t>
            </a:r>
            <a:endParaRPr/>
          </a:p>
          <a:p>
            <a:pPr indent="0" lvl="0" marL="0" rtl="0" algn="l">
              <a:spcBef>
                <a:spcPts val="0"/>
              </a:spcBef>
              <a:spcAft>
                <a:spcPts val="0"/>
              </a:spcAft>
              <a:buNone/>
            </a:pPr>
            <a:r>
              <a:rPr lang="en"/>
              <a:t>Laura Rust and Traci Plummer</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Also NSSP CoP as well as Gabe Haas for providing updated queries to use for the Diamond Shuumz investigation. </a:t>
            </a:r>
            <a:endParaRPr/>
          </a:p>
          <a:p>
            <a:pPr indent="0" lvl="0" marL="0" rtl="0" algn="l">
              <a:spcBef>
                <a:spcPts val="0"/>
              </a:spcBef>
              <a:spcAft>
                <a:spcPts val="0"/>
              </a:spcAft>
              <a:buNone/>
            </a:pPr>
            <a:r>
              <a:t/>
            </a:r>
            <a:endParaRPr/>
          </a:p>
        </p:txBody>
      </p:sp>
      <p:sp>
        <p:nvSpPr>
          <p:cNvPr id="256" name="Google Shape;256;g2f49e706075_1_2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g2f49e706075_1_28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72" name="Google Shape;272;g2f49e706075_1_28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g2f49e706075_1_4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94" name="Google Shape;294;g2f49e706075_1_4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g2f49e706075_1_10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11" name="Google Shape;311;g2f49e706075_1_10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xml"/><Relationship Id="rId3" Type="http://schemas.openxmlformats.org/officeDocument/2006/relationships/image" Target="../media/image6.jp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image" Target="../media/image3.jpg"/><Relationship Id="rId4" Type="http://schemas.openxmlformats.org/officeDocument/2006/relationships/image" Target="../media/image13.jpg"/><Relationship Id="rId5"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xml"/><Relationship Id="rId3" Type="http://schemas.openxmlformats.org/officeDocument/2006/relationships/image" Target="../media/image3.jpg"/><Relationship Id="rId4" Type="http://schemas.openxmlformats.org/officeDocument/2006/relationships/image" Target="../media/image7.jpg"/><Relationship Id="rId5"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 Id="rId3" Type="http://schemas.openxmlformats.org/officeDocument/2006/relationships/image" Target="../media/image3.jp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xml"/><Relationship Id="rId3" Type="http://schemas.openxmlformats.org/officeDocument/2006/relationships/image" Target="../media/image3.jpg"/><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 Id="rId3" Type="http://schemas.openxmlformats.org/officeDocument/2006/relationships/image" Target="../media/image3.jpg"/><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 Id="rId3" Type="http://schemas.openxmlformats.org/officeDocument/2006/relationships/image" Target="../media/image3.jpg"/><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 Id="rId3" Type="http://schemas.openxmlformats.org/officeDocument/2006/relationships/image" Target="../media/image3.jpg"/><Relationship Id="rId4" Type="http://schemas.openxmlformats.org/officeDocument/2006/relationships/image" Target="../media/image1.png"/><Relationship Id="rId5" Type="http://schemas.openxmlformats.org/officeDocument/2006/relationships/hyperlink" Target="https://app.smartsheet.com/b/publish?EQBCT=1deb382ea6464a7e83851c669047329e"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xml"/><Relationship Id="rId3" Type="http://schemas.openxmlformats.org/officeDocument/2006/relationships/image" Target="../media/image3.jpg"/><Relationship Id="rId4" Type="http://schemas.openxmlformats.org/officeDocument/2006/relationships/image" Target="../media/image1.png"/><Relationship Id="rId5" Type="http://schemas.openxmlformats.org/officeDocument/2006/relationships/image" Target="../media/image1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xml"/><Relationship Id="rId3" Type="http://schemas.openxmlformats.org/officeDocument/2006/relationships/image" Target="../media/image3.jpg"/><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xml"/><Relationship Id="rId3" Type="http://schemas.openxmlformats.org/officeDocument/2006/relationships/image" Target="../media/image3.jpg"/><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xml"/><Relationship Id="rId3" Type="http://schemas.openxmlformats.org/officeDocument/2006/relationships/image" Target="../media/image3.jpg"/><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3.xml"/><Relationship Id="rId3" Type="http://schemas.openxmlformats.org/officeDocument/2006/relationships/image" Target="../media/image3.jpg"/><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4.xml"/><Relationship Id="rId3" Type="http://schemas.openxmlformats.org/officeDocument/2006/relationships/image" Target="../media/image3.jpg"/><Relationship Id="rId4" Type="http://schemas.openxmlformats.org/officeDocument/2006/relationships/image" Target="../media/image15.jpg"/><Relationship Id="rId5" Type="http://schemas.openxmlformats.org/officeDocument/2006/relationships/image" Target="../media/image16.jpg"/><Relationship Id="rId6"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5.xml"/><Relationship Id="rId3" Type="http://schemas.openxmlformats.org/officeDocument/2006/relationships/image" Target="../media/image3.jpg"/><Relationship Id="rId4" Type="http://schemas.openxmlformats.org/officeDocument/2006/relationships/image" Target="../media/image1.png"/><Relationship Id="rId5" Type="http://schemas.openxmlformats.org/officeDocument/2006/relationships/image" Target="../media/image1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6.xml"/><Relationship Id="rId3" Type="http://schemas.openxmlformats.org/officeDocument/2006/relationships/image" Target="../media/image20.jpg"/><Relationship Id="rId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p:nvPr/>
        </p:nvSpPr>
        <p:spPr>
          <a:xfrm>
            <a:off x="0" y="0"/>
            <a:ext cx="9144000" cy="51435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mt="41000"/>
            </a:blip>
            <a:stretch>
              <a:fillRect b="0" l="-20309" r="-20309" t="0"/>
            </a:stretch>
          </a:blipFill>
          <a:ln>
            <a:noFill/>
          </a:ln>
        </p:spPr>
      </p:sp>
      <p:grpSp>
        <p:nvGrpSpPr>
          <p:cNvPr id="55" name="Google Shape;55;p13"/>
          <p:cNvGrpSpPr/>
          <p:nvPr/>
        </p:nvGrpSpPr>
        <p:grpSpPr>
          <a:xfrm>
            <a:off x="0" y="-90416"/>
            <a:ext cx="1543101" cy="5234165"/>
            <a:chOff x="0" y="-47625"/>
            <a:chExt cx="812800" cy="2757000"/>
          </a:xfrm>
        </p:grpSpPr>
        <p:sp>
          <p:nvSpPr>
            <p:cNvPr id="56" name="Google Shape;56;p13"/>
            <p:cNvSpPr/>
            <p:nvPr/>
          </p:nvSpPr>
          <p:spPr>
            <a:xfrm>
              <a:off x="0" y="0"/>
              <a:ext cx="812800" cy="2709333"/>
            </a:xfrm>
            <a:custGeom>
              <a:rect b="b" l="l" r="r" t="t"/>
              <a:pathLst>
                <a:path extrusionOk="0" h="2709333" w="812800">
                  <a:moveTo>
                    <a:pt x="0" y="0"/>
                  </a:moveTo>
                  <a:lnTo>
                    <a:pt x="812800" y="0"/>
                  </a:lnTo>
                  <a:lnTo>
                    <a:pt x="812800" y="2709333"/>
                  </a:lnTo>
                  <a:lnTo>
                    <a:pt x="0" y="2709333"/>
                  </a:lnTo>
                  <a:close/>
                </a:path>
              </a:pathLst>
            </a:custGeom>
            <a:solidFill>
              <a:srgbClr val="790306"/>
            </a:solidFill>
            <a:ln>
              <a:noFill/>
            </a:ln>
          </p:spPr>
        </p:sp>
        <p:sp>
          <p:nvSpPr>
            <p:cNvPr id="57" name="Google Shape;57;p13"/>
            <p:cNvSpPr txBox="1"/>
            <p:nvPr/>
          </p:nvSpPr>
          <p:spPr>
            <a:xfrm>
              <a:off x="0" y="-47625"/>
              <a:ext cx="812700" cy="27570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Clr>
                  <a:srgbClr val="000000"/>
                </a:buClr>
                <a:buSzPts val="900"/>
                <a:buFont typeface="Arial"/>
                <a:buNone/>
              </a:pPr>
              <a:r>
                <a:t/>
              </a:r>
              <a:endParaRPr b="0" i="0" sz="900" u="none" cap="none" strike="noStrike">
                <a:solidFill>
                  <a:schemeClr val="dk1"/>
                </a:solidFill>
                <a:latin typeface="Calibri"/>
                <a:ea typeface="Calibri"/>
                <a:cs typeface="Calibri"/>
                <a:sym typeface="Calibri"/>
              </a:endParaRPr>
            </a:p>
          </p:txBody>
        </p:sp>
      </p:grpSp>
      <p:sp>
        <p:nvSpPr>
          <p:cNvPr id="58" name="Google Shape;58;p13"/>
          <p:cNvSpPr txBox="1"/>
          <p:nvPr/>
        </p:nvSpPr>
        <p:spPr>
          <a:xfrm>
            <a:off x="1824151" y="1455875"/>
            <a:ext cx="5949600" cy="615600"/>
          </a:xfrm>
          <a:prstGeom prst="rect">
            <a:avLst/>
          </a:prstGeom>
          <a:noFill/>
          <a:ln>
            <a:noFill/>
          </a:ln>
        </p:spPr>
        <p:txBody>
          <a:bodyPr anchorCtr="0" anchor="t" bIns="0" lIns="0" spcFirstLastPara="1" rIns="0" wrap="square" tIns="0">
            <a:spAutoFit/>
          </a:bodyPr>
          <a:lstStyle/>
          <a:p>
            <a:pPr indent="0" lvl="0" marL="0" marR="0" rtl="0" algn="l">
              <a:lnSpc>
                <a:spcPct val="140007"/>
              </a:lnSpc>
              <a:spcBef>
                <a:spcPts val="0"/>
              </a:spcBef>
              <a:spcAft>
                <a:spcPts val="0"/>
              </a:spcAft>
              <a:buClr>
                <a:srgbClr val="000000"/>
              </a:buClr>
              <a:buSzPts val="4000"/>
              <a:buFont typeface="Arial"/>
              <a:buNone/>
            </a:pPr>
            <a:r>
              <a:rPr b="1" lang="en" sz="4000">
                <a:latin typeface="Lato"/>
                <a:ea typeface="Lato"/>
                <a:cs typeface="Lato"/>
                <a:sym typeface="Lato"/>
              </a:rPr>
              <a:t>Syndromic Surveillance </a:t>
            </a:r>
            <a:endParaRPr b="0" i="0" sz="700" u="none" cap="none" strike="noStrike">
              <a:solidFill>
                <a:srgbClr val="000000"/>
              </a:solidFill>
              <a:latin typeface="Arial"/>
              <a:ea typeface="Arial"/>
              <a:cs typeface="Arial"/>
              <a:sym typeface="Arial"/>
            </a:endParaRPr>
          </a:p>
        </p:txBody>
      </p:sp>
      <p:sp>
        <p:nvSpPr>
          <p:cNvPr id="59" name="Google Shape;59;p13"/>
          <p:cNvSpPr txBox="1"/>
          <p:nvPr/>
        </p:nvSpPr>
        <p:spPr>
          <a:xfrm>
            <a:off x="1824161" y="2053358"/>
            <a:ext cx="5495700" cy="738900"/>
          </a:xfrm>
          <a:prstGeom prst="rect">
            <a:avLst/>
          </a:prstGeom>
          <a:noFill/>
          <a:ln>
            <a:noFill/>
          </a:ln>
        </p:spPr>
        <p:txBody>
          <a:bodyPr anchorCtr="0" anchor="t" bIns="0" lIns="0" spcFirstLastPara="1" rIns="0" wrap="square" tIns="0">
            <a:spAutoFit/>
          </a:bodyPr>
          <a:lstStyle/>
          <a:p>
            <a:pPr indent="0" lvl="0" marL="0" marR="0" rtl="0" algn="l">
              <a:lnSpc>
                <a:spcPct val="140010"/>
              </a:lnSpc>
              <a:spcBef>
                <a:spcPts val="0"/>
              </a:spcBef>
              <a:spcAft>
                <a:spcPts val="0"/>
              </a:spcAft>
              <a:buClr>
                <a:srgbClr val="000000"/>
              </a:buClr>
              <a:buSzPts val="4800"/>
              <a:buFont typeface="Arial"/>
              <a:buNone/>
            </a:pPr>
            <a:r>
              <a:rPr lang="en" sz="4800">
                <a:solidFill>
                  <a:srgbClr val="B92928"/>
                </a:solidFill>
                <a:latin typeface="League Spartan"/>
                <a:ea typeface="League Spartan"/>
                <a:cs typeface="League Spartan"/>
                <a:sym typeface="League Spartan"/>
              </a:rPr>
              <a:t>Exploratory Analysis </a:t>
            </a:r>
            <a:endParaRPr b="0" i="0" sz="700" u="none" cap="none" strike="noStrike">
              <a:solidFill>
                <a:srgbClr val="000000"/>
              </a:solidFill>
              <a:latin typeface="Arial"/>
              <a:ea typeface="Arial"/>
              <a:cs typeface="Arial"/>
              <a:sym typeface="Arial"/>
            </a:endParaRPr>
          </a:p>
        </p:txBody>
      </p:sp>
      <p:cxnSp>
        <p:nvCxnSpPr>
          <p:cNvPr id="60" name="Google Shape;60;p13"/>
          <p:cNvCxnSpPr/>
          <p:nvPr/>
        </p:nvCxnSpPr>
        <p:spPr>
          <a:xfrm flipH="1" rot="10800000">
            <a:off x="1824161" y="2805739"/>
            <a:ext cx="4844100" cy="10200"/>
          </a:xfrm>
          <a:prstGeom prst="straightConnector1">
            <a:avLst/>
          </a:prstGeom>
          <a:noFill/>
          <a:ln cap="flat" cmpd="sng" w="38100">
            <a:solidFill>
              <a:srgbClr val="000000"/>
            </a:solidFill>
            <a:prstDash val="solid"/>
            <a:round/>
            <a:headEnd len="sm" w="sm" type="none"/>
            <a:tailEnd len="sm" w="sm" type="none"/>
          </a:ln>
        </p:spPr>
      </p:cxnSp>
      <p:sp>
        <p:nvSpPr>
          <p:cNvPr id="61" name="Google Shape;61;p13"/>
          <p:cNvSpPr/>
          <p:nvPr/>
        </p:nvSpPr>
        <p:spPr>
          <a:xfrm>
            <a:off x="1824161" y="1040177"/>
            <a:ext cx="1645908" cy="364398"/>
          </a:xfrm>
          <a:custGeom>
            <a:rect b="b" l="l" r="r" t="t"/>
            <a:pathLst>
              <a:path extrusionOk="0" h="728795" w="3291816">
                <a:moveTo>
                  <a:pt x="0" y="0"/>
                </a:moveTo>
                <a:lnTo>
                  <a:pt x="3291816" y="0"/>
                </a:lnTo>
                <a:lnTo>
                  <a:pt x="3291816" y="728794"/>
                </a:lnTo>
                <a:lnTo>
                  <a:pt x="0" y="728794"/>
                </a:lnTo>
                <a:lnTo>
                  <a:pt x="0" y="0"/>
                </a:lnTo>
                <a:close/>
              </a:path>
            </a:pathLst>
          </a:custGeom>
          <a:blipFill rotWithShape="1">
            <a:blip r:embed="rId4">
              <a:alphaModFix/>
            </a:blip>
            <a:stretch>
              <a:fillRect b="0" l="0" r="0" t="0"/>
            </a:stretch>
          </a:blipFill>
          <a:ln>
            <a:noFill/>
          </a:ln>
        </p:spPr>
      </p:sp>
      <p:sp>
        <p:nvSpPr>
          <p:cNvPr id="62" name="Google Shape;62;p13"/>
          <p:cNvSpPr txBox="1"/>
          <p:nvPr/>
        </p:nvSpPr>
        <p:spPr>
          <a:xfrm>
            <a:off x="1824161" y="2981397"/>
            <a:ext cx="4844100" cy="184800"/>
          </a:xfrm>
          <a:prstGeom prst="rect">
            <a:avLst/>
          </a:prstGeom>
          <a:noFill/>
          <a:ln>
            <a:noFill/>
          </a:ln>
        </p:spPr>
        <p:txBody>
          <a:bodyPr anchorCtr="0" anchor="t" bIns="0" lIns="0" spcFirstLastPara="1" rIns="0" wrap="square" tIns="0">
            <a:spAutoFit/>
          </a:bodyPr>
          <a:lstStyle/>
          <a:p>
            <a:pPr indent="0" lvl="0" marL="0" marR="0" rtl="0" algn="l">
              <a:lnSpc>
                <a:spcPct val="140033"/>
              </a:lnSpc>
              <a:spcBef>
                <a:spcPts val="0"/>
              </a:spcBef>
              <a:spcAft>
                <a:spcPts val="0"/>
              </a:spcAft>
              <a:buClr>
                <a:srgbClr val="000000"/>
              </a:buClr>
              <a:buSzPts val="1200"/>
              <a:buFont typeface="Arial"/>
              <a:buNone/>
            </a:pPr>
            <a:r>
              <a:rPr lang="en" sz="1200">
                <a:latin typeface="Poppins"/>
                <a:ea typeface="Poppins"/>
                <a:cs typeface="Poppins"/>
                <a:sym typeface="Poppins"/>
              </a:rPr>
              <a:t>AUGUST 21ST 2024 </a:t>
            </a:r>
            <a:endParaRPr b="0" i="0" sz="700" u="none" cap="none" strike="noStrike">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 name="Shape 66"/>
        <p:cNvGrpSpPr/>
        <p:nvPr/>
      </p:nvGrpSpPr>
      <p:grpSpPr>
        <a:xfrm>
          <a:off x="0" y="0"/>
          <a:ext cx="0" cy="0"/>
          <a:chOff x="0" y="0"/>
          <a:chExt cx="0" cy="0"/>
        </a:xfrm>
      </p:grpSpPr>
      <p:sp>
        <p:nvSpPr>
          <p:cNvPr id="67" name="Google Shape;67;p14"/>
          <p:cNvSpPr/>
          <p:nvPr/>
        </p:nvSpPr>
        <p:spPr>
          <a:xfrm>
            <a:off x="0" y="0"/>
            <a:ext cx="9144000" cy="51435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mt="30000"/>
            </a:blip>
            <a:stretch>
              <a:fillRect b="0" l="-20309" r="-20309" t="0"/>
            </a:stretch>
          </a:blipFill>
          <a:ln>
            <a:noFill/>
          </a:ln>
        </p:spPr>
      </p:sp>
      <p:grpSp>
        <p:nvGrpSpPr>
          <p:cNvPr id="68" name="Google Shape;68;p14"/>
          <p:cNvGrpSpPr/>
          <p:nvPr/>
        </p:nvGrpSpPr>
        <p:grpSpPr>
          <a:xfrm>
            <a:off x="7600950" y="-90416"/>
            <a:ext cx="1543101" cy="5234165"/>
            <a:chOff x="0" y="-47625"/>
            <a:chExt cx="812800" cy="2757000"/>
          </a:xfrm>
        </p:grpSpPr>
        <p:sp>
          <p:nvSpPr>
            <p:cNvPr id="69" name="Google Shape;69;p14"/>
            <p:cNvSpPr/>
            <p:nvPr/>
          </p:nvSpPr>
          <p:spPr>
            <a:xfrm>
              <a:off x="0" y="0"/>
              <a:ext cx="812800" cy="2709333"/>
            </a:xfrm>
            <a:custGeom>
              <a:rect b="b" l="l" r="r" t="t"/>
              <a:pathLst>
                <a:path extrusionOk="0" h="2709333" w="812800">
                  <a:moveTo>
                    <a:pt x="0" y="0"/>
                  </a:moveTo>
                  <a:lnTo>
                    <a:pt x="812800" y="0"/>
                  </a:lnTo>
                  <a:lnTo>
                    <a:pt x="812800" y="2709333"/>
                  </a:lnTo>
                  <a:lnTo>
                    <a:pt x="0" y="2709333"/>
                  </a:lnTo>
                  <a:close/>
                </a:path>
              </a:pathLst>
            </a:custGeom>
            <a:solidFill>
              <a:srgbClr val="F2F2F3"/>
            </a:solidFill>
            <a:ln>
              <a:noFill/>
            </a:ln>
          </p:spPr>
        </p:sp>
        <p:sp>
          <p:nvSpPr>
            <p:cNvPr id="70" name="Google Shape;70;p14"/>
            <p:cNvSpPr txBox="1"/>
            <p:nvPr/>
          </p:nvSpPr>
          <p:spPr>
            <a:xfrm>
              <a:off x="0" y="-47625"/>
              <a:ext cx="812700" cy="27570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Clr>
                  <a:srgbClr val="000000"/>
                </a:buClr>
                <a:buSzPts val="900"/>
                <a:buFont typeface="Arial"/>
                <a:buNone/>
              </a:pPr>
              <a:r>
                <a:t/>
              </a:r>
              <a:endParaRPr b="0" i="0" sz="900" u="none" cap="none" strike="noStrike">
                <a:solidFill>
                  <a:schemeClr val="dk1"/>
                </a:solidFill>
                <a:latin typeface="Calibri"/>
                <a:ea typeface="Calibri"/>
                <a:cs typeface="Calibri"/>
                <a:sym typeface="Calibri"/>
              </a:endParaRPr>
            </a:p>
          </p:txBody>
        </p:sp>
      </p:grpSp>
      <p:sp>
        <p:nvSpPr>
          <p:cNvPr id="71" name="Google Shape;71;p14"/>
          <p:cNvSpPr/>
          <p:nvPr/>
        </p:nvSpPr>
        <p:spPr>
          <a:xfrm>
            <a:off x="6355620" y="-60484"/>
            <a:ext cx="1234224" cy="5267884"/>
          </a:xfrm>
          <a:custGeom>
            <a:rect b="b" l="l" r="r" t="t"/>
            <a:pathLst>
              <a:path extrusionOk="0" h="3355340" w="786130">
                <a:moveTo>
                  <a:pt x="0" y="0"/>
                </a:moveTo>
                <a:lnTo>
                  <a:pt x="786130" y="0"/>
                </a:lnTo>
                <a:lnTo>
                  <a:pt x="786130" y="3355340"/>
                </a:lnTo>
                <a:lnTo>
                  <a:pt x="0" y="3355340"/>
                </a:lnTo>
                <a:close/>
              </a:path>
            </a:pathLst>
          </a:custGeom>
          <a:blipFill rotWithShape="1">
            <a:blip r:embed="rId4">
              <a:alphaModFix/>
            </a:blip>
            <a:stretch>
              <a:fillRect b="0" l="-333655" r="-205567" t="0"/>
            </a:stretch>
          </a:blipFill>
          <a:ln>
            <a:noFill/>
          </a:ln>
        </p:spPr>
      </p:sp>
      <p:sp>
        <p:nvSpPr>
          <p:cNvPr id="72" name="Google Shape;72;p14"/>
          <p:cNvSpPr/>
          <p:nvPr/>
        </p:nvSpPr>
        <p:spPr>
          <a:xfrm>
            <a:off x="5110290" y="-60484"/>
            <a:ext cx="1234224" cy="5267884"/>
          </a:xfrm>
          <a:custGeom>
            <a:rect b="b" l="l" r="r" t="t"/>
            <a:pathLst>
              <a:path extrusionOk="0" h="3355340" w="786130">
                <a:moveTo>
                  <a:pt x="0" y="0"/>
                </a:moveTo>
                <a:lnTo>
                  <a:pt x="786130" y="0"/>
                </a:lnTo>
                <a:lnTo>
                  <a:pt x="786130" y="3355340"/>
                </a:lnTo>
                <a:lnTo>
                  <a:pt x="0" y="3355340"/>
                </a:lnTo>
                <a:close/>
              </a:path>
            </a:pathLst>
          </a:custGeom>
          <a:blipFill rotWithShape="1">
            <a:blip r:embed="rId4">
              <a:alphaModFix/>
            </a:blip>
            <a:stretch>
              <a:fillRect b="0" l="-234524" r="-304698" t="0"/>
            </a:stretch>
          </a:blipFill>
          <a:ln>
            <a:noFill/>
          </a:ln>
        </p:spPr>
      </p:sp>
      <p:sp>
        <p:nvSpPr>
          <p:cNvPr id="73" name="Google Shape;73;p14"/>
          <p:cNvSpPr/>
          <p:nvPr/>
        </p:nvSpPr>
        <p:spPr>
          <a:xfrm>
            <a:off x="3853054" y="-60484"/>
            <a:ext cx="1234224" cy="5267884"/>
          </a:xfrm>
          <a:custGeom>
            <a:rect b="b" l="l" r="r" t="t"/>
            <a:pathLst>
              <a:path extrusionOk="0" h="3355340" w="786130">
                <a:moveTo>
                  <a:pt x="0" y="0"/>
                </a:moveTo>
                <a:lnTo>
                  <a:pt x="786130" y="0"/>
                </a:lnTo>
                <a:lnTo>
                  <a:pt x="786130" y="3355340"/>
                </a:lnTo>
                <a:lnTo>
                  <a:pt x="0" y="3355340"/>
                </a:lnTo>
                <a:close/>
              </a:path>
            </a:pathLst>
          </a:custGeom>
          <a:blipFill rotWithShape="1">
            <a:blip r:embed="rId4">
              <a:alphaModFix/>
            </a:blip>
            <a:stretch>
              <a:fillRect b="0" l="-131019" r="-408285" t="0"/>
            </a:stretch>
          </a:blipFill>
          <a:ln>
            <a:noFill/>
          </a:ln>
        </p:spPr>
      </p:sp>
      <p:sp>
        <p:nvSpPr>
          <p:cNvPr id="74" name="Google Shape;74;p14"/>
          <p:cNvSpPr txBox="1"/>
          <p:nvPr/>
        </p:nvSpPr>
        <p:spPr>
          <a:xfrm>
            <a:off x="514345" y="476250"/>
            <a:ext cx="2478900" cy="277200"/>
          </a:xfrm>
          <a:prstGeom prst="rect">
            <a:avLst/>
          </a:prstGeom>
          <a:noFill/>
          <a:ln>
            <a:noFill/>
          </a:ln>
        </p:spPr>
        <p:txBody>
          <a:bodyPr anchorCtr="0" anchor="t" bIns="0" lIns="0" spcFirstLastPara="1" rIns="0" wrap="square" tIns="0">
            <a:spAutoFit/>
          </a:bodyPr>
          <a:lstStyle/>
          <a:p>
            <a:pPr indent="0" lvl="0" marL="0" marR="0" rtl="0" algn="l">
              <a:lnSpc>
                <a:spcPct val="139983"/>
              </a:lnSpc>
              <a:spcBef>
                <a:spcPts val="0"/>
              </a:spcBef>
              <a:spcAft>
                <a:spcPts val="0"/>
              </a:spcAft>
              <a:buClr>
                <a:srgbClr val="000000"/>
              </a:buClr>
              <a:buSzPts val="1800"/>
              <a:buFont typeface="Arial"/>
              <a:buNone/>
            </a:pPr>
            <a:r>
              <a:rPr b="1" lang="en" sz="1800">
                <a:latin typeface="Lato"/>
                <a:ea typeface="Lato"/>
                <a:cs typeface="Lato"/>
                <a:sym typeface="Lato"/>
              </a:rPr>
              <a:t>Syndromic Surveillance </a:t>
            </a:r>
            <a:r>
              <a:rPr b="1" i="0" lang="en" sz="1800" u="none" cap="none" strike="noStrike">
                <a:solidFill>
                  <a:srgbClr val="000000"/>
                </a:solidFill>
                <a:latin typeface="Lato"/>
                <a:ea typeface="Lato"/>
                <a:cs typeface="Lato"/>
                <a:sym typeface="Lato"/>
              </a:rPr>
              <a:t> </a:t>
            </a:r>
            <a:endParaRPr b="0" i="0" sz="700" u="none" cap="none" strike="noStrike">
              <a:solidFill>
                <a:srgbClr val="000000"/>
              </a:solidFill>
              <a:latin typeface="Arial"/>
              <a:ea typeface="Arial"/>
              <a:cs typeface="Arial"/>
              <a:sym typeface="Arial"/>
            </a:endParaRPr>
          </a:p>
        </p:txBody>
      </p:sp>
      <p:sp>
        <p:nvSpPr>
          <p:cNvPr id="75" name="Google Shape;75;p14"/>
          <p:cNvSpPr txBox="1"/>
          <p:nvPr/>
        </p:nvSpPr>
        <p:spPr>
          <a:xfrm>
            <a:off x="514360" y="747411"/>
            <a:ext cx="2478900" cy="323100"/>
          </a:xfrm>
          <a:prstGeom prst="rect">
            <a:avLst/>
          </a:prstGeom>
          <a:noFill/>
          <a:ln>
            <a:noFill/>
          </a:ln>
        </p:spPr>
        <p:txBody>
          <a:bodyPr anchorCtr="0" anchor="t" bIns="0" lIns="0" spcFirstLastPara="1" rIns="0" wrap="square" tIns="0">
            <a:spAutoFit/>
          </a:bodyPr>
          <a:lstStyle/>
          <a:p>
            <a:pPr indent="0" lvl="0" marL="0" marR="0" rtl="0" algn="l">
              <a:lnSpc>
                <a:spcPct val="140018"/>
              </a:lnSpc>
              <a:spcBef>
                <a:spcPts val="0"/>
              </a:spcBef>
              <a:spcAft>
                <a:spcPts val="0"/>
              </a:spcAft>
              <a:buClr>
                <a:srgbClr val="000000"/>
              </a:buClr>
              <a:buSzPts val="2100"/>
              <a:buFont typeface="Arial"/>
              <a:buNone/>
            </a:pPr>
            <a:r>
              <a:rPr lang="en" sz="2100">
                <a:solidFill>
                  <a:srgbClr val="B92928"/>
                </a:solidFill>
                <a:latin typeface="League Spartan"/>
                <a:ea typeface="League Spartan"/>
                <a:cs typeface="League Spartan"/>
                <a:sym typeface="League Spartan"/>
              </a:rPr>
              <a:t>Exploratory </a:t>
            </a:r>
            <a:r>
              <a:rPr lang="en" sz="2100">
                <a:solidFill>
                  <a:srgbClr val="B92928"/>
                </a:solidFill>
                <a:latin typeface="League Spartan"/>
                <a:ea typeface="League Spartan"/>
                <a:cs typeface="League Spartan"/>
                <a:sym typeface="League Spartan"/>
              </a:rPr>
              <a:t>Analysis</a:t>
            </a:r>
            <a:r>
              <a:rPr lang="en" sz="2100">
                <a:solidFill>
                  <a:srgbClr val="B92928"/>
                </a:solidFill>
                <a:latin typeface="League Spartan"/>
                <a:ea typeface="League Spartan"/>
                <a:cs typeface="League Spartan"/>
                <a:sym typeface="League Spartan"/>
              </a:rPr>
              <a:t> </a:t>
            </a:r>
            <a:endParaRPr b="0" i="0" sz="700" u="none" cap="none" strike="noStrike">
              <a:solidFill>
                <a:srgbClr val="000000"/>
              </a:solidFill>
              <a:latin typeface="Arial"/>
              <a:ea typeface="Arial"/>
              <a:cs typeface="Arial"/>
              <a:sym typeface="Arial"/>
            </a:endParaRPr>
          </a:p>
        </p:txBody>
      </p:sp>
      <p:cxnSp>
        <p:nvCxnSpPr>
          <p:cNvPr id="76" name="Google Shape;76;p14"/>
          <p:cNvCxnSpPr/>
          <p:nvPr/>
        </p:nvCxnSpPr>
        <p:spPr>
          <a:xfrm>
            <a:off x="514360" y="1093409"/>
            <a:ext cx="0" cy="0"/>
          </a:xfrm>
          <a:prstGeom prst="straightConnector1">
            <a:avLst/>
          </a:prstGeom>
          <a:noFill/>
          <a:ln cap="flat" cmpd="sng" w="19050">
            <a:solidFill>
              <a:srgbClr val="000000"/>
            </a:solidFill>
            <a:prstDash val="solid"/>
            <a:round/>
            <a:headEnd len="sm" w="sm" type="none"/>
            <a:tailEnd len="sm" w="sm" type="none"/>
          </a:ln>
        </p:spPr>
      </p:cxnSp>
      <p:cxnSp>
        <p:nvCxnSpPr>
          <p:cNvPr id="77" name="Google Shape;77;p14"/>
          <p:cNvCxnSpPr/>
          <p:nvPr/>
        </p:nvCxnSpPr>
        <p:spPr>
          <a:xfrm>
            <a:off x="514896" y="1126055"/>
            <a:ext cx="1309500" cy="0"/>
          </a:xfrm>
          <a:prstGeom prst="straightConnector1">
            <a:avLst/>
          </a:prstGeom>
          <a:noFill/>
          <a:ln cap="flat" cmpd="sng" w="38100">
            <a:solidFill>
              <a:srgbClr val="000000"/>
            </a:solidFill>
            <a:prstDash val="solid"/>
            <a:round/>
            <a:headEnd len="sm" w="sm" type="none"/>
            <a:tailEnd len="sm" w="sm" type="none"/>
          </a:ln>
        </p:spPr>
      </p:cxnSp>
      <p:sp>
        <p:nvSpPr>
          <p:cNvPr id="78" name="Google Shape;78;p14"/>
          <p:cNvSpPr/>
          <p:nvPr/>
        </p:nvSpPr>
        <p:spPr>
          <a:xfrm>
            <a:off x="513824" y="4591836"/>
            <a:ext cx="928469" cy="356113"/>
          </a:xfrm>
          <a:custGeom>
            <a:rect b="b" l="l" r="r" t="t"/>
            <a:pathLst>
              <a:path extrusionOk="0" h="712225" w="1856937">
                <a:moveTo>
                  <a:pt x="0" y="0"/>
                </a:moveTo>
                <a:lnTo>
                  <a:pt x="1856937" y="0"/>
                </a:lnTo>
                <a:lnTo>
                  <a:pt x="1856937" y="712225"/>
                </a:lnTo>
                <a:lnTo>
                  <a:pt x="0" y="712225"/>
                </a:lnTo>
                <a:lnTo>
                  <a:pt x="0" y="0"/>
                </a:lnTo>
                <a:close/>
              </a:path>
            </a:pathLst>
          </a:custGeom>
          <a:blipFill rotWithShape="1">
            <a:blip r:embed="rId5">
              <a:alphaModFix/>
            </a:blip>
            <a:stretch>
              <a:fillRect b="0" l="0" r="0" t="0"/>
            </a:stretch>
          </a:blipFill>
          <a:ln>
            <a:noFill/>
          </a:ln>
        </p:spPr>
      </p:sp>
      <p:sp>
        <p:nvSpPr>
          <p:cNvPr id="79" name="Google Shape;79;p14"/>
          <p:cNvSpPr txBox="1"/>
          <p:nvPr/>
        </p:nvSpPr>
        <p:spPr>
          <a:xfrm>
            <a:off x="238475" y="1694793"/>
            <a:ext cx="3151800" cy="2133900"/>
          </a:xfrm>
          <a:prstGeom prst="rect">
            <a:avLst/>
          </a:prstGeom>
          <a:noFill/>
          <a:ln>
            <a:noFill/>
          </a:ln>
        </p:spPr>
        <p:txBody>
          <a:bodyPr anchorCtr="0" anchor="t" bIns="0" lIns="0" spcFirstLastPara="1" rIns="0" wrap="square" tIns="0">
            <a:spAutoFit/>
          </a:bodyPr>
          <a:lstStyle/>
          <a:p>
            <a:pPr indent="-361950" lvl="0" marL="457200" marR="0" rtl="0" algn="l">
              <a:lnSpc>
                <a:spcPct val="140045"/>
              </a:lnSpc>
              <a:spcBef>
                <a:spcPts val="0"/>
              </a:spcBef>
              <a:spcAft>
                <a:spcPts val="0"/>
              </a:spcAft>
              <a:buClr>
                <a:schemeClr val="dk2"/>
              </a:buClr>
              <a:buSzPts val="2100"/>
              <a:buFont typeface="Arial"/>
              <a:buChar char="●"/>
            </a:pPr>
            <a:r>
              <a:rPr lang="en" sz="2100">
                <a:solidFill>
                  <a:schemeClr val="dk2"/>
                </a:solidFill>
              </a:rPr>
              <a:t>Name</a:t>
            </a:r>
            <a:endParaRPr sz="2100">
              <a:solidFill>
                <a:schemeClr val="dk2"/>
              </a:solidFill>
            </a:endParaRPr>
          </a:p>
          <a:p>
            <a:pPr indent="-361950" lvl="0" marL="457200" marR="0" rtl="0" algn="l">
              <a:lnSpc>
                <a:spcPct val="140045"/>
              </a:lnSpc>
              <a:spcBef>
                <a:spcPts val="0"/>
              </a:spcBef>
              <a:spcAft>
                <a:spcPts val="0"/>
              </a:spcAft>
              <a:buClr>
                <a:schemeClr val="dk2"/>
              </a:buClr>
              <a:buSzPts val="2100"/>
              <a:buChar char="●"/>
            </a:pPr>
            <a:r>
              <a:rPr lang="en" sz="2100">
                <a:solidFill>
                  <a:schemeClr val="dk2"/>
                </a:solidFill>
              </a:rPr>
              <a:t>Jurisdiction</a:t>
            </a:r>
            <a:endParaRPr sz="2100">
              <a:solidFill>
                <a:schemeClr val="dk2"/>
              </a:solidFill>
            </a:endParaRPr>
          </a:p>
          <a:p>
            <a:pPr indent="-361950" lvl="0" marL="457200" marR="0" rtl="0" algn="l">
              <a:lnSpc>
                <a:spcPct val="140045"/>
              </a:lnSpc>
              <a:spcBef>
                <a:spcPts val="0"/>
              </a:spcBef>
              <a:spcAft>
                <a:spcPts val="0"/>
              </a:spcAft>
              <a:buClr>
                <a:schemeClr val="dk2"/>
              </a:buClr>
              <a:buSzPts val="2100"/>
              <a:buChar char="●"/>
            </a:pPr>
            <a:r>
              <a:rPr lang="en" sz="2100">
                <a:solidFill>
                  <a:schemeClr val="dk2"/>
                </a:solidFill>
              </a:rPr>
              <a:t>Job Title </a:t>
            </a:r>
            <a:endParaRPr sz="2100">
              <a:solidFill>
                <a:schemeClr val="dk2"/>
              </a:solidFill>
            </a:endParaRPr>
          </a:p>
          <a:p>
            <a:pPr indent="-361950" lvl="0" marL="457200" marR="0" rtl="0" algn="l">
              <a:lnSpc>
                <a:spcPct val="140045"/>
              </a:lnSpc>
              <a:spcBef>
                <a:spcPts val="0"/>
              </a:spcBef>
              <a:spcAft>
                <a:spcPts val="0"/>
              </a:spcAft>
              <a:buClr>
                <a:schemeClr val="dk2"/>
              </a:buClr>
              <a:buSzPts val="2100"/>
              <a:buChar char="●"/>
            </a:pPr>
            <a:r>
              <a:rPr lang="en" sz="2100">
                <a:solidFill>
                  <a:schemeClr val="dk2"/>
                </a:solidFill>
              </a:rPr>
              <a:t>Favorite Olympic Sport </a:t>
            </a:r>
            <a:endParaRPr sz="2100">
              <a:solidFill>
                <a:schemeClr val="dk2"/>
              </a:solidFill>
            </a:endParaRPr>
          </a:p>
        </p:txBody>
      </p:sp>
      <p:sp>
        <p:nvSpPr>
          <p:cNvPr id="80" name="Google Shape;80;p14"/>
          <p:cNvSpPr txBox="1"/>
          <p:nvPr/>
        </p:nvSpPr>
        <p:spPr>
          <a:xfrm>
            <a:off x="513824" y="2455716"/>
            <a:ext cx="2384700" cy="107700"/>
          </a:xfrm>
          <a:prstGeom prst="rect">
            <a:avLst/>
          </a:prstGeom>
          <a:noFill/>
          <a:ln>
            <a:noFill/>
          </a:ln>
        </p:spPr>
        <p:txBody>
          <a:bodyPr anchorCtr="0" anchor="t" bIns="0" lIns="0" spcFirstLastPara="1" rIns="0" wrap="square" tIns="0">
            <a:spAutoFit/>
          </a:bodyPr>
          <a:lstStyle/>
          <a:p>
            <a:pPr indent="0" lvl="0" marL="0" marR="0" rtl="0" algn="l">
              <a:lnSpc>
                <a:spcPct val="140045"/>
              </a:lnSpc>
              <a:spcBef>
                <a:spcPts val="0"/>
              </a:spcBef>
              <a:spcAft>
                <a:spcPts val="0"/>
              </a:spcAft>
              <a:buClr>
                <a:srgbClr val="000000"/>
              </a:buClr>
              <a:buSzPts val="900"/>
              <a:buFont typeface="Arial"/>
              <a:buNone/>
            </a:pPr>
            <a:r>
              <a:t/>
            </a:r>
            <a:endParaRPr b="0" i="0" sz="700" u="none" cap="none" strike="noStrike">
              <a:solidFill>
                <a:srgbClr val="000000"/>
              </a:solidFill>
              <a:latin typeface="Arial"/>
              <a:ea typeface="Arial"/>
              <a:cs typeface="Arial"/>
              <a:sym typeface="Arial"/>
            </a:endParaRPr>
          </a:p>
        </p:txBody>
      </p:sp>
      <p:sp>
        <p:nvSpPr>
          <p:cNvPr id="81" name="Google Shape;81;p14"/>
          <p:cNvSpPr txBox="1"/>
          <p:nvPr/>
        </p:nvSpPr>
        <p:spPr>
          <a:xfrm>
            <a:off x="513824" y="3216595"/>
            <a:ext cx="2384700" cy="107700"/>
          </a:xfrm>
          <a:prstGeom prst="rect">
            <a:avLst/>
          </a:prstGeom>
          <a:noFill/>
          <a:ln>
            <a:noFill/>
          </a:ln>
        </p:spPr>
        <p:txBody>
          <a:bodyPr anchorCtr="0" anchor="t" bIns="0" lIns="0" spcFirstLastPara="1" rIns="0" wrap="square" tIns="0">
            <a:spAutoFit/>
          </a:bodyPr>
          <a:lstStyle/>
          <a:p>
            <a:pPr indent="0" lvl="0" marL="0" marR="0" rtl="0" algn="l">
              <a:lnSpc>
                <a:spcPct val="140045"/>
              </a:lnSpc>
              <a:spcBef>
                <a:spcPts val="0"/>
              </a:spcBef>
              <a:spcAft>
                <a:spcPts val="0"/>
              </a:spcAft>
              <a:buClr>
                <a:srgbClr val="000000"/>
              </a:buClr>
              <a:buSzPts val="900"/>
              <a:buFont typeface="Arial"/>
              <a:buNone/>
            </a:pPr>
            <a:r>
              <a:t/>
            </a:r>
            <a:endParaRPr b="0" i="0" sz="700" u="none" cap="none" strike="noStrik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sp>
        <p:nvSpPr>
          <p:cNvPr id="86" name="Google Shape;86;p15"/>
          <p:cNvSpPr/>
          <p:nvPr/>
        </p:nvSpPr>
        <p:spPr>
          <a:xfrm>
            <a:off x="0" y="0"/>
            <a:ext cx="9144000" cy="51435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mt="30000"/>
            </a:blip>
            <a:stretch>
              <a:fillRect b="0" l="-20309" r="-20309" t="0"/>
            </a:stretch>
          </a:blipFill>
          <a:ln>
            <a:noFill/>
          </a:ln>
        </p:spPr>
      </p:sp>
      <p:sp>
        <p:nvSpPr>
          <p:cNvPr id="87" name="Google Shape;87;p15"/>
          <p:cNvSpPr txBox="1"/>
          <p:nvPr/>
        </p:nvSpPr>
        <p:spPr>
          <a:xfrm>
            <a:off x="514350" y="747411"/>
            <a:ext cx="2478900" cy="323100"/>
          </a:xfrm>
          <a:prstGeom prst="rect">
            <a:avLst/>
          </a:prstGeom>
          <a:noFill/>
          <a:ln>
            <a:noFill/>
          </a:ln>
        </p:spPr>
        <p:txBody>
          <a:bodyPr anchorCtr="0" anchor="t" bIns="0" lIns="0" spcFirstLastPara="1" rIns="0" wrap="square" tIns="0">
            <a:spAutoFit/>
          </a:bodyPr>
          <a:lstStyle/>
          <a:p>
            <a:pPr indent="0" lvl="0" marL="0" marR="0" rtl="0" algn="l">
              <a:lnSpc>
                <a:spcPct val="140018"/>
              </a:lnSpc>
              <a:spcBef>
                <a:spcPts val="0"/>
              </a:spcBef>
              <a:spcAft>
                <a:spcPts val="0"/>
              </a:spcAft>
              <a:buClr>
                <a:srgbClr val="000000"/>
              </a:buClr>
              <a:buSzPts val="2100"/>
              <a:buFont typeface="Arial"/>
              <a:buNone/>
            </a:pPr>
            <a:r>
              <a:rPr lang="en" sz="2100">
                <a:solidFill>
                  <a:srgbClr val="B92928"/>
                </a:solidFill>
                <a:latin typeface="League Spartan"/>
                <a:ea typeface="League Spartan"/>
                <a:cs typeface="League Spartan"/>
                <a:sym typeface="League Spartan"/>
              </a:rPr>
              <a:t>Agenda</a:t>
            </a:r>
            <a:endParaRPr b="0" i="0" sz="700" u="none" cap="none" strike="noStrike">
              <a:solidFill>
                <a:srgbClr val="000000"/>
              </a:solidFill>
              <a:latin typeface="Arial"/>
              <a:ea typeface="Arial"/>
              <a:cs typeface="Arial"/>
              <a:sym typeface="Arial"/>
            </a:endParaRPr>
          </a:p>
        </p:txBody>
      </p:sp>
      <p:cxnSp>
        <p:nvCxnSpPr>
          <p:cNvPr id="88" name="Google Shape;88;p15"/>
          <p:cNvCxnSpPr/>
          <p:nvPr/>
        </p:nvCxnSpPr>
        <p:spPr>
          <a:xfrm flipH="1" rot="10800000">
            <a:off x="514886" y="1116755"/>
            <a:ext cx="1627500" cy="9300"/>
          </a:xfrm>
          <a:prstGeom prst="straightConnector1">
            <a:avLst/>
          </a:prstGeom>
          <a:noFill/>
          <a:ln cap="flat" cmpd="sng" w="38100">
            <a:solidFill>
              <a:srgbClr val="000000"/>
            </a:solidFill>
            <a:prstDash val="solid"/>
            <a:round/>
            <a:headEnd len="sm" w="sm" type="none"/>
            <a:tailEnd len="sm" w="sm" type="none"/>
          </a:ln>
        </p:spPr>
      </p:cxnSp>
      <p:grpSp>
        <p:nvGrpSpPr>
          <p:cNvPr id="89" name="Google Shape;89;p15"/>
          <p:cNvGrpSpPr/>
          <p:nvPr/>
        </p:nvGrpSpPr>
        <p:grpSpPr>
          <a:xfrm>
            <a:off x="7600950" y="-90416"/>
            <a:ext cx="1543101" cy="5234165"/>
            <a:chOff x="0" y="-47625"/>
            <a:chExt cx="812800" cy="2757000"/>
          </a:xfrm>
        </p:grpSpPr>
        <p:sp>
          <p:nvSpPr>
            <p:cNvPr id="90" name="Google Shape;90;p15"/>
            <p:cNvSpPr/>
            <p:nvPr/>
          </p:nvSpPr>
          <p:spPr>
            <a:xfrm>
              <a:off x="0" y="0"/>
              <a:ext cx="812800" cy="2709333"/>
            </a:xfrm>
            <a:custGeom>
              <a:rect b="b" l="l" r="r" t="t"/>
              <a:pathLst>
                <a:path extrusionOk="0" h="2709333" w="812800">
                  <a:moveTo>
                    <a:pt x="0" y="0"/>
                  </a:moveTo>
                  <a:lnTo>
                    <a:pt x="812800" y="0"/>
                  </a:lnTo>
                  <a:lnTo>
                    <a:pt x="812800" y="2709333"/>
                  </a:lnTo>
                  <a:lnTo>
                    <a:pt x="0" y="2709333"/>
                  </a:lnTo>
                  <a:close/>
                </a:path>
              </a:pathLst>
            </a:custGeom>
            <a:solidFill>
              <a:srgbClr val="790306"/>
            </a:solidFill>
            <a:ln>
              <a:noFill/>
            </a:ln>
          </p:spPr>
        </p:sp>
        <p:sp>
          <p:nvSpPr>
            <p:cNvPr id="91" name="Google Shape;91;p15"/>
            <p:cNvSpPr txBox="1"/>
            <p:nvPr/>
          </p:nvSpPr>
          <p:spPr>
            <a:xfrm>
              <a:off x="0" y="-47625"/>
              <a:ext cx="812700" cy="27570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Clr>
                  <a:srgbClr val="000000"/>
                </a:buClr>
                <a:buSzPts val="900"/>
                <a:buFont typeface="Arial"/>
                <a:buNone/>
              </a:pPr>
              <a:r>
                <a:t/>
              </a:r>
              <a:endParaRPr b="0" i="0" sz="900" u="none" cap="none" strike="noStrike">
                <a:solidFill>
                  <a:schemeClr val="dk1"/>
                </a:solidFill>
                <a:latin typeface="Calibri"/>
                <a:ea typeface="Calibri"/>
                <a:cs typeface="Calibri"/>
                <a:sym typeface="Calibri"/>
              </a:endParaRPr>
            </a:p>
          </p:txBody>
        </p:sp>
      </p:grpSp>
      <p:grpSp>
        <p:nvGrpSpPr>
          <p:cNvPr id="92" name="Google Shape;92;p15"/>
          <p:cNvGrpSpPr/>
          <p:nvPr/>
        </p:nvGrpSpPr>
        <p:grpSpPr>
          <a:xfrm>
            <a:off x="4746625" y="478264"/>
            <a:ext cx="3145135" cy="4187335"/>
            <a:chOff x="0" y="0"/>
            <a:chExt cx="3663950" cy="4878070"/>
          </a:xfrm>
        </p:grpSpPr>
        <p:sp>
          <p:nvSpPr>
            <p:cNvPr id="93" name="Google Shape;93;p15"/>
            <p:cNvSpPr/>
            <p:nvPr/>
          </p:nvSpPr>
          <p:spPr>
            <a:xfrm>
              <a:off x="31750" y="31750"/>
              <a:ext cx="3600450" cy="4814570"/>
            </a:xfrm>
            <a:custGeom>
              <a:rect b="b" l="l" r="r" t="t"/>
              <a:pathLst>
                <a:path extrusionOk="0" h="4814570" w="3600450">
                  <a:moveTo>
                    <a:pt x="0" y="0"/>
                  </a:moveTo>
                  <a:lnTo>
                    <a:pt x="3600450" y="0"/>
                  </a:lnTo>
                  <a:lnTo>
                    <a:pt x="3600450" y="4814570"/>
                  </a:lnTo>
                  <a:lnTo>
                    <a:pt x="0" y="4814570"/>
                  </a:lnTo>
                  <a:close/>
                </a:path>
              </a:pathLst>
            </a:custGeom>
            <a:blipFill rotWithShape="1">
              <a:blip r:embed="rId4">
                <a:alphaModFix/>
              </a:blip>
              <a:stretch>
                <a:fillRect b="0" l="-86068" r="-14617" t="0"/>
              </a:stretch>
            </a:blipFill>
            <a:ln>
              <a:noFill/>
            </a:ln>
          </p:spPr>
        </p:sp>
        <p:sp>
          <p:nvSpPr>
            <p:cNvPr id="94" name="Google Shape;94;p15"/>
            <p:cNvSpPr/>
            <p:nvPr/>
          </p:nvSpPr>
          <p:spPr>
            <a:xfrm>
              <a:off x="0" y="0"/>
              <a:ext cx="3663950" cy="4878070"/>
            </a:xfrm>
            <a:custGeom>
              <a:rect b="b" l="l" r="r" t="t"/>
              <a:pathLst>
                <a:path extrusionOk="0" h="4878070" w="3663950">
                  <a:moveTo>
                    <a:pt x="3663950" y="4878070"/>
                  </a:moveTo>
                  <a:lnTo>
                    <a:pt x="0" y="4878070"/>
                  </a:lnTo>
                  <a:lnTo>
                    <a:pt x="0" y="0"/>
                  </a:lnTo>
                  <a:lnTo>
                    <a:pt x="3663950" y="0"/>
                  </a:lnTo>
                  <a:lnTo>
                    <a:pt x="3663950" y="4878070"/>
                  </a:lnTo>
                  <a:close/>
                  <a:moveTo>
                    <a:pt x="63500" y="4814570"/>
                  </a:moveTo>
                  <a:lnTo>
                    <a:pt x="3600450" y="4814570"/>
                  </a:lnTo>
                  <a:lnTo>
                    <a:pt x="3600450" y="63500"/>
                  </a:lnTo>
                  <a:lnTo>
                    <a:pt x="63500" y="63500"/>
                  </a:lnTo>
                  <a:lnTo>
                    <a:pt x="63500" y="4814570"/>
                  </a:lnTo>
                  <a:close/>
                </a:path>
              </a:pathLst>
            </a:custGeom>
            <a:solidFill>
              <a:srgbClr val="FFFFFF"/>
            </a:solidFill>
            <a:ln>
              <a:noFill/>
            </a:ln>
          </p:spPr>
        </p:sp>
      </p:grpSp>
      <p:sp>
        <p:nvSpPr>
          <p:cNvPr id="95" name="Google Shape;95;p15"/>
          <p:cNvSpPr txBox="1"/>
          <p:nvPr/>
        </p:nvSpPr>
        <p:spPr>
          <a:xfrm>
            <a:off x="514350" y="476250"/>
            <a:ext cx="2314200" cy="277200"/>
          </a:xfrm>
          <a:prstGeom prst="rect">
            <a:avLst/>
          </a:prstGeom>
          <a:noFill/>
          <a:ln>
            <a:noFill/>
          </a:ln>
        </p:spPr>
        <p:txBody>
          <a:bodyPr anchorCtr="0" anchor="t" bIns="0" lIns="0" spcFirstLastPara="1" rIns="0" wrap="square" tIns="0">
            <a:spAutoFit/>
          </a:bodyPr>
          <a:lstStyle/>
          <a:p>
            <a:pPr indent="0" lvl="0" marL="0" marR="0" rtl="0" algn="l">
              <a:lnSpc>
                <a:spcPct val="139983"/>
              </a:lnSpc>
              <a:spcBef>
                <a:spcPts val="0"/>
              </a:spcBef>
              <a:spcAft>
                <a:spcPts val="0"/>
              </a:spcAft>
              <a:buClr>
                <a:srgbClr val="000000"/>
              </a:buClr>
              <a:buSzPts val="1800"/>
              <a:buFont typeface="Arial"/>
              <a:buNone/>
            </a:pPr>
            <a:r>
              <a:rPr b="1" lang="en" sz="1800">
                <a:latin typeface="Lato"/>
                <a:ea typeface="Lato"/>
                <a:cs typeface="Lato"/>
                <a:sym typeface="Lato"/>
              </a:rPr>
              <a:t>Exploratory Analysis </a:t>
            </a:r>
            <a:endParaRPr b="0" i="0" sz="700" u="none" cap="none" strike="noStrike">
              <a:solidFill>
                <a:srgbClr val="000000"/>
              </a:solidFill>
              <a:latin typeface="Arial"/>
              <a:ea typeface="Arial"/>
              <a:cs typeface="Arial"/>
              <a:sym typeface="Arial"/>
            </a:endParaRPr>
          </a:p>
        </p:txBody>
      </p:sp>
      <p:sp>
        <p:nvSpPr>
          <p:cNvPr id="96" name="Google Shape;96;p15"/>
          <p:cNvSpPr txBox="1"/>
          <p:nvPr/>
        </p:nvSpPr>
        <p:spPr>
          <a:xfrm>
            <a:off x="514350" y="1487618"/>
            <a:ext cx="2872500" cy="3320100"/>
          </a:xfrm>
          <a:prstGeom prst="rect">
            <a:avLst/>
          </a:prstGeom>
          <a:noFill/>
          <a:ln>
            <a:noFill/>
          </a:ln>
        </p:spPr>
        <p:txBody>
          <a:bodyPr anchorCtr="0" anchor="t" bIns="0" lIns="0" spcFirstLastPara="1" rIns="0" wrap="square" tIns="0">
            <a:spAutoFit/>
          </a:bodyPr>
          <a:lstStyle/>
          <a:p>
            <a:pPr indent="-342900" lvl="0" marL="457200" rtl="0" algn="l">
              <a:lnSpc>
                <a:spcPct val="115000"/>
              </a:lnSpc>
              <a:spcBef>
                <a:spcPts val="0"/>
              </a:spcBef>
              <a:spcAft>
                <a:spcPts val="0"/>
              </a:spcAft>
              <a:buClr>
                <a:schemeClr val="dk2"/>
              </a:buClr>
              <a:buSzPts val="1800"/>
              <a:buChar char="●"/>
            </a:pPr>
            <a:r>
              <a:rPr lang="en" sz="1800">
                <a:solidFill>
                  <a:schemeClr val="dk2"/>
                </a:solidFill>
              </a:rPr>
              <a:t>Intro &amp; Welcome</a:t>
            </a:r>
            <a:endParaRPr sz="1800">
              <a:solidFill>
                <a:schemeClr val="dk2"/>
              </a:solidFill>
            </a:endParaRPr>
          </a:p>
          <a:p>
            <a:pPr indent="-342900" lvl="0" marL="457200" rtl="0" algn="l">
              <a:lnSpc>
                <a:spcPct val="115000"/>
              </a:lnSpc>
              <a:spcBef>
                <a:spcPts val="0"/>
              </a:spcBef>
              <a:spcAft>
                <a:spcPts val="0"/>
              </a:spcAft>
              <a:buClr>
                <a:schemeClr val="dk2"/>
              </a:buClr>
              <a:buSzPts val="1800"/>
              <a:buChar char="●"/>
            </a:pPr>
            <a:r>
              <a:rPr lang="en" sz="1800">
                <a:solidFill>
                  <a:schemeClr val="dk2"/>
                </a:solidFill>
              </a:rPr>
              <a:t>Updates</a:t>
            </a:r>
            <a:endParaRPr sz="1800">
              <a:solidFill>
                <a:schemeClr val="dk2"/>
              </a:solidFill>
            </a:endParaRPr>
          </a:p>
          <a:p>
            <a:pPr indent="-342900" lvl="1" marL="914400" rtl="0" algn="l">
              <a:lnSpc>
                <a:spcPct val="115000"/>
              </a:lnSpc>
              <a:spcBef>
                <a:spcPts val="0"/>
              </a:spcBef>
              <a:spcAft>
                <a:spcPts val="0"/>
              </a:spcAft>
              <a:buClr>
                <a:schemeClr val="dk2"/>
              </a:buClr>
              <a:buSzPts val="1800"/>
              <a:buChar char="○"/>
            </a:pPr>
            <a:r>
              <a:rPr lang="en" sz="1800">
                <a:solidFill>
                  <a:schemeClr val="dk2"/>
                </a:solidFill>
              </a:rPr>
              <a:t>DQ &amp; Onboarding </a:t>
            </a:r>
            <a:endParaRPr sz="1800">
              <a:solidFill>
                <a:schemeClr val="dk2"/>
              </a:solidFill>
            </a:endParaRPr>
          </a:p>
          <a:p>
            <a:pPr indent="-342900" lvl="1" marL="914400" rtl="0" algn="l">
              <a:lnSpc>
                <a:spcPct val="115000"/>
              </a:lnSpc>
              <a:spcBef>
                <a:spcPts val="0"/>
              </a:spcBef>
              <a:spcAft>
                <a:spcPts val="0"/>
              </a:spcAft>
              <a:buClr>
                <a:schemeClr val="dk2"/>
              </a:buClr>
              <a:buSzPts val="1800"/>
              <a:buChar char="○"/>
            </a:pPr>
            <a:r>
              <a:rPr lang="en" sz="1800">
                <a:solidFill>
                  <a:schemeClr val="dk2"/>
                </a:solidFill>
              </a:rPr>
              <a:t>NSSP updates</a:t>
            </a:r>
            <a:endParaRPr sz="1800">
              <a:solidFill>
                <a:schemeClr val="dk2"/>
              </a:solidFill>
            </a:endParaRPr>
          </a:p>
          <a:p>
            <a:pPr indent="-342900" lvl="0" marL="457200" rtl="0" algn="l">
              <a:lnSpc>
                <a:spcPct val="115000"/>
              </a:lnSpc>
              <a:spcBef>
                <a:spcPts val="0"/>
              </a:spcBef>
              <a:spcAft>
                <a:spcPts val="0"/>
              </a:spcAft>
              <a:buClr>
                <a:schemeClr val="dk2"/>
              </a:buClr>
              <a:buSzPts val="1800"/>
              <a:buChar char="●"/>
            </a:pPr>
            <a:r>
              <a:rPr lang="en" sz="1800">
                <a:solidFill>
                  <a:schemeClr val="dk2"/>
                </a:solidFill>
              </a:rPr>
              <a:t>Diamond Shuumz </a:t>
            </a:r>
            <a:endParaRPr sz="1800">
              <a:solidFill>
                <a:schemeClr val="dk2"/>
              </a:solidFill>
            </a:endParaRPr>
          </a:p>
          <a:p>
            <a:pPr indent="-342900" lvl="0" marL="457200" rtl="0" algn="l">
              <a:lnSpc>
                <a:spcPct val="115000"/>
              </a:lnSpc>
              <a:spcBef>
                <a:spcPts val="0"/>
              </a:spcBef>
              <a:spcAft>
                <a:spcPts val="0"/>
              </a:spcAft>
              <a:buClr>
                <a:schemeClr val="dk2"/>
              </a:buClr>
              <a:buSzPts val="1800"/>
              <a:buChar char="●"/>
            </a:pPr>
            <a:r>
              <a:rPr lang="en" sz="1800">
                <a:solidFill>
                  <a:schemeClr val="dk2"/>
                </a:solidFill>
              </a:rPr>
              <a:t>Presentation</a:t>
            </a:r>
            <a:endParaRPr sz="1800">
              <a:solidFill>
                <a:schemeClr val="dk2"/>
              </a:solidFill>
            </a:endParaRPr>
          </a:p>
          <a:p>
            <a:pPr indent="-342900" lvl="0" marL="457200" rtl="0" algn="l">
              <a:lnSpc>
                <a:spcPct val="115000"/>
              </a:lnSpc>
              <a:spcBef>
                <a:spcPts val="0"/>
              </a:spcBef>
              <a:spcAft>
                <a:spcPts val="0"/>
              </a:spcAft>
              <a:buClr>
                <a:schemeClr val="dk2"/>
              </a:buClr>
              <a:buSzPts val="1800"/>
              <a:buChar char="●"/>
            </a:pPr>
            <a:r>
              <a:rPr lang="en" sz="1800">
                <a:solidFill>
                  <a:schemeClr val="dk2"/>
                </a:solidFill>
              </a:rPr>
              <a:t>Trending Topics/Questions/Open Mic</a:t>
            </a:r>
            <a:endParaRPr sz="1800">
              <a:solidFill>
                <a:schemeClr val="dk2"/>
              </a:solidFill>
            </a:endParaRPr>
          </a:p>
          <a:p>
            <a:pPr indent="0" lvl="0" marL="0" rtl="0" algn="l">
              <a:lnSpc>
                <a:spcPct val="115000"/>
              </a:lnSpc>
              <a:spcBef>
                <a:spcPts val="0"/>
              </a:spcBef>
              <a:spcAft>
                <a:spcPts val="0"/>
              </a:spcAft>
              <a:buNone/>
            </a:pPr>
            <a:r>
              <a:t/>
            </a:r>
            <a:endParaRPr sz="1600">
              <a:solidFill>
                <a:schemeClr val="dk1"/>
              </a:solidFill>
            </a:endParaRPr>
          </a:p>
          <a:p>
            <a:pPr indent="0" lvl="0" marL="0" marR="0" rtl="0" algn="l">
              <a:lnSpc>
                <a:spcPct val="139981"/>
              </a:lnSpc>
              <a:spcBef>
                <a:spcPts val="0"/>
              </a:spcBef>
              <a:spcAft>
                <a:spcPts val="0"/>
              </a:spcAft>
              <a:buClr>
                <a:srgbClr val="000000"/>
              </a:buClr>
              <a:buSzPts val="1100"/>
              <a:buFont typeface="Arial"/>
              <a:buNone/>
            </a:pPr>
            <a:r>
              <a:t/>
            </a:r>
            <a:endParaRPr sz="1100">
              <a:latin typeface="Poppins"/>
              <a:ea typeface="Poppins"/>
              <a:cs typeface="Poppins"/>
              <a:sym typeface="Poppins"/>
            </a:endParaRPr>
          </a:p>
        </p:txBody>
      </p:sp>
      <p:sp>
        <p:nvSpPr>
          <p:cNvPr id="97" name="Google Shape;97;p15"/>
          <p:cNvSpPr txBox="1"/>
          <p:nvPr/>
        </p:nvSpPr>
        <p:spPr>
          <a:xfrm>
            <a:off x="514886" y="2336883"/>
            <a:ext cx="2872500" cy="107700"/>
          </a:xfrm>
          <a:prstGeom prst="rect">
            <a:avLst/>
          </a:prstGeom>
          <a:noFill/>
          <a:ln>
            <a:noFill/>
          </a:ln>
        </p:spPr>
        <p:txBody>
          <a:bodyPr anchorCtr="0" anchor="t" bIns="0" lIns="0" spcFirstLastPara="1" rIns="0" wrap="square" tIns="0">
            <a:spAutoFit/>
          </a:bodyPr>
          <a:lstStyle/>
          <a:p>
            <a:pPr indent="0" lvl="0" marL="0" marR="0" rtl="0" algn="l">
              <a:lnSpc>
                <a:spcPct val="139981"/>
              </a:lnSpc>
              <a:spcBef>
                <a:spcPts val="0"/>
              </a:spcBef>
              <a:spcAft>
                <a:spcPts val="0"/>
              </a:spcAft>
              <a:buClr>
                <a:srgbClr val="000000"/>
              </a:buClr>
              <a:buSzPts val="1100"/>
              <a:buFont typeface="Arial"/>
              <a:buNone/>
            </a:pPr>
            <a:r>
              <a:t/>
            </a:r>
            <a:endParaRPr b="0" i="0" sz="700" u="none" cap="none" strike="noStrike">
              <a:solidFill>
                <a:srgbClr val="000000"/>
              </a:solidFill>
              <a:latin typeface="Arial"/>
              <a:ea typeface="Arial"/>
              <a:cs typeface="Arial"/>
              <a:sym typeface="Arial"/>
            </a:endParaRPr>
          </a:p>
        </p:txBody>
      </p:sp>
      <p:sp>
        <p:nvSpPr>
          <p:cNvPr id="98" name="Google Shape;98;p15"/>
          <p:cNvSpPr/>
          <p:nvPr/>
        </p:nvSpPr>
        <p:spPr>
          <a:xfrm>
            <a:off x="513824" y="4591836"/>
            <a:ext cx="928469" cy="356113"/>
          </a:xfrm>
          <a:custGeom>
            <a:rect b="b" l="l" r="r" t="t"/>
            <a:pathLst>
              <a:path extrusionOk="0" h="712225" w="1856937">
                <a:moveTo>
                  <a:pt x="0" y="0"/>
                </a:moveTo>
                <a:lnTo>
                  <a:pt x="1856937" y="0"/>
                </a:lnTo>
                <a:lnTo>
                  <a:pt x="1856937" y="712225"/>
                </a:lnTo>
                <a:lnTo>
                  <a:pt x="0" y="712225"/>
                </a:lnTo>
                <a:lnTo>
                  <a:pt x="0" y="0"/>
                </a:lnTo>
                <a:close/>
              </a:path>
            </a:pathLst>
          </a:custGeom>
          <a:blipFill rotWithShape="1">
            <a:blip r:embed="rId5">
              <a:alphaModFix/>
            </a:blip>
            <a:stretch>
              <a:fillRect b="0" l="0" r="0" t="0"/>
            </a:stretch>
          </a:blipFill>
          <a:ln>
            <a:noFill/>
          </a:ln>
        </p:spPr>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p16"/>
          <p:cNvSpPr/>
          <p:nvPr/>
        </p:nvSpPr>
        <p:spPr>
          <a:xfrm>
            <a:off x="0" y="0"/>
            <a:ext cx="9144000" cy="51435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mt="30000"/>
            </a:blip>
            <a:stretch>
              <a:fillRect b="0" l="-20309" r="-20309" t="0"/>
            </a:stretch>
          </a:blipFill>
          <a:ln>
            <a:noFill/>
          </a:ln>
        </p:spPr>
      </p:sp>
      <p:sp>
        <p:nvSpPr>
          <p:cNvPr id="104" name="Google Shape;104;p16"/>
          <p:cNvSpPr txBox="1"/>
          <p:nvPr/>
        </p:nvSpPr>
        <p:spPr>
          <a:xfrm>
            <a:off x="514350" y="747411"/>
            <a:ext cx="2478900" cy="323100"/>
          </a:xfrm>
          <a:prstGeom prst="rect">
            <a:avLst/>
          </a:prstGeom>
          <a:noFill/>
          <a:ln>
            <a:noFill/>
          </a:ln>
        </p:spPr>
        <p:txBody>
          <a:bodyPr anchorCtr="0" anchor="t" bIns="0" lIns="0" spcFirstLastPara="1" rIns="0" wrap="square" tIns="0">
            <a:spAutoFit/>
          </a:bodyPr>
          <a:lstStyle/>
          <a:p>
            <a:pPr indent="0" lvl="0" marL="0" marR="0" rtl="0" algn="l">
              <a:lnSpc>
                <a:spcPct val="140018"/>
              </a:lnSpc>
              <a:spcBef>
                <a:spcPts val="0"/>
              </a:spcBef>
              <a:spcAft>
                <a:spcPts val="0"/>
              </a:spcAft>
              <a:buClr>
                <a:srgbClr val="000000"/>
              </a:buClr>
              <a:buSzPts val="2100"/>
              <a:buFont typeface="Arial"/>
              <a:buNone/>
            </a:pPr>
            <a:r>
              <a:rPr lang="en" sz="2100">
                <a:solidFill>
                  <a:srgbClr val="B92928"/>
                </a:solidFill>
                <a:latin typeface="League Spartan"/>
                <a:ea typeface="League Spartan"/>
                <a:cs typeface="League Spartan"/>
                <a:sym typeface="League Spartan"/>
              </a:rPr>
              <a:t>Data Quality </a:t>
            </a:r>
            <a:endParaRPr b="0" i="0" sz="700" u="none" cap="none" strike="noStrike">
              <a:solidFill>
                <a:srgbClr val="000000"/>
              </a:solidFill>
              <a:latin typeface="Arial"/>
              <a:ea typeface="Arial"/>
              <a:cs typeface="Arial"/>
              <a:sym typeface="Arial"/>
            </a:endParaRPr>
          </a:p>
        </p:txBody>
      </p:sp>
      <p:cxnSp>
        <p:nvCxnSpPr>
          <p:cNvPr id="105" name="Google Shape;105;p16"/>
          <p:cNvCxnSpPr/>
          <p:nvPr/>
        </p:nvCxnSpPr>
        <p:spPr>
          <a:xfrm flipH="1" rot="10800000">
            <a:off x="514886" y="1116755"/>
            <a:ext cx="1627500" cy="9300"/>
          </a:xfrm>
          <a:prstGeom prst="straightConnector1">
            <a:avLst/>
          </a:prstGeom>
          <a:noFill/>
          <a:ln cap="flat" cmpd="sng" w="38100">
            <a:solidFill>
              <a:srgbClr val="000000"/>
            </a:solidFill>
            <a:prstDash val="solid"/>
            <a:round/>
            <a:headEnd len="sm" w="sm" type="none"/>
            <a:tailEnd len="sm" w="sm" type="none"/>
          </a:ln>
        </p:spPr>
      </p:cxnSp>
      <p:grpSp>
        <p:nvGrpSpPr>
          <p:cNvPr id="106" name="Google Shape;106;p16"/>
          <p:cNvGrpSpPr/>
          <p:nvPr/>
        </p:nvGrpSpPr>
        <p:grpSpPr>
          <a:xfrm>
            <a:off x="7600950" y="-90416"/>
            <a:ext cx="1543101" cy="5234165"/>
            <a:chOff x="0" y="-47625"/>
            <a:chExt cx="812800" cy="2757000"/>
          </a:xfrm>
        </p:grpSpPr>
        <p:sp>
          <p:nvSpPr>
            <p:cNvPr id="107" name="Google Shape;107;p16"/>
            <p:cNvSpPr/>
            <p:nvPr/>
          </p:nvSpPr>
          <p:spPr>
            <a:xfrm>
              <a:off x="0" y="0"/>
              <a:ext cx="812800" cy="2709333"/>
            </a:xfrm>
            <a:custGeom>
              <a:rect b="b" l="l" r="r" t="t"/>
              <a:pathLst>
                <a:path extrusionOk="0" h="2709333" w="812800">
                  <a:moveTo>
                    <a:pt x="0" y="0"/>
                  </a:moveTo>
                  <a:lnTo>
                    <a:pt x="812800" y="0"/>
                  </a:lnTo>
                  <a:lnTo>
                    <a:pt x="812800" y="2709333"/>
                  </a:lnTo>
                  <a:lnTo>
                    <a:pt x="0" y="2709333"/>
                  </a:lnTo>
                  <a:close/>
                </a:path>
              </a:pathLst>
            </a:custGeom>
            <a:solidFill>
              <a:srgbClr val="790306"/>
            </a:solidFill>
            <a:ln>
              <a:noFill/>
            </a:ln>
          </p:spPr>
        </p:sp>
        <p:sp>
          <p:nvSpPr>
            <p:cNvPr id="108" name="Google Shape;108;p16"/>
            <p:cNvSpPr txBox="1"/>
            <p:nvPr/>
          </p:nvSpPr>
          <p:spPr>
            <a:xfrm>
              <a:off x="0" y="-47625"/>
              <a:ext cx="812700" cy="27570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Clr>
                  <a:srgbClr val="000000"/>
                </a:buClr>
                <a:buSzPts val="900"/>
                <a:buFont typeface="Arial"/>
                <a:buNone/>
              </a:pPr>
              <a:r>
                <a:t/>
              </a:r>
              <a:endParaRPr b="0" i="0" sz="900" u="none" cap="none" strike="noStrike">
                <a:solidFill>
                  <a:schemeClr val="dk1"/>
                </a:solidFill>
                <a:latin typeface="Calibri"/>
                <a:ea typeface="Calibri"/>
                <a:cs typeface="Calibri"/>
                <a:sym typeface="Calibri"/>
              </a:endParaRPr>
            </a:p>
          </p:txBody>
        </p:sp>
      </p:grpSp>
      <p:sp>
        <p:nvSpPr>
          <p:cNvPr id="109" name="Google Shape;109;p16"/>
          <p:cNvSpPr txBox="1"/>
          <p:nvPr/>
        </p:nvSpPr>
        <p:spPr>
          <a:xfrm>
            <a:off x="514350" y="476250"/>
            <a:ext cx="1628100" cy="277200"/>
          </a:xfrm>
          <a:prstGeom prst="rect">
            <a:avLst/>
          </a:prstGeom>
          <a:noFill/>
          <a:ln>
            <a:noFill/>
          </a:ln>
        </p:spPr>
        <p:txBody>
          <a:bodyPr anchorCtr="0" anchor="t" bIns="0" lIns="0" spcFirstLastPara="1" rIns="0" wrap="square" tIns="0">
            <a:spAutoFit/>
          </a:bodyPr>
          <a:lstStyle/>
          <a:p>
            <a:pPr indent="0" lvl="0" marL="0" marR="0" rtl="0" algn="l">
              <a:lnSpc>
                <a:spcPct val="139983"/>
              </a:lnSpc>
              <a:spcBef>
                <a:spcPts val="0"/>
              </a:spcBef>
              <a:spcAft>
                <a:spcPts val="0"/>
              </a:spcAft>
              <a:buClr>
                <a:srgbClr val="000000"/>
              </a:buClr>
              <a:buSzPts val="1800"/>
              <a:buFont typeface="Arial"/>
              <a:buNone/>
            </a:pPr>
            <a:r>
              <a:rPr b="1" lang="en" sz="1800">
                <a:latin typeface="Lato"/>
                <a:ea typeface="Lato"/>
                <a:cs typeface="Lato"/>
                <a:sym typeface="Lato"/>
              </a:rPr>
              <a:t>Updates</a:t>
            </a:r>
            <a:endParaRPr b="0" i="0" sz="700" u="none" cap="none" strike="noStrike">
              <a:solidFill>
                <a:srgbClr val="000000"/>
              </a:solidFill>
              <a:latin typeface="Arial"/>
              <a:ea typeface="Arial"/>
              <a:cs typeface="Arial"/>
              <a:sym typeface="Arial"/>
            </a:endParaRPr>
          </a:p>
        </p:txBody>
      </p:sp>
      <p:grpSp>
        <p:nvGrpSpPr>
          <p:cNvPr id="110" name="Google Shape;110;p16"/>
          <p:cNvGrpSpPr/>
          <p:nvPr/>
        </p:nvGrpSpPr>
        <p:grpSpPr>
          <a:xfrm rot="1263798">
            <a:off x="-454028" y="4395169"/>
            <a:ext cx="3433721" cy="1705957"/>
            <a:chOff x="0" y="-47625"/>
            <a:chExt cx="1808700" cy="898607"/>
          </a:xfrm>
        </p:grpSpPr>
        <p:sp>
          <p:nvSpPr>
            <p:cNvPr id="111" name="Google Shape;111;p16"/>
            <p:cNvSpPr/>
            <p:nvPr/>
          </p:nvSpPr>
          <p:spPr>
            <a:xfrm>
              <a:off x="0" y="0"/>
              <a:ext cx="1808674" cy="850982"/>
            </a:xfrm>
            <a:custGeom>
              <a:rect b="b" l="l" r="r" t="t"/>
              <a:pathLst>
                <a:path extrusionOk="0" h="850982" w="1808674">
                  <a:moveTo>
                    <a:pt x="0" y="0"/>
                  </a:moveTo>
                  <a:lnTo>
                    <a:pt x="1808674" y="0"/>
                  </a:lnTo>
                  <a:lnTo>
                    <a:pt x="1808674" y="850982"/>
                  </a:lnTo>
                  <a:lnTo>
                    <a:pt x="0" y="850982"/>
                  </a:lnTo>
                  <a:close/>
                </a:path>
              </a:pathLst>
            </a:custGeom>
            <a:solidFill>
              <a:srgbClr val="FFFFFF"/>
            </a:solidFill>
            <a:ln>
              <a:noFill/>
            </a:ln>
          </p:spPr>
        </p:sp>
        <p:sp>
          <p:nvSpPr>
            <p:cNvPr id="112" name="Google Shape;112;p16"/>
            <p:cNvSpPr txBox="1"/>
            <p:nvPr/>
          </p:nvSpPr>
          <p:spPr>
            <a:xfrm>
              <a:off x="0" y="-47625"/>
              <a:ext cx="1808700" cy="8985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Clr>
                  <a:srgbClr val="000000"/>
                </a:buClr>
                <a:buSzPts val="900"/>
                <a:buFont typeface="Arial"/>
                <a:buNone/>
              </a:pPr>
              <a:r>
                <a:t/>
              </a:r>
              <a:endParaRPr b="0" i="0" sz="900" u="none" cap="none" strike="noStrike">
                <a:solidFill>
                  <a:schemeClr val="dk1"/>
                </a:solidFill>
                <a:latin typeface="Calibri"/>
                <a:ea typeface="Calibri"/>
                <a:cs typeface="Calibri"/>
                <a:sym typeface="Calibri"/>
              </a:endParaRPr>
            </a:p>
          </p:txBody>
        </p:sp>
      </p:grpSp>
      <p:sp>
        <p:nvSpPr>
          <p:cNvPr id="113" name="Google Shape;113;p16"/>
          <p:cNvSpPr/>
          <p:nvPr/>
        </p:nvSpPr>
        <p:spPr>
          <a:xfrm>
            <a:off x="513824" y="4591836"/>
            <a:ext cx="928469" cy="356113"/>
          </a:xfrm>
          <a:custGeom>
            <a:rect b="b" l="l" r="r" t="t"/>
            <a:pathLst>
              <a:path extrusionOk="0" h="712225" w="1856937">
                <a:moveTo>
                  <a:pt x="0" y="0"/>
                </a:moveTo>
                <a:lnTo>
                  <a:pt x="1856937" y="0"/>
                </a:lnTo>
                <a:lnTo>
                  <a:pt x="1856937" y="712225"/>
                </a:lnTo>
                <a:lnTo>
                  <a:pt x="0" y="712225"/>
                </a:lnTo>
                <a:lnTo>
                  <a:pt x="0" y="0"/>
                </a:lnTo>
                <a:close/>
              </a:path>
            </a:pathLst>
          </a:custGeom>
          <a:blipFill rotWithShape="1">
            <a:blip r:embed="rId4">
              <a:alphaModFix/>
            </a:blip>
            <a:stretch>
              <a:fillRect b="0" l="0" r="0" t="0"/>
            </a:stretch>
          </a:blipFill>
          <a:ln>
            <a:noFill/>
          </a:ln>
        </p:spPr>
      </p:sp>
      <p:sp>
        <p:nvSpPr>
          <p:cNvPr id="114" name="Google Shape;114;p16"/>
          <p:cNvSpPr txBox="1"/>
          <p:nvPr/>
        </p:nvSpPr>
        <p:spPr>
          <a:xfrm>
            <a:off x="371400" y="1485550"/>
            <a:ext cx="6242400" cy="23928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chemeClr val="dk2"/>
              </a:buClr>
              <a:buSzPts val="1800"/>
              <a:buChar char="●"/>
            </a:pPr>
            <a:r>
              <a:rPr lang="en" sz="1800">
                <a:solidFill>
                  <a:schemeClr val="dk2"/>
                </a:solidFill>
              </a:rPr>
              <a:t>Low Completeness for Free text variables for Banner facilities </a:t>
            </a:r>
            <a:endParaRPr sz="1800">
              <a:solidFill>
                <a:schemeClr val="dk2"/>
              </a:solidFill>
            </a:endParaRPr>
          </a:p>
          <a:p>
            <a:pPr indent="-342900" lvl="1" marL="914400" rtl="0" algn="l">
              <a:spcBef>
                <a:spcPts val="0"/>
              </a:spcBef>
              <a:spcAft>
                <a:spcPts val="0"/>
              </a:spcAft>
              <a:buClr>
                <a:schemeClr val="dk2"/>
              </a:buClr>
              <a:buSzPts val="1800"/>
              <a:buChar char="○"/>
            </a:pPr>
            <a:r>
              <a:rPr lang="en" sz="1800">
                <a:solidFill>
                  <a:schemeClr val="dk2"/>
                </a:solidFill>
              </a:rPr>
              <a:t>Banner Lindsey and University </a:t>
            </a:r>
            <a:endParaRPr sz="1800">
              <a:solidFill>
                <a:schemeClr val="dk2"/>
              </a:solidFill>
            </a:endParaRPr>
          </a:p>
          <a:p>
            <a:pPr indent="-342900" lvl="1" marL="914400" rtl="0" algn="l">
              <a:spcBef>
                <a:spcPts val="0"/>
              </a:spcBef>
              <a:spcAft>
                <a:spcPts val="0"/>
              </a:spcAft>
              <a:buClr>
                <a:schemeClr val="dk2"/>
              </a:buClr>
              <a:buSzPts val="1800"/>
              <a:buChar char="○"/>
            </a:pPr>
            <a:r>
              <a:rPr lang="en" sz="1800">
                <a:solidFill>
                  <a:schemeClr val="dk2"/>
                </a:solidFill>
              </a:rPr>
              <a:t>Banner Cave Creek and 7th </a:t>
            </a:r>
            <a:endParaRPr sz="1800">
              <a:solidFill>
                <a:schemeClr val="dk2"/>
              </a:solidFill>
            </a:endParaRPr>
          </a:p>
          <a:p>
            <a:pPr indent="-342900" lvl="0" marL="457200" rtl="0" algn="l">
              <a:spcBef>
                <a:spcPts val="0"/>
              </a:spcBef>
              <a:spcAft>
                <a:spcPts val="0"/>
              </a:spcAft>
              <a:buClr>
                <a:schemeClr val="dk2"/>
              </a:buClr>
              <a:buSzPts val="1800"/>
              <a:buChar char="●"/>
            </a:pPr>
            <a:r>
              <a:rPr lang="en" sz="1800">
                <a:solidFill>
                  <a:schemeClr val="dk2"/>
                </a:solidFill>
              </a:rPr>
              <a:t>No messages from Mt. Graham for 3 days (July 16th-18th) </a:t>
            </a:r>
            <a:endParaRPr sz="1800">
              <a:solidFill>
                <a:schemeClr val="dk2"/>
              </a:solidFill>
            </a:endParaRPr>
          </a:p>
          <a:p>
            <a:pPr indent="-342900" lvl="0" marL="457200" rtl="0" algn="l">
              <a:spcBef>
                <a:spcPts val="0"/>
              </a:spcBef>
              <a:spcAft>
                <a:spcPts val="0"/>
              </a:spcAft>
              <a:buClr>
                <a:schemeClr val="dk2"/>
              </a:buClr>
              <a:buSzPts val="1800"/>
              <a:buChar char="●"/>
            </a:pPr>
            <a:r>
              <a:rPr lang="en" sz="1800">
                <a:solidFill>
                  <a:schemeClr val="dk2"/>
                </a:solidFill>
              </a:rPr>
              <a:t>Yavapai </a:t>
            </a:r>
            <a:endParaRPr sz="1800">
              <a:solidFill>
                <a:schemeClr val="dk2"/>
              </a:solidFill>
            </a:endParaRPr>
          </a:p>
          <a:p>
            <a:pPr indent="-342900" lvl="0" marL="457200" rtl="0" algn="l">
              <a:spcBef>
                <a:spcPts val="0"/>
              </a:spcBef>
              <a:spcAft>
                <a:spcPts val="0"/>
              </a:spcAft>
              <a:buClr>
                <a:schemeClr val="dk2"/>
              </a:buClr>
              <a:buSzPts val="1800"/>
              <a:buChar char="●"/>
            </a:pPr>
            <a:r>
              <a:rPr lang="en" sz="1800">
                <a:solidFill>
                  <a:schemeClr val="dk2"/>
                </a:solidFill>
              </a:rPr>
              <a:t>Summit Facility </a:t>
            </a:r>
            <a:endParaRPr sz="1800">
              <a:solidFill>
                <a:schemeClr val="dk2"/>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17"/>
          <p:cNvSpPr/>
          <p:nvPr/>
        </p:nvSpPr>
        <p:spPr>
          <a:xfrm>
            <a:off x="0" y="0"/>
            <a:ext cx="9144000" cy="51435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mt="30000"/>
            </a:blip>
            <a:stretch>
              <a:fillRect b="0" l="-20309" r="-20309" t="0"/>
            </a:stretch>
          </a:blipFill>
          <a:ln>
            <a:noFill/>
          </a:ln>
        </p:spPr>
      </p:sp>
      <p:sp>
        <p:nvSpPr>
          <p:cNvPr id="120" name="Google Shape;120;p17"/>
          <p:cNvSpPr txBox="1"/>
          <p:nvPr/>
        </p:nvSpPr>
        <p:spPr>
          <a:xfrm>
            <a:off x="514350" y="747411"/>
            <a:ext cx="2478900" cy="323100"/>
          </a:xfrm>
          <a:prstGeom prst="rect">
            <a:avLst/>
          </a:prstGeom>
          <a:noFill/>
          <a:ln>
            <a:noFill/>
          </a:ln>
        </p:spPr>
        <p:txBody>
          <a:bodyPr anchorCtr="0" anchor="t" bIns="0" lIns="0" spcFirstLastPara="1" rIns="0" wrap="square" tIns="0">
            <a:spAutoFit/>
          </a:bodyPr>
          <a:lstStyle/>
          <a:p>
            <a:pPr indent="0" lvl="0" marL="0" marR="0" rtl="0" algn="l">
              <a:lnSpc>
                <a:spcPct val="140018"/>
              </a:lnSpc>
              <a:spcBef>
                <a:spcPts val="0"/>
              </a:spcBef>
              <a:spcAft>
                <a:spcPts val="0"/>
              </a:spcAft>
              <a:buClr>
                <a:srgbClr val="000000"/>
              </a:buClr>
              <a:buSzPts val="2100"/>
              <a:buFont typeface="Arial"/>
              <a:buNone/>
            </a:pPr>
            <a:r>
              <a:rPr lang="en" sz="2100">
                <a:solidFill>
                  <a:srgbClr val="B92928"/>
                </a:solidFill>
                <a:latin typeface="League Spartan"/>
                <a:ea typeface="League Spartan"/>
                <a:cs typeface="League Spartan"/>
                <a:sym typeface="League Spartan"/>
              </a:rPr>
              <a:t>Onboarding</a:t>
            </a:r>
            <a:r>
              <a:rPr lang="en" sz="2100">
                <a:solidFill>
                  <a:srgbClr val="B92928"/>
                </a:solidFill>
                <a:latin typeface="League Spartan"/>
                <a:ea typeface="League Spartan"/>
                <a:cs typeface="League Spartan"/>
                <a:sym typeface="League Spartan"/>
              </a:rPr>
              <a:t> </a:t>
            </a:r>
            <a:endParaRPr b="0" i="0" sz="700" u="none" cap="none" strike="noStrike">
              <a:solidFill>
                <a:srgbClr val="000000"/>
              </a:solidFill>
              <a:latin typeface="Arial"/>
              <a:ea typeface="Arial"/>
              <a:cs typeface="Arial"/>
              <a:sym typeface="Arial"/>
            </a:endParaRPr>
          </a:p>
        </p:txBody>
      </p:sp>
      <p:cxnSp>
        <p:nvCxnSpPr>
          <p:cNvPr id="121" name="Google Shape;121;p17"/>
          <p:cNvCxnSpPr/>
          <p:nvPr/>
        </p:nvCxnSpPr>
        <p:spPr>
          <a:xfrm flipH="1" rot="10800000">
            <a:off x="514886" y="1116755"/>
            <a:ext cx="1627500" cy="9300"/>
          </a:xfrm>
          <a:prstGeom prst="straightConnector1">
            <a:avLst/>
          </a:prstGeom>
          <a:noFill/>
          <a:ln cap="flat" cmpd="sng" w="38100">
            <a:solidFill>
              <a:srgbClr val="000000"/>
            </a:solidFill>
            <a:prstDash val="solid"/>
            <a:round/>
            <a:headEnd len="sm" w="sm" type="none"/>
            <a:tailEnd len="sm" w="sm" type="none"/>
          </a:ln>
        </p:spPr>
      </p:cxnSp>
      <p:grpSp>
        <p:nvGrpSpPr>
          <p:cNvPr id="122" name="Google Shape;122;p17"/>
          <p:cNvGrpSpPr/>
          <p:nvPr/>
        </p:nvGrpSpPr>
        <p:grpSpPr>
          <a:xfrm>
            <a:off x="7600950" y="-90416"/>
            <a:ext cx="1543101" cy="5234165"/>
            <a:chOff x="0" y="-47625"/>
            <a:chExt cx="812800" cy="2757000"/>
          </a:xfrm>
        </p:grpSpPr>
        <p:sp>
          <p:nvSpPr>
            <p:cNvPr id="123" name="Google Shape;123;p17"/>
            <p:cNvSpPr/>
            <p:nvPr/>
          </p:nvSpPr>
          <p:spPr>
            <a:xfrm>
              <a:off x="0" y="0"/>
              <a:ext cx="812800" cy="2709333"/>
            </a:xfrm>
            <a:custGeom>
              <a:rect b="b" l="l" r="r" t="t"/>
              <a:pathLst>
                <a:path extrusionOk="0" h="2709333" w="812800">
                  <a:moveTo>
                    <a:pt x="0" y="0"/>
                  </a:moveTo>
                  <a:lnTo>
                    <a:pt x="812800" y="0"/>
                  </a:lnTo>
                  <a:lnTo>
                    <a:pt x="812800" y="2709333"/>
                  </a:lnTo>
                  <a:lnTo>
                    <a:pt x="0" y="2709333"/>
                  </a:lnTo>
                  <a:close/>
                </a:path>
              </a:pathLst>
            </a:custGeom>
            <a:solidFill>
              <a:srgbClr val="790306"/>
            </a:solidFill>
            <a:ln>
              <a:noFill/>
            </a:ln>
          </p:spPr>
        </p:sp>
        <p:sp>
          <p:nvSpPr>
            <p:cNvPr id="124" name="Google Shape;124;p17"/>
            <p:cNvSpPr txBox="1"/>
            <p:nvPr/>
          </p:nvSpPr>
          <p:spPr>
            <a:xfrm>
              <a:off x="0" y="-47625"/>
              <a:ext cx="812700" cy="27570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Clr>
                  <a:srgbClr val="000000"/>
                </a:buClr>
                <a:buSzPts val="900"/>
                <a:buFont typeface="Arial"/>
                <a:buNone/>
              </a:pPr>
              <a:r>
                <a:t/>
              </a:r>
              <a:endParaRPr b="0" i="0" sz="900" u="none" cap="none" strike="noStrike">
                <a:solidFill>
                  <a:schemeClr val="dk1"/>
                </a:solidFill>
                <a:latin typeface="Calibri"/>
                <a:ea typeface="Calibri"/>
                <a:cs typeface="Calibri"/>
                <a:sym typeface="Calibri"/>
              </a:endParaRPr>
            </a:p>
          </p:txBody>
        </p:sp>
      </p:grpSp>
      <p:sp>
        <p:nvSpPr>
          <p:cNvPr id="125" name="Google Shape;125;p17"/>
          <p:cNvSpPr txBox="1"/>
          <p:nvPr/>
        </p:nvSpPr>
        <p:spPr>
          <a:xfrm>
            <a:off x="514350" y="476250"/>
            <a:ext cx="1628100" cy="277200"/>
          </a:xfrm>
          <a:prstGeom prst="rect">
            <a:avLst/>
          </a:prstGeom>
          <a:noFill/>
          <a:ln>
            <a:noFill/>
          </a:ln>
        </p:spPr>
        <p:txBody>
          <a:bodyPr anchorCtr="0" anchor="t" bIns="0" lIns="0" spcFirstLastPara="1" rIns="0" wrap="square" tIns="0">
            <a:spAutoFit/>
          </a:bodyPr>
          <a:lstStyle/>
          <a:p>
            <a:pPr indent="0" lvl="0" marL="0" marR="0" rtl="0" algn="l">
              <a:lnSpc>
                <a:spcPct val="139983"/>
              </a:lnSpc>
              <a:spcBef>
                <a:spcPts val="0"/>
              </a:spcBef>
              <a:spcAft>
                <a:spcPts val="0"/>
              </a:spcAft>
              <a:buClr>
                <a:srgbClr val="000000"/>
              </a:buClr>
              <a:buSzPts val="1800"/>
              <a:buFont typeface="Arial"/>
              <a:buNone/>
            </a:pPr>
            <a:r>
              <a:rPr b="1" lang="en" sz="1800">
                <a:latin typeface="Lato"/>
                <a:ea typeface="Lato"/>
                <a:cs typeface="Lato"/>
                <a:sym typeface="Lato"/>
              </a:rPr>
              <a:t>Updates</a:t>
            </a:r>
            <a:endParaRPr b="0" i="0" sz="700" u="none" cap="none" strike="noStrike">
              <a:solidFill>
                <a:srgbClr val="000000"/>
              </a:solidFill>
              <a:latin typeface="Arial"/>
              <a:ea typeface="Arial"/>
              <a:cs typeface="Arial"/>
              <a:sym typeface="Arial"/>
            </a:endParaRPr>
          </a:p>
        </p:txBody>
      </p:sp>
      <p:grpSp>
        <p:nvGrpSpPr>
          <p:cNvPr id="126" name="Google Shape;126;p17"/>
          <p:cNvGrpSpPr/>
          <p:nvPr/>
        </p:nvGrpSpPr>
        <p:grpSpPr>
          <a:xfrm rot="1263798">
            <a:off x="-454028" y="4395169"/>
            <a:ext cx="3433721" cy="1705957"/>
            <a:chOff x="0" y="-47625"/>
            <a:chExt cx="1808700" cy="898607"/>
          </a:xfrm>
        </p:grpSpPr>
        <p:sp>
          <p:nvSpPr>
            <p:cNvPr id="127" name="Google Shape;127;p17"/>
            <p:cNvSpPr/>
            <p:nvPr/>
          </p:nvSpPr>
          <p:spPr>
            <a:xfrm>
              <a:off x="0" y="0"/>
              <a:ext cx="1808674" cy="850982"/>
            </a:xfrm>
            <a:custGeom>
              <a:rect b="b" l="l" r="r" t="t"/>
              <a:pathLst>
                <a:path extrusionOk="0" h="850982" w="1808674">
                  <a:moveTo>
                    <a:pt x="0" y="0"/>
                  </a:moveTo>
                  <a:lnTo>
                    <a:pt x="1808674" y="0"/>
                  </a:lnTo>
                  <a:lnTo>
                    <a:pt x="1808674" y="850982"/>
                  </a:lnTo>
                  <a:lnTo>
                    <a:pt x="0" y="850982"/>
                  </a:lnTo>
                  <a:close/>
                </a:path>
              </a:pathLst>
            </a:custGeom>
            <a:solidFill>
              <a:srgbClr val="FFFFFF"/>
            </a:solidFill>
            <a:ln>
              <a:noFill/>
            </a:ln>
          </p:spPr>
        </p:sp>
        <p:sp>
          <p:nvSpPr>
            <p:cNvPr id="128" name="Google Shape;128;p17"/>
            <p:cNvSpPr txBox="1"/>
            <p:nvPr/>
          </p:nvSpPr>
          <p:spPr>
            <a:xfrm>
              <a:off x="0" y="-47625"/>
              <a:ext cx="1808700" cy="8985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Clr>
                  <a:srgbClr val="000000"/>
                </a:buClr>
                <a:buSzPts val="900"/>
                <a:buFont typeface="Arial"/>
                <a:buNone/>
              </a:pPr>
              <a:r>
                <a:t/>
              </a:r>
              <a:endParaRPr b="0" i="0" sz="900" u="none" cap="none" strike="noStrike">
                <a:solidFill>
                  <a:schemeClr val="dk1"/>
                </a:solidFill>
                <a:latin typeface="Calibri"/>
                <a:ea typeface="Calibri"/>
                <a:cs typeface="Calibri"/>
                <a:sym typeface="Calibri"/>
              </a:endParaRPr>
            </a:p>
          </p:txBody>
        </p:sp>
      </p:grpSp>
      <p:sp>
        <p:nvSpPr>
          <p:cNvPr id="129" name="Google Shape;129;p17"/>
          <p:cNvSpPr/>
          <p:nvPr/>
        </p:nvSpPr>
        <p:spPr>
          <a:xfrm>
            <a:off x="513824" y="4591836"/>
            <a:ext cx="928469" cy="356113"/>
          </a:xfrm>
          <a:custGeom>
            <a:rect b="b" l="l" r="r" t="t"/>
            <a:pathLst>
              <a:path extrusionOk="0" h="712225" w="1856937">
                <a:moveTo>
                  <a:pt x="0" y="0"/>
                </a:moveTo>
                <a:lnTo>
                  <a:pt x="1856937" y="0"/>
                </a:lnTo>
                <a:lnTo>
                  <a:pt x="1856937" y="712225"/>
                </a:lnTo>
                <a:lnTo>
                  <a:pt x="0" y="712225"/>
                </a:lnTo>
                <a:lnTo>
                  <a:pt x="0" y="0"/>
                </a:lnTo>
                <a:close/>
              </a:path>
            </a:pathLst>
          </a:custGeom>
          <a:blipFill rotWithShape="1">
            <a:blip r:embed="rId4">
              <a:alphaModFix/>
            </a:blip>
            <a:stretch>
              <a:fillRect b="0" l="0" r="0" t="0"/>
            </a:stretch>
          </a:blipFill>
          <a:ln>
            <a:noFill/>
          </a:ln>
        </p:spPr>
      </p:sp>
      <p:sp>
        <p:nvSpPr>
          <p:cNvPr id="130" name="Google Shape;130;p17"/>
          <p:cNvSpPr txBox="1"/>
          <p:nvPr/>
        </p:nvSpPr>
        <p:spPr>
          <a:xfrm>
            <a:off x="420025" y="1480400"/>
            <a:ext cx="6093600" cy="26316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chemeClr val="dk2"/>
              </a:buClr>
              <a:buSzPts val="1800"/>
              <a:buChar char="●"/>
            </a:pPr>
            <a:r>
              <a:rPr lang="en" sz="1800">
                <a:solidFill>
                  <a:schemeClr val="dk2"/>
                </a:solidFill>
              </a:rPr>
              <a:t>Sage Memorial</a:t>
            </a:r>
            <a:endParaRPr sz="1800">
              <a:solidFill>
                <a:schemeClr val="dk2"/>
              </a:solidFill>
            </a:endParaRPr>
          </a:p>
          <a:p>
            <a:pPr indent="-342900" lvl="0" marL="457200" rtl="0" algn="l">
              <a:spcBef>
                <a:spcPts val="0"/>
              </a:spcBef>
              <a:spcAft>
                <a:spcPts val="0"/>
              </a:spcAft>
              <a:buClr>
                <a:schemeClr val="dk2"/>
              </a:buClr>
              <a:buSzPts val="1800"/>
              <a:buChar char="●"/>
            </a:pPr>
            <a:r>
              <a:rPr lang="en" sz="1800">
                <a:solidFill>
                  <a:schemeClr val="dk2"/>
                </a:solidFill>
              </a:rPr>
              <a:t>La Paz</a:t>
            </a:r>
            <a:endParaRPr sz="1800">
              <a:solidFill>
                <a:schemeClr val="dk2"/>
              </a:solidFill>
            </a:endParaRPr>
          </a:p>
          <a:p>
            <a:pPr indent="-342900" lvl="0" marL="457200" rtl="0" algn="l">
              <a:spcBef>
                <a:spcPts val="0"/>
              </a:spcBef>
              <a:spcAft>
                <a:spcPts val="0"/>
              </a:spcAft>
              <a:buClr>
                <a:schemeClr val="dk2"/>
              </a:buClr>
              <a:buSzPts val="1800"/>
              <a:buChar char="●"/>
            </a:pPr>
            <a:r>
              <a:rPr lang="en" sz="1800">
                <a:solidFill>
                  <a:schemeClr val="dk2"/>
                </a:solidFill>
              </a:rPr>
              <a:t>Benson </a:t>
            </a:r>
            <a:endParaRPr sz="1800">
              <a:solidFill>
                <a:schemeClr val="dk2"/>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sp>
        <p:nvSpPr>
          <p:cNvPr id="135" name="Google Shape;135;p18"/>
          <p:cNvSpPr/>
          <p:nvPr/>
        </p:nvSpPr>
        <p:spPr>
          <a:xfrm>
            <a:off x="0" y="0"/>
            <a:ext cx="9144000" cy="51435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mt="30000"/>
            </a:blip>
            <a:stretch>
              <a:fillRect b="0" l="-20309" r="-20309" t="0"/>
            </a:stretch>
          </a:blipFill>
          <a:ln>
            <a:noFill/>
          </a:ln>
        </p:spPr>
      </p:sp>
      <p:sp>
        <p:nvSpPr>
          <p:cNvPr id="136" name="Google Shape;136;p18"/>
          <p:cNvSpPr txBox="1"/>
          <p:nvPr/>
        </p:nvSpPr>
        <p:spPr>
          <a:xfrm>
            <a:off x="514350" y="747411"/>
            <a:ext cx="2478900" cy="323100"/>
          </a:xfrm>
          <a:prstGeom prst="rect">
            <a:avLst/>
          </a:prstGeom>
          <a:noFill/>
          <a:ln>
            <a:noFill/>
          </a:ln>
        </p:spPr>
        <p:txBody>
          <a:bodyPr anchorCtr="0" anchor="t" bIns="0" lIns="0" spcFirstLastPara="1" rIns="0" wrap="square" tIns="0">
            <a:spAutoFit/>
          </a:bodyPr>
          <a:lstStyle/>
          <a:p>
            <a:pPr indent="0" lvl="0" marL="0" marR="0" rtl="0" algn="l">
              <a:lnSpc>
                <a:spcPct val="140018"/>
              </a:lnSpc>
              <a:spcBef>
                <a:spcPts val="0"/>
              </a:spcBef>
              <a:spcAft>
                <a:spcPts val="0"/>
              </a:spcAft>
              <a:buClr>
                <a:srgbClr val="000000"/>
              </a:buClr>
              <a:buSzPts val="2100"/>
              <a:buFont typeface="Arial"/>
              <a:buNone/>
            </a:pPr>
            <a:r>
              <a:rPr lang="en" sz="2100">
                <a:solidFill>
                  <a:srgbClr val="B92928"/>
                </a:solidFill>
                <a:latin typeface="League Spartan"/>
                <a:ea typeface="League Spartan"/>
                <a:cs typeface="League Spartan"/>
                <a:sym typeface="League Spartan"/>
              </a:rPr>
              <a:t>Arizona </a:t>
            </a:r>
            <a:endParaRPr b="0" i="0" sz="700" u="none" cap="none" strike="noStrike">
              <a:solidFill>
                <a:srgbClr val="000000"/>
              </a:solidFill>
              <a:latin typeface="Arial"/>
              <a:ea typeface="Arial"/>
              <a:cs typeface="Arial"/>
              <a:sym typeface="Arial"/>
            </a:endParaRPr>
          </a:p>
        </p:txBody>
      </p:sp>
      <p:cxnSp>
        <p:nvCxnSpPr>
          <p:cNvPr id="137" name="Google Shape;137;p18"/>
          <p:cNvCxnSpPr/>
          <p:nvPr/>
        </p:nvCxnSpPr>
        <p:spPr>
          <a:xfrm flipH="1" rot="10800000">
            <a:off x="514886" y="1116755"/>
            <a:ext cx="1627500" cy="9300"/>
          </a:xfrm>
          <a:prstGeom prst="straightConnector1">
            <a:avLst/>
          </a:prstGeom>
          <a:noFill/>
          <a:ln cap="flat" cmpd="sng" w="38100">
            <a:solidFill>
              <a:srgbClr val="000000"/>
            </a:solidFill>
            <a:prstDash val="solid"/>
            <a:round/>
            <a:headEnd len="sm" w="sm" type="none"/>
            <a:tailEnd len="sm" w="sm" type="none"/>
          </a:ln>
        </p:spPr>
      </p:cxnSp>
      <p:grpSp>
        <p:nvGrpSpPr>
          <p:cNvPr id="138" name="Google Shape;138;p18"/>
          <p:cNvGrpSpPr/>
          <p:nvPr/>
        </p:nvGrpSpPr>
        <p:grpSpPr>
          <a:xfrm>
            <a:off x="7600950" y="-90416"/>
            <a:ext cx="1543101" cy="5234165"/>
            <a:chOff x="0" y="-47625"/>
            <a:chExt cx="812800" cy="2757000"/>
          </a:xfrm>
        </p:grpSpPr>
        <p:sp>
          <p:nvSpPr>
            <p:cNvPr id="139" name="Google Shape;139;p18"/>
            <p:cNvSpPr/>
            <p:nvPr/>
          </p:nvSpPr>
          <p:spPr>
            <a:xfrm>
              <a:off x="0" y="0"/>
              <a:ext cx="812800" cy="2709333"/>
            </a:xfrm>
            <a:custGeom>
              <a:rect b="b" l="l" r="r" t="t"/>
              <a:pathLst>
                <a:path extrusionOk="0" h="2709333" w="812800">
                  <a:moveTo>
                    <a:pt x="0" y="0"/>
                  </a:moveTo>
                  <a:lnTo>
                    <a:pt x="812800" y="0"/>
                  </a:lnTo>
                  <a:lnTo>
                    <a:pt x="812800" y="2709333"/>
                  </a:lnTo>
                  <a:lnTo>
                    <a:pt x="0" y="2709333"/>
                  </a:lnTo>
                  <a:close/>
                </a:path>
              </a:pathLst>
            </a:custGeom>
            <a:solidFill>
              <a:srgbClr val="790306"/>
            </a:solidFill>
            <a:ln>
              <a:noFill/>
            </a:ln>
          </p:spPr>
        </p:sp>
        <p:sp>
          <p:nvSpPr>
            <p:cNvPr id="140" name="Google Shape;140;p18"/>
            <p:cNvSpPr txBox="1"/>
            <p:nvPr/>
          </p:nvSpPr>
          <p:spPr>
            <a:xfrm>
              <a:off x="0" y="-47625"/>
              <a:ext cx="812700" cy="27570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Clr>
                  <a:srgbClr val="000000"/>
                </a:buClr>
                <a:buSzPts val="900"/>
                <a:buFont typeface="Arial"/>
                <a:buNone/>
              </a:pPr>
              <a:r>
                <a:t/>
              </a:r>
              <a:endParaRPr b="0" i="0" sz="900" u="none" cap="none" strike="noStrike">
                <a:solidFill>
                  <a:schemeClr val="dk1"/>
                </a:solidFill>
                <a:latin typeface="Calibri"/>
                <a:ea typeface="Calibri"/>
                <a:cs typeface="Calibri"/>
                <a:sym typeface="Calibri"/>
              </a:endParaRPr>
            </a:p>
          </p:txBody>
        </p:sp>
      </p:grpSp>
      <p:sp>
        <p:nvSpPr>
          <p:cNvPr id="141" name="Google Shape;141;p18"/>
          <p:cNvSpPr txBox="1"/>
          <p:nvPr/>
        </p:nvSpPr>
        <p:spPr>
          <a:xfrm>
            <a:off x="514350" y="476250"/>
            <a:ext cx="1628100" cy="277200"/>
          </a:xfrm>
          <a:prstGeom prst="rect">
            <a:avLst/>
          </a:prstGeom>
          <a:noFill/>
          <a:ln>
            <a:noFill/>
          </a:ln>
        </p:spPr>
        <p:txBody>
          <a:bodyPr anchorCtr="0" anchor="t" bIns="0" lIns="0" spcFirstLastPara="1" rIns="0" wrap="square" tIns="0">
            <a:spAutoFit/>
          </a:bodyPr>
          <a:lstStyle/>
          <a:p>
            <a:pPr indent="0" lvl="0" marL="0" marR="0" rtl="0" algn="l">
              <a:lnSpc>
                <a:spcPct val="139983"/>
              </a:lnSpc>
              <a:spcBef>
                <a:spcPts val="0"/>
              </a:spcBef>
              <a:spcAft>
                <a:spcPts val="0"/>
              </a:spcAft>
              <a:buClr>
                <a:srgbClr val="000000"/>
              </a:buClr>
              <a:buSzPts val="1800"/>
              <a:buFont typeface="Arial"/>
              <a:buNone/>
            </a:pPr>
            <a:r>
              <a:rPr b="1" lang="en" sz="1800">
                <a:latin typeface="Lato"/>
                <a:ea typeface="Lato"/>
                <a:cs typeface="Lato"/>
                <a:sym typeface="Lato"/>
              </a:rPr>
              <a:t>Updates </a:t>
            </a:r>
            <a:endParaRPr b="0" i="0" sz="700" u="none" cap="none" strike="noStrike">
              <a:solidFill>
                <a:srgbClr val="000000"/>
              </a:solidFill>
              <a:latin typeface="Arial"/>
              <a:ea typeface="Arial"/>
              <a:cs typeface="Arial"/>
              <a:sym typeface="Arial"/>
            </a:endParaRPr>
          </a:p>
        </p:txBody>
      </p:sp>
      <p:grpSp>
        <p:nvGrpSpPr>
          <p:cNvPr id="142" name="Google Shape;142;p18"/>
          <p:cNvGrpSpPr/>
          <p:nvPr/>
        </p:nvGrpSpPr>
        <p:grpSpPr>
          <a:xfrm rot="1263798">
            <a:off x="-454028" y="4395169"/>
            <a:ext cx="3433721" cy="1705957"/>
            <a:chOff x="0" y="-47625"/>
            <a:chExt cx="1808700" cy="898607"/>
          </a:xfrm>
        </p:grpSpPr>
        <p:sp>
          <p:nvSpPr>
            <p:cNvPr id="143" name="Google Shape;143;p18"/>
            <p:cNvSpPr/>
            <p:nvPr/>
          </p:nvSpPr>
          <p:spPr>
            <a:xfrm>
              <a:off x="0" y="0"/>
              <a:ext cx="1808674" cy="850982"/>
            </a:xfrm>
            <a:custGeom>
              <a:rect b="b" l="l" r="r" t="t"/>
              <a:pathLst>
                <a:path extrusionOk="0" h="850982" w="1808674">
                  <a:moveTo>
                    <a:pt x="0" y="0"/>
                  </a:moveTo>
                  <a:lnTo>
                    <a:pt x="1808674" y="0"/>
                  </a:lnTo>
                  <a:lnTo>
                    <a:pt x="1808674" y="850982"/>
                  </a:lnTo>
                  <a:lnTo>
                    <a:pt x="0" y="850982"/>
                  </a:lnTo>
                  <a:close/>
                </a:path>
              </a:pathLst>
            </a:custGeom>
            <a:solidFill>
              <a:srgbClr val="FFFFFF"/>
            </a:solidFill>
            <a:ln>
              <a:noFill/>
            </a:ln>
          </p:spPr>
        </p:sp>
        <p:sp>
          <p:nvSpPr>
            <p:cNvPr id="144" name="Google Shape;144;p18"/>
            <p:cNvSpPr txBox="1"/>
            <p:nvPr/>
          </p:nvSpPr>
          <p:spPr>
            <a:xfrm>
              <a:off x="0" y="-47625"/>
              <a:ext cx="1808700" cy="8985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Clr>
                  <a:srgbClr val="000000"/>
                </a:buClr>
                <a:buSzPts val="900"/>
                <a:buFont typeface="Arial"/>
                <a:buNone/>
              </a:pPr>
              <a:r>
                <a:t/>
              </a:r>
              <a:endParaRPr b="0" i="0" sz="900" u="none" cap="none" strike="noStrike">
                <a:solidFill>
                  <a:schemeClr val="dk1"/>
                </a:solidFill>
                <a:latin typeface="Calibri"/>
                <a:ea typeface="Calibri"/>
                <a:cs typeface="Calibri"/>
                <a:sym typeface="Calibri"/>
              </a:endParaRPr>
            </a:p>
          </p:txBody>
        </p:sp>
      </p:grpSp>
      <p:sp>
        <p:nvSpPr>
          <p:cNvPr id="145" name="Google Shape;145;p18"/>
          <p:cNvSpPr/>
          <p:nvPr/>
        </p:nvSpPr>
        <p:spPr>
          <a:xfrm>
            <a:off x="513824" y="4591836"/>
            <a:ext cx="928469" cy="356113"/>
          </a:xfrm>
          <a:custGeom>
            <a:rect b="b" l="l" r="r" t="t"/>
            <a:pathLst>
              <a:path extrusionOk="0" h="712225" w="1856937">
                <a:moveTo>
                  <a:pt x="0" y="0"/>
                </a:moveTo>
                <a:lnTo>
                  <a:pt x="1856937" y="0"/>
                </a:lnTo>
                <a:lnTo>
                  <a:pt x="1856937" y="712225"/>
                </a:lnTo>
                <a:lnTo>
                  <a:pt x="0" y="712225"/>
                </a:lnTo>
                <a:lnTo>
                  <a:pt x="0" y="0"/>
                </a:lnTo>
                <a:close/>
              </a:path>
            </a:pathLst>
          </a:custGeom>
          <a:blipFill rotWithShape="1">
            <a:blip r:embed="rId4">
              <a:alphaModFix/>
            </a:blip>
            <a:stretch>
              <a:fillRect b="0" l="0" r="0" t="0"/>
            </a:stretch>
          </a:blipFill>
          <a:ln>
            <a:noFill/>
          </a:ln>
        </p:spPr>
      </p:sp>
      <p:sp>
        <p:nvSpPr>
          <p:cNvPr id="146" name="Google Shape;146;p18"/>
          <p:cNvSpPr txBox="1"/>
          <p:nvPr/>
        </p:nvSpPr>
        <p:spPr>
          <a:xfrm>
            <a:off x="420025" y="1604325"/>
            <a:ext cx="5804400" cy="24456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chemeClr val="dk2"/>
              </a:buClr>
              <a:buSzPts val="1800"/>
              <a:buChar char="●"/>
            </a:pPr>
            <a:r>
              <a:rPr lang="en" sz="1800">
                <a:solidFill>
                  <a:schemeClr val="dk2"/>
                </a:solidFill>
              </a:rPr>
              <a:t>August 15th IPAC Conference mini AVERT conference </a:t>
            </a:r>
            <a:r>
              <a:rPr lang="en" sz="1800">
                <a:solidFill>
                  <a:schemeClr val="dk2"/>
                </a:solidFill>
              </a:rPr>
              <a:t>occurred. </a:t>
            </a:r>
            <a:endParaRPr sz="1800">
              <a:solidFill>
                <a:schemeClr val="dk2"/>
              </a:solidFill>
            </a:endParaRPr>
          </a:p>
          <a:p>
            <a:pPr indent="-342900" lvl="1" marL="914400" rtl="0" algn="l">
              <a:spcBef>
                <a:spcPts val="0"/>
              </a:spcBef>
              <a:spcAft>
                <a:spcPts val="0"/>
              </a:spcAft>
              <a:buClr>
                <a:schemeClr val="dk2"/>
              </a:buClr>
              <a:buSzPts val="1800"/>
              <a:buChar char="○"/>
            </a:pPr>
            <a:r>
              <a:rPr lang="en" sz="1800">
                <a:solidFill>
                  <a:schemeClr val="dk2"/>
                </a:solidFill>
              </a:rPr>
              <a:t>Event Featured a deep dive into new data and </a:t>
            </a:r>
            <a:r>
              <a:rPr lang="en" sz="1800">
                <a:solidFill>
                  <a:schemeClr val="dk2"/>
                </a:solidFill>
              </a:rPr>
              <a:t>possibilities</a:t>
            </a:r>
            <a:r>
              <a:rPr lang="en" sz="1800">
                <a:solidFill>
                  <a:schemeClr val="dk2"/>
                </a:solidFill>
              </a:rPr>
              <a:t> from ADHS’s work with CDC’s Advancing Violence Epidemiology in Real-Time (AVERT) </a:t>
            </a:r>
            <a:endParaRPr sz="1800">
              <a:solidFill>
                <a:schemeClr val="dk2"/>
              </a:solidFill>
            </a:endParaRPr>
          </a:p>
          <a:p>
            <a:pPr indent="-342900" lvl="0" marL="457200" rtl="0" algn="l">
              <a:spcBef>
                <a:spcPts val="0"/>
              </a:spcBef>
              <a:spcAft>
                <a:spcPts val="0"/>
              </a:spcAft>
              <a:buClr>
                <a:schemeClr val="dk2"/>
              </a:buClr>
              <a:buSzPts val="1800"/>
              <a:buChar char="●"/>
            </a:pPr>
            <a:r>
              <a:rPr lang="en" sz="1800">
                <a:solidFill>
                  <a:schemeClr val="dk2"/>
                </a:solidFill>
              </a:rPr>
              <a:t> Slides and Recording of event now available</a:t>
            </a:r>
            <a:endParaRPr sz="1800">
              <a:solidFill>
                <a:schemeClr val="dk2"/>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p19"/>
          <p:cNvSpPr/>
          <p:nvPr/>
        </p:nvSpPr>
        <p:spPr>
          <a:xfrm>
            <a:off x="0" y="0"/>
            <a:ext cx="9144000" cy="51435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mt="30000"/>
            </a:blip>
            <a:stretch>
              <a:fillRect b="0" l="-20309" r="-20309" t="0"/>
            </a:stretch>
          </a:blipFill>
          <a:ln>
            <a:noFill/>
          </a:ln>
        </p:spPr>
      </p:sp>
      <p:sp>
        <p:nvSpPr>
          <p:cNvPr id="152" name="Google Shape;152;p19"/>
          <p:cNvSpPr txBox="1"/>
          <p:nvPr/>
        </p:nvSpPr>
        <p:spPr>
          <a:xfrm>
            <a:off x="514350" y="747411"/>
            <a:ext cx="2478900" cy="323100"/>
          </a:xfrm>
          <a:prstGeom prst="rect">
            <a:avLst/>
          </a:prstGeom>
          <a:noFill/>
          <a:ln>
            <a:noFill/>
          </a:ln>
        </p:spPr>
        <p:txBody>
          <a:bodyPr anchorCtr="0" anchor="t" bIns="0" lIns="0" spcFirstLastPara="1" rIns="0" wrap="square" tIns="0">
            <a:spAutoFit/>
          </a:bodyPr>
          <a:lstStyle/>
          <a:p>
            <a:pPr indent="0" lvl="0" marL="0" marR="0" rtl="0" algn="l">
              <a:lnSpc>
                <a:spcPct val="140018"/>
              </a:lnSpc>
              <a:spcBef>
                <a:spcPts val="0"/>
              </a:spcBef>
              <a:spcAft>
                <a:spcPts val="0"/>
              </a:spcAft>
              <a:buClr>
                <a:srgbClr val="000000"/>
              </a:buClr>
              <a:buSzPts val="2100"/>
              <a:buFont typeface="Arial"/>
              <a:buNone/>
            </a:pPr>
            <a:r>
              <a:rPr lang="en" sz="2100">
                <a:solidFill>
                  <a:srgbClr val="B92928"/>
                </a:solidFill>
                <a:latin typeface="League Spartan"/>
                <a:ea typeface="League Spartan"/>
                <a:cs typeface="League Spartan"/>
                <a:sym typeface="League Spartan"/>
              </a:rPr>
              <a:t>NSSP</a:t>
            </a:r>
            <a:endParaRPr b="0" i="0" sz="700" u="none" cap="none" strike="noStrike">
              <a:solidFill>
                <a:srgbClr val="000000"/>
              </a:solidFill>
              <a:latin typeface="Arial"/>
              <a:ea typeface="Arial"/>
              <a:cs typeface="Arial"/>
              <a:sym typeface="Arial"/>
            </a:endParaRPr>
          </a:p>
        </p:txBody>
      </p:sp>
      <p:cxnSp>
        <p:nvCxnSpPr>
          <p:cNvPr id="153" name="Google Shape;153;p19"/>
          <p:cNvCxnSpPr/>
          <p:nvPr/>
        </p:nvCxnSpPr>
        <p:spPr>
          <a:xfrm flipH="1" rot="10800000">
            <a:off x="514886" y="1116755"/>
            <a:ext cx="1627500" cy="9300"/>
          </a:xfrm>
          <a:prstGeom prst="straightConnector1">
            <a:avLst/>
          </a:prstGeom>
          <a:noFill/>
          <a:ln cap="flat" cmpd="sng" w="38100">
            <a:solidFill>
              <a:srgbClr val="000000"/>
            </a:solidFill>
            <a:prstDash val="solid"/>
            <a:round/>
            <a:headEnd len="sm" w="sm" type="none"/>
            <a:tailEnd len="sm" w="sm" type="none"/>
          </a:ln>
        </p:spPr>
      </p:cxnSp>
      <p:grpSp>
        <p:nvGrpSpPr>
          <p:cNvPr id="154" name="Google Shape;154;p19"/>
          <p:cNvGrpSpPr/>
          <p:nvPr/>
        </p:nvGrpSpPr>
        <p:grpSpPr>
          <a:xfrm>
            <a:off x="7600950" y="-90416"/>
            <a:ext cx="1543101" cy="5234165"/>
            <a:chOff x="0" y="-47625"/>
            <a:chExt cx="812800" cy="2757000"/>
          </a:xfrm>
        </p:grpSpPr>
        <p:sp>
          <p:nvSpPr>
            <p:cNvPr id="155" name="Google Shape;155;p19"/>
            <p:cNvSpPr/>
            <p:nvPr/>
          </p:nvSpPr>
          <p:spPr>
            <a:xfrm>
              <a:off x="0" y="0"/>
              <a:ext cx="812800" cy="2709333"/>
            </a:xfrm>
            <a:custGeom>
              <a:rect b="b" l="l" r="r" t="t"/>
              <a:pathLst>
                <a:path extrusionOk="0" h="2709333" w="812800">
                  <a:moveTo>
                    <a:pt x="0" y="0"/>
                  </a:moveTo>
                  <a:lnTo>
                    <a:pt x="812800" y="0"/>
                  </a:lnTo>
                  <a:lnTo>
                    <a:pt x="812800" y="2709333"/>
                  </a:lnTo>
                  <a:lnTo>
                    <a:pt x="0" y="2709333"/>
                  </a:lnTo>
                  <a:close/>
                </a:path>
              </a:pathLst>
            </a:custGeom>
            <a:solidFill>
              <a:srgbClr val="790306"/>
            </a:solidFill>
            <a:ln>
              <a:noFill/>
            </a:ln>
          </p:spPr>
        </p:sp>
        <p:sp>
          <p:nvSpPr>
            <p:cNvPr id="156" name="Google Shape;156;p19"/>
            <p:cNvSpPr txBox="1"/>
            <p:nvPr/>
          </p:nvSpPr>
          <p:spPr>
            <a:xfrm>
              <a:off x="0" y="-47625"/>
              <a:ext cx="812700" cy="27570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Clr>
                  <a:srgbClr val="000000"/>
                </a:buClr>
                <a:buSzPts val="900"/>
                <a:buFont typeface="Arial"/>
                <a:buNone/>
              </a:pPr>
              <a:r>
                <a:t/>
              </a:r>
              <a:endParaRPr b="0" i="0" sz="900" u="none" cap="none" strike="noStrike">
                <a:solidFill>
                  <a:schemeClr val="dk1"/>
                </a:solidFill>
                <a:latin typeface="Calibri"/>
                <a:ea typeface="Calibri"/>
                <a:cs typeface="Calibri"/>
                <a:sym typeface="Calibri"/>
              </a:endParaRPr>
            </a:p>
          </p:txBody>
        </p:sp>
      </p:grpSp>
      <p:sp>
        <p:nvSpPr>
          <p:cNvPr id="157" name="Google Shape;157;p19"/>
          <p:cNvSpPr txBox="1"/>
          <p:nvPr/>
        </p:nvSpPr>
        <p:spPr>
          <a:xfrm>
            <a:off x="514350" y="476250"/>
            <a:ext cx="1628100" cy="277200"/>
          </a:xfrm>
          <a:prstGeom prst="rect">
            <a:avLst/>
          </a:prstGeom>
          <a:noFill/>
          <a:ln>
            <a:noFill/>
          </a:ln>
        </p:spPr>
        <p:txBody>
          <a:bodyPr anchorCtr="0" anchor="t" bIns="0" lIns="0" spcFirstLastPara="1" rIns="0" wrap="square" tIns="0">
            <a:spAutoFit/>
          </a:bodyPr>
          <a:lstStyle/>
          <a:p>
            <a:pPr indent="0" lvl="0" marL="0" marR="0" rtl="0" algn="l">
              <a:lnSpc>
                <a:spcPct val="139983"/>
              </a:lnSpc>
              <a:spcBef>
                <a:spcPts val="0"/>
              </a:spcBef>
              <a:spcAft>
                <a:spcPts val="0"/>
              </a:spcAft>
              <a:buClr>
                <a:srgbClr val="000000"/>
              </a:buClr>
              <a:buSzPts val="1800"/>
              <a:buFont typeface="Arial"/>
              <a:buNone/>
            </a:pPr>
            <a:r>
              <a:rPr b="1" lang="en" sz="1800">
                <a:latin typeface="Lato"/>
                <a:ea typeface="Lato"/>
                <a:cs typeface="Lato"/>
                <a:sym typeface="Lato"/>
              </a:rPr>
              <a:t>Updates</a:t>
            </a:r>
            <a:endParaRPr b="0" i="0" sz="700" u="none" cap="none" strike="noStrike">
              <a:solidFill>
                <a:srgbClr val="000000"/>
              </a:solidFill>
              <a:latin typeface="Arial"/>
              <a:ea typeface="Arial"/>
              <a:cs typeface="Arial"/>
              <a:sym typeface="Arial"/>
            </a:endParaRPr>
          </a:p>
        </p:txBody>
      </p:sp>
      <p:grpSp>
        <p:nvGrpSpPr>
          <p:cNvPr id="158" name="Google Shape;158;p19"/>
          <p:cNvGrpSpPr/>
          <p:nvPr/>
        </p:nvGrpSpPr>
        <p:grpSpPr>
          <a:xfrm rot="1263798">
            <a:off x="-454028" y="4395169"/>
            <a:ext cx="3433721" cy="1705957"/>
            <a:chOff x="0" y="-47625"/>
            <a:chExt cx="1808700" cy="898607"/>
          </a:xfrm>
        </p:grpSpPr>
        <p:sp>
          <p:nvSpPr>
            <p:cNvPr id="159" name="Google Shape;159;p19"/>
            <p:cNvSpPr/>
            <p:nvPr/>
          </p:nvSpPr>
          <p:spPr>
            <a:xfrm>
              <a:off x="0" y="0"/>
              <a:ext cx="1808674" cy="850982"/>
            </a:xfrm>
            <a:custGeom>
              <a:rect b="b" l="l" r="r" t="t"/>
              <a:pathLst>
                <a:path extrusionOk="0" h="850982" w="1808674">
                  <a:moveTo>
                    <a:pt x="0" y="0"/>
                  </a:moveTo>
                  <a:lnTo>
                    <a:pt x="1808674" y="0"/>
                  </a:lnTo>
                  <a:lnTo>
                    <a:pt x="1808674" y="850982"/>
                  </a:lnTo>
                  <a:lnTo>
                    <a:pt x="0" y="850982"/>
                  </a:lnTo>
                  <a:close/>
                </a:path>
              </a:pathLst>
            </a:custGeom>
            <a:solidFill>
              <a:srgbClr val="FFFFFF"/>
            </a:solidFill>
            <a:ln>
              <a:noFill/>
            </a:ln>
          </p:spPr>
        </p:sp>
        <p:sp>
          <p:nvSpPr>
            <p:cNvPr id="160" name="Google Shape;160;p19"/>
            <p:cNvSpPr txBox="1"/>
            <p:nvPr/>
          </p:nvSpPr>
          <p:spPr>
            <a:xfrm>
              <a:off x="0" y="-47625"/>
              <a:ext cx="1808700" cy="8985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Clr>
                  <a:srgbClr val="000000"/>
                </a:buClr>
                <a:buSzPts val="900"/>
                <a:buFont typeface="Arial"/>
                <a:buNone/>
              </a:pPr>
              <a:r>
                <a:t/>
              </a:r>
              <a:endParaRPr b="0" i="0" sz="900" u="none" cap="none" strike="noStrike">
                <a:solidFill>
                  <a:schemeClr val="dk1"/>
                </a:solidFill>
                <a:latin typeface="Calibri"/>
                <a:ea typeface="Calibri"/>
                <a:cs typeface="Calibri"/>
                <a:sym typeface="Calibri"/>
              </a:endParaRPr>
            </a:p>
          </p:txBody>
        </p:sp>
      </p:grpSp>
      <p:sp>
        <p:nvSpPr>
          <p:cNvPr id="161" name="Google Shape;161;p19"/>
          <p:cNvSpPr/>
          <p:nvPr/>
        </p:nvSpPr>
        <p:spPr>
          <a:xfrm>
            <a:off x="513824" y="4591836"/>
            <a:ext cx="928469" cy="356113"/>
          </a:xfrm>
          <a:custGeom>
            <a:rect b="b" l="l" r="r" t="t"/>
            <a:pathLst>
              <a:path extrusionOk="0" h="712225" w="1856937">
                <a:moveTo>
                  <a:pt x="0" y="0"/>
                </a:moveTo>
                <a:lnTo>
                  <a:pt x="1856937" y="0"/>
                </a:lnTo>
                <a:lnTo>
                  <a:pt x="1856937" y="712225"/>
                </a:lnTo>
                <a:lnTo>
                  <a:pt x="0" y="712225"/>
                </a:lnTo>
                <a:lnTo>
                  <a:pt x="0" y="0"/>
                </a:lnTo>
                <a:close/>
              </a:path>
            </a:pathLst>
          </a:custGeom>
          <a:blipFill rotWithShape="1">
            <a:blip r:embed="rId4">
              <a:alphaModFix/>
            </a:blip>
            <a:stretch>
              <a:fillRect b="0" l="0" r="0" t="0"/>
            </a:stretch>
          </a:blipFill>
          <a:ln>
            <a:noFill/>
          </a:ln>
        </p:spPr>
      </p:sp>
      <p:sp>
        <p:nvSpPr>
          <p:cNvPr id="162" name="Google Shape;162;p19"/>
          <p:cNvSpPr txBox="1"/>
          <p:nvPr/>
        </p:nvSpPr>
        <p:spPr>
          <a:xfrm>
            <a:off x="564625" y="1563025"/>
            <a:ext cx="5246700" cy="24870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chemeClr val="dk2"/>
              </a:buClr>
              <a:buSzPts val="1800"/>
              <a:buChar char="●"/>
            </a:pPr>
            <a:r>
              <a:rPr lang="en" sz="1800">
                <a:solidFill>
                  <a:schemeClr val="dk2"/>
                </a:solidFill>
              </a:rPr>
              <a:t>New CCDD categories available</a:t>
            </a:r>
            <a:endParaRPr sz="1800">
              <a:solidFill>
                <a:schemeClr val="dk2"/>
              </a:solidFill>
            </a:endParaRPr>
          </a:p>
          <a:p>
            <a:pPr indent="-342900" lvl="1" marL="914400" rtl="0" algn="l">
              <a:spcBef>
                <a:spcPts val="0"/>
              </a:spcBef>
              <a:spcAft>
                <a:spcPts val="0"/>
              </a:spcAft>
              <a:buClr>
                <a:schemeClr val="dk2"/>
              </a:buClr>
              <a:buSzPts val="1800"/>
              <a:buChar char="○"/>
            </a:pPr>
            <a:r>
              <a:rPr lang="en" sz="1800">
                <a:solidFill>
                  <a:schemeClr val="dk2"/>
                </a:solidFill>
              </a:rPr>
              <a:t>Acute Hepatitis B V1</a:t>
            </a:r>
            <a:endParaRPr sz="1800">
              <a:solidFill>
                <a:schemeClr val="dk2"/>
              </a:solidFill>
            </a:endParaRPr>
          </a:p>
          <a:p>
            <a:pPr indent="-342900" lvl="1" marL="914400" rtl="0" algn="l">
              <a:spcBef>
                <a:spcPts val="0"/>
              </a:spcBef>
              <a:spcAft>
                <a:spcPts val="0"/>
              </a:spcAft>
              <a:buClr>
                <a:schemeClr val="dk2"/>
              </a:buClr>
              <a:buSzPts val="1800"/>
              <a:buChar char="○"/>
            </a:pPr>
            <a:r>
              <a:rPr lang="en" sz="1800">
                <a:solidFill>
                  <a:schemeClr val="dk2"/>
                </a:solidFill>
              </a:rPr>
              <a:t>Cholera V1</a:t>
            </a:r>
            <a:endParaRPr sz="1800">
              <a:solidFill>
                <a:schemeClr val="dk2"/>
              </a:solidFill>
            </a:endParaRPr>
          </a:p>
          <a:p>
            <a:pPr indent="-342900" lvl="1" marL="914400" rtl="0" algn="l">
              <a:spcBef>
                <a:spcPts val="0"/>
              </a:spcBef>
              <a:spcAft>
                <a:spcPts val="0"/>
              </a:spcAft>
              <a:buClr>
                <a:schemeClr val="dk2"/>
              </a:buClr>
              <a:buSzPts val="1800"/>
              <a:buChar char="○"/>
            </a:pPr>
            <a:r>
              <a:rPr lang="en" sz="1800">
                <a:solidFill>
                  <a:schemeClr val="dk2"/>
                </a:solidFill>
              </a:rPr>
              <a:t>Dengue V1 </a:t>
            </a:r>
            <a:endParaRPr sz="1800">
              <a:solidFill>
                <a:schemeClr val="dk2"/>
              </a:solidFill>
            </a:endParaRPr>
          </a:p>
          <a:p>
            <a:pPr indent="-342900" lvl="1" marL="914400" rtl="0" algn="l">
              <a:spcBef>
                <a:spcPts val="0"/>
              </a:spcBef>
              <a:spcAft>
                <a:spcPts val="0"/>
              </a:spcAft>
              <a:buClr>
                <a:schemeClr val="dk2"/>
              </a:buClr>
              <a:buSzPts val="1800"/>
              <a:buChar char="○"/>
            </a:pPr>
            <a:r>
              <a:rPr lang="en" sz="1800">
                <a:solidFill>
                  <a:schemeClr val="dk2"/>
                </a:solidFill>
              </a:rPr>
              <a:t>Ebola v1</a:t>
            </a:r>
            <a:endParaRPr sz="1800">
              <a:solidFill>
                <a:schemeClr val="dk2"/>
              </a:solidFill>
            </a:endParaRPr>
          </a:p>
          <a:p>
            <a:pPr indent="-342900" lvl="1" marL="914400" rtl="0" algn="l">
              <a:spcBef>
                <a:spcPts val="0"/>
              </a:spcBef>
              <a:spcAft>
                <a:spcPts val="0"/>
              </a:spcAft>
              <a:buClr>
                <a:schemeClr val="dk2"/>
              </a:buClr>
              <a:buSzPts val="1800"/>
              <a:buChar char="○"/>
            </a:pPr>
            <a:r>
              <a:rPr lang="en" sz="1800">
                <a:solidFill>
                  <a:schemeClr val="dk2"/>
                </a:solidFill>
              </a:rPr>
              <a:t>Hemolytic Uremic Syndrome v1</a:t>
            </a:r>
            <a:endParaRPr sz="1800">
              <a:solidFill>
                <a:schemeClr val="dk2"/>
              </a:solidFill>
            </a:endParaRPr>
          </a:p>
          <a:p>
            <a:pPr indent="-342900" lvl="1" marL="914400" rtl="0" algn="l">
              <a:spcBef>
                <a:spcPts val="0"/>
              </a:spcBef>
              <a:spcAft>
                <a:spcPts val="0"/>
              </a:spcAft>
              <a:buClr>
                <a:schemeClr val="dk2"/>
              </a:buClr>
              <a:buSzPts val="1800"/>
              <a:buChar char="○"/>
            </a:pPr>
            <a:r>
              <a:rPr lang="en" sz="1800">
                <a:solidFill>
                  <a:schemeClr val="dk2"/>
                </a:solidFill>
              </a:rPr>
              <a:t>Malaria v1</a:t>
            </a:r>
            <a:endParaRPr sz="1800">
              <a:solidFill>
                <a:schemeClr val="dk2"/>
              </a:solidFill>
            </a:endParaRPr>
          </a:p>
          <a:p>
            <a:pPr indent="-342900" lvl="1" marL="914400" rtl="0" algn="l">
              <a:spcBef>
                <a:spcPts val="0"/>
              </a:spcBef>
              <a:spcAft>
                <a:spcPts val="0"/>
              </a:spcAft>
              <a:buClr>
                <a:schemeClr val="dk2"/>
              </a:buClr>
              <a:buSzPts val="1800"/>
              <a:buChar char="○"/>
            </a:pPr>
            <a:r>
              <a:rPr lang="en" sz="1800">
                <a:solidFill>
                  <a:schemeClr val="dk2"/>
                </a:solidFill>
              </a:rPr>
              <a:t>Malburg v1</a:t>
            </a:r>
            <a:endParaRPr sz="1800">
              <a:solidFill>
                <a:schemeClr val="dk2"/>
              </a:solidFill>
            </a:endParaRPr>
          </a:p>
          <a:p>
            <a:pPr indent="-342900" lvl="1" marL="914400" rtl="0" algn="l">
              <a:spcBef>
                <a:spcPts val="0"/>
              </a:spcBef>
              <a:spcAft>
                <a:spcPts val="0"/>
              </a:spcAft>
              <a:buClr>
                <a:schemeClr val="dk2"/>
              </a:buClr>
              <a:buSzPts val="1800"/>
              <a:buChar char="○"/>
            </a:pPr>
            <a:r>
              <a:rPr lang="en" sz="1800">
                <a:solidFill>
                  <a:schemeClr val="dk2"/>
                </a:solidFill>
              </a:rPr>
              <a:t>Meningococcal</a:t>
            </a:r>
            <a:r>
              <a:rPr lang="en" sz="1800">
                <a:solidFill>
                  <a:schemeClr val="dk2"/>
                </a:solidFill>
              </a:rPr>
              <a:t> Disease v1</a:t>
            </a:r>
            <a:endParaRPr sz="1800">
              <a:solidFill>
                <a:schemeClr val="dk2"/>
              </a:solidFill>
            </a:endParaRPr>
          </a:p>
          <a:p>
            <a:pPr indent="-342900" lvl="1" marL="914400" rtl="0" algn="l">
              <a:spcBef>
                <a:spcPts val="0"/>
              </a:spcBef>
              <a:spcAft>
                <a:spcPts val="0"/>
              </a:spcAft>
              <a:buClr>
                <a:schemeClr val="dk2"/>
              </a:buClr>
              <a:buSzPts val="1800"/>
              <a:buChar char="○"/>
            </a:pPr>
            <a:r>
              <a:rPr lang="en" sz="1800">
                <a:solidFill>
                  <a:schemeClr val="dk2"/>
                </a:solidFill>
              </a:rPr>
              <a:t>Poliomyelitis v1</a:t>
            </a:r>
            <a:endParaRPr sz="1800">
              <a:solidFill>
                <a:schemeClr val="dk2"/>
              </a:solidFill>
            </a:endParaRPr>
          </a:p>
          <a:p>
            <a:pPr indent="-342900" lvl="1" marL="914400" rtl="0" algn="l">
              <a:spcBef>
                <a:spcPts val="0"/>
              </a:spcBef>
              <a:spcAft>
                <a:spcPts val="0"/>
              </a:spcAft>
              <a:buClr>
                <a:schemeClr val="dk2"/>
              </a:buClr>
              <a:buSzPts val="1800"/>
              <a:buChar char="○"/>
            </a:pPr>
            <a:r>
              <a:rPr lang="en" sz="1800">
                <a:solidFill>
                  <a:schemeClr val="dk2"/>
                </a:solidFill>
              </a:rPr>
              <a:t>Zika v1</a:t>
            </a:r>
            <a:endParaRPr sz="1800">
              <a:solidFill>
                <a:schemeClr val="dk2"/>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20"/>
          <p:cNvSpPr/>
          <p:nvPr/>
        </p:nvSpPr>
        <p:spPr>
          <a:xfrm>
            <a:off x="0" y="0"/>
            <a:ext cx="9144000" cy="51435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mt="30000"/>
            </a:blip>
            <a:stretch>
              <a:fillRect b="0" l="-20309" r="-20309" t="0"/>
            </a:stretch>
          </a:blipFill>
          <a:ln>
            <a:noFill/>
          </a:ln>
        </p:spPr>
      </p:sp>
      <p:sp>
        <p:nvSpPr>
          <p:cNvPr id="168" name="Google Shape;168;p20"/>
          <p:cNvSpPr txBox="1"/>
          <p:nvPr/>
        </p:nvSpPr>
        <p:spPr>
          <a:xfrm>
            <a:off x="514350" y="747411"/>
            <a:ext cx="2478900" cy="323100"/>
          </a:xfrm>
          <a:prstGeom prst="rect">
            <a:avLst/>
          </a:prstGeom>
          <a:noFill/>
          <a:ln>
            <a:noFill/>
          </a:ln>
        </p:spPr>
        <p:txBody>
          <a:bodyPr anchorCtr="0" anchor="t" bIns="0" lIns="0" spcFirstLastPara="1" rIns="0" wrap="square" tIns="0">
            <a:spAutoFit/>
          </a:bodyPr>
          <a:lstStyle/>
          <a:p>
            <a:pPr indent="0" lvl="0" marL="0" marR="0" rtl="0" algn="l">
              <a:lnSpc>
                <a:spcPct val="140018"/>
              </a:lnSpc>
              <a:spcBef>
                <a:spcPts val="0"/>
              </a:spcBef>
              <a:spcAft>
                <a:spcPts val="0"/>
              </a:spcAft>
              <a:buClr>
                <a:srgbClr val="000000"/>
              </a:buClr>
              <a:buSzPts val="2100"/>
              <a:buFont typeface="Arial"/>
              <a:buNone/>
            </a:pPr>
            <a:r>
              <a:rPr lang="en" sz="2100">
                <a:solidFill>
                  <a:srgbClr val="B92928"/>
                </a:solidFill>
                <a:latin typeface="League Spartan"/>
                <a:ea typeface="League Spartan"/>
                <a:cs typeface="League Spartan"/>
                <a:sym typeface="League Spartan"/>
              </a:rPr>
              <a:t>NSSP Updates </a:t>
            </a:r>
            <a:endParaRPr b="0" i="0" sz="700" u="none" cap="none" strike="noStrike">
              <a:solidFill>
                <a:srgbClr val="000000"/>
              </a:solidFill>
              <a:latin typeface="Arial"/>
              <a:ea typeface="Arial"/>
              <a:cs typeface="Arial"/>
              <a:sym typeface="Arial"/>
            </a:endParaRPr>
          </a:p>
        </p:txBody>
      </p:sp>
      <p:cxnSp>
        <p:nvCxnSpPr>
          <p:cNvPr id="169" name="Google Shape;169;p20"/>
          <p:cNvCxnSpPr/>
          <p:nvPr/>
        </p:nvCxnSpPr>
        <p:spPr>
          <a:xfrm flipH="1" rot="10800000">
            <a:off x="514886" y="1116755"/>
            <a:ext cx="1627500" cy="9300"/>
          </a:xfrm>
          <a:prstGeom prst="straightConnector1">
            <a:avLst/>
          </a:prstGeom>
          <a:noFill/>
          <a:ln cap="flat" cmpd="sng" w="38100">
            <a:solidFill>
              <a:srgbClr val="000000"/>
            </a:solidFill>
            <a:prstDash val="solid"/>
            <a:round/>
            <a:headEnd len="sm" w="sm" type="none"/>
            <a:tailEnd len="sm" w="sm" type="none"/>
          </a:ln>
        </p:spPr>
      </p:cxnSp>
      <p:grpSp>
        <p:nvGrpSpPr>
          <p:cNvPr id="170" name="Google Shape;170;p20"/>
          <p:cNvGrpSpPr/>
          <p:nvPr/>
        </p:nvGrpSpPr>
        <p:grpSpPr>
          <a:xfrm>
            <a:off x="7600950" y="-90416"/>
            <a:ext cx="1543101" cy="5234165"/>
            <a:chOff x="0" y="-47625"/>
            <a:chExt cx="812800" cy="2757000"/>
          </a:xfrm>
        </p:grpSpPr>
        <p:sp>
          <p:nvSpPr>
            <p:cNvPr id="171" name="Google Shape;171;p20"/>
            <p:cNvSpPr/>
            <p:nvPr/>
          </p:nvSpPr>
          <p:spPr>
            <a:xfrm>
              <a:off x="0" y="0"/>
              <a:ext cx="812800" cy="2709333"/>
            </a:xfrm>
            <a:custGeom>
              <a:rect b="b" l="l" r="r" t="t"/>
              <a:pathLst>
                <a:path extrusionOk="0" h="2709333" w="812800">
                  <a:moveTo>
                    <a:pt x="0" y="0"/>
                  </a:moveTo>
                  <a:lnTo>
                    <a:pt x="812800" y="0"/>
                  </a:lnTo>
                  <a:lnTo>
                    <a:pt x="812800" y="2709333"/>
                  </a:lnTo>
                  <a:lnTo>
                    <a:pt x="0" y="2709333"/>
                  </a:lnTo>
                  <a:close/>
                </a:path>
              </a:pathLst>
            </a:custGeom>
            <a:solidFill>
              <a:srgbClr val="790306"/>
            </a:solidFill>
            <a:ln>
              <a:noFill/>
            </a:ln>
          </p:spPr>
        </p:sp>
        <p:sp>
          <p:nvSpPr>
            <p:cNvPr id="172" name="Google Shape;172;p20"/>
            <p:cNvSpPr txBox="1"/>
            <p:nvPr/>
          </p:nvSpPr>
          <p:spPr>
            <a:xfrm>
              <a:off x="0" y="-47625"/>
              <a:ext cx="812700" cy="27570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Clr>
                  <a:srgbClr val="000000"/>
                </a:buClr>
                <a:buSzPts val="900"/>
                <a:buFont typeface="Arial"/>
                <a:buNone/>
              </a:pPr>
              <a:r>
                <a:t/>
              </a:r>
              <a:endParaRPr b="0" i="0" sz="900" u="none" cap="none" strike="noStrike">
                <a:solidFill>
                  <a:schemeClr val="dk1"/>
                </a:solidFill>
                <a:latin typeface="Calibri"/>
                <a:ea typeface="Calibri"/>
                <a:cs typeface="Calibri"/>
                <a:sym typeface="Calibri"/>
              </a:endParaRPr>
            </a:p>
          </p:txBody>
        </p:sp>
      </p:grpSp>
      <p:sp>
        <p:nvSpPr>
          <p:cNvPr id="173" name="Google Shape;173;p20"/>
          <p:cNvSpPr txBox="1"/>
          <p:nvPr/>
        </p:nvSpPr>
        <p:spPr>
          <a:xfrm>
            <a:off x="514350" y="476250"/>
            <a:ext cx="1628100" cy="277200"/>
          </a:xfrm>
          <a:prstGeom prst="rect">
            <a:avLst/>
          </a:prstGeom>
          <a:noFill/>
          <a:ln>
            <a:noFill/>
          </a:ln>
        </p:spPr>
        <p:txBody>
          <a:bodyPr anchorCtr="0" anchor="t" bIns="0" lIns="0" spcFirstLastPara="1" rIns="0" wrap="square" tIns="0">
            <a:spAutoFit/>
          </a:bodyPr>
          <a:lstStyle/>
          <a:p>
            <a:pPr indent="0" lvl="0" marL="0" marR="0" rtl="0" algn="l">
              <a:lnSpc>
                <a:spcPct val="139983"/>
              </a:lnSpc>
              <a:spcBef>
                <a:spcPts val="0"/>
              </a:spcBef>
              <a:spcAft>
                <a:spcPts val="0"/>
              </a:spcAft>
              <a:buClr>
                <a:srgbClr val="000000"/>
              </a:buClr>
              <a:buSzPts val="1800"/>
              <a:buFont typeface="Arial"/>
              <a:buNone/>
            </a:pPr>
            <a:r>
              <a:rPr b="1" lang="en" sz="1800">
                <a:latin typeface="Lato"/>
                <a:ea typeface="Lato"/>
                <a:cs typeface="Lato"/>
                <a:sym typeface="Lato"/>
              </a:rPr>
              <a:t>Updates</a:t>
            </a:r>
            <a:endParaRPr b="0" i="0" sz="700" u="none" cap="none" strike="noStrike">
              <a:solidFill>
                <a:srgbClr val="000000"/>
              </a:solidFill>
              <a:latin typeface="Arial"/>
              <a:ea typeface="Arial"/>
              <a:cs typeface="Arial"/>
              <a:sym typeface="Arial"/>
            </a:endParaRPr>
          </a:p>
        </p:txBody>
      </p:sp>
      <p:grpSp>
        <p:nvGrpSpPr>
          <p:cNvPr id="174" name="Google Shape;174;p20"/>
          <p:cNvGrpSpPr/>
          <p:nvPr/>
        </p:nvGrpSpPr>
        <p:grpSpPr>
          <a:xfrm rot="1263798">
            <a:off x="-454028" y="4395169"/>
            <a:ext cx="3433721" cy="1705957"/>
            <a:chOff x="0" y="-47625"/>
            <a:chExt cx="1808700" cy="898607"/>
          </a:xfrm>
        </p:grpSpPr>
        <p:sp>
          <p:nvSpPr>
            <p:cNvPr id="175" name="Google Shape;175;p20"/>
            <p:cNvSpPr/>
            <p:nvPr/>
          </p:nvSpPr>
          <p:spPr>
            <a:xfrm>
              <a:off x="0" y="0"/>
              <a:ext cx="1808674" cy="850982"/>
            </a:xfrm>
            <a:custGeom>
              <a:rect b="b" l="l" r="r" t="t"/>
              <a:pathLst>
                <a:path extrusionOk="0" h="850982" w="1808674">
                  <a:moveTo>
                    <a:pt x="0" y="0"/>
                  </a:moveTo>
                  <a:lnTo>
                    <a:pt x="1808674" y="0"/>
                  </a:lnTo>
                  <a:lnTo>
                    <a:pt x="1808674" y="850982"/>
                  </a:lnTo>
                  <a:lnTo>
                    <a:pt x="0" y="850982"/>
                  </a:lnTo>
                  <a:close/>
                </a:path>
              </a:pathLst>
            </a:custGeom>
            <a:solidFill>
              <a:srgbClr val="FFFFFF"/>
            </a:solidFill>
            <a:ln>
              <a:noFill/>
            </a:ln>
          </p:spPr>
        </p:sp>
        <p:sp>
          <p:nvSpPr>
            <p:cNvPr id="176" name="Google Shape;176;p20"/>
            <p:cNvSpPr txBox="1"/>
            <p:nvPr/>
          </p:nvSpPr>
          <p:spPr>
            <a:xfrm>
              <a:off x="0" y="-47625"/>
              <a:ext cx="1808700" cy="8985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Clr>
                  <a:srgbClr val="000000"/>
                </a:buClr>
                <a:buSzPts val="900"/>
                <a:buFont typeface="Arial"/>
                <a:buNone/>
              </a:pPr>
              <a:r>
                <a:t/>
              </a:r>
              <a:endParaRPr b="0" i="0" sz="900" u="none" cap="none" strike="noStrike">
                <a:solidFill>
                  <a:schemeClr val="dk1"/>
                </a:solidFill>
                <a:latin typeface="Calibri"/>
                <a:ea typeface="Calibri"/>
                <a:cs typeface="Calibri"/>
                <a:sym typeface="Calibri"/>
              </a:endParaRPr>
            </a:p>
          </p:txBody>
        </p:sp>
      </p:grpSp>
      <p:sp>
        <p:nvSpPr>
          <p:cNvPr id="177" name="Google Shape;177;p20"/>
          <p:cNvSpPr/>
          <p:nvPr/>
        </p:nvSpPr>
        <p:spPr>
          <a:xfrm>
            <a:off x="513824" y="4591836"/>
            <a:ext cx="928469" cy="356113"/>
          </a:xfrm>
          <a:custGeom>
            <a:rect b="b" l="l" r="r" t="t"/>
            <a:pathLst>
              <a:path extrusionOk="0" h="712225" w="1856937">
                <a:moveTo>
                  <a:pt x="0" y="0"/>
                </a:moveTo>
                <a:lnTo>
                  <a:pt x="1856937" y="0"/>
                </a:lnTo>
                <a:lnTo>
                  <a:pt x="1856937" y="712225"/>
                </a:lnTo>
                <a:lnTo>
                  <a:pt x="0" y="712225"/>
                </a:lnTo>
                <a:lnTo>
                  <a:pt x="0" y="0"/>
                </a:lnTo>
                <a:close/>
              </a:path>
            </a:pathLst>
          </a:custGeom>
          <a:blipFill rotWithShape="1">
            <a:blip r:embed="rId4">
              <a:alphaModFix/>
            </a:blip>
            <a:stretch>
              <a:fillRect b="0" l="0" r="0" t="0"/>
            </a:stretch>
          </a:blipFill>
          <a:ln>
            <a:noFill/>
          </a:ln>
        </p:spPr>
      </p:sp>
      <p:sp>
        <p:nvSpPr>
          <p:cNvPr id="178" name="Google Shape;178;p20"/>
          <p:cNvSpPr txBox="1"/>
          <p:nvPr/>
        </p:nvSpPr>
        <p:spPr>
          <a:xfrm>
            <a:off x="399350" y="1418425"/>
            <a:ext cx="6630900" cy="28968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chemeClr val="dk2"/>
              </a:buClr>
              <a:buSzPts val="1800"/>
              <a:buChar char="●"/>
            </a:pPr>
            <a:r>
              <a:rPr lang="en" sz="1800">
                <a:solidFill>
                  <a:schemeClr val="dk2"/>
                </a:solidFill>
              </a:rPr>
              <a:t>New Slack Channels </a:t>
            </a:r>
            <a:endParaRPr sz="1800">
              <a:solidFill>
                <a:schemeClr val="dk2"/>
              </a:solidFill>
            </a:endParaRPr>
          </a:p>
          <a:p>
            <a:pPr indent="-342900" lvl="1" marL="914400" rtl="0" algn="l">
              <a:spcBef>
                <a:spcPts val="0"/>
              </a:spcBef>
              <a:spcAft>
                <a:spcPts val="0"/>
              </a:spcAft>
              <a:buClr>
                <a:schemeClr val="dk2"/>
              </a:buClr>
              <a:buSzPts val="1800"/>
              <a:buChar char="○"/>
            </a:pPr>
            <a:r>
              <a:rPr b="1" lang="en" sz="1800">
                <a:solidFill>
                  <a:schemeClr val="dk2"/>
                </a:solidFill>
              </a:rPr>
              <a:t>Emerging -Topics</a:t>
            </a:r>
            <a:endParaRPr b="1" sz="1800">
              <a:solidFill>
                <a:schemeClr val="dk2"/>
              </a:solidFill>
            </a:endParaRPr>
          </a:p>
          <a:p>
            <a:pPr indent="-342900" lvl="2" marL="1371600" rtl="0" algn="l">
              <a:spcBef>
                <a:spcPts val="0"/>
              </a:spcBef>
              <a:spcAft>
                <a:spcPts val="0"/>
              </a:spcAft>
              <a:buClr>
                <a:schemeClr val="dk2"/>
              </a:buClr>
              <a:buSzPts val="1800"/>
              <a:buChar char="■"/>
            </a:pPr>
            <a:r>
              <a:rPr lang="en" sz="1800">
                <a:solidFill>
                  <a:schemeClr val="dk2"/>
                </a:solidFill>
              </a:rPr>
              <a:t>Place to Discuss new an emerging health trends or topics of interest</a:t>
            </a:r>
            <a:endParaRPr sz="1800">
              <a:solidFill>
                <a:schemeClr val="dk2"/>
              </a:solidFill>
            </a:endParaRPr>
          </a:p>
          <a:p>
            <a:pPr indent="-342900" lvl="2" marL="1371600" rtl="0" algn="l">
              <a:spcBef>
                <a:spcPts val="0"/>
              </a:spcBef>
              <a:spcAft>
                <a:spcPts val="0"/>
              </a:spcAft>
              <a:buClr>
                <a:schemeClr val="dk2"/>
              </a:buClr>
              <a:buSzPts val="1800"/>
              <a:buChar char="■"/>
            </a:pPr>
            <a:r>
              <a:rPr lang="en" sz="1800">
                <a:solidFill>
                  <a:schemeClr val="dk2"/>
                </a:solidFill>
              </a:rPr>
              <a:t>I.E. updating new queries like Diamond Shruumz</a:t>
            </a:r>
            <a:endParaRPr sz="1800">
              <a:solidFill>
                <a:schemeClr val="dk2"/>
              </a:solidFill>
            </a:endParaRPr>
          </a:p>
          <a:p>
            <a:pPr indent="-342900" lvl="1" marL="914400" rtl="0" algn="l">
              <a:spcBef>
                <a:spcPts val="0"/>
              </a:spcBef>
              <a:spcAft>
                <a:spcPts val="0"/>
              </a:spcAft>
              <a:buClr>
                <a:schemeClr val="dk2"/>
              </a:buClr>
              <a:buSzPts val="1800"/>
              <a:buChar char="○"/>
            </a:pPr>
            <a:r>
              <a:rPr b="1" lang="en" sz="1800">
                <a:solidFill>
                  <a:schemeClr val="dk2"/>
                </a:solidFill>
              </a:rPr>
              <a:t>Share Subcommittee </a:t>
            </a:r>
            <a:r>
              <a:rPr lang="en" sz="1800">
                <a:solidFill>
                  <a:schemeClr val="dk2"/>
                </a:solidFill>
              </a:rPr>
              <a:t>(Syndromic Health Data Access, Reporting and Exchange)</a:t>
            </a:r>
            <a:endParaRPr sz="1800">
              <a:solidFill>
                <a:schemeClr val="dk2"/>
              </a:solidFill>
            </a:endParaRPr>
          </a:p>
          <a:p>
            <a:pPr indent="-342900" lvl="0" marL="457200" rtl="0" algn="l">
              <a:spcBef>
                <a:spcPts val="0"/>
              </a:spcBef>
              <a:spcAft>
                <a:spcPts val="0"/>
              </a:spcAft>
              <a:buClr>
                <a:schemeClr val="dk2"/>
              </a:buClr>
              <a:buSzPts val="1800"/>
              <a:buChar char="●"/>
            </a:pPr>
            <a:r>
              <a:rPr lang="en" sz="1800" u="sng">
                <a:solidFill>
                  <a:schemeClr val="hlink"/>
                </a:solidFill>
                <a:hlinkClick r:id="rId5"/>
              </a:rPr>
              <a:t>Subject Matter Expert Database </a:t>
            </a:r>
            <a:endParaRPr sz="1800">
              <a:solidFill>
                <a:schemeClr val="dk2"/>
              </a:solidFill>
            </a:endParaRPr>
          </a:p>
          <a:p>
            <a:pPr indent="0" lvl="0" marL="0" rtl="0" algn="l">
              <a:spcBef>
                <a:spcPts val="0"/>
              </a:spcBef>
              <a:spcAft>
                <a:spcPts val="0"/>
              </a:spcAft>
              <a:buNone/>
            </a:pPr>
            <a:r>
              <a:t/>
            </a:r>
            <a:endParaRPr sz="1800">
              <a:solidFill>
                <a:schemeClr val="dk2"/>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21"/>
          <p:cNvSpPr/>
          <p:nvPr/>
        </p:nvSpPr>
        <p:spPr>
          <a:xfrm>
            <a:off x="0" y="0"/>
            <a:ext cx="9144000" cy="51435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mt="30000"/>
            </a:blip>
            <a:stretch>
              <a:fillRect b="0" l="-20309" r="-20309" t="0"/>
            </a:stretch>
          </a:blipFill>
          <a:ln>
            <a:noFill/>
          </a:ln>
        </p:spPr>
      </p:sp>
      <p:sp>
        <p:nvSpPr>
          <p:cNvPr id="184" name="Google Shape;184;p21"/>
          <p:cNvSpPr txBox="1"/>
          <p:nvPr/>
        </p:nvSpPr>
        <p:spPr>
          <a:xfrm>
            <a:off x="514350" y="747411"/>
            <a:ext cx="2478900" cy="323100"/>
          </a:xfrm>
          <a:prstGeom prst="rect">
            <a:avLst/>
          </a:prstGeom>
          <a:noFill/>
          <a:ln>
            <a:noFill/>
          </a:ln>
        </p:spPr>
        <p:txBody>
          <a:bodyPr anchorCtr="0" anchor="t" bIns="0" lIns="0" spcFirstLastPara="1" rIns="0" wrap="square" tIns="0">
            <a:spAutoFit/>
          </a:bodyPr>
          <a:lstStyle/>
          <a:p>
            <a:pPr indent="0" lvl="0" marL="0" marR="0" rtl="0" algn="l">
              <a:lnSpc>
                <a:spcPct val="140018"/>
              </a:lnSpc>
              <a:spcBef>
                <a:spcPts val="0"/>
              </a:spcBef>
              <a:spcAft>
                <a:spcPts val="0"/>
              </a:spcAft>
              <a:buClr>
                <a:srgbClr val="000000"/>
              </a:buClr>
              <a:buSzPts val="2100"/>
              <a:buFont typeface="Arial"/>
              <a:buNone/>
            </a:pPr>
            <a:r>
              <a:rPr lang="en" sz="2100">
                <a:solidFill>
                  <a:srgbClr val="B92928"/>
                </a:solidFill>
                <a:latin typeface="League Spartan"/>
                <a:ea typeface="League Spartan"/>
                <a:cs typeface="League Spartan"/>
                <a:sym typeface="League Spartan"/>
              </a:rPr>
              <a:t>DOSE Dashboard </a:t>
            </a:r>
            <a:endParaRPr b="0" i="0" sz="700" u="none" cap="none" strike="noStrike">
              <a:solidFill>
                <a:srgbClr val="000000"/>
              </a:solidFill>
              <a:latin typeface="Arial"/>
              <a:ea typeface="Arial"/>
              <a:cs typeface="Arial"/>
              <a:sym typeface="Arial"/>
            </a:endParaRPr>
          </a:p>
        </p:txBody>
      </p:sp>
      <p:cxnSp>
        <p:nvCxnSpPr>
          <p:cNvPr id="185" name="Google Shape;185;p21"/>
          <p:cNvCxnSpPr/>
          <p:nvPr/>
        </p:nvCxnSpPr>
        <p:spPr>
          <a:xfrm flipH="1" rot="10800000">
            <a:off x="514886" y="1116755"/>
            <a:ext cx="1627500" cy="9300"/>
          </a:xfrm>
          <a:prstGeom prst="straightConnector1">
            <a:avLst/>
          </a:prstGeom>
          <a:noFill/>
          <a:ln cap="flat" cmpd="sng" w="38100">
            <a:solidFill>
              <a:srgbClr val="000000"/>
            </a:solidFill>
            <a:prstDash val="solid"/>
            <a:round/>
            <a:headEnd len="sm" w="sm" type="none"/>
            <a:tailEnd len="sm" w="sm" type="none"/>
          </a:ln>
        </p:spPr>
      </p:cxnSp>
      <p:grpSp>
        <p:nvGrpSpPr>
          <p:cNvPr id="186" name="Google Shape;186;p21"/>
          <p:cNvGrpSpPr/>
          <p:nvPr/>
        </p:nvGrpSpPr>
        <p:grpSpPr>
          <a:xfrm>
            <a:off x="7600950" y="-90416"/>
            <a:ext cx="1543101" cy="5234165"/>
            <a:chOff x="0" y="-47625"/>
            <a:chExt cx="812800" cy="2757000"/>
          </a:xfrm>
        </p:grpSpPr>
        <p:sp>
          <p:nvSpPr>
            <p:cNvPr id="187" name="Google Shape;187;p21"/>
            <p:cNvSpPr/>
            <p:nvPr/>
          </p:nvSpPr>
          <p:spPr>
            <a:xfrm>
              <a:off x="0" y="0"/>
              <a:ext cx="812800" cy="2709333"/>
            </a:xfrm>
            <a:custGeom>
              <a:rect b="b" l="l" r="r" t="t"/>
              <a:pathLst>
                <a:path extrusionOk="0" h="2709333" w="812800">
                  <a:moveTo>
                    <a:pt x="0" y="0"/>
                  </a:moveTo>
                  <a:lnTo>
                    <a:pt x="812800" y="0"/>
                  </a:lnTo>
                  <a:lnTo>
                    <a:pt x="812800" y="2709333"/>
                  </a:lnTo>
                  <a:lnTo>
                    <a:pt x="0" y="2709333"/>
                  </a:lnTo>
                  <a:close/>
                </a:path>
              </a:pathLst>
            </a:custGeom>
            <a:solidFill>
              <a:srgbClr val="790306"/>
            </a:solidFill>
            <a:ln>
              <a:noFill/>
            </a:ln>
          </p:spPr>
        </p:sp>
        <p:sp>
          <p:nvSpPr>
            <p:cNvPr id="188" name="Google Shape;188;p21"/>
            <p:cNvSpPr txBox="1"/>
            <p:nvPr/>
          </p:nvSpPr>
          <p:spPr>
            <a:xfrm>
              <a:off x="0" y="-47625"/>
              <a:ext cx="812700" cy="27570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Clr>
                  <a:srgbClr val="000000"/>
                </a:buClr>
                <a:buSzPts val="900"/>
                <a:buFont typeface="Arial"/>
                <a:buNone/>
              </a:pPr>
              <a:r>
                <a:t/>
              </a:r>
              <a:endParaRPr b="0" i="0" sz="900" u="none" cap="none" strike="noStrike">
                <a:solidFill>
                  <a:schemeClr val="dk1"/>
                </a:solidFill>
                <a:latin typeface="Calibri"/>
                <a:ea typeface="Calibri"/>
                <a:cs typeface="Calibri"/>
                <a:sym typeface="Calibri"/>
              </a:endParaRPr>
            </a:p>
          </p:txBody>
        </p:sp>
      </p:grpSp>
      <p:sp>
        <p:nvSpPr>
          <p:cNvPr id="189" name="Google Shape;189;p21"/>
          <p:cNvSpPr txBox="1"/>
          <p:nvPr/>
        </p:nvSpPr>
        <p:spPr>
          <a:xfrm>
            <a:off x="514350" y="476250"/>
            <a:ext cx="1628100" cy="277200"/>
          </a:xfrm>
          <a:prstGeom prst="rect">
            <a:avLst/>
          </a:prstGeom>
          <a:noFill/>
          <a:ln>
            <a:noFill/>
          </a:ln>
        </p:spPr>
        <p:txBody>
          <a:bodyPr anchorCtr="0" anchor="t" bIns="0" lIns="0" spcFirstLastPara="1" rIns="0" wrap="square" tIns="0">
            <a:spAutoFit/>
          </a:bodyPr>
          <a:lstStyle/>
          <a:p>
            <a:pPr indent="0" lvl="0" marL="0" marR="0" rtl="0" algn="l">
              <a:lnSpc>
                <a:spcPct val="139983"/>
              </a:lnSpc>
              <a:spcBef>
                <a:spcPts val="0"/>
              </a:spcBef>
              <a:spcAft>
                <a:spcPts val="0"/>
              </a:spcAft>
              <a:buClr>
                <a:srgbClr val="000000"/>
              </a:buClr>
              <a:buSzPts val="1800"/>
              <a:buFont typeface="Arial"/>
              <a:buNone/>
            </a:pPr>
            <a:r>
              <a:rPr b="1" lang="en" sz="1800">
                <a:latin typeface="Lato"/>
                <a:ea typeface="Lato"/>
                <a:cs typeface="Lato"/>
                <a:sym typeface="Lato"/>
              </a:rPr>
              <a:t>Updates</a:t>
            </a:r>
            <a:endParaRPr b="0" i="0" sz="700" u="none" cap="none" strike="noStrike">
              <a:solidFill>
                <a:srgbClr val="000000"/>
              </a:solidFill>
              <a:latin typeface="Arial"/>
              <a:ea typeface="Arial"/>
              <a:cs typeface="Arial"/>
              <a:sym typeface="Arial"/>
            </a:endParaRPr>
          </a:p>
        </p:txBody>
      </p:sp>
      <p:grpSp>
        <p:nvGrpSpPr>
          <p:cNvPr id="190" name="Google Shape;190;p21"/>
          <p:cNvGrpSpPr/>
          <p:nvPr/>
        </p:nvGrpSpPr>
        <p:grpSpPr>
          <a:xfrm rot="1263798">
            <a:off x="-454028" y="4395169"/>
            <a:ext cx="3433721" cy="1705957"/>
            <a:chOff x="0" y="-47625"/>
            <a:chExt cx="1808700" cy="898607"/>
          </a:xfrm>
        </p:grpSpPr>
        <p:sp>
          <p:nvSpPr>
            <p:cNvPr id="191" name="Google Shape;191;p21"/>
            <p:cNvSpPr/>
            <p:nvPr/>
          </p:nvSpPr>
          <p:spPr>
            <a:xfrm>
              <a:off x="0" y="0"/>
              <a:ext cx="1808674" cy="850982"/>
            </a:xfrm>
            <a:custGeom>
              <a:rect b="b" l="l" r="r" t="t"/>
              <a:pathLst>
                <a:path extrusionOk="0" h="850982" w="1808674">
                  <a:moveTo>
                    <a:pt x="0" y="0"/>
                  </a:moveTo>
                  <a:lnTo>
                    <a:pt x="1808674" y="0"/>
                  </a:lnTo>
                  <a:lnTo>
                    <a:pt x="1808674" y="850982"/>
                  </a:lnTo>
                  <a:lnTo>
                    <a:pt x="0" y="850982"/>
                  </a:lnTo>
                  <a:close/>
                </a:path>
              </a:pathLst>
            </a:custGeom>
            <a:solidFill>
              <a:srgbClr val="FFFFFF"/>
            </a:solidFill>
            <a:ln>
              <a:noFill/>
            </a:ln>
          </p:spPr>
        </p:sp>
        <p:sp>
          <p:nvSpPr>
            <p:cNvPr id="192" name="Google Shape;192;p21"/>
            <p:cNvSpPr txBox="1"/>
            <p:nvPr/>
          </p:nvSpPr>
          <p:spPr>
            <a:xfrm>
              <a:off x="0" y="-47625"/>
              <a:ext cx="1808700" cy="8985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Clr>
                  <a:srgbClr val="000000"/>
                </a:buClr>
                <a:buSzPts val="900"/>
                <a:buFont typeface="Arial"/>
                <a:buNone/>
              </a:pPr>
              <a:r>
                <a:t/>
              </a:r>
              <a:endParaRPr b="0" i="0" sz="900" u="none" cap="none" strike="noStrike">
                <a:solidFill>
                  <a:schemeClr val="dk1"/>
                </a:solidFill>
                <a:latin typeface="Calibri"/>
                <a:ea typeface="Calibri"/>
                <a:cs typeface="Calibri"/>
                <a:sym typeface="Calibri"/>
              </a:endParaRPr>
            </a:p>
          </p:txBody>
        </p:sp>
      </p:grpSp>
      <p:sp>
        <p:nvSpPr>
          <p:cNvPr id="193" name="Google Shape;193;p21"/>
          <p:cNvSpPr/>
          <p:nvPr/>
        </p:nvSpPr>
        <p:spPr>
          <a:xfrm>
            <a:off x="513824" y="4591836"/>
            <a:ext cx="928469" cy="356113"/>
          </a:xfrm>
          <a:custGeom>
            <a:rect b="b" l="l" r="r" t="t"/>
            <a:pathLst>
              <a:path extrusionOk="0" h="712225" w="1856937">
                <a:moveTo>
                  <a:pt x="0" y="0"/>
                </a:moveTo>
                <a:lnTo>
                  <a:pt x="1856937" y="0"/>
                </a:lnTo>
                <a:lnTo>
                  <a:pt x="1856937" y="712225"/>
                </a:lnTo>
                <a:lnTo>
                  <a:pt x="0" y="712225"/>
                </a:lnTo>
                <a:lnTo>
                  <a:pt x="0" y="0"/>
                </a:lnTo>
                <a:close/>
              </a:path>
            </a:pathLst>
          </a:custGeom>
          <a:blipFill rotWithShape="1">
            <a:blip r:embed="rId4">
              <a:alphaModFix/>
            </a:blip>
            <a:stretch>
              <a:fillRect b="0" l="0" r="0" t="0"/>
            </a:stretch>
          </a:blipFill>
          <a:ln>
            <a:noFill/>
          </a:ln>
        </p:spPr>
      </p:sp>
      <p:pic>
        <p:nvPicPr>
          <p:cNvPr id="194" name="Google Shape;194;p21"/>
          <p:cNvPicPr preferRelativeResize="0"/>
          <p:nvPr/>
        </p:nvPicPr>
        <p:blipFill>
          <a:blip r:embed="rId5">
            <a:alphaModFix/>
          </a:blip>
          <a:stretch>
            <a:fillRect/>
          </a:stretch>
        </p:blipFill>
        <p:spPr>
          <a:xfrm>
            <a:off x="625166" y="1445912"/>
            <a:ext cx="6804335" cy="2826049"/>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p22"/>
          <p:cNvSpPr/>
          <p:nvPr/>
        </p:nvSpPr>
        <p:spPr>
          <a:xfrm>
            <a:off x="0" y="0"/>
            <a:ext cx="9144000" cy="51435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mt="30000"/>
            </a:blip>
            <a:stretch>
              <a:fillRect b="0" l="-20309" r="-20309" t="0"/>
            </a:stretch>
          </a:blipFill>
          <a:ln>
            <a:noFill/>
          </a:ln>
        </p:spPr>
      </p:sp>
      <p:grpSp>
        <p:nvGrpSpPr>
          <p:cNvPr id="200" name="Google Shape;200;p22"/>
          <p:cNvGrpSpPr/>
          <p:nvPr/>
        </p:nvGrpSpPr>
        <p:grpSpPr>
          <a:xfrm>
            <a:off x="3786841" y="-90416"/>
            <a:ext cx="5357335" cy="5234165"/>
            <a:chOff x="0" y="-47625"/>
            <a:chExt cx="2821878" cy="2757000"/>
          </a:xfrm>
        </p:grpSpPr>
        <p:sp>
          <p:nvSpPr>
            <p:cNvPr id="201" name="Google Shape;201;p22"/>
            <p:cNvSpPr/>
            <p:nvPr/>
          </p:nvSpPr>
          <p:spPr>
            <a:xfrm>
              <a:off x="0" y="0"/>
              <a:ext cx="2821878" cy="2709333"/>
            </a:xfrm>
            <a:custGeom>
              <a:rect b="b" l="l" r="r" t="t"/>
              <a:pathLst>
                <a:path extrusionOk="0" h="2709333" w="2821878">
                  <a:moveTo>
                    <a:pt x="0" y="0"/>
                  </a:moveTo>
                  <a:lnTo>
                    <a:pt x="2821878" y="0"/>
                  </a:lnTo>
                  <a:lnTo>
                    <a:pt x="2821878" y="2709333"/>
                  </a:lnTo>
                  <a:lnTo>
                    <a:pt x="0" y="2709333"/>
                  </a:lnTo>
                  <a:close/>
                </a:path>
              </a:pathLst>
            </a:custGeom>
            <a:solidFill>
              <a:srgbClr val="790306"/>
            </a:solidFill>
            <a:ln>
              <a:noFill/>
            </a:ln>
          </p:spPr>
        </p:sp>
        <p:sp>
          <p:nvSpPr>
            <p:cNvPr id="202" name="Google Shape;202;p22"/>
            <p:cNvSpPr txBox="1"/>
            <p:nvPr/>
          </p:nvSpPr>
          <p:spPr>
            <a:xfrm>
              <a:off x="0" y="-47625"/>
              <a:ext cx="2821800" cy="27570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Clr>
                  <a:srgbClr val="000000"/>
                </a:buClr>
                <a:buSzPts val="900"/>
                <a:buFont typeface="Arial"/>
                <a:buNone/>
              </a:pPr>
              <a:r>
                <a:t/>
              </a:r>
              <a:endParaRPr b="0" i="0" sz="900" u="none" cap="none" strike="noStrike">
                <a:solidFill>
                  <a:schemeClr val="dk1"/>
                </a:solidFill>
                <a:latin typeface="Calibri"/>
                <a:ea typeface="Calibri"/>
                <a:cs typeface="Calibri"/>
                <a:sym typeface="Calibri"/>
              </a:endParaRPr>
            </a:p>
          </p:txBody>
        </p:sp>
      </p:grpSp>
      <p:grpSp>
        <p:nvGrpSpPr>
          <p:cNvPr id="203" name="Google Shape;203;p22"/>
          <p:cNvGrpSpPr/>
          <p:nvPr/>
        </p:nvGrpSpPr>
        <p:grpSpPr>
          <a:xfrm>
            <a:off x="4885893" y="1395256"/>
            <a:ext cx="220675" cy="220675"/>
            <a:chOff x="0" y="0"/>
            <a:chExt cx="812800" cy="812800"/>
          </a:xfrm>
        </p:grpSpPr>
        <p:sp>
          <p:nvSpPr>
            <p:cNvPr id="204" name="Google Shape;204;p22"/>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a:noFill/>
            </a:ln>
          </p:spPr>
          <p:txBody>
            <a:bodyPr anchorCtr="0" anchor="ctr" bIns="45725" lIns="45725" spcFirstLastPara="1" rIns="45725" wrap="square" tIns="45725">
              <a:noAutofit/>
            </a:bodyPr>
            <a:lstStyle/>
            <a:p>
              <a:pPr indent="0" lvl="0" marL="0" marR="0" rtl="0" algn="l">
                <a:lnSpc>
                  <a:spcPct val="100000"/>
                </a:lnSpc>
                <a:spcBef>
                  <a:spcPts val="0"/>
                </a:spcBef>
                <a:spcAft>
                  <a:spcPts val="0"/>
                </a:spcAft>
                <a:buClr>
                  <a:srgbClr val="000000"/>
                </a:buClr>
                <a:buSzPts val="700"/>
                <a:buFont typeface="Arial"/>
                <a:buNone/>
              </a:pPr>
              <a:r>
                <a:t/>
              </a:r>
              <a:endParaRPr b="0" i="0" sz="700" u="none" cap="none" strike="noStrike">
                <a:solidFill>
                  <a:srgbClr val="000000"/>
                </a:solidFill>
                <a:latin typeface="Arial"/>
                <a:ea typeface="Arial"/>
                <a:cs typeface="Arial"/>
                <a:sym typeface="Arial"/>
              </a:endParaRPr>
            </a:p>
          </p:txBody>
        </p:sp>
        <p:sp>
          <p:nvSpPr>
            <p:cNvPr id="205" name="Google Shape;205;p22"/>
            <p:cNvSpPr txBox="1"/>
            <p:nvPr/>
          </p:nvSpPr>
          <p:spPr>
            <a:xfrm>
              <a:off x="76200" y="28575"/>
              <a:ext cx="660300" cy="7080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Clr>
                  <a:srgbClr val="000000"/>
                </a:buClr>
                <a:buSzPts val="900"/>
                <a:buFont typeface="Arial"/>
                <a:buNone/>
              </a:pPr>
              <a:r>
                <a:t/>
              </a:r>
              <a:endParaRPr b="0" i="0" sz="900" u="none" cap="none" strike="noStrike">
                <a:solidFill>
                  <a:schemeClr val="dk1"/>
                </a:solidFill>
                <a:latin typeface="Calibri"/>
                <a:ea typeface="Calibri"/>
                <a:cs typeface="Calibri"/>
                <a:sym typeface="Calibri"/>
              </a:endParaRPr>
            </a:p>
          </p:txBody>
        </p:sp>
      </p:grpSp>
      <p:sp>
        <p:nvSpPr>
          <p:cNvPr id="206" name="Google Shape;206;p22"/>
          <p:cNvSpPr txBox="1"/>
          <p:nvPr/>
        </p:nvSpPr>
        <p:spPr>
          <a:xfrm>
            <a:off x="513825" y="1694798"/>
            <a:ext cx="2384700" cy="2540400"/>
          </a:xfrm>
          <a:prstGeom prst="rect">
            <a:avLst/>
          </a:prstGeom>
          <a:noFill/>
          <a:ln>
            <a:noFill/>
          </a:ln>
        </p:spPr>
        <p:txBody>
          <a:bodyPr anchorCtr="0" anchor="t" bIns="0" lIns="0" spcFirstLastPara="1" rIns="0" wrap="square" tIns="0">
            <a:spAutoFit/>
          </a:bodyPr>
          <a:lstStyle/>
          <a:p>
            <a:pPr indent="-298450" lvl="0" marL="457200" marR="0" rtl="0" algn="l">
              <a:lnSpc>
                <a:spcPct val="140045"/>
              </a:lnSpc>
              <a:spcBef>
                <a:spcPts val="0"/>
              </a:spcBef>
              <a:spcAft>
                <a:spcPts val="0"/>
              </a:spcAft>
              <a:buClr>
                <a:srgbClr val="000000"/>
              </a:buClr>
              <a:buSzPts val="1100"/>
              <a:buChar char="●"/>
            </a:pPr>
            <a:r>
              <a:rPr lang="en" sz="1100"/>
              <a:t>On June  2024 ADHS was notified  of persons </a:t>
            </a:r>
            <a:r>
              <a:rPr lang="en" sz="1100"/>
              <a:t>experiencing</a:t>
            </a:r>
            <a:r>
              <a:rPr lang="en" sz="1100"/>
              <a:t> health outcomes after ingesting a Diamond Shruumz brand product </a:t>
            </a:r>
            <a:r>
              <a:rPr lang="en" sz="1100"/>
              <a:t>containing</a:t>
            </a:r>
            <a:r>
              <a:rPr lang="en" sz="1100"/>
              <a:t> a </a:t>
            </a:r>
            <a:r>
              <a:rPr lang="en" sz="1100"/>
              <a:t>proprietary</a:t>
            </a:r>
            <a:r>
              <a:rPr lang="en" sz="1100"/>
              <a:t> blend of mushrooms.</a:t>
            </a:r>
            <a:endParaRPr sz="1100"/>
          </a:p>
          <a:p>
            <a:pPr indent="-298450" lvl="0" marL="457200" marR="0" rtl="0" algn="l">
              <a:lnSpc>
                <a:spcPct val="140045"/>
              </a:lnSpc>
              <a:spcBef>
                <a:spcPts val="0"/>
              </a:spcBef>
              <a:spcAft>
                <a:spcPts val="0"/>
              </a:spcAft>
              <a:buClr>
                <a:srgbClr val="000000"/>
              </a:buClr>
              <a:buSzPts val="1100"/>
              <a:buChar char="●"/>
            </a:pPr>
            <a:r>
              <a:rPr lang="en" sz="1100"/>
              <a:t>We developed a </a:t>
            </a:r>
            <a:r>
              <a:rPr lang="en" sz="1100"/>
              <a:t>syndromic surveillance free text query to search ED visits for potential cases. </a:t>
            </a:r>
            <a:r>
              <a:rPr lang="en" sz="1100"/>
              <a:t> </a:t>
            </a:r>
            <a:endParaRPr i="0" sz="1100" u="none" cap="none" strike="noStrike">
              <a:solidFill>
                <a:srgbClr val="000000"/>
              </a:solidFill>
            </a:endParaRPr>
          </a:p>
        </p:txBody>
      </p:sp>
      <p:sp>
        <p:nvSpPr>
          <p:cNvPr id="207" name="Google Shape;207;p22"/>
          <p:cNvSpPr txBox="1"/>
          <p:nvPr/>
        </p:nvSpPr>
        <p:spPr>
          <a:xfrm>
            <a:off x="513824" y="2455716"/>
            <a:ext cx="2384700" cy="107700"/>
          </a:xfrm>
          <a:prstGeom prst="rect">
            <a:avLst/>
          </a:prstGeom>
          <a:noFill/>
          <a:ln>
            <a:noFill/>
          </a:ln>
        </p:spPr>
        <p:txBody>
          <a:bodyPr anchorCtr="0" anchor="t" bIns="0" lIns="0" spcFirstLastPara="1" rIns="0" wrap="square" tIns="0">
            <a:spAutoFit/>
          </a:bodyPr>
          <a:lstStyle/>
          <a:p>
            <a:pPr indent="0" lvl="0" marL="0" marR="0" rtl="0" algn="l">
              <a:lnSpc>
                <a:spcPct val="140045"/>
              </a:lnSpc>
              <a:spcBef>
                <a:spcPts val="0"/>
              </a:spcBef>
              <a:spcAft>
                <a:spcPts val="0"/>
              </a:spcAft>
              <a:buClr>
                <a:srgbClr val="000000"/>
              </a:buClr>
              <a:buSzPts val="900"/>
              <a:buFont typeface="Arial"/>
              <a:buNone/>
            </a:pPr>
            <a:r>
              <a:t/>
            </a:r>
            <a:endParaRPr b="0" i="0" sz="700" u="none" cap="none" strike="noStrike">
              <a:solidFill>
                <a:srgbClr val="000000"/>
              </a:solidFill>
              <a:latin typeface="Arial"/>
              <a:ea typeface="Arial"/>
              <a:cs typeface="Arial"/>
              <a:sym typeface="Arial"/>
            </a:endParaRPr>
          </a:p>
        </p:txBody>
      </p:sp>
      <p:sp>
        <p:nvSpPr>
          <p:cNvPr id="208" name="Google Shape;208;p22"/>
          <p:cNvSpPr txBox="1"/>
          <p:nvPr/>
        </p:nvSpPr>
        <p:spPr>
          <a:xfrm>
            <a:off x="513824" y="3216595"/>
            <a:ext cx="2384700" cy="107700"/>
          </a:xfrm>
          <a:prstGeom prst="rect">
            <a:avLst/>
          </a:prstGeom>
          <a:noFill/>
          <a:ln>
            <a:noFill/>
          </a:ln>
        </p:spPr>
        <p:txBody>
          <a:bodyPr anchorCtr="0" anchor="t" bIns="0" lIns="0" spcFirstLastPara="1" rIns="0" wrap="square" tIns="0">
            <a:spAutoFit/>
          </a:bodyPr>
          <a:lstStyle/>
          <a:p>
            <a:pPr indent="0" lvl="0" marL="0" marR="0" rtl="0" algn="l">
              <a:lnSpc>
                <a:spcPct val="140045"/>
              </a:lnSpc>
              <a:spcBef>
                <a:spcPts val="0"/>
              </a:spcBef>
              <a:spcAft>
                <a:spcPts val="0"/>
              </a:spcAft>
              <a:buClr>
                <a:srgbClr val="000000"/>
              </a:buClr>
              <a:buSzPts val="900"/>
              <a:buFont typeface="Arial"/>
              <a:buNone/>
            </a:pPr>
            <a:r>
              <a:t/>
            </a:r>
            <a:endParaRPr b="0" i="0" sz="700" u="none" cap="none" strike="noStrike">
              <a:solidFill>
                <a:srgbClr val="000000"/>
              </a:solidFill>
              <a:latin typeface="Arial"/>
              <a:ea typeface="Arial"/>
              <a:cs typeface="Arial"/>
              <a:sym typeface="Arial"/>
            </a:endParaRPr>
          </a:p>
        </p:txBody>
      </p:sp>
      <p:sp>
        <p:nvSpPr>
          <p:cNvPr id="209" name="Google Shape;209;p22"/>
          <p:cNvSpPr txBox="1"/>
          <p:nvPr/>
        </p:nvSpPr>
        <p:spPr>
          <a:xfrm>
            <a:off x="5367209" y="889712"/>
            <a:ext cx="2824200" cy="1358100"/>
          </a:xfrm>
          <a:prstGeom prst="rect">
            <a:avLst/>
          </a:prstGeom>
          <a:noFill/>
          <a:ln>
            <a:noFill/>
          </a:ln>
        </p:spPr>
        <p:txBody>
          <a:bodyPr anchorCtr="0" anchor="t" bIns="0" lIns="0" spcFirstLastPara="1" rIns="0" wrap="square" tIns="0">
            <a:spAutoFit/>
          </a:bodyPr>
          <a:lstStyle/>
          <a:p>
            <a:pPr indent="0" lvl="0" marL="0" rtl="0" algn="l">
              <a:lnSpc>
                <a:spcPct val="140043"/>
              </a:lnSpc>
              <a:spcBef>
                <a:spcPts val="0"/>
              </a:spcBef>
              <a:spcAft>
                <a:spcPts val="0"/>
              </a:spcAft>
              <a:buClr>
                <a:srgbClr val="000000"/>
              </a:buClr>
              <a:buSzPts val="900"/>
              <a:buFont typeface="Arial"/>
              <a:buNone/>
            </a:pPr>
            <a:r>
              <a:t/>
            </a:r>
            <a:endParaRPr sz="1100"/>
          </a:p>
          <a:p>
            <a:pPr indent="0" lvl="0" marL="0" marR="0" rtl="0" algn="l">
              <a:lnSpc>
                <a:spcPct val="140043"/>
              </a:lnSpc>
              <a:spcBef>
                <a:spcPts val="0"/>
              </a:spcBef>
              <a:spcAft>
                <a:spcPts val="0"/>
              </a:spcAft>
              <a:buClr>
                <a:srgbClr val="000000"/>
              </a:buClr>
              <a:buSzPts val="900"/>
              <a:buFont typeface="Arial"/>
              <a:buNone/>
            </a:pPr>
            <a:r>
              <a:rPr lang="en">
                <a:solidFill>
                  <a:srgbClr val="FFFFFF"/>
                </a:solidFill>
              </a:rPr>
              <a:t>As of August 16th, 145 total illnesses, including 59 hospitalizations have been reported in 29 U.S. States. </a:t>
            </a:r>
            <a:endParaRPr i="0" u="none" cap="none" strike="noStrike">
              <a:solidFill>
                <a:srgbClr val="000000"/>
              </a:solidFill>
            </a:endParaRPr>
          </a:p>
        </p:txBody>
      </p:sp>
      <p:sp>
        <p:nvSpPr>
          <p:cNvPr id="210" name="Google Shape;210;p22"/>
          <p:cNvSpPr txBox="1"/>
          <p:nvPr/>
        </p:nvSpPr>
        <p:spPr>
          <a:xfrm>
            <a:off x="514350" y="747400"/>
            <a:ext cx="3031800" cy="775800"/>
          </a:xfrm>
          <a:prstGeom prst="rect">
            <a:avLst/>
          </a:prstGeom>
          <a:noFill/>
          <a:ln>
            <a:noFill/>
          </a:ln>
        </p:spPr>
        <p:txBody>
          <a:bodyPr anchorCtr="0" anchor="t" bIns="0" lIns="0" spcFirstLastPara="1" rIns="0" wrap="square" tIns="0">
            <a:spAutoFit/>
          </a:bodyPr>
          <a:lstStyle/>
          <a:p>
            <a:pPr indent="0" lvl="0" marL="0" marR="0" rtl="0" algn="l">
              <a:lnSpc>
                <a:spcPct val="140018"/>
              </a:lnSpc>
              <a:spcBef>
                <a:spcPts val="0"/>
              </a:spcBef>
              <a:spcAft>
                <a:spcPts val="0"/>
              </a:spcAft>
              <a:buClr>
                <a:srgbClr val="000000"/>
              </a:buClr>
              <a:buSzPts val="2100"/>
              <a:buFont typeface="Arial"/>
              <a:buNone/>
            </a:pPr>
            <a:r>
              <a:rPr lang="en" sz="2100">
                <a:solidFill>
                  <a:srgbClr val="B92928"/>
                </a:solidFill>
                <a:latin typeface="League Spartan"/>
                <a:ea typeface="League Spartan"/>
                <a:cs typeface="League Spartan"/>
                <a:sym typeface="League Spartan"/>
              </a:rPr>
              <a:t>Diamond Shruumz Investigation</a:t>
            </a:r>
            <a:endParaRPr b="0" i="0" sz="700" u="none" cap="none" strike="noStrike">
              <a:solidFill>
                <a:srgbClr val="000000"/>
              </a:solidFill>
              <a:latin typeface="Arial"/>
              <a:ea typeface="Arial"/>
              <a:cs typeface="Arial"/>
              <a:sym typeface="Arial"/>
            </a:endParaRPr>
          </a:p>
        </p:txBody>
      </p:sp>
      <p:cxnSp>
        <p:nvCxnSpPr>
          <p:cNvPr id="211" name="Google Shape;211;p22"/>
          <p:cNvCxnSpPr/>
          <p:nvPr/>
        </p:nvCxnSpPr>
        <p:spPr>
          <a:xfrm flipH="1" rot="10800000">
            <a:off x="514886" y="1116755"/>
            <a:ext cx="1627500" cy="9300"/>
          </a:xfrm>
          <a:prstGeom prst="straightConnector1">
            <a:avLst/>
          </a:prstGeom>
          <a:noFill/>
          <a:ln cap="flat" cmpd="sng" w="38100">
            <a:solidFill>
              <a:srgbClr val="000000"/>
            </a:solidFill>
            <a:prstDash val="solid"/>
            <a:round/>
            <a:headEnd len="sm" w="sm" type="none"/>
            <a:tailEnd len="sm" w="sm" type="none"/>
          </a:ln>
        </p:spPr>
      </p:cxnSp>
      <p:sp>
        <p:nvSpPr>
          <p:cNvPr id="212" name="Google Shape;212;p22"/>
          <p:cNvSpPr txBox="1"/>
          <p:nvPr/>
        </p:nvSpPr>
        <p:spPr>
          <a:xfrm>
            <a:off x="514350" y="476250"/>
            <a:ext cx="5458500" cy="277200"/>
          </a:xfrm>
          <a:prstGeom prst="rect">
            <a:avLst/>
          </a:prstGeom>
          <a:noFill/>
          <a:ln>
            <a:noFill/>
          </a:ln>
        </p:spPr>
        <p:txBody>
          <a:bodyPr anchorCtr="0" anchor="t" bIns="0" lIns="0" spcFirstLastPara="1" rIns="0" wrap="square" tIns="0">
            <a:spAutoFit/>
          </a:bodyPr>
          <a:lstStyle/>
          <a:p>
            <a:pPr indent="0" lvl="0" marL="0" marR="0" rtl="0" algn="l">
              <a:lnSpc>
                <a:spcPct val="139983"/>
              </a:lnSpc>
              <a:spcBef>
                <a:spcPts val="0"/>
              </a:spcBef>
              <a:spcAft>
                <a:spcPts val="0"/>
              </a:spcAft>
              <a:buClr>
                <a:srgbClr val="000000"/>
              </a:buClr>
              <a:buSzPts val="1800"/>
              <a:buFont typeface="Arial"/>
              <a:buNone/>
            </a:pPr>
            <a:r>
              <a:rPr b="1" lang="en" sz="1800">
                <a:latin typeface="Lato"/>
                <a:ea typeface="Lato"/>
                <a:cs typeface="Lato"/>
                <a:sym typeface="Lato"/>
              </a:rPr>
              <a:t>Using Syndromic Surveillance </a:t>
            </a:r>
            <a:endParaRPr b="0" i="0" sz="700" u="none" cap="none" strike="noStrike">
              <a:solidFill>
                <a:srgbClr val="000000"/>
              </a:solidFill>
              <a:latin typeface="Arial"/>
              <a:ea typeface="Arial"/>
              <a:cs typeface="Arial"/>
              <a:sym typeface="Arial"/>
            </a:endParaRPr>
          </a:p>
        </p:txBody>
      </p:sp>
      <p:grpSp>
        <p:nvGrpSpPr>
          <p:cNvPr id="213" name="Google Shape;213;p22"/>
          <p:cNvGrpSpPr/>
          <p:nvPr/>
        </p:nvGrpSpPr>
        <p:grpSpPr>
          <a:xfrm>
            <a:off x="4885893" y="3579405"/>
            <a:ext cx="220675" cy="220675"/>
            <a:chOff x="0" y="0"/>
            <a:chExt cx="812800" cy="812800"/>
          </a:xfrm>
        </p:grpSpPr>
        <p:sp>
          <p:nvSpPr>
            <p:cNvPr id="214" name="Google Shape;214;p22"/>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a:noFill/>
            </a:ln>
          </p:spPr>
          <p:txBody>
            <a:bodyPr anchorCtr="0" anchor="ctr" bIns="45725" lIns="45725" spcFirstLastPara="1" rIns="45725" wrap="square" tIns="45725">
              <a:noAutofit/>
            </a:bodyPr>
            <a:lstStyle/>
            <a:p>
              <a:pPr indent="0" lvl="0" marL="0" marR="0" rtl="0" algn="l">
                <a:lnSpc>
                  <a:spcPct val="100000"/>
                </a:lnSpc>
                <a:spcBef>
                  <a:spcPts val="0"/>
                </a:spcBef>
                <a:spcAft>
                  <a:spcPts val="0"/>
                </a:spcAft>
                <a:buClr>
                  <a:srgbClr val="000000"/>
                </a:buClr>
                <a:buSzPts val="700"/>
                <a:buFont typeface="Arial"/>
                <a:buNone/>
              </a:pPr>
              <a:r>
                <a:t/>
              </a:r>
              <a:endParaRPr b="0" i="0" sz="700" u="none" cap="none" strike="noStrike">
                <a:solidFill>
                  <a:srgbClr val="000000"/>
                </a:solidFill>
                <a:latin typeface="Arial"/>
                <a:ea typeface="Arial"/>
                <a:cs typeface="Arial"/>
                <a:sym typeface="Arial"/>
              </a:endParaRPr>
            </a:p>
          </p:txBody>
        </p:sp>
        <p:sp>
          <p:nvSpPr>
            <p:cNvPr id="215" name="Google Shape;215;p22"/>
            <p:cNvSpPr txBox="1"/>
            <p:nvPr/>
          </p:nvSpPr>
          <p:spPr>
            <a:xfrm>
              <a:off x="76200" y="28575"/>
              <a:ext cx="660300" cy="7080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Clr>
                  <a:srgbClr val="000000"/>
                </a:buClr>
                <a:buSzPts val="900"/>
                <a:buFont typeface="Arial"/>
                <a:buNone/>
              </a:pPr>
              <a:r>
                <a:t/>
              </a:r>
              <a:endParaRPr b="0" i="0" sz="900" u="none" cap="none" strike="noStrike">
                <a:solidFill>
                  <a:schemeClr val="dk1"/>
                </a:solidFill>
                <a:latin typeface="Calibri"/>
                <a:ea typeface="Calibri"/>
                <a:cs typeface="Calibri"/>
                <a:sym typeface="Calibri"/>
              </a:endParaRPr>
            </a:p>
          </p:txBody>
        </p:sp>
      </p:grpSp>
      <p:sp>
        <p:nvSpPr>
          <p:cNvPr id="216" name="Google Shape;216;p22"/>
          <p:cNvSpPr txBox="1"/>
          <p:nvPr/>
        </p:nvSpPr>
        <p:spPr>
          <a:xfrm>
            <a:off x="5293975" y="3216603"/>
            <a:ext cx="2824200" cy="1105500"/>
          </a:xfrm>
          <a:prstGeom prst="rect">
            <a:avLst/>
          </a:prstGeom>
          <a:noFill/>
          <a:ln>
            <a:noFill/>
          </a:ln>
        </p:spPr>
        <p:txBody>
          <a:bodyPr anchorCtr="0" anchor="t" bIns="0" lIns="0" spcFirstLastPara="1" rIns="0" wrap="square" tIns="0">
            <a:spAutoFit/>
          </a:bodyPr>
          <a:lstStyle/>
          <a:p>
            <a:pPr indent="0" lvl="0" marL="0" marR="0" rtl="0" algn="l">
              <a:lnSpc>
                <a:spcPct val="140043"/>
              </a:lnSpc>
              <a:spcBef>
                <a:spcPts val="0"/>
              </a:spcBef>
              <a:spcAft>
                <a:spcPts val="0"/>
              </a:spcAft>
              <a:buClr>
                <a:srgbClr val="000000"/>
              </a:buClr>
              <a:buSzPts val="900"/>
              <a:buFont typeface="Arial"/>
              <a:buNone/>
            </a:pPr>
            <a:r>
              <a:rPr lang="en">
                <a:solidFill>
                  <a:srgbClr val="FFFFFF"/>
                </a:solidFill>
              </a:rPr>
              <a:t>Major Symptoms include: Seizures, Decreased level of consciousness, respiratory failure</a:t>
            </a:r>
            <a:endParaRPr>
              <a:solidFill>
                <a:srgbClr val="FFFFFF"/>
              </a:solidFill>
            </a:endParaRPr>
          </a:p>
          <a:p>
            <a:pPr indent="0" lvl="0" marL="0" marR="0" rtl="0" algn="l">
              <a:lnSpc>
                <a:spcPct val="140043"/>
              </a:lnSpc>
              <a:spcBef>
                <a:spcPts val="0"/>
              </a:spcBef>
              <a:spcAft>
                <a:spcPts val="0"/>
              </a:spcAft>
              <a:buClr>
                <a:srgbClr val="000000"/>
              </a:buClr>
              <a:buSzPts val="900"/>
              <a:buFont typeface="Arial"/>
              <a:buNone/>
            </a:pPr>
            <a:r>
              <a:t/>
            </a:r>
            <a:endParaRPr sz="1300">
              <a:solidFill>
                <a:srgbClr val="FFFFFF"/>
              </a:solidFill>
              <a:latin typeface="Poppins"/>
              <a:ea typeface="Poppins"/>
              <a:cs typeface="Poppins"/>
              <a:sym typeface="Poppins"/>
            </a:endParaRPr>
          </a:p>
        </p:txBody>
      </p:sp>
      <p:sp>
        <p:nvSpPr>
          <p:cNvPr id="217" name="Google Shape;217;p22"/>
          <p:cNvSpPr txBox="1"/>
          <p:nvPr/>
        </p:nvSpPr>
        <p:spPr>
          <a:xfrm>
            <a:off x="2142384" y="2836153"/>
            <a:ext cx="2824200" cy="107700"/>
          </a:xfrm>
          <a:prstGeom prst="rect">
            <a:avLst/>
          </a:prstGeom>
          <a:noFill/>
          <a:ln>
            <a:noFill/>
          </a:ln>
        </p:spPr>
        <p:txBody>
          <a:bodyPr anchorCtr="0" anchor="t" bIns="0" lIns="0" spcFirstLastPara="1" rIns="0" wrap="square" tIns="0">
            <a:spAutoFit/>
          </a:bodyPr>
          <a:lstStyle/>
          <a:p>
            <a:pPr indent="0" lvl="0" marL="0" marR="0" rtl="0" algn="l">
              <a:lnSpc>
                <a:spcPct val="140043"/>
              </a:lnSpc>
              <a:spcBef>
                <a:spcPts val="0"/>
              </a:spcBef>
              <a:spcAft>
                <a:spcPts val="0"/>
              </a:spcAft>
              <a:buClr>
                <a:srgbClr val="000000"/>
              </a:buClr>
              <a:buSzPts val="900"/>
              <a:buFont typeface="Arial"/>
              <a:buNone/>
            </a:pPr>
            <a:r>
              <a:t/>
            </a:r>
            <a:endParaRPr b="0" i="0" sz="700" u="none" cap="none" strike="noStrike">
              <a:solidFill>
                <a:srgbClr val="000000"/>
              </a:solidFill>
              <a:latin typeface="Arial"/>
              <a:ea typeface="Arial"/>
              <a:cs typeface="Arial"/>
              <a:sym typeface="Arial"/>
            </a:endParaRPr>
          </a:p>
        </p:txBody>
      </p:sp>
      <p:grpSp>
        <p:nvGrpSpPr>
          <p:cNvPr id="218" name="Google Shape;218;p22"/>
          <p:cNvGrpSpPr/>
          <p:nvPr/>
        </p:nvGrpSpPr>
        <p:grpSpPr>
          <a:xfrm rot="1263798">
            <a:off x="-454028" y="4395169"/>
            <a:ext cx="3433721" cy="1705957"/>
            <a:chOff x="0" y="-47625"/>
            <a:chExt cx="1808700" cy="898607"/>
          </a:xfrm>
        </p:grpSpPr>
        <p:sp>
          <p:nvSpPr>
            <p:cNvPr id="219" name="Google Shape;219;p22"/>
            <p:cNvSpPr/>
            <p:nvPr/>
          </p:nvSpPr>
          <p:spPr>
            <a:xfrm>
              <a:off x="0" y="0"/>
              <a:ext cx="1808674" cy="850982"/>
            </a:xfrm>
            <a:custGeom>
              <a:rect b="b" l="l" r="r" t="t"/>
              <a:pathLst>
                <a:path extrusionOk="0" h="850982" w="1808674">
                  <a:moveTo>
                    <a:pt x="0" y="0"/>
                  </a:moveTo>
                  <a:lnTo>
                    <a:pt x="1808674" y="0"/>
                  </a:lnTo>
                  <a:lnTo>
                    <a:pt x="1808674" y="850982"/>
                  </a:lnTo>
                  <a:lnTo>
                    <a:pt x="0" y="850982"/>
                  </a:lnTo>
                  <a:close/>
                </a:path>
              </a:pathLst>
            </a:custGeom>
            <a:solidFill>
              <a:srgbClr val="FFFFFF"/>
            </a:solidFill>
            <a:ln>
              <a:noFill/>
            </a:ln>
          </p:spPr>
        </p:sp>
        <p:sp>
          <p:nvSpPr>
            <p:cNvPr id="220" name="Google Shape;220;p22"/>
            <p:cNvSpPr txBox="1"/>
            <p:nvPr/>
          </p:nvSpPr>
          <p:spPr>
            <a:xfrm>
              <a:off x="0" y="-47625"/>
              <a:ext cx="1808700" cy="8985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Clr>
                  <a:srgbClr val="000000"/>
                </a:buClr>
                <a:buSzPts val="900"/>
                <a:buFont typeface="Arial"/>
                <a:buNone/>
              </a:pPr>
              <a:r>
                <a:t/>
              </a:r>
              <a:endParaRPr b="0" i="0" sz="900" u="none" cap="none" strike="noStrike">
                <a:solidFill>
                  <a:schemeClr val="dk1"/>
                </a:solidFill>
                <a:latin typeface="Calibri"/>
                <a:ea typeface="Calibri"/>
                <a:cs typeface="Calibri"/>
                <a:sym typeface="Calibri"/>
              </a:endParaRPr>
            </a:p>
          </p:txBody>
        </p:sp>
      </p:grpSp>
      <p:sp>
        <p:nvSpPr>
          <p:cNvPr id="221" name="Google Shape;221;p22"/>
          <p:cNvSpPr/>
          <p:nvPr/>
        </p:nvSpPr>
        <p:spPr>
          <a:xfrm>
            <a:off x="513824" y="4591836"/>
            <a:ext cx="928469" cy="356113"/>
          </a:xfrm>
          <a:custGeom>
            <a:rect b="b" l="l" r="r" t="t"/>
            <a:pathLst>
              <a:path extrusionOk="0" h="712225" w="1856937">
                <a:moveTo>
                  <a:pt x="0" y="0"/>
                </a:moveTo>
                <a:lnTo>
                  <a:pt x="1856937" y="0"/>
                </a:lnTo>
                <a:lnTo>
                  <a:pt x="1856937" y="712225"/>
                </a:lnTo>
                <a:lnTo>
                  <a:pt x="0" y="712225"/>
                </a:lnTo>
                <a:lnTo>
                  <a:pt x="0" y="0"/>
                </a:lnTo>
                <a:close/>
              </a:path>
            </a:pathLst>
          </a:custGeom>
          <a:blipFill rotWithShape="1">
            <a:blip r:embed="rId4">
              <a:alphaModFix/>
            </a:blip>
            <a:stretch>
              <a:fillRect b="0" l="0" r="0" t="0"/>
            </a:stretch>
          </a:blipFill>
          <a:ln>
            <a:noFill/>
          </a:ln>
        </p:spPr>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sp>
        <p:nvSpPr>
          <p:cNvPr id="226" name="Google Shape;226;p23"/>
          <p:cNvSpPr/>
          <p:nvPr/>
        </p:nvSpPr>
        <p:spPr>
          <a:xfrm>
            <a:off x="0" y="0"/>
            <a:ext cx="9144000" cy="51435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mt="30000"/>
            </a:blip>
            <a:stretch>
              <a:fillRect b="0" l="-20309" r="-20309" t="0"/>
            </a:stretch>
          </a:blipFill>
          <a:ln>
            <a:noFill/>
          </a:ln>
        </p:spPr>
      </p:sp>
      <p:sp>
        <p:nvSpPr>
          <p:cNvPr id="227" name="Google Shape;227;p23"/>
          <p:cNvSpPr txBox="1"/>
          <p:nvPr/>
        </p:nvSpPr>
        <p:spPr>
          <a:xfrm>
            <a:off x="514350" y="747400"/>
            <a:ext cx="4057800" cy="323100"/>
          </a:xfrm>
          <a:prstGeom prst="rect">
            <a:avLst/>
          </a:prstGeom>
          <a:noFill/>
          <a:ln>
            <a:noFill/>
          </a:ln>
        </p:spPr>
        <p:txBody>
          <a:bodyPr anchorCtr="0" anchor="t" bIns="0" lIns="0" spcFirstLastPara="1" rIns="0" wrap="square" tIns="0">
            <a:spAutoFit/>
          </a:bodyPr>
          <a:lstStyle/>
          <a:p>
            <a:pPr indent="0" lvl="0" marL="0" marR="0" rtl="0" algn="l">
              <a:lnSpc>
                <a:spcPct val="140018"/>
              </a:lnSpc>
              <a:spcBef>
                <a:spcPts val="0"/>
              </a:spcBef>
              <a:spcAft>
                <a:spcPts val="0"/>
              </a:spcAft>
              <a:buClr>
                <a:srgbClr val="000000"/>
              </a:buClr>
              <a:buSzPts val="2100"/>
              <a:buFont typeface="Arial"/>
              <a:buNone/>
            </a:pPr>
            <a:r>
              <a:rPr lang="en" sz="2100">
                <a:solidFill>
                  <a:srgbClr val="B92928"/>
                </a:solidFill>
                <a:latin typeface="League Spartan"/>
                <a:ea typeface="League Spartan"/>
                <a:cs typeface="League Spartan"/>
                <a:sym typeface="League Spartan"/>
              </a:rPr>
              <a:t>Diamond Shruumz Investigation</a:t>
            </a:r>
            <a:endParaRPr b="0" i="0" sz="700" u="none" cap="none" strike="noStrike">
              <a:solidFill>
                <a:srgbClr val="000000"/>
              </a:solidFill>
              <a:latin typeface="Arial"/>
              <a:ea typeface="Arial"/>
              <a:cs typeface="Arial"/>
              <a:sym typeface="Arial"/>
            </a:endParaRPr>
          </a:p>
        </p:txBody>
      </p:sp>
      <p:cxnSp>
        <p:nvCxnSpPr>
          <p:cNvPr id="228" name="Google Shape;228;p23"/>
          <p:cNvCxnSpPr/>
          <p:nvPr/>
        </p:nvCxnSpPr>
        <p:spPr>
          <a:xfrm flipH="1" rot="10800000">
            <a:off x="514886" y="1116755"/>
            <a:ext cx="1627500" cy="9300"/>
          </a:xfrm>
          <a:prstGeom prst="straightConnector1">
            <a:avLst/>
          </a:prstGeom>
          <a:noFill/>
          <a:ln cap="flat" cmpd="sng" w="38100">
            <a:solidFill>
              <a:srgbClr val="000000"/>
            </a:solidFill>
            <a:prstDash val="solid"/>
            <a:round/>
            <a:headEnd len="sm" w="sm" type="none"/>
            <a:tailEnd len="sm" w="sm" type="none"/>
          </a:ln>
        </p:spPr>
      </p:cxnSp>
      <p:grpSp>
        <p:nvGrpSpPr>
          <p:cNvPr id="229" name="Google Shape;229;p23"/>
          <p:cNvGrpSpPr/>
          <p:nvPr/>
        </p:nvGrpSpPr>
        <p:grpSpPr>
          <a:xfrm>
            <a:off x="7600950" y="-90416"/>
            <a:ext cx="1543101" cy="5234165"/>
            <a:chOff x="0" y="-47625"/>
            <a:chExt cx="812800" cy="2757000"/>
          </a:xfrm>
        </p:grpSpPr>
        <p:sp>
          <p:nvSpPr>
            <p:cNvPr id="230" name="Google Shape;230;p23"/>
            <p:cNvSpPr/>
            <p:nvPr/>
          </p:nvSpPr>
          <p:spPr>
            <a:xfrm>
              <a:off x="0" y="0"/>
              <a:ext cx="812800" cy="2709333"/>
            </a:xfrm>
            <a:custGeom>
              <a:rect b="b" l="l" r="r" t="t"/>
              <a:pathLst>
                <a:path extrusionOk="0" h="2709333" w="812800">
                  <a:moveTo>
                    <a:pt x="0" y="0"/>
                  </a:moveTo>
                  <a:lnTo>
                    <a:pt x="812800" y="0"/>
                  </a:lnTo>
                  <a:lnTo>
                    <a:pt x="812800" y="2709333"/>
                  </a:lnTo>
                  <a:lnTo>
                    <a:pt x="0" y="2709333"/>
                  </a:lnTo>
                  <a:close/>
                </a:path>
              </a:pathLst>
            </a:custGeom>
            <a:solidFill>
              <a:srgbClr val="790306"/>
            </a:solidFill>
            <a:ln>
              <a:noFill/>
            </a:ln>
          </p:spPr>
        </p:sp>
        <p:sp>
          <p:nvSpPr>
            <p:cNvPr id="231" name="Google Shape;231;p23"/>
            <p:cNvSpPr txBox="1"/>
            <p:nvPr/>
          </p:nvSpPr>
          <p:spPr>
            <a:xfrm>
              <a:off x="0" y="-47625"/>
              <a:ext cx="812700" cy="27570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Clr>
                  <a:srgbClr val="000000"/>
                </a:buClr>
                <a:buSzPts val="900"/>
                <a:buFont typeface="Arial"/>
                <a:buNone/>
              </a:pPr>
              <a:r>
                <a:t/>
              </a:r>
              <a:endParaRPr b="0" i="0" sz="900" u="none" cap="none" strike="noStrike">
                <a:solidFill>
                  <a:schemeClr val="dk1"/>
                </a:solidFill>
                <a:latin typeface="Calibri"/>
                <a:ea typeface="Calibri"/>
                <a:cs typeface="Calibri"/>
                <a:sym typeface="Calibri"/>
              </a:endParaRPr>
            </a:p>
          </p:txBody>
        </p:sp>
      </p:grpSp>
      <p:sp>
        <p:nvSpPr>
          <p:cNvPr id="232" name="Google Shape;232;p23"/>
          <p:cNvSpPr txBox="1"/>
          <p:nvPr/>
        </p:nvSpPr>
        <p:spPr>
          <a:xfrm>
            <a:off x="514350" y="476250"/>
            <a:ext cx="1628100" cy="107700"/>
          </a:xfrm>
          <a:prstGeom prst="rect">
            <a:avLst/>
          </a:prstGeom>
          <a:noFill/>
          <a:ln>
            <a:noFill/>
          </a:ln>
        </p:spPr>
        <p:txBody>
          <a:bodyPr anchorCtr="0" anchor="t" bIns="0" lIns="0" spcFirstLastPara="1" rIns="0" wrap="square" tIns="0">
            <a:spAutoFit/>
          </a:bodyPr>
          <a:lstStyle/>
          <a:p>
            <a:pPr indent="0" lvl="0" marL="0" marR="0" rtl="0" algn="l">
              <a:lnSpc>
                <a:spcPct val="139983"/>
              </a:lnSpc>
              <a:spcBef>
                <a:spcPts val="0"/>
              </a:spcBef>
              <a:spcAft>
                <a:spcPts val="0"/>
              </a:spcAft>
              <a:buClr>
                <a:srgbClr val="000000"/>
              </a:buClr>
              <a:buSzPts val="1800"/>
              <a:buFont typeface="Arial"/>
              <a:buNone/>
            </a:pPr>
            <a:r>
              <a:t/>
            </a:r>
            <a:endParaRPr b="0" i="0" sz="700" u="none" cap="none" strike="noStrike">
              <a:solidFill>
                <a:srgbClr val="000000"/>
              </a:solidFill>
              <a:latin typeface="Arial"/>
              <a:ea typeface="Arial"/>
              <a:cs typeface="Arial"/>
              <a:sym typeface="Arial"/>
            </a:endParaRPr>
          </a:p>
        </p:txBody>
      </p:sp>
      <p:grpSp>
        <p:nvGrpSpPr>
          <p:cNvPr id="233" name="Google Shape;233;p23"/>
          <p:cNvGrpSpPr/>
          <p:nvPr/>
        </p:nvGrpSpPr>
        <p:grpSpPr>
          <a:xfrm rot="1263798">
            <a:off x="-454028" y="4395169"/>
            <a:ext cx="3433721" cy="1705957"/>
            <a:chOff x="0" y="-47625"/>
            <a:chExt cx="1808700" cy="898607"/>
          </a:xfrm>
        </p:grpSpPr>
        <p:sp>
          <p:nvSpPr>
            <p:cNvPr id="234" name="Google Shape;234;p23"/>
            <p:cNvSpPr/>
            <p:nvPr/>
          </p:nvSpPr>
          <p:spPr>
            <a:xfrm>
              <a:off x="0" y="0"/>
              <a:ext cx="1808674" cy="850982"/>
            </a:xfrm>
            <a:custGeom>
              <a:rect b="b" l="l" r="r" t="t"/>
              <a:pathLst>
                <a:path extrusionOk="0" h="850982" w="1808674">
                  <a:moveTo>
                    <a:pt x="0" y="0"/>
                  </a:moveTo>
                  <a:lnTo>
                    <a:pt x="1808674" y="0"/>
                  </a:lnTo>
                  <a:lnTo>
                    <a:pt x="1808674" y="850982"/>
                  </a:lnTo>
                  <a:lnTo>
                    <a:pt x="0" y="850982"/>
                  </a:lnTo>
                  <a:close/>
                </a:path>
              </a:pathLst>
            </a:custGeom>
            <a:solidFill>
              <a:srgbClr val="FFFFFF"/>
            </a:solidFill>
            <a:ln>
              <a:noFill/>
            </a:ln>
          </p:spPr>
        </p:sp>
        <p:sp>
          <p:nvSpPr>
            <p:cNvPr id="235" name="Google Shape;235;p23"/>
            <p:cNvSpPr txBox="1"/>
            <p:nvPr/>
          </p:nvSpPr>
          <p:spPr>
            <a:xfrm>
              <a:off x="0" y="-47625"/>
              <a:ext cx="1808700" cy="8985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Clr>
                  <a:srgbClr val="000000"/>
                </a:buClr>
                <a:buSzPts val="900"/>
                <a:buFont typeface="Arial"/>
                <a:buNone/>
              </a:pPr>
              <a:r>
                <a:t/>
              </a:r>
              <a:endParaRPr b="0" i="0" sz="900" u="none" cap="none" strike="noStrike">
                <a:solidFill>
                  <a:schemeClr val="dk1"/>
                </a:solidFill>
                <a:latin typeface="Calibri"/>
                <a:ea typeface="Calibri"/>
                <a:cs typeface="Calibri"/>
                <a:sym typeface="Calibri"/>
              </a:endParaRPr>
            </a:p>
          </p:txBody>
        </p:sp>
      </p:grpSp>
      <p:sp>
        <p:nvSpPr>
          <p:cNvPr id="236" name="Google Shape;236;p23"/>
          <p:cNvSpPr/>
          <p:nvPr/>
        </p:nvSpPr>
        <p:spPr>
          <a:xfrm>
            <a:off x="513824" y="4591836"/>
            <a:ext cx="928469" cy="356113"/>
          </a:xfrm>
          <a:custGeom>
            <a:rect b="b" l="l" r="r" t="t"/>
            <a:pathLst>
              <a:path extrusionOk="0" h="712225" w="1856937">
                <a:moveTo>
                  <a:pt x="0" y="0"/>
                </a:moveTo>
                <a:lnTo>
                  <a:pt x="1856937" y="0"/>
                </a:lnTo>
                <a:lnTo>
                  <a:pt x="1856937" y="712225"/>
                </a:lnTo>
                <a:lnTo>
                  <a:pt x="0" y="712225"/>
                </a:lnTo>
                <a:lnTo>
                  <a:pt x="0" y="0"/>
                </a:lnTo>
                <a:close/>
              </a:path>
            </a:pathLst>
          </a:custGeom>
          <a:blipFill rotWithShape="1">
            <a:blip r:embed="rId4">
              <a:alphaModFix/>
            </a:blip>
            <a:stretch>
              <a:fillRect b="0" l="0" r="0" t="0"/>
            </a:stretch>
          </a:blipFill>
          <a:ln>
            <a:noFill/>
          </a:ln>
        </p:spPr>
      </p:sp>
      <p:sp>
        <p:nvSpPr>
          <p:cNvPr id="237" name="Google Shape;237;p23"/>
          <p:cNvSpPr txBox="1"/>
          <p:nvPr/>
        </p:nvSpPr>
        <p:spPr>
          <a:xfrm>
            <a:off x="401925" y="1393975"/>
            <a:ext cx="6410400" cy="2625300"/>
          </a:xfrm>
          <a:prstGeom prst="rect">
            <a:avLst/>
          </a:prstGeom>
          <a:noFill/>
          <a:ln>
            <a:noFill/>
          </a:ln>
        </p:spPr>
        <p:txBody>
          <a:bodyPr anchorCtr="0" anchor="t" bIns="91425" lIns="91425" spcFirstLastPara="1" rIns="91425" wrap="square" tIns="91425">
            <a:noAutofit/>
          </a:bodyPr>
          <a:lstStyle/>
          <a:p>
            <a:pPr indent="-323850" lvl="0" marL="457200" rtl="0" algn="l">
              <a:lnSpc>
                <a:spcPct val="100000"/>
              </a:lnSpc>
              <a:spcBef>
                <a:spcPts val="0"/>
              </a:spcBef>
              <a:spcAft>
                <a:spcPts val="0"/>
              </a:spcAft>
              <a:buClr>
                <a:schemeClr val="dk2"/>
              </a:buClr>
              <a:buSzPts val="1500"/>
              <a:buChar char="●"/>
            </a:pPr>
            <a:r>
              <a:rPr b="1" lang="en" sz="1500">
                <a:solidFill>
                  <a:schemeClr val="dk2"/>
                </a:solidFill>
              </a:rPr>
              <a:t>Method:</a:t>
            </a:r>
            <a:endParaRPr b="1" sz="1500">
              <a:solidFill>
                <a:schemeClr val="dk2"/>
              </a:solidFill>
            </a:endParaRPr>
          </a:p>
          <a:p>
            <a:pPr indent="-323850" lvl="1" marL="914400" rtl="0" algn="l">
              <a:lnSpc>
                <a:spcPct val="100000"/>
              </a:lnSpc>
              <a:spcBef>
                <a:spcPts val="0"/>
              </a:spcBef>
              <a:spcAft>
                <a:spcPts val="0"/>
              </a:spcAft>
              <a:buClr>
                <a:schemeClr val="dk2"/>
              </a:buClr>
              <a:buSzPts val="1500"/>
              <a:buFont typeface="Poppins"/>
              <a:buChar char="○"/>
            </a:pPr>
            <a:r>
              <a:rPr b="1" lang="en" sz="1500">
                <a:solidFill>
                  <a:schemeClr val="dk2"/>
                </a:solidFill>
              </a:rPr>
              <a:t>Data Source:</a:t>
            </a:r>
            <a:r>
              <a:rPr lang="en" sz="1500">
                <a:solidFill>
                  <a:schemeClr val="dk2"/>
                </a:solidFill>
              </a:rPr>
              <a:t> ESSENCE Syndromic Surveillance </a:t>
            </a:r>
            <a:endParaRPr sz="1500">
              <a:solidFill>
                <a:schemeClr val="dk2"/>
              </a:solidFill>
            </a:endParaRPr>
          </a:p>
          <a:p>
            <a:pPr indent="-323850" lvl="1" marL="914400" rtl="0" algn="l">
              <a:lnSpc>
                <a:spcPct val="100000"/>
              </a:lnSpc>
              <a:spcBef>
                <a:spcPts val="0"/>
              </a:spcBef>
              <a:spcAft>
                <a:spcPts val="0"/>
              </a:spcAft>
              <a:buClr>
                <a:schemeClr val="dk2"/>
              </a:buClr>
              <a:buSzPts val="1500"/>
              <a:buFont typeface="Poppins"/>
              <a:buChar char="○"/>
            </a:pPr>
            <a:r>
              <a:rPr b="1" lang="en" sz="1500">
                <a:solidFill>
                  <a:schemeClr val="dk2"/>
                </a:solidFill>
              </a:rPr>
              <a:t>Site:</a:t>
            </a:r>
            <a:r>
              <a:rPr lang="en" sz="1500">
                <a:solidFill>
                  <a:schemeClr val="dk2"/>
                </a:solidFill>
              </a:rPr>
              <a:t> Arizona </a:t>
            </a:r>
            <a:endParaRPr sz="1500">
              <a:solidFill>
                <a:schemeClr val="dk2"/>
              </a:solidFill>
            </a:endParaRPr>
          </a:p>
          <a:p>
            <a:pPr indent="-323850" lvl="1" marL="914400" rtl="0" algn="l">
              <a:lnSpc>
                <a:spcPct val="100000"/>
              </a:lnSpc>
              <a:spcBef>
                <a:spcPts val="0"/>
              </a:spcBef>
              <a:spcAft>
                <a:spcPts val="0"/>
              </a:spcAft>
              <a:buClr>
                <a:schemeClr val="dk2"/>
              </a:buClr>
              <a:buSzPts val="1500"/>
              <a:buFont typeface="Poppins"/>
              <a:buChar char="○"/>
            </a:pPr>
            <a:r>
              <a:rPr b="1" lang="en" sz="1500">
                <a:solidFill>
                  <a:schemeClr val="dk2"/>
                </a:solidFill>
              </a:rPr>
              <a:t>Syndrome </a:t>
            </a:r>
            <a:r>
              <a:rPr b="1" lang="en" sz="1500">
                <a:solidFill>
                  <a:schemeClr val="dk2"/>
                </a:solidFill>
              </a:rPr>
              <a:t>Definition</a:t>
            </a:r>
            <a:r>
              <a:rPr b="1" lang="en" sz="1500">
                <a:solidFill>
                  <a:schemeClr val="dk2"/>
                </a:solidFill>
              </a:rPr>
              <a:t>/Query: </a:t>
            </a:r>
            <a:r>
              <a:rPr lang="en" sz="1500">
                <a:solidFill>
                  <a:schemeClr val="dk2"/>
                </a:solidFill>
              </a:rPr>
              <a:t>(,(,^t62.0^,^t620^,t62.0X1A^,),and,(,^trip^,^overdose^,^F1[0-9]^,^t509^,^t50.9^,^t4[03]^,^T3[6-9]^,^T4[0-9]^,^T50^,^T40.7^,^T407^,^T43.[89]^,),),or,(,^shroom^,and,(,^d[iam]ond^,^micro^,^trip^,^high^,^halluc^,^microdose^,^f1[69]^,^r41.82^,r4182^,^r56.9^,^r569^,^r25.8^,^r258^,^t40.9^,^t409^,^91175000^,^229006007^,^overdose^,),),or,^shruumz^,or,^using mush^,^used mush^,^doing mush^,^did mush^,^did some mush^,^taking mush^,^took mush^,^ shroom^,^mushrooms^,^microdosing^, </a:t>
            </a:r>
            <a:endParaRPr sz="1500">
              <a:solidFill>
                <a:schemeClr val="dk2"/>
              </a:solidFill>
            </a:endParaRPr>
          </a:p>
          <a:p>
            <a:pPr indent="-323850" lvl="1" marL="914400" rtl="0" algn="l">
              <a:lnSpc>
                <a:spcPct val="100000"/>
              </a:lnSpc>
              <a:spcBef>
                <a:spcPts val="0"/>
              </a:spcBef>
              <a:spcAft>
                <a:spcPts val="0"/>
              </a:spcAft>
              <a:buClr>
                <a:schemeClr val="dk2"/>
              </a:buClr>
              <a:buSzPts val="1500"/>
              <a:buFont typeface="Roboto"/>
              <a:buChar char="○"/>
            </a:pPr>
            <a:r>
              <a:rPr b="1" lang="en" sz="1500">
                <a:solidFill>
                  <a:schemeClr val="dk2"/>
                </a:solidFill>
              </a:rPr>
              <a:t>Time Frame:</a:t>
            </a:r>
            <a:r>
              <a:rPr lang="en" sz="1500">
                <a:solidFill>
                  <a:schemeClr val="dk2"/>
                </a:solidFill>
              </a:rPr>
              <a:t> January 1st, 2024 - July 1st 2024</a:t>
            </a:r>
            <a:endParaRPr sz="1500">
              <a:solidFill>
                <a:schemeClr val="dk2"/>
              </a:solidFill>
            </a:endParaRPr>
          </a:p>
          <a:p>
            <a:pPr indent="0" lvl="0" marL="0" rtl="0" algn="l">
              <a:lnSpc>
                <a:spcPct val="100000"/>
              </a:lnSpc>
              <a:spcBef>
                <a:spcPts val="0"/>
              </a:spcBef>
              <a:spcAft>
                <a:spcPts val="0"/>
              </a:spcAft>
              <a:buNone/>
            </a:pPr>
            <a:r>
              <a:t/>
            </a:r>
            <a:endParaRPr>
              <a:solidFill>
                <a:srgbClr val="1F1F1F"/>
              </a:solidFill>
              <a:latin typeface="Roboto"/>
              <a:ea typeface="Roboto"/>
              <a:cs typeface="Roboto"/>
              <a:sym typeface="Roboto"/>
            </a:endParaRPr>
          </a:p>
          <a:p>
            <a:pPr indent="0" lvl="0" marL="457200" rtl="0" algn="l">
              <a:lnSpc>
                <a:spcPct val="100000"/>
              </a:lnSpc>
              <a:spcBef>
                <a:spcPts val="0"/>
              </a:spcBef>
              <a:spcAft>
                <a:spcPts val="0"/>
              </a:spcAft>
              <a:buNone/>
            </a:pPr>
            <a:r>
              <a:t/>
            </a:r>
            <a:endParaRPr>
              <a:solidFill>
                <a:srgbClr val="222222"/>
              </a:solidFill>
              <a:latin typeface="Poppins"/>
              <a:ea typeface="Poppins"/>
              <a:cs typeface="Poppins"/>
              <a:sym typeface="Poppins"/>
            </a:endParaRPr>
          </a:p>
          <a:p>
            <a:pPr indent="0" lvl="0" marL="457200" rtl="0" algn="l">
              <a:lnSpc>
                <a:spcPct val="140043"/>
              </a:lnSpc>
              <a:spcBef>
                <a:spcPts val="0"/>
              </a:spcBef>
              <a:spcAft>
                <a:spcPts val="0"/>
              </a:spcAft>
              <a:buNone/>
            </a:pPr>
            <a:r>
              <a:t/>
            </a:r>
            <a:endParaRPr>
              <a:latin typeface="Poppins"/>
              <a:ea typeface="Poppins"/>
              <a:cs typeface="Poppins"/>
              <a:sym typeface="Poppins"/>
            </a:endParaRPr>
          </a:p>
          <a:p>
            <a:pPr indent="0" lvl="0" marL="457200" rtl="0" algn="l">
              <a:lnSpc>
                <a:spcPct val="100000"/>
              </a:lnSpc>
              <a:spcBef>
                <a:spcPts val="0"/>
              </a:spcBef>
              <a:spcAft>
                <a:spcPts val="0"/>
              </a:spcAft>
              <a:buNone/>
            </a:pPr>
            <a:r>
              <a:t/>
            </a:r>
            <a:endParaRPr>
              <a:latin typeface="Poppins"/>
              <a:ea typeface="Poppins"/>
              <a:cs typeface="Poppins"/>
              <a:sym typeface="Poppins"/>
            </a:endParaRPr>
          </a:p>
          <a:p>
            <a:pPr indent="0" lvl="0" marL="0" rtl="0" algn="l">
              <a:spcBef>
                <a:spcPts val="0"/>
              </a:spcBef>
              <a:spcAft>
                <a:spcPts val="0"/>
              </a:spcAft>
              <a:buNone/>
            </a:pPr>
            <a:r>
              <a:t/>
            </a:r>
            <a:endParaRPr sz="180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sp>
        <p:nvSpPr>
          <p:cNvPr id="242" name="Google Shape;242;p24"/>
          <p:cNvSpPr/>
          <p:nvPr/>
        </p:nvSpPr>
        <p:spPr>
          <a:xfrm>
            <a:off x="0" y="0"/>
            <a:ext cx="9144000" cy="51435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mt="30000"/>
            </a:blip>
            <a:stretch>
              <a:fillRect b="0" l="-20309" r="-20309" t="0"/>
            </a:stretch>
          </a:blipFill>
          <a:ln>
            <a:noFill/>
          </a:ln>
        </p:spPr>
      </p:sp>
      <p:sp>
        <p:nvSpPr>
          <p:cNvPr id="243" name="Google Shape;243;p24"/>
          <p:cNvSpPr txBox="1"/>
          <p:nvPr/>
        </p:nvSpPr>
        <p:spPr>
          <a:xfrm>
            <a:off x="514350" y="747411"/>
            <a:ext cx="2478900" cy="323100"/>
          </a:xfrm>
          <a:prstGeom prst="rect">
            <a:avLst/>
          </a:prstGeom>
          <a:noFill/>
          <a:ln>
            <a:noFill/>
          </a:ln>
        </p:spPr>
        <p:txBody>
          <a:bodyPr anchorCtr="0" anchor="t" bIns="0" lIns="0" spcFirstLastPara="1" rIns="0" wrap="square" tIns="0">
            <a:spAutoFit/>
          </a:bodyPr>
          <a:lstStyle/>
          <a:p>
            <a:pPr indent="0" lvl="0" marL="0" marR="0" rtl="0" algn="l">
              <a:lnSpc>
                <a:spcPct val="140018"/>
              </a:lnSpc>
              <a:spcBef>
                <a:spcPts val="0"/>
              </a:spcBef>
              <a:spcAft>
                <a:spcPts val="0"/>
              </a:spcAft>
              <a:buClr>
                <a:srgbClr val="000000"/>
              </a:buClr>
              <a:buSzPts val="2100"/>
              <a:buFont typeface="Arial"/>
              <a:buNone/>
            </a:pPr>
            <a:r>
              <a:rPr lang="en" sz="2100">
                <a:solidFill>
                  <a:srgbClr val="B92928"/>
                </a:solidFill>
                <a:latin typeface="League Spartan"/>
                <a:ea typeface="League Spartan"/>
                <a:cs typeface="League Spartan"/>
                <a:sym typeface="League Spartan"/>
              </a:rPr>
              <a:t>Diamond Shruumz </a:t>
            </a:r>
            <a:endParaRPr b="0" i="0" sz="700" u="none" cap="none" strike="noStrike">
              <a:solidFill>
                <a:srgbClr val="000000"/>
              </a:solidFill>
              <a:latin typeface="Arial"/>
              <a:ea typeface="Arial"/>
              <a:cs typeface="Arial"/>
              <a:sym typeface="Arial"/>
            </a:endParaRPr>
          </a:p>
        </p:txBody>
      </p:sp>
      <p:cxnSp>
        <p:nvCxnSpPr>
          <p:cNvPr id="244" name="Google Shape;244;p24"/>
          <p:cNvCxnSpPr/>
          <p:nvPr/>
        </p:nvCxnSpPr>
        <p:spPr>
          <a:xfrm flipH="1" rot="10800000">
            <a:off x="514886" y="1116755"/>
            <a:ext cx="1627500" cy="9300"/>
          </a:xfrm>
          <a:prstGeom prst="straightConnector1">
            <a:avLst/>
          </a:prstGeom>
          <a:noFill/>
          <a:ln cap="flat" cmpd="sng" w="38100">
            <a:solidFill>
              <a:srgbClr val="000000"/>
            </a:solidFill>
            <a:prstDash val="solid"/>
            <a:round/>
            <a:headEnd len="sm" w="sm" type="none"/>
            <a:tailEnd len="sm" w="sm" type="none"/>
          </a:ln>
        </p:spPr>
      </p:cxnSp>
      <p:grpSp>
        <p:nvGrpSpPr>
          <p:cNvPr id="245" name="Google Shape;245;p24"/>
          <p:cNvGrpSpPr/>
          <p:nvPr/>
        </p:nvGrpSpPr>
        <p:grpSpPr>
          <a:xfrm>
            <a:off x="7600950" y="-90416"/>
            <a:ext cx="1543101" cy="5234165"/>
            <a:chOff x="0" y="-47625"/>
            <a:chExt cx="812800" cy="2757000"/>
          </a:xfrm>
        </p:grpSpPr>
        <p:sp>
          <p:nvSpPr>
            <p:cNvPr id="246" name="Google Shape;246;p24"/>
            <p:cNvSpPr/>
            <p:nvPr/>
          </p:nvSpPr>
          <p:spPr>
            <a:xfrm>
              <a:off x="0" y="0"/>
              <a:ext cx="812800" cy="2709333"/>
            </a:xfrm>
            <a:custGeom>
              <a:rect b="b" l="l" r="r" t="t"/>
              <a:pathLst>
                <a:path extrusionOk="0" h="2709333" w="812800">
                  <a:moveTo>
                    <a:pt x="0" y="0"/>
                  </a:moveTo>
                  <a:lnTo>
                    <a:pt x="812800" y="0"/>
                  </a:lnTo>
                  <a:lnTo>
                    <a:pt x="812800" y="2709333"/>
                  </a:lnTo>
                  <a:lnTo>
                    <a:pt x="0" y="2709333"/>
                  </a:lnTo>
                  <a:close/>
                </a:path>
              </a:pathLst>
            </a:custGeom>
            <a:solidFill>
              <a:srgbClr val="790306"/>
            </a:solidFill>
            <a:ln>
              <a:noFill/>
            </a:ln>
          </p:spPr>
        </p:sp>
        <p:sp>
          <p:nvSpPr>
            <p:cNvPr id="247" name="Google Shape;247;p24"/>
            <p:cNvSpPr txBox="1"/>
            <p:nvPr/>
          </p:nvSpPr>
          <p:spPr>
            <a:xfrm>
              <a:off x="0" y="-47625"/>
              <a:ext cx="812700" cy="27570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Clr>
                  <a:srgbClr val="000000"/>
                </a:buClr>
                <a:buSzPts val="900"/>
                <a:buFont typeface="Arial"/>
                <a:buNone/>
              </a:pPr>
              <a:r>
                <a:t/>
              </a:r>
              <a:endParaRPr b="0" i="0" sz="900" u="none" cap="none" strike="noStrike">
                <a:solidFill>
                  <a:schemeClr val="dk1"/>
                </a:solidFill>
                <a:latin typeface="Calibri"/>
                <a:ea typeface="Calibri"/>
                <a:cs typeface="Calibri"/>
                <a:sym typeface="Calibri"/>
              </a:endParaRPr>
            </a:p>
          </p:txBody>
        </p:sp>
      </p:grpSp>
      <p:sp>
        <p:nvSpPr>
          <p:cNvPr id="248" name="Google Shape;248;p24"/>
          <p:cNvSpPr txBox="1"/>
          <p:nvPr/>
        </p:nvSpPr>
        <p:spPr>
          <a:xfrm>
            <a:off x="514350" y="476250"/>
            <a:ext cx="1628100" cy="107700"/>
          </a:xfrm>
          <a:prstGeom prst="rect">
            <a:avLst/>
          </a:prstGeom>
          <a:noFill/>
          <a:ln>
            <a:noFill/>
          </a:ln>
        </p:spPr>
        <p:txBody>
          <a:bodyPr anchorCtr="0" anchor="t" bIns="0" lIns="0" spcFirstLastPara="1" rIns="0" wrap="square" tIns="0">
            <a:spAutoFit/>
          </a:bodyPr>
          <a:lstStyle/>
          <a:p>
            <a:pPr indent="0" lvl="0" marL="0" marR="0" rtl="0" algn="l">
              <a:lnSpc>
                <a:spcPct val="139983"/>
              </a:lnSpc>
              <a:spcBef>
                <a:spcPts val="0"/>
              </a:spcBef>
              <a:spcAft>
                <a:spcPts val="0"/>
              </a:spcAft>
              <a:buClr>
                <a:srgbClr val="000000"/>
              </a:buClr>
              <a:buSzPts val="1800"/>
              <a:buFont typeface="Arial"/>
              <a:buNone/>
            </a:pPr>
            <a:r>
              <a:t/>
            </a:r>
            <a:endParaRPr b="0" i="0" sz="700" u="none" cap="none" strike="noStrike">
              <a:solidFill>
                <a:srgbClr val="000000"/>
              </a:solidFill>
              <a:latin typeface="Arial"/>
              <a:ea typeface="Arial"/>
              <a:cs typeface="Arial"/>
              <a:sym typeface="Arial"/>
            </a:endParaRPr>
          </a:p>
        </p:txBody>
      </p:sp>
      <p:grpSp>
        <p:nvGrpSpPr>
          <p:cNvPr id="249" name="Google Shape;249;p24"/>
          <p:cNvGrpSpPr/>
          <p:nvPr/>
        </p:nvGrpSpPr>
        <p:grpSpPr>
          <a:xfrm rot="1263798">
            <a:off x="-454028" y="4395169"/>
            <a:ext cx="3433721" cy="1705957"/>
            <a:chOff x="0" y="-47625"/>
            <a:chExt cx="1808700" cy="898607"/>
          </a:xfrm>
        </p:grpSpPr>
        <p:sp>
          <p:nvSpPr>
            <p:cNvPr id="250" name="Google Shape;250;p24"/>
            <p:cNvSpPr/>
            <p:nvPr/>
          </p:nvSpPr>
          <p:spPr>
            <a:xfrm>
              <a:off x="0" y="0"/>
              <a:ext cx="1808674" cy="850982"/>
            </a:xfrm>
            <a:custGeom>
              <a:rect b="b" l="l" r="r" t="t"/>
              <a:pathLst>
                <a:path extrusionOk="0" h="850982" w="1808674">
                  <a:moveTo>
                    <a:pt x="0" y="0"/>
                  </a:moveTo>
                  <a:lnTo>
                    <a:pt x="1808674" y="0"/>
                  </a:lnTo>
                  <a:lnTo>
                    <a:pt x="1808674" y="850982"/>
                  </a:lnTo>
                  <a:lnTo>
                    <a:pt x="0" y="850982"/>
                  </a:lnTo>
                  <a:close/>
                </a:path>
              </a:pathLst>
            </a:custGeom>
            <a:solidFill>
              <a:srgbClr val="FFFFFF"/>
            </a:solidFill>
            <a:ln>
              <a:noFill/>
            </a:ln>
          </p:spPr>
        </p:sp>
        <p:sp>
          <p:nvSpPr>
            <p:cNvPr id="251" name="Google Shape;251;p24"/>
            <p:cNvSpPr txBox="1"/>
            <p:nvPr/>
          </p:nvSpPr>
          <p:spPr>
            <a:xfrm>
              <a:off x="0" y="-47625"/>
              <a:ext cx="1808700" cy="8985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Clr>
                  <a:srgbClr val="000000"/>
                </a:buClr>
                <a:buSzPts val="900"/>
                <a:buFont typeface="Arial"/>
                <a:buNone/>
              </a:pPr>
              <a:r>
                <a:t/>
              </a:r>
              <a:endParaRPr b="0" i="0" sz="900" u="none" cap="none" strike="noStrike">
                <a:solidFill>
                  <a:schemeClr val="dk1"/>
                </a:solidFill>
                <a:latin typeface="Calibri"/>
                <a:ea typeface="Calibri"/>
                <a:cs typeface="Calibri"/>
                <a:sym typeface="Calibri"/>
              </a:endParaRPr>
            </a:p>
          </p:txBody>
        </p:sp>
      </p:grpSp>
      <p:sp>
        <p:nvSpPr>
          <p:cNvPr id="252" name="Google Shape;252;p24"/>
          <p:cNvSpPr/>
          <p:nvPr/>
        </p:nvSpPr>
        <p:spPr>
          <a:xfrm>
            <a:off x="513824" y="4591836"/>
            <a:ext cx="928469" cy="356113"/>
          </a:xfrm>
          <a:custGeom>
            <a:rect b="b" l="l" r="r" t="t"/>
            <a:pathLst>
              <a:path extrusionOk="0" h="712225" w="1856937">
                <a:moveTo>
                  <a:pt x="0" y="0"/>
                </a:moveTo>
                <a:lnTo>
                  <a:pt x="1856937" y="0"/>
                </a:lnTo>
                <a:lnTo>
                  <a:pt x="1856937" y="712225"/>
                </a:lnTo>
                <a:lnTo>
                  <a:pt x="0" y="712225"/>
                </a:lnTo>
                <a:lnTo>
                  <a:pt x="0" y="0"/>
                </a:lnTo>
                <a:close/>
              </a:path>
            </a:pathLst>
          </a:custGeom>
          <a:blipFill rotWithShape="1">
            <a:blip r:embed="rId4">
              <a:alphaModFix/>
            </a:blip>
            <a:stretch>
              <a:fillRect b="0" l="0" r="0" t="0"/>
            </a:stretch>
          </a:blipFill>
          <a:ln>
            <a:noFill/>
          </a:ln>
        </p:spPr>
      </p:sp>
      <p:sp>
        <p:nvSpPr>
          <p:cNvPr id="253" name="Google Shape;253;p24"/>
          <p:cNvSpPr txBox="1"/>
          <p:nvPr/>
        </p:nvSpPr>
        <p:spPr>
          <a:xfrm>
            <a:off x="401925" y="1393975"/>
            <a:ext cx="6410400" cy="2625300"/>
          </a:xfrm>
          <a:prstGeom prst="rect">
            <a:avLst/>
          </a:prstGeom>
          <a:noFill/>
          <a:ln>
            <a:noFill/>
          </a:ln>
        </p:spPr>
        <p:txBody>
          <a:bodyPr anchorCtr="0" anchor="t" bIns="91425" lIns="91425" spcFirstLastPara="1" rIns="91425" wrap="square" tIns="91425">
            <a:noAutofit/>
          </a:bodyPr>
          <a:lstStyle/>
          <a:p>
            <a:pPr indent="-330200" lvl="0" marL="457200" rtl="0" algn="l">
              <a:spcBef>
                <a:spcPts val="0"/>
              </a:spcBef>
              <a:spcAft>
                <a:spcPts val="0"/>
              </a:spcAft>
              <a:buClr>
                <a:schemeClr val="dk2"/>
              </a:buClr>
              <a:buSzPts val="1600"/>
              <a:buChar char="●"/>
            </a:pPr>
            <a:r>
              <a:rPr b="1" lang="en" sz="1600">
                <a:solidFill>
                  <a:schemeClr val="dk2"/>
                </a:solidFill>
              </a:rPr>
              <a:t>Results </a:t>
            </a:r>
            <a:endParaRPr b="1" sz="1600">
              <a:solidFill>
                <a:schemeClr val="dk2"/>
              </a:solidFill>
            </a:endParaRPr>
          </a:p>
          <a:p>
            <a:pPr indent="-330200" lvl="0" marL="457200" rtl="0" algn="l">
              <a:spcBef>
                <a:spcPts val="0"/>
              </a:spcBef>
              <a:spcAft>
                <a:spcPts val="0"/>
              </a:spcAft>
              <a:buClr>
                <a:schemeClr val="dk2"/>
              </a:buClr>
              <a:buSzPts val="1600"/>
              <a:buChar char="●"/>
            </a:pPr>
            <a:r>
              <a:rPr b="1" lang="en" sz="1600">
                <a:solidFill>
                  <a:schemeClr val="dk2"/>
                </a:solidFill>
              </a:rPr>
              <a:t>From January 1st, 2024- July 1st 2024</a:t>
            </a:r>
            <a:endParaRPr b="1" sz="1600">
              <a:solidFill>
                <a:schemeClr val="dk2"/>
              </a:solidFill>
            </a:endParaRPr>
          </a:p>
          <a:p>
            <a:pPr indent="-330200" lvl="1" marL="914400" rtl="0" algn="l">
              <a:spcBef>
                <a:spcPts val="0"/>
              </a:spcBef>
              <a:spcAft>
                <a:spcPts val="0"/>
              </a:spcAft>
              <a:buClr>
                <a:schemeClr val="dk2"/>
              </a:buClr>
              <a:buSzPts val="1600"/>
              <a:buChar char="○"/>
            </a:pPr>
            <a:r>
              <a:rPr lang="en" sz="1600">
                <a:solidFill>
                  <a:schemeClr val="dk2"/>
                </a:solidFill>
              </a:rPr>
              <a:t>Returned 189 visit</a:t>
            </a:r>
            <a:endParaRPr sz="1600">
              <a:solidFill>
                <a:schemeClr val="dk2"/>
              </a:solidFill>
            </a:endParaRPr>
          </a:p>
          <a:p>
            <a:pPr indent="-330200" lvl="0" marL="457200" rtl="0" algn="l">
              <a:spcBef>
                <a:spcPts val="0"/>
              </a:spcBef>
              <a:spcAft>
                <a:spcPts val="0"/>
              </a:spcAft>
              <a:buClr>
                <a:schemeClr val="dk2"/>
              </a:buClr>
              <a:buSzPts val="1600"/>
              <a:buChar char="●"/>
            </a:pPr>
            <a:r>
              <a:rPr lang="en" sz="1600">
                <a:solidFill>
                  <a:schemeClr val="dk2"/>
                </a:solidFill>
              </a:rPr>
              <a:t>Examined line level data for each visit </a:t>
            </a:r>
            <a:endParaRPr sz="1600">
              <a:solidFill>
                <a:schemeClr val="dk2"/>
              </a:solidFill>
            </a:endParaRPr>
          </a:p>
          <a:p>
            <a:pPr indent="-330200" lvl="1" marL="914400" rtl="0" algn="l">
              <a:spcBef>
                <a:spcPts val="0"/>
              </a:spcBef>
              <a:spcAft>
                <a:spcPts val="0"/>
              </a:spcAft>
              <a:buClr>
                <a:schemeClr val="dk2"/>
              </a:buClr>
              <a:buSzPts val="1600"/>
              <a:buChar char="○"/>
            </a:pPr>
            <a:r>
              <a:rPr lang="en" sz="1600">
                <a:solidFill>
                  <a:schemeClr val="dk2"/>
                </a:solidFill>
              </a:rPr>
              <a:t>Initially found </a:t>
            </a:r>
            <a:r>
              <a:rPr b="1" lang="en" sz="1600">
                <a:solidFill>
                  <a:schemeClr val="dk2"/>
                </a:solidFill>
              </a:rPr>
              <a:t>12 visits</a:t>
            </a:r>
            <a:r>
              <a:rPr lang="en" sz="1600">
                <a:solidFill>
                  <a:schemeClr val="dk2"/>
                </a:solidFill>
              </a:rPr>
              <a:t> to meet criteria as a potential case</a:t>
            </a:r>
            <a:endParaRPr sz="1600">
              <a:solidFill>
                <a:schemeClr val="dk2"/>
              </a:solidFill>
            </a:endParaRPr>
          </a:p>
          <a:p>
            <a:pPr indent="-330200" lvl="1" marL="914400" rtl="0" algn="l">
              <a:spcBef>
                <a:spcPts val="0"/>
              </a:spcBef>
              <a:spcAft>
                <a:spcPts val="0"/>
              </a:spcAft>
              <a:buClr>
                <a:schemeClr val="dk2"/>
              </a:buClr>
              <a:buSzPts val="1600"/>
              <a:buChar char="○"/>
            </a:pPr>
            <a:r>
              <a:rPr lang="en" sz="1600">
                <a:solidFill>
                  <a:schemeClr val="dk2"/>
                </a:solidFill>
              </a:rPr>
              <a:t>Found </a:t>
            </a:r>
            <a:r>
              <a:rPr b="1" lang="en" sz="1600">
                <a:solidFill>
                  <a:schemeClr val="dk2"/>
                </a:solidFill>
              </a:rPr>
              <a:t>4 confirmed cases</a:t>
            </a:r>
            <a:r>
              <a:rPr lang="en" sz="1600">
                <a:solidFill>
                  <a:schemeClr val="dk2"/>
                </a:solidFill>
              </a:rPr>
              <a:t> </a:t>
            </a:r>
            <a:endParaRPr sz="1600">
              <a:solidFill>
                <a:schemeClr val="dk2"/>
              </a:solidFill>
            </a:endParaRPr>
          </a:p>
          <a:p>
            <a:pPr indent="-330200" lvl="1" marL="914400" rtl="0" algn="l">
              <a:spcBef>
                <a:spcPts val="0"/>
              </a:spcBef>
              <a:spcAft>
                <a:spcPts val="0"/>
              </a:spcAft>
              <a:buClr>
                <a:schemeClr val="dk2"/>
              </a:buClr>
              <a:buSzPts val="1600"/>
              <a:buChar char="○"/>
            </a:pPr>
            <a:r>
              <a:rPr lang="en" sz="1600">
                <a:solidFill>
                  <a:schemeClr val="dk2"/>
                </a:solidFill>
              </a:rPr>
              <a:t>6 visits were sent to PCC </a:t>
            </a:r>
            <a:endParaRPr sz="1600">
              <a:solidFill>
                <a:schemeClr val="dk2"/>
              </a:solidFill>
            </a:endParaRPr>
          </a:p>
          <a:p>
            <a:pPr indent="-330200" lvl="0" marL="457200" rtl="0" algn="l">
              <a:spcBef>
                <a:spcPts val="0"/>
              </a:spcBef>
              <a:spcAft>
                <a:spcPts val="0"/>
              </a:spcAft>
              <a:buClr>
                <a:schemeClr val="dk2"/>
              </a:buClr>
              <a:buSzPts val="1600"/>
              <a:buChar char="●"/>
            </a:pPr>
            <a:r>
              <a:rPr b="1" lang="en" sz="1600">
                <a:solidFill>
                  <a:schemeClr val="dk2"/>
                </a:solidFill>
              </a:rPr>
              <a:t>Chief Complaint Text mentioned </a:t>
            </a:r>
            <a:endParaRPr b="1" sz="1600">
              <a:solidFill>
                <a:schemeClr val="dk2"/>
              </a:solidFill>
            </a:endParaRPr>
          </a:p>
          <a:p>
            <a:pPr indent="-330200" lvl="1" marL="914400" rtl="0" algn="l">
              <a:spcBef>
                <a:spcPts val="0"/>
              </a:spcBef>
              <a:spcAft>
                <a:spcPts val="0"/>
              </a:spcAft>
              <a:buClr>
                <a:schemeClr val="dk2"/>
              </a:buClr>
              <a:buSzPts val="1600"/>
              <a:buChar char="○"/>
            </a:pPr>
            <a:r>
              <a:rPr lang="en" sz="1600">
                <a:solidFill>
                  <a:schemeClr val="dk2"/>
                </a:solidFill>
              </a:rPr>
              <a:t>“Eating chocolate bar with hallucinogenic mushroom” </a:t>
            </a:r>
            <a:endParaRPr sz="1600">
              <a:solidFill>
                <a:schemeClr val="dk2"/>
              </a:solidFill>
            </a:endParaRPr>
          </a:p>
          <a:p>
            <a:pPr indent="-330200" lvl="1" marL="914400" rtl="0" algn="l">
              <a:spcBef>
                <a:spcPts val="0"/>
              </a:spcBef>
              <a:spcAft>
                <a:spcPts val="0"/>
              </a:spcAft>
              <a:buClr>
                <a:schemeClr val="dk2"/>
              </a:buClr>
              <a:buSzPts val="1600"/>
              <a:buChar char="○"/>
            </a:pPr>
            <a:r>
              <a:rPr lang="en" sz="1600">
                <a:solidFill>
                  <a:schemeClr val="dk2"/>
                </a:solidFill>
              </a:rPr>
              <a:t> “EMS for OD of "Diamond Mushroom Chocolates."</a:t>
            </a:r>
            <a:endParaRPr sz="1600">
              <a:solidFill>
                <a:schemeClr val="dk2"/>
              </a:solidFill>
            </a:endParaRPr>
          </a:p>
          <a:p>
            <a:pPr indent="-330200" lvl="1" marL="914400" rtl="0" algn="l">
              <a:spcBef>
                <a:spcPts val="0"/>
              </a:spcBef>
              <a:spcAft>
                <a:spcPts val="0"/>
              </a:spcAft>
              <a:buClr>
                <a:schemeClr val="dk2"/>
              </a:buClr>
              <a:buSzPts val="1600"/>
              <a:buChar char="○"/>
            </a:pPr>
            <a:r>
              <a:rPr lang="en" sz="1600">
                <a:solidFill>
                  <a:schemeClr val="dk2"/>
                </a:solidFill>
              </a:rPr>
              <a:t>“</a:t>
            </a:r>
            <a:r>
              <a:rPr lang="en" sz="1600">
                <a:solidFill>
                  <a:schemeClr val="dk2"/>
                </a:solidFill>
                <a:highlight>
                  <a:srgbClr val="FFFFFF"/>
                </a:highlight>
              </a:rPr>
              <a:t>admits to taking "over the counter microdosing mushrooms"</a:t>
            </a:r>
            <a:endParaRPr sz="1600">
              <a:solidFill>
                <a:schemeClr val="dk2"/>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sp>
        <p:nvSpPr>
          <p:cNvPr id="258" name="Google Shape;258;p25"/>
          <p:cNvSpPr/>
          <p:nvPr/>
        </p:nvSpPr>
        <p:spPr>
          <a:xfrm>
            <a:off x="0" y="0"/>
            <a:ext cx="9144000" cy="51435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mt="30000"/>
            </a:blip>
            <a:stretch>
              <a:fillRect b="0" l="-20309" r="-20309" t="0"/>
            </a:stretch>
          </a:blipFill>
          <a:ln>
            <a:noFill/>
          </a:ln>
        </p:spPr>
      </p:sp>
      <p:sp>
        <p:nvSpPr>
          <p:cNvPr id="259" name="Google Shape;259;p25"/>
          <p:cNvSpPr txBox="1"/>
          <p:nvPr/>
        </p:nvSpPr>
        <p:spPr>
          <a:xfrm>
            <a:off x="514350" y="747411"/>
            <a:ext cx="2478900" cy="323100"/>
          </a:xfrm>
          <a:prstGeom prst="rect">
            <a:avLst/>
          </a:prstGeom>
          <a:noFill/>
          <a:ln>
            <a:noFill/>
          </a:ln>
        </p:spPr>
        <p:txBody>
          <a:bodyPr anchorCtr="0" anchor="t" bIns="0" lIns="0" spcFirstLastPara="1" rIns="0" wrap="square" tIns="0">
            <a:spAutoFit/>
          </a:bodyPr>
          <a:lstStyle/>
          <a:p>
            <a:pPr indent="0" lvl="0" marL="0" marR="0" rtl="0" algn="l">
              <a:lnSpc>
                <a:spcPct val="140018"/>
              </a:lnSpc>
              <a:spcBef>
                <a:spcPts val="0"/>
              </a:spcBef>
              <a:spcAft>
                <a:spcPts val="0"/>
              </a:spcAft>
              <a:buClr>
                <a:srgbClr val="000000"/>
              </a:buClr>
              <a:buSzPts val="2100"/>
              <a:buFont typeface="Arial"/>
              <a:buNone/>
            </a:pPr>
            <a:r>
              <a:rPr lang="en" sz="2100">
                <a:solidFill>
                  <a:srgbClr val="B92928"/>
                </a:solidFill>
                <a:latin typeface="League Spartan"/>
                <a:ea typeface="League Spartan"/>
                <a:cs typeface="League Spartan"/>
                <a:sym typeface="League Spartan"/>
              </a:rPr>
              <a:t>Diamond Shruumz </a:t>
            </a:r>
            <a:endParaRPr b="0" i="0" sz="700" u="none" cap="none" strike="noStrike">
              <a:solidFill>
                <a:srgbClr val="000000"/>
              </a:solidFill>
              <a:latin typeface="Arial"/>
              <a:ea typeface="Arial"/>
              <a:cs typeface="Arial"/>
              <a:sym typeface="Arial"/>
            </a:endParaRPr>
          </a:p>
        </p:txBody>
      </p:sp>
      <p:cxnSp>
        <p:nvCxnSpPr>
          <p:cNvPr id="260" name="Google Shape;260;p25"/>
          <p:cNvCxnSpPr/>
          <p:nvPr/>
        </p:nvCxnSpPr>
        <p:spPr>
          <a:xfrm flipH="1" rot="10800000">
            <a:off x="514886" y="1116755"/>
            <a:ext cx="1627500" cy="9300"/>
          </a:xfrm>
          <a:prstGeom prst="straightConnector1">
            <a:avLst/>
          </a:prstGeom>
          <a:noFill/>
          <a:ln cap="flat" cmpd="sng" w="38100">
            <a:solidFill>
              <a:srgbClr val="000000"/>
            </a:solidFill>
            <a:prstDash val="solid"/>
            <a:round/>
            <a:headEnd len="sm" w="sm" type="none"/>
            <a:tailEnd len="sm" w="sm" type="none"/>
          </a:ln>
        </p:spPr>
      </p:cxnSp>
      <p:grpSp>
        <p:nvGrpSpPr>
          <p:cNvPr id="261" name="Google Shape;261;p25"/>
          <p:cNvGrpSpPr/>
          <p:nvPr/>
        </p:nvGrpSpPr>
        <p:grpSpPr>
          <a:xfrm>
            <a:off x="7600950" y="-90416"/>
            <a:ext cx="1543101" cy="5234165"/>
            <a:chOff x="0" y="-47625"/>
            <a:chExt cx="812800" cy="2757000"/>
          </a:xfrm>
        </p:grpSpPr>
        <p:sp>
          <p:nvSpPr>
            <p:cNvPr id="262" name="Google Shape;262;p25"/>
            <p:cNvSpPr/>
            <p:nvPr/>
          </p:nvSpPr>
          <p:spPr>
            <a:xfrm>
              <a:off x="0" y="0"/>
              <a:ext cx="812800" cy="2709333"/>
            </a:xfrm>
            <a:custGeom>
              <a:rect b="b" l="l" r="r" t="t"/>
              <a:pathLst>
                <a:path extrusionOk="0" h="2709333" w="812800">
                  <a:moveTo>
                    <a:pt x="0" y="0"/>
                  </a:moveTo>
                  <a:lnTo>
                    <a:pt x="812800" y="0"/>
                  </a:lnTo>
                  <a:lnTo>
                    <a:pt x="812800" y="2709333"/>
                  </a:lnTo>
                  <a:lnTo>
                    <a:pt x="0" y="2709333"/>
                  </a:lnTo>
                  <a:close/>
                </a:path>
              </a:pathLst>
            </a:custGeom>
            <a:solidFill>
              <a:srgbClr val="790306"/>
            </a:solidFill>
            <a:ln>
              <a:noFill/>
            </a:ln>
          </p:spPr>
        </p:sp>
        <p:sp>
          <p:nvSpPr>
            <p:cNvPr id="263" name="Google Shape;263;p25"/>
            <p:cNvSpPr txBox="1"/>
            <p:nvPr/>
          </p:nvSpPr>
          <p:spPr>
            <a:xfrm>
              <a:off x="0" y="-47625"/>
              <a:ext cx="812700" cy="27570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Clr>
                  <a:srgbClr val="000000"/>
                </a:buClr>
                <a:buSzPts val="900"/>
                <a:buFont typeface="Arial"/>
                <a:buNone/>
              </a:pPr>
              <a:r>
                <a:t/>
              </a:r>
              <a:endParaRPr b="0" i="0" sz="900" u="none" cap="none" strike="noStrike">
                <a:solidFill>
                  <a:schemeClr val="dk1"/>
                </a:solidFill>
                <a:latin typeface="Calibri"/>
                <a:ea typeface="Calibri"/>
                <a:cs typeface="Calibri"/>
                <a:sym typeface="Calibri"/>
              </a:endParaRPr>
            </a:p>
          </p:txBody>
        </p:sp>
      </p:grpSp>
      <p:sp>
        <p:nvSpPr>
          <p:cNvPr id="264" name="Google Shape;264;p25"/>
          <p:cNvSpPr txBox="1"/>
          <p:nvPr/>
        </p:nvSpPr>
        <p:spPr>
          <a:xfrm>
            <a:off x="514350" y="476250"/>
            <a:ext cx="1628100" cy="107700"/>
          </a:xfrm>
          <a:prstGeom prst="rect">
            <a:avLst/>
          </a:prstGeom>
          <a:noFill/>
          <a:ln>
            <a:noFill/>
          </a:ln>
        </p:spPr>
        <p:txBody>
          <a:bodyPr anchorCtr="0" anchor="t" bIns="0" lIns="0" spcFirstLastPara="1" rIns="0" wrap="square" tIns="0">
            <a:spAutoFit/>
          </a:bodyPr>
          <a:lstStyle/>
          <a:p>
            <a:pPr indent="0" lvl="0" marL="0" marR="0" rtl="0" algn="l">
              <a:lnSpc>
                <a:spcPct val="139983"/>
              </a:lnSpc>
              <a:spcBef>
                <a:spcPts val="0"/>
              </a:spcBef>
              <a:spcAft>
                <a:spcPts val="0"/>
              </a:spcAft>
              <a:buClr>
                <a:srgbClr val="000000"/>
              </a:buClr>
              <a:buSzPts val="1800"/>
              <a:buFont typeface="Arial"/>
              <a:buNone/>
            </a:pPr>
            <a:r>
              <a:t/>
            </a:r>
            <a:endParaRPr b="0" i="0" sz="700" u="none" cap="none" strike="noStrike">
              <a:solidFill>
                <a:srgbClr val="000000"/>
              </a:solidFill>
              <a:latin typeface="Arial"/>
              <a:ea typeface="Arial"/>
              <a:cs typeface="Arial"/>
              <a:sym typeface="Arial"/>
            </a:endParaRPr>
          </a:p>
        </p:txBody>
      </p:sp>
      <p:grpSp>
        <p:nvGrpSpPr>
          <p:cNvPr id="265" name="Google Shape;265;p25"/>
          <p:cNvGrpSpPr/>
          <p:nvPr/>
        </p:nvGrpSpPr>
        <p:grpSpPr>
          <a:xfrm rot="1263798">
            <a:off x="-454028" y="4395169"/>
            <a:ext cx="3433721" cy="1705957"/>
            <a:chOff x="0" y="-47625"/>
            <a:chExt cx="1808700" cy="898607"/>
          </a:xfrm>
        </p:grpSpPr>
        <p:sp>
          <p:nvSpPr>
            <p:cNvPr id="266" name="Google Shape;266;p25"/>
            <p:cNvSpPr/>
            <p:nvPr/>
          </p:nvSpPr>
          <p:spPr>
            <a:xfrm>
              <a:off x="0" y="0"/>
              <a:ext cx="1808674" cy="850982"/>
            </a:xfrm>
            <a:custGeom>
              <a:rect b="b" l="l" r="r" t="t"/>
              <a:pathLst>
                <a:path extrusionOk="0" h="850982" w="1808674">
                  <a:moveTo>
                    <a:pt x="0" y="0"/>
                  </a:moveTo>
                  <a:lnTo>
                    <a:pt x="1808674" y="0"/>
                  </a:lnTo>
                  <a:lnTo>
                    <a:pt x="1808674" y="850982"/>
                  </a:lnTo>
                  <a:lnTo>
                    <a:pt x="0" y="850982"/>
                  </a:lnTo>
                  <a:close/>
                </a:path>
              </a:pathLst>
            </a:custGeom>
            <a:solidFill>
              <a:srgbClr val="FFFFFF"/>
            </a:solidFill>
            <a:ln>
              <a:noFill/>
            </a:ln>
          </p:spPr>
        </p:sp>
        <p:sp>
          <p:nvSpPr>
            <p:cNvPr id="267" name="Google Shape;267;p25"/>
            <p:cNvSpPr txBox="1"/>
            <p:nvPr/>
          </p:nvSpPr>
          <p:spPr>
            <a:xfrm>
              <a:off x="0" y="-47625"/>
              <a:ext cx="1808700" cy="8985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Clr>
                  <a:srgbClr val="000000"/>
                </a:buClr>
                <a:buSzPts val="900"/>
                <a:buFont typeface="Arial"/>
                <a:buNone/>
              </a:pPr>
              <a:r>
                <a:t/>
              </a:r>
              <a:endParaRPr b="0" i="0" sz="900" u="none" cap="none" strike="noStrike">
                <a:solidFill>
                  <a:schemeClr val="dk1"/>
                </a:solidFill>
                <a:latin typeface="Calibri"/>
                <a:ea typeface="Calibri"/>
                <a:cs typeface="Calibri"/>
                <a:sym typeface="Calibri"/>
              </a:endParaRPr>
            </a:p>
          </p:txBody>
        </p:sp>
      </p:grpSp>
      <p:sp>
        <p:nvSpPr>
          <p:cNvPr id="268" name="Google Shape;268;p25"/>
          <p:cNvSpPr/>
          <p:nvPr/>
        </p:nvSpPr>
        <p:spPr>
          <a:xfrm>
            <a:off x="513824" y="4591836"/>
            <a:ext cx="928469" cy="356113"/>
          </a:xfrm>
          <a:custGeom>
            <a:rect b="b" l="l" r="r" t="t"/>
            <a:pathLst>
              <a:path extrusionOk="0" h="712225" w="1856937">
                <a:moveTo>
                  <a:pt x="0" y="0"/>
                </a:moveTo>
                <a:lnTo>
                  <a:pt x="1856937" y="0"/>
                </a:lnTo>
                <a:lnTo>
                  <a:pt x="1856937" y="712225"/>
                </a:lnTo>
                <a:lnTo>
                  <a:pt x="0" y="712225"/>
                </a:lnTo>
                <a:lnTo>
                  <a:pt x="0" y="0"/>
                </a:lnTo>
                <a:close/>
              </a:path>
            </a:pathLst>
          </a:custGeom>
          <a:blipFill rotWithShape="1">
            <a:blip r:embed="rId4">
              <a:alphaModFix/>
            </a:blip>
            <a:stretch>
              <a:fillRect b="0" l="0" r="0" t="0"/>
            </a:stretch>
          </a:blipFill>
          <a:ln>
            <a:noFill/>
          </a:ln>
        </p:spPr>
      </p:sp>
      <p:sp>
        <p:nvSpPr>
          <p:cNvPr id="269" name="Google Shape;269;p25"/>
          <p:cNvSpPr txBox="1"/>
          <p:nvPr/>
        </p:nvSpPr>
        <p:spPr>
          <a:xfrm>
            <a:off x="401925" y="1393975"/>
            <a:ext cx="6410400" cy="2625300"/>
          </a:xfrm>
          <a:prstGeom prst="rect">
            <a:avLst/>
          </a:prstGeom>
          <a:noFill/>
          <a:ln>
            <a:noFill/>
          </a:ln>
        </p:spPr>
        <p:txBody>
          <a:bodyPr anchorCtr="0" anchor="t" bIns="91425" lIns="91425" spcFirstLastPara="1" rIns="91425" wrap="square" tIns="91425">
            <a:noAutofit/>
          </a:bodyPr>
          <a:lstStyle/>
          <a:p>
            <a:pPr indent="-330200" lvl="0" marL="457200" rtl="0" algn="l">
              <a:spcBef>
                <a:spcPts val="0"/>
              </a:spcBef>
              <a:spcAft>
                <a:spcPts val="0"/>
              </a:spcAft>
              <a:buClr>
                <a:schemeClr val="dk2"/>
              </a:buClr>
              <a:buSzPts val="1600"/>
              <a:buFont typeface="Roboto"/>
              <a:buChar char="●"/>
            </a:pPr>
            <a:r>
              <a:rPr b="1" lang="en" sz="1600">
                <a:solidFill>
                  <a:schemeClr val="dk2"/>
                </a:solidFill>
              </a:rPr>
              <a:t>Summary </a:t>
            </a:r>
            <a:endParaRPr b="1" sz="1600">
              <a:solidFill>
                <a:schemeClr val="dk2"/>
              </a:solidFill>
            </a:endParaRPr>
          </a:p>
          <a:p>
            <a:pPr indent="-330200" lvl="0" marL="457200" rtl="0" algn="l">
              <a:spcBef>
                <a:spcPts val="0"/>
              </a:spcBef>
              <a:spcAft>
                <a:spcPts val="0"/>
              </a:spcAft>
              <a:buClr>
                <a:schemeClr val="dk2"/>
              </a:buClr>
              <a:buSzPts val="1600"/>
              <a:buChar char="●"/>
            </a:pPr>
            <a:r>
              <a:rPr lang="en" sz="1600">
                <a:solidFill>
                  <a:schemeClr val="dk2"/>
                </a:solidFill>
              </a:rPr>
              <a:t>Syndromic surveillance is a useful tool in investigations, especially utilizing free text queries to adapt to changing situations.</a:t>
            </a:r>
            <a:endParaRPr sz="1600">
              <a:solidFill>
                <a:schemeClr val="dk2"/>
              </a:solidFill>
            </a:endParaRPr>
          </a:p>
          <a:p>
            <a:pPr indent="-330200" lvl="0" marL="457200" rtl="0" algn="l">
              <a:spcBef>
                <a:spcPts val="0"/>
              </a:spcBef>
              <a:spcAft>
                <a:spcPts val="0"/>
              </a:spcAft>
              <a:buClr>
                <a:schemeClr val="dk2"/>
              </a:buClr>
              <a:buSzPts val="1600"/>
              <a:buChar char="●"/>
            </a:pPr>
            <a:r>
              <a:rPr lang="en" sz="1600">
                <a:solidFill>
                  <a:schemeClr val="dk2"/>
                </a:solidFill>
              </a:rPr>
              <a:t>Next Steps</a:t>
            </a:r>
            <a:endParaRPr sz="1600">
              <a:solidFill>
                <a:schemeClr val="dk2"/>
              </a:solidFill>
            </a:endParaRPr>
          </a:p>
          <a:p>
            <a:pPr indent="-330200" lvl="1" marL="914400" rtl="0" algn="l">
              <a:spcBef>
                <a:spcPts val="0"/>
              </a:spcBef>
              <a:spcAft>
                <a:spcPts val="0"/>
              </a:spcAft>
              <a:buClr>
                <a:schemeClr val="dk2"/>
              </a:buClr>
              <a:buSzPts val="1600"/>
              <a:buChar char="○"/>
            </a:pPr>
            <a:r>
              <a:rPr lang="en" sz="1600">
                <a:solidFill>
                  <a:schemeClr val="dk2"/>
                </a:solidFill>
              </a:rPr>
              <a:t>Continue to monitor ED visits for other potential cases </a:t>
            </a:r>
            <a:endParaRPr sz="1600">
              <a:solidFill>
                <a:schemeClr val="dk2"/>
              </a:solidFill>
            </a:endParaRPr>
          </a:p>
          <a:p>
            <a:pPr indent="-330200" lvl="1" marL="914400" rtl="0" algn="l">
              <a:spcBef>
                <a:spcPts val="0"/>
              </a:spcBef>
              <a:spcAft>
                <a:spcPts val="0"/>
              </a:spcAft>
              <a:buClr>
                <a:schemeClr val="dk2"/>
              </a:buClr>
              <a:buSzPts val="1600"/>
              <a:buChar char="○"/>
            </a:pPr>
            <a:r>
              <a:rPr lang="en" sz="1600">
                <a:solidFill>
                  <a:schemeClr val="dk2"/>
                </a:solidFill>
              </a:rPr>
              <a:t>Look Back into 2023</a:t>
            </a:r>
            <a:endParaRPr sz="1600">
              <a:solidFill>
                <a:schemeClr val="dk2"/>
              </a:solidFill>
            </a:endParaRPr>
          </a:p>
          <a:p>
            <a:pPr indent="0" lvl="0" marL="0" rtl="0" algn="l">
              <a:spcBef>
                <a:spcPts val="0"/>
              </a:spcBef>
              <a:spcAft>
                <a:spcPts val="0"/>
              </a:spcAft>
              <a:buNone/>
            </a:pPr>
            <a:r>
              <a:t/>
            </a:r>
            <a:endParaRPr sz="1200">
              <a:solidFill>
                <a:srgbClr val="222222"/>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 name="Shape 273"/>
        <p:cNvGrpSpPr/>
        <p:nvPr/>
      </p:nvGrpSpPr>
      <p:grpSpPr>
        <a:xfrm>
          <a:off x="0" y="0"/>
          <a:ext cx="0" cy="0"/>
          <a:chOff x="0" y="0"/>
          <a:chExt cx="0" cy="0"/>
        </a:xfrm>
      </p:grpSpPr>
      <p:sp>
        <p:nvSpPr>
          <p:cNvPr id="274" name="Google Shape;274;p26"/>
          <p:cNvSpPr/>
          <p:nvPr/>
        </p:nvSpPr>
        <p:spPr>
          <a:xfrm>
            <a:off x="0" y="0"/>
            <a:ext cx="9144000" cy="51435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mt="30000"/>
            </a:blip>
            <a:stretch>
              <a:fillRect b="0" l="-20309" r="-20309" t="0"/>
            </a:stretch>
          </a:blipFill>
          <a:ln>
            <a:noFill/>
          </a:ln>
        </p:spPr>
      </p:sp>
      <p:sp>
        <p:nvSpPr>
          <p:cNvPr id="275" name="Google Shape;275;p26"/>
          <p:cNvSpPr txBox="1"/>
          <p:nvPr/>
        </p:nvSpPr>
        <p:spPr>
          <a:xfrm>
            <a:off x="514360" y="466725"/>
            <a:ext cx="1628100" cy="107700"/>
          </a:xfrm>
          <a:prstGeom prst="rect">
            <a:avLst/>
          </a:prstGeom>
          <a:noFill/>
          <a:ln>
            <a:noFill/>
          </a:ln>
        </p:spPr>
        <p:txBody>
          <a:bodyPr anchorCtr="0" anchor="t" bIns="0" lIns="0" spcFirstLastPara="1" rIns="0" wrap="square" tIns="0">
            <a:spAutoFit/>
          </a:bodyPr>
          <a:lstStyle/>
          <a:p>
            <a:pPr indent="0" lvl="0" marL="0" marR="0" rtl="0" algn="l">
              <a:lnSpc>
                <a:spcPct val="139983"/>
              </a:lnSpc>
              <a:spcBef>
                <a:spcPts val="0"/>
              </a:spcBef>
              <a:spcAft>
                <a:spcPts val="0"/>
              </a:spcAft>
              <a:buClr>
                <a:srgbClr val="000000"/>
              </a:buClr>
              <a:buSzPts val="1800"/>
              <a:buFont typeface="Arial"/>
              <a:buNone/>
            </a:pPr>
            <a:r>
              <a:t/>
            </a:r>
            <a:endParaRPr b="0" i="0" sz="700" u="none" cap="none" strike="noStrike">
              <a:solidFill>
                <a:srgbClr val="000000"/>
              </a:solidFill>
              <a:latin typeface="Arial"/>
              <a:ea typeface="Arial"/>
              <a:cs typeface="Arial"/>
              <a:sym typeface="Arial"/>
            </a:endParaRPr>
          </a:p>
        </p:txBody>
      </p:sp>
      <p:sp>
        <p:nvSpPr>
          <p:cNvPr id="276" name="Google Shape;276;p26"/>
          <p:cNvSpPr txBox="1"/>
          <p:nvPr/>
        </p:nvSpPr>
        <p:spPr>
          <a:xfrm>
            <a:off x="514360" y="747411"/>
            <a:ext cx="3272700" cy="323100"/>
          </a:xfrm>
          <a:prstGeom prst="rect">
            <a:avLst/>
          </a:prstGeom>
          <a:noFill/>
          <a:ln>
            <a:noFill/>
          </a:ln>
        </p:spPr>
        <p:txBody>
          <a:bodyPr anchorCtr="0" anchor="t" bIns="0" lIns="0" spcFirstLastPara="1" rIns="0" wrap="square" tIns="0">
            <a:spAutoFit/>
          </a:bodyPr>
          <a:lstStyle/>
          <a:p>
            <a:pPr indent="0" lvl="0" marL="0" marR="0" rtl="0" algn="l">
              <a:lnSpc>
                <a:spcPct val="140018"/>
              </a:lnSpc>
              <a:spcBef>
                <a:spcPts val="0"/>
              </a:spcBef>
              <a:spcAft>
                <a:spcPts val="0"/>
              </a:spcAft>
              <a:buClr>
                <a:srgbClr val="000000"/>
              </a:buClr>
              <a:buSzPts val="2100"/>
              <a:buFont typeface="Arial"/>
              <a:buNone/>
            </a:pPr>
            <a:r>
              <a:rPr lang="en" sz="2100">
                <a:solidFill>
                  <a:srgbClr val="B92928"/>
                </a:solidFill>
                <a:latin typeface="League Spartan"/>
                <a:ea typeface="League Spartan"/>
                <a:cs typeface="League Spartan"/>
                <a:sym typeface="League Spartan"/>
              </a:rPr>
              <a:t>Presentation </a:t>
            </a:r>
            <a:endParaRPr b="0" i="0" sz="700" u="none" cap="none" strike="noStrike">
              <a:solidFill>
                <a:srgbClr val="000000"/>
              </a:solidFill>
              <a:latin typeface="Arial"/>
              <a:ea typeface="Arial"/>
              <a:cs typeface="Arial"/>
              <a:sym typeface="Arial"/>
            </a:endParaRPr>
          </a:p>
        </p:txBody>
      </p:sp>
      <p:cxnSp>
        <p:nvCxnSpPr>
          <p:cNvPr id="277" name="Google Shape;277;p26"/>
          <p:cNvCxnSpPr/>
          <p:nvPr/>
        </p:nvCxnSpPr>
        <p:spPr>
          <a:xfrm>
            <a:off x="514360" y="1093409"/>
            <a:ext cx="0" cy="0"/>
          </a:xfrm>
          <a:prstGeom prst="straightConnector1">
            <a:avLst/>
          </a:prstGeom>
          <a:noFill/>
          <a:ln cap="flat" cmpd="sng" w="19050">
            <a:solidFill>
              <a:srgbClr val="000000"/>
            </a:solidFill>
            <a:prstDash val="solid"/>
            <a:round/>
            <a:headEnd len="sm" w="sm" type="none"/>
            <a:tailEnd len="sm" w="sm" type="none"/>
          </a:ln>
        </p:spPr>
      </p:cxnSp>
      <p:cxnSp>
        <p:nvCxnSpPr>
          <p:cNvPr id="278" name="Google Shape;278;p26"/>
          <p:cNvCxnSpPr/>
          <p:nvPr/>
        </p:nvCxnSpPr>
        <p:spPr>
          <a:xfrm flipH="1" rot="10800000">
            <a:off x="514896" y="1116755"/>
            <a:ext cx="2383800" cy="9300"/>
          </a:xfrm>
          <a:prstGeom prst="straightConnector1">
            <a:avLst/>
          </a:prstGeom>
          <a:noFill/>
          <a:ln cap="flat" cmpd="sng" w="38100">
            <a:solidFill>
              <a:srgbClr val="000000"/>
            </a:solidFill>
            <a:prstDash val="solid"/>
            <a:round/>
            <a:headEnd len="sm" w="sm" type="none"/>
            <a:tailEnd len="sm" w="sm" type="none"/>
          </a:ln>
        </p:spPr>
      </p:cxnSp>
      <p:sp>
        <p:nvSpPr>
          <p:cNvPr id="279" name="Google Shape;279;p26"/>
          <p:cNvSpPr/>
          <p:nvPr/>
        </p:nvSpPr>
        <p:spPr>
          <a:xfrm>
            <a:off x="5335905" y="540800"/>
            <a:ext cx="3047695" cy="1714500"/>
          </a:xfrm>
          <a:custGeom>
            <a:rect b="b" l="l" r="r" t="t"/>
            <a:pathLst>
              <a:path extrusionOk="0" h="6350000" w="11287760">
                <a:moveTo>
                  <a:pt x="0" y="5824220"/>
                </a:moveTo>
                <a:lnTo>
                  <a:pt x="0" y="525780"/>
                </a:lnTo>
                <a:cubicBezTo>
                  <a:pt x="0" y="234950"/>
                  <a:pt x="234950" y="0"/>
                  <a:pt x="525780" y="0"/>
                </a:cubicBezTo>
                <a:lnTo>
                  <a:pt x="10761980" y="0"/>
                </a:lnTo>
                <a:cubicBezTo>
                  <a:pt x="11052810" y="0"/>
                  <a:pt x="11287760" y="234950"/>
                  <a:pt x="11287760" y="525780"/>
                </a:cubicBezTo>
                <a:lnTo>
                  <a:pt x="11287760" y="5822950"/>
                </a:lnTo>
                <a:cubicBezTo>
                  <a:pt x="11287760" y="6113780"/>
                  <a:pt x="11052810" y="6348730"/>
                  <a:pt x="10761980" y="6348730"/>
                </a:cubicBezTo>
                <a:lnTo>
                  <a:pt x="525780" y="6348730"/>
                </a:lnTo>
                <a:cubicBezTo>
                  <a:pt x="236220" y="6350000"/>
                  <a:pt x="0" y="6115050"/>
                  <a:pt x="0" y="5824220"/>
                </a:cubicBezTo>
                <a:close/>
              </a:path>
            </a:pathLst>
          </a:custGeom>
          <a:blipFill rotWithShape="1">
            <a:blip r:embed="rId4">
              <a:alphaModFix/>
            </a:blip>
            <a:stretch>
              <a:fillRect b="-3559" l="0" r="0" t="-3559"/>
            </a:stretch>
          </a:blipFill>
          <a:ln>
            <a:noFill/>
          </a:ln>
        </p:spPr>
        <p:txBody>
          <a:bodyPr anchorCtr="0" anchor="ctr" bIns="45725" lIns="45725" spcFirstLastPara="1" rIns="45725" wrap="square" tIns="45725">
            <a:noAutofit/>
          </a:bodyPr>
          <a:lstStyle/>
          <a:p>
            <a:pPr indent="0" lvl="0" marL="0" marR="0" rtl="0" algn="l">
              <a:lnSpc>
                <a:spcPct val="100000"/>
              </a:lnSpc>
              <a:spcBef>
                <a:spcPts val="0"/>
              </a:spcBef>
              <a:spcAft>
                <a:spcPts val="0"/>
              </a:spcAft>
              <a:buClr>
                <a:srgbClr val="000000"/>
              </a:buClr>
              <a:buSzPts val="700"/>
              <a:buFont typeface="Arial"/>
              <a:buNone/>
            </a:pPr>
            <a:r>
              <a:t/>
            </a:r>
            <a:endParaRPr b="0" i="0" sz="700" u="none" cap="none" strike="noStrike">
              <a:solidFill>
                <a:srgbClr val="000000"/>
              </a:solidFill>
              <a:latin typeface="Arial"/>
              <a:ea typeface="Arial"/>
              <a:cs typeface="Arial"/>
              <a:sym typeface="Arial"/>
            </a:endParaRPr>
          </a:p>
        </p:txBody>
      </p:sp>
      <p:sp>
        <p:nvSpPr>
          <p:cNvPr id="280" name="Google Shape;280;p26"/>
          <p:cNvSpPr/>
          <p:nvPr/>
        </p:nvSpPr>
        <p:spPr>
          <a:xfrm>
            <a:off x="5335905" y="2704068"/>
            <a:ext cx="3047695" cy="1714500"/>
          </a:xfrm>
          <a:custGeom>
            <a:rect b="b" l="l" r="r" t="t"/>
            <a:pathLst>
              <a:path extrusionOk="0" h="6350000" w="11287760">
                <a:moveTo>
                  <a:pt x="0" y="5824220"/>
                </a:moveTo>
                <a:lnTo>
                  <a:pt x="0" y="525780"/>
                </a:lnTo>
                <a:cubicBezTo>
                  <a:pt x="0" y="234950"/>
                  <a:pt x="234950" y="0"/>
                  <a:pt x="525780" y="0"/>
                </a:cubicBezTo>
                <a:lnTo>
                  <a:pt x="10761980" y="0"/>
                </a:lnTo>
                <a:cubicBezTo>
                  <a:pt x="11052810" y="0"/>
                  <a:pt x="11287760" y="234950"/>
                  <a:pt x="11287760" y="525780"/>
                </a:cubicBezTo>
                <a:lnTo>
                  <a:pt x="11287760" y="5822950"/>
                </a:lnTo>
                <a:cubicBezTo>
                  <a:pt x="11287760" y="6113780"/>
                  <a:pt x="11052810" y="6348730"/>
                  <a:pt x="10761980" y="6348730"/>
                </a:cubicBezTo>
                <a:lnTo>
                  <a:pt x="525780" y="6348730"/>
                </a:lnTo>
                <a:cubicBezTo>
                  <a:pt x="236220" y="6350000"/>
                  <a:pt x="0" y="6115050"/>
                  <a:pt x="0" y="5824220"/>
                </a:cubicBezTo>
                <a:close/>
              </a:path>
            </a:pathLst>
          </a:custGeom>
          <a:blipFill rotWithShape="1">
            <a:blip r:embed="rId5">
              <a:alphaModFix/>
            </a:blip>
            <a:stretch>
              <a:fillRect b="-9008" l="0" r="0" t="-8999"/>
            </a:stretch>
          </a:blipFill>
          <a:ln>
            <a:noFill/>
          </a:ln>
        </p:spPr>
        <p:txBody>
          <a:bodyPr anchorCtr="0" anchor="ctr" bIns="45725" lIns="45725" spcFirstLastPara="1" rIns="45725" wrap="square" tIns="45725">
            <a:noAutofit/>
          </a:bodyPr>
          <a:lstStyle/>
          <a:p>
            <a:pPr indent="0" lvl="0" marL="0" marR="0" rtl="0" algn="l">
              <a:lnSpc>
                <a:spcPct val="100000"/>
              </a:lnSpc>
              <a:spcBef>
                <a:spcPts val="0"/>
              </a:spcBef>
              <a:spcAft>
                <a:spcPts val="0"/>
              </a:spcAft>
              <a:buClr>
                <a:srgbClr val="000000"/>
              </a:buClr>
              <a:buSzPts val="700"/>
              <a:buFont typeface="Arial"/>
              <a:buNone/>
            </a:pPr>
            <a:r>
              <a:t/>
            </a:r>
            <a:endParaRPr b="0" i="0" sz="700" u="none" cap="none" strike="noStrike">
              <a:solidFill>
                <a:srgbClr val="000000"/>
              </a:solidFill>
              <a:latin typeface="Arial"/>
              <a:ea typeface="Arial"/>
              <a:cs typeface="Arial"/>
              <a:sym typeface="Arial"/>
            </a:endParaRPr>
          </a:p>
        </p:txBody>
      </p:sp>
      <p:grpSp>
        <p:nvGrpSpPr>
          <p:cNvPr id="281" name="Google Shape;281;p26"/>
          <p:cNvGrpSpPr/>
          <p:nvPr/>
        </p:nvGrpSpPr>
        <p:grpSpPr>
          <a:xfrm>
            <a:off x="3905250" y="-90416"/>
            <a:ext cx="1543101" cy="5234165"/>
            <a:chOff x="0" y="-47625"/>
            <a:chExt cx="812800" cy="2757000"/>
          </a:xfrm>
        </p:grpSpPr>
        <p:sp>
          <p:nvSpPr>
            <p:cNvPr id="282" name="Google Shape;282;p26"/>
            <p:cNvSpPr/>
            <p:nvPr/>
          </p:nvSpPr>
          <p:spPr>
            <a:xfrm>
              <a:off x="0" y="0"/>
              <a:ext cx="812800" cy="2709333"/>
            </a:xfrm>
            <a:custGeom>
              <a:rect b="b" l="l" r="r" t="t"/>
              <a:pathLst>
                <a:path extrusionOk="0" h="2709333" w="812800">
                  <a:moveTo>
                    <a:pt x="0" y="0"/>
                  </a:moveTo>
                  <a:lnTo>
                    <a:pt x="812800" y="0"/>
                  </a:lnTo>
                  <a:lnTo>
                    <a:pt x="812800" y="2709333"/>
                  </a:lnTo>
                  <a:lnTo>
                    <a:pt x="0" y="2709333"/>
                  </a:lnTo>
                  <a:close/>
                </a:path>
              </a:pathLst>
            </a:custGeom>
            <a:solidFill>
              <a:srgbClr val="790306"/>
            </a:solidFill>
            <a:ln>
              <a:noFill/>
            </a:ln>
          </p:spPr>
        </p:sp>
        <p:sp>
          <p:nvSpPr>
            <p:cNvPr id="283" name="Google Shape;283;p26"/>
            <p:cNvSpPr txBox="1"/>
            <p:nvPr/>
          </p:nvSpPr>
          <p:spPr>
            <a:xfrm>
              <a:off x="0" y="-47625"/>
              <a:ext cx="812700" cy="27570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Clr>
                  <a:srgbClr val="000000"/>
                </a:buClr>
                <a:buSzPts val="900"/>
                <a:buFont typeface="Arial"/>
                <a:buNone/>
              </a:pPr>
              <a:r>
                <a:t/>
              </a:r>
              <a:endParaRPr b="0" i="0" sz="900" u="none" cap="none" strike="noStrike">
                <a:solidFill>
                  <a:schemeClr val="dk1"/>
                </a:solidFill>
                <a:latin typeface="Calibri"/>
                <a:ea typeface="Calibri"/>
                <a:cs typeface="Calibri"/>
                <a:sym typeface="Calibri"/>
              </a:endParaRPr>
            </a:p>
          </p:txBody>
        </p:sp>
      </p:grpSp>
      <p:sp>
        <p:nvSpPr>
          <p:cNvPr id="284" name="Google Shape;284;p26"/>
          <p:cNvSpPr txBox="1"/>
          <p:nvPr/>
        </p:nvSpPr>
        <p:spPr>
          <a:xfrm>
            <a:off x="513824" y="1694837"/>
            <a:ext cx="2384700" cy="107700"/>
          </a:xfrm>
          <a:prstGeom prst="rect">
            <a:avLst/>
          </a:prstGeom>
          <a:noFill/>
          <a:ln>
            <a:noFill/>
          </a:ln>
        </p:spPr>
        <p:txBody>
          <a:bodyPr anchorCtr="0" anchor="t" bIns="0" lIns="0" spcFirstLastPara="1" rIns="0" wrap="square" tIns="0">
            <a:spAutoFit/>
          </a:bodyPr>
          <a:lstStyle/>
          <a:p>
            <a:pPr indent="0" lvl="0" marL="0" marR="0" rtl="0" algn="l">
              <a:lnSpc>
                <a:spcPct val="140045"/>
              </a:lnSpc>
              <a:spcBef>
                <a:spcPts val="0"/>
              </a:spcBef>
              <a:spcAft>
                <a:spcPts val="0"/>
              </a:spcAft>
              <a:buClr>
                <a:srgbClr val="000000"/>
              </a:buClr>
              <a:buSzPts val="900"/>
              <a:buFont typeface="Arial"/>
              <a:buNone/>
            </a:pPr>
            <a:r>
              <a:t/>
            </a:r>
            <a:endParaRPr b="0" i="0" sz="700" u="none" cap="none" strike="noStrike">
              <a:solidFill>
                <a:srgbClr val="000000"/>
              </a:solidFill>
              <a:latin typeface="Arial"/>
              <a:ea typeface="Arial"/>
              <a:cs typeface="Arial"/>
              <a:sym typeface="Arial"/>
            </a:endParaRPr>
          </a:p>
        </p:txBody>
      </p:sp>
      <p:sp>
        <p:nvSpPr>
          <p:cNvPr id="285" name="Google Shape;285;p26"/>
          <p:cNvSpPr txBox="1"/>
          <p:nvPr/>
        </p:nvSpPr>
        <p:spPr>
          <a:xfrm>
            <a:off x="377450" y="1841607"/>
            <a:ext cx="2384700" cy="107700"/>
          </a:xfrm>
          <a:prstGeom prst="rect">
            <a:avLst/>
          </a:prstGeom>
          <a:noFill/>
          <a:ln>
            <a:noFill/>
          </a:ln>
        </p:spPr>
        <p:txBody>
          <a:bodyPr anchorCtr="0" anchor="t" bIns="0" lIns="0" spcFirstLastPara="1" rIns="0" wrap="square" tIns="0">
            <a:spAutoFit/>
          </a:bodyPr>
          <a:lstStyle/>
          <a:p>
            <a:pPr indent="0" lvl="0" marL="0" marR="0" rtl="0" algn="l">
              <a:lnSpc>
                <a:spcPct val="140045"/>
              </a:lnSpc>
              <a:spcBef>
                <a:spcPts val="0"/>
              </a:spcBef>
              <a:spcAft>
                <a:spcPts val="0"/>
              </a:spcAft>
              <a:buClr>
                <a:srgbClr val="000000"/>
              </a:buClr>
              <a:buSzPts val="900"/>
              <a:buFont typeface="Arial"/>
              <a:buNone/>
            </a:pPr>
            <a:r>
              <a:t/>
            </a:r>
            <a:endParaRPr b="0" i="0" sz="700" u="none" cap="none" strike="noStrike">
              <a:solidFill>
                <a:srgbClr val="000000"/>
              </a:solidFill>
              <a:latin typeface="Arial"/>
              <a:ea typeface="Arial"/>
              <a:cs typeface="Arial"/>
              <a:sym typeface="Arial"/>
            </a:endParaRPr>
          </a:p>
        </p:txBody>
      </p:sp>
      <p:sp>
        <p:nvSpPr>
          <p:cNvPr id="286" name="Google Shape;286;p26"/>
          <p:cNvSpPr txBox="1"/>
          <p:nvPr/>
        </p:nvSpPr>
        <p:spPr>
          <a:xfrm>
            <a:off x="513824" y="3216595"/>
            <a:ext cx="2384700" cy="107700"/>
          </a:xfrm>
          <a:prstGeom prst="rect">
            <a:avLst/>
          </a:prstGeom>
          <a:noFill/>
          <a:ln>
            <a:noFill/>
          </a:ln>
        </p:spPr>
        <p:txBody>
          <a:bodyPr anchorCtr="0" anchor="t" bIns="0" lIns="0" spcFirstLastPara="1" rIns="0" wrap="square" tIns="0">
            <a:spAutoFit/>
          </a:bodyPr>
          <a:lstStyle/>
          <a:p>
            <a:pPr indent="0" lvl="0" marL="0" marR="0" rtl="0" algn="l">
              <a:lnSpc>
                <a:spcPct val="140045"/>
              </a:lnSpc>
              <a:spcBef>
                <a:spcPts val="0"/>
              </a:spcBef>
              <a:spcAft>
                <a:spcPts val="0"/>
              </a:spcAft>
              <a:buClr>
                <a:srgbClr val="000000"/>
              </a:buClr>
              <a:buSzPts val="900"/>
              <a:buFont typeface="Arial"/>
              <a:buNone/>
            </a:pPr>
            <a:r>
              <a:t/>
            </a:r>
            <a:endParaRPr b="0" i="0" sz="700" u="none" cap="none" strike="noStrike">
              <a:solidFill>
                <a:srgbClr val="000000"/>
              </a:solidFill>
              <a:latin typeface="Arial"/>
              <a:ea typeface="Arial"/>
              <a:cs typeface="Arial"/>
              <a:sym typeface="Arial"/>
            </a:endParaRPr>
          </a:p>
        </p:txBody>
      </p:sp>
      <p:grpSp>
        <p:nvGrpSpPr>
          <p:cNvPr id="287" name="Google Shape;287;p26"/>
          <p:cNvGrpSpPr/>
          <p:nvPr/>
        </p:nvGrpSpPr>
        <p:grpSpPr>
          <a:xfrm rot="1263798">
            <a:off x="-454028" y="4395169"/>
            <a:ext cx="3433721" cy="1705957"/>
            <a:chOff x="0" y="-47625"/>
            <a:chExt cx="1808700" cy="898607"/>
          </a:xfrm>
        </p:grpSpPr>
        <p:sp>
          <p:nvSpPr>
            <p:cNvPr id="288" name="Google Shape;288;p26"/>
            <p:cNvSpPr/>
            <p:nvPr/>
          </p:nvSpPr>
          <p:spPr>
            <a:xfrm>
              <a:off x="0" y="0"/>
              <a:ext cx="1808674" cy="850982"/>
            </a:xfrm>
            <a:custGeom>
              <a:rect b="b" l="l" r="r" t="t"/>
              <a:pathLst>
                <a:path extrusionOk="0" h="850982" w="1808674">
                  <a:moveTo>
                    <a:pt x="0" y="0"/>
                  </a:moveTo>
                  <a:lnTo>
                    <a:pt x="1808674" y="0"/>
                  </a:lnTo>
                  <a:lnTo>
                    <a:pt x="1808674" y="850982"/>
                  </a:lnTo>
                  <a:lnTo>
                    <a:pt x="0" y="850982"/>
                  </a:lnTo>
                  <a:close/>
                </a:path>
              </a:pathLst>
            </a:custGeom>
            <a:solidFill>
              <a:srgbClr val="FFFFFF"/>
            </a:solidFill>
            <a:ln>
              <a:noFill/>
            </a:ln>
          </p:spPr>
        </p:sp>
        <p:sp>
          <p:nvSpPr>
            <p:cNvPr id="289" name="Google Shape;289;p26"/>
            <p:cNvSpPr txBox="1"/>
            <p:nvPr/>
          </p:nvSpPr>
          <p:spPr>
            <a:xfrm>
              <a:off x="0" y="-47625"/>
              <a:ext cx="1808700" cy="8985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Clr>
                  <a:srgbClr val="000000"/>
                </a:buClr>
                <a:buSzPts val="900"/>
                <a:buFont typeface="Arial"/>
                <a:buNone/>
              </a:pPr>
              <a:r>
                <a:t/>
              </a:r>
              <a:endParaRPr b="0" i="0" sz="900" u="none" cap="none" strike="noStrike">
                <a:solidFill>
                  <a:schemeClr val="dk1"/>
                </a:solidFill>
                <a:latin typeface="Calibri"/>
                <a:ea typeface="Calibri"/>
                <a:cs typeface="Calibri"/>
                <a:sym typeface="Calibri"/>
              </a:endParaRPr>
            </a:p>
          </p:txBody>
        </p:sp>
      </p:grpSp>
      <p:sp>
        <p:nvSpPr>
          <p:cNvPr id="290" name="Google Shape;290;p26"/>
          <p:cNvSpPr/>
          <p:nvPr/>
        </p:nvSpPr>
        <p:spPr>
          <a:xfrm>
            <a:off x="513824" y="4591836"/>
            <a:ext cx="928469" cy="356113"/>
          </a:xfrm>
          <a:custGeom>
            <a:rect b="b" l="l" r="r" t="t"/>
            <a:pathLst>
              <a:path extrusionOk="0" h="712225" w="1856937">
                <a:moveTo>
                  <a:pt x="0" y="0"/>
                </a:moveTo>
                <a:lnTo>
                  <a:pt x="1856937" y="0"/>
                </a:lnTo>
                <a:lnTo>
                  <a:pt x="1856937" y="712225"/>
                </a:lnTo>
                <a:lnTo>
                  <a:pt x="0" y="712225"/>
                </a:lnTo>
                <a:lnTo>
                  <a:pt x="0" y="0"/>
                </a:lnTo>
                <a:close/>
              </a:path>
            </a:pathLst>
          </a:custGeom>
          <a:blipFill rotWithShape="1">
            <a:blip r:embed="rId6">
              <a:alphaModFix/>
            </a:blip>
            <a:stretch>
              <a:fillRect b="0" l="0" r="0" t="0"/>
            </a:stretch>
          </a:blipFill>
          <a:ln>
            <a:noFill/>
          </a:ln>
        </p:spPr>
      </p:sp>
      <p:sp>
        <p:nvSpPr>
          <p:cNvPr id="291" name="Google Shape;291;p26"/>
          <p:cNvSpPr txBox="1"/>
          <p:nvPr/>
        </p:nvSpPr>
        <p:spPr>
          <a:xfrm>
            <a:off x="435125" y="1493700"/>
            <a:ext cx="2961300" cy="23415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chemeClr val="dk2"/>
              </a:buClr>
              <a:buSzPts val="1800"/>
              <a:buChar char="●"/>
            </a:pPr>
            <a:r>
              <a:rPr lang="en" sz="1800">
                <a:solidFill>
                  <a:schemeClr val="dk2"/>
                </a:solidFill>
              </a:rPr>
              <a:t>Jacob Hojnacki and Coconino County on </a:t>
            </a:r>
            <a:r>
              <a:rPr lang="en" sz="1800">
                <a:solidFill>
                  <a:schemeClr val="dk2"/>
                </a:solidFill>
              </a:rPr>
              <a:t>their</a:t>
            </a:r>
            <a:r>
              <a:rPr lang="en" sz="1800">
                <a:solidFill>
                  <a:schemeClr val="dk2"/>
                </a:solidFill>
              </a:rPr>
              <a:t> work using Syndromic Surveillance </a:t>
            </a:r>
            <a:endParaRPr sz="1800">
              <a:solidFill>
                <a:schemeClr val="dk2"/>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sp>
        <p:nvSpPr>
          <p:cNvPr id="296" name="Google Shape;296;p27"/>
          <p:cNvSpPr/>
          <p:nvPr/>
        </p:nvSpPr>
        <p:spPr>
          <a:xfrm>
            <a:off x="0" y="0"/>
            <a:ext cx="9144000" cy="51435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mt="30000"/>
            </a:blip>
            <a:stretch>
              <a:fillRect b="0" l="-20309" r="-20309" t="0"/>
            </a:stretch>
          </a:blipFill>
          <a:ln>
            <a:noFill/>
          </a:ln>
        </p:spPr>
      </p:sp>
      <p:sp>
        <p:nvSpPr>
          <p:cNvPr id="297" name="Google Shape;297;p27"/>
          <p:cNvSpPr txBox="1"/>
          <p:nvPr/>
        </p:nvSpPr>
        <p:spPr>
          <a:xfrm>
            <a:off x="514350" y="747400"/>
            <a:ext cx="3978000" cy="323100"/>
          </a:xfrm>
          <a:prstGeom prst="rect">
            <a:avLst/>
          </a:prstGeom>
          <a:noFill/>
          <a:ln>
            <a:noFill/>
          </a:ln>
        </p:spPr>
        <p:txBody>
          <a:bodyPr anchorCtr="0" anchor="t" bIns="0" lIns="0" spcFirstLastPara="1" rIns="0" wrap="square" tIns="0">
            <a:spAutoFit/>
          </a:bodyPr>
          <a:lstStyle/>
          <a:p>
            <a:pPr indent="0" lvl="0" marL="0" marR="0" rtl="0" algn="l">
              <a:lnSpc>
                <a:spcPct val="140018"/>
              </a:lnSpc>
              <a:spcBef>
                <a:spcPts val="0"/>
              </a:spcBef>
              <a:spcAft>
                <a:spcPts val="0"/>
              </a:spcAft>
              <a:buClr>
                <a:srgbClr val="000000"/>
              </a:buClr>
              <a:buSzPts val="2100"/>
              <a:buFont typeface="Arial"/>
              <a:buNone/>
            </a:pPr>
            <a:r>
              <a:rPr lang="en" sz="2100">
                <a:solidFill>
                  <a:srgbClr val="B92928"/>
                </a:solidFill>
                <a:latin typeface="League Spartan"/>
                <a:ea typeface="League Spartan"/>
                <a:cs typeface="League Spartan"/>
                <a:sym typeface="League Spartan"/>
              </a:rPr>
              <a:t>Questions/ Open Forum </a:t>
            </a:r>
            <a:endParaRPr b="0" i="0" sz="700" u="none" cap="none" strike="noStrike">
              <a:solidFill>
                <a:srgbClr val="000000"/>
              </a:solidFill>
              <a:latin typeface="Arial"/>
              <a:ea typeface="Arial"/>
              <a:cs typeface="Arial"/>
              <a:sym typeface="Arial"/>
            </a:endParaRPr>
          </a:p>
        </p:txBody>
      </p:sp>
      <p:cxnSp>
        <p:nvCxnSpPr>
          <p:cNvPr id="298" name="Google Shape;298;p27"/>
          <p:cNvCxnSpPr/>
          <p:nvPr/>
        </p:nvCxnSpPr>
        <p:spPr>
          <a:xfrm flipH="1" rot="10800000">
            <a:off x="514886" y="1116755"/>
            <a:ext cx="1627500" cy="9300"/>
          </a:xfrm>
          <a:prstGeom prst="straightConnector1">
            <a:avLst/>
          </a:prstGeom>
          <a:noFill/>
          <a:ln cap="flat" cmpd="sng" w="38100">
            <a:solidFill>
              <a:srgbClr val="000000"/>
            </a:solidFill>
            <a:prstDash val="solid"/>
            <a:round/>
            <a:headEnd len="sm" w="sm" type="none"/>
            <a:tailEnd len="sm" w="sm" type="none"/>
          </a:ln>
        </p:spPr>
      </p:cxnSp>
      <p:grpSp>
        <p:nvGrpSpPr>
          <p:cNvPr id="299" name="Google Shape;299;p27"/>
          <p:cNvGrpSpPr/>
          <p:nvPr/>
        </p:nvGrpSpPr>
        <p:grpSpPr>
          <a:xfrm>
            <a:off x="7600950" y="-90416"/>
            <a:ext cx="1543101" cy="5234165"/>
            <a:chOff x="0" y="-47625"/>
            <a:chExt cx="812800" cy="2757000"/>
          </a:xfrm>
        </p:grpSpPr>
        <p:sp>
          <p:nvSpPr>
            <p:cNvPr id="300" name="Google Shape;300;p27"/>
            <p:cNvSpPr/>
            <p:nvPr/>
          </p:nvSpPr>
          <p:spPr>
            <a:xfrm>
              <a:off x="0" y="0"/>
              <a:ext cx="812800" cy="2709333"/>
            </a:xfrm>
            <a:custGeom>
              <a:rect b="b" l="l" r="r" t="t"/>
              <a:pathLst>
                <a:path extrusionOk="0" h="2709333" w="812800">
                  <a:moveTo>
                    <a:pt x="0" y="0"/>
                  </a:moveTo>
                  <a:lnTo>
                    <a:pt x="812800" y="0"/>
                  </a:lnTo>
                  <a:lnTo>
                    <a:pt x="812800" y="2709333"/>
                  </a:lnTo>
                  <a:lnTo>
                    <a:pt x="0" y="2709333"/>
                  </a:lnTo>
                  <a:close/>
                </a:path>
              </a:pathLst>
            </a:custGeom>
            <a:solidFill>
              <a:srgbClr val="790306"/>
            </a:solidFill>
            <a:ln>
              <a:noFill/>
            </a:ln>
          </p:spPr>
        </p:sp>
        <p:sp>
          <p:nvSpPr>
            <p:cNvPr id="301" name="Google Shape;301;p27"/>
            <p:cNvSpPr txBox="1"/>
            <p:nvPr/>
          </p:nvSpPr>
          <p:spPr>
            <a:xfrm>
              <a:off x="0" y="-47625"/>
              <a:ext cx="812700" cy="27570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Clr>
                  <a:srgbClr val="000000"/>
                </a:buClr>
                <a:buSzPts val="900"/>
                <a:buFont typeface="Arial"/>
                <a:buNone/>
              </a:pPr>
              <a:r>
                <a:t/>
              </a:r>
              <a:endParaRPr b="0" i="0" sz="900" u="none" cap="none" strike="noStrike">
                <a:solidFill>
                  <a:schemeClr val="dk1"/>
                </a:solidFill>
                <a:latin typeface="Calibri"/>
                <a:ea typeface="Calibri"/>
                <a:cs typeface="Calibri"/>
                <a:sym typeface="Calibri"/>
              </a:endParaRPr>
            </a:p>
          </p:txBody>
        </p:sp>
      </p:grpSp>
      <p:sp>
        <p:nvSpPr>
          <p:cNvPr id="302" name="Google Shape;302;p27"/>
          <p:cNvSpPr txBox="1"/>
          <p:nvPr/>
        </p:nvSpPr>
        <p:spPr>
          <a:xfrm>
            <a:off x="514350" y="476250"/>
            <a:ext cx="3031800" cy="107700"/>
          </a:xfrm>
          <a:prstGeom prst="rect">
            <a:avLst/>
          </a:prstGeom>
          <a:noFill/>
          <a:ln>
            <a:noFill/>
          </a:ln>
        </p:spPr>
        <p:txBody>
          <a:bodyPr anchorCtr="0" anchor="t" bIns="0" lIns="0" spcFirstLastPara="1" rIns="0" wrap="square" tIns="0">
            <a:spAutoFit/>
          </a:bodyPr>
          <a:lstStyle/>
          <a:p>
            <a:pPr indent="0" lvl="0" marL="0" marR="0" rtl="0" algn="l">
              <a:lnSpc>
                <a:spcPct val="139983"/>
              </a:lnSpc>
              <a:spcBef>
                <a:spcPts val="0"/>
              </a:spcBef>
              <a:spcAft>
                <a:spcPts val="0"/>
              </a:spcAft>
              <a:buClr>
                <a:srgbClr val="000000"/>
              </a:buClr>
              <a:buSzPts val="1800"/>
              <a:buFont typeface="Arial"/>
              <a:buNone/>
            </a:pPr>
            <a:r>
              <a:t/>
            </a:r>
            <a:endParaRPr b="0" i="0" sz="700" u="none" cap="none" strike="noStrike">
              <a:solidFill>
                <a:srgbClr val="000000"/>
              </a:solidFill>
              <a:latin typeface="Arial"/>
              <a:ea typeface="Arial"/>
              <a:cs typeface="Arial"/>
              <a:sym typeface="Arial"/>
            </a:endParaRPr>
          </a:p>
        </p:txBody>
      </p:sp>
      <p:grpSp>
        <p:nvGrpSpPr>
          <p:cNvPr id="303" name="Google Shape;303;p27"/>
          <p:cNvGrpSpPr/>
          <p:nvPr/>
        </p:nvGrpSpPr>
        <p:grpSpPr>
          <a:xfrm rot="1263798">
            <a:off x="-454028" y="4395169"/>
            <a:ext cx="3433721" cy="1705957"/>
            <a:chOff x="0" y="-47625"/>
            <a:chExt cx="1808700" cy="898607"/>
          </a:xfrm>
        </p:grpSpPr>
        <p:sp>
          <p:nvSpPr>
            <p:cNvPr id="304" name="Google Shape;304;p27"/>
            <p:cNvSpPr/>
            <p:nvPr/>
          </p:nvSpPr>
          <p:spPr>
            <a:xfrm>
              <a:off x="0" y="0"/>
              <a:ext cx="1808674" cy="850982"/>
            </a:xfrm>
            <a:custGeom>
              <a:rect b="b" l="l" r="r" t="t"/>
              <a:pathLst>
                <a:path extrusionOk="0" h="850982" w="1808674">
                  <a:moveTo>
                    <a:pt x="0" y="0"/>
                  </a:moveTo>
                  <a:lnTo>
                    <a:pt x="1808674" y="0"/>
                  </a:lnTo>
                  <a:lnTo>
                    <a:pt x="1808674" y="850982"/>
                  </a:lnTo>
                  <a:lnTo>
                    <a:pt x="0" y="850982"/>
                  </a:lnTo>
                  <a:close/>
                </a:path>
              </a:pathLst>
            </a:custGeom>
            <a:solidFill>
              <a:srgbClr val="FFFFFF"/>
            </a:solidFill>
            <a:ln>
              <a:noFill/>
            </a:ln>
          </p:spPr>
        </p:sp>
        <p:sp>
          <p:nvSpPr>
            <p:cNvPr id="305" name="Google Shape;305;p27"/>
            <p:cNvSpPr txBox="1"/>
            <p:nvPr/>
          </p:nvSpPr>
          <p:spPr>
            <a:xfrm>
              <a:off x="0" y="-47625"/>
              <a:ext cx="1808700" cy="8985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Clr>
                  <a:srgbClr val="000000"/>
                </a:buClr>
                <a:buSzPts val="900"/>
                <a:buFont typeface="Arial"/>
                <a:buNone/>
              </a:pPr>
              <a:r>
                <a:t/>
              </a:r>
              <a:endParaRPr b="0" i="0" sz="900" u="none" cap="none" strike="noStrike">
                <a:solidFill>
                  <a:schemeClr val="dk1"/>
                </a:solidFill>
                <a:latin typeface="Calibri"/>
                <a:ea typeface="Calibri"/>
                <a:cs typeface="Calibri"/>
                <a:sym typeface="Calibri"/>
              </a:endParaRPr>
            </a:p>
          </p:txBody>
        </p:sp>
      </p:grpSp>
      <p:sp>
        <p:nvSpPr>
          <p:cNvPr id="306" name="Google Shape;306;p27"/>
          <p:cNvSpPr/>
          <p:nvPr/>
        </p:nvSpPr>
        <p:spPr>
          <a:xfrm>
            <a:off x="513824" y="4591836"/>
            <a:ext cx="928469" cy="356113"/>
          </a:xfrm>
          <a:custGeom>
            <a:rect b="b" l="l" r="r" t="t"/>
            <a:pathLst>
              <a:path extrusionOk="0" h="712225" w="1856937">
                <a:moveTo>
                  <a:pt x="0" y="0"/>
                </a:moveTo>
                <a:lnTo>
                  <a:pt x="1856937" y="0"/>
                </a:lnTo>
                <a:lnTo>
                  <a:pt x="1856937" y="712225"/>
                </a:lnTo>
                <a:lnTo>
                  <a:pt x="0" y="712225"/>
                </a:lnTo>
                <a:lnTo>
                  <a:pt x="0" y="0"/>
                </a:lnTo>
                <a:close/>
              </a:path>
            </a:pathLst>
          </a:custGeom>
          <a:blipFill rotWithShape="1">
            <a:blip r:embed="rId4">
              <a:alphaModFix/>
            </a:blip>
            <a:stretch>
              <a:fillRect b="0" l="0" r="0" t="0"/>
            </a:stretch>
          </a:blipFill>
          <a:ln>
            <a:noFill/>
          </a:ln>
        </p:spPr>
      </p:sp>
      <p:sp>
        <p:nvSpPr>
          <p:cNvPr id="307" name="Google Shape;307;p27"/>
          <p:cNvSpPr txBox="1"/>
          <p:nvPr/>
        </p:nvSpPr>
        <p:spPr>
          <a:xfrm>
            <a:off x="325600" y="1363450"/>
            <a:ext cx="6807000" cy="3014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2"/>
              </a:solidFill>
            </a:endParaRPr>
          </a:p>
          <a:p>
            <a:pPr indent="0" lvl="0" marL="0" rtl="0" algn="l">
              <a:spcBef>
                <a:spcPts val="0"/>
              </a:spcBef>
              <a:spcAft>
                <a:spcPts val="0"/>
              </a:spcAft>
              <a:buNone/>
            </a:pPr>
            <a:r>
              <a:t/>
            </a:r>
            <a:endParaRPr sz="1800">
              <a:solidFill>
                <a:schemeClr val="dk2"/>
              </a:solidFill>
            </a:endParaRPr>
          </a:p>
        </p:txBody>
      </p:sp>
      <p:pic>
        <p:nvPicPr>
          <p:cNvPr id="308" name="Google Shape;308;p27"/>
          <p:cNvPicPr preferRelativeResize="0"/>
          <p:nvPr/>
        </p:nvPicPr>
        <p:blipFill>
          <a:blip r:embed="rId5">
            <a:alphaModFix/>
          </a:blip>
          <a:stretch>
            <a:fillRect/>
          </a:stretch>
        </p:blipFill>
        <p:spPr>
          <a:xfrm>
            <a:off x="2033725" y="1680488"/>
            <a:ext cx="2857500" cy="16002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2" name="Shape 312"/>
        <p:cNvGrpSpPr/>
        <p:nvPr/>
      </p:nvGrpSpPr>
      <p:grpSpPr>
        <a:xfrm>
          <a:off x="0" y="0"/>
          <a:ext cx="0" cy="0"/>
          <a:chOff x="0" y="0"/>
          <a:chExt cx="0" cy="0"/>
        </a:xfrm>
      </p:grpSpPr>
      <p:sp>
        <p:nvSpPr>
          <p:cNvPr id="313" name="Google Shape;313;p28"/>
          <p:cNvSpPr/>
          <p:nvPr/>
        </p:nvSpPr>
        <p:spPr>
          <a:xfrm>
            <a:off x="0" y="0"/>
            <a:ext cx="9144000" cy="51435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mt="54000"/>
            </a:blip>
            <a:stretch>
              <a:fillRect b="0" l="-5229" r="-1539" t="-26548"/>
            </a:stretch>
          </a:blipFill>
          <a:ln>
            <a:noFill/>
          </a:ln>
        </p:spPr>
      </p:sp>
      <p:grpSp>
        <p:nvGrpSpPr>
          <p:cNvPr id="314" name="Google Shape;314;p28"/>
          <p:cNvGrpSpPr/>
          <p:nvPr/>
        </p:nvGrpSpPr>
        <p:grpSpPr>
          <a:xfrm>
            <a:off x="0" y="2588407"/>
            <a:ext cx="9144300" cy="2555174"/>
            <a:chOff x="0" y="-47625"/>
            <a:chExt cx="4816592" cy="1345891"/>
          </a:xfrm>
        </p:grpSpPr>
        <p:sp>
          <p:nvSpPr>
            <p:cNvPr id="315" name="Google Shape;315;p28"/>
            <p:cNvSpPr/>
            <p:nvPr/>
          </p:nvSpPr>
          <p:spPr>
            <a:xfrm>
              <a:off x="0" y="0"/>
              <a:ext cx="4816592" cy="1298266"/>
            </a:xfrm>
            <a:custGeom>
              <a:rect b="b" l="l" r="r" t="t"/>
              <a:pathLst>
                <a:path extrusionOk="0" h="1298266" w="4816592">
                  <a:moveTo>
                    <a:pt x="0" y="0"/>
                  </a:moveTo>
                  <a:lnTo>
                    <a:pt x="4816592" y="0"/>
                  </a:lnTo>
                  <a:lnTo>
                    <a:pt x="4816592" y="1298266"/>
                  </a:lnTo>
                  <a:lnTo>
                    <a:pt x="0" y="1298266"/>
                  </a:lnTo>
                  <a:close/>
                </a:path>
              </a:pathLst>
            </a:custGeom>
            <a:solidFill>
              <a:srgbClr val="FFFFFF">
                <a:alpha val="90590"/>
              </a:srgbClr>
            </a:solidFill>
            <a:ln>
              <a:noFill/>
            </a:ln>
          </p:spPr>
        </p:sp>
        <p:sp>
          <p:nvSpPr>
            <p:cNvPr id="316" name="Google Shape;316;p28"/>
            <p:cNvSpPr txBox="1"/>
            <p:nvPr/>
          </p:nvSpPr>
          <p:spPr>
            <a:xfrm>
              <a:off x="0" y="-47625"/>
              <a:ext cx="4816500" cy="13458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Clr>
                  <a:srgbClr val="000000"/>
                </a:buClr>
                <a:buSzPts val="900"/>
                <a:buFont typeface="Arial"/>
                <a:buNone/>
              </a:pPr>
              <a:r>
                <a:t/>
              </a:r>
              <a:endParaRPr b="0" i="0" sz="900" u="none" cap="none" strike="noStrike">
                <a:solidFill>
                  <a:schemeClr val="dk1"/>
                </a:solidFill>
                <a:latin typeface="Calibri"/>
                <a:ea typeface="Calibri"/>
                <a:cs typeface="Calibri"/>
                <a:sym typeface="Calibri"/>
              </a:endParaRPr>
            </a:p>
          </p:txBody>
        </p:sp>
      </p:grpSp>
      <p:sp>
        <p:nvSpPr>
          <p:cNvPr id="317" name="Google Shape;317;p28"/>
          <p:cNvSpPr txBox="1"/>
          <p:nvPr/>
        </p:nvSpPr>
        <p:spPr>
          <a:xfrm>
            <a:off x="2015657" y="2790466"/>
            <a:ext cx="5112900" cy="631200"/>
          </a:xfrm>
          <a:prstGeom prst="rect">
            <a:avLst/>
          </a:prstGeom>
          <a:noFill/>
          <a:ln>
            <a:noFill/>
          </a:ln>
        </p:spPr>
        <p:txBody>
          <a:bodyPr anchorCtr="0" anchor="t" bIns="0" lIns="0" spcFirstLastPara="1" rIns="0" wrap="square" tIns="0">
            <a:spAutoFit/>
          </a:bodyPr>
          <a:lstStyle/>
          <a:p>
            <a:pPr indent="0" lvl="0" marL="0" marR="0" rtl="0" algn="ctr">
              <a:lnSpc>
                <a:spcPct val="140007"/>
              </a:lnSpc>
              <a:spcBef>
                <a:spcPts val="0"/>
              </a:spcBef>
              <a:spcAft>
                <a:spcPts val="0"/>
              </a:spcAft>
              <a:buClr>
                <a:srgbClr val="000000"/>
              </a:buClr>
              <a:buSzPts val="4100"/>
              <a:buFont typeface="Arial"/>
              <a:buNone/>
            </a:pPr>
            <a:r>
              <a:rPr b="0" i="0" lang="en" sz="4100" u="none" cap="none" strike="noStrike">
                <a:solidFill>
                  <a:srgbClr val="B92928"/>
                </a:solidFill>
                <a:latin typeface="League Spartan"/>
                <a:ea typeface="League Spartan"/>
                <a:cs typeface="League Spartan"/>
                <a:sym typeface="League Spartan"/>
              </a:rPr>
              <a:t>THANK YOU</a:t>
            </a:r>
            <a:endParaRPr b="0" i="0" sz="700" u="none" cap="none" strike="noStrike">
              <a:solidFill>
                <a:srgbClr val="000000"/>
              </a:solidFill>
              <a:latin typeface="Arial"/>
              <a:ea typeface="Arial"/>
              <a:cs typeface="Arial"/>
              <a:sym typeface="Arial"/>
            </a:endParaRPr>
          </a:p>
        </p:txBody>
      </p:sp>
      <p:cxnSp>
        <p:nvCxnSpPr>
          <p:cNvPr id="318" name="Google Shape;318;p28"/>
          <p:cNvCxnSpPr/>
          <p:nvPr/>
        </p:nvCxnSpPr>
        <p:spPr>
          <a:xfrm>
            <a:off x="2935865" y="3434960"/>
            <a:ext cx="3272400" cy="0"/>
          </a:xfrm>
          <a:prstGeom prst="straightConnector1">
            <a:avLst/>
          </a:prstGeom>
          <a:noFill/>
          <a:ln cap="flat" cmpd="sng" w="38100">
            <a:solidFill>
              <a:srgbClr val="000000"/>
            </a:solidFill>
            <a:prstDash val="solid"/>
            <a:round/>
            <a:headEnd len="sm" w="sm" type="none"/>
            <a:tailEnd len="sm" w="sm" type="none"/>
          </a:ln>
        </p:spPr>
      </p:cxnSp>
      <p:sp>
        <p:nvSpPr>
          <p:cNvPr id="319" name="Google Shape;319;p28"/>
          <p:cNvSpPr/>
          <p:nvPr/>
        </p:nvSpPr>
        <p:spPr>
          <a:xfrm>
            <a:off x="3634510" y="4369206"/>
            <a:ext cx="1874981" cy="415113"/>
          </a:xfrm>
          <a:custGeom>
            <a:rect b="b" l="l" r="r" t="t"/>
            <a:pathLst>
              <a:path extrusionOk="0" h="830226" w="3749962">
                <a:moveTo>
                  <a:pt x="0" y="0"/>
                </a:moveTo>
                <a:lnTo>
                  <a:pt x="3749962" y="0"/>
                </a:lnTo>
                <a:lnTo>
                  <a:pt x="3749962" y="830226"/>
                </a:lnTo>
                <a:lnTo>
                  <a:pt x="0" y="830226"/>
                </a:lnTo>
                <a:lnTo>
                  <a:pt x="0" y="0"/>
                </a:lnTo>
                <a:close/>
              </a:path>
            </a:pathLst>
          </a:custGeom>
          <a:blipFill rotWithShape="1">
            <a:blip r:embed="rId4">
              <a:alphaModFix/>
            </a:blip>
            <a:stretch>
              <a:fillRect b="0" l="0" r="0" t="0"/>
            </a:stretch>
          </a:blipFill>
          <a:ln>
            <a:noFill/>
          </a:ln>
        </p:spPr>
      </p:sp>
      <p:sp>
        <p:nvSpPr>
          <p:cNvPr id="320" name="Google Shape;320;p28"/>
          <p:cNvSpPr txBox="1"/>
          <p:nvPr/>
        </p:nvSpPr>
        <p:spPr>
          <a:xfrm>
            <a:off x="2397451" y="3565225"/>
            <a:ext cx="5571900" cy="62490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1200"/>
              <a:buFont typeface="Arial"/>
              <a:buNone/>
            </a:pPr>
            <a:r>
              <a:rPr b="0" i="0" lang="en" sz="1200" u="none" cap="none" strike="noStrike">
                <a:solidFill>
                  <a:srgbClr val="000000"/>
                </a:solidFill>
                <a:latin typeface="Poppins"/>
                <a:ea typeface="Poppins"/>
                <a:cs typeface="Poppins"/>
                <a:sym typeface="Poppins"/>
              </a:rPr>
              <a:t>S</a:t>
            </a:r>
            <a:r>
              <a:rPr lang="en" sz="1200">
                <a:latin typeface="Poppins"/>
                <a:ea typeface="Poppins"/>
                <a:cs typeface="Poppins"/>
                <a:sym typeface="Poppins"/>
              </a:rPr>
              <a:t>yndromic Surveillance </a:t>
            </a:r>
            <a:r>
              <a:rPr b="0" i="0" lang="en" sz="1200" u="none" cap="none" strike="noStrike">
                <a:solidFill>
                  <a:srgbClr val="000000"/>
                </a:solidFill>
                <a:latin typeface="Poppins"/>
                <a:ea typeface="Poppins"/>
                <a:cs typeface="Poppins"/>
                <a:sym typeface="Poppins"/>
              </a:rPr>
              <a:t> |</a:t>
            </a:r>
            <a:r>
              <a:rPr lang="en" sz="1200">
                <a:latin typeface="Poppins"/>
                <a:ea typeface="Poppins"/>
                <a:cs typeface="Poppins"/>
                <a:sym typeface="Poppins"/>
              </a:rPr>
              <a:t> </a:t>
            </a:r>
            <a:r>
              <a:rPr lang="en" sz="1200">
                <a:solidFill>
                  <a:schemeClr val="dk1"/>
                </a:solidFill>
                <a:latin typeface="Poppins"/>
                <a:ea typeface="Poppins"/>
                <a:cs typeface="Poppins"/>
                <a:sym typeface="Poppins"/>
              </a:rPr>
              <a:t>syndromicsurveillance@azdhs.gov</a:t>
            </a:r>
            <a:endParaRPr sz="1200">
              <a:solidFill>
                <a:schemeClr val="dk1"/>
              </a:solidFill>
              <a:latin typeface="Poppins"/>
              <a:ea typeface="Poppins"/>
              <a:cs typeface="Poppins"/>
              <a:sym typeface="Poppins"/>
            </a:endParaRPr>
          </a:p>
          <a:p>
            <a:pPr indent="0" lvl="0" marL="0" marR="0" rtl="0" algn="ctr">
              <a:lnSpc>
                <a:spcPct val="139983"/>
              </a:lnSpc>
              <a:spcBef>
                <a:spcPts val="0"/>
              </a:spcBef>
              <a:spcAft>
                <a:spcPts val="0"/>
              </a:spcAft>
              <a:buClr>
                <a:srgbClr val="000000"/>
              </a:buClr>
              <a:buSzPts val="1200"/>
              <a:buFont typeface="Arial"/>
              <a:buNone/>
            </a:pPr>
            <a:r>
              <a:t/>
            </a:r>
            <a:endParaRPr sz="1200">
              <a:latin typeface="Poppins"/>
              <a:ea typeface="Poppins"/>
              <a:cs typeface="Poppins"/>
              <a:sym typeface="Poppins"/>
            </a:endParaRPr>
          </a:p>
          <a:p>
            <a:pPr indent="0" lvl="0" marL="0" marR="0" rtl="0" algn="ctr">
              <a:lnSpc>
                <a:spcPct val="139983"/>
              </a:lnSpc>
              <a:spcBef>
                <a:spcPts val="0"/>
              </a:spcBef>
              <a:spcAft>
                <a:spcPts val="0"/>
              </a:spcAft>
              <a:buClr>
                <a:srgbClr val="000000"/>
              </a:buClr>
              <a:buSzPts val="1200"/>
              <a:buFont typeface="Arial"/>
              <a:buNone/>
            </a:pPr>
            <a:r>
              <a:t/>
            </a:r>
            <a:endParaRPr b="0" i="0" sz="700" u="none" cap="none" strike="noStrik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