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4"/>
  </p:notesMasterIdLst>
  <p:handoutMasterIdLst>
    <p:handoutMasterId r:id="rId35"/>
  </p:handoutMasterIdLst>
  <p:sldIdLst>
    <p:sldId id="256" r:id="rId5"/>
    <p:sldId id="258" r:id="rId6"/>
    <p:sldId id="294" r:id="rId7"/>
    <p:sldId id="289" r:id="rId8"/>
    <p:sldId id="290" r:id="rId9"/>
    <p:sldId id="291" r:id="rId10"/>
    <p:sldId id="292" r:id="rId11"/>
    <p:sldId id="293" r:id="rId12"/>
    <p:sldId id="288" r:id="rId13"/>
    <p:sldId id="257" r:id="rId14"/>
    <p:sldId id="295" r:id="rId15"/>
    <p:sldId id="261" r:id="rId16"/>
    <p:sldId id="262" r:id="rId17"/>
    <p:sldId id="270" r:id="rId18"/>
    <p:sldId id="286" r:id="rId19"/>
    <p:sldId id="271" r:id="rId20"/>
    <p:sldId id="287" r:id="rId21"/>
    <p:sldId id="273" r:id="rId22"/>
    <p:sldId id="276" r:id="rId23"/>
    <p:sldId id="277" r:id="rId24"/>
    <p:sldId id="278" r:id="rId25"/>
    <p:sldId id="272" r:id="rId26"/>
    <p:sldId id="279" r:id="rId27"/>
    <p:sldId id="280" r:id="rId28"/>
    <p:sldId id="281" r:id="rId29"/>
    <p:sldId id="283" r:id="rId30"/>
    <p:sldId id="282" r:id="rId31"/>
    <p:sldId id="285" r:id="rId32"/>
    <p:sldId id="26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A852"/>
    <a:srgbClr val="A4B567"/>
    <a:srgbClr val="EA934C"/>
    <a:srgbClr val="5891C0"/>
    <a:srgbClr val="D3DBB6"/>
    <a:srgbClr val="F3C197"/>
    <a:srgbClr val="A8C5DE"/>
    <a:srgbClr val="FFFF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0" autoAdjust="0"/>
    <p:restoredTop sz="83577" autoAdjust="0"/>
  </p:normalViewPr>
  <p:slideViewPr>
    <p:cSldViewPr snapToGrid="0" showGuides="1">
      <p:cViewPr varScale="1">
        <p:scale>
          <a:sx n="90" d="100"/>
          <a:sy n="90" d="100"/>
        </p:scale>
        <p:origin x="144" y="51"/>
      </p:cViewPr>
      <p:guideLst>
        <p:guide orient="horz" pos="2160"/>
        <p:guide pos="3840"/>
      </p:guideLst>
    </p:cSldViewPr>
  </p:slideViewPr>
  <p:notesTextViewPr>
    <p:cViewPr>
      <p:scale>
        <a:sx n="3" d="2"/>
        <a:sy n="3" d="2"/>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3/27/2020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3/27/2020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privacyrule/guidance/PRPH.ht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4023626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273779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MEDSIS: Medical Electronic Diseases Surveillance</a:t>
            </a:r>
            <a:r>
              <a:rPr lang="en-US" baseline="0" dirty="0" smtClean="0"/>
              <a:t> Intelligence System</a:t>
            </a:r>
          </a:p>
          <a:p>
            <a:r>
              <a:rPr lang="en-US" dirty="0" smtClean="0"/>
              <a:t>https://www.azdhs.gov/preparedness/epidemiology-disease-control/infectious-disease-services/index.php#medsis-home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447586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Hospitals and emergency departments, also referred to as Data Providers.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2644182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BioSense</a:t>
            </a:r>
            <a:r>
              <a:rPr lang="en-US" dirty="0" smtClean="0"/>
              <a:t> Platform is a cloud-enabled web application providing commercial hosting, provisioning, and support for SS Data. The National Syndromic Surveillance Program (NSSP)</a:t>
            </a:r>
            <a:r>
              <a:rPr lang="en-US" baseline="0" dirty="0" smtClean="0"/>
              <a:t> </a:t>
            </a:r>
            <a:r>
              <a:rPr lang="en-US" dirty="0" smtClean="0"/>
              <a:t>supports the </a:t>
            </a:r>
            <a:r>
              <a:rPr lang="en-US" dirty="0" err="1" smtClean="0"/>
              <a:t>BioSense</a:t>
            </a:r>
            <a:r>
              <a:rPr lang="en-US" dirty="0" smtClean="0"/>
              <a:t> Platform and improvements in the national public health surveillance infrastructure’s ability to monitor the scope and severity of potential threats to public</a:t>
            </a:r>
            <a:r>
              <a:rPr lang="en-US" baseline="0" dirty="0" smtClean="0"/>
              <a:t> </a:t>
            </a:r>
            <a:r>
              <a:rPr lang="en-US" dirty="0" smtClean="0"/>
              <a:t>health. This system ultimately provides a regional and national depiction of multiple health outcomes and syndromes. The </a:t>
            </a:r>
            <a:r>
              <a:rPr lang="en-US" dirty="0" err="1" smtClean="0"/>
              <a:t>BioSense</a:t>
            </a:r>
            <a:r>
              <a:rPr lang="en-US" dirty="0" smtClean="0"/>
              <a:t> Platform is the reporting method for the State</a:t>
            </a:r>
            <a:r>
              <a:rPr lang="en-US" baseline="0" dirty="0" smtClean="0"/>
              <a:t> </a:t>
            </a:r>
            <a:r>
              <a:rPr lang="en-US" dirty="0" smtClean="0"/>
              <a:t>of Arizona to continually receive and maintain SS data reported by hospitals. </a:t>
            </a:r>
            <a:r>
              <a:rPr lang="en-US" dirty="0" err="1" smtClean="0"/>
              <a:t>BioSense</a:t>
            </a:r>
            <a:r>
              <a:rPr lang="en-US" dirty="0" smtClean="0"/>
              <a:t> Platform is a national system sponsored by the Centers for Disease Control and Prevention</a:t>
            </a:r>
          </a:p>
          <a:p>
            <a:r>
              <a:rPr lang="en-US" dirty="0" smtClean="0"/>
              <a:t>(CDC).</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7</a:t>
            </a:fld>
            <a:endParaRPr lang="en-US"/>
          </a:p>
        </p:txBody>
      </p:sp>
    </p:spTree>
    <p:extLst>
      <p:ext uri="{BB962C8B-B14F-4D97-AF65-F5344CB8AC3E}">
        <p14:creationId xmlns:p14="http://schemas.microsoft.com/office/powerpoint/2010/main" val="1610601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additional information</a:t>
            </a:r>
            <a:r>
              <a:rPr lang="en-US" baseline="0" dirty="0" smtClean="0"/>
              <a:t> about HIPAA Privacy Rule and Public Health, you can reference </a:t>
            </a:r>
            <a:r>
              <a:rPr lang="en-US" baseline="0" smtClean="0"/>
              <a:t>this link: </a:t>
            </a:r>
            <a:r>
              <a:rPr lang="en-US" smtClean="0">
                <a:hlinkClick r:id="rId3"/>
              </a:rPr>
              <a:t>https</a:t>
            </a:r>
            <a:r>
              <a:rPr lang="en-US" dirty="0" smtClean="0">
                <a:hlinkClick r:id="rId3"/>
              </a:rPr>
              <a:t>://www.cdc.gov/privacyrule/guidance/PRPH.htm</a:t>
            </a:r>
            <a:endParaRPr lang="en-US" baseline="0" dirty="0" smtClean="0"/>
          </a:p>
          <a:p>
            <a:r>
              <a:rPr lang="en-US" baseline="0" dirty="0" smtClean="0"/>
              <a:t>For additional information about the Data Use Agreement, please contact syndromicsurveillance@azdhs.gov</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9</a:t>
            </a:fld>
            <a:endParaRPr lang="en-US"/>
          </a:p>
        </p:txBody>
      </p:sp>
    </p:spTree>
    <p:extLst>
      <p:ext uri="{BB962C8B-B14F-4D97-AF65-F5344CB8AC3E}">
        <p14:creationId xmlns:p14="http://schemas.microsoft.com/office/powerpoint/2010/main" val="3804143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Registration of Intent: Active</a:t>
            </a:r>
            <a:r>
              <a:rPr lang="en-US" baseline="0" dirty="0" smtClean="0"/>
              <a:t> Engagement, Option 1, from the Centers for Medicare and Medicaid Services Promoting Interoperability Programs.  </a:t>
            </a:r>
            <a:endParaRPr lang="en-US" dirty="0" smtClean="0"/>
          </a:p>
          <a:p>
            <a:endParaRPr lang="en-US" dirty="0" smtClean="0"/>
          </a:p>
          <a:p>
            <a:r>
              <a:rPr lang="en-US" dirty="0" smtClean="0"/>
              <a:t>Data Use Agreement: Hospitals sign a Data Use Agreement (DUA) with ADHS to submit SS data to the </a:t>
            </a:r>
            <a:r>
              <a:rPr lang="en-US" dirty="0" err="1" smtClean="0"/>
              <a:t>BioSense</a:t>
            </a:r>
            <a:r>
              <a:rPr lang="en-US" dirty="0" smtClean="0"/>
              <a:t> Platform. Local Public Health Jurisdictions (LPHJs) sign a DUA with ADHS before gaining</a:t>
            </a:r>
            <a:r>
              <a:rPr lang="en-US" baseline="0" dirty="0" smtClean="0"/>
              <a:t> </a:t>
            </a:r>
            <a:r>
              <a:rPr lang="en-US" dirty="0" smtClean="0"/>
              <a:t>access to the data reported by hospitals. The signing of DUAs completes the legal and administrative duties associated with SS data exchange. LPHJs and ADHS are granted access</a:t>
            </a:r>
          </a:p>
          <a:p>
            <a:r>
              <a:rPr lang="en-US" dirty="0" smtClean="0"/>
              <a:t>to the data in two formats: 1) a Visualization Site; 2) the data stored in the jurisdictional database view. The jurisdictional database view is a state-controlled area which contains</a:t>
            </a:r>
            <a:r>
              <a:rPr lang="en-US" baseline="0" dirty="0" smtClean="0"/>
              <a:t> </a:t>
            </a:r>
            <a:r>
              <a:rPr lang="en-US" dirty="0" smtClean="0"/>
              <a:t>all the SS data reported by Arizona hospitals to </a:t>
            </a:r>
            <a:r>
              <a:rPr lang="en-US" dirty="0" err="1" smtClean="0"/>
              <a:t>BioSense</a:t>
            </a:r>
            <a:r>
              <a:rPr lang="en-US" dirty="0" smtClean="0"/>
              <a:t> Platform. ADHS and LPHJs staff will utilize this information to support fulfillment of the CDC’s Ten Essential Public Health</a:t>
            </a:r>
          </a:p>
          <a:p>
            <a:r>
              <a:rPr lang="en-US" dirty="0" smtClean="0"/>
              <a:t>Services. </a:t>
            </a:r>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3860624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14</a:t>
            </a:fld>
            <a:endParaRPr lang="en-US"/>
          </a:p>
        </p:txBody>
      </p:sp>
    </p:spTree>
    <p:extLst>
      <p:ext uri="{BB962C8B-B14F-4D97-AF65-F5344CB8AC3E}">
        <p14:creationId xmlns:p14="http://schemas.microsoft.com/office/powerpoint/2010/main" val="1706167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27</a:t>
            </a:fld>
            <a:endParaRPr lang="en-US"/>
          </a:p>
        </p:txBody>
      </p:sp>
    </p:spTree>
    <p:extLst>
      <p:ext uri="{BB962C8B-B14F-4D97-AF65-F5344CB8AC3E}">
        <p14:creationId xmlns:p14="http://schemas.microsoft.com/office/powerpoint/2010/main" val="1419154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*Data</a:t>
            </a:r>
            <a:r>
              <a:rPr lang="en-US" baseline="0" dirty="0" smtClean="0"/>
              <a:t> Managers should notify ADHS of any of the above mentioned scenarios in advance of the event taking place.</a:t>
            </a:r>
          </a:p>
          <a:p>
            <a:pPr marL="171450" indent="-171450">
              <a:buFont typeface="Arial" panose="020B0604020202020204" pitchFamily="34" charset="0"/>
              <a:buChar char="•"/>
            </a:pPr>
            <a:r>
              <a:rPr lang="en-US" baseline="0" dirty="0" smtClean="0"/>
              <a:t>Addition or removal of new facilities, patient classes, and/or facility types will impact the data received in production.</a:t>
            </a:r>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28</a:t>
            </a:fld>
            <a:endParaRPr lang="en-US"/>
          </a:p>
        </p:txBody>
      </p:sp>
    </p:spTree>
    <p:extLst>
      <p:ext uri="{BB962C8B-B14F-4D97-AF65-F5344CB8AC3E}">
        <p14:creationId xmlns:p14="http://schemas.microsoft.com/office/powerpoint/2010/main" val="138512678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r>
              <a:rPr lang="en-US" smtClean="0"/>
              <a:t>Updated March 26, 2020</a:t>
            </a:r>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Updated March 26, 2020</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r>
              <a:rPr lang="en-US" smtClean="0"/>
              <a:t>Updated March 26, 2020</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t>Updated March 26, 2020</a:t>
            </a:r>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r>
              <a:rPr lang="en-US" smtClean="0"/>
              <a:t>Updated March 26, 2020</a:t>
            </a:r>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Updated March 26, 2020</a:t>
            </a:r>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Updated March 26, 2020</a:t>
            </a:r>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t>Updated March 26, 2020</a:t>
            </a:r>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r>
              <a:rPr lang="en-US" smtClean="0"/>
              <a:t>Updated March 26, 2020</a:t>
            </a:r>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Updated March 26, 2020</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Updated March 26, 2020</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r>
              <a:rPr lang="en-US" smtClean="0"/>
              <a:t>Updated March 26, 2020</a:t>
            </a:r>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azdhs.gov/documents/preparedness/epidemiology-disease-control/meaningful-use/syndromic-surveillance/az-ss-implementation-guide.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app.azdhs.gov/MeaningfulUse" TargetMode="External"/><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hyperlink" Target="https://www.cdc.gov/nssp/documents/NSSP-fact-sheet-508.pdf" TargetMode="External"/><Relationship Id="rId4" Type="http://schemas.openxmlformats.org/officeDocument/2006/relationships/hyperlink" Target="https://www.cdc.gov/nssp/biosense/"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azdhs.gov/documents/preparedness/epidemiology-disease-control/meaningful-use/syndromic-surveillance/az-ss-implementation-guide.pdf" TargetMode="External"/><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hyperlink" Target="https://hl7v2-ss-r2-testing.nist.gov/ss-r2/#/cf" TargetMode="External"/><Relationship Id="rId4" Type="http://schemas.openxmlformats.org/officeDocument/2006/relationships/hyperlink" Target="https://www.cdc.gov/phin/resources/phinguides.html#SS" TargetMode="External"/><Relationship Id="rId9"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emf"/><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221381" y="2063494"/>
            <a:ext cx="6601241" cy="1520627"/>
          </a:xfrm>
        </p:spPr>
        <p:txBody>
          <a:bodyPr anchor="ctr">
            <a:normAutofit/>
          </a:bodyPr>
          <a:lstStyle/>
          <a:p>
            <a:r>
              <a:rPr lang="en-US" sz="3600" dirty="0" smtClean="0"/>
              <a:t>Syndromic </a:t>
            </a:r>
            <a:r>
              <a:rPr lang="en-US" sz="3600" dirty="0"/>
              <a:t>Surveillance Roadmap to </a:t>
            </a:r>
            <a:r>
              <a:rPr lang="en-US" sz="3600" dirty="0" smtClean="0"/>
              <a:t>Success</a:t>
            </a:r>
            <a:endParaRPr lang="en-US" sz="3600" dirty="0"/>
          </a:p>
        </p:txBody>
      </p:sp>
      <p:sp>
        <p:nvSpPr>
          <p:cNvPr id="7" name="Subtitle 6"/>
          <p:cNvSpPr>
            <a:spLocks noGrp="1"/>
          </p:cNvSpPr>
          <p:nvPr>
            <p:ph type="subTitle" idx="1"/>
          </p:nvPr>
        </p:nvSpPr>
        <p:spPr>
          <a:xfrm>
            <a:off x="221381" y="3414958"/>
            <a:ext cx="5869522" cy="2104302"/>
          </a:xfrm>
        </p:spPr>
        <p:txBody>
          <a:bodyPr>
            <a:noAutofit/>
          </a:bodyPr>
          <a:lstStyle/>
          <a:p>
            <a:r>
              <a:rPr lang="en-US" sz="2000" dirty="0"/>
              <a:t>Arizona Syndromic Surveillance Onboarding Process Overview</a:t>
            </a:r>
          </a:p>
          <a:p>
            <a:pPr lvl="0">
              <a:lnSpc>
                <a:spcPct val="100000"/>
              </a:lnSpc>
              <a:spcBef>
                <a:spcPts val="1800"/>
              </a:spcBef>
            </a:pPr>
            <a:r>
              <a:rPr lang="en-US" sz="1600" b="1" dirty="0">
                <a:solidFill>
                  <a:srgbClr val="514843"/>
                </a:solidFill>
                <a:latin typeface="Adobe Devanagari" panose="02040503050201020203" pitchFamily="18" charset="0"/>
                <a:cs typeface="Adobe Devanagari" panose="02040503050201020203" pitchFamily="18" charset="0"/>
              </a:rPr>
              <a:t>ADHS Syndromic Surveillance Program</a:t>
            </a:r>
            <a:endParaRPr lang="en-US" sz="1200" dirty="0">
              <a:solidFill>
                <a:srgbClr val="514843"/>
              </a:solidFill>
              <a:latin typeface="Adobe Devanagari" panose="02040503050201020203" pitchFamily="18" charset="0"/>
              <a:cs typeface="Adobe Devanagari" panose="02040503050201020203" pitchFamily="18" charset="0"/>
            </a:endParaRPr>
          </a:p>
          <a:p>
            <a:pPr lvl="0">
              <a:lnSpc>
                <a:spcPct val="100000"/>
              </a:lnSpc>
            </a:pPr>
            <a:r>
              <a:rPr lang="en-US" sz="1200" i="1" dirty="0" smtClean="0">
                <a:solidFill>
                  <a:srgbClr val="514843"/>
                </a:solidFill>
                <a:latin typeface="Adobe Devanagari" panose="02040503050201020203" pitchFamily="18" charset="0"/>
                <a:cs typeface="Adobe Devanagari" panose="02040503050201020203" pitchFamily="18" charset="0"/>
              </a:rPr>
              <a:t>Eli Price (Electronic Disease Surveillance Program Manager)</a:t>
            </a:r>
          </a:p>
          <a:p>
            <a:pPr lvl="0">
              <a:lnSpc>
                <a:spcPct val="100000"/>
              </a:lnSpc>
            </a:pPr>
            <a:r>
              <a:rPr lang="en-US" sz="1200" i="1" dirty="0" smtClean="0">
                <a:solidFill>
                  <a:srgbClr val="514843"/>
                </a:solidFill>
                <a:latin typeface="Adobe Devanagari" panose="02040503050201020203" pitchFamily="18" charset="0"/>
                <a:cs typeface="Adobe Devanagari" panose="02040503050201020203" pitchFamily="18" charset="0"/>
              </a:rPr>
              <a:t>Krystal </a:t>
            </a:r>
            <a:r>
              <a:rPr lang="en-US" sz="1200" i="1" dirty="0">
                <a:solidFill>
                  <a:srgbClr val="514843"/>
                </a:solidFill>
                <a:latin typeface="Adobe Devanagari" panose="02040503050201020203" pitchFamily="18" charset="0"/>
                <a:cs typeface="Adobe Devanagari" panose="02040503050201020203" pitchFamily="18" charset="0"/>
              </a:rPr>
              <a:t>S. Collier </a:t>
            </a:r>
            <a:r>
              <a:rPr lang="en-US" sz="1200" i="1" dirty="0" smtClean="0">
                <a:solidFill>
                  <a:srgbClr val="514843"/>
                </a:solidFill>
                <a:latin typeface="Adobe Devanagari" panose="02040503050201020203" pitchFamily="18" charset="0"/>
                <a:cs typeface="Adobe Devanagari" panose="02040503050201020203" pitchFamily="18" charset="0"/>
              </a:rPr>
              <a:t>(Syndromic Surveillance Program Coordinator)</a:t>
            </a:r>
            <a:endParaRPr lang="en-US" sz="1200" i="1" dirty="0">
              <a:solidFill>
                <a:srgbClr val="514843"/>
              </a:solidFill>
              <a:latin typeface="Adobe Devanagari" panose="02040503050201020203" pitchFamily="18" charset="0"/>
              <a:cs typeface="Adobe Devanagari" panose="02040503050201020203" pitchFamily="18" charset="0"/>
            </a:endParaRPr>
          </a:p>
          <a:p>
            <a:pPr lvl="0">
              <a:lnSpc>
                <a:spcPct val="100000"/>
              </a:lnSpc>
            </a:pPr>
            <a:r>
              <a:rPr lang="en-US" sz="1200" i="1" dirty="0" smtClean="0">
                <a:solidFill>
                  <a:srgbClr val="514843"/>
                </a:solidFill>
                <a:latin typeface="Adobe Devanagari" panose="02040503050201020203" pitchFamily="18" charset="0"/>
                <a:cs typeface="Adobe Devanagari" panose="02040503050201020203" pitchFamily="18" charset="0"/>
              </a:rPr>
              <a:t>Yong </a:t>
            </a:r>
            <a:r>
              <a:rPr lang="en-US" sz="1200" i="1" dirty="0">
                <a:solidFill>
                  <a:srgbClr val="514843"/>
                </a:solidFill>
                <a:latin typeface="Adobe Devanagari" panose="02040503050201020203" pitchFamily="18" charset="0"/>
                <a:cs typeface="Adobe Devanagari" panose="02040503050201020203" pitchFamily="18" charset="0"/>
              </a:rPr>
              <a:t>Wang (HL7 Data Analyst</a:t>
            </a:r>
            <a:r>
              <a:rPr lang="en-US" sz="1200" i="1" dirty="0" smtClean="0">
                <a:solidFill>
                  <a:srgbClr val="514843"/>
                </a:solidFill>
                <a:latin typeface="Adobe Devanagari" panose="02040503050201020203" pitchFamily="18" charset="0"/>
                <a:cs typeface="Adobe Devanagari" panose="02040503050201020203" pitchFamily="18" charset="0"/>
              </a:rPr>
              <a:t>)</a:t>
            </a:r>
            <a:endParaRPr lang="en-US" sz="1200" i="1" dirty="0">
              <a:solidFill>
                <a:srgbClr val="514843"/>
              </a:solidFill>
              <a:latin typeface="Adobe Devanagari" panose="02040503050201020203" pitchFamily="18" charset="0"/>
              <a:cs typeface="Adobe Devanagari" panose="02040503050201020203" pitchFamily="18" charset="0"/>
            </a:endParaRP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057401"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2</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3" name="Content Placeholder 2"/>
          <p:cNvSpPr>
            <a:spLocks noGrp="1"/>
          </p:cNvSpPr>
          <p:nvPr>
            <p:ph idx="1"/>
          </p:nvPr>
        </p:nvSpPr>
        <p:spPr>
          <a:xfrm>
            <a:off x="1104899" y="1478756"/>
            <a:ext cx="9982200" cy="4807744"/>
          </a:xfrm>
        </p:spPr>
        <p:txBody>
          <a:bodyPr>
            <a:noAutofit/>
          </a:bodyPr>
          <a:lstStyle/>
          <a:p>
            <a:r>
              <a:rPr lang="en-US" dirty="0" smtClean="0"/>
              <a:t>What is Syndromic Surveillance? </a:t>
            </a:r>
            <a:endParaRPr lang="en-US" dirty="0"/>
          </a:p>
          <a:p>
            <a:pPr lvl="1"/>
            <a:r>
              <a:rPr lang="en-US" dirty="0" smtClean="0"/>
              <a:t>Hospital visit information used </a:t>
            </a:r>
            <a:r>
              <a:rPr lang="en-US" dirty="0"/>
              <a:t>to monitor the health of a community and discover trends in hospital visits </a:t>
            </a:r>
            <a:r>
              <a:rPr lang="en-US" dirty="0" smtClean="0"/>
              <a:t>for conditions </a:t>
            </a:r>
            <a:r>
              <a:rPr lang="en-US" dirty="0"/>
              <a:t>of interest </a:t>
            </a:r>
            <a:endParaRPr lang="en-US" dirty="0" smtClean="0"/>
          </a:p>
          <a:p>
            <a:pPr lvl="2"/>
            <a:r>
              <a:rPr lang="en-US" sz="1600" dirty="0"/>
              <a:t>Originally developed for early detection of a large-scale release of a biologic agent (i.e. anthrax</a:t>
            </a:r>
            <a:r>
              <a:rPr lang="en-US" sz="1600" dirty="0" smtClean="0"/>
              <a:t>)</a:t>
            </a:r>
          </a:p>
          <a:p>
            <a:pPr lvl="2"/>
            <a:r>
              <a:rPr lang="en-US" sz="1600" dirty="0" smtClean="0"/>
              <a:t>Expanded to a wider range of public health concerns</a:t>
            </a:r>
          </a:p>
          <a:p>
            <a:pPr lvl="1"/>
            <a:r>
              <a:rPr lang="en-US" dirty="0" smtClean="0"/>
              <a:t>All ED and inpatient visits from participating facilities </a:t>
            </a:r>
          </a:p>
          <a:p>
            <a:pPr lvl="2"/>
            <a:r>
              <a:rPr lang="en-US" sz="1600" dirty="0"/>
              <a:t>N</a:t>
            </a:r>
            <a:r>
              <a:rPr lang="en-US" sz="1600" dirty="0" smtClean="0"/>
              <a:t>ot just reportable conditions</a:t>
            </a:r>
          </a:p>
          <a:p>
            <a:pPr lvl="1"/>
            <a:r>
              <a:rPr lang="en-US" dirty="0" smtClean="0"/>
              <a:t>Syndrome-based</a:t>
            </a:r>
          </a:p>
          <a:p>
            <a:pPr lvl="2"/>
            <a:r>
              <a:rPr lang="en-US" sz="1600" dirty="0" smtClean="0"/>
              <a:t>A group of symptoms that consistently occurs together or a condition characterized by a set of associated terms</a:t>
            </a:r>
          </a:p>
          <a:p>
            <a:pPr lvl="1"/>
            <a:r>
              <a:rPr lang="en-US" dirty="0" smtClean="0"/>
              <a:t>Primary fields of interest: chief complaint and diagnosis codes</a:t>
            </a:r>
          </a:p>
          <a:p>
            <a:pPr lvl="1"/>
            <a:r>
              <a:rPr lang="en-US" dirty="0" smtClean="0"/>
              <a:t>“Quick and dirty”</a:t>
            </a:r>
          </a:p>
          <a:p>
            <a:pPr lvl="2"/>
            <a:r>
              <a:rPr lang="en-US" sz="1600" dirty="0" smtClean="0"/>
              <a:t>Timeliness over accuracy, reported multiple times a day</a:t>
            </a:r>
          </a:p>
          <a:p>
            <a:pPr lvl="2"/>
            <a:r>
              <a:rPr lang="en-US" sz="1600" dirty="0" smtClean="0"/>
              <a:t>Information available to public health before a diagnosis and/or lab result</a:t>
            </a:r>
          </a:p>
        </p:txBody>
      </p:sp>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3</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3" name="Content Placeholder 2"/>
          <p:cNvSpPr>
            <a:spLocks noGrp="1"/>
          </p:cNvSpPr>
          <p:nvPr>
            <p:ph idx="1"/>
          </p:nvPr>
        </p:nvSpPr>
        <p:spPr>
          <a:xfrm>
            <a:off x="1104899" y="1478756"/>
            <a:ext cx="9982200" cy="4807744"/>
          </a:xfrm>
        </p:spPr>
        <p:txBody>
          <a:bodyPr>
            <a:noAutofit/>
          </a:bodyPr>
          <a:lstStyle/>
          <a:p>
            <a:r>
              <a:rPr lang="en-US" dirty="0" smtClean="0"/>
              <a:t>Type </a:t>
            </a:r>
            <a:r>
              <a:rPr lang="en-US" dirty="0"/>
              <a:t>of Data Collected </a:t>
            </a:r>
          </a:p>
          <a:p>
            <a:pPr lvl="1"/>
            <a:r>
              <a:rPr lang="en-US" b="1" dirty="0"/>
              <a:t>ED visit &amp; inpatient visit </a:t>
            </a:r>
            <a:r>
              <a:rPr lang="en-US" dirty="0"/>
              <a:t>(not outpatient)</a:t>
            </a:r>
            <a:endParaRPr lang="en-US" b="1" dirty="0"/>
          </a:p>
          <a:p>
            <a:pPr lvl="1"/>
            <a:r>
              <a:rPr lang="en-US" dirty="0"/>
              <a:t>All visit data (i.e. not restricted by reportable conditions)</a:t>
            </a:r>
          </a:p>
          <a:p>
            <a:pPr lvl="2"/>
            <a:r>
              <a:rPr lang="en-US" sz="1600" dirty="0"/>
              <a:t>Medical record number</a:t>
            </a:r>
          </a:p>
          <a:p>
            <a:pPr lvl="2"/>
            <a:r>
              <a:rPr lang="en-US" sz="1600" dirty="0"/>
              <a:t>Age</a:t>
            </a:r>
          </a:p>
          <a:p>
            <a:pPr lvl="2"/>
            <a:r>
              <a:rPr lang="en-US" sz="1600" dirty="0"/>
              <a:t>Race/ethnicity</a:t>
            </a:r>
          </a:p>
          <a:p>
            <a:pPr lvl="2"/>
            <a:r>
              <a:rPr lang="en-US" sz="1600" dirty="0"/>
              <a:t>Vitals</a:t>
            </a:r>
          </a:p>
          <a:p>
            <a:pPr lvl="2"/>
            <a:r>
              <a:rPr lang="en-US" sz="1600" b="1" dirty="0"/>
              <a:t>NOT: </a:t>
            </a:r>
            <a:r>
              <a:rPr lang="en-US" sz="1600" b="1" dirty="0" smtClean="0"/>
              <a:t>Patient name</a:t>
            </a:r>
            <a:endParaRPr lang="en-US" sz="1600" dirty="0" smtClean="0"/>
          </a:p>
          <a:p>
            <a:r>
              <a:rPr lang="en-US" dirty="0" smtClean="0"/>
              <a:t>Typical Use Cases: Monitoring Disease Trends</a:t>
            </a:r>
          </a:p>
          <a:p>
            <a:pPr lvl="1"/>
            <a:r>
              <a:rPr lang="en-US" dirty="0" smtClean="0"/>
              <a:t>Infectious disease </a:t>
            </a:r>
            <a:r>
              <a:rPr lang="en-US" dirty="0"/>
              <a:t>o</a:t>
            </a:r>
            <a:r>
              <a:rPr lang="en-US" dirty="0" smtClean="0"/>
              <a:t>utbreak </a:t>
            </a:r>
            <a:r>
              <a:rPr lang="en-US" dirty="0"/>
              <a:t>d</a:t>
            </a:r>
            <a:r>
              <a:rPr lang="en-US" dirty="0" smtClean="0"/>
              <a:t>etection</a:t>
            </a:r>
          </a:p>
          <a:p>
            <a:pPr lvl="1"/>
            <a:r>
              <a:rPr lang="en-US" dirty="0" smtClean="0"/>
              <a:t>Mass </a:t>
            </a:r>
            <a:r>
              <a:rPr lang="en-US" dirty="0"/>
              <a:t>gathering </a:t>
            </a:r>
            <a:r>
              <a:rPr lang="en-US" dirty="0" smtClean="0"/>
              <a:t>surveillance</a:t>
            </a:r>
          </a:p>
          <a:p>
            <a:pPr lvl="1"/>
            <a:r>
              <a:rPr lang="en-US" dirty="0" smtClean="0"/>
              <a:t>ILI surveillance</a:t>
            </a:r>
          </a:p>
        </p:txBody>
      </p:sp>
    </p:spTree>
    <p:extLst>
      <p:ext uri="{BB962C8B-B14F-4D97-AF65-F5344CB8AC3E}">
        <p14:creationId xmlns:p14="http://schemas.microsoft.com/office/powerpoint/2010/main" val="3863420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110054"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4</a:t>
            </a:fld>
            <a:endParaRPr lang="en-US"/>
          </a:p>
        </p:txBody>
      </p:sp>
      <p:pic>
        <p:nvPicPr>
          <p:cNvPr id="37" name="Picture 36"/>
          <p:cNvPicPr>
            <a:picLocks noChangeAspect="1"/>
          </p:cNvPicPr>
          <p:nvPr/>
        </p:nvPicPr>
        <p:blipFill>
          <a:blip r:embed="rId2"/>
          <a:stretch>
            <a:fillRect/>
          </a:stretch>
        </p:blipFill>
        <p:spPr>
          <a:xfrm>
            <a:off x="5090327" y="6356351"/>
            <a:ext cx="2009827" cy="473973"/>
          </a:xfrm>
          <a:prstGeom prst="rect">
            <a:avLst/>
          </a:prstGeom>
        </p:spPr>
      </p:pic>
      <p:sp>
        <p:nvSpPr>
          <p:cNvPr id="8" name="Right Arrow 7"/>
          <p:cNvSpPr/>
          <p:nvPr/>
        </p:nvSpPr>
        <p:spPr>
          <a:xfrm>
            <a:off x="3214953" y="3053442"/>
            <a:ext cx="337358" cy="94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flipV="1">
            <a:off x="5898359" y="3053442"/>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26857" y="2329266"/>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Hospital Reporter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pic>
        <p:nvPicPr>
          <p:cNvPr id="11" name="Content Placeholder 13"/>
          <p:cNvPicPr>
            <a:picLocks noChangeAspect="1"/>
          </p:cNvPicPr>
          <p:nvPr/>
        </p:nvPicPr>
        <p:blipFill>
          <a:blip r:embed="rId3"/>
          <a:stretch>
            <a:fillRect/>
          </a:stretch>
        </p:blipFill>
        <p:spPr>
          <a:xfrm>
            <a:off x="1247355" y="2855285"/>
            <a:ext cx="1615580" cy="853514"/>
          </a:xfrm>
          <a:prstGeom prst="rect">
            <a:avLst/>
          </a:prstGeom>
        </p:spPr>
      </p:pic>
      <p:sp>
        <p:nvSpPr>
          <p:cNvPr id="12" name="Rounded Rectangle 11"/>
          <p:cNvSpPr/>
          <p:nvPr/>
        </p:nvSpPr>
        <p:spPr>
          <a:xfrm>
            <a:off x="3771008" y="2329268"/>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EHR Vendor Hub</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3" name="Rounded Rectangle 12"/>
          <p:cNvSpPr/>
          <p:nvPr/>
        </p:nvSpPr>
        <p:spPr>
          <a:xfrm>
            <a:off x="6535134"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Public Health Node</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4" name="Rounded Rectangle 13"/>
          <p:cNvSpPr/>
          <p:nvPr/>
        </p:nvSpPr>
        <p:spPr>
          <a:xfrm>
            <a:off x="9185089"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PH Data User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5" name="Right Arrow 14"/>
          <p:cNvSpPr/>
          <p:nvPr/>
        </p:nvSpPr>
        <p:spPr>
          <a:xfrm flipV="1">
            <a:off x="8644721" y="3030580"/>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stretch>
            <a:fillRect/>
          </a:stretch>
        </p:blipFill>
        <p:spPr>
          <a:xfrm>
            <a:off x="9408713" y="2778882"/>
            <a:ext cx="1490608" cy="831587"/>
          </a:xfrm>
          <a:prstGeom prst="rect">
            <a:avLst/>
          </a:prstGeom>
        </p:spPr>
      </p:pic>
      <p:pic>
        <p:nvPicPr>
          <p:cNvPr id="17" name="Picture 16"/>
          <p:cNvPicPr>
            <a:picLocks noChangeAspect="1"/>
          </p:cNvPicPr>
          <p:nvPr/>
        </p:nvPicPr>
        <p:blipFill>
          <a:blip r:embed="rId5"/>
          <a:stretch>
            <a:fillRect/>
          </a:stretch>
        </p:blipFill>
        <p:spPr>
          <a:xfrm>
            <a:off x="6748105" y="2778882"/>
            <a:ext cx="1521885" cy="831587"/>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1450" y="2778882"/>
            <a:ext cx="1495425" cy="831093"/>
          </a:xfrm>
          <a:prstGeom prst="rect">
            <a:avLst/>
          </a:prstGeom>
        </p:spPr>
      </p:pic>
      <p:sp>
        <p:nvSpPr>
          <p:cNvPr id="19" name="TextBox 18"/>
          <p:cNvSpPr txBox="1"/>
          <p:nvPr/>
        </p:nvSpPr>
        <p:spPr>
          <a:xfrm>
            <a:off x="4070069" y="1547873"/>
            <a:ext cx="4051862" cy="646331"/>
          </a:xfrm>
          <a:prstGeom prst="rect">
            <a:avLst/>
          </a:prstGeom>
          <a:noFill/>
        </p:spPr>
        <p:txBody>
          <a:bodyPr wrap="square" rtlCol="0">
            <a:spAutoFit/>
          </a:bodyPr>
          <a:lstStyle/>
          <a:p>
            <a:pPr algn="ctr"/>
            <a:r>
              <a:rPr lang="en-US" sz="3600" dirty="0" smtClean="0">
                <a:latin typeface="Adobe Devanagari" panose="02040503050201020203" pitchFamily="18" charset="0"/>
                <a:cs typeface="Adobe Devanagari" panose="02040503050201020203" pitchFamily="18" charset="0"/>
              </a:rPr>
              <a:t>Syndromic Data Flow</a:t>
            </a:r>
            <a:endParaRPr lang="en-US" sz="36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007843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110054"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5</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8" name="Right Arrow 7"/>
          <p:cNvSpPr/>
          <p:nvPr/>
        </p:nvSpPr>
        <p:spPr>
          <a:xfrm>
            <a:off x="3214953" y="3053442"/>
            <a:ext cx="337358" cy="94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flipV="1">
            <a:off x="5898359" y="3053442"/>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26857" y="2329266"/>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Hospital Reporter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pic>
        <p:nvPicPr>
          <p:cNvPr id="11" name="Content Placeholder 13"/>
          <p:cNvPicPr>
            <a:picLocks noChangeAspect="1"/>
          </p:cNvPicPr>
          <p:nvPr/>
        </p:nvPicPr>
        <p:blipFill>
          <a:blip r:embed="rId4"/>
          <a:stretch>
            <a:fillRect/>
          </a:stretch>
        </p:blipFill>
        <p:spPr>
          <a:xfrm>
            <a:off x="1247355" y="2855285"/>
            <a:ext cx="1615580" cy="853514"/>
          </a:xfrm>
          <a:prstGeom prst="rect">
            <a:avLst/>
          </a:prstGeom>
        </p:spPr>
      </p:pic>
      <p:sp>
        <p:nvSpPr>
          <p:cNvPr id="12" name="Rounded Rectangle 11"/>
          <p:cNvSpPr/>
          <p:nvPr/>
        </p:nvSpPr>
        <p:spPr>
          <a:xfrm>
            <a:off x="3771008" y="2329268"/>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EHR Vendor Hub</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3" name="Rounded Rectangle 12"/>
          <p:cNvSpPr/>
          <p:nvPr/>
        </p:nvSpPr>
        <p:spPr>
          <a:xfrm>
            <a:off x="6535134"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Public Health Node</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4" name="Rounded Rectangle 13"/>
          <p:cNvSpPr/>
          <p:nvPr/>
        </p:nvSpPr>
        <p:spPr>
          <a:xfrm>
            <a:off x="9185089"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PH Data User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5" name="Right Arrow 14"/>
          <p:cNvSpPr/>
          <p:nvPr/>
        </p:nvSpPr>
        <p:spPr>
          <a:xfrm flipV="1">
            <a:off x="8644721" y="3030580"/>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tretch>
            <a:fillRect/>
          </a:stretch>
        </p:blipFill>
        <p:spPr>
          <a:xfrm>
            <a:off x="9408713" y="2778882"/>
            <a:ext cx="1490608" cy="831587"/>
          </a:xfrm>
          <a:prstGeom prst="rect">
            <a:avLst/>
          </a:prstGeom>
        </p:spPr>
      </p:pic>
      <p:pic>
        <p:nvPicPr>
          <p:cNvPr id="17" name="Picture 16"/>
          <p:cNvPicPr>
            <a:picLocks noChangeAspect="1"/>
          </p:cNvPicPr>
          <p:nvPr/>
        </p:nvPicPr>
        <p:blipFill>
          <a:blip r:embed="rId6"/>
          <a:stretch>
            <a:fillRect/>
          </a:stretch>
        </p:blipFill>
        <p:spPr>
          <a:xfrm>
            <a:off x="6748105" y="2778882"/>
            <a:ext cx="1521885" cy="831587"/>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1450" y="2778882"/>
            <a:ext cx="1495425" cy="831093"/>
          </a:xfrm>
          <a:prstGeom prst="rect">
            <a:avLst/>
          </a:prstGeom>
        </p:spPr>
      </p:pic>
      <p:sp>
        <p:nvSpPr>
          <p:cNvPr id="19" name="TextBox 18"/>
          <p:cNvSpPr txBox="1"/>
          <p:nvPr/>
        </p:nvSpPr>
        <p:spPr>
          <a:xfrm>
            <a:off x="3671766" y="1547873"/>
            <a:ext cx="4848468" cy="646331"/>
          </a:xfrm>
          <a:prstGeom prst="rect">
            <a:avLst/>
          </a:prstGeom>
          <a:noFill/>
        </p:spPr>
        <p:txBody>
          <a:bodyPr wrap="square" rtlCol="0">
            <a:spAutoFit/>
          </a:bodyPr>
          <a:lstStyle/>
          <a:p>
            <a:pPr algn="ctr"/>
            <a:r>
              <a:rPr lang="en-US" sz="3600" dirty="0" smtClean="0">
                <a:latin typeface="Adobe Devanagari" panose="02040503050201020203" pitchFamily="18" charset="0"/>
                <a:cs typeface="Adobe Devanagari" panose="02040503050201020203" pitchFamily="18" charset="0"/>
              </a:rPr>
              <a:t>Syndromic Data Flow</a:t>
            </a:r>
            <a:endParaRPr lang="en-US" sz="3600" dirty="0">
              <a:latin typeface="Adobe Devanagari" panose="02040503050201020203" pitchFamily="18" charset="0"/>
              <a:cs typeface="Adobe Devanagari" panose="02040503050201020203" pitchFamily="18" charset="0"/>
            </a:endParaRPr>
          </a:p>
        </p:txBody>
      </p:sp>
      <p:sp>
        <p:nvSpPr>
          <p:cNvPr id="20" name="Rounded Rectangle 19"/>
          <p:cNvSpPr/>
          <p:nvPr/>
        </p:nvSpPr>
        <p:spPr>
          <a:xfrm>
            <a:off x="1070793" y="2280239"/>
            <a:ext cx="2011680" cy="1645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1" name="Content Placeholder 2"/>
          <p:cNvSpPr>
            <a:spLocks noGrp="1"/>
          </p:cNvSpPr>
          <p:nvPr>
            <p:ph idx="1"/>
          </p:nvPr>
        </p:nvSpPr>
        <p:spPr>
          <a:xfrm>
            <a:off x="1104899" y="4135994"/>
            <a:ext cx="9982200" cy="1914762"/>
          </a:xfrm>
        </p:spPr>
        <p:txBody>
          <a:bodyPr>
            <a:normAutofit/>
          </a:bodyPr>
          <a:lstStyle/>
          <a:p>
            <a:r>
              <a:rPr lang="en-US" b="1" dirty="0" smtClean="0"/>
              <a:t>Does not replace MEDSIS and other reporting systems in AZ</a:t>
            </a:r>
          </a:p>
          <a:p>
            <a:pPr lvl="1"/>
            <a:r>
              <a:rPr lang="en-US" dirty="0" smtClean="0"/>
              <a:t>Records are not sent/reviewed individually</a:t>
            </a:r>
          </a:p>
          <a:p>
            <a:pPr lvl="1"/>
            <a:r>
              <a:rPr lang="en-US" dirty="0" smtClean="0"/>
              <a:t>Instead, </a:t>
            </a:r>
            <a:r>
              <a:rPr lang="en-US" b="1" dirty="0" smtClean="0"/>
              <a:t>records are sent automatically </a:t>
            </a:r>
            <a:r>
              <a:rPr lang="en-US" dirty="0" smtClean="0"/>
              <a:t>and public health users look for specific conditions depending on current public health needs</a:t>
            </a:r>
            <a:endParaRPr lang="en-US" dirty="0"/>
          </a:p>
        </p:txBody>
      </p:sp>
    </p:spTree>
    <p:extLst>
      <p:ext uri="{BB962C8B-B14F-4D97-AF65-F5344CB8AC3E}">
        <p14:creationId xmlns:p14="http://schemas.microsoft.com/office/powerpoint/2010/main" val="2756612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273301"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6</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8" name="Right Arrow 7"/>
          <p:cNvSpPr/>
          <p:nvPr/>
        </p:nvSpPr>
        <p:spPr>
          <a:xfrm>
            <a:off x="3214953" y="3053442"/>
            <a:ext cx="337358" cy="94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flipV="1">
            <a:off x="5898359" y="3053442"/>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26857" y="2329266"/>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Hospital Reporter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pic>
        <p:nvPicPr>
          <p:cNvPr id="11" name="Content Placeholder 13"/>
          <p:cNvPicPr>
            <a:picLocks noChangeAspect="1"/>
          </p:cNvPicPr>
          <p:nvPr/>
        </p:nvPicPr>
        <p:blipFill>
          <a:blip r:embed="rId4"/>
          <a:stretch>
            <a:fillRect/>
          </a:stretch>
        </p:blipFill>
        <p:spPr>
          <a:xfrm>
            <a:off x="1247355" y="2855285"/>
            <a:ext cx="1615580" cy="853514"/>
          </a:xfrm>
          <a:prstGeom prst="rect">
            <a:avLst/>
          </a:prstGeom>
        </p:spPr>
      </p:pic>
      <p:sp>
        <p:nvSpPr>
          <p:cNvPr id="12" name="Rounded Rectangle 11"/>
          <p:cNvSpPr/>
          <p:nvPr/>
        </p:nvSpPr>
        <p:spPr>
          <a:xfrm>
            <a:off x="3771008" y="2329268"/>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EHR Vendor Hub</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3" name="Rounded Rectangle 12"/>
          <p:cNvSpPr/>
          <p:nvPr/>
        </p:nvSpPr>
        <p:spPr>
          <a:xfrm>
            <a:off x="6535134"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Public Health Node</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4" name="Rounded Rectangle 13"/>
          <p:cNvSpPr/>
          <p:nvPr/>
        </p:nvSpPr>
        <p:spPr>
          <a:xfrm>
            <a:off x="9185089"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PH Data User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5" name="Right Arrow 14"/>
          <p:cNvSpPr/>
          <p:nvPr/>
        </p:nvSpPr>
        <p:spPr>
          <a:xfrm flipV="1">
            <a:off x="8644721" y="3030580"/>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tretch>
            <a:fillRect/>
          </a:stretch>
        </p:blipFill>
        <p:spPr>
          <a:xfrm>
            <a:off x="9408713" y="2778882"/>
            <a:ext cx="1490608" cy="831587"/>
          </a:xfrm>
          <a:prstGeom prst="rect">
            <a:avLst/>
          </a:prstGeom>
        </p:spPr>
      </p:pic>
      <p:pic>
        <p:nvPicPr>
          <p:cNvPr id="17" name="Picture 16"/>
          <p:cNvPicPr>
            <a:picLocks noChangeAspect="1"/>
          </p:cNvPicPr>
          <p:nvPr/>
        </p:nvPicPr>
        <p:blipFill>
          <a:blip r:embed="rId6"/>
          <a:stretch>
            <a:fillRect/>
          </a:stretch>
        </p:blipFill>
        <p:spPr>
          <a:xfrm>
            <a:off x="6748105" y="2778882"/>
            <a:ext cx="1521885" cy="831587"/>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1450" y="2778882"/>
            <a:ext cx="1495425" cy="831093"/>
          </a:xfrm>
          <a:prstGeom prst="rect">
            <a:avLst/>
          </a:prstGeom>
        </p:spPr>
      </p:pic>
      <p:sp>
        <p:nvSpPr>
          <p:cNvPr id="19" name="TextBox 18"/>
          <p:cNvSpPr txBox="1"/>
          <p:nvPr/>
        </p:nvSpPr>
        <p:spPr>
          <a:xfrm>
            <a:off x="3671766" y="1547873"/>
            <a:ext cx="4848468" cy="646331"/>
          </a:xfrm>
          <a:prstGeom prst="rect">
            <a:avLst/>
          </a:prstGeom>
          <a:noFill/>
        </p:spPr>
        <p:txBody>
          <a:bodyPr wrap="square" rtlCol="0">
            <a:spAutoFit/>
          </a:bodyPr>
          <a:lstStyle/>
          <a:p>
            <a:pPr algn="ctr"/>
            <a:r>
              <a:rPr lang="en-US" sz="3600" dirty="0" smtClean="0">
                <a:latin typeface="Adobe Devanagari" panose="02040503050201020203" pitchFamily="18" charset="0"/>
                <a:cs typeface="Adobe Devanagari" panose="02040503050201020203" pitchFamily="18" charset="0"/>
              </a:rPr>
              <a:t>Syndromic Data Flow</a:t>
            </a:r>
            <a:endParaRPr lang="en-US" sz="3600" dirty="0">
              <a:latin typeface="Adobe Devanagari" panose="02040503050201020203" pitchFamily="18" charset="0"/>
              <a:cs typeface="Adobe Devanagari" panose="02040503050201020203" pitchFamily="18" charset="0"/>
            </a:endParaRPr>
          </a:p>
        </p:txBody>
      </p:sp>
      <p:sp>
        <p:nvSpPr>
          <p:cNvPr id="20" name="Rounded Rectangle 19"/>
          <p:cNvSpPr/>
          <p:nvPr/>
        </p:nvSpPr>
        <p:spPr>
          <a:xfrm>
            <a:off x="3716020" y="2280239"/>
            <a:ext cx="2011680" cy="1645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1" name="Content Placeholder 2"/>
          <p:cNvSpPr>
            <a:spLocks noGrp="1"/>
          </p:cNvSpPr>
          <p:nvPr>
            <p:ph idx="1"/>
          </p:nvPr>
        </p:nvSpPr>
        <p:spPr>
          <a:xfrm>
            <a:off x="1104899" y="4135994"/>
            <a:ext cx="9982200" cy="1914762"/>
          </a:xfrm>
        </p:spPr>
        <p:txBody>
          <a:bodyPr>
            <a:normAutofit/>
          </a:bodyPr>
          <a:lstStyle/>
          <a:p>
            <a:r>
              <a:rPr lang="en-US" dirty="0" smtClean="0"/>
              <a:t>Data Providers will be responsible for ensuring that files are sent to the </a:t>
            </a:r>
            <a:r>
              <a:rPr lang="en-US" dirty="0" err="1" smtClean="0"/>
              <a:t>BioSense</a:t>
            </a:r>
            <a:r>
              <a:rPr lang="en-US" dirty="0" smtClean="0"/>
              <a:t> Platform (the Public Health Node used in AZ)</a:t>
            </a:r>
            <a:endParaRPr lang="en-US" dirty="0"/>
          </a:p>
        </p:txBody>
      </p:sp>
    </p:spTree>
    <p:extLst>
      <p:ext uri="{BB962C8B-B14F-4D97-AF65-F5344CB8AC3E}">
        <p14:creationId xmlns:p14="http://schemas.microsoft.com/office/powerpoint/2010/main" val="910699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260601"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7</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8" name="Right Arrow 7"/>
          <p:cNvSpPr/>
          <p:nvPr/>
        </p:nvSpPr>
        <p:spPr>
          <a:xfrm>
            <a:off x="3214953" y="3053442"/>
            <a:ext cx="337358" cy="94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flipV="1">
            <a:off x="5898359" y="3053442"/>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26857" y="2329266"/>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Hospital Reporter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pic>
        <p:nvPicPr>
          <p:cNvPr id="11" name="Content Placeholder 13"/>
          <p:cNvPicPr>
            <a:picLocks noChangeAspect="1"/>
          </p:cNvPicPr>
          <p:nvPr/>
        </p:nvPicPr>
        <p:blipFill>
          <a:blip r:embed="rId4"/>
          <a:stretch>
            <a:fillRect/>
          </a:stretch>
        </p:blipFill>
        <p:spPr>
          <a:xfrm>
            <a:off x="1247355" y="2855285"/>
            <a:ext cx="1615580" cy="853514"/>
          </a:xfrm>
          <a:prstGeom prst="rect">
            <a:avLst/>
          </a:prstGeom>
        </p:spPr>
      </p:pic>
      <p:sp>
        <p:nvSpPr>
          <p:cNvPr id="12" name="Rounded Rectangle 11"/>
          <p:cNvSpPr/>
          <p:nvPr/>
        </p:nvSpPr>
        <p:spPr>
          <a:xfrm>
            <a:off x="3771008" y="2329268"/>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EHR Vendor Hub</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3" name="Rounded Rectangle 12"/>
          <p:cNvSpPr/>
          <p:nvPr/>
        </p:nvSpPr>
        <p:spPr>
          <a:xfrm>
            <a:off x="6535134"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Public Health Node</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4" name="Rounded Rectangle 13"/>
          <p:cNvSpPr/>
          <p:nvPr/>
        </p:nvSpPr>
        <p:spPr>
          <a:xfrm>
            <a:off x="9185089"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PH Data User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5" name="Right Arrow 14"/>
          <p:cNvSpPr/>
          <p:nvPr/>
        </p:nvSpPr>
        <p:spPr>
          <a:xfrm flipV="1">
            <a:off x="8644721" y="3030580"/>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tretch>
            <a:fillRect/>
          </a:stretch>
        </p:blipFill>
        <p:spPr>
          <a:xfrm>
            <a:off x="9408713" y="2778882"/>
            <a:ext cx="1490608" cy="831587"/>
          </a:xfrm>
          <a:prstGeom prst="rect">
            <a:avLst/>
          </a:prstGeom>
        </p:spPr>
      </p:pic>
      <p:pic>
        <p:nvPicPr>
          <p:cNvPr id="17" name="Picture 16"/>
          <p:cNvPicPr>
            <a:picLocks noChangeAspect="1"/>
          </p:cNvPicPr>
          <p:nvPr/>
        </p:nvPicPr>
        <p:blipFill>
          <a:blip r:embed="rId6"/>
          <a:stretch>
            <a:fillRect/>
          </a:stretch>
        </p:blipFill>
        <p:spPr>
          <a:xfrm>
            <a:off x="6748105" y="2778882"/>
            <a:ext cx="1521885" cy="831587"/>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1450" y="2778882"/>
            <a:ext cx="1495425" cy="831093"/>
          </a:xfrm>
          <a:prstGeom prst="rect">
            <a:avLst/>
          </a:prstGeom>
        </p:spPr>
      </p:pic>
      <p:sp>
        <p:nvSpPr>
          <p:cNvPr id="19" name="TextBox 18"/>
          <p:cNvSpPr txBox="1"/>
          <p:nvPr/>
        </p:nvSpPr>
        <p:spPr>
          <a:xfrm>
            <a:off x="3671766" y="1547873"/>
            <a:ext cx="4848468" cy="646331"/>
          </a:xfrm>
          <a:prstGeom prst="rect">
            <a:avLst/>
          </a:prstGeom>
          <a:noFill/>
        </p:spPr>
        <p:txBody>
          <a:bodyPr wrap="square" rtlCol="0">
            <a:spAutoFit/>
          </a:bodyPr>
          <a:lstStyle/>
          <a:p>
            <a:pPr algn="ctr"/>
            <a:r>
              <a:rPr lang="en-US" sz="3600" dirty="0" smtClean="0">
                <a:latin typeface="Adobe Devanagari" panose="02040503050201020203" pitchFamily="18" charset="0"/>
                <a:cs typeface="Adobe Devanagari" panose="02040503050201020203" pitchFamily="18" charset="0"/>
              </a:rPr>
              <a:t>Syndromic Data Flow</a:t>
            </a:r>
            <a:endParaRPr lang="en-US" sz="3600" dirty="0">
              <a:latin typeface="Adobe Devanagari" panose="02040503050201020203" pitchFamily="18" charset="0"/>
              <a:cs typeface="Adobe Devanagari" panose="02040503050201020203" pitchFamily="18" charset="0"/>
            </a:endParaRPr>
          </a:p>
        </p:txBody>
      </p:sp>
      <p:sp>
        <p:nvSpPr>
          <p:cNvPr id="20" name="Rounded Rectangle 19"/>
          <p:cNvSpPr/>
          <p:nvPr/>
        </p:nvSpPr>
        <p:spPr>
          <a:xfrm>
            <a:off x="6475550" y="2280239"/>
            <a:ext cx="2011680" cy="1645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1" name="Content Placeholder 2"/>
          <p:cNvSpPr>
            <a:spLocks noGrp="1"/>
          </p:cNvSpPr>
          <p:nvPr>
            <p:ph idx="1"/>
          </p:nvPr>
        </p:nvSpPr>
        <p:spPr>
          <a:xfrm>
            <a:off x="1104899" y="4135994"/>
            <a:ext cx="9982200" cy="1914762"/>
          </a:xfrm>
        </p:spPr>
        <p:txBody>
          <a:bodyPr>
            <a:normAutofit/>
          </a:bodyPr>
          <a:lstStyle/>
          <a:p>
            <a:r>
              <a:rPr lang="en-US" dirty="0" err="1"/>
              <a:t>BioSense</a:t>
            </a:r>
            <a:r>
              <a:rPr lang="en-US" dirty="0"/>
              <a:t> Platform is a cloud-enabled web application providing commercial hosting, provisioning, and support for SS </a:t>
            </a:r>
            <a:r>
              <a:rPr lang="en-US" dirty="0" smtClean="0"/>
              <a:t>Data</a:t>
            </a:r>
            <a:endParaRPr lang="en-US" dirty="0"/>
          </a:p>
          <a:p>
            <a:r>
              <a:rPr lang="en-US" dirty="0" smtClean="0"/>
              <a:t>Data sent to the </a:t>
            </a:r>
            <a:r>
              <a:rPr lang="en-US" dirty="0" err="1" smtClean="0"/>
              <a:t>BioSense</a:t>
            </a:r>
            <a:r>
              <a:rPr lang="en-US" dirty="0" smtClean="0"/>
              <a:t> Platform is processed and pushed into a tool called ESSENCE, which public health uses to view the data</a:t>
            </a:r>
          </a:p>
        </p:txBody>
      </p:sp>
    </p:spTree>
    <p:extLst>
      <p:ext uri="{BB962C8B-B14F-4D97-AF65-F5344CB8AC3E}">
        <p14:creationId xmlns:p14="http://schemas.microsoft.com/office/powerpoint/2010/main" val="1009264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Overview of Syndromic Surveillance</a:t>
            </a:r>
            <a:endParaRPr lang="en-US" sz="4400" dirty="0"/>
          </a:p>
        </p:txBody>
      </p:sp>
      <p:sp>
        <p:nvSpPr>
          <p:cNvPr id="35" name="Date Placeholder 34"/>
          <p:cNvSpPr>
            <a:spLocks noGrp="1"/>
          </p:cNvSpPr>
          <p:nvPr>
            <p:ph type="dt" sz="half" idx="10"/>
          </p:nvPr>
        </p:nvSpPr>
        <p:spPr>
          <a:xfrm>
            <a:off x="1104899" y="6356351"/>
            <a:ext cx="2324101"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8</a:t>
            </a:fld>
            <a:endParaRPr lang="en-US"/>
          </a:p>
        </p:txBody>
      </p:sp>
      <p:pic>
        <p:nvPicPr>
          <p:cNvPr id="37" name="Picture 36"/>
          <p:cNvPicPr>
            <a:picLocks noChangeAspect="1"/>
          </p:cNvPicPr>
          <p:nvPr/>
        </p:nvPicPr>
        <p:blipFill>
          <a:blip r:embed="rId2"/>
          <a:stretch>
            <a:fillRect/>
          </a:stretch>
        </p:blipFill>
        <p:spPr>
          <a:xfrm>
            <a:off x="5090327" y="6356351"/>
            <a:ext cx="2009827" cy="473973"/>
          </a:xfrm>
          <a:prstGeom prst="rect">
            <a:avLst/>
          </a:prstGeom>
        </p:spPr>
      </p:pic>
      <p:sp>
        <p:nvSpPr>
          <p:cNvPr id="8" name="Right Arrow 7"/>
          <p:cNvSpPr/>
          <p:nvPr/>
        </p:nvSpPr>
        <p:spPr>
          <a:xfrm>
            <a:off x="3214953" y="3053442"/>
            <a:ext cx="337358" cy="947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flipV="1">
            <a:off x="5898359" y="3053442"/>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126857" y="2329266"/>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Hospital Reporter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pic>
        <p:nvPicPr>
          <p:cNvPr id="11" name="Content Placeholder 13"/>
          <p:cNvPicPr>
            <a:picLocks noChangeAspect="1"/>
          </p:cNvPicPr>
          <p:nvPr/>
        </p:nvPicPr>
        <p:blipFill>
          <a:blip r:embed="rId3"/>
          <a:stretch>
            <a:fillRect/>
          </a:stretch>
        </p:blipFill>
        <p:spPr>
          <a:xfrm>
            <a:off x="1247355" y="2855285"/>
            <a:ext cx="1615580" cy="853514"/>
          </a:xfrm>
          <a:prstGeom prst="rect">
            <a:avLst/>
          </a:prstGeom>
        </p:spPr>
      </p:pic>
      <p:sp>
        <p:nvSpPr>
          <p:cNvPr id="12" name="Rounded Rectangle 11"/>
          <p:cNvSpPr/>
          <p:nvPr/>
        </p:nvSpPr>
        <p:spPr>
          <a:xfrm>
            <a:off x="3771008" y="2329268"/>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EHR Vendor Hub</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3" name="Rounded Rectangle 12"/>
          <p:cNvSpPr/>
          <p:nvPr/>
        </p:nvSpPr>
        <p:spPr>
          <a:xfrm>
            <a:off x="6535134"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Public Health Node</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4" name="Rounded Rectangle 13"/>
          <p:cNvSpPr/>
          <p:nvPr/>
        </p:nvSpPr>
        <p:spPr>
          <a:xfrm>
            <a:off x="9185089" y="2329267"/>
            <a:ext cx="1900493" cy="154305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2"/>
                </a:solidFill>
              </a:rPr>
              <a:t>PH Data User</a:t>
            </a:r>
          </a:p>
          <a:p>
            <a:pPr algn="ctr"/>
            <a:endParaRPr lang="en-US" dirty="0">
              <a:solidFill>
                <a:schemeClr val="tx2"/>
              </a:solidFill>
            </a:endParaRPr>
          </a:p>
          <a:p>
            <a:pPr algn="ctr"/>
            <a:endParaRPr lang="en-US" dirty="0" smtClean="0">
              <a:solidFill>
                <a:schemeClr val="tx2"/>
              </a:solidFill>
            </a:endParaRPr>
          </a:p>
          <a:p>
            <a:pPr algn="ctr"/>
            <a:endParaRPr lang="en-US" dirty="0">
              <a:solidFill>
                <a:schemeClr val="tx2"/>
              </a:solidFill>
            </a:endParaRPr>
          </a:p>
          <a:p>
            <a:pPr algn="ctr"/>
            <a:endParaRPr lang="en-US" dirty="0">
              <a:solidFill>
                <a:schemeClr val="tx2"/>
              </a:solidFill>
            </a:endParaRPr>
          </a:p>
        </p:txBody>
      </p:sp>
      <p:sp>
        <p:nvSpPr>
          <p:cNvPr id="15" name="Right Arrow 14"/>
          <p:cNvSpPr/>
          <p:nvPr/>
        </p:nvSpPr>
        <p:spPr>
          <a:xfrm flipV="1">
            <a:off x="8644721" y="3030580"/>
            <a:ext cx="371815" cy="9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a:stretch>
            <a:fillRect/>
          </a:stretch>
        </p:blipFill>
        <p:spPr>
          <a:xfrm>
            <a:off x="9408713" y="2778882"/>
            <a:ext cx="1490608" cy="831587"/>
          </a:xfrm>
          <a:prstGeom prst="rect">
            <a:avLst/>
          </a:prstGeom>
        </p:spPr>
      </p:pic>
      <p:pic>
        <p:nvPicPr>
          <p:cNvPr id="17" name="Picture 16"/>
          <p:cNvPicPr>
            <a:picLocks noChangeAspect="1"/>
          </p:cNvPicPr>
          <p:nvPr/>
        </p:nvPicPr>
        <p:blipFill>
          <a:blip r:embed="rId5"/>
          <a:stretch>
            <a:fillRect/>
          </a:stretch>
        </p:blipFill>
        <p:spPr>
          <a:xfrm>
            <a:off x="6748105" y="2778882"/>
            <a:ext cx="1521885" cy="831587"/>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1450" y="2778882"/>
            <a:ext cx="1495425" cy="831093"/>
          </a:xfrm>
          <a:prstGeom prst="rect">
            <a:avLst/>
          </a:prstGeom>
        </p:spPr>
      </p:pic>
      <p:sp>
        <p:nvSpPr>
          <p:cNvPr id="19" name="TextBox 18"/>
          <p:cNvSpPr txBox="1"/>
          <p:nvPr/>
        </p:nvSpPr>
        <p:spPr>
          <a:xfrm>
            <a:off x="3671766" y="1547873"/>
            <a:ext cx="4848468" cy="646331"/>
          </a:xfrm>
          <a:prstGeom prst="rect">
            <a:avLst/>
          </a:prstGeom>
          <a:noFill/>
        </p:spPr>
        <p:txBody>
          <a:bodyPr wrap="square" rtlCol="0">
            <a:spAutoFit/>
          </a:bodyPr>
          <a:lstStyle/>
          <a:p>
            <a:pPr algn="ctr"/>
            <a:r>
              <a:rPr lang="en-US" sz="3600" dirty="0" smtClean="0">
                <a:latin typeface="Adobe Devanagari" panose="02040503050201020203" pitchFamily="18" charset="0"/>
                <a:cs typeface="Adobe Devanagari" panose="02040503050201020203" pitchFamily="18" charset="0"/>
              </a:rPr>
              <a:t>Syndromic Data Flow</a:t>
            </a:r>
            <a:endParaRPr lang="en-US" sz="3600" dirty="0">
              <a:latin typeface="Adobe Devanagari" panose="02040503050201020203" pitchFamily="18" charset="0"/>
              <a:cs typeface="Adobe Devanagari" panose="02040503050201020203" pitchFamily="18" charset="0"/>
            </a:endParaRPr>
          </a:p>
        </p:txBody>
      </p:sp>
      <p:sp>
        <p:nvSpPr>
          <p:cNvPr id="20" name="Rounded Rectangle 19"/>
          <p:cNvSpPr/>
          <p:nvPr/>
        </p:nvSpPr>
        <p:spPr>
          <a:xfrm>
            <a:off x="9128944" y="2280239"/>
            <a:ext cx="2011680" cy="16459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1" name="Content Placeholder 2"/>
          <p:cNvSpPr>
            <a:spLocks noGrp="1"/>
          </p:cNvSpPr>
          <p:nvPr>
            <p:ph idx="1"/>
          </p:nvPr>
        </p:nvSpPr>
        <p:spPr>
          <a:xfrm>
            <a:off x="1104899" y="4135994"/>
            <a:ext cx="9982200" cy="1914762"/>
          </a:xfrm>
        </p:spPr>
        <p:txBody>
          <a:bodyPr>
            <a:normAutofit/>
          </a:bodyPr>
          <a:lstStyle/>
          <a:p>
            <a:r>
              <a:rPr lang="en-US" dirty="0" smtClean="0"/>
              <a:t>Public health uses the ESSENCE tool in the </a:t>
            </a:r>
            <a:r>
              <a:rPr lang="en-US" dirty="0" err="1" smtClean="0"/>
              <a:t>BioSense</a:t>
            </a:r>
            <a:r>
              <a:rPr lang="en-US" dirty="0" smtClean="0"/>
              <a:t> Platform to view the data</a:t>
            </a:r>
          </a:p>
          <a:p>
            <a:r>
              <a:rPr lang="en-US" dirty="0" smtClean="0"/>
              <a:t>If there is something that public health needs to follow up on, the </a:t>
            </a:r>
            <a:r>
              <a:rPr lang="en-US" b="1" dirty="0" smtClean="0"/>
              <a:t>local public health jurisdiction will reach out to the hospital for follow-up</a:t>
            </a:r>
            <a:endParaRPr lang="en-US" b="1" dirty="0"/>
          </a:p>
        </p:txBody>
      </p:sp>
    </p:spTree>
    <p:extLst>
      <p:ext uri="{BB962C8B-B14F-4D97-AF65-F5344CB8AC3E}">
        <p14:creationId xmlns:p14="http://schemas.microsoft.com/office/powerpoint/2010/main" val="2012628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Onboarding Documents</a:t>
            </a:r>
            <a:endParaRPr lang="en-US" sz="4400" dirty="0"/>
          </a:p>
        </p:txBody>
      </p:sp>
      <p:sp>
        <p:nvSpPr>
          <p:cNvPr id="35" name="Date Placeholder 34"/>
          <p:cNvSpPr>
            <a:spLocks noGrp="1"/>
          </p:cNvSpPr>
          <p:nvPr>
            <p:ph type="dt" sz="half" idx="10"/>
          </p:nvPr>
        </p:nvSpPr>
        <p:spPr>
          <a:xfrm>
            <a:off x="1104899" y="6356351"/>
            <a:ext cx="2679701" cy="365125"/>
          </a:xfrm>
        </p:spPr>
        <p:txBody>
          <a:bodyPr/>
          <a:lstStyle/>
          <a:p>
            <a:r>
              <a:rPr lang="en-US" smtClean="0"/>
              <a:t>Updated March 26, 2020</a:t>
            </a:r>
            <a:endParaRPr lang="en-US" dirty="0"/>
          </a:p>
        </p:txBody>
      </p:sp>
      <p:sp>
        <p:nvSpPr>
          <p:cNvPr id="36" name="Slide Number Placeholder 35"/>
          <p:cNvSpPr>
            <a:spLocks noGrp="1"/>
          </p:cNvSpPr>
          <p:nvPr>
            <p:ph type="sldNum" sz="quarter" idx="12"/>
          </p:nvPr>
        </p:nvSpPr>
        <p:spPr/>
        <p:txBody>
          <a:bodyPr/>
          <a:lstStyle/>
          <a:p>
            <a:fld id="{0FF54DE5-C571-48E8-A5BC-B369434E2F44}" type="slidenum">
              <a:rPr lang="en-US" smtClean="0"/>
              <a:t>9</a:t>
            </a:fld>
            <a:endParaRPr lang="en-US"/>
          </a:p>
        </p:txBody>
      </p:sp>
      <p:pic>
        <p:nvPicPr>
          <p:cNvPr id="37" name="Picture 36"/>
          <p:cNvPicPr>
            <a:picLocks noChangeAspect="1"/>
          </p:cNvPicPr>
          <p:nvPr/>
        </p:nvPicPr>
        <p:blipFill>
          <a:blip r:embed="rId3"/>
          <a:stretch>
            <a:fillRect/>
          </a:stretch>
        </p:blipFill>
        <p:spPr>
          <a:xfrm>
            <a:off x="5090327" y="6356351"/>
            <a:ext cx="2009827" cy="473973"/>
          </a:xfrm>
          <a:prstGeom prst="rect">
            <a:avLst/>
          </a:prstGeom>
        </p:spPr>
      </p:pic>
      <p:sp>
        <p:nvSpPr>
          <p:cNvPr id="3" name="Content Placeholder 2"/>
          <p:cNvSpPr>
            <a:spLocks noGrp="1"/>
          </p:cNvSpPr>
          <p:nvPr>
            <p:ph idx="1"/>
          </p:nvPr>
        </p:nvSpPr>
        <p:spPr>
          <a:xfrm>
            <a:off x="1104899" y="1478756"/>
            <a:ext cx="9982200" cy="4572000"/>
          </a:xfrm>
        </p:spPr>
        <p:txBody>
          <a:bodyPr>
            <a:normAutofit/>
          </a:bodyPr>
          <a:lstStyle/>
          <a:p>
            <a:pPr>
              <a:buFont typeface="Wingdings" panose="05000000000000000000" pitchFamily="2" charset="2"/>
              <a:buChar char="q"/>
            </a:pPr>
            <a:r>
              <a:rPr lang="en-US" dirty="0" smtClean="0"/>
              <a:t>Data User Agreement (DUA) Contact </a:t>
            </a:r>
            <a:r>
              <a:rPr lang="en-US" dirty="0"/>
              <a:t>Request </a:t>
            </a:r>
            <a:r>
              <a:rPr lang="en-US" dirty="0" smtClean="0"/>
              <a:t>Form</a:t>
            </a:r>
          </a:p>
          <a:p>
            <a:pPr>
              <a:buFont typeface="Wingdings" panose="05000000000000000000" pitchFamily="2" charset="2"/>
              <a:buChar char="q"/>
            </a:pPr>
            <a:r>
              <a:rPr lang="en-US" dirty="0" err="1"/>
              <a:t>BioSense</a:t>
            </a:r>
            <a:r>
              <a:rPr lang="en-US" dirty="0"/>
              <a:t> Platform Data Provider Implementation Resources </a:t>
            </a:r>
            <a:r>
              <a:rPr lang="en-US" dirty="0" smtClean="0"/>
              <a:t>v2</a:t>
            </a:r>
          </a:p>
          <a:p>
            <a:pPr>
              <a:buFont typeface="Wingdings" panose="05000000000000000000" pitchFamily="2" charset="2"/>
              <a:buChar char="q"/>
            </a:pPr>
            <a:r>
              <a:rPr lang="fr-FR" dirty="0" smtClean="0">
                <a:hlinkClick r:id="rId4"/>
              </a:rPr>
              <a:t>Arizona </a:t>
            </a:r>
            <a:r>
              <a:rPr lang="fr-FR" dirty="0">
                <a:hlinkClick r:id="rId4"/>
              </a:rPr>
              <a:t>Syndromic Surveillance </a:t>
            </a:r>
            <a:r>
              <a:rPr lang="fr-FR" dirty="0" err="1">
                <a:hlinkClick r:id="rId4"/>
              </a:rPr>
              <a:t>Implementation</a:t>
            </a:r>
            <a:r>
              <a:rPr lang="fr-FR" dirty="0">
                <a:hlinkClick r:id="rId4"/>
              </a:rPr>
              <a:t> Guide (AZSSIG), Version 2.0</a:t>
            </a:r>
            <a:endParaRPr lang="fr-FR" dirty="0"/>
          </a:p>
          <a:p>
            <a:pPr>
              <a:buFont typeface="Wingdings" panose="05000000000000000000" pitchFamily="2" charset="2"/>
              <a:buChar char="q"/>
            </a:pPr>
            <a:r>
              <a:rPr lang="en-US" dirty="0"/>
              <a:t>Hospital Roadmap to SS Success (Check List</a:t>
            </a:r>
            <a:r>
              <a:rPr lang="en-US" dirty="0" smtClean="0"/>
              <a:t>)</a:t>
            </a:r>
          </a:p>
          <a:p>
            <a:pPr>
              <a:buFont typeface="Wingdings" panose="05000000000000000000" pitchFamily="2" charset="2"/>
              <a:buChar char="q"/>
            </a:pPr>
            <a:r>
              <a:rPr lang="en-US" b="1" dirty="0"/>
              <a:t>SS Implementation Process (Workflow Diagram</a:t>
            </a:r>
            <a:r>
              <a:rPr lang="en-US" b="1" dirty="0" smtClean="0"/>
              <a:t>)</a:t>
            </a:r>
          </a:p>
          <a:p>
            <a:pPr>
              <a:buFont typeface="Wingdings" panose="05000000000000000000" pitchFamily="2" charset="2"/>
              <a:buChar char="q"/>
            </a:pPr>
            <a:r>
              <a:rPr lang="en-US" dirty="0"/>
              <a:t>Hospital Implementation Clinical </a:t>
            </a:r>
            <a:r>
              <a:rPr lang="en-US" smtClean="0"/>
              <a:t>Questionnaire </a:t>
            </a:r>
            <a:r>
              <a:rPr lang="en-US" smtClean="0"/>
              <a:t>v5</a:t>
            </a:r>
            <a:endParaRPr lang="en-US" dirty="0" smtClean="0"/>
          </a:p>
          <a:p>
            <a:pPr>
              <a:buFont typeface="Wingdings" panose="05000000000000000000" pitchFamily="2" charset="2"/>
              <a:buChar char="q"/>
            </a:pPr>
            <a:r>
              <a:rPr lang="en-US" dirty="0" err="1"/>
              <a:t>BioSense</a:t>
            </a:r>
            <a:r>
              <a:rPr lang="en-US" dirty="0"/>
              <a:t> </a:t>
            </a:r>
            <a:r>
              <a:rPr lang="en-US" dirty="0" smtClean="0"/>
              <a:t>Platform MFT Template</a:t>
            </a:r>
          </a:p>
        </p:txBody>
      </p:sp>
    </p:spTree>
    <p:extLst>
      <p:ext uri="{BB962C8B-B14F-4D97-AF65-F5344CB8AC3E}">
        <p14:creationId xmlns:p14="http://schemas.microsoft.com/office/powerpoint/2010/main" val="2338478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dirty="0"/>
              <a:t>Implementation Process </a:t>
            </a:r>
          </a:p>
        </p:txBody>
      </p:sp>
      <p:sp>
        <p:nvSpPr>
          <p:cNvPr id="14" name="Content Placeholder 13"/>
          <p:cNvSpPr>
            <a:spLocks noGrp="1"/>
          </p:cNvSpPr>
          <p:nvPr>
            <p:ph idx="1"/>
          </p:nvPr>
        </p:nvSpPr>
        <p:spPr>
          <a:xfrm>
            <a:off x="1104900" y="1600199"/>
            <a:ext cx="4990340" cy="3812721"/>
          </a:xfrm>
        </p:spPr>
        <p:txBody>
          <a:bodyPr>
            <a:noAutofit/>
          </a:bodyPr>
          <a:lstStyle/>
          <a:p>
            <a:r>
              <a:rPr lang="en-US" sz="2400" b="1" dirty="0" smtClean="0">
                <a:latin typeface="Adobe Devanagari" panose="02040503050201020203" pitchFamily="18" charset="0"/>
                <a:cs typeface="Adobe Devanagari" panose="02040503050201020203" pitchFamily="18" charset="0"/>
              </a:rPr>
              <a:t>“Swim Lanes”</a:t>
            </a:r>
          </a:p>
          <a:p>
            <a:pPr lvl="1"/>
            <a:r>
              <a:rPr lang="en-US" sz="2000" dirty="0" smtClean="0">
                <a:latin typeface="Adobe Devanagari" panose="02040503050201020203" pitchFamily="18" charset="0"/>
                <a:cs typeface="Adobe Devanagari" panose="02040503050201020203" pitchFamily="18" charset="0"/>
              </a:rPr>
              <a:t>Each of the columns specifies who is responsible for which part of the onboarding process</a:t>
            </a:r>
          </a:p>
          <a:p>
            <a:r>
              <a:rPr lang="en-US" sz="2400" b="1" dirty="0" smtClean="0">
                <a:solidFill>
                  <a:srgbClr val="5891C0"/>
                </a:solidFill>
                <a:latin typeface="Adobe Devanagari" panose="02040503050201020203" pitchFamily="18" charset="0"/>
                <a:cs typeface="Adobe Devanagari" panose="02040503050201020203" pitchFamily="18" charset="0"/>
              </a:rPr>
              <a:t>Hospital/IT Vendor</a:t>
            </a:r>
          </a:p>
          <a:p>
            <a:r>
              <a:rPr lang="en-US" sz="2400" b="1" dirty="0" smtClean="0">
                <a:solidFill>
                  <a:srgbClr val="EA934C"/>
                </a:solidFill>
                <a:latin typeface="Adobe Devanagari" panose="02040503050201020203" pitchFamily="18" charset="0"/>
                <a:cs typeface="Adobe Devanagari" panose="02040503050201020203" pitchFamily="18" charset="0"/>
              </a:rPr>
              <a:t>ADHS</a:t>
            </a:r>
          </a:p>
          <a:p>
            <a:r>
              <a:rPr lang="en-US" sz="2400" b="1" dirty="0" smtClean="0">
                <a:solidFill>
                  <a:srgbClr val="96A852"/>
                </a:solidFill>
                <a:latin typeface="Adobe Devanagari" panose="02040503050201020203" pitchFamily="18" charset="0"/>
                <a:cs typeface="Adobe Devanagari" panose="02040503050201020203" pitchFamily="18" charset="0"/>
              </a:rPr>
              <a:t>Collaborative Effort</a:t>
            </a:r>
          </a:p>
        </p:txBody>
      </p:sp>
      <p:sp>
        <p:nvSpPr>
          <p:cNvPr id="9" name="Date Placeholder 8"/>
          <p:cNvSpPr>
            <a:spLocks noGrp="1"/>
          </p:cNvSpPr>
          <p:nvPr>
            <p:ph type="dt" sz="half" idx="10"/>
          </p:nvPr>
        </p:nvSpPr>
        <p:spPr>
          <a:xfrm>
            <a:off x="1104899" y="6356351"/>
            <a:ext cx="2044701" cy="365125"/>
          </a:xfrm>
        </p:spPr>
        <p:txBody>
          <a:bodyPr/>
          <a:lstStyle/>
          <a:p>
            <a:r>
              <a:rPr lang="en-US" smtClean="0"/>
              <a:t>Updated March 26, 2020</a:t>
            </a:r>
            <a:endParaRPr lang="en-US" dirty="0"/>
          </a:p>
        </p:txBody>
      </p:sp>
      <p:sp>
        <p:nvSpPr>
          <p:cNvPr id="10" name="Slide Number Placeholder 9"/>
          <p:cNvSpPr>
            <a:spLocks noGrp="1"/>
          </p:cNvSpPr>
          <p:nvPr>
            <p:ph type="sldNum" sz="quarter" idx="12"/>
          </p:nvPr>
        </p:nvSpPr>
        <p:spPr/>
        <p:txBody>
          <a:bodyPr/>
          <a:lstStyle/>
          <a:p>
            <a:fld id="{0FF54DE5-C571-48E8-A5BC-B369434E2F44}" type="slidenum">
              <a:rPr lang="en-US" smtClean="0"/>
              <a:t>10</a:t>
            </a:fld>
            <a:endParaRPr lang="en-US"/>
          </a:p>
        </p:txBody>
      </p:sp>
      <p:pic>
        <p:nvPicPr>
          <p:cNvPr id="15" name="Picture 14"/>
          <p:cNvPicPr>
            <a:picLocks noChangeAspect="1"/>
          </p:cNvPicPr>
          <p:nvPr/>
        </p:nvPicPr>
        <p:blipFill>
          <a:blip r:embed="rId2"/>
          <a:stretch>
            <a:fillRect/>
          </a:stretch>
        </p:blipFill>
        <p:spPr>
          <a:xfrm>
            <a:off x="5090327" y="6356351"/>
            <a:ext cx="2009827" cy="473973"/>
          </a:xfrm>
          <a:prstGeom prst="rect">
            <a:avLst/>
          </a:prstGeom>
        </p:spPr>
      </p:pic>
      <p:grpSp>
        <p:nvGrpSpPr>
          <p:cNvPr id="5" name="Group 4"/>
          <p:cNvGrpSpPr/>
          <p:nvPr/>
        </p:nvGrpSpPr>
        <p:grpSpPr>
          <a:xfrm>
            <a:off x="6095240" y="1455820"/>
            <a:ext cx="5486400" cy="4733364"/>
            <a:chOff x="6185754" y="1600199"/>
            <a:chExt cx="5486400" cy="4733364"/>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5754" y="1600199"/>
              <a:ext cx="1828800" cy="2366682"/>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4554" y="3046238"/>
              <a:ext cx="1828800" cy="236668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3354" y="3966881"/>
              <a:ext cx="1828800" cy="2366682"/>
            </a:xfrm>
            <a:prstGeom prst="rect">
              <a:avLst/>
            </a:prstGeom>
          </p:spPr>
        </p:pic>
      </p:gr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dirty="0"/>
              <a:t>Implementation Process </a:t>
            </a:r>
          </a:p>
        </p:txBody>
      </p:sp>
      <p:sp>
        <p:nvSpPr>
          <p:cNvPr id="14" name="Content Placeholder 13"/>
          <p:cNvSpPr>
            <a:spLocks noGrp="1"/>
          </p:cNvSpPr>
          <p:nvPr>
            <p:ph idx="1"/>
          </p:nvPr>
        </p:nvSpPr>
        <p:spPr>
          <a:xfrm>
            <a:off x="1104900" y="1600199"/>
            <a:ext cx="9980682" cy="3812721"/>
          </a:xfrm>
        </p:spPr>
        <p:txBody>
          <a:bodyPr>
            <a:noAutofit/>
          </a:bodyPr>
          <a:lstStyle/>
          <a:p>
            <a:r>
              <a:rPr lang="en-US" sz="2400" b="1" dirty="0" smtClean="0">
                <a:latin typeface="Adobe Devanagari" panose="02040503050201020203" pitchFamily="18" charset="0"/>
                <a:cs typeface="Adobe Devanagari" panose="02040503050201020203" pitchFamily="18" charset="0"/>
              </a:rPr>
              <a:t>Phase I: Preparation</a:t>
            </a:r>
            <a:endParaRPr lang="en-US" sz="2400" dirty="0" smtClean="0">
              <a:latin typeface="Adobe Devanagari" panose="02040503050201020203" pitchFamily="18" charset="0"/>
              <a:cs typeface="Adobe Devanagari" panose="02040503050201020203" pitchFamily="18" charset="0"/>
            </a:endParaRPr>
          </a:p>
          <a:p>
            <a:pPr lvl="1"/>
            <a:r>
              <a:rPr lang="en-US" sz="2000" dirty="0" smtClean="0">
                <a:latin typeface="Adobe Devanagari" panose="02040503050201020203" pitchFamily="18" charset="0"/>
                <a:cs typeface="Adobe Devanagari" panose="02040503050201020203" pitchFamily="18" charset="0"/>
              </a:rPr>
              <a:t>Hospital Registration </a:t>
            </a:r>
            <a:endParaRPr lang="en-US" sz="2000" dirty="0">
              <a:latin typeface="Adobe Devanagari" panose="02040503050201020203" pitchFamily="18" charset="0"/>
              <a:cs typeface="Adobe Devanagari" panose="02040503050201020203" pitchFamily="18" charset="0"/>
            </a:endParaRPr>
          </a:p>
          <a:p>
            <a:pPr lvl="1"/>
            <a:r>
              <a:rPr lang="en-US" sz="2000" dirty="0" smtClean="0">
                <a:latin typeface="Adobe Devanagari" panose="02040503050201020203" pitchFamily="18" charset="0"/>
                <a:cs typeface="Adobe Devanagari" panose="02040503050201020203" pitchFamily="18" charset="0"/>
              </a:rPr>
              <a:t>EHR Technology Readiness Assessment</a:t>
            </a:r>
          </a:p>
          <a:p>
            <a:pPr lvl="1"/>
            <a:r>
              <a:rPr lang="en-US" sz="2000" dirty="0" smtClean="0">
                <a:latin typeface="Adobe Devanagari" panose="02040503050201020203" pitchFamily="18" charset="0"/>
                <a:cs typeface="Adobe Devanagari" panose="02040503050201020203" pitchFamily="18" charset="0"/>
              </a:rPr>
              <a:t>Onboarding Kick-Off</a:t>
            </a:r>
          </a:p>
          <a:p>
            <a:r>
              <a:rPr lang="en-US" sz="2400" b="1" dirty="0" smtClean="0">
                <a:latin typeface="Adobe Devanagari" panose="02040503050201020203" pitchFamily="18" charset="0"/>
                <a:cs typeface="Adobe Devanagari" panose="02040503050201020203" pitchFamily="18" charset="0"/>
              </a:rPr>
              <a:t>Phase II: Testing</a:t>
            </a:r>
            <a:endParaRPr lang="en-US" sz="2400" dirty="0" smtClean="0">
              <a:latin typeface="Adobe Devanagari" panose="02040503050201020203" pitchFamily="18" charset="0"/>
              <a:cs typeface="Adobe Devanagari" panose="02040503050201020203" pitchFamily="18" charset="0"/>
            </a:endParaRPr>
          </a:p>
          <a:p>
            <a:pPr lvl="1"/>
            <a:r>
              <a:rPr lang="en-US" sz="2000" dirty="0" smtClean="0">
                <a:latin typeface="Adobe Devanagari" panose="02040503050201020203" pitchFamily="18" charset="0"/>
                <a:cs typeface="Adobe Devanagari" panose="02040503050201020203" pitchFamily="18" charset="0"/>
              </a:rPr>
              <a:t>HL7 </a:t>
            </a:r>
            <a:r>
              <a:rPr lang="en-US" sz="2000" dirty="0">
                <a:latin typeface="Adobe Devanagari" panose="02040503050201020203" pitchFamily="18" charset="0"/>
                <a:cs typeface="Adobe Devanagari" panose="02040503050201020203" pitchFamily="18" charset="0"/>
              </a:rPr>
              <a:t>Message </a:t>
            </a:r>
            <a:r>
              <a:rPr lang="en-US" sz="2000" dirty="0" smtClean="0">
                <a:latin typeface="Adobe Devanagari" panose="02040503050201020203" pitchFamily="18" charset="0"/>
                <a:cs typeface="Adobe Devanagari" panose="02040503050201020203" pitchFamily="18" charset="0"/>
              </a:rPr>
              <a:t>Conformance Testing</a:t>
            </a:r>
          </a:p>
          <a:p>
            <a:pPr lvl="1"/>
            <a:r>
              <a:rPr lang="en-US" sz="2000" dirty="0" smtClean="0">
                <a:latin typeface="Adobe Devanagari" panose="02040503050201020203" pitchFamily="18" charset="0"/>
                <a:cs typeface="Adobe Devanagari" panose="02040503050201020203" pitchFamily="18" charset="0"/>
              </a:rPr>
              <a:t>Data </a:t>
            </a:r>
            <a:r>
              <a:rPr lang="en-US" sz="2000" dirty="0">
                <a:latin typeface="Adobe Devanagari" panose="02040503050201020203" pitchFamily="18" charset="0"/>
                <a:cs typeface="Adobe Devanagari" panose="02040503050201020203" pitchFamily="18" charset="0"/>
              </a:rPr>
              <a:t>Content Validation </a:t>
            </a:r>
          </a:p>
          <a:p>
            <a:pPr lvl="1"/>
            <a:r>
              <a:rPr lang="en-US" sz="2000" dirty="0" smtClean="0">
                <a:latin typeface="Adobe Devanagari" panose="02040503050201020203" pitchFamily="18" charset="0"/>
                <a:cs typeface="Adobe Devanagari" panose="02040503050201020203" pitchFamily="18" charset="0"/>
              </a:rPr>
              <a:t>Data </a:t>
            </a:r>
            <a:r>
              <a:rPr lang="en-US" sz="2000" dirty="0">
                <a:latin typeface="Adobe Devanagari" panose="02040503050201020203" pitchFamily="18" charset="0"/>
                <a:cs typeface="Adobe Devanagari" panose="02040503050201020203" pitchFamily="18" charset="0"/>
              </a:rPr>
              <a:t>Quality </a:t>
            </a:r>
            <a:r>
              <a:rPr lang="en-US" sz="2000" dirty="0" smtClean="0">
                <a:latin typeface="Adobe Devanagari" panose="02040503050201020203" pitchFamily="18" charset="0"/>
                <a:cs typeface="Adobe Devanagari" panose="02040503050201020203" pitchFamily="18" charset="0"/>
              </a:rPr>
              <a:t>Assurance</a:t>
            </a:r>
          </a:p>
          <a:p>
            <a:r>
              <a:rPr lang="en-US" sz="2400" b="1" dirty="0" smtClean="0">
                <a:latin typeface="Adobe Devanagari" panose="02040503050201020203" pitchFamily="18" charset="0"/>
                <a:cs typeface="Adobe Devanagari" panose="02040503050201020203" pitchFamily="18" charset="0"/>
              </a:rPr>
              <a:t>Phase III: Production</a:t>
            </a:r>
            <a:endParaRPr lang="en-US" sz="2400" dirty="0" smtClean="0">
              <a:latin typeface="Adobe Devanagari" panose="02040503050201020203" pitchFamily="18" charset="0"/>
              <a:cs typeface="Adobe Devanagari" panose="02040503050201020203" pitchFamily="18" charset="0"/>
            </a:endParaRPr>
          </a:p>
          <a:p>
            <a:pPr lvl="1"/>
            <a:r>
              <a:rPr lang="en-US" sz="2000" dirty="0" smtClean="0">
                <a:latin typeface="Adobe Devanagari" panose="02040503050201020203" pitchFamily="18" charset="0"/>
                <a:cs typeface="Adobe Devanagari" panose="02040503050201020203" pitchFamily="18" charset="0"/>
              </a:rPr>
              <a:t>Go-Live </a:t>
            </a:r>
          </a:p>
          <a:p>
            <a:pPr lvl="1"/>
            <a:r>
              <a:rPr lang="en-US" sz="2000" dirty="0" smtClean="0">
                <a:latin typeface="Adobe Devanagari" panose="02040503050201020203" pitchFamily="18" charset="0"/>
                <a:cs typeface="Adobe Devanagari" panose="02040503050201020203" pitchFamily="18" charset="0"/>
              </a:rPr>
              <a:t>Daily Data Submission in Production</a:t>
            </a:r>
          </a:p>
          <a:p>
            <a:pPr lvl="1"/>
            <a:r>
              <a:rPr lang="en-US" sz="2000" dirty="0" smtClean="0">
                <a:latin typeface="Adobe Devanagari" panose="02040503050201020203" pitchFamily="18" charset="0"/>
                <a:cs typeface="Adobe Devanagari" panose="02040503050201020203" pitchFamily="18" charset="0"/>
              </a:rPr>
              <a:t>Drop Off &amp; Revalidation</a:t>
            </a:r>
          </a:p>
        </p:txBody>
      </p:sp>
      <p:sp>
        <p:nvSpPr>
          <p:cNvPr id="9" name="Date Placeholder 8"/>
          <p:cNvSpPr>
            <a:spLocks noGrp="1"/>
          </p:cNvSpPr>
          <p:nvPr>
            <p:ph type="dt" sz="half" idx="10"/>
          </p:nvPr>
        </p:nvSpPr>
        <p:spPr/>
        <p:txBody>
          <a:bodyPr/>
          <a:lstStyle/>
          <a:p>
            <a:r>
              <a:rPr lang="en-US" smtClean="0"/>
              <a:t>Updated March 26, 2020</a:t>
            </a:r>
            <a:endParaRPr lang="en-US" dirty="0"/>
          </a:p>
        </p:txBody>
      </p:sp>
      <p:sp>
        <p:nvSpPr>
          <p:cNvPr id="10" name="Slide Number Placeholder 9"/>
          <p:cNvSpPr>
            <a:spLocks noGrp="1"/>
          </p:cNvSpPr>
          <p:nvPr>
            <p:ph type="sldNum" sz="quarter" idx="12"/>
          </p:nvPr>
        </p:nvSpPr>
        <p:spPr/>
        <p:txBody>
          <a:bodyPr/>
          <a:lstStyle/>
          <a:p>
            <a:fld id="{0FF54DE5-C571-48E8-A5BC-B369434E2F44}" type="slidenum">
              <a:rPr lang="en-US" smtClean="0"/>
              <a:t>11</a:t>
            </a:fld>
            <a:endParaRPr lang="en-US"/>
          </a:p>
        </p:txBody>
      </p:sp>
      <p:pic>
        <p:nvPicPr>
          <p:cNvPr id="15" name="Picture 14"/>
          <p:cNvPicPr>
            <a:picLocks noChangeAspect="1"/>
          </p:cNvPicPr>
          <p:nvPr/>
        </p:nvPicPr>
        <p:blipFill>
          <a:blip r:embed="rId2"/>
          <a:stretch>
            <a:fillRect/>
          </a:stretch>
        </p:blipFill>
        <p:spPr>
          <a:xfrm>
            <a:off x="5090327" y="6356351"/>
            <a:ext cx="2009827" cy="473973"/>
          </a:xfrm>
          <a:prstGeom prst="rect">
            <a:avLst/>
          </a:prstGeom>
        </p:spPr>
      </p:pic>
      <p:grpSp>
        <p:nvGrpSpPr>
          <p:cNvPr id="5" name="Group 4"/>
          <p:cNvGrpSpPr/>
          <p:nvPr/>
        </p:nvGrpSpPr>
        <p:grpSpPr>
          <a:xfrm>
            <a:off x="6095240" y="1455820"/>
            <a:ext cx="5486400" cy="4733364"/>
            <a:chOff x="6185754" y="1600199"/>
            <a:chExt cx="5486400" cy="4733364"/>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5754" y="1600199"/>
              <a:ext cx="1828800" cy="2366682"/>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4554" y="3046238"/>
              <a:ext cx="1828800" cy="236668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3354" y="3966881"/>
              <a:ext cx="1828800" cy="2366682"/>
            </a:xfrm>
            <a:prstGeom prst="rect">
              <a:avLst/>
            </a:prstGeom>
          </p:spPr>
        </p:pic>
      </p:grpSp>
    </p:spTree>
    <p:extLst>
      <p:ext uri="{BB962C8B-B14F-4D97-AF65-F5344CB8AC3E}">
        <p14:creationId xmlns:p14="http://schemas.microsoft.com/office/powerpoint/2010/main" val="2435216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899" y="2645229"/>
            <a:ext cx="10071099" cy="2930977"/>
          </a:xfrm>
        </p:spPr>
        <p:txBody>
          <a:bodyPr>
            <a:normAutofit/>
          </a:bodyPr>
          <a:lstStyle/>
          <a:p>
            <a:r>
              <a:rPr lang="en-US" dirty="0" smtClean="0"/>
              <a:t>PHASE I: Preparation</a:t>
            </a:r>
            <a:br>
              <a:rPr lang="en-US" dirty="0" smtClean="0"/>
            </a:br>
            <a:r>
              <a:rPr lang="en-US" sz="2800" dirty="0" smtClean="0"/>
              <a:t>Hospital Registration </a:t>
            </a:r>
            <a:br>
              <a:rPr lang="en-US" sz="2800" dirty="0" smtClean="0"/>
            </a:br>
            <a:r>
              <a:rPr lang="en-US" sz="2800" dirty="0" smtClean="0"/>
              <a:t>EHR Technology Readiness Assessment</a:t>
            </a:r>
            <a:br>
              <a:rPr lang="en-US" sz="2800" dirty="0" smtClean="0"/>
            </a:br>
            <a:r>
              <a:rPr lang="en-US" sz="2800" dirty="0" smtClean="0"/>
              <a:t>Onboarding kick-off</a:t>
            </a:r>
            <a:endParaRPr lang="en-US" sz="2800" dirty="0"/>
          </a:p>
        </p:txBody>
      </p:sp>
      <p:sp>
        <p:nvSpPr>
          <p:cNvPr id="3" name="Date Placeholder 2"/>
          <p:cNvSpPr>
            <a:spLocks noGrp="1"/>
          </p:cNvSpPr>
          <p:nvPr>
            <p:ph type="dt" sz="half" idx="10"/>
          </p:nvPr>
        </p:nvSpPr>
        <p:spPr>
          <a:xfrm>
            <a:off x="1104899" y="6356351"/>
            <a:ext cx="2260601" cy="365125"/>
          </a:xfrm>
        </p:spPr>
        <p:txBody>
          <a:bodyPr/>
          <a:lstStyle/>
          <a:p>
            <a:r>
              <a:rPr lang="en-US"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12</a:t>
            </a:fld>
            <a:endParaRPr lang="en-US"/>
          </a:p>
        </p:txBody>
      </p:sp>
    </p:spTree>
    <p:extLst>
      <p:ext uri="{BB962C8B-B14F-4D97-AF65-F5344CB8AC3E}">
        <p14:creationId xmlns:p14="http://schemas.microsoft.com/office/powerpoint/2010/main" val="132884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Registration &amp; Data Use Agreement</a:t>
            </a:r>
            <a:endParaRPr lang="en-US" sz="4400" dirty="0"/>
          </a:p>
        </p:txBody>
      </p:sp>
      <p:sp>
        <p:nvSpPr>
          <p:cNvPr id="7" name="TextBox 6"/>
          <p:cNvSpPr txBox="1"/>
          <p:nvPr/>
        </p:nvSpPr>
        <p:spPr>
          <a:xfrm>
            <a:off x="1104899" y="1436925"/>
            <a:ext cx="9980683" cy="4801314"/>
          </a:xfrm>
          <a:prstGeom prst="rect">
            <a:avLst/>
          </a:prstGeom>
          <a:noFill/>
        </p:spPr>
        <p:txBody>
          <a:bodyPr wrap="square" rtlCol="0">
            <a:spAutoFit/>
          </a:bodyPr>
          <a:lstStyle/>
          <a:p>
            <a:pPr marL="342900" indent="-34290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Go </a:t>
            </a:r>
            <a:r>
              <a:rPr lang="en-US" sz="2000" dirty="0">
                <a:latin typeface="Adobe Devanagari" panose="02040503050201020203" pitchFamily="18" charset="0"/>
                <a:cs typeface="Adobe Devanagari" panose="02040503050201020203" pitchFamily="18" charset="0"/>
              </a:rPr>
              <a:t>to </a:t>
            </a:r>
            <a:r>
              <a:rPr lang="en-US" sz="2000" dirty="0">
                <a:latin typeface="Adobe Devanagari" panose="02040503050201020203" pitchFamily="18" charset="0"/>
                <a:cs typeface="Adobe Devanagari" panose="02040503050201020203" pitchFamily="18" charset="0"/>
                <a:hlinkClick r:id="rId3"/>
              </a:rPr>
              <a:t>ADHS </a:t>
            </a:r>
            <a:r>
              <a:rPr lang="en-US" sz="2000" dirty="0" smtClean="0">
                <a:latin typeface="Adobe Devanagari" panose="02040503050201020203" pitchFamily="18" charset="0"/>
                <a:cs typeface="Adobe Devanagari" panose="02040503050201020203" pitchFamily="18" charset="0"/>
                <a:hlinkClick r:id="rId3"/>
              </a:rPr>
              <a:t>Meaningful Use/Promoting </a:t>
            </a:r>
            <a:r>
              <a:rPr lang="en-US" sz="2000" dirty="0">
                <a:latin typeface="Adobe Devanagari" panose="02040503050201020203" pitchFamily="18" charset="0"/>
                <a:cs typeface="Adobe Devanagari" panose="02040503050201020203" pitchFamily="18" charset="0"/>
                <a:hlinkClick r:id="rId3"/>
              </a:rPr>
              <a:t>Interoperability </a:t>
            </a:r>
            <a:r>
              <a:rPr lang="en-US" sz="2000" dirty="0" smtClean="0">
                <a:latin typeface="Adobe Devanagari" panose="02040503050201020203" pitchFamily="18" charset="0"/>
                <a:cs typeface="Adobe Devanagari" panose="02040503050201020203" pitchFamily="18" charset="0"/>
                <a:hlinkClick r:id="rId3"/>
              </a:rPr>
              <a:t>Home Page</a:t>
            </a:r>
            <a:r>
              <a:rPr lang="en-US" sz="2000" dirty="0" smtClean="0">
                <a:latin typeface="Adobe Devanagari" panose="02040503050201020203" pitchFamily="18" charset="0"/>
                <a:cs typeface="Adobe Devanagari" panose="02040503050201020203" pitchFamily="18" charset="0"/>
              </a:rPr>
              <a:t> to register </a:t>
            </a:r>
            <a:r>
              <a:rPr lang="en-US" sz="2000" dirty="0">
                <a:latin typeface="Adobe Devanagari" panose="02040503050201020203" pitchFamily="18" charset="0"/>
                <a:cs typeface="Adobe Devanagari" panose="02040503050201020203" pitchFamily="18" charset="0"/>
              </a:rPr>
              <a:t>y</a:t>
            </a:r>
            <a:r>
              <a:rPr lang="en-US" sz="2000" dirty="0" smtClean="0">
                <a:latin typeface="Adobe Devanagari" panose="02040503050201020203" pitchFamily="18" charset="0"/>
                <a:cs typeface="Adobe Devanagari" panose="02040503050201020203" pitchFamily="18" charset="0"/>
              </a:rPr>
              <a:t>our </a:t>
            </a:r>
            <a:r>
              <a:rPr lang="en-US" sz="2000" dirty="0">
                <a:latin typeface="Adobe Devanagari" panose="02040503050201020203" pitchFamily="18" charset="0"/>
                <a:cs typeface="Adobe Devanagari" panose="02040503050201020203" pitchFamily="18" charset="0"/>
              </a:rPr>
              <a:t>i</a:t>
            </a:r>
            <a:r>
              <a:rPr lang="en-US" sz="2000" dirty="0" smtClean="0">
                <a:latin typeface="Adobe Devanagari" panose="02040503050201020203" pitchFamily="18" charset="0"/>
                <a:cs typeface="Adobe Devanagari" panose="02040503050201020203" pitchFamily="18" charset="0"/>
              </a:rPr>
              <a:t>ntent </a:t>
            </a:r>
            <a:r>
              <a:rPr lang="en-US" sz="2000" dirty="0">
                <a:latin typeface="Adobe Devanagari" panose="02040503050201020203" pitchFamily="18" charset="0"/>
                <a:cs typeface="Adobe Devanagari" panose="02040503050201020203" pitchFamily="18" charset="0"/>
              </a:rPr>
              <a:t>to s</a:t>
            </a:r>
            <a:r>
              <a:rPr lang="en-US" sz="2000" dirty="0" smtClean="0">
                <a:latin typeface="Adobe Devanagari" panose="02040503050201020203" pitchFamily="18" charset="0"/>
                <a:cs typeface="Adobe Devanagari" panose="02040503050201020203" pitchFamily="18" charset="0"/>
              </a:rPr>
              <a:t>ubmit </a:t>
            </a:r>
            <a:r>
              <a:rPr lang="en-US" sz="2000" dirty="0">
                <a:latin typeface="Adobe Devanagari" panose="02040503050201020203" pitchFamily="18" charset="0"/>
                <a:cs typeface="Adobe Devanagari" panose="02040503050201020203" pitchFamily="18" charset="0"/>
              </a:rPr>
              <a:t>Syndromic Surveillance (SS) </a:t>
            </a:r>
            <a:r>
              <a:rPr lang="en-US" sz="2000" dirty="0" smtClean="0">
                <a:latin typeface="Adobe Devanagari" panose="02040503050201020203" pitchFamily="18" charset="0"/>
                <a:cs typeface="Adobe Devanagari" panose="02040503050201020203" pitchFamily="18" charset="0"/>
              </a:rPr>
              <a:t>data.</a:t>
            </a:r>
            <a:endParaRPr lang="en-US" sz="2000" dirty="0">
              <a:latin typeface="Adobe Devanagari" panose="02040503050201020203" pitchFamily="18" charset="0"/>
              <a:cs typeface="Adobe Devanagari" panose="02040503050201020203" pitchFamily="18" charset="0"/>
            </a:endParaRPr>
          </a:p>
          <a:p>
            <a:pPr marL="342900" indent="-34290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Complete Data Use Agreement (DUA) contact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orm and send to ADHS to initiate the DUA process.  The DUA will then be distributed to hospital </a:t>
            </a:r>
            <a:r>
              <a:rPr lang="en-US" sz="2000" dirty="0">
                <a:latin typeface="Adobe Devanagari" panose="02040503050201020203" pitchFamily="18" charset="0"/>
                <a:cs typeface="Adobe Devanagari" panose="02040503050201020203" pitchFamily="18" charset="0"/>
              </a:rPr>
              <a:t>l</a:t>
            </a:r>
            <a:r>
              <a:rPr lang="en-US" sz="2000" dirty="0" smtClean="0">
                <a:latin typeface="Adobe Devanagari" panose="02040503050201020203" pitchFamily="18" charset="0"/>
                <a:cs typeface="Adobe Devanagari" panose="02040503050201020203" pitchFamily="18" charset="0"/>
              </a:rPr>
              <a:t>eadership for review and signature.</a:t>
            </a:r>
            <a:endParaRPr lang="en-US" sz="2000" dirty="0">
              <a:latin typeface="Adobe Devanagari" panose="02040503050201020203" pitchFamily="18" charset="0"/>
              <a:cs typeface="Adobe Devanagari" panose="02040503050201020203" pitchFamily="18" charset="0"/>
            </a:endParaRPr>
          </a:p>
          <a:p>
            <a:pPr marL="342900" indent="-342900" algn="just">
              <a:spcAft>
                <a:spcPts val="600"/>
              </a:spcAft>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Hospital l</a:t>
            </a:r>
            <a:r>
              <a:rPr lang="en-US" sz="2000" dirty="0" smtClean="0">
                <a:latin typeface="Adobe Devanagari" panose="02040503050201020203" pitchFamily="18" charset="0"/>
                <a:cs typeface="Adobe Devanagari" panose="02040503050201020203" pitchFamily="18" charset="0"/>
              </a:rPr>
              <a:t>eadership and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ata managers are </a:t>
            </a:r>
            <a:r>
              <a:rPr lang="en-US" sz="2000" dirty="0">
                <a:latin typeface="Adobe Devanagari" panose="02040503050201020203" pitchFamily="18" charset="0"/>
                <a:cs typeface="Adobe Devanagari" panose="02040503050201020203" pitchFamily="18" charset="0"/>
              </a:rPr>
              <a:t>e</a:t>
            </a:r>
            <a:r>
              <a:rPr lang="en-US" sz="2000" dirty="0" smtClean="0">
                <a:latin typeface="Adobe Devanagari" panose="02040503050201020203" pitchFamily="18" charset="0"/>
                <a:cs typeface="Adobe Devanagari" panose="02040503050201020203" pitchFamily="18" charset="0"/>
              </a:rPr>
              <a:t>ncouraged </a:t>
            </a:r>
            <a:r>
              <a:rPr lang="en-US" sz="2000" dirty="0">
                <a:latin typeface="Adobe Devanagari" panose="02040503050201020203" pitchFamily="18" charset="0"/>
                <a:cs typeface="Adobe Devanagari" panose="02040503050201020203" pitchFamily="18" charset="0"/>
              </a:rPr>
              <a:t>to </a:t>
            </a:r>
            <a:r>
              <a:rPr lang="en-US" sz="2000" dirty="0" smtClean="0">
                <a:latin typeface="Adobe Devanagari" panose="02040503050201020203" pitchFamily="18" charset="0"/>
                <a:cs typeface="Adobe Devanagari" panose="02040503050201020203" pitchFamily="18" charset="0"/>
              </a:rPr>
              <a:t>learn </a:t>
            </a:r>
            <a:r>
              <a:rPr lang="en-US" sz="2000" dirty="0">
                <a:latin typeface="Adobe Devanagari" panose="02040503050201020203" pitchFamily="18" charset="0"/>
                <a:cs typeface="Adobe Devanagari" panose="02040503050201020203" pitchFamily="18" charset="0"/>
              </a:rPr>
              <a:t>h</a:t>
            </a:r>
            <a:r>
              <a:rPr lang="en-US" sz="2000" dirty="0" smtClean="0">
                <a:latin typeface="Adobe Devanagari" panose="02040503050201020203" pitchFamily="18" charset="0"/>
                <a:cs typeface="Adobe Devanagari" panose="02040503050201020203" pitchFamily="18" charset="0"/>
              </a:rPr>
              <a:t>ow </a:t>
            </a:r>
            <a:r>
              <a:rPr lang="en-US" sz="2000" dirty="0">
                <a:latin typeface="Adobe Devanagari" panose="02040503050201020203" pitchFamily="18" charset="0"/>
                <a:cs typeface="Adobe Devanagari" panose="02040503050201020203" pitchFamily="18" charset="0"/>
              </a:rPr>
              <a:t>y</a:t>
            </a:r>
            <a:r>
              <a:rPr lang="en-US" sz="2000" dirty="0" smtClean="0">
                <a:latin typeface="Adobe Devanagari" panose="02040503050201020203" pitchFamily="18" charset="0"/>
                <a:cs typeface="Adobe Devanagari" panose="02040503050201020203" pitchFamily="18" charset="0"/>
              </a:rPr>
              <a:t>our </a:t>
            </a:r>
            <a:r>
              <a:rPr lang="en-US" sz="2000" dirty="0">
                <a:latin typeface="Adobe Devanagari" panose="02040503050201020203" pitchFamily="18" charset="0"/>
                <a:cs typeface="Adobe Devanagari" panose="02040503050201020203" pitchFamily="18" charset="0"/>
              </a:rPr>
              <a:t>h</a:t>
            </a:r>
            <a:r>
              <a:rPr lang="en-US" sz="2000" dirty="0" smtClean="0">
                <a:latin typeface="Adobe Devanagari" panose="02040503050201020203" pitchFamily="18" charset="0"/>
                <a:cs typeface="Adobe Devanagari" panose="02040503050201020203" pitchFamily="18" charset="0"/>
              </a:rPr>
              <a:t>ospital’s </a:t>
            </a:r>
            <a:r>
              <a:rPr lang="en-US" sz="2000" dirty="0">
                <a:latin typeface="Adobe Devanagari" panose="02040503050201020203" pitchFamily="18" charset="0"/>
                <a:cs typeface="Adobe Devanagari" panose="02040503050201020203" pitchFamily="18" charset="0"/>
              </a:rPr>
              <a:t>SS d</a:t>
            </a:r>
            <a:r>
              <a:rPr lang="en-US" sz="2000" dirty="0" smtClean="0">
                <a:latin typeface="Adobe Devanagari" panose="02040503050201020203" pitchFamily="18" charset="0"/>
                <a:cs typeface="Adobe Devanagari" panose="02040503050201020203" pitchFamily="18" charset="0"/>
              </a:rPr>
              <a:t>ata </a:t>
            </a:r>
            <a:r>
              <a:rPr lang="en-US" sz="2000" dirty="0">
                <a:latin typeface="Adobe Devanagari" panose="02040503050201020203" pitchFamily="18" charset="0"/>
                <a:cs typeface="Adobe Devanagari" panose="02040503050201020203" pitchFamily="18" charset="0"/>
              </a:rPr>
              <a:t>is being c</a:t>
            </a:r>
            <a:r>
              <a:rPr lang="en-US" sz="2000" dirty="0" smtClean="0">
                <a:latin typeface="Adobe Devanagari" panose="02040503050201020203" pitchFamily="18" charset="0"/>
                <a:cs typeface="Adobe Devanagari" panose="02040503050201020203" pitchFamily="18" charset="0"/>
              </a:rPr>
              <a:t>ollected</a:t>
            </a:r>
            <a:r>
              <a:rPr lang="en-US" sz="2000" dirty="0">
                <a:latin typeface="Adobe Devanagari" panose="02040503050201020203" pitchFamily="18" charset="0"/>
                <a:cs typeface="Adobe Devanagari" panose="02040503050201020203" pitchFamily="18" charset="0"/>
              </a:rPr>
              <a:t>, e</a:t>
            </a:r>
            <a:r>
              <a:rPr lang="en-US" sz="2000" dirty="0" smtClean="0">
                <a:latin typeface="Adobe Devanagari" panose="02040503050201020203" pitchFamily="18" charset="0"/>
                <a:cs typeface="Adobe Devanagari" panose="02040503050201020203" pitchFamily="18" charset="0"/>
              </a:rPr>
              <a:t>valuated</a:t>
            </a:r>
            <a:r>
              <a:rPr lang="en-US" sz="2000" dirty="0">
                <a:latin typeface="Adobe Devanagari" panose="02040503050201020203" pitchFamily="18" charset="0"/>
                <a:cs typeface="Adobe Devanagari" panose="02040503050201020203" pitchFamily="18" charset="0"/>
              </a:rPr>
              <a:t>, s</a:t>
            </a:r>
            <a:r>
              <a:rPr lang="en-US" sz="2000" dirty="0" smtClean="0">
                <a:latin typeface="Adobe Devanagari" panose="02040503050201020203" pitchFamily="18" charset="0"/>
                <a:cs typeface="Adobe Devanagari" panose="02040503050201020203" pitchFamily="18" charset="0"/>
              </a:rPr>
              <a:t>hared</a:t>
            </a:r>
            <a:r>
              <a:rPr lang="en-US" sz="2000" dirty="0">
                <a:latin typeface="Adobe Devanagari" panose="02040503050201020203" pitchFamily="18" charset="0"/>
                <a:cs typeface="Adobe Devanagari" panose="02040503050201020203" pitchFamily="18" charset="0"/>
              </a:rPr>
              <a:t>, and s</a:t>
            </a:r>
            <a:r>
              <a:rPr lang="en-US" sz="2000" dirty="0" smtClean="0">
                <a:latin typeface="Adobe Devanagari" panose="02040503050201020203" pitchFamily="18" charset="0"/>
                <a:cs typeface="Adobe Devanagari" panose="02040503050201020203" pitchFamily="18" charset="0"/>
              </a:rPr>
              <a:t>tored </a:t>
            </a:r>
            <a:r>
              <a:rPr lang="en-US" sz="2000" dirty="0">
                <a:latin typeface="Adobe Devanagari" panose="02040503050201020203" pitchFamily="18" charset="0"/>
                <a:cs typeface="Adobe Devanagari" panose="02040503050201020203" pitchFamily="18" charset="0"/>
              </a:rPr>
              <a:t>on </a:t>
            </a:r>
            <a:r>
              <a:rPr lang="en-US" sz="2000" dirty="0" smtClean="0">
                <a:latin typeface="Adobe Devanagari" panose="02040503050201020203" pitchFamily="18" charset="0"/>
                <a:cs typeface="Adobe Devanagari" panose="02040503050201020203" pitchFamily="18" charset="0"/>
              </a:rPr>
              <a:t>cloud-based public health </a:t>
            </a:r>
            <a:r>
              <a:rPr lang="en-US" sz="2000" dirty="0">
                <a:latin typeface="Adobe Devanagari" panose="02040503050201020203" pitchFamily="18" charset="0"/>
                <a:cs typeface="Adobe Devanagari" panose="02040503050201020203" pitchFamily="18" charset="0"/>
              </a:rPr>
              <a:t>s</a:t>
            </a:r>
            <a:r>
              <a:rPr lang="en-US" sz="2000" dirty="0" smtClean="0">
                <a:latin typeface="Adobe Devanagari" panose="02040503050201020203" pitchFamily="18" charset="0"/>
                <a:cs typeface="Adobe Devanagari" panose="02040503050201020203" pitchFamily="18" charset="0"/>
              </a:rPr>
              <a:t>urveillance system.</a:t>
            </a:r>
          </a:p>
          <a:p>
            <a:pPr marL="742950" lvl="1" indent="-285750" algn="just">
              <a:spcAft>
                <a:spcPts val="600"/>
              </a:spcAft>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hlinkClick r:id="rId4"/>
              </a:rPr>
              <a:t>BioSense Platform</a:t>
            </a:r>
            <a:endParaRPr lang="en-US" sz="1600" dirty="0" smtClean="0">
              <a:latin typeface="Adobe Devanagari" panose="02040503050201020203" pitchFamily="18" charset="0"/>
              <a:cs typeface="Adobe Devanagari" panose="02040503050201020203" pitchFamily="18" charset="0"/>
            </a:endParaRPr>
          </a:p>
          <a:p>
            <a:pPr marL="742950" lvl="1" indent="-285750" algn="just">
              <a:spcAft>
                <a:spcPts val="1800"/>
              </a:spcAft>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hlinkClick r:id="rId5"/>
              </a:rPr>
              <a:t>National </a:t>
            </a:r>
            <a:r>
              <a:rPr lang="en-US" sz="1600" dirty="0">
                <a:latin typeface="Adobe Devanagari" panose="02040503050201020203" pitchFamily="18" charset="0"/>
                <a:cs typeface="Adobe Devanagari" panose="02040503050201020203" pitchFamily="18" charset="0"/>
                <a:hlinkClick r:id="rId5"/>
              </a:rPr>
              <a:t>Syndromic Surveillance Program (NSSP) Fact </a:t>
            </a:r>
            <a:r>
              <a:rPr lang="en-US" sz="1600" dirty="0" smtClean="0">
                <a:latin typeface="Adobe Devanagari" panose="02040503050201020203" pitchFamily="18" charset="0"/>
                <a:cs typeface="Adobe Devanagari" panose="02040503050201020203" pitchFamily="18" charset="0"/>
                <a:hlinkClick r:id="rId5"/>
              </a:rPr>
              <a:t>Sheet</a:t>
            </a:r>
            <a:endParaRPr lang="en-US" sz="1600" dirty="0" smtClean="0">
              <a:latin typeface="Adobe Devanagari" panose="02040503050201020203" pitchFamily="18" charset="0"/>
              <a:cs typeface="Adobe Devanagari" panose="02040503050201020203" pitchFamily="18" charset="0"/>
            </a:endParaRPr>
          </a:p>
          <a:p>
            <a:pPr marL="342900" indent="-342900" algn="just">
              <a:spcAft>
                <a:spcPts val="1800"/>
              </a:spcAft>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ADHS will send a copy of executed DUA to hospital partner after it has been signed by both parties and is made </a:t>
            </a:r>
            <a:r>
              <a:rPr lang="en-US" sz="2000" dirty="0" smtClean="0">
                <a:latin typeface="Adobe Devanagari" panose="02040503050201020203" pitchFamily="18" charset="0"/>
                <a:cs typeface="Adobe Devanagari" panose="02040503050201020203" pitchFamily="18" charset="0"/>
              </a:rPr>
              <a:t>effective.</a:t>
            </a:r>
          </a:p>
          <a:p>
            <a:pPr marL="342900" indent="-34290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Hospital will be placed in ADHS SS </a:t>
            </a:r>
            <a:r>
              <a:rPr lang="en-US" sz="2000" dirty="0">
                <a:latin typeface="Adobe Devanagari" panose="02040503050201020203" pitchFamily="18" charset="0"/>
                <a:cs typeface="Adobe Devanagari" panose="02040503050201020203" pitchFamily="18" charset="0"/>
              </a:rPr>
              <a:t>i</a:t>
            </a:r>
            <a:r>
              <a:rPr lang="en-US" sz="2000" dirty="0" smtClean="0">
                <a:latin typeface="Adobe Devanagari" panose="02040503050201020203" pitchFamily="18" charset="0"/>
                <a:cs typeface="Adobe Devanagari" panose="02040503050201020203" pitchFamily="18" charset="0"/>
              </a:rPr>
              <a:t>mplementation </a:t>
            </a:r>
            <a:r>
              <a:rPr lang="en-US" sz="2000" dirty="0">
                <a:latin typeface="Adobe Devanagari" panose="02040503050201020203" pitchFamily="18" charset="0"/>
                <a:cs typeface="Adobe Devanagari" panose="02040503050201020203" pitchFamily="18" charset="0"/>
              </a:rPr>
              <a:t>h</a:t>
            </a:r>
            <a:r>
              <a:rPr lang="en-US" sz="2000" dirty="0" smtClean="0">
                <a:latin typeface="Adobe Devanagari" panose="02040503050201020203" pitchFamily="18" charset="0"/>
                <a:cs typeface="Adobe Devanagari" panose="02040503050201020203" pitchFamily="18" charset="0"/>
              </a:rPr>
              <a:t>old </a:t>
            </a:r>
            <a:r>
              <a:rPr lang="en-US" sz="2000" dirty="0">
                <a:latin typeface="Adobe Devanagari" panose="02040503050201020203" pitchFamily="18" charset="0"/>
                <a:cs typeface="Adobe Devanagari" panose="02040503050201020203" pitchFamily="18" charset="0"/>
              </a:rPr>
              <a:t>q</a:t>
            </a:r>
            <a:r>
              <a:rPr lang="en-US" sz="2000" dirty="0" smtClean="0">
                <a:latin typeface="Adobe Devanagari" panose="02040503050201020203" pitchFamily="18" charset="0"/>
                <a:cs typeface="Adobe Devanagari" panose="02040503050201020203" pitchFamily="18" charset="0"/>
              </a:rPr>
              <a:t>ueue pending DUA execution status, EHR readiness </a:t>
            </a:r>
            <a:r>
              <a:rPr lang="en-US" sz="2000" dirty="0">
                <a:latin typeface="Adobe Devanagari" panose="02040503050201020203" pitchFamily="18" charset="0"/>
                <a:cs typeface="Adobe Devanagari" panose="02040503050201020203" pitchFamily="18" charset="0"/>
              </a:rPr>
              <a:t>a</a:t>
            </a:r>
            <a:r>
              <a:rPr lang="en-US" sz="2000" dirty="0" smtClean="0">
                <a:latin typeface="Adobe Devanagari" panose="02040503050201020203" pitchFamily="18" charset="0"/>
                <a:cs typeface="Adobe Devanagari" panose="02040503050201020203" pitchFamily="18" charset="0"/>
              </a:rPr>
              <a:t>ssessment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esults and ADHS resource availability.</a:t>
            </a:r>
          </a:p>
        </p:txBody>
      </p:sp>
      <p:sp>
        <p:nvSpPr>
          <p:cNvPr id="19" name="Date Placeholder 18"/>
          <p:cNvSpPr>
            <a:spLocks noGrp="1"/>
          </p:cNvSpPr>
          <p:nvPr>
            <p:ph type="dt" sz="half" idx="10"/>
          </p:nvPr>
        </p:nvSpPr>
        <p:spPr>
          <a:xfrm>
            <a:off x="1104899" y="6356351"/>
            <a:ext cx="2133601" cy="365125"/>
          </a:xfrm>
        </p:spPr>
        <p:txBody>
          <a:bodyPr/>
          <a:lstStyle/>
          <a:p>
            <a:r>
              <a:rPr lang="en-US" smtClean="0"/>
              <a:t>Updated March 26, 2020</a:t>
            </a:r>
            <a:endParaRPr lang="en-US" dirty="0"/>
          </a:p>
        </p:txBody>
      </p:sp>
      <p:sp>
        <p:nvSpPr>
          <p:cNvPr id="20" name="Slide Number Placeholder 19"/>
          <p:cNvSpPr>
            <a:spLocks noGrp="1"/>
          </p:cNvSpPr>
          <p:nvPr>
            <p:ph type="sldNum" sz="quarter" idx="12"/>
          </p:nvPr>
        </p:nvSpPr>
        <p:spPr/>
        <p:txBody>
          <a:bodyPr/>
          <a:lstStyle/>
          <a:p>
            <a:fld id="{0FF54DE5-C571-48E8-A5BC-B369434E2F44}" type="slidenum">
              <a:rPr lang="en-US" smtClean="0"/>
              <a:t>13</a:t>
            </a:fld>
            <a:endParaRPr lang="en-US"/>
          </a:p>
        </p:txBody>
      </p:sp>
      <p:grpSp>
        <p:nvGrpSpPr>
          <p:cNvPr id="34" name="Group 33"/>
          <p:cNvGrpSpPr/>
          <p:nvPr/>
        </p:nvGrpSpPr>
        <p:grpSpPr>
          <a:xfrm>
            <a:off x="67129" y="1244647"/>
            <a:ext cx="914400" cy="1463808"/>
            <a:chOff x="67129" y="917538"/>
            <a:chExt cx="914400" cy="1463808"/>
          </a:xfrm>
        </p:grpSpPr>
        <p:grpSp>
          <p:nvGrpSpPr>
            <p:cNvPr id="24" name="Group 23"/>
            <p:cNvGrpSpPr>
              <a:grpSpLocks noChangeAspect="1"/>
            </p:cNvGrpSpPr>
            <p:nvPr/>
          </p:nvGrpSpPr>
          <p:grpSpPr>
            <a:xfrm>
              <a:off x="67129" y="1198005"/>
              <a:ext cx="914400" cy="1183341"/>
              <a:chOff x="3203769" y="-338940"/>
              <a:chExt cx="5303520" cy="6863378"/>
            </a:xfrm>
          </p:grpSpPr>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3769" y="-338940"/>
                <a:ext cx="5303520" cy="6863378"/>
              </a:xfrm>
              <a:prstGeom prst="rect">
                <a:avLst/>
              </a:prstGeom>
            </p:spPr>
          </p:pic>
          <p:sp>
            <p:nvSpPr>
              <p:cNvPr id="13" name="Rectangle 12"/>
              <p:cNvSpPr/>
              <p:nvPr/>
            </p:nvSpPr>
            <p:spPr>
              <a:xfrm>
                <a:off x="3359218" y="481264"/>
                <a:ext cx="4992622" cy="24894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p:cNvSpPr txBox="1"/>
            <p:nvPr/>
          </p:nvSpPr>
          <p:spPr>
            <a:xfrm>
              <a:off x="67129" y="917538"/>
              <a:ext cx="914400" cy="276999"/>
            </a:xfrm>
            <a:prstGeom prst="rect">
              <a:avLst/>
            </a:prstGeom>
            <a:noFill/>
            <a:ln>
              <a:solidFill>
                <a:srgbClr val="FF0000"/>
              </a:solidFill>
            </a:ln>
          </p:spPr>
          <p:txBody>
            <a:bodyPr wrap="square" rtlCol="0">
              <a:spAutoFit/>
            </a:bodyPr>
            <a:lstStyle/>
            <a:p>
              <a:pPr algn="ctr"/>
              <a:r>
                <a:rPr lang="en-US" sz="1200" dirty="0" smtClean="0"/>
                <a:t>PHASE I</a:t>
              </a:r>
              <a:endParaRPr lang="en-US" sz="1200" dirty="0"/>
            </a:p>
          </p:txBody>
        </p:sp>
      </p:grpSp>
      <p:grpSp>
        <p:nvGrpSpPr>
          <p:cNvPr id="35" name="Group 34"/>
          <p:cNvGrpSpPr/>
          <p:nvPr/>
        </p:nvGrpSpPr>
        <p:grpSpPr>
          <a:xfrm>
            <a:off x="67129" y="2698830"/>
            <a:ext cx="914400" cy="1460340"/>
            <a:chOff x="67129" y="2560330"/>
            <a:chExt cx="914400" cy="1460340"/>
          </a:xfrm>
        </p:grpSpPr>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32" name="TextBox 31"/>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36" name="Group 35"/>
          <p:cNvGrpSpPr/>
          <p:nvPr/>
        </p:nvGrpSpPr>
        <p:grpSpPr>
          <a:xfrm>
            <a:off x="67129" y="4159170"/>
            <a:ext cx="914400" cy="1460340"/>
            <a:chOff x="67129" y="4209280"/>
            <a:chExt cx="914400" cy="1460340"/>
          </a:xfrm>
        </p:grpSpPr>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33" name="TextBox 32"/>
            <p:cNvSpPr txBox="1"/>
            <p:nvPr/>
          </p:nvSpPr>
          <p:spPr>
            <a:xfrm>
              <a:off x="67129" y="420928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grpSp>
    </p:spTree>
    <p:extLst>
      <p:ext uri="{BB962C8B-B14F-4D97-AF65-F5344CB8AC3E}">
        <p14:creationId xmlns:p14="http://schemas.microsoft.com/office/powerpoint/2010/main" val="2224495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EHR Readiness Assessment </a:t>
            </a:r>
          </a:p>
        </p:txBody>
      </p:sp>
      <p:sp>
        <p:nvSpPr>
          <p:cNvPr id="3" name="TextBox 2"/>
          <p:cNvSpPr txBox="1"/>
          <p:nvPr/>
        </p:nvSpPr>
        <p:spPr>
          <a:xfrm>
            <a:off x="1104899" y="1551211"/>
            <a:ext cx="9980683" cy="4416594"/>
          </a:xfrm>
          <a:prstGeom prst="rect">
            <a:avLst/>
          </a:prstGeom>
          <a:noFill/>
        </p:spPr>
        <p:txBody>
          <a:bodyPr wrap="square" rtlCol="0">
            <a:spAutoFit/>
          </a:bodyPr>
          <a:lstStyle/>
          <a:p>
            <a:pPr marL="342900" indent="-342900" algn="just">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Obtain </a:t>
            </a:r>
            <a:r>
              <a:rPr lang="en-US" sz="2000" dirty="0" smtClean="0">
                <a:latin typeface="Adobe Devanagari" panose="02040503050201020203" pitchFamily="18" charset="0"/>
                <a:cs typeface="Adobe Devanagari" panose="02040503050201020203" pitchFamily="18" charset="0"/>
              </a:rPr>
              <a:t>necessary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echnical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ocumentation </a:t>
            </a:r>
            <a:r>
              <a:rPr lang="en-US" sz="2000" dirty="0">
                <a:latin typeface="Adobe Devanagari" panose="02040503050201020203" pitchFamily="18" charset="0"/>
                <a:cs typeface="Adobe Devanagari" panose="02040503050201020203" pitchFamily="18" charset="0"/>
              </a:rPr>
              <a:t>for SS i</a:t>
            </a:r>
            <a:r>
              <a:rPr lang="en-US" sz="2000" dirty="0" smtClean="0">
                <a:latin typeface="Adobe Devanagari" panose="02040503050201020203" pitchFamily="18" charset="0"/>
                <a:cs typeface="Adobe Devanagari" panose="02040503050201020203" pitchFamily="18" charset="0"/>
              </a:rPr>
              <a:t>mplementation</a:t>
            </a:r>
          </a:p>
          <a:p>
            <a:pPr marL="742950" lvl="1" indent="-285750" algn="just">
              <a:spcBef>
                <a:spcPts val="600"/>
              </a:spcBef>
              <a:buFont typeface="Wingdings" panose="05000000000000000000" pitchFamily="2" charset="2"/>
              <a:buChar char="§"/>
            </a:pPr>
            <a:r>
              <a:rPr lang="fr-FR" sz="1600" dirty="0">
                <a:latin typeface="Adobe Devanagari" panose="02040503050201020203" pitchFamily="18" charset="0"/>
                <a:cs typeface="Adobe Devanagari" panose="02040503050201020203" pitchFamily="18" charset="0"/>
                <a:hlinkClick r:id="rId3"/>
              </a:rPr>
              <a:t>Arizona Syndromic Surveillance </a:t>
            </a:r>
            <a:r>
              <a:rPr lang="fr-FR" sz="1600" dirty="0" err="1" smtClean="0">
                <a:latin typeface="Adobe Devanagari" panose="02040503050201020203" pitchFamily="18" charset="0"/>
                <a:cs typeface="Adobe Devanagari" panose="02040503050201020203" pitchFamily="18" charset="0"/>
                <a:hlinkClick r:id="rId3"/>
              </a:rPr>
              <a:t>Implementation</a:t>
            </a:r>
            <a:r>
              <a:rPr lang="fr-FR" sz="1600" dirty="0" smtClean="0">
                <a:latin typeface="Adobe Devanagari" panose="02040503050201020203" pitchFamily="18" charset="0"/>
                <a:cs typeface="Adobe Devanagari" panose="02040503050201020203" pitchFamily="18" charset="0"/>
                <a:hlinkClick r:id="rId3"/>
              </a:rPr>
              <a:t> </a:t>
            </a:r>
            <a:r>
              <a:rPr lang="fr-FR" sz="1600" dirty="0">
                <a:latin typeface="Adobe Devanagari" panose="02040503050201020203" pitchFamily="18" charset="0"/>
                <a:cs typeface="Adobe Devanagari" panose="02040503050201020203" pitchFamily="18" charset="0"/>
                <a:hlinkClick r:id="rId3"/>
              </a:rPr>
              <a:t>Guide (AZSSIG), Version </a:t>
            </a:r>
            <a:r>
              <a:rPr lang="fr-FR" sz="1600" dirty="0" smtClean="0">
                <a:latin typeface="Adobe Devanagari" panose="02040503050201020203" pitchFamily="18" charset="0"/>
                <a:cs typeface="Adobe Devanagari" panose="02040503050201020203" pitchFamily="18" charset="0"/>
                <a:hlinkClick r:id="rId3"/>
              </a:rPr>
              <a:t>2.0</a:t>
            </a:r>
            <a:endParaRPr lang="fr-FR" sz="1600" dirty="0" smtClean="0">
              <a:latin typeface="Adobe Devanagari" panose="02040503050201020203" pitchFamily="18" charset="0"/>
              <a:cs typeface="Adobe Devanagari" panose="02040503050201020203" pitchFamily="18" charset="0"/>
            </a:endParaRPr>
          </a:p>
          <a:p>
            <a:pPr marL="742950" lvl="1" indent="-285750" algn="just">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hlinkClick r:id="rId4"/>
              </a:rPr>
              <a:t>Public </a:t>
            </a:r>
            <a:r>
              <a:rPr lang="en-US" sz="1600" dirty="0">
                <a:latin typeface="Adobe Devanagari" panose="02040503050201020203" pitchFamily="18" charset="0"/>
                <a:cs typeface="Adobe Devanagari" panose="02040503050201020203" pitchFamily="18" charset="0"/>
                <a:hlinkClick r:id="rId4"/>
              </a:rPr>
              <a:t>Health Information Network (PHIN) Messaging Guide for Syndromic Surveillance: Emergency Department, Urgent Care, Inpatient and Ambulatory Care Settings</a:t>
            </a:r>
            <a:r>
              <a:rPr lang="en-US" sz="1600" dirty="0" smtClean="0">
                <a:latin typeface="Adobe Devanagari" panose="02040503050201020203" pitchFamily="18" charset="0"/>
                <a:cs typeface="Adobe Devanagari" panose="02040503050201020203" pitchFamily="18" charset="0"/>
                <a:hlinkClick r:id="rId4"/>
              </a:rPr>
              <a:t>, Release </a:t>
            </a:r>
            <a:r>
              <a:rPr lang="en-US" sz="1600" dirty="0">
                <a:latin typeface="Adobe Devanagari" panose="02040503050201020203" pitchFamily="18" charset="0"/>
                <a:cs typeface="Adobe Devanagari" panose="02040503050201020203" pitchFamily="18" charset="0"/>
                <a:hlinkClick r:id="rId4"/>
              </a:rPr>
              <a:t>2.0 (April 2015</a:t>
            </a:r>
            <a:r>
              <a:rPr lang="en-US" sz="1600" dirty="0" smtClean="0">
                <a:latin typeface="Adobe Devanagari" panose="02040503050201020203" pitchFamily="18" charset="0"/>
                <a:cs typeface="Adobe Devanagari" panose="02040503050201020203" pitchFamily="18" charset="0"/>
                <a:hlinkClick r:id="rId4"/>
              </a:rPr>
              <a:t>)</a:t>
            </a:r>
            <a:endParaRPr lang="en-US" sz="1600" dirty="0" smtClean="0">
              <a:latin typeface="Adobe Devanagari" panose="02040503050201020203" pitchFamily="18" charset="0"/>
              <a:cs typeface="Adobe Devanagari" panose="02040503050201020203" pitchFamily="18" charset="0"/>
            </a:endParaRPr>
          </a:p>
          <a:p>
            <a:pPr marL="742950" lvl="1" indent="-285750" algn="just">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hlinkClick r:id="rId4"/>
              </a:rPr>
              <a:t>Erratum </a:t>
            </a:r>
            <a:r>
              <a:rPr lang="en-US" sz="1600" dirty="0">
                <a:latin typeface="Adobe Devanagari" panose="02040503050201020203" pitchFamily="18" charset="0"/>
                <a:cs typeface="Adobe Devanagari" panose="02040503050201020203" pitchFamily="18" charset="0"/>
                <a:hlinkClick r:id="rId4"/>
              </a:rPr>
              <a:t>to the CDC PHIN 2.0 Implementation Guide August </a:t>
            </a:r>
            <a:r>
              <a:rPr lang="en-US" sz="1600" dirty="0" smtClean="0">
                <a:latin typeface="Adobe Devanagari" panose="02040503050201020203" pitchFamily="18" charset="0"/>
                <a:cs typeface="Adobe Devanagari" panose="02040503050201020203" pitchFamily="18" charset="0"/>
                <a:hlinkClick r:id="rId4"/>
              </a:rPr>
              <a:t>2015</a:t>
            </a:r>
            <a:endParaRPr lang="en-US" sz="1600" dirty="0" smtClean="0">
              <a:latin typeface="Adobe Devanagari" panose="02040503050201020203" pitchFamily="18" charset="0"/>
              <a:cs typeface="Adobe Devanagari" panose="02040503050201020203" pitchFamily="18" charset="0"/>
            </a:endParaRPr>
          </a:p>
          <a:p>
            <a:pPr marL="742950" lvl="1" indent="-285750" algn="just">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hlinkClick r:id="rId4"/>
              </a:rPr>
              <a:t>NIST </a:t>
            </a:r>
            <a:r>
              <a:rPr lang="en-US" sz="1600" dirty="0">
                <a:latin typeface="Adobe Devanagari" panose="02040503050201020203" pitchFamily="18" charset="0"/>
                <a:cs typeface="Adobe Devanagari" panose="02040503050201020203" pitchFamily="18" charset="0"/>
                <a:hlinkClick r:id="rId4"/>
              </a:rPr>
              <a:t>Clarifications and Validation Guidelines for Syndromic Surveillance Certification Testing, Version 1.6, October </a:t>
            </a:r>
            <a:r>
              <a:rPr lang="en-US" sz="1600" dirty="0" smtClean="0">
                <a:latin typeface="Adobe Devanagari" panose="02040503050201020203" pitchFamily="18" charset="0"/>
                <a:cs typeface="Adobe Devanagari" panose="02040503050201020203" pitchFamily="18" charset="0"/>
                <a:hlinkClick r:id="rId4"/>
              </a:rPr>
              <a:t>2017</a:t>
            </a:r>
            <a:endParaRPr lang="en-US" sz="1600" dirty="0">
              <a:latin typeface="Adobe Devanagari" panose="02040503050201020203" pitchFamily="18" charset="0"/>
              <a:cs typeface="Adobe Devanagari" panose="02040503050201020203" pitchFamily="18" charset="0"/>
            </a:endParaRPr>
          </a:p>
          <a:p>
            <a:pPr marL="342900" indent="-342900" algn="just">
              <a:spcBef>
                <a:spcPts val="1800"/>
              </a:spcBef>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evelop </a:t>
            </a:r>
            <a:r>
              <a:rPr lang="en-US" sz="2000" dirty="0">
                <a:latin typeface="Adobe Devanagari" panose="02040503050201020203" pitchFamily="18" charset="0"/>
                <a:cs typeface="Adobe Devanagari" panose="02040503050201020203" pitchFamily="18" charset="0"/>
              </a:rPr>
              <a:t>HL7 2.5.1 </a:t>
            </a:r>
            <a:r>
              <a:rPr lang="en-US" sz="2000" dirty="0" smtClean="0">
                <a:latin typeface="Adobe Devanagari" panose="02040503050201020203" pitchFamily="18" charset="0"/>
                <a:cs typeface="Adobe Devanagari" panose="02040503050201020203" pitchFamily="18" charset="0"/>
              </a:rPr>
              <a:t>ADT test </a:t>
            </a:r>
            <a:r>
              <a:rPr lang="en-US" sz="2000" dirty="0">
                <a:latin typeface="Adobe Devanagari" panose="02040503050201020203" pitchFamily="18" charset="0"/>
                <a:cs typeface="Adobe Devanagari" panose="02040503050201020203" pitchFamily="18" charset="0"/>
              </a:rPr>
              <a:t>m</a:t>
            </a:r>
            <a:r>
              <a:rPr lang="en-US" sz="2000" dirty="0" smtClean="0">
                <a:latin typeface="Adobe Devanagari" panose="02040503050201020203" pitchFamily="18" charset="0"/>
                <a:cs typeface="Adobe Devanagari" panose="02040503050201020203" pitchFamily="18" charset="0"/>
              </a:rPr>
              <a:t>essages </a:t>
            </a:r>
            <a:r>
              <a:rPr lang="en-US" sz="2000" dirty="0">
                <a:latin typeface="Adobe Devanagari" panose="02040503050201020203" pitchFamily="18" charset="0"/>
                <a:cs typeface="Adobe Devanagari" panose="02040503050201020203" pitchFamily="18" charset="0"/>
              </a:rPr>
              <a:t>in </a:t>
            </a:r>
            <a:r>
              <a:rPr lang="en-US" sz="2000" dirty="0" smtClean="0">
                <a:latin typeface="Adobe Devanagari" panose="02040503050201020203" pitchFamily="18" charset="0"/>
                <a:cs typeface="Adobe Devanagari" panose="02040503050201020203" pitchFamily="18" charset="0"/>
              </a:rPr>
              <a:t>conformance </a:t>
            </a:r>
            <a:r>
              <a:rPr lang="en-US" sz="2000" dirty="0">
                <a:latin typeface="Adobe Devanagari" panose="02040503050201020203" pitchFamily="18" charset="0"/>
                <a:cs typeface="Adobe Devanagari" panose="02040503050201020203" pitchFamily="18" charset="0"/>
              </a:rPr>
              <a:t>with the AZSSIG and the PHIN Guide for SS </a:t>
            </a:r>
          </a:p>
          <a:p>
            <a:pPr marL="342900" indent="-342900" algn="just">
              <a:spcBef>
                <a:spcPts val="1800"/>
              </a:spcBef>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Test at l</a:t>
            </a:r>
            <a:r>
              <a:rPr lang="en-US" sz="2000" dirty="0" smtClean="0">
                <a:latin typeface="Adobe Devanagari" panose="02040503050201020203" pitchFamily="18" charset="0"/>
                <a:cs typeface="Adobe Devanagari" panose="02040503050201020203" pitchFamily="18" charset="0"/>
              </a:rPr>
              <a:t>east </a:t>
            </a:r>
            <a:r>
              <a:rPr lang="en-US" sz="2000" dirty="0">
                <a:latin typeface="Adobe Devanagari" panose="02040503050201020203" pitchFamily="18" charset="0"/>
                <a:cs typeface="Adobe Devanagari" panose="02040503050201020203" pitchFamily="18" charset="0"/>
              </a:rPr>
              <a:t>o</a:t>
            </a:r>
            <a:r>
              <a:rPr lang="en-US" sz="2000" dirty="0" smtClean="0">
                <a:latin typeface="Adobe Devanagari" panose="02040503050201020203" pitchFamily="18" charset="0"/>
                <a:cs typeface="Adobe Devanagari" panose="02040503050201020203" pitchFamily="18" charset="0"/>
              </a:rPr>
              <a:t>ne </a:t>
            </a:r>
            <a:r>
              <a:rPr lang="en-US" sz="2000" dirty="0">
                <a:latin typeface="Adobe Devanagari" panose="02040503050201020203" pitchFamily="18" charset="0"/>
                <a:cs typeface="Adobe Devanagari" panose="02040503050201020203" pitchFamily="18" charset="0"/>
              </a:rPr>
              <a:t>s</a:t>
            </a:r>
            <a:r>
              <a:rPr lang="en-US" sz="2000" dirty="0" smtClean="0">
                <a:latin typeface="Adobe Devanagari" panose="02040503050201020203" pitchFamily="18" charset="0"/>
                <a:cs typeface="Adobe Devanagari" panose="02040503050201020203" pitchFamily="18" charset="0"/>
              </a:rPr>
              <a:t>ample </a:t>
            </a:r>
            <a:r>
              <a:rPr lang="en-US" sz="2000" dirty="0">
                <a:latin typeface="Adobe Devanagari" panose="02040503050201020203" pitchFamily="18" charset="0"/>
                <a:cs typeface="Adobe Devanagari" panose="02040503050201020203" pitchFamily="18" charset="0"/>
              </a:rPr>
              <a:t>of </a:t>
            </a:r>
            <a:r>
              <a:rPr lang="en-US" sz="2000" dirty="0" smtClean="0">
                <a:latin typeface="Adobe Devanagari" panose="02040503050201020203" pitchFamily="18" charset="0"/>
                <a:cs typeface="Adobe Devanagari" panose="02040503050201020203" pitchFamily="18" charset="0"/>
              </a:rPr>
              <a:t>each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equired </a:t>
            </a:r>
            <a:r>
              <a:rPr lang="en-US" sz="2000" dirty="0">
                <a:latin typeface="Adobe Devanagari" panose="02040503050201020203" pitchFamily="18" charset="0"/>
                <a:cs typeface="Adobe Devanagari" panose="02040503050201020203" pitchFamily="18" charset="0"/>
              </a:rPr>
              <a:t>m</a:t>
            </a:r>
            <a:r>
              <a:rPr lang="en-US" sz="2000" dirty="0" smtClean="0">
                <a:latin typeface="Adobe Devanagari" panose="02040503050201020203" pitchFamily="18" charset="0"/>
                <a:cs typeface="Adobe Devanagari" panose="02040503050201020203" pitchFamily="18" charset="0"/>
              </a:rPr>
              <a:t>essage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ype </a:t>
            </a:r>
            <a:r>
              <a:rPr lang="en-US" sz="2000" dirty="0">
                <a:latin typeface="Adobe Devanagari" panose="02040503050201020203" pitchFamily="18" charset="0"/>
                <a:cs typeface="Adobe Devanagari" panose="02040503050201020203" pitchFamily="18" charset="0"/>
              </a:rPr>
              <a:t>(A01, A03, A04, A08) on the </a:t>
            </a:r>
            <a:r>
              <a:rPr lang="en-US" sz="2000" dirty="0">
                <a:latin typeface="Adobe Devanagari" panose="02040503050201020203" pitchFamily="18" charset="0"/>
                <a:cs typeface="Adobe Devanagari" panose="02040503050201020203" pitchFamily="18" charset="0"/>
                <a:hlinkClick r:id="rId5"/>
              </a:rPr>
              <a:t>National Institute of Standards and Technology (NIST) </a:t>
            </a:r>
            <a:r>
              <a:rPr lang="en-US" sz="2000" dirty="0" smtClean="0">
                <a:latin typeface="Adobe Devanagari" panose="02040503050201020203" pitchFamily="18" charset="0"/>
                <a:cs typeface="Adobe Devanagari" panose="02040503050201020203" pitchFamily="18" charset="0"/>
                <a:hlinkClick r:id="rId5"/>
              </a:rPr>
              <a:t>website </a:t>
            </a:r>
            <a:endParaRPr lang="en-US" sz="2000" dirty="0">
              <a:latin typeface="Adobe Devanagari" panose="02040503050201020203" pitchFamily="18" charset="0"/>
              <a:cs typeface="Adobe Devanagari" panose="02040503050201020203" pitchFamily="18" charset="0"/>
            </a:endParaRPr>
          </a:p>
          <a:p>
            <a:pPr marL="342900" indent="-342900" algn="just">
              <a:spcBef>
                <a:spcPts val="1800"/>
              </a:spcBef>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Continue NIST testing </a:t>
            </a:r>
            <a:r>
              <a:rPr lang="en-US" sz="2000" dirty="0">
                <a:latin typeface="Adobe Devanagari" panose="02040503050201020203" pitchFamily="18" charset="0"/>
                <a:cs typeface="Adobe Devanagari" panose="02040503050201020203" pitchFamily="18" charset="0"/>
              </a:rPr>
              <a:t>u</a:t>
            </a:r>
            <a:r>
              <a:rPr lang="en-US" sz="2000" dirty="0" smtClean="0">
                <a:latin typeface="Adobe Devanagari" panose="02040503050201020203" pitchFamily="18" charset="0"/>
                <a:cs typeface="Adobe Devanagari" panose="02040503050201020203" pitchFamily="18" charset="0"/>
              </a:rPr>
              <a:t>ntil </a:t>
            </a:r>
            <a:r>
              <a:rPr lang="en-US" sz="2000" dirty="0">
                <a:latin typeface="Adobe Devanagari" panose="02040503050201020203" pitchFamily="18" charset="0"/>
                <a:cs typeface="Adobe Devanagari" panose="02040503050201020203" pitchFamily="18" charset="0"/>
              </a:rPr>
              <a:t>l</a:t>
            </a:r>
            <a:r>
              <a:rPr lang="en-US" sz="2000" dirty="0" smtClean="0">
                <a:latin typeface="Adobe Devanagari" panose="02040503050201020203" pitchFamily="18" charset="0"/>
                <a:cs typeface="Adobe Devanagari" panose="02040503050201020203" pitchFamily="18" charset="0"/>
              </a:rPr>
              <a:t>ess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han </a:t>
            </a:r>
            <a:r>
              <a:rPr lang="en-US" sz="2000" dirty="0">
                <a:latin typeface="Adobe Devanagari" panose="02040503050201020203" pitchFamily="18" charset="0"/>
                <a:cs typeface="Adobe Devanagari" panose="02040503050201020203" pitchFamily="18" charset="0"/>
              </a:rPr>
              <a:t>5 </a:t>
            </a:r>
            <a:r>
              <a:rPr lang="en-US" sz="2000" dirty="0" smtClean="0">
                <a:latin typeface="Adobe Devanagari" panose="02040503050201020203" pitchFamily="18" charset="0"/>
                <a:cs typeface="Adobe Devanagari" panose="02040503050201020203" pitchFamily="18" charset="0"/>
              </a:rPr>
              <a:t>errors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emain </a:t>
            </a:r>
            <a:r>
              <a:rPr lang="en-US" sz="2000" dirty="0">
                <a:latin typeface="Adobe Devanagari" panose="02040503050201020203" pitchFamily="18" charset="0"/>
                <a:cs typeface="Adobe Devanagari" panose="02040503050201020203" pitchFamily="18" charset="0"/>
              </a:rPr>
              <a:t>for </a:t>
            </a:r>
            <a:r>
              <a:rPr lang="en-US" sz="2000" dirty="0" smtClean="0">
                <a:latin typeface="Adobe Devanagari" panose="02040503050201020203" pitchFamily="18" charset="0"/>
                <a:cs typeface="Adobe Devanagari" panose="02040503050201020203" pitchFamily="18" charset="0"/>
              </a:rPr>
              <a:t>each </a:t>
            </a:r>
            <a:r>
              <a:rPr lang="en-US" sz="2000" dirty="0">
                <a:latin typeface="Adobe Devanagari" panose="02040503050201020203" pitchFamily="18" charset="0"/>
                <a:cs typeface="Adobe Devanagari" panose="02040503050201020203" pitchFamily="18" charset="0"/>
              </a:rPr>
              <a:t>m</a:t>
            </a:r>
            <a:r>
              <a:rPr lang="en-US" sz="2000" dirty="0" smtClean="0">
                <a:latin typeface="Adobe Devanagari" panose="02040503050201020203" pitchFamily="18" charset="0"/>
                <a:cs typeface="Adobe Devanagari" panose="02040503050201020203" pitchFamily="18" charset="0"/>
              </a:rPr>
              <a:t>essage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ype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hen </a:t>
            </a:r>
            <a:r>
              <a:rPr lang="en-US" sz="2000" dirty="0">
                <a:latin typeface="Adobe Devanagari" panose="02040503050201020203" pitchFamily="18" charset="0"/>
                <a:cs typeface="Adobe Devanagari" panose="02040503050201020203" pitchFamily="18" charset="0"/>
              </a:rPr>
              <a:t>e</a:t>
            </a:r>
            <a:r>
              <a:rPr lang="en-US" sz="2000" dirty="0" smtClean="0">
                <a:latin typeface="Adobe Devanagari" panose="02040503050201020203" pitchFamily="18" charset="0"/>
                <a:cs typeface="Adobe Devanagari" panose="02040503050201020203" pitchFamily="18" charset="0"/>
              </a:rPr>
              <a:t>mail </a:t>
            </a:r>
            <a:r>
              <a:rPr lang="en-US" sz="2000" dirty="0">
                <a:latin typeface="Adobe Devanagari" panose="02040503050201020203" pitchFamily="18" charset="0"/>
                <a:cs typeface="Adobe Devanagari" panose="02040503050201020203" pitchFamily="18" charset="0"/>
              </a:rPr>
              <a:t>NIST </a:t>
            </a:r>
            <a:r>
              <a:rPr lang="en-US" sz="2000" dirty="0" smtClean="0">
                <a:latin typeface="Adobe Devanagari" panose="02040503050201020203" pitchFamily="18" charset="0"/>
                <a:cs typeface="Adobe Devanagari" panose="02040503050201020203" pitchFamily="18" charset="0"/>
              </a:rPr>
              <a:t>test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eports </a:t>
            </a:r>
            <a:r>
              <a:rPr lang="en-US" sz="2000" dirty="0">
                <a:latin typeface="Adobe Devanagari" panose="02040503050201020203" pitchFamily="18" charset="0"/>
                <a:cs typeface="Adobe Devanagari" panose="02040503050201020203" pitchFamily="18" charset="0"/>
              </a:rPr>
              <a:t>to ADHS </a:t>
            </a:r>
            <a:r>
              <a:rPr lang="en-US" sz="2000" dirty="0" smtClean="0">
                <a:latin typeface="Adobe Devanagari" panose="02040503050201020203" pitchFamily="18" charset="0"/>
                <a:cs typeface="Adobe Devanagari" panose="02040503050201020203" pitchFamily="18" charset="0"/>
              </a:rPr>
              <a:t>for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eview</a:t>
            </a:r>
            <a:endParaRPr lang="en-US" sz="2000" dirty="0">
              <a:latin typeface="Adobe Devanagari" panose="02040503050201020203" pitchFamily="18" charset="0"/>
              <a:cs typeface="Adobe Devanagari" panose="02040503050201020203" pitchFamily="18" charset="0"/>
            </a:endParaRPr>
          </a:p>
        </p:txBody>
      </p:sp>
      <p:sp>
        <p:nvSpPr>
          <p:cNvPr id="10" name="Date Placeholder 9"/>
          <p:cNvSpPr>
            <a:spLocks noGrp="1"/>
          </p:cNvSpPr>
          <p:nvPr>
            <p:ph type="dt" sz="half" idx="10"/>
          </p:nvPr>
        </p:nvSpPr>
        <p:spPr/>
        <p:txBody>
          <a:bodyPr/>
          <a:lstStyle/>
          <a:p>
            <a:r>
              <a:rPr lang="en-US" smtClean="0"/>
              <a:t>Updated March 26, 2020</a:t>
            </a:r>
            <a:endParaRPr lang="en-US" dirty="0"/>
          </a:p>
        </p:txBody>
      </p:sp>
      <p:sp>
        <p:nvSpPr>
          <p:cNvPr id="11" name="Slide Number Placeholder 10"/>
          <p:cNvSpPr>
            <a:spLocks noGrp="1"/>
          </p:cNvSpPr>
          <p:nvPr>
            <p:ph type="sldNum" sz="quarter" idx="12"/>
          </p:nvPr>
        </p:nvSpPr>
        <p:spPr/>
        <p:txBody>
          <a:bodyPr/>
          <a:lstStyle/>
          <a:p>
            <a:fld id="{0FF54DE5-C571-48E8-A5BC-B369434E2F44}" type="slidenum">
              <a:rPr lang="en-US" smtClean="0"/>
              <a:t>14</a:t>
            </a:fld>
            <a:endParaRPr lang="en-US"/>
          </a:p>
        </p:txBody>
      </p:sp>
      <p:pic>
        <p:nvPicPr>
          <p:cNvPr id="12" name="Picture 11"/>
          <p:cNvPicPr>
            <a:picLocks noChangeAspect="1"/>
          </p:cNvPicPr>
          <p:nvPr/>
        </p:nvPicPr>
        <p:blipFill>
          <a:blip r:embed="rId6"/>
          <a:stretch>
            <a:fillRect/>
          </a:stretch>
        </p:blipFill>
        <p:spPr>
          <a:xfrm>
            <a:off x="5090327" y="6356351"/>
            <a:ext cx="2009827" cy="47397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129" y="2975829"/>
            <a:ext cx="914400" cy="1183341"/>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129" y="4436169"/>
            <a:ext cx="914400" cy="1183341"/>
          </a:xfrm>
          <a:prstGeom prst="rect">
            <a:avLst/>
          </a:prstGeom>
        </p:spPr>
      </p:pic>
      <p:grpSp>
        <p:nvGrpSpPr>
          <p:cNvPr id="15" name="Group 14"/>
          <p:cNvGrpSpPr>
            <a:grpSpLocks noChangeAspect="1"/>
          </p:cNvGrpSpPr>
          <p:nvPr/>
        </p:nvGrpSpPr>
        <p:grpSpPr>
          <a:xfrm>
            <a:off x="67129" y="1521646"/>
            <a:ext cx="914400" cy="1183341"/>
            <a:chOff x="3205254" y="-394765"/>
            <a:chExt cx="5303520" cy="6863378"/>
          </a:xfrm>
        </p:grpSpPr>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5254" y="-394765"/>
              <a:ext cx="5303520" cy="6863378"/>
            </a:xfrm>
            <a:prstGeom prst="rect">
              <a:avLst/>
            </a:prstGeom>
          </p:spPr>
        </p:pic>
        <p:sp>
          <p:nvSpPr>
            <p:cNvPr id="17" name="Rectangle 16"/>
            <p:cNvSpPr/>
            <p:nvPr/>
          </p:nvSpPr>
          <p:spPr>
            <a:xfrm>
              <a:off x="3359218" y="2983839"/>
              <a:ext cx="4992622" cy="32006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p:cNvSpPr txBox="1"/>
          <p:nvPr/>
        </p:nvSpPr>
        <p:spPr>
          <a:xfrm>
            <a:off x="67129" y="1244647"/>
            <a:ext cx="914400" cy="276999"/>
          </a:xfrm>
          <a:prstGeom prst="rect">
            <a:avLst/>
          </a:prstGeom>
          <a:noFill/>
          <a:ln>
            <a:solidFill>
              <a:srgbClr val="FF0000"/>
            </a:solidFill>
          </a:ln>
        </p:spPr>
        <p:txBody>
          <a:bodyPr wrap="square" rtlCol="0">
            <a:spAutoFit/>
          </a:bodyPr>
          <a:lstStyle/>
          <a:p>
            <a:pPr algn="ctr"/>
            <a:r>
              <a:rPr lang="en-US" sz="1200" dirty="0" smtClean="0"/>
              <a:t>PHASE I</a:t>
            </a:r>
            <a:endParaRPr lang="en-US" sz="1200" dirty="0"/>
          </a:p>
        </p:txBody>
      </p:sp>
      <p:sp>
        <p:nvSpPr>
          <p:cNvPr id="19" name="TextBox 18"/>
          <p:cNvSpPr txBox="1"/>
          <p:nvPr/>
        </p:nvSpPr>
        <p:spPr>
          <a:xfrm>
            <a:off x="67129" y="26988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sp>
        <p:nvSpPr>
          <p:cNvPr id="20" name="TextBox 19"/>
          <p:cNvSpPr txBox="1"/>
          <p:nvPr/>
        </p:nvSpPr>
        <p:spPr>
          <a:xfrm>
            <a:off x="67129" y="415917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spTree>
    <p:extLst>
      <p:ext uri="{BB962C8B-B14F-4D97-AF65-F5344CB8AC3E}">
        <p14:creationId xmlns:p14="http://schemas.microsoft.com/office/powerpoint/2010/main" val="95609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Onboarding Kick-Off</a:t>
            </a:r>
            <a:endParaRPr lang="en-US" sz="4400" dirty="0"/>
          </a:p>
        </p:txBody>
      </p:sp>
      <p:sp>
        <p:nvSpPr>
          <p:cNvPr id="3" name="Date Placeholder 2"/>
          <p:cNvSpPr>
            <a:spLocks noGrp="1"/>
          </p:cNvSpPr>
          <p:nvPr>
            <p:ph type="dt" sz="half" idx="10"/>
          </p:nvPr>
        </p:nvSpPr>
        <p:spPr>
          <a:xfrm>
            <a:off x="1104899" y="6356351"/>
            <a:ext cx="2362201" cy="365125"/>
          </a:xfrm>
        </p:spPr>
        <p:txBody>
          <a:bodyPr/>
          <a:lstStyle/>
          <a:p>
            <a:r>
              <a:rPr lang="en-US"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15</a:t>
            </a:fld>
            <a:endParaRPr lang="en-US"/>
          </a:p>
        </p:txBody>
      </p:sp>
      <p:sp>
        <p:nvSpPr>
          <p:cNvPr id="6" name="TextBox 5"/>
          <p:cNvSpPr txBox="1"/>
          <p:nvPr/>
        </p:nvSpPr>
        <p:spPr>
          <a:xfrm>
            <a:off x="5312122" y="1592041"/>
            <a:ext cx="5920560" cy="4970591"/>
          </a:xfrm>
          <a:prstGeom prst="rect">
            <a:avLst/>
          </a:prstGeom>
          <a:noFill/>
        </p:spPr>
        <p:txBody>
          <a:bodyPr wrap="square" rtlCol="0">
            <a:spAutoFit/>
          </a:bodyPr>
          <a:lstStyle/>
          <a:p>
            <a:pPr marL="342900" indent="-342900">
              <a:spcAft>
                <a:spcPts val="600"/>
              </a:spcAft>
              <a:buFont typeface="Wingdings" panose="05000000000000000000" pitchFamily="2" charset="2"/>
              <a:buChar char="§"/>
            </a:pPr>
            <a:r>
              <a:rPr lang="en-US" sz="2000" b="1" dirty="0" smtClean="0">
                <a:latin typeface="Adobe Devanagari" panose="02040503050201020203" pitchFamily="18" charset="0"/>
                <a:cs typeface="Adobe Devanagari" panose="02040503050201020203" pitchFamily="18" charset="0"/>
              </a:rPr>
              <a:t>ALL of the following conditions have to be met in order for hospital partner to move forward to the next phase</a:t>
            </a:r>
          </a:p>
          <a:p>
            <a:pPr marL="800100" lvl="1" indent="-342900">
              <a:spcAft>
                <a:spcPts val="600"/>
              </a:spcAft>
              <a:buFont typeface="Wingdings" panose="05000000000000000000" pitchFamily="2" charset="2"/>
              <a:buChar char="q"/>
            </a:pPr>
            <a:r>
              <a:rPr lang="en-US" sz="1600" dirty="0" smtClean="0">
                <a:latin typeface="Adobe Devanagari" panose="02040503050201020203" pitchFamily="18" charset="0"/>
                <a:cs typeface="Adobe Devanagari" panose="02040503050201020203" pitchFamily="18" charset="0"/>
              </a:rPr>
              <a:t>DUA has been executed</a:t>
            </a:r>
          </a:p>
          <a:p>
            <a:pPr marL="800100" lvl="1" indent="-342900">
              <a:spcAft>
                <a:spcPts val="600"/>
              </a:spcAft>
              <a:buFont typeface="Wingdings" panose="05000000000000000000" pitchFamily="2" charset="2"/>
              <a:buChar char="q"/>
            </a:pPr>
            <a:r>
              <a:rPr lang="en-US" sz="1600" dirty="0" smtClean="0">
                <a:latin typeface="Adobe Devanagari" panose="02040503050201020203" pitchFamily="18" charset="0"/>
                <a:cs typeface="Adobe Devanagari" panose="02040503050201020203" pitchFamily="18" charset="0"/>
              </a:rPr>
              <a:t>NIST test </a:t>
            </a:r>
            <a:r>
              <a:rPr lang="en-US" sz="1600" dirty="0">
                <a:latin typeface="Adobe Devanagari" panose="02040503050201020203" pitchFamily="18" charset="0"/>
                <a:cs typeface="Adobe Devanagari" panose="02040503050201020203" pitchFamily="18" charset="0"/>
              </a:rPr>
              <a:t>c</a:t>
            </a:r>
            <a:r>
              <a:rPr lang="en-US" sz="1600" dirty="0" smtClean="0">
                <a:latin typeface="Adobe Devanagari" panose="02040503050201020203" pitchFamily="18" charset="0"/>
                <a:cs typeface="Adobe Devanagari" panose="02040503050201020203" pitchFamily="18" charset="0"/>
              </a:rPr>
              <a:t>ompleted </a:t>
            </a:r>
            <a:r>
              <a:rPr lang="en-US" sz="1600" dirty="0">
                <a:latin typeface="Adobe Devanagari" panose="02040503050201020203" pitchFamily="18" charset="0"/>
                <a:cs typeface="Adobe Devanagari" panose="02040503050201020203" pitchFamily="18" charset="0"/>
              </a:rPr>
              <a:t>s</a:t>
            </a:r>
            <a:r>
              <a:rPr lang="en-US" sz="1600" dirty="0" smtClean="0">
                <a:latin typeface="Adobe Devanagari" panose="02040503050201020203" pitchFamily="18" charset="0"/>
                <a:cs typeface="Adobe Devanagari" panose="02040503050201020203" pitchFamily="18" charset="0"/>
              </a:rPr>
              <a:t>uccessfully</a:t>
            </a:r>
          </a:p>
          <a:p>
            <a:pPr marL="800100" lvl="1" indent="-342900">
              <a:spcAft>
                <a:spcPts val="1800"/>
              </a:spcAft>
              <a:buFont typeface="Wingdings" panose="05000000000000000000" pitchFamily="2" charset="2"/>
              <a:buChar char="q"/>
            </a:pPr>
            <a:r>
              <a:rPr lang="en-US" sz="1600" dirty="0" smtClean="0">
                <a:latin typeface="Adobe Devanagari" panose="02040503050201020203" pitchFamily="18" charset="0"/>
                <a:cs typeface="Adobe Devanagari" panose="02040503050201020203" pitchFamily="18" charset="0"/>
              </a:rPr>
              <a:t>ADHS resource </a:t>
            </a:r>
            <a:r>
              <a:rPr lang="en-US" sz="1600" dirty="0">
                <a:latin typeface="Adobe Devanagari" panose="02040503050201020203" pitchFamily="18" charset="0"/>
                <a:cs typeface="Adobe Devanagari" panose="02040503050201020203" pitchFamily="18" charset="0"/>
              </a:rPr>
              <a:t>a</a:t>
            </a:r>
            <a:r>
              <a:rPr lang="en-US" sz="1600" dirty="0" smtClean="0">
                <a:latin typeface="Adobe Devanagari" panose="02040503050201020203" pitchFamily="18" charset="0"/>
                <a:cs typeface="Adobe Devanagari" panose="02040503050201020203" pitchFamily="18" charset="0"/>
              </a:rPr>
              <a:t>vailable per ADHS work prioritization orders</a:t>
            </a:r>
            <a:endParaRPr lang="en-US" sz="1600" dirty="0">
              <a:latin typeface="Adobe Devanagari" panose="02040503050201020203" pitchFamily="18" charset="0"/>
              <a:cs typeface="Adobe Devanagari" panose="02040503050201020203" pitchFamily="18" charset="0"/>
            </a:endParaRPr>
          </a:p>
          <a:p>
            <a:pPr marL="342900" indent="-342900">
              <a:spcAft>
                <a:spcPts val="600"/>
              </a:spcAft>
              <a:buFont typeface="Wingdings" panose="05000000000000000000" pitchFamily="2" charset="2"/>
              <a:buChar char="§"/>
            </a:pPr>
            <a:r>
              <a:rPr lang="en-US" sz="2000" dirty="0" smtClean="0">
                <a:latin typeface="Adobe Devanagari" panose="02040503050201020203" pitchFamily="18" charset="0"/>
                <a:cs typeface="Adobe Devanagari" panose="02040503050201020203" pitchFamily="18" charset="0"/>
              </a:rPr>
              <a:t>Special considerations for ADHS </a:t>
            </a:r>
            <a:r>
              <a:rPr lang="en-US" sz="2000" dirty="0">
                <a:latin typeface="Adobe Devanagari" panose="02040503050201020203" pitchFamily="18" charset="0"/>
                <a:cs typeface="Adobe Devanagari" panose="02040503050201020203" pitchFamily="18" charset="0"/>
              </a:rPr>
              <a:t>o</a:t>
            </a:r>
            <a:r>
              <a:rPr lang="en-US" sz="2000" dirty="0" smtClean="0">
                <a:latin typeface="Adobe Devanagari" panose="02040503050201020203" pitchFamily="18" charset="0"/>
                <a:cs typeface="Adobe Devanagari" panose="02040503050201020203" pitchFamily="18" charset="0"/>
              </a:rPr>
              <a:t>nboarding work </a:t>
            </a:r>
            <a:r>
              <a:rPr lang="en-US" sz="2000" dirty="0">
                <a:latin typeface="Adobe Devanagari" panose="02040503050201020203" pitchFamily="18" charset="0"/>
                <a:cs typeface="Adobe Devanagari" panose="02040503050201020203" pitchFamily="18" charset="0"/>
              </a:rPr>
              <a:t>p</a:t>
            </a:r>
            <a:r>
              <a:rPr lang="en-US" sz="2000" dirty="0" smtClean="0">
                <a:latin typeface="Adobe Devanagari" panose="02040503050201020203" pitchFamily="18" charset="0"/>
                <a:cs typeface="Adobe Devanagari" panose="02040503050201020203" pitchFamily="18" charset="0"/>
              </a:rPr>
              <a:t>rioritization </a:t>
            </a:r>
            <a:r>
              <a:rPr lang="en-US" sz="2000" dirty="0">
                <a:latin typeface="Adobe Devanagari" panose="02040503050201020203" pitchFamily="18" charset="0"/>
                <a:cs typeface="Adobe Devanagari" panose="02040503050201020203" pitchFamily="18" charset="0"/>
              </a:rPr>
              <a:t>p</a:t>
            </a:r>
            <a:r>
              <a:rPr lang="en-US" sz="2000" dirty="0" smtClean="0">
                <a:latin typeface="Adobe Devanagari" panose="02040503050201020203" pitchFamily="18" charset="0"/>
                <a:cs typeface="Adobe Devanagari" panose="02040503050201020203" pitchFamily="18" charset="0"/>
              </a:rPr>
              <a:t>rocess</a:t>
            </a:r>
          </a:p>
          <a:p>
            <a:pPr marL="800100" lvl="1" indent="-342900">
              <a:spcAft>
                <a:spcPts val="600"/>
              </a:spcAft>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V</a:t>
            </a:r>
            <a:r>
              <a:rPr lang="en-US" sz="1600" dirty="0" smtClean="0">
                <a:latin typeface="Adobe Devanagari" panose="02040503050201020203" pitchFamily="18" charset="0"/>
                <a:cs typeface="Adobe Devanagari" panose="02040503050201020203" pitchFamily="18" charset="0"/>
              </a:rPr>
              <a:t>isit volume</a:t>
            </a:r>
          </a:p>
          <a:p>
            <a:pPr marL="800100" lvl="1" indent="-342900">
              <a:spcAft>
                <a:spcPts val="600"/>
              </a:spcAft>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G</a:t>
            </a:r>
            <a:r>
              <a:rPr lang="en-US" sz="1600" dirty="0" smtClean="0">
                <a:latin typeface="Adobe Devanagari" panose="02040503050201020203" pitchFamily="18" charset="0"/>
                <a:cs typeface="Adobe Devanagari" panose="02040503050201020203" pitchFamily="18" charset="0"/>
              </a:rPr>
              <a:t>eographic </a:t>
            </a:r>
            <a:r>
              <a:rPr lang="en-US" sz="1600" dirty="0">
                <a:latin typeface="Adobe Devanagari" panose="02040503050201020203" pitchFamily="18" charset="0"/>
                <a:cs typeface="Adobe Devanagari" panose="02040503050201020203" pitchFamily="18" charset="0"/>
              </a:rPr>
              <a:t>r</a:t>
            </a:r>
            <a:r>
              <a:rPr lang="en-US" sz="1600" dirty="0" smtClean="0">
                <a:latin typeface="Adobe Devanagari" panose="02040503050201020203" pitchFamily="18" charset="0"/>
                <a:cs typeface="Adobe Devanagari" panose="02040503050201020203" pitchFamily="18" charset="0"/>
              </a:rPr>
              <a:t>epresentation </a:t>
            </a:r>
          </a:p>
          <a:p>
            <a:pPr marL="800100" lvl="1" indent="-342900">
              <a:spcAft>
                <a:spcPts val="600"/>
              </a:spcAft>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F</a:t>
            </a:r>
            <a:r>
              <a:rPr lang="en-US" sz="1600" dirty="0" smtClean="0">
                <a:latin typeface="Adobe Devanagari" panose="02040503050201020203" pitchFamily="18" charset="0"/>
                <a:cs typeface="Adobe Devanagari" panose="02040503050201020203" pitchFamily="18" charset="0"/>
              </a:rPr>
              <a:t>acility type </a:t>
            </a:r>
          </a:p>
          <a:p>
            <a:pPr marL="800100" lvl="1" indent="-342900">
              <a:spcAft>
                <a:spcPts val="1800"/>
              </a:spcAft>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EHR/SS reporting </a:t>
            </a:r>
            <a:r>
              <a:rPr lang="en-US" sz="1600" dirty="0">
                <a:latin typeface="Adobe Devanagari" panose="02040503050201020203" pitchFamily="18" charset="0"/>
                <a:cs typeface="Adobe Devanagari" panose="02040503050201020203" pitchFamily="18" charset="0"/>
              </a:rPr>
              <a:t>p</a:t>
            </a:r>
            <a:r>
              <a:rPr lang="en-US" sz="1600" dirty="0" smtClean="0">
                <a:latin typeface="Adobe Devanagari" panose="02040503050201020203" pitchFamily="18" charset="0"/>
                <a:cs typeface="Adobe Devanagari" panose="02040503050201020203" pitchFamily="18" charset="0"/>
              </a:rPr>
              <a:t>roduct readiness</a:t>
            </a:r>
          </a:p>
          <a:p>
            <a:pPr marL="342900" indent="-342900">
              <a:buFont typeface="Wingdings" panose="05000000000000000000" pitchFamily="2" charset="2"/>
              <a:buChar char="§"/>
            </a:pPr>
            <a:r>
              <a:rPr lang="en-US" sz="2000" dirty="0" smtClean="0">
                <a:latin typeface="Adobe Devanagari" panose="02040503050201020203" pitchFamily="18" charset="0"/>
                <a:cs typeface="Adobe Devanagari" panose="02040503050201020203" pitchFamily="18" charset="0"/>
              </a:rPr>
              <a:t>ADHS will contact the next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argeted hospital partner and coordinate </a:t>
            </a:r>
            <a:r>
              <a:rPr lang="en-US" sz="2000" dirty="0">
                <a:latin typeface="Adobe Devanagari" panose="02040503050201020203" pitchFamily="18" charset="0"/>
                <a:cs typeface="Adobe Devanagari" panose="02040503050201020203" pitchFamily="18" charset="0"/>
              </a:rPr>
              <a:t>the Kick-Off </a:t>
            </a:r>
            <a:r>
              <a:rPr lang="en-US" sz="2000" dirty="0" smtClean="0">
                <a:latin typeface="Adobe Devanagari" panose="02040503050201020203" pitchFamily="18" charset="0"/>
                <a:cs typeface="Adobe Devanagari" panose="02040503050201020203" pitchFamily="18" charset="0"/>
              </a:rPr>
              <a:t>call </a:t>
            </a:r>
            <a:r>
              <a:rPr lang="en-US" sz="2000" dirty="0">
                <a:latin typeface="Adobe Devanagari" panose="02040503050201020203" pitchFamily="18" charset="0"/>
                <a:cs typeface="Adobe Devanagari" panose="02040503050201020203" pitchFamily="18" charset="0"/>
              </a:rPr>
              <a:t>to b</a:t>
            </a:r>
            <a:r>
              <a:rPr lang="en-US" sz="2000" dirty="0" smtClean="0">
                <a:latin typeface="Adobe Devanagari" panose="02040503050201020203" pitchFamily="18" charset="0"/>
                <a:cs typeface="Adobe Devanagari" panose="02040503050201020203" pitchFamily="18" charset="0"/>
              </a:rPr>
              <a:t>egin </a:t>
            </a:r>
            <a:r>
              <a:rPr lang="en-US" sz="2000" dirty="0">
                <a:latin typeface="Adobe Devanagari" panose="02040503050201020203" pitchFamily="18" charset="0"/>
                <a:cs typeface="Adobe Devanagari" panose="02040503050201020203" pitchFamily="18" charset="0"/>
              </a:rPr>
              <a:t>t</a:t>
            </a:r>
            <a:r>
              <a:rPr lang="en-US" sz="2000" dirty="0" smtClean="0">
                <a:latin typeface="Adobe Devanagari" panose="02040503050201020203" pitchFamily="18" charset="0"/>
                <a:cs typeface="Adobe Devanagari" panose="02040503050201020203" pitchFamily="18" charset="0"/>
              </a:rPr>
              <a:t>esting </a:t>
            </a:r>
            <a:r>
              <a:rPr lang="en-US" sz="2000" dirty="0">
                <a:latin typeface="Adobe Devanagari" panose="02040503050201020203" pitchFamily="18" charset="0"/>
                <a:cs typeface="Adobe Devanagari" panose="02040503050201020203" pitchFamily="18" charset="0"/>
              </a:rPr>
              <a:t>and v</a:t>
            </a:r>
            <a:r>
              <a:rPr lang="en-US" sz="2000" dirty="0" smtClean="0">
                <a:latin typeface="Adobe Devanagari" panose="02040503050201020203" pitchFamily="18" charset="0"/>
                <a:cs typeface="Adobe Devanagari" panose="02040503050201020203" pitchFamily="18" charset="0"/>
              </a:rPr>
              <a:t>alidation</a:t>
            </a:r>
            <a:endParaRPr lang="en-US" sz="2000" dirty="0">
              <a:latin typeface="Adobe Devanagari" panose="02040503050201020203" pitchFamily="18" charset="0"/>
              <a:cs typeface="Adobe Devanagari" panose="02040503050201020203" pitchFamily="18"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29" y="2970089"/>
            <a:ext cx="914400" cy="1183341"/>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4436169"/>
            <a:ext cx="914400" cy="118334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1523674"/>
            <a:ext cx="914400" cy="1183341"/>
          </a:xfrm>
          <a:prstGeom prst="rect">
            <a:avLst/>
          </a:prstGeom>
        </p:spPr>
      </p:pic>
      <p:sp>
        <p:nvSpPr>
          <p:cNvPr id="28" name="Rectangle 27"/>
          <p:cNvSpPr/>
          <p:nvPr/>
        </p:nvSpPr>
        <p:spPr>
          <a:xfrm>
            <a:off x="3724977" y="2800952"/>
            <a:ext cx="1126156" cy="15592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Terminator 28"/>
          <p:cNvSpPr/>
          <p:nvPr/>
        </p:nvSpPr>
        <p:spPr>
          <a:xfrm>
            <a:off x="3301376" y="4851137"/>
            <a:ext cx="1989728" cy="413881"/>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1692"/>
              <a:gd name="connsiteY0" fmla="*/ 514 h 22114"/>
              <a:gd name="connsiteX1" fmla="*/ 19724 w 21692"/>
              <a:gd name="connsiteY1" fmla="*/ 0 h 22114"/>
              <a:gd name="connsiteX2" fmla="*/ 21600 w 21692"/>
              <a:gd name="connsiteY2" fmla="*/ 11314 h 22114"/>
              <a:gd name="connsiteX3" fmla="*/ 18125 w 21692"/>
              <a:gd name="connsiteY3" fmla="*/ 22114 h 22114"/>
              <a:gd name="connsiteX4" fmla="*/ 3475 w 21692"/>
              <a:gd name="connsiteY4" fmla="*/ 22114 h 22114"/>
              <a:gd name="connsiteX5" fmla="*/ 0 w 21692"/>
              <a:gd name="connsiteY5" fmla="*/ 11314 h 22114"/>
              <a:gd name="connsiteX6" fmla="*/ 3475 w 21692"/>
              <a:gd name="connsiteY6" fmla="*/ 514 h 22114"/>
              <a:gd name="connsiteX0" fmla="*/ 3475 w 21625"/>
              <a:gd name="connsiteY0" fmla="*/ 514 h 22114"/>
              <a:gd name="connsiteX1" fmla="*/ 19724 w 21625"/>
              <a:gd name="connsiteY1" fmla="*/ 0 h 22114"/>
              <a:gd name="connsiteX2" fmla="*/ 21600 w 21625"/>
              <a:gd name="connsiteY2" fmla="*/ 11314 h 22114"/>
              <a:gd name="connsiteX3" fmla="*/ 19937 w 21625"/>
              <a:gd name="connsiteY3" fmla="*/ 22114 h 22114"/>
              <a:gd name="connsiteX4" fmla="*/ 3475 w 21625"/>
              <a:gd name="connsiteY4" fmla="*/ 22114 h 22114"/>
              <a:gd name="connsiteX5" fmla="*/ 0 w 21625"/>
              <a:gd name="connsiteY5" fmla="*/ 11314 h 22114"/>
              <a:gd name="connsiteX6" fmla="*/ 3475 w 21625"/>
              <a:gd name="connsiteY6" fmla="*/ 514 h 22114"/>
              <a:gd name="connsiteX0" fmla="*/ 3475 w 22029"/>
              <a:gd name="connsiteY0" fmla="*/ 514 h 22114"/>
              <a:gd name="connsiteX1" fmla="*/ 19724 w 22029"/>
              <a:gd name="connsiteY1" fmla="*/ 0 h 22114"/>
              <a:gd name="connsiteX2" fmla="*/ 22026 w 22029"/>
              <a:gd name="connsiteY2" fmla="*/ 11314 h 22114"/>
              <a:gd name="connsiteX3" fmla="*/ 19937 w 22029"/>
              <a:gd name="connsiteY3" fmla="*/ 22114 h 22114"/>
              <a:gd name="connsiteX4" fmla="*/ 3475 w 22029"/>
              <a:gd name="connsiteY4" fmla="*/ 22114 h 22114"/>
              <a:gd name="connsiteX5" fmla="*/ 0 w 22029"/>
              <a:gd name="connsiteY5" fmla="*/ 11314 h 22114"/>
              <a:gd name="connsiteX6" fmla="*/ 3475 w 22029"/>
              <a:gd name="connsiteY6" fmla="*/ 514 h 22114"/>
              <a:gd name="connsiteX0" fmla="*/ 2338 w 22064"/>
              <a:gd name="connsiteY0" fmla="*/ 0 h 22114"/>
              <a:gd name="connsiteX1" fmla="*/ 19759 w 22064"/>
              <a:gd name="connsiteY1" fmla="*/ 0 h 22114"/>
              <a:gd name="connsiteX2" fmla="*/ 22061 w 22064"/>
              <a:gd name="connsiteY2" fmla="*/ 11314 h 22114"/>
              <a:gd name="connsiteX3" fmla="*/ 19972 w 22064"/>
              <a:gd name="connsiteY3" fmla="*/ 22114 h 22114"/>
              <a:gd name="connsiteX4" fmla="*/ 3510 w 22064"/>
              <a:gd name="connsiteY4" fmla="*/ 22114 h 22114"/>
              <a:gd name="connsiteX5" fmla="*/ 35 w 22064"/>
              <a:gd name="connsiteY5" fmla="*/ 11314 h 22114"/>
              <a:gd name="connsiteX6" fmla="*/ 2338 w 22064"/>
              <a:gd name="connsiteY6" fmla="*/ 0 h 22114"/>
              <a:gd name="connsiteX0" fmla="*/ 2304 w 22030"/>
              <a:gd name="connsiteY0" fmla="*/ 0 h 22114"/>
              <a:gd name="connsiteX1" fmla="*/ 19725 w 22030"/>
              <a:gd name="connsiteY1" fmla="*/ 0 h 22114"/>
              <a:gd name="connsiteX2" fmla="*/ 22027 w 22030"/>
              <a:gd name="connsiteY2" fmla="*/ 11314 h 22114"/>
              <a:gd name="connsiteX3" fmla="*/ 19938 w 22030"/>
              <a:gd name="connsiteY3" fmla="*/ 22114 h 22114"/>
              <a:gd name="connsiteX4" fmla="*/ 2410 w 22030"/>
              <a:gd name="connsiteY4" fmla="*/ 22114 h 22114"/>
              <a:gd name="connsiteX5" fmla="*/ 1 w 22030"/>
              <a:gd name="connsiteY5" fmla="*/ 11314 h 22114"/>
              <a:gd name="connsiteX6" fmla="*/ 2304 w 22030"/>
              <a:gd name="connsiteY6" fmla="*/ 0 h 2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30" h="22114">
                <a:moveTo>
                  <a:pt x="2304" y="0"/>
                </a:moveTo>
                <a:lnTo>
                  <a:pt x="19725" y="0"/>
                </a:lnTo>
                <a:cubicBezTo>
                  <a:pt x="21644" y="0"/>
                  <a:pt x="21992" y="7628"/>
                  <a:pt x="22027" y="11314"/>
                </a:cubicBezTo>
                <a:cubicBezTo>
                  <a:pt x="22062" y="15000"/>
                  <a:pt x="21857" y="22114"/>
                  <a:pt x="19938" y="22114"/>
                </a:cubicBezTo>
                <a:lnTo>
                  <a:pt x="2410" y="22114"/>
                </a:lnTo>
                <a:cubicBezTo>
                  <a:pt x="491" y="22114"/>
                  <a:pt x="19" y="15000"/>
                  <a:pt x="1" y="11314"/>
                </a:cubicBezTo>
                <a:cubicBezTo>
                  <a:pt x="-17" y="7628"/>
                  <a:pt x="385" y="0"/>
                  <a:pt x="2304" y="0"/>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67129" y="1244647"/>
            <a:ext cx="914400" cy="276999"/>
          </a:xfrm>
          <a:prstGeom prst="rect">
            <a:avLst/>
          </a:prstGeom>
          <a:noFill/>
          <a:ln>
            <a:solidFill>
              <a:srgbClr val="FF0000"/>
            </a:solidFill>
          </a:ln>
        </p:spPr>
        <p:txBody>
          <a:bodyPr wrap="square" rtlCol="0">
            <a:spAutoFit/>
          </a:bodyPr>
          <a:lstStyle/>
          <a:p>
            <a:pPr algn="ctr"/>
            <a:r>
              <a:rPr lang="en-US" sz="1200" dirty="0" smtClean="0"/>
              <a:t>PHASE I</a:t>
            </a:r>
            <a:endParaRPr lang="en-US" sz="1200" dirty="0"/>
          </a:p>
        </p:txBody>
      </p:sp>
      <p:sp>
        <p:nvSpPr>
          <p:cNvPr id="31" name="TextBox 30"/>
          <p:cNvSpPr txBox="1"/>
          <p:nvPr/>
        </p:nvSpPr>
        <p:spPr>
          <a:xfrm>
            <a:off x="67129" y="26988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sp>
        <p:nvSpPr>
          <p:cNvPr id="32" name="TextBox 31"/>
          <p:cNvSpPr txBox="1"/>
          <p:nvPr/>
        </p:nvSpPr>
        <p:spPr>
          <a:xfrm>
            <a:off x="67129" y="415917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cxnSp>
        <p:nvCxnSpPr>
          <p:cNvPr id="34" name="Straight Connector 33"/>
          <p:cNvCxnSpPr/>
          <p:nvPr/>
        </p:nvCxnSpPr>
        <p:spPr>
          <a:xfrm>
            <a:off x="86379" y="2669955"/>
            <a:ext cx="87108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57464" y="1877786"/>
            <a:ext cx="330316" cy="79217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957464" y="2698830"/>
            <a:ext cx="330317" cy="26175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5"/>
          <a:stretch>
            <a:fillRect/>
          </a:stretch>
        </p:blipFill>
        <p:spPr>
          <a:xfrm>
            <a:off x="1287780" y="1877786"/>
            <a:ext cx="4024343" cy="3438592"/>
          </a:xfrm>
          <a:prstGeom prst="rect">
            <a:avLst/>
          </a:prstGeom>
          <a:solidFill>
            <a:schemeClr val="bg1"/>
          </a:solidFill>
          <a:ln w="28575">
            <a:solidFill>
              <a:schemeClr val="tx2"/>
            </a:solidFill>
          </a:ln>
        </p:spPr>
      </p:pic>
    </p:spTree>
    <p:extLst>
      <p:ext uri="{BB962C8B-B14F-4D97-AF65-F5344CB8AC3E}">
        <p14:creationId xmlns:p14="http://schemas.microsoft.com/office/powerpoint/2010/main" val="3812249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5721" y="2645229"/>
            <a:ext cx="10308772" cy="2930978"/>
          </a:xfrm>
        </p:spPr>
        <p:txBody>
          <a:bodyPr>
            <a:noAutofit/>
          </a:bodyPr>
          <a:lstStyle/>
          <a:p>
            <a:r>
              <a:rPr lang="en-US" sz="4000" dirty="0" smtClean="0"/>
              <a:t>PHASE II: TESTING </a:t>
            </a:r>
            <a:r>
              <a:rPr lang="en-US" dirty="0" smtClean="0"/>
              <a:t/>
            </a:r>
            <a:br>
              <a:rPr lang="en-US" dirty="0" smtClean="0"/>
            </a:br>
            <a:r>
              <a:rPr lang="en-US" sz="2800" dirty="0" smtClean="0"/>
              <a:t>HL7 </a:t>
            </a:r>
            <a:r>
              <a:rPr lang="en-US" sz="2800" dirty="0"/>
              <a:t>Message </a:t>
            </a:r>
            <a:r>
              <a:rPr lang="en-US" sz="2800" dirty="0" smtClean="0"/>
              <a:t>Conformance Testing</a:t>
            </a:r>
            <a:br>
              <a:rPr lang="en-US" sz="2800" dirty="0" smtClean="0"/>
            </a:br>
            <a:r>
              <a:rPr lang="en-US" sz="2800" dirty="0" smtClean="0"/>
              <a:t>Data </a:t>
            </a:r>
            <a:r>
              <a:rPr lang="en-US" sz="2800" dirty="0"/>
              <a:t>Content Validation </a:t>
            </a:r>
            <a:r>
              <a:rPr lang="en-US" sz="2800" dirty="0" smtClean="0"/>
              <a:t/>
            </a:r>
            <a:br>
              <a:rPr lang="en-US" sz="2800" dirty="0" smtClean="0"/>
            </a:br>
            <a:r>
              <a:rPr lang="en-US" sz="2800" dirty="0" smtClean="0"/>
              <a:t>Data </a:t>
            </a:r>
            <a:r>
              <a:rPr lang="en-US" sz="2800" dirty="0"/>
              <a:t>Quality </a:t>
            </a:r>
            <a:r>
              <a:rPr lang="en-US" sz="2800" dirty="0" smtClean="0"/>
              <a:t>Assurance</a:t>
            </a:r>
            <a:endParaRPr lang="en-US" sz="4000" dirty="0"/>
          </a:p>
        </p:txBody>
      </p:sp>
      <p:sp>
        <p:nvSpPr>
          <p:cNvPr id="3" name="Date Placeholder 2"/>
          <p:cNvSpPr>
            <a:spLocks noGrp="1"/>
          </p:cNvSpPr>
          <p:nvPr>
            <p:ph type="dt" sz="half" idx="10"/>
          </p:nvPr>
        </p:nvSpPr>
        <p:spPr>
          <a:xfrm>
            <a:off x="1104899" y="6356351"/>
            <a:ext cx="2159001" cy="365125"/>
          </a:xfrm>
        </p:spPr>
        <p:txBody>
          <a:bodyPr/>
          <a:lstStyle/>
          <a:p>
            <a:r>
              <a:rPr lang="en-US"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16</a:t>
            </a:fld>
            <a:endParaRPr lang="en-US"/>
          </a:p>
        </p:txBody>
      </p:sp>
    </p:spTree>
    <p:extLst>
      <p:ext uri="{BB962C8B-B14F-4D97-AF65-F5344CB8AC3E}">
        <p14:creationId xmlns:p14="http://schemas.microsoft.com/office/powerpoint/2010/main" val="1388129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29" y="1523674"/>
            <a:ext cx="914400" cy="1183341"/>
          </a:xfrm>
          <a:prstGeom prst="rect">
            <a:avLst/>
          </a:prstGeom>
        </p:spPr>
      </p:pic>
      <p:sp>
        <p:nvSpPr>
          <p:cNvPr id="2" name="Title 1"/>
          <p:cNvSpPr>
            <a:spLocks noGrp="1"/>
          </p:cNvSpPr>
          <p:nvPr>
            <p:ph type="title"/>
          </p:nvPr>
        </p:nvSpPr>
        <p:spPr/>
        <p:txBody>
          <a:bodyPr>
            <a:normAutofit/>
          </a:bodyPr>
          <a:lstStyle/>
          <a:p>
            <a:r>
              <a:rPr lang="en-US" sz="4400" dirty="0" smtClean="0"/>
              <a:t>Kick-Off Meeting</a:t>
            </a:r>
            <a:endParaRPr lang="en-US" sz="4400" dirty="0"/>
          </a:p>
        </p:txBody>
      </p:sp>
      <p:sp>
        <p:nvSpPr>
          <p:cNvPr id="3" name="Text Placeholder 2"/>
          <p:cNvSpPr>
            <a:spLocks noGrp="1"/>
          </p:cNvSpPr>
          <p:nvPr>
            <p:ph type="body" sz="half" idx="2"/>
          </p:nvPr>
        </p:nvSpPr>
        <p:spPr>
          <a:xfrm>
            <a:off x="1104899" y="1600200"/>
            <a:ext cx="9980683" cy="2808514"/>
          </a:xfrm>
        </p:spPr>
        <p:txBody>
          <a:bodyPr>
            <a:noAutofit/>
          </a:bodyPr>
          <a:lstStyle/>
          <a:p>
            <a:pPr marL="342900" indent="-342900">
              <a:buFont typeface="Wingdings" panose="05000000000000000000" pitchFamily="2" charset="2"/>
              <a:buChar char="§"/>
            </a:pPr>
            <a:r>
              <a:rPr lang="en-US" sz="2000" dirty="0">
                <a:latin typeface="Adobe Devanagari" panose="02040503050201020203" pitchFamily="18" charset="0"/>
                <a:cs typeface="Adobe Devanagari" panose="02040503050201020203" pitchFamily="18" charset="0"/>
              </a:rPr>
              <a:t>ADHS will send invitation to your hospital implementation </a:t>
            </a:r>
            <a:r>
              <a:rPr lang="en-US" sz="2000" dirty="0" smtClean="0">
                <a:latin typeface="Adobe Devanagari" panose="02040503050201020203" pitchFamily="18" charset="0"/>
                <a:cs typeface="Adobe Devanagari" panose="02040503050201020203" pitchFamily="18" charset="0"/>
              </a:rPr>
              <a:t>team and </a:t>
            </a:r>
            <a:r>
              <a:rPr lang="en-US" sz="2000" dirty="0">
                <a:latin typeface="Adobe Devanagari" panose="02040503050201020203" pitchFamily="18" charset="0"/>
                <a:cs typeface="Adobe Devanagari" panose="02040503050201020203" pitchFamily="18" charset="0"/>
              </a:rPr>
              <a:t>any IT/EHR vendor staff you deem appropriate for the </a:t>
            </a:r>
            <a:r>
              <a:rPr lang="en-US" sz="2000" dirty="0" smtClean="0">
                <a:latin typeface="Adobe Devanagari" panose="02040503050201020203" pitchFamily="18" charset="0"/>
                <a:cs typeface="Adobe Devanagari" panose="02040503050201020203" pitchFamily="18" charset="0"/>
              </a:rPr>
              <a:t>Kick-Off call</a:t>
            </a:r>
            <a:endParaRPr lang="en-US" sz="2000" dirty="0">
              <a:latin typeface="Adobe Devanagari" panose="02040503050201020203" pitchFamily="18" charset="0"/>
              <a:cs typeface="Adobe Devanagari" panose="02040503050201020203" pitchFamily="18" charset="0"/>
            </a:endParaRPr>
          </a:p>
          <a:p>
            <a:pPr marL="342900" indent="-342900">
              <a:buFont typeface="Wingdings" panose="05000000000000000000" pitchFamily="2" charset="2"/>
              <a:buChar char="§"/>
            </a:pPr>
            <a:r>
              <a:rPr lang="en-US" sz="2000" dirty="0" smtClean="0">
                <a:latin typeface="Adobe Devanagari" panose="02040503050201020203" pitchFamily="18" charset="0"/>
                <a:cs typeface="Adobe Devanagari" panose="02040503050201020203" pitchFamily="18" charset="0"/>
              </a:rPr>
              <a:t>Kick-Off meeting </a:t>
            </a:r>
            <a:r>
              <a:rPr lang="en-US" sz="2000" dirty="0">
                <a:latin typeface="Adobe Devanagari" panose="02040503050201020203" pitchFamily="18" charset="0"/>
                <a:cs typeface="Adobe Devanagari" panose="02040503050201020203" pitchFamily="18" charset="0"/>
              </a:rPr>
              <a:t>a</a:t>
            </a:r>
            <a:r>
              <a:rPr lang="en-US" sz="2000" dirty="0" smtClean="0">
                <a:latin typeface="Adobe Devanagari" panose="02040503050201020203" pitchFamily="18" charset="0"/>
                <a:cs typeface="Adobe Devanagari" panose="02040503050201020203" pitchFamily="18" charset="0"/>
              </a:rPr>
              <a:t>genda </a:t>
            </a:r>
            <a:r>
              <a:rPr lang="en-US" sz="2000" dirty="0">
                <a:latin typeface="Adobe Devanagari" panose="02040503050201020203" pitchFamily="18" charset="0"/>
                <a:cs typeface="Adobe Devanagari" panose="02040503050201020203" pitchFamily="18" charset="0"/>
              </a:rPr>
              <a:t>may include but not limited to the following topics</a:t>
            </a:r>
          </a:p>
          <a:p>
            <a:pPr marL="800100" lvl="1" indent="-342900">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ADHS onboarding process overview</a:t>
            </a:r>
          </a:p>
          <a:p>
            <a:pPr marL="800100" lvl="1" indent="-342900">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P</a:t>
            </a:r>
            <a:r>
              <a:rPr lang="en-US" sz="1600" dirty="0" smtClean="0">
                <a:latin typeface="Adobe Devanagari" panose="02040503050201020203" pitchFamily="18" charset="0"/>
                <a:cs typeface="Adobe Devanagari" panose="02040503050201020203" pitchFamily="18" charset="0"/>
              </a:rPr>
              <a:t>roject expectations </a:t>
            </a:r>
            <a:endParaRPr lang="en-US" sz="1600" dirty="0">
              <a:latin typeface="Adobe Devanagari" panose="02040503050201020203" pitchFamily="18" charset="0"/>
              <a:cs typeface="Adobe Devanagari" panose="02040503050201020203" pitchFamily="18" charset="0"/>
            </a:endParaRPr>
          </a:p>
          <a:p>
            <a:pPr marL="800100" lvl="1" indent="-342900">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R</a:t>
            </a:r>
            <a:r>
              <a:rPr lang="en-US" sz="1600" dirty="0" smtClean="0">
                <a:latin typeface="Adobe Devanagari" panose="02040503050201020203" pitchFamily="18" charset="0"/>
                <a:cs typeface="Adobe Devanagari" panose="02040503050201020203" pitchFamily="18" charset="0"/>
              </a:rPr>
              <a:t>eview </a:t>
            </a:r>
            <a:r>
              <a:rPr lang="en-US" sz="1600" dirty="0">
                <a:latin typeface="Adobe Devanagari" panose="02040503050201020203" pitchFamily="18" charset="0"/>
                <a:cs typeface="Adobe Devanagari" panose="02040503050201020203" pitchFamily="18" charset="0"/>
              </a:rPr>
              <a:t>questions in Hospital Implementation Clinical </a:t>
            </a:r>
            <a:r>
              <a:rPr lang="en-US" sz="1600" dirty="0" smtClean="0">
                <a:latin typeface="Adobe Devanagari" panose="02040503050201020203" pitchFamily="18" charset="0"/>
                <a:cs typeface="Adobe Devanagari" panose="02040503050201020203" pitchFamily="18" charset="0"/>
              </a:rPr>
              <a:t>Questionnaire</a:t>
            </a:r>
            <a:endParaRPr lang="en-US" sz="1600" dirty="0">
              <a:latin typeface="Adobe Devanagari" panose="02040503050201020203" pitchFamily="18" charset="0"/>
              <a:cs typeface="Adobe Devanagari" panose="02040503050201020203" pitchFamily="18" charset="0"/>
            </a:endParaRPr>
          </a:p>
          <a:p>
            <a:pPr marL="800100" lvl="1" indent="-342900">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R</a:t>
            </a:r>
            <a:r>
              <a:rPr lang="en-US" sz="1600" dirty="0" smtClean="0">
                <a:latin typeface="Adobe Devanagari" panose="02040503050201020203" pitchFamily="18" charset="0"/>
                <a:cs typeface="Adobe Devanagari" panose="02040503050201020203" pitchFamily="18" charset="0"/>
              </a:rPr>
              <a:t>e-confirm </a:t>
            </a:r>
            <a:r>
              <a:rPr lang="en-US" sz="1600" dirty="0">
                <a:latin typeface="Adobe Devanagari" panose="02040503050201020203" pitchFamily="18" charset="0"/>
                <a:cs typeface="Adobe Devanagari" panose="02040503050201020203" pitchFamily="18" charset="0"/>
              </a:rPr>
              <a:t>the designated Data Manager and Primary Technical </a:t>
            </a:r>
            <a:r>
              <a:rPr lang="en-US" sz="1600" dirty="0" smtClean="0">
                <a:latin typeface="Adobe Devanagari" panose="02040503050201020203" pitchFamily="18" charset="0"/>
                <a:cs typeface="Adobe Devanagari" panose="02040503050201020203" pitchFamily="18" charset="0"/>
              </a:rPr>
              <a:t>Assistance</a:t>
            </a:r>
            <a:endParaRPr lang="en-US" sz="1600" dirty="0">
              <a:latin typeface="Adobe Devanagari" panose="02040503050201020203" pitchFamily="18" charset="0"/>
              <a:cs typeface="Adobe Devanagari" panose="02040503050201020203" pitchFamily="18" charset="0"/>
            </a:endParaRPr>
          </a:p>
          <a:p>
            <a:pPr marL="800100" lvl="1" indent="-342900">
              <a:buFont typeface="Wingdings" panose="05000000000000000000" pitchFamily="2" charset="2"/>
              <a:buChar char="§"/>
            </a:pPr>
            <a:r>
              <a:rPr lang="en-US" sz="1600" dirty="0">
                <a:latin typeface="Adobe Devanagari" panose="02040503050201020203" pitchFamily="18" charset="0"/>
                <a:cs typeface="Adobe Devanagari" panose="02040503050201020203" pitchFamily="18" charset="0"/>
              </a:rPr>
              <a:t>C</a:t>
            </a:r>
            <a:r>
              <a:rPr lang="en-US" sz="1600" dirty="0" smtClean="0">
                <a:latin typeface="Adobe Devanagari" panose="02040503050201020203" pitchFamily="18" charset="0"/>
                <a:cs typeface="Adobe Devanagari" panose="02040503050201020203" pitchFamily="18" charset="0"/>
              </a:rPr>
              <a:t>oordinate </a:t>
            </a:r>
            <a:r>
              <a:rPr lang="en-US" sz="1600" dirty="0">
                <a:latin typeface="Adobe Devanagari" panose="02040503050201020203" pitchFamily="18" charset="0"/>
                <a:cs typeface="Adobe Devanagari" panose="02040503050201020203" pitchFamily="18" charset="0"/>
              </a:rPr>
              <a:t>date to submit test messages to ADHS </a:t>
            </a:r>
            <a:r>
              <a:rPr lang="en-US" sz="1600" dirty="0" err="1">
                <a:latin typeface="Adobe Devanagari" panose="02040503050201020203" pitchFamily="18" charset="0"/>
                <a:cs typeface="Adobe Devanagari" panose="02040503050201020203" pitchFamily="18" charset="0"/>
              </a:rPr>
              <a:t>sFTP</a:t>
            </a:r>
            <a:r>
              <a:rPr lang="en-US" sz="1600" dirty="0">
                <a:latin typeface="Adobe Devanagari" panose="02040503050201020203" pitchFamily="18" charset="0"/>
                <a:cs typeface="Adobe Devanagari" panose="02040503050201020203" pitchFamily="18" charset="0"/>
              </a:rPr>
              <a:t> </a:t>
            </a:r>
            <a:r>
              <a:rPr lang="en-US" sz="1600" dirty="0" smtClean="0">
                <a:latin typeface="Adobe Devanagari" panose="02040503050201020203" pitchFamily="18" charset="0"/>
                <a:cs typeface="Adobe Devanagari" panose="02040503050201020203" pitchFamily="18" charset="0"/>
              </a:rPr>
              <a:t>server</a:t>
            </a:r>
          </a:p>
        </p:txBody>
      </p:sp>
      <p:sp>
        <p:nvSpPr>
          <p:cNvPr id="5" name="Date Placeholder 4"/>
          <p:cNvSpPr>
            <a:spLocks noGrp="1"/>
          </p:cNvSpPr>
          <p:nvPr>
            <p:ph type="dt" sz="half" idx="10"/>
          </p:nvPr>
        </p:nvSpPr>
        <p:spPr>
          <a:xfrm>
            <a:off x="1104899" y="6356351"/>
            <a:ext cx="2019301" cy="365125"/>
          </a:xfrm>
        </p:spPr>
        <p:txBody>
          <a:bodyPr/>
          <a:lstStyle/>
          <a:p>
            <a:r>
              <a:rPr lang="en-US" smtClean="0"/>
              <a:t>Updated March 26, 2020</a:t>
            </a:r>
            <a:endParaRPr lang="en-US" dirty="0"/>
          </a:p>
        </p:txBody>
      </p:sp>
      <p:sp>
        <p:nvSpPr>
          <p:cNvPr id="6" name="Slide Number Placeholder 5"/>
          <p:cNvSpPr>
            <a:spLocks noGrp="1"/>
          </p:cNvSpPr>
          <p:nvPr>
            <p:ph type="sldNum" sz="quarter" idx="12"/>
          </p:nvPr>
        </p:nvSpPr>
        <p:spPr/>
        <p:txBody>
          <a:bodyPr/>
          <a:lstStyle/>
          <a:p>
            <a:fld id="{0FF54DE5-C571-48E8-A5BC-B369434E2F44}" type="slidenum">
              <a:rPr lang="en-US" smtClean="0"/>
              <a:t>17</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2969672"/>
            <a:ext cx="914400" cy="118334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4436169"/>
            <a:ext cx="914400" cy="1183341"/>
          </a:xfrm>
          <a:prstGeom prst="rect">
            <a:avLst/>
          </a:prstGeom>
        </p:spPr>
      </p:pic>
      <p:sp>
        <p:nvSpPr>
          <p:cNvPr id="13" name="TextBox 12"/>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sp>
        <p:nvSpPr>
          <p:cNvPr id="14" name="TextBox 13"/>
          <p:cNvSpPr txBox="1"/>
          <p:nvPr/>
        </p:nvSpPr>
        <p:spPr>
          <a:xfrm>
            <a:off x="67129" y="2698830"/>
            <a:ext cx="914400" cy="276999"/>
          </a:xfrm>
          <a:prstGeom prst="rect">
            <a:avLst/>
          </a:prstGeom>
          <a:noFill/>
          <a:ln>
            <a:solidFill>
              <a:srgbClr val="FF0000"/>
            </a:solidFill>
          </a:ln>
        </p:spPr>
        <p:txBody>
          <a:bodyPr wrap="square" rtlCol="0">
            <a:spAutoFit/>
          </a:bodyPr>
          <a:lstStyle/>
          <a:p>
            <a:pPr algn="ctr"/>
            <a:r>
              <a:rPr lang="en-US" sz="1200" dirty="0" smtClean="0"/>
              <a:t>PHASE II</a:t>
            </a:r>
            <a:endParaRPr lang="en-US" sz="1200" dirty="0"/>
          </a:p>
        </p:txBody>
      </p:sp>
      <p:sp>
        <p:nvSpPr>
          <p:cNvPr id="15" name="TextBox 14"/>
          <p:cNvSpPr txBox="1"/>
          <p:nvPr/>
        </p:nvSpPr>
        <p:spPr>
          <a:xfrm>
            <a:off x="67129" y="415917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sp>
        <p:nvSpPr>
          <p:cNvPr id="17" name="Rectangle 16"/>
          <p:cNvSpPr/>
          <p:nvPr/>
        </p:nvSpPr>
        <p:spPr>
          <a:xfrm>
            <a:off x="93931" y="3091065"/>
            <a:ext cx="860797" cy="1474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035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HL7 </a:t>
            </a:r>
            <a:r>
              <a:rPr lang="en-US" sz="4400" dirty="0" smtClean="0"/>
              <a:t>Message Conformance </a:t>
            </a:r>
            <a:r>
              <a:rPr lang="en-US" sz="4400" dirty="0"/>
              <a:t>Testing </a:t>
            </a:r>
          </a:p>
        </p:txBody>
      </p:sp>
      <p:sp>
        <p:nvSpPr>
          <p:cNvPr id="3" name="Title 3"/>
          <p:cNvSpPr txBox="1">
            <a:spLocks/>
          </p:cNvSpPr>
          <p:nvPr/>
        </p:nvSpPr>
        <p:spPr>
          <a:xfrm>
            <a:off x="1104900" y="1322605"/>
            <a:ext cx="9980682" cy="1263228"/>
          </a:xfrm>
          <a:prstGeom prst="rect">
            <a:avLst/>
          </a:prstGeom>
        </p:spPr>
        <p:txBody>
          <a:bodyPr vert="horz" lIns="0" tIns="45720" rIns="0" bIns="4572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285750" indent="-285750" algn="just">
              <a:lnSpc>
                <a:spcPct val="100000"/>
              </a:lnSpc>
              <a:spcAft>
                <a:spcPts val="600"/>
              </a:spcAft>
              <a:buFont typeface="Wingdings" panose="05000000000000000000" pitchFamily="2" charset="2"/>
              <a:buChar char="§"/>
            </a:pPr>
            <a:r>
              <a:rPr lang="en-US" sz="1400" dirty="0" smtClean="0">
                <a:latin typeface="Adobe Devanagari" panose="02040503050201020203" pitchFamily="18" charset="0"/>
                <a:cs typeface="Adobe Devanagari" panose="02040503050201020203" pitchFamily="18" charset="0"/>
              </a:rPr>
              <a:t>Source Data: HL7 2.5.1 ADT messages of each </a:t>
            </a:r>
            <a:r>
              <a:rPr lang="en-US" sz="1400" dirty="0">
                <a:latin typeface="Adobe Devanagari" panose="02040503050201020203" pitchFamily="18" charset="0"/>
                <a:cs typeface="Adobe Devanagari" panose="02040503050201020203" pitchFamily="18" charset="0"/>
              </a:rPr>
              <a:t>r</a:t>
            </a:r>
            <a:r>
              <a:rPr lang="en-US" sz="1400" dirty="0" smtClean="0">
                <a:latin typeface="Adobe Devanagari" panose="02040503050201020203" pitchFamily="18" charset="0"/>
                <a:cs typeface="Adobe Devanagari" panose="02040503050201020203" pitchFamily="18" charset="0"/>
              </a:rPr>
              <a:t>equired </a:t>
            </a:r>
            <a:r>
              <a:rPr lang="en-US" sz="1400" dirty="0">
                <a:latin typeface="Adobe Devanagari" panose="02040503050201020203" pitchFamily="18" charset="0"/>
                <a:cs typeface="Adobe Devanagari" panose="02040503050201020203" pitchFamily="18" charset="0"/>
              </a:rPr>
              <a:t>m</a:t>
            </a:r>
            <a:r>
              <a:rPr lang="en-US" sz="1400" dirty="0" smtClean="0">
                <a:latin typeface="Adobe Devanagari" panose="02040503050201020203" pitchFamily="18" charset="0"/>
                <a:cs typeface="Adobe Devanagari" panose="02040503050201020203" pitchFamily="18" charset="0"/>
              </a:rPr>
              <a:t>essage </a:t>
            </a:r>
            <a:r>
              <a:rPr lang="en-US" sz="1400" dirty="0">
                <a:latin typeface="Adobe Devanagari" panose="02040503050201020203" pitchFamily="18" charset="0"/>
                <a:cs typeface="Adobe Devanagari" panose="02040503050201020203" pitchFamily="18" charset="0"/>
              </a:rPr>
              <a:t>t</a:t>
            </a:r>
            <a:r>
              <a:rPr lang="en-US" sz="1400" dirty="0" smtClean="0">
                <a:latin typeface="Adobe Devanagari" panose="02040503050201020203" pitchFamily="18" charset="0"/>
                <a:cs typeface="Adobe Devanagari" panose="02040503050201020203" pitchFamily="18" charset="0"/>
              </a:rPr>
              <a:t>ype (A01, A03, A04, A08) </a:t>
            </a:r>
            <a:r>
              <a:rPr lang="en-US" sz="1400" dirty="0">
                <a:latin typeface="Adobe Devanagari" panose="02040503050201020203" pitchFamily="18" charset="0"/>
                <a:cs typeface="Adobe Devanagari" panose="02040503050201020203" pitchFamily="18" charset="0"/>
              </a:rPr>
              <a:t>d</a:t>
            </a:r>
            <a:r>
              <a:rPr lang="en-US" sz="1400" dirty="0" smtClean="0">
                <a:latin typeface="Adobe Devanagari" panose="02040503050201020203" pitchFamily="18" charset="0"/>
                <a:cs typeface="Adobe Devanagari" panose="02040503050201020203" pitchFamily="18" charset="0"/>
              </a:rPr>
              <a:t>eveloped </a:t>
            </a:r>
            <a:r>
              <a:rPr lang="en-US" sz="1400" dirty="0">
                <a:latin typeface="Adobe Devanagari" panose="02040503050201020203" pitchFamily="18" charset="0"/>
                <a:cs typeface="Adobe Devanagari" panose="02040503050201020203" pitchFamily="18" charset="0"/>
              </a:rPr>
              <a:t>u</a:t>
            </a:r>
            <a:r>
              <a:rPr lang="en-US" sz="1400" dirty="0" smtClean="0">
                <a:latin typeface="Adobe Devanagari" panose="02040503050201020203" pitchFamily="18" charset="0"/>
                <a:cs typeface="Adobe Devanagari" panose="02040503050201020203" pitchFamily="18" charset="0"/>
              </a:rPr>
              <a:t>sing test or training data in batch format</a:t>
            </a:r>
          </a:p>
          <a:p>
            <a:pPr marL="285750" indent="-285750" algn="just">
              <a:lnSpc>
                <a:spcPct val="100000"/>
              </a:lnSpc>
              <a:spcAft>
                <a:spcPts val="600"/>
              </a:spcAft>
              <a:buFont typeface="Wingdings" panose="05000000000000000000" pitchFamily="2" charset="2"/>
              <a:buChar char="§"/>
            </a:pPr>
            <a:r>
              <a:rPr lang="en-US" sz="1400" dirty="0" smtClean="0">
                <a:latin typeface="Adobe Devanagari" panose="02040503050201020203" pitchFamily="18" charset="0"/>
                <a:cs typeface="Adobe Devanagari" panose="02040503050201020203" pitchFamily="18" charset="0"/>
              </a:rPr>
              <a:t>Sending System</a:t>
            </a:r>
            <a:r>
              <a:rPr lang="en-US" sz="1400" dirty="0">
                <a:latin typeface="Adobe Devanagari" panose="02040503050201020203" pitchFamily="18" charset="0"/>
                <a:cs typeface="Adobe Devanagari" panose="02040503050201020203" pitchFamily="18" charset="0"/>
              </a:rPr>
              <a:t>: Hospital Testing Environment </a:t>
            </a:r>
            <a:endParaRPr lang="en-US" sz="1400" dirty="0" smtClean="0">
              <a:latin typeface="Adobe Devanagari" panose="02040503050201020203" pitchFamily="18" charset="0"/>
              <a:cs typeface="Adobe Devanagari" panose="02040503050201020203" pitchFamily="18" charset="0"/>
            </a:endParaRPr>
          </a:p>
          <a:p>
            <a:pPr marL="285750" indent="-285750" algn="just">
              <a:lnSpc>
                <a:spcPct val="100000"/>
              </a:lnSpc>
              <a:spcAft>
                <a:spcPts val="600"/>
              </a:spcAft>
              <a:buFont typeface="Wingdings" panose="05000000000000000000" pitchFamily="2" charset="2"/>
              <a:buChar char="§"/>
            </a:pPr>
            <a:r>
              <a:rPr lang="en-US" sz="1400" dirty="0" smtClean="0">
                <a:latin typeface="Adobe Devanagari" panose="02040503050201020203" pitchFamily="18" charset="0"/>
                <a:cs typeface="Adobe Devanagari" panose="02040503050201020203" pitchFamily="18" charset="0"/>
              </a:rPr>
              <a:t>Receiving System: ADHS sFTP File Server</a:t>
            </a:r>
          </a:p>
          <a:p>
            <a:pPr marL="285750" indent="-285750" algn="just">
              <a:lnSpc>
                <a:spcPct val="100000"/>
              </a:lnSpc>
              <a:spcAft>
                <a:spcPts val="600"/>
              </a:spcAft>
              <a:buFont typeface="Wingdings" panose="05000000000000000000" pitchFamily="2" charset="2"/>
              <a:buChar char="§"/>
            </a:pPr>
            <a:r>
              <a:rPr lang="en-US" sz="1400" dirty="0" smtClean="0">
                <a:latin typeface="Adobe Devanagari" panose="02040503050201020203" pitchFamily="18" charset="0"/>
                <a:cs typeface="Adobe Devanagari" panose="02040503050201020203" pitchFamily="18" charset="0"/>
              </a:rPr>
              <a:t>Batch File Submission Frequency: At least one batch file is required for </a:t>
            </a:r>
            <a:r>
              <a:rPr lang="en-US" sz="1400" dirty="0">
                <a:latin typeface="Adobe Devanagari" panose="02040503050201020203" pitchFamily="18" charset="0"/>
                <a:cs typeface="Adobe Devanagari" panose="02040503050201020203" pitchFamily="18" charset="0"/>
              </a:rPr>
              <a:t>each iteration of testing and feedback with </a:t>
            </a:r>
            <a:r>
              <a:rPr lang="en-US" sz="1400" dirty="0" smtClean="0">
                <a:latin typeface="Adobe Devanagari" panose="02040503050201020203" pitchFamily="18" charset="0"/>
                <a:cs typeface="Adobe Devanagari" panose="02040503050201020203" pitchFamily="18" charset="0"/>
              </a:rPr>
              <a:t>ADHS until completion</a:t>
            </a:r>
            <a:endParaRPr lang="en-US" sz="1400" dirty="0">
              <a:latin typeface="Adobe Devanagari" panose="02040503050201020203" pitchFamily="18" charset="0"/>
              <a:cs typeface="Adobe Devanagari" panose="02040503050201020203" pitchFamily="18" charset="0"/>
            </a:endParaRPr>
          </a:p>
        </p:txBody>
      </p:sp>
      <p:sp>
        <p:nvSpPr>
          <p:cNvPr id="5" name="TextBox 4"/>
          <p:cNvSpPr txBox="1"/>
          <p:nvPr/>
        </p:nvSpPr>
        <p:spPr>
          <a:xfrm>
            <a:off x="6384471" y="2691910"/>
            <a:ext cx="4886712" cy="3662541"/>
          </a:xfrm>
          <a:prstGeom prst="rect">
            <a:avLst/>
          </a:prstGeom>
          <a:noFill/>
        </p:spPr>
        <p:txBody>
          <a:bodyPr wrap="square" rtlCol="0">
            <a:spAutoFit/>
          </a:bodyPr>
          <a:lstStyle/>
          <a:p>
            <a:pPr algn="ctr"/>
            <a:r>
              <a:rPr lang="en-US" sz="1600" b="1" u="sng" dirty="0" smtClean="0">
                <a:solidFill>
                  <a:schemeClr val="accent1"/>
                </a:solidFill>
                <a:latin typeface="Adobe Devanagari" panose="02040503050201020203" pitchFamily="18" charset="0"/>
                <a:cs typeface="Adobe Devanagari" panose="02040503050201020203" pitchFamily="18" charset="0"/>
              </a:rPr>
              <a:t>Evaluation Scheme</a:t>
            </a:r>
            <a:endParaRPr lang="en-US" sz="1600" dirty="0" smtClean="0">
              <a:solidFill>
                <a:schemeClr val="accent1"/>
              </a:solidFill>
              <a:latin typeface="Adobe Devanagari" panose="02040503050201020203" pitchFamily="18" charset="0"/>
              <a:cs typeface="Adobe Devanagari" panose="02040503050201020203" pitchFamily="18" charset="0"/>
            </a:endParaRPr>
          </a:p>
          <a:p>
            <a:pPr marL="285750" indent="-285750">
              <a:spcAft>
                <a:spcPts val="600"/>
              </a:spcAft>
              <a:buFont typeface="Wingdings" panose="05000000000000000000" pitchFamily="2" charset="2"/>
              <a:buChar char="§"/>
            </a:pPr>
            <a:r>
              <a:rPr lang="en-US" sz="1400" dirty="0" smtClean="0">
                <a:solidFill>
                  <a:schemeClr val="accent1"/>
                </a:solidFill>
                <a:latin typeface="Adobe Devanagari" panose="02040503050201020203" pitchFamily="18" charset="0"/>
                <a:cs typeface="Adobe Devanagari" panose="02040503050201020203" pitchFamily="18" charset="0"/>
              </a:rPr>
              <a:t>Objective: Assessing </a:t>
            </a:r>
            <a:r>
              <a:rPr lang="en-US" sz="1400" dirty="0">
                <a:solidFill>
                  <a:schemeClr val="accent1"/>
                </a:solidFill>
                <a:latin typeface="Adobe Devanagari" panose="02040503050201020203" pitchFamily="18" charset="0"/>
                <a:cs typeface="Adobe Devanagari" panose="02040503050201020203" pitchFamily="18" charset="0"/>
              </a:rPr>
              <a:t>t</a:t>
            </a:r>
            <a:r>
              <a:rPr lang="en-US" sz="1400" dirty="0" smtClean="0">
                <a:solidFill>
                  <a:schemeClr val="accent1"/>
                </a:solidFill>
                <a:latin typeface="Adobe Devanagari" panose="02040503050201020203" pitchFamily="18" charset="0"/>
                <a:cs typeface="Adobe Devanagari" panose="02040503050201020203" pitchFamily="18" charset="0"/>
              </a:rPr>
              <a:t>est </a:t>
            </a:r>
            <a:r>
              <a:rPr lang="en-US" sz="1400" dirty="0">
                <a:solidFill>
                  <a:schemeClr val="accent1"/>
                </a:solidFill>
                <a:latin typeface="Adobe Devanagari" panose="02040503050201020203" pitchFamily="18" charset="0"/>
                <a:cs typeface="Adobe Devanagari" panose="02040503050201020203" pitchFamily="18" charset="0"/>
              </a:rPr>
              <a:t>m</a:t>
            </a:r>
            <a:r>
              <a:rPr lang="en-US" sz="1400" dirty="0" smtClean="0">
                <a:solidFill>
                  <a:schemeClr val="accent1"/>
                </a:solidFill>
                <a:latin typeface="Adobe Devanagari" panose="02040503050201020203" pitchFamily="18" charset="0"/>
                <a:cs typeface="Adobe Devanagari" panose="02040503050201020203" pitchFamily="18" charset="0"/>
              </a:rPr>
              <a:t>essages </a:t>
            </a:r>
            <a:r>
              <a:rPr lang="en-US" sz="1400" dirty="0">
                <a:solidFill>
                  <a:schemeClr val="accent1"/>
                </a:solidFill>
                <a:latin typeface="Adobe Devanagari" panose="02040503050201020203" pitchFamily="18" charset="0"/>
                <a:cs typeface="Adobe Devanagari" panose="02040503050201020203" pitchFamily="18" charset="0"/>
              </a:rPr>
              <a:t>d</a:t>
            </a:r>
            <a:r>
              <a:rPr lang="en-US" sz="1400" dirty="0" smtClean="0">
                <a:solidFill>
                  <a:schemeClr val="accent1"/>
                </a:solidFill>
                <a:latin typeface="Adobe Devanagari" panose="02040503050201020203" pitchFamily="18" charset="0"/>
                <a:cs typeface="Adobe Devanagari" panose="02040503050201020203" pitchFamily="18" charset="0"/>
              </a:rPr>
              <a:t>eveloped by hospital </a:t>
            </a:r>
            <a:r>
              <a:rPr lang="en-US" sz="1400" dirty="0">
                <a:solidFill>
                  <a:schemeClr val="accent1"/>
                </a:solidFill>
                <a:latin typeface="Adobe Devanagari" panose="02040503050201020203" pitchFamily="18" charset="0"/>
                <a:cs typeface="Adobe Devanagari" panose="02040503050201020203" pitchFamily="18" charset="0"/>
              </a:rPr>
              <a:t>p</a:t>
            </a:r>
            <a:r>
              <a:rPr lang="en-US" sz="1400" dirty="0" smtClean="0">
                <a:solidFill>
                  <a:schemeClr val="accent1"/>
                </a:solidFill>
                <a:latin typeface="Adobe Devanagari" panose="02040503050201020203" pitchFamily="18" charset="0"/>
                <a:cs typeface="Adobe Devanagari" panose="02040503050201020203" pitchFamily="18" charset="0"/>
              </a:rPr>
              <a:t>artners to ensure </a:t>
            </a:r>
            <a:r>
              <a:rPr lang="en-US" sz="1400" dirty="0">
                <a:solidFill>
                  <a:schemeClr val="accent1"/>
                </a:solidFill>
                <a:latin typeface="Adobe Devanagari" panose="02040503050201020203" pitchFamily="18" charset="0"/>
                <a:cs typeface="Adobe Devanagari" panose="02040503050201020203" pitchFamily="18" charset="0"/>
              </a:rPr>
              <a:t>t</a:t>
            </a:r>
            <a:r>
              <a:rPr lang="en-US" sz="1400" dirty="0" smtClean="0">
                <a:solidFill>
                  <a:schemeClr val="accent1"/>
                </a:solidFill>
                <a:latin typeface="Adobe Devanagari" panose="02040503050201020203" pitchFamily="18" charset="0"/>
                <a:cs typeface="Adobe Devanagari" panose="02040503050201020203" pitchFamily="18" charset="0"/>
              </a:rPr>
              <a:t>heir </a:t>
            </a:r>
            <a:r>
              <a:rPr lang="en-US" sz="1400" dirty="0">
                <a:solidFill>
                  <a:schemeClr val="accent1"/>
                </a:solidFill>
                <a:latin typeface="Adobe Devanagari" panose="02040503050201020203" pitchFamily="18" charset="0"/>
                <a:cs typeface="Adobe Devanagari" panose="02040503050201020203" pitchFamily="18" charset="0"/>
              </a:rPr>
              <a:t>c</a:t>
            </a:r>
            <a:r>
              <a:rPr lang="en-US" sz="1400" dirty="0" smtClean="0">
                <a:solidFill>
                  <a:schemeClr val="accent1"/>
                </a:solidFill>
                <a:latin typeface="Adobe Devanagari" panose="02040503050201020203" pitchFamily="18" charset="0"/>
                <a:cs typeface="Adobe Devanagari" panose="02040503050201020203" pitchFamily="18" charset="0"/>
              </a:rPr>
              <a:t>onformance with the HL7 specifications from </a:t>
            </a:r>
            <a:r>
              <a:rPr lang="en-US" sz="1400" dirty="0">
                <a:solidFill>
                  <a:schemeClr val="accent1"/>
                </a:solidFill>
                <a:latin typeface="Adobe Devanagari" panose="02040503050201020203" pitchFamily="18" charset="0"/>
                <a:cs typeface="Adobe Devanagari" panose="02040503050201020203" pitchFamily="18" charset="0"/>
              </a:rPr>
              <a:t>Arizona Syndromic </a:t>
            </a:r>
            <a:r>
              <a:rPr lang="en-US" sz="1400" dirty="0" smtClean="0">
                <a:solidFill>
                  <a:schemeClr val="accent1"/>
                </a:solidFill>
                <a:latin typeface="Adobe Devanagari" panose="02040503050201020203" pitchFamily="18" charset="0"/>
                <a:cs typeface="Adobe Devanagari" panose="02040503050201020203" pitchFamily="18" charset="0"/>
              </a:rPr>
              <a:t>Surveillance Implementation Guide (AZSSIG) &amp; Public </a:t>
            </a:r>
            <a:r>
              <a:rPr lang="en-US" sz="1400" dirty="0">
                <a:solidFill>
                  <a:schemeClr val="accent1"/>
                </a:solidFill>
                <a:latin typeface="Adobe Devanagari" panose="02040503050201020203" pitchFamily="18" charset="0"/>
                <a:cs typeface="Adobe Devanagari" panose="02040503050201020203" pitchFamily="18" charset="0"/>
              </a:rPr>
              <a:t>Health Information Network (PHIN) M</a:t>
            </a:r>
            <a:r>
              <a:rPr lang="en-US" sz="1400" dirty="0" smtClean="0">
                <a:solidFill>
                  <a:schemeClr val="accent1"/>
                </a:solidFill>
                <a:latin typeface="Adobe Devanagari" panose="02040503050201020203" pitchFamily="18" charset="0"/>
                <a:cs typeface="Adobe Devanagari" panose="02040503050201020203" pitchFamily="18" charset="0"/>
              </a:rPr>
              <a:t>essaging </a:t>
            </a:r>
            <a:r>
              <a:rPr lang="en-US" sz="1400" dirty="0">
                <a:solidFill>
                  <a:schemeClr val="accent1"/>
                </a:solidFill>
                <a:latin typeface="Adobe Devanagari" panose="02040503050201020203" pitchFamily="18" charset="0"/>
                <a:cs typeface="Adobe Devanagari" panose="02040503050201020203" pitchFamily="18" charset="0"/>
              </a:rPr>
              <a:t>Guide for Syndromic </a:t>
            </a:r>
            <a:r>
              <a:rPr lang="en-US" sz="1400" dirty="0" smtClean="0">
                <a:solidFill>
                  <a:schemeClr val="accent1"/>
                </a:solidFill>
                <a:latin typeface="Adobe Devanagari" panose="02040503050201020203" pitchFamily="18" charset="0"/>
                <a:cs typeface="Adobe Devanagari" panose="02040503050201020203" pitchFamily="18" charset="0"/>
              </a:rPr>
              <a:t>Surveillance</a:t>
            </a:r>
            <a:endParaRPr lang="en-US" sz="1400" dirty="0">
              <a:solidFill>
                <a:schemeClr val="accent1"/>
              </a:solidFill>
              <a:latin typeface="Adobe Devanagari" panose="02040503050201020203" pitchFamily="18" charset="0"/>
              <a:cs typeface="Adobe Devanagari" panose="02040503050201020203" pitchFamily="18" charset="0"/>
            </a:endParaRPr>
          </a:p>
          <a:p>
            <a:pPr marL="285750" indent="-285750">
              <a:spcAft>
                <a:spcPts val="600"/>
              </a:spcAft>
              <a:buFont typeface="Wingdings" panose="05000000000000000000" pitchFamily="2" charset="2"/>
              <a:buChar char="§"/>
            </a:pPr>
            <a:r>
              <a:rPr lang="en-US" sz="1400" dirty="0" smtClean="0">
                <a:solidFill>
                  <a:schemeClr val="accent1"/>
                </a:solidFill>
                <a:latin typeface="Adobe Devanagari" panose="02040503050201020203" pitchFamily="18" charset="0"/>
                <a:cs typeface="Adobe Devanagari" panose="02040503050201020203" pitchFamily="18" charset="0"/>
              </a:rPr>
              <a:t>Software Tool/Method: HL7 </a:t>
            </a:r>
            <a:r>
              <a:rPr lang="en-US" sz="1400" dirty="0">
                <a:solidFill>
                  <a:schemeClr val="accent1"/>
                </a:solidFill>
                <a:latin typeface="Adobe Devanagari" panose="02040503050201020203" pitchFamily="18" charset="0"/>
                <a:cs typeface="Adobe Devanagari" panose="02040503050201020203" pitchFamily="18" charset="0"/>
              </a:rPr>
              <a:t>a</a:t>
            </a:r>
            <a:r>
              <a:rPr lang="en-US" sz="1400" dirty="0" smtClean="0">
                <a:solidFill>
                  <a:schemeClr val="accent1"/>
                </a:solidFill>
                <a:latin typeface="Adobe Devanagari" panose="02040503050201020203" pitchFamily="18" charset="0"/>
                <a:cs typeface="Adobe Devanagari" panose="02040503050201020203" pitchFamily="18" charset="0"/>
              </a:rPr>
              <a:t>nalyzer </a:t>
            </a:r>
            <a:r>
              <a:rPr lang="en-US" sz="1400" dirty="0">
                <a:solidFill>
                  <a:schemeClr val="accent1"/>
                </a:solidFill>
                <a:latin typeface="Adobe Devanagari" panose="02040503050201020203" pitchFamily="18" charset="0"/>
                <a:cs typeface="Adobe Devanagari" panose="02040503050201020203" pitchFamily="18" charset="0"/>
              </a:rPr>
              <a:t>t</a:t>
            </a:r>
            <a:r>
              <a:rPr lang="en-US" sz="1400" dirty="0" smtClean="0">
                <a:solidFill>
                  <a:schemeClr val="accent1"/>
                </a:solidFill>
                <a:latin typeface="Adobe Devanagari" panose="02040503050201020203" pitchFamily="18" charset="0"/>
                <a:cs typeface="Adobe Devanagari" panose="02040503050201020203" pitchFamily="18" charset="0"/>
              </a:rPr>
              <a:t>ool </a:t>
            </a:r>
            <a:r>
              <a:rPr lang="en-US" sz="1400" dirty="0">
                <a:solidFill>
                  <a:schemeClr val="accent1"/>
                </a:solidFill>
                <a:latin typeface="Adobe Devanagari" panose="02040503050201020203" pitchFamily="18" charset="0"/>
                <a:cs typeface="Adobe Devanagari" panose="02040503050201020203" pitchFamily="18" charset="0"/>
              </a:rPr>
              <a:t>b</a:t>
            </a:r>
            <a:r>
              <a:rPr lang="en-US" sz="1400" dirty="0" smtClean="0">
                <a:solidFill>
                  <a:schemeClr val="accent1"/>
                </a:solidFill>
                <a:latin typeface="Adobe Devanagari" panose="02040503050201020203" pitchFamily="18" charset="0"/>
                <a:cs typeface="Adobe Devanagari" panose="02040503050201020203" pitchFamily="18" charset="0"/>
              </a:rPr>
              <a:t>uilt </a:t>
            </a:r>
            <a:r>
              <a:rPr lang="en-US" sz="1400" dirty="0">
                <a:solidFill>
                  <a:schemeClr val="accent1"/>
                </a:solidFill>
                <a:latin typeface="Adobe Devanagari" panose="02040503050201020203" pitchFamily="18" charset="0"/>
                <a:cs typeface="Adobe Devanagari" panose="02040503050201020203" pitchFamily="18" charset="0"/>
              </a:rPr>
              <a:t>l</a:t>
            </a:r>
            <a:r>
              <a:rPr lang="en-US" sz="1400" dirty="0" smtClean="0">
                <a:solidFill>
                  <a:schemeClr val="accent1"/>
                </a:solidFill>
                <a:latin typeface="Adobe Devanagari" panose="02040503050201020203" pitchFamily="18" charset="0"/>
                <a:cs typeface="Adobe Devanagari" panose="02040503050201020203" pitchFamily="18" charset="0"/>
              </a:rPr>
              <a:t>ocally for HL7 ADT message </a:t>
            </a:r>
            <a:r>
              <a:rPr lang="en-US" sz="1400" dirty="0">
                <a:solidFill>
                  <a:schemeClr val="accent1"/>
                </a:solidFill>
                <a:latin typeface="Adobe Devanagari" panose="02040503050201020203" pitchFamily="18" charset="0"/>
                <a:cs typeface="Adobe Devanagari" panose="02040503050201020203" pitchFamily="18" charset="0"/>
              </a:rPr>
              <a:t>i</a:t>
            </a:r>
            <a:r>
              <a:rPr lang="en-US" sz="1400" dirty="0" smtClean="0">
                <a:solidFill>
                  <a:schemeClr val="accent1"/>
                </a:solidFill>
                <a:latin typeface="Adobe Devanagari" panose="02040503050201020203" pitchFamily="18" charset="0"/>
                <a:cs typeface="Adobe Devanagari" panose="02040503050201020203" pitchFamily="18" charset="0"/>
              </a:rPr>
              <a:t>nspection and error detection; List of </a:t>
            </a:r>
            <a:r>
              <a:rPr lang="en-US" sz="1400" dirty="0">
                <a:solidFill>
                  <a:schemeClr val="accent1"/>
                </a:solidFill>
                <a:latin typeface="Adobe Devanagari" panose="02040503050201020203" pitchFamily="18" charset="0"/>
                <a:cs typeface="Adobe Devanagari" panose="02040503050201020203" pitchFamily="18" charset="0"/>
              </a:rPr>
              <a:t>e</a:t>
            </a:r>
            <a:r>
              <a:rPr lang="en-US" sz="1400" dirty="0" smtClean="0">
                <a:solidFill>
                  <a:schemeClr val="accent1"/>
                </a:solidFill>
                <a:latin typeface="Adobe Devanagari" panose="02040503050201020203" pitchFamily="18" charset="0"/>
                <a:cs typeface="Adobe Devanagari" panose="02040503050201020203" pitchFamily="18" charset="0"/>
              </a:rPr>
              <a:t>rrors </a:t>
            </a:r>
            <a:r>
              <a:rPr lang="en-US" sz="1400" dirty="0">
                <a:solidFill>
                  <a:schemeClr val="accent1"/>
                </a:solidFill>
                <a:latin typeface="Adobe Devanagari" panose="02040503050201020203" pitchFamily="18" charset="0"/>
                <a:cs typeface="Adobe Devanagari" panose="02040503050201020203" pitchFamily="18" charset="0"/>
              </a:rPr>
              <a:t>r</a:t>
            </a:r>
            <a:r>
              <a:rPr lang="en-US" sz="1400" dirty="0" smtClean="0">
                <a:solidFill>
                  <a:schemeClr val="accent1"/>
                </a:solidFill>
                <a:latin typeface="Adobe Devanagari" panose="02040503050201020203" pitchFamily="18" charset="0"/>
                <a:cs typeface="Adobe Devanagari" panose="02040503050201020203" pitchFamily="18" charset="0"/>
              </a:rPr>
              <a:t>eported as well as desired </a:t>
            </a:r>
            <a:r>
              <a:rPr lang="en-US" sz="1400" dirty="0">
                <a:solidFill>
                  <a:schemeClr val="accent1"/>
                </a:solidFill>
                <a:latin typeface="Adobe Devanagari" panose="02040503050201020203" pitchFamily="18" charset="0"/>
                <a:cs typeface="Adobe Devanagari" panose="02040503050201020203" pitchFamily="18" charset="0"/>
              </a:rPr>
              <a:t>d</a:t>
            </a:r>
            <a:r>
              <a:rPr lang="en-US" sz="1400" dirty="0" smtClean="0">
                <a:solidFill>
                  <a:schemeClr val="accent1"/>
                </a:solidFill>
                <a:latin typeface="Adobe Devanagari" panose="02040503050201020203" pitchFamily="18" charset="0"/>
                <a:cs typeface="Adobe Devanagari" panose="02040503050201020203" pitchFamily="18" charset="0"/>
              </a:rPr>
              <a:t>ata </a:t>
            </a:r>
            <a:r>
              <a:rPr lang="en-US" sz="1400" dirty="0">
                <a:solidFill>
                  <a:schemeClr val="accent1"/>
                </a:solidFill>
                <a:latin typeface="Adobe Devanagari" panose="02040503050201020203" pitchFamily="18" charset="0"/>
                <a:cs typeface="Adobe Devanagari" panose="02040503050201020203" pitchFamily="18" charset="0"/>
              </a:rPr>
              <a:t>o</a:t>
            </a:r>
            <a:r>
              <a:rPr lang="en-US" sz="1400" dirty="0" smtClean="0">
                <a:solidFill>
                  <a:schemeClr val="accent1"/>
                </a:solidFill>
                <a:latin typeface="Adobe Devanagari" panose="02040503050201020203" pitchFamily="18" charset="0"/>
                <a:cs typeface="Adobe Devanagari" panose="02040503050201020203" pitchFamily="18" charset="0"/>
              </a:rPr>
              <a:t>utput will be provided in message </a:t>
            </a:r>
            <a:r>
              <a:rPr lang="en-US" sz="1400" dirty="0">
                <a:solidFill>
                  <a:schemeClr val="accent1"/>
                </a:solidFill>
                <a:latin typeface="Adobe Devanagari" panose="02040503050201020203" pitchFamily="18" charset="0"/>
                <a:cs typeface="Adobe Devanagari" panose="02040503050201020203" pitchFamily="18" charset="0"/>
              </a:rPr>
              <a:t>f</a:t>
            </a:r>
            <a:r>
              <a:rPr lang="en-US" sz="1400" dirty="0" smtClean="0">
                <a:solidFill>
                  <a:schemeClr val="accent1"/>
                </a:solidFill>
                <a:latin typeface="Adobe Devanagari" panose="02040503050201020203" pitchFamily="18" charset="0"/>
                <a:cs typeface="Adobe Devanagari" panose="02040503050201020203" pitchFamily="18" charset="0"/>
              </a:rPr>
              <a:t>eedback to hospital partner to implement </a:t>
            </a:r>
            <a:r>
              <a:rPr lang="en-US" sz="1400" dirty="0">
                <a:solidFill>
                  <a:schemeClr val="accent1"/>
                </a:solidFill>
                <a:latin typeface="Adobe Devanagari" panose="02040503050201020203" pitchFamily="18" charset="0"/>
                <a:cs typeface="Adobe Devanagari" panose="02040503050201020203" pitchFamily="18" charset="0"/>
              </a:rPr>
              <a:t>n</a:t>
            </a:r>
            <a:r>
              <a:rPr lang="en-US" sz="1400" dirty="0" smtClean="0">
                <a:solidFill>
                  <a:schemeClr val="accent1"/>
                </a:solidFill>
                <a:latin typeface="Adobe Devanagari" panose="02040503050201020203" pitchFamily="18" charset="0"/>
                <a:cs typeface="Adobe Devanagari" panose="02040503050201020203" pitchFamily="18" charset="0"/>
              </a:rPr>
              <a:t>ecessary </a:t>
            </a:r>
            <a:r>
              <a:rPr lang="en-US" sz="1400" dirty="0">
                <a:solidFill>
                  <a:schemeClr val="accent1"/>
                </a:solidFill>
                <a:latin typeface="Adobe Devanagari" panose="02040503050201020203" pitchFamily="18" charset="0"/>
                <a:cs typeface="Adobe Devanagari" panose="02040503050201020203" pitchFamily="18" charset="0"/>
              </a:rPr>
              <a:t>c</a:t>
            </a:r>
            <a:r>
              <a:rPr lang="en-US" sz="1400" dirty="0" smtClean="0">
                <a:solidFill>
                  <a:schemeClr val="accent1"/>
                </a:solidFill>
                <a:latin typeface="Adobe Devanagari" panose="02040503050201020203" pitchFamily="18" charset="0"/>
                <a:cs typeface="Adobe Devanagari" panose="02040503050201020203" pitchFamily="18" charset="0"/>
              </a:rPr>
              <a:t>hanges </a:t>
            </a:r>
            <a:endParaRPr lang="en-US" sz="1400" dirty="0">
              <a:solidFill>
                <a:schemeClr val="accent1"/>
              </a:solidFill>
              <a:latin typeface="Adobe Devanagari" panose="02040503050201020203" pitchFamily="18" charset="0"/>
              <a:cs typeface="Adobe Devanagari" panose="02040503050201020203" pitchFamily="18" charset="0"/>
            </a:endParaRPr>
          </a:p>
          <a:p>
            <a:pPr marL="285750" indent="-285750">
              <a:spcAft>
                <a:spcPts val="600"/>
              </a:spcAft>
              <a:buFont typeface="Wingdings" panose="05000000000000000000" pitchFamily="2" charset="2"/>
              <a:buChar char="§"/>
            </a:pPr>
            <a:r>
              <a:rPr lang="en-US" sz="1400" dirty="0" smtClean="0">
                <a:solidFill>
                  <a:schemeClr val="accent1"/>
                </a:solidFill>
                <a:latin typeface="Adobe Devanagari" panose="02040503050201020203" pitchFamily="18" charset="0"/>
                <a:cs typeface="Adobe Devanagari" panose="02040503050201020203" pitchFamily="18" charset="0"/>
              </a:rPr>
              <a:t>Completion Criteria: </a:t>
            </a:r>
          </a:p>
          <a:p>
            <a:pPr marL="742950" lvl="1" indent="-285750">
              <a:spcAft>
                <a:spcPts val="600"/>
              </a:spcAft>
              <a:buFont typeface="Wingdings" panose="05000000000000000000" pitchFamily="2" charset="2"/>
              <a:buChar char="q"/>
            </a:pPr>
            <a:r>
              <a:rPr lang="en-US" sz="1400" dirty="0" smtClean="0">
                <a:solidFill>
                  <a:schemeClr val="accent1"/>
                </a:solidFill>
                <a:latin typeface="Adobe Devanagari" panose="02040503050201020203" pitchFamily="18" charset="0"/>
                <a:cs typeface="Adobe Devanagari" panose="02040503050201020203" pitchFamily="18" charset="0"/>
              </a:rPr>
              <a:t>No major HL7 structural </a:t>
            </a:r>
            <a:r>
              <a:rPr lang="en-US" sz="1400" dirty="0">
                <a:solidFill>
                  <a:schemeClr val="accent1"/>
                </a:solidFill>
                <a:latin typeface="Adobe Devanagari" panose="02040503050201020203" pitchFamily="18" charset="0"/>
                <a:cs typeface="Adobe Devanagari" panose="02040503050201020203" pitchFamily="18" charset="0"/>
              </a:rPr>
              <a:t>e</a:t>
            </a:r>
            <a:r>
              <a:rPr lang="en-US" sz="1400" dirty="0" smtClean="0">
                <a:solidFill>
                  <a:schemeClr val="accent1"/>
                </a:solidFill>
                <a:latin typeface="Adobe Devanagari" panose="02040503050201020203" pitchFamily="18" charset="0"/>
                <a:cs typeface="Adobe Devanagari" panose="02040503050201020203" pitchFamily="18" charset="0"/>
              </a:rPr>
              <a:t>rrors </a:t>
            </a:r>
            <a:r>
              <a:rPr lang="en-US" sz="1400" dirty="0">
                <a:solidFill>
                  <a:schemeClr val="accent1"/>
                </a:solidFill>
                <a:latin typeface="Adobe Devanagari" panose="02040503050201020203" pitchFamily="18" charset="0"/>
                <a:cs typeface="Adobe Devanagari" panose="02040503050201020203" pitchFamily="18" charset="0"/>
              </a:rPr>
              <a:t>f</a:t>
            </a:r>
            <a:r>
              <a:rPr lang="en-US" sz="1400" dirty="0" smtClean="0">
                <a:solidFill>
                  <a:schemeClr val="accent1"/>
                </a:solidFill>
                <a:latin typeface="Adobe Devanagari" panose="02040503050201020203" pitchFamily="18" charset="0"/>
                <a:cs typeface="Adobe Devanagari" panose="02040503050201020203" pitchFamily="18" charset="0"/>
              </a:rPr>
              <a:t>ound in </a:t>
            </a:r>
            <a:r>
              <a:rPr lang="en-US" sz="1400" b="1" dirty="0" smtClean="0">
                <a:solidFill>
                  <a:schemeClr val="accent1"/>
                </a:solidFill>
                <a:latin typeface="Adobe Devanagari" panose="02040503050201020203" pitchFamily="18" charset="0"/>
                <a:cs typeface="Adobe Devanagari" panose="02040503050201020203" pitchFamily="18" charset="0"/>
              </a:rPr>
              <a:t>ALL</a:t>
            </a:r>
            <a:r>
              <a:rPr lang="en-US" sz="1400" dirty="0" smtClean="0">
                <a:solidFill>
                  <a:schemeClr val="accent1"/>
                </a:solidFill>
                <a:latin typeface="Adobe Devanagari" panose="02040503050201020203" pitchFamily="18" charset="0"/>
                <a:cs typeface="Adobe Devanagari" panose="02040503050201020203" pitchFamily="18" charset="0"/>
              </a:rPr>
              <a:t> message types</a:t>
            </a:r>
          </a:p>
          <a:p>
            <a:pPr marL="742950" lvl="1" indent="-285750">
              <a:spcAft>
                <a:spcPts val="600"/>
              </a:spcAft>
              <a:buFont typeface="Wingdings" panose="05000000000000000000" pitchFamily="2" charset="2"/>
              <a:buChar char="q"/>
            </a:pPr>
            <a:r>
              <a:rPr lang="en-US" sz="1400" dirty="0" smtClean="0">
                <a:solidFill>
                  <a:schemeClr val="accent1"/>
                </a:solidFill>
                <a:latin typeface="Adobe Devanagari" panose="02040503050201020203" pitchFamily="18" charset="0"/>
                <a:cs typeface="Adobe Devanagari" panose="02040503050201020203" pitchFamily="18" charset="0"/>
              </a:rPr>
              <a:t>Proven capability to send </a:t>
            </a:r>
            <a:r>
              <a:rPr lang="en-US" sz="1400" b="1" dirty="0" smtClean="0">
                <a:solidFill>
                  <a:schemeClr val="accent1"/>
                </a:solidFill>
                <a:latin typeface="Adobe Devanagari" panose="02040503050201020203" pitchFamily="18" charset="0"/>
                <a:cs typeface="Adobe Devanagari" panose="02040503050201020203" pitchFamily="18" charset="0"/>
              </a:rPr>
              <a:t>ALL</a:t>
            </a:r>
            <a:r>
              <a:rPr lang="en-US" sz="1400" dirty="0" smtClean="0">
                <a:solidFill>
                  <a:schemeClr val="accent1"/>
                </a:solidFill>
                <a:latin typeface="Adobe Devanagari" panose="02040503050201020203" pitchFamily="18" charset="0"/>
                <a:cs typeface="Adobe Devanagari" panose="02040503050201020203" pitchFamily="18" charset="0"/>
              </a:rPr>
              <a:t> required </a:t>
            </a:r>
            <a:r>
              <a:rPr lang="en-US" sz="1400" dirty="0">
                <a:solidFill>
                  <a:schemeClr val="accent1"/>
                </a:solidFill>
                <a:latin typeface="Adobe Devanagari" panose="02040503050201020203" pitchFamily="18" charset="0"/>
                <a:cs typeface="Adobe Devanagari" panose="02040503050201020203" pitchFamily="18" charset="0"/>
              </a:rPr>
              <a:t>d</a:t>
            </a:r>
            <a:r>
              <a:rPr lang="en-US" sz="1400" dirty="0" smtClean="0">
                <a:solidFill>
                  <a:schemeClr val="accent1"/>
                </a:solidFill>
                <a:latin typeface="Adobe Devanagari" panose="02040503050201020203" pitchFamily="18" charset="0"/>
                <a:cs typeface="Adobe Devanagari" panose="02040503050201020203" pitchFamily="18" charset="0"/>
              </a:rPr>
              <a:t>ata </a:t>
            </a:r>
            <a:r>
              <a:rPr lang="en-US" sz="1400" dirty="0">
                <a:solidFill>
                  <a:schemeClr val="accent1"/>
                </a:solidFill>
                <a:latin typeface="Adobe Devanagari" panose="02040503050201020203" pitchFamily="18" charset="0"/>
                <a:cs typeface="Adobe Devanagari" panose="02040503050201020203" pitchFamily="18" charset="0"/>
              </a:rPr>
              <a:t>e</a:t>
            </a:r>
            <a:r>
              <a:rPr lang="en-US" sz="1400" dirty="0" smtClean="0">
                <a:solidFill>
                  <a:schemeClr val="accent1"/>
                </a:solidFill>
                <a:latin typeface="Adobe Devanagari" panose="02040503050201020203" pitchFamily="18" charset="0"/>
                <a:cs typeface="Adobe Devanagari" panose="02040503050201020203" pitchFamily="18" charset="0"/>
              </a:rPr>
              <a:t>lements in accordance with AZSSIG &amp; PHIN Guide for SS</a:t>
            </a:r>
            <a:endParaRPr lang="en-US" sz="1400" dirty="0">
              <a:solidFill>
                <a:schemeClr val="accent1"/>
              </a:solidFill>
              <a:latin typeface="Adobe Devanagari" panose="02040503050201020203" pitchFamily="18" charset="0"/>
              <a:cs typeface="Adobe Devanagari" panose="02040503050201020203" pitchFamily="18" charset="0"/>
            </a:endParaRPr>
          </a:p>
        </p:txBody>
      </p:sp>
      <p:sp>
        <p:nvSpPr>
          <p:cNvPr id="12" name="Date Placeholder 11"/>
          <p:cNvSpPr>
            <a:spLocks noGrp="1"/>
          </p:cNvSpPr>
          <p:nvPr>
            <p:ph type="dt" sz="half" idx="10"/>
          </p:nvPr>
        </p:nvSpPr>
        <p:spPr>
          <a:xfrm>
            <a:off x="1104899" y="6356351"/>
            <a:ext cx="2133601" cy="365125"/>
          </a:xfrm>
        </p:spPr>
        <p:txBody>
          <a:bodyPr/>
          <a:lstStyle/>
          <a:p>
            <a:r>
              <a:rPr lang="en-US" smtClean="0"/>
              <a:t>Updated March 26, 2020</a:t>
            </a:r>
            <a:endParaRPr lang="en-US" dirty="0"/>
          </a:p>
        </p:txBody>
      </p:sp>
      <p:sp>
        <p:nvSpPr>
          <p:cNvPr id="13" name="Slide Number Placeholder 12"/>
          <p:cNvSpPr>
            <a:spLocks noGrp="1"/>
          </p:cNvSpPr>
          <p:nvPr>
            <p:ph type="sldNum" sz="quarter" idx="12"/>
          </p:nvPr>
        </p:nvSpPr>
        <p:spPr/>
        <p:txBody>
          <a:bodyPr/>
          <a:lstStyle/>
          <a:p>
            <a:fld id="{0FF54DE5-C571-48E8-A5BC-B369434E2F44}" type="slidenum">
              <a:rPr lang="en-US" smtClean="0"/>
              <a:t>18</a:t>
            </a:fld>
            <a:endParaRPr lang="en-US" dirty="0"/>
          </a:p>
        </p:txBody>
      </p:sp>
      <p:pic>
        <p:nvPicPr>
          <p:cNvPr id="14" name="Picture 13"/>
          <p:cNvPicPr>
            <a:picLocks noChangeAspect="1"/>
          </p:cNvPicPr>
          <p:nvPr/>
        </p:nvPicPr>
        <p:blipFill>
          <a:blip r:embed="rId2"/>
          <a:stretch>
            <a:fillRect/>
          </a:stretch>
        </p:blipFill>
        <p:spPr>
          <a:xfrm>
            <a:off x="5090327" y="6356351"/>
            <a:ext cx="2009827" cy="473973"/>
          </a:xfrm>
          <a:prstGeom prst="rect">
            <a:avLst/>
          </a:prstGeom>
        </p:spPr>
      </p:pic>
      <p:pic>
        <p:nvPicPr>
          <p:cNvPr id="4" name="Picture 3"/>
          <p:cNvPicPr>
            <a:picLocks noChangeAspect="1"/>
          </p:cNvPicPr>
          <p:nvPr/>
        </p:nvPicPr>
        <p:blipFill>
          <a:blip r:embed="rId3"/>
          <a:stretch>
            <a:fillRect/>
          </a:stretch>
        </p:blipFill>
        <p:spPr>
          <a:xfrm>
            <a:off x="1104899" y="2711162"/>
            <a:ext cx="5174253" cy="3519862"/>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16" name="Rectangle 15"/>
          <p:cNvSpPr/>
          <p:nvPr/>
        </p:nvSpPr>
        <p:spPr>
          <a:xfrm>
            <a:off x="93931" y="3331701"/>
            <a:ext cx="860797" cy="4292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7" name="Group 16"/>
          <p:cNvGrpSpPr/>
          <p:nvPr/>
        </p:nvGrpSpPr>
        <p:grpSpPr>
          <a:xfrm>
            <a:off x="67129" y="2698830"/>
            <a:ext cx="914400" cy="1460340"/>
            <a:chOff x="67129" y="2560330"/>
            <a:chExt cx="914400" cy="1460340"/>
          </a:xfrm>
        </p:grpSpPr>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9" name="TextBox 18"/>
            <p:cNvSpPr txBox="1"/>
            <p:nvPr/>
          </p:nvSpPr>
          <p:spPr>
            <a:xfrm>
              <a:off x="67129" y="2560330"/>
              <a:ext cx="914400" cy="276999"/>
            </a:xfrm>
            <a:prstGeom prst="rect">
              <a:avLst/>
            </a:prstGeom>
            <a:noFill/>
            <a:ln>
              <a:solidFill>
                <a:srgbClr val="FF0000"/>
              </a:solidFill>
            </a:ln>
          </p:spPr>
          <p:txBody>
            <a:bodyPr wrap="square" rtlCol="0">
              <a:spAutoFit/>
            </a:bodyPr>
            <a:lstStyle/>
            <a:p>
              <a:pPr algn="ctr"/>
              <a:r>
                <a:rPr lang="en-US" sz="1200" dirty="0" smtClean="0"/>
                <a:t>PHASE II</a:t>
              </a:r>
              <a:endParaRPr lang="en-US" sz="1200" dirty="0"/>
            </a:p>
          </p:txBody>
        </p:sp>
      </p:grpSp>
      <p:grpSp>
        <p:nvGrpSpPr>
          <p:cNvPr id="20" name="Group 19"/>
          <p:cNvGrpSpPr/>
          <p:nvPr/>
        </p:nvGrpSpPr>
        <p:grpSpPr>
          <a:xfrm>
            <a:off x="67129" y="4159170"/>
            <a:ext cx="914400" cy="1460340"/>
            <a:chOff x="67129" y="4209280"/>
            <a:chExt cx="914400" cy="1460340"/>
          </a:xfrm>
        </p:grpSpPr>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2" name="TextBox 21"/>
            <p:cNvSpPr txBox="1"/>
            <p:nvPr/>
          </p:nvSpPr>
          <p:spPr>
            <a:xfrm>
              <a:off x="67129" y="420928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grpSp>
      <p:sp>
        <p:nvSpPr>
          <p:cNvPr id="23" name="Rectangle 22"/>
          <p:cNvSpPr/>
          <p:nvPr/>
        </p:nvSpPr>
        <p:spPr>
          <a:xfrm>
            <a:off x="93931" y="3235444"/>
            <a:ext cx="860797" cy="2970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602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Data </a:t>
            </a:r>
            <a:r>
              <a:rPr lang="en-US" sz="4400" dirty="0" smtClean="0"/>
              <a:t>Content Validation </a:t>
            </a:r>
            <a:r>
              <a:rPr lang="en-US" sz="4400" dirty="0"/>
              <a:t>with ADHS</a:t>
            </a:r>
          </a:p>
        </p:txBody>
      </p:sp>
      <p:sp>
        <p:nvSpPr>
          <p:cNvPr id="13" name="Date Placeholder 12"/>
          <p:cNvSpPr>
            <a:spLocks noGrp="1"/>
          </p:cNvSpPr>
          <p:nvPr>
            <p:ph type="dt" sz="half" idx="10"/>
          </p:nvPr>
        </p:nvSpPr>
        <p:spPr>
          <a:xfrm>
            <a:off x="1104899" y="6356351"/>
            <a:ext cx="2336801" cy="365125"/>
          </a:xfrm>
        </p:spPr>
        <p:txBody>
          <a:bodyPr/>
          <a:lstStyle/>
          <a:p>
            <a:r>
              <a:rPr lang="en-US" smtClean="0"/>
              <a:t>Updated March 26, 2020</a:t>
            </a:r>
            <a:endParaRPr lang="en-US" dirty="0"/>
          </a:p>
        </p:txBody>
      </p:sp>
      <p:sp>
        <p:nvSpPr>
          <p:cNvPr id="14" name="Slide Number Placeholder 13"/>
          <p:cNvSpPr>
            <a:spLocks noGrp="1"/>
          </p:cNvSpPr>
          <p:nvPr>
            <p:ph type="sldNum" sz="quarter" idx="12"/>
          </p:nvPr>
        </p:nvSpPr>
        <p:spPr/>
        <p:txBody>
          <a:bodyPr/>
          <a:lstStyle/>
          <a:p>
            <a:fld id="{0FF54DE5-C571-48E8-A5BC-B369434E2F44}" type="slidenum">
              <a:rPr lang="en-US" smtClean="0"/>
              <a:t>19</a:t>
            </a:fld>
            <a:endParaRPr lang="en-US"/>
          </a:p>
        </p:txBody>
      </p:sp>
      <p:pic>
        <p:nvPicPr>
          <p:cNvPr id="15" name="Picture 14"/>
          <p:cNvPicPr>
            <a:picLocks noChangeAspect="1"/>
          </p:cNvPicPr>
          <p:nvPr/>
        </p:nvPicPr>
        <p:blipFill>
          <a:blip r:embed="rId2"/>
          <a:stretch>
            <a:fillRect/>
          </a:stretch>
        </p:blipFill>
        <p:spPr>
          <a:xfrm>
            <a:off x="5090327" y="6356351"/>
            <a:ext cx="2009827" cy="473973"/>
          </a:xfrm>
          <a:prstGeom prst="rect">
            <a:avLst/>
          </a:prstGeom>
        </p:spPr>
      </p:pic>
      <p:pic>
        <p:nvPicPr>
          <p:cNvPr id="7" name="Picture 6"/>
          <p:cNvPicPr>
            <a:picLocks noChangeAspect="1"/>
          </p:cNvPicPr>
          <p:nvPr/>
        </p:nvPicPr>
        <p:blipFill>
          <a:blip r:embed="rId3"/>
          <a:stretch>
            <a:fillRect/>
          </a:stretch>
        </p:blipFill>
        <p:spPr>
          <a:xfrm>
            <a:off x="1104899" y="2711662"/>
            <a:ext cx="5116577" cy="312330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11" name="TextBox 10"/>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7" name="Group 16"/>
          <p:cNvGrpSpPr/>
          <p:nvPr/>
        </p:nvGrpSpPr>
        <p:grpSpPr>
          <a:xfrm>
            <a:off x="67129" y="2698830"/>
            <a:ext cx="914400" cy="1460340"/>
            <a:chOff x="67129" y="2560330"/>
            <a:chExt cx="914400" cy="1460340"/>
          </a:xfrm>
        </p:grpSpPr>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9" name="TextBox 18"/>
            <p:cNvSpPr txBox="1"/>
            <p:nvPr/>
          </p:nvSpPr>
          <p:spPr>
            <a:xfrm>
              <a:off x="67129" y="2560330"/>
              <a:ext cx="914400" cy="276999"/>
            </a:xfrm>
            <a:prstGeom prst="rect">
              <a:avLst/>
            </a:prstGeom>
            <a:noFill/>
            <a:ln>
              <a:solidFill>
                <a:srgbClr val="FF0000"/>
              </a:solidFill>
            </a:ln>
          </p:spPr>
          <p:txBody>
            <a:bodyPr wrap="square" rtlCol="0">
              <a:spAutoFit/>
            </a:bodyPr>
            <a:lstStyle/>
            <a:p>
              <a:pPr algn="ctr"/>
              <a:r>
                <a:rPr lang="en-US" sz="1200" dirty="0" smtClean="0"/>
                <a:t>PHASE II</a:t>
              </a:r>
              <a:endParaRPr lang="en-US" sz="1200" dirty="0"/>
            </a:p>
          </p:txBody>
        </p:sp>
      </p:grpSp>
      <p:grpSp>
        <p:nvGrpSpPr>
          <p:cNvPr id="20" name="Group 19"/>
          <p:cNvGrpSpPr/>
          <p:nvPr/>
        </p:nvGrpSpPr>
        <p:grpSpPr>
          <a:xfrm>
            <a:off x="67129" y="4159170"/>
            <a:ext cx="914400" cy="1460340"/>
            <a:chOff x="67129" y="4209280"/>
            <a:chExt cx="914400" cy="1460340"/>
          </a:xfrm>
        </p:grpSpPr>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2" name="TextBox 21"/>
            <p:cNvSpPr txBox="1"/>
            <p:nvPr/>
          </p:nvSpPr>
          <p:spPr>
            <a:xfrm>
              <a:off x="67129" y="420928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grpSp>
      <p:sp>
        <p:nvSpPr>
          <p:cNvPr id="16" name="Rectangle 15"/>
          <p:cNvSpPr/>
          <p:nvPr/>
        </p:nvSpPr>
        <p:spPr>
          <a:xfrm>
            <a:off x="93931" y="3513221"/>
            <a:ext cx="860797" cy="25025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3"/>
          <p:cNvSpPr txBox="1">
            <a:spLocks/>
          </p:cNvSpPr>
          <p:nvPr/>
        </p:nvSpPr>
        <p:spPr>
          <a:xfrm>
            <a:off x="1104900" y="1322605"/>
            <a:ext cx="9980682" cy="1263228"/>
          </a:xfrm>
          <a:prstGeom prst="rect">
            <a:avLst/>
          </a:prstGeom>
        </p:spPr>
        <p:txBody>
          <a:bodyPr vert="horz" lIns="0" tIns="45720" rIns="0" bIns="4572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Source Data</a:t>
            </a:r>
            <a:r>
              <a:rPr lang="en-US" sz="1400" dirty="0" smtClean="0">
                <a:latin typeface="Adobe Devanagari" panose="02040503050201020203" pitchFamily="18" charset="0"/>
                <a:cs typeface="Adobe Devanagari" panose="02040503050201020203" pitchFamily="18" charset="0"/>
              </a:rPr>
              <a:t>: HL7 </a:t>
            </a:r>
            <a:r>
              <a:rPr lang="en-US" sz="1400" dirty="0">
                <a:latin typeface="Adobe Devanagari" panose="02040503050201020203" pitchFamily="18" charset="0"/>
                <a:cs typeface="Adobe Devanagari" panose="02040503050201020203" pitchFamily="18" charset="0"/>
              </a:rPr>
              <a:t>2.5.1 ADT messages of each required message type (A01, A03, A04, A08) created using production data in batch format</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Sending System: Hospital Production Environment </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Receiving System</a:t>
            </a:r>
            <a:r>
              <a:rPr lang="en-US" sz="1400" dirty="0" smtClean="0">
                <a:latin typeface="Adobe Devanagari" panose="02040503050201020203" pitchFamily="18" charset="0"/>
                <a:cs typeface="Adobe Devanagari" panose="02040503050201020203" pitchFamily="18" charset="0"/>
              </a:rPr>
              <a:t>: ADHS </a:t>
            </a:r>
            <a:r>
              <a:rPr lang="en-US" sz="1400" dirty="0" err="1">
                <a:latin typeface="Adobe Devanagari" panose="02040503050201020203" pitchFamily="18" charset="0"/>
                <a:cs typeface="Adobe Devanagari" panose="02040503050201020203" pitchFamily="18" charset="0"/>
              </a:rPr>
              <a:t>sFTP</a:t>
            </a:r>
            <a:r>
              <a:rPr lang="en-US" sz="1400" dirty="0">
                <a:latin typeface="Adobe Devanagari" panose="02040503050201020203" pitchFamily="18" charset="0"/>
                <a:cs typeface="Adobe Devanagari" panose="02040503050201020203" pitchFamily="18" charset="0"/>
              </a:rPr>
              <a:t> File Server</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Batch File Submission Frequency</a:t>
            </a:r>
            <a:r>
              <a:rPr lang="en-US" sz="1400" dirty="0" smtClean="0">
                <a:latin typeface="Adobe Devanagari" panose="02040503050201020203" pitchFamily="18" charset="0"/>
                <a:cs typeface="Adobe Devanagari" panose="02040503050201020203" pitchFamily="18" charset="0"/>
              </a:rPr>
              <a:t>: One </a:t>
            </a:r>
            <a:r>
              <a:rPr lang="en-US" sz="1400" dirty="0">
                <a:latin typeface="Adobe Devanagari" panose="02040503050201020203" pitchFamily="18" charset="0"/>
                <a:cs typeface="Adobe Devanagari" panose="02040503050201020203" pitchFamily="18" charset="0"/>
              </a:rPr>
              <a:t>batch file expected for every 6 hour at </a:t>
            </a:r>
            <a:r>
              <a:rPr lang="en-US" sz="1400" dirty="0" smtClean="0">
                <a:latin typeface="Adobe Devanagari" panose="02040503050201020203" pitchFamily="18" charset="0"/>
                <a:cs typeface="Adobe Devanagari" panose="02040503050201020203" pitchFamily="18" charset="0"/>
              </a:rPr>
              <a:t>minimum </a:t>
            </a:r>
            <a:endParaRPr lang="en-US" sz="1400" dirty="0">
              <a:latin typeface="Adobe Devanagari" panose="02040503050201020203" pitchFamily="18" charset="0"/>
              <a:cs typeface="Adobe Devanagari" panose="02040503050201020203" pitchFamily="18" charset="0"/>
            </a:endParaRPr>
          </a:p>
        </p:txBody>
      </p:sp>
      <p:sp>
        <p:nvSpPr>
          <p:cNvPr id="24" name="TextBox 23"/>
          <p:cNvSpPr txBox="1"/>
          <p:nvPr/>
        </p:nvSpPr>
        <p:spPr>
          <a:xfrm>
            <a:off x="6384471" y="2691910"/>
            <a:ext cx="4886712" cy="3370153"/>
          </a:xfrm>
          <a:prstGeom prst="rect">
            <a:avLst/>
          </a:prstGeom>
          <a:noFill/>
        </p:spPr>
        <p:txBody>
          <a:bodyPr wrap="square" rtlCol="0">
            <a:spAutoFit/>
          </a:bodyPr>
          <a:lstStyle/>
          <a:p>
            <a:pPr algn="ctr"/>
            <a:r>
              <a:rPr lang="en-US" sz="1600" b="1" u="sng" dirty="0" smtClean="0">
                <a:solidFill>
                  <a:schemeClr val="accent1"/>
                </a:solidFill>
                <a:latin typeface="Adobe Devanagari" panose="02040503050201020203" pitchFamily="18" charset="0"/>
                <a:cs typeface="Adobe Devanagari" panose="02040503050201020203" pitchFamily="18" charset="0"/>
              </a:rPr>
              <a:t>Evaluation Scheme</a:t>
            </a:r>
            <a:endParaRPr lang="en-US" sz="1600" dirty="0" smtClean="0">
              <a:solidFill>
                <a:schemeClr val="accent1"/>
              </a:solidFill>
              <a:latin typeface="Adobe Devanagari" panose="02040503050201020203" pitchFamily="18" charset="0"/>
              <a:cs typeface="Adobe Devanagari" panose="02040503050201020203" pitchFamily="18" charset="0"/>
            </a:endParaRPr>
          </a:p>
          <a:p>
            <a:pPr marL="285750" indent="-285750">
              <a:spcAft>
                <a:spcPts val="600"/>
              </a:spcAft>
              <a:buFont typeface="Wingdings" panose="05000000000000000000" pitchFamily="2" charset="2"/>
              <a:buChar char="§"/>
            </a:pPr>
            <a:r>
              <a:rPr lang="en-US" sz="1400" dirty="0">
                <a:solidFill>
                  <a:schemeClr val="accent1"/>
                </a:solidFill>
                <a:latin typeface="Adobe Devanagari" panose="02040503050201020203" pitchFamily="18" charset="0"/>
                <a:cs typeface="Adobe Devanagari" panose="02040503050201020203" pitchFamily="18" charset="0"/>
              </a:rPr>
              <a:t>Objective</a:t>
            </a:r>
            <a:r>
              <a:rPr lang="en-US" sz="1400" dirty="0" smtClean="0">
                <a:solidFill>
                  <a:schemeClr val="accent1"/>
                </a:solidFill>
                <a:latin typeface="Adobe Devanagari" panose="02040503050201020203" pitchFamily="18" charset="0"/>
                <a:cs typeface="Adobe Devanagari" panose="02040503050201020203" pitchFamily="18" charset="0"/>
              </a:rPr>
              <a:t>: Evaluating </a:t>
            </a:r>
            <a:r>
              <a:rPr lang="en-US" sz="1400" dirty="0">
                <a:solidFill>
                  <a:schemeClr val="accent1"/>
                </a:solidFill>
                <a:latin typeface="Adobe Devanagari" panose="02040503050201020203" pitchFamily="18" charset="0"/>
                <a:cs typeface="Adobe Devanagari" panose="02040503050201020203" pitchFamily="18" charset="0"/>
              </a:rPr>
              <a:t>data quality for SS data elements of interest found in hospital production messages in terms of their completeness &amp; validness</a:t>
            </a:r>
          </a:p>
          <a:p>
            <a:pPr marL="285750" indent="-285750">
              <a:spcAft>
                <a:spcPts val="600"/>
              </a:spcAft>
              <a:buFont typeface="Wingdings" panose="05000000000000000000" pitchFamily="2" charset="2"/>
              <a:buChar char="§"/>
            </a:pPr>
            <a:r>
              <a:rPr lang="en-US" sz="1400" dirty="0">
                <a:solidFill>
                  <a:schemeClr val="accent1"/>
                </a:solidFill>
                <a:latin typeface="Adobe Devanagari" panose="02040503050201020203" pitchFamily="18" charset="0"/>
                <a:cs typeface="Adobe Devanagari" panose="02040503050201020203" pitchFamily="18" charset="0"/>
              </a:rPr>
              <a:t>Software Tool/Method</a:t>
            </a:r>
            <a:r>
              <a:rPr lang="en-US" sz="1400" dirty="0" smtClean="0">
                <a:solidFill>
                  <a:schemeClr val="accent1"/>
                </a:solidFill>
                <a:latin typeface="Adobe Devanagari" panose="02040503050201020203" pitchFamily="18" charset="0"/>
                <a:cs typeface="Adobe Devanagari" panose="02040503050201020203" pitchFamily="18" charset="0"/>
              </a:rPr>
              <a:t>: Weekly </a:t>
            </a:r>
            <a:r>
              <a:rPr lang="en-US" sz="1400" dirty="0">
                <a:solidFill>
                  <a:schemeClr val="accent1"/>
                </a:solidFill>
                <a:latin typeface="Adobe Devanagari" panose="02040503050201020203" pitchFamily="18" charset="0"/>
                <a:cs typeface="Adobe Devanagari" panose="02040503050201020203" pitchFamily="18" charset="0"/>
              </a:rPr>
              <a:t>HL7 data quality reports generated By R-based SS HL7 data content validation process scheduled to run on local workstation; Subpar performance in ANY required data field will be flagged in the results sent back to hospital partner for immediate attention and improvement</a:t>
            </a:r>
          </a:p>
          <a:p>
            <a:pPr marL="285750" indent="-285750">
              <a:spcAft>
                <a:spcPts val="600"/>
              </a:spcAft>
              <a:buFont typeface="Wingdings" panose="05000000000000000000" pitchFamily="2" charset="2"/>
              <a:buChar char="§"/>
            </a:pPr>
            <a:r>
              <a:rPr lang="en-US" sz="1400" dirty="0" smtClean="0">
                <a:solidFill>
                  <a:schemeClr val="accent1"/>
                </a:solidFill>
                <a:latin typeface="Adobe Devanagari" panose="02040503050201020203" pitchFamily="18" charset="0"/>
                <a:cs typeface="Adobe Devanagari" panose="02040503050201020203" pitchFamily="18" charset="0"/>
              </a:rPr>
              <a:t>Completion Criteria: </a:t>
            </a:r>
          </a:p>
          <a:p>
            <a:pPr marL="742950" lvl="1" indent="-285750">
              <a:spcAft>
                <a:spcPts val="600"/>
              </a:spcAft>
              <a:buFont typeface="Wingdings" panose="05000000000000000000" pitchFamily="2" charset="2"/>
              <a:buChar char="q"/>
            </a:pPr>
            <a:r>
              <a:rPr lang="en-US" sz="1400" dirty="0">
                <a:solidFill>
                  <a:schemeClr val="accent1"/>
                </a:solidFill>
                <a:latin typeface="Adobe Devanagari" panose="02040503050201020203" pitchFamily="18" charset="0"/>
                <a:cs typeface="Adobe Devanagari" panose="02040503050201020203" pitchFamily="18" charset="0"/>
              </a:rPr>
              <a:t>Percentage of completeness and validness for ALL core data elements of interest consistently meet or exceed pre-determined threshold values tailored to hospital capabilities</a:t>
            </a:r>
          </a:p>
        </p:txBody>
      </p:sp>
    </p:spTree>
    <p:extLst>
      <p:ext uri="{BB962C8B-B14F-4D97-AF65-F5344CB8AC3E}">
        <p14:creationId xmlns:p14="http://schemas.microsoft.com/office/powerpoint/2010/main" val="3930691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Data </a:t>
            </a:r>
            <a:r>
              <a:rPr lang="en-US" sz="4400" dirty="0" smtClean="0"/>
              <a:t>Quality Assurance </a:t>
            </a:r>
            <a:r>
              <a:rPr lang="en-US" sz="4400" dirty="0"/>
              <a:t>with </a:t>
            </a:r>
            <a:r>
              <a:rPr lang="en-US" sz="4400" dirty="0" smtClean="0"/>
              <a:t>CDC/NSSP</a:t>
            </a:r>
            <a:endParaRPr lang="en-US" sz="4400" dirty="0"/>
          </a:p>
        </p:txBody>
      </p:sp>
      <p:sp>
        <p:nvSpPr>
          <p:cNvPr id="3" name="Title 3"/>
          <p:cNvSpPr txBox="1">
            <a:spLocks/>
          </p:cNvSpPr>
          <p:nvPr/>
        </p:nvSpPr>
        <p:spPr>
          <a:xfrm>
            <a:off x="1104900" y="1382480"/>
            <a:ext cx="9980682" cy="869501"/>
          </a:xfrm>
          <a:prstGeom prst="rect">
            <a:avLst/>
          </a:prstGeom>
        </p:spPr>
        <p:txBody>
          <a:bodyPr vert="horz" lIns="0" tIns="45720" rIns="0" bIns="4572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285750" indent="-285750" algn="just">
              <a:buFont typeface="Wingdings" panose="05000000000000000000" pitchFamily="2" charset="2"/>
              <a:buChar char="Ø"/>
            </a:pPr>
            <a:endParaRPr lang="en-US" sz="1400" dirty="0">
              <a:latin typeface="Adobe Devanagari" panose="02040503050201020203" pitchFamily="18" charset="0"/>
              <a:cs typeface="Adobe Devanagari" panose="02040503050201020203" pitchFamily="18" charset="0"/>
            </a:endParaRPr>
          </a:p>
        </p:txBody>
      </p:sp>
      <p:sp>
        <p:nvSpPr>
          <p:cNvPr id="13" name="Date Placeholder 12"/>
          <p:cNvSpPr>
            <a:spLocks noGrp="1"/>
          </p:cNvSpPr>
          <p:nvPr>
            <p:ph type="dt" sz="half" idx="10"/>
          </p:nvPr>
        </p:nvSpPr>
        <p:spPr>
          <a:xfrm>
            <a:off x="1104899" y="6356351"/>
            <a:ext cx="2209801" cy="365125"/>
          </a:xfrm>
        </p:spPr>
        <p:txBody>
          <a:bodyPr/>
          <a:lstStyle/>
          <a:p>
            <a:r>
              <a:rPr lang="en-US" smtClean="0"/>
              <a:t>Updated March 26, 2020</a:t>
            </a:r>
            <a:endParaRPr lang="en-US" dirty="0"/>
          </a:p>
        </p:txBody>
      </p:sp>
      <p:sp>
        <p:nvSpPr>
          <p:cNvPr id="14" name="Slide Number Placeholder 13"/>
          <p:cNvSpPr>
            <a:spLocks noGrp="1"/>
          </p:cNvSpPr>
          <p:nvPr>
            <p:ph type="sldNum" sz="quarter" idx="12"/>
          </p:nvPr>
        </p:nvSpPr>
        <p:spPr/>
        <p:txBody>
          <a:bodyPr/>
          <a:lstStyle/>
          <a:p>
            <a:fld id="{0FF54DE5-C571-48E8-A5BC-B369434E2F44}" type="slidenum">
              <a:rPr lang="en-US" smtClean="0"/>
              <a:t>20</a:t>
            </a:fld>
            <a:endParaRPr lang="en-US" dirty="0"/>
          </a:p>
        </p:txBody>
      </p:sp>
      <p:pic>
        <p:nvPicPr>
          <p:cNvPr id="15" name="Picture 14"/>
          <p:cNvPicPr>
            <a:picLocks noChangeAspect="1"/>
          </p:cNvPicPr>
          <p:nvPr/>
        </p:nvPicPr>
        <p:blipFill>
          <a:blip r:embed="rId2"/>
          <a:stretch>
            <a:fillRect/>
          </a:stretch>
        </p:blipFill>
        <p:spPr>
          <a:xfrm>
            <a:off x="5090327" y="6356351"/>
            <a:ext cx="2009827" cy="473973"/>
          </a:xfrm>
          <a:prstGeom prst="rect">
            <a:avLst/>
          </a:prstGeom>
        </p:spPr>
      </p:pic>
      <p:pic>
        <p:nvPicPr>
          <p:cNvPr id="6" name="Picture 5"/>
          <p:cNvPicPr>
            <a:picLocks noChangeAspect="1"/>
          </p:cNvPicPr>
          <p:nvPr/>
        </p:nvPicPr>
        <p:blipFill>
          <a:blip r:embed="rId3"/>
          <a:stretch>
            <a:fillRect/>
          </a:stretch>
        </p:blipFill>
        <p:spPr>
          <a:xfrm>
            <a:off x="1104899" y="2531113"/>
            <a:ext cx="4935797" cy="3785332"/>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16" name="TextBox 15"/>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9" name="Group 18"/>
          <p:cNvGrpSpPr/>
          <p:nvPr/>
        </p:nvGrpSpPr>
        <p:grpSpPr>
          <a:xfrm>
            <a:off x="67129" y="2698830"/>
            <a:ext cx="914400" cy="1460340"/>
            <a:chOff x="67129" y="2560330"/>
            <a:chExt cx="914400" cy="1460340"/>
          </a:xfrm>
        </p:grpSpPr>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21" name="TextBox 20"/>
            <p:cNvSpPr txBox="1"/>
            <p:nvPr/>
          </p:nvSpPr>
          <p:spPr>
            <a:xfrm>
              <a:off x="67129" y="2560330"/>
              <a:ext cx="914400" cy="276999"/>
            </a:xfrm>
            <a:prstGeom prst="rect">
              <a:avLst/>
            </a:prstGeom>
            <a:noFill/>
            <a:ln>
              <a:solidFill>
                <a:srgbClr val="FF0000"/>
              </a:solidFill>
            </a:ln>
          </p:spPr>
          <p:txBody>
            <a:bodyPr wrap="square" rtlCol="0">
              <a:spAutoFit/>
            </a:bodyPr>
            <a:lstStyle/>
            <a:p>
              <a:pPr algn="ctr"/>
              <a:r>
                <a:rPr lang="en-US" sz="1200" dirty="0" smtClean="0"/>
                <a:t>PHASE II</a:t>
              </a:r>
              <a:endParaRPr lang="en-US" sz="1200" dirty="0"/>
            </a:p>
          </p:txBody>
        </p:sp>
      </p:grpSp>
      <p:grpSp>
        <p:nvGrpSpPr>
          <p:cNvPr id="22" name="Group 21"/>
          <p:cNvGrpSpPr/>
          <p:nvPr/>
        </p:nvGrpSpPr>
        <p:grpSpPr>
          <a:xfrm>
            <a:off x="67129" y="4159170"/>
            <a:ext cx="914400" cy="1460340"/>
            <a:chOff x="67129" y="4209280"/>
            <a:chExt cx="914400" cy="1460340"/>
          </a:xfrm>
        </p:grpSpPr>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4" name="TextBox 23"/>
            <p:cNvSpPr txBox="1"/>
            <p:nvPr/>
          </p:nvSpPr>
          <p:spPr>
            <a:xfrm>
              <a:off x="67129" y="420928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grpSp>
      <p:sp>
        <p:nvSpPr>
          <p:cNvPr id="18" name="Rectangle 17"/>
          <p:cNvSpPr/>
          <p:nvPr/>
        </p:nvSpPr>
        <p:spPr>
          <a:xfrm>
            <a:off x="93931" y="3745590"/>
            <a:ext cx="860797" cy="2585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3"/>
          <p:cNvSpPr txBox="1">
            <a:spLocks/>
          </p:cNvSpPr>
          <p:nvPr/>
        </p:nvSpPr>
        <p:spPr>
          <a:xfrm>
            <a:off x="1104900" y="1322605"/>
            <a:ext cx="9980682" cy="1263228"/>
          </a:xfrm>
          <a:prstGeom prst="rect">
            <a:avLst/>
          </a:prstGeom>
        </p:spPr>
        <p:txBody>
          <a:bodyPr vert="horz" lIns="0" tIns="45720" rIns="0" bIns="45720" rtlCol="0"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Source Data</a:t>
            </a:r>
            <a:r>
              <a:rPr lang="en-US" sz="1400" dirty="0" smtClean="0">
                <a:latin typeface="Adobe Devanagari" panose="02040503050201020203" pitchFamily="18" charset="0"/>
                <a:cs typeface="Adobe Devanagari" panose="02040503050201020203" pitchFamily="18" charset="0"/>
              </a:rPr>
              <a:t>: HL7 </a:t>
            </a:r>
            <a:r>
              <a:rPr lang="en-US" sz="1400" dirty="0">
                <a:latin typeface="Adobe Devanagari" panose="02040503050201020203" pitchFamily="18" charset="0"/>
                <a:cs typeface="Adobe Devanagari" panose="02040503050201020203" pitchFamily="18" charset="0"/>
              </a:rPr>
              <a:t>2.5.1 ADT messages of each required message type (A01, A03, A04, A08) created using production data in batch format</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Sending System: Hospital Production Environment </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Receiving System</a:t>
            </a:r>
            <a:r>
              <a:rPr lang="en-US" sz="1400" dirty="0" smtClean="0">
                <a:latin typeface="Adobe Devanagari" panose="02040503050201020203" pitchFamily="18" charset="0"/>
                <a:cs typeface="Adobe Devanagari" panose="02040503050201020203" pitchFamily="18" charset="0"/>
              </a:rPr>
              <a:t>: ADHS </a:t>
            </a:r>
            <a:r>
              <a:rPr lang="en-US" sz="1400" dirty="0" err="1">
                <a:latin typeface="Adobe Devanagari" panose="02040503050201020203" pitchFamily="18" charset="0"/>
                <a:cs typeface="Adobe Devanagari" panose="02040503050201020203" pitchFamily="18" charset="0"/>
              </a:rPr>
              <a:t>sFTP</a:t>
            </a:r>
            <a:r>
              <a:rPr lang="en-US" sz="1400" dirty="0">
                <a:latin typeface="Adobe Devanagari" panose="02040503050201020203" pitchFamily="18" charset="0"/>
                <a:cs typeface="Adobe Devanagari" panose="02040503050201020203" pitchFamily="18" charset="0"/>
              </a:rPr>
              <a:t> File Server</a:t>
            </a:r>
          </a:p>
          <a:p>
            <a:pPr marL="285750" indent="-285750" algn="just">
              <a:lnSpc>
                <a:spcPct val="100000"/>
              </a:lnSpc>
              <a:spcAft>
                <a:spcPts val="600"/>
              </a:spcAft>
              <a:buFont typeface="Wingdings" panose="05000000000000000000" pitchFamily="2" charset="2"/>
              <a:buChar char="§"/>
            </a:pPr>
            <a:r>
              <a:rPr lang="en-US" sz="1400" dirty="0">
                <a:latin typeface="Adobe Devanagari" panose="02040503050201020203" pitchFamily="18" charset="0"/>
                <a:cs typeface="Adobe Devanagari" panose="02040503050201020203" pitchFamily="18" charset="0"/>
              </a:rPr>
              <a:t>Batch File Submission Frequency</a:t>
            </a:r>
            <a:r>
              <a:rPr lang="en-US" sz="1400" dirty="0" smtClean="0">
                <a:latin typeface="Adobe Devanagari" panose="02040503050201020203" pitchFamily="18" charset="0"/>
                <a:cs typeface="Adobe Devanagari" panose="02040503050201020203" pitchFamily="18" charset="0"/>
              </a:rPr>
              <a:t>: One </a:t>
            </a:r>
            <a:r>
              <a:rPr lang="en-US" sz="1400" dirty="0">
                <a:latin typeface="Adobe Devanagari" panose="02040503050201020203" pitchFamily="18" charset="0"/>
                <a:cs typeface="Adobe Devanagari" panose="02040503050201020203" pitchFamily="18" charset="0"/>
              </a:rPr>
              <a:t>batch file expected for every 6 hour at </a:t>
            </a:r>
            <a:r>
              <a:rPr lang="en-US" sz="1400" dirty="0" smtClean="0">
                <a:latin typeface="Adobe Devanagari" panose="02040503050201020203" pitchFamily="18" charset="0"/>
                <a:cs typeface="Adobe Devanagari" panose="02040503050201020203" pitchFamily="18" charset="0"/>
              </a:rPr>
              <a:t>minimum </a:t>
            </a:r>
            <a:endParaRPr lang="en-US" sz="1400" dirty="0">
              <a:latin typeface="Adobe Devanagari" panose="02040503050201020203" pitchFamily="18" charset="0"/>
              <a:cs typeface="Adobe Devanagari" panose="02040503050201020203" pitchFamily="18" charset="0"/>
            </a:endParaRPr>
          </a:p>
        </p:txBody>
      </p:sp>
      <p:sp>
        <p:nvSpPr>
          <p:cNvPr id="26" name="TextBox 25"/>
          <p:cNvSpPr txBox="1"/>
          <p:nvPr/>
        </p:nvSpPr>
        <p:spPr>
          <a:xfrm>
            <a:off x="6384471" y="2537906"/>
            <a:ext cx="4886712" cy="3877985"/>
          </a:xfrm>
          <a:prstGeom prst="rect">
            <a:avLst/>
          </a:prstGeom>
          <a:noFill/>
        </p:spPr>
        <p:txBody>
          <a:bodyPr wrap="square" rtlCol="0">
            <a:spAutoFit/>
          </a:bodyPr>
          <a:lstStyle/>
          <a:p>
            <a:pPr algn="ctr"/>
            <a:r>
              <a:rPr lang="en-US" sz="1600" b="1" u="sng" dirty="0" smtClean="0">
                <a:solidFill>
                  <a:schemeClr val="accent1"/>
                </a:solidFill>
                <a:latin typeface="Adobe Devanagari" panose="02040503050201020203" pitchFamily="18" charset="0"/>
                <a:cs typeface="Adobe Devanagari" panose="02040503050201020203" pitchFamily="18" charset="0"/>
              </a:rPr>
              <a:t>Evaluation Scheme</a:t>
            </a:r>
            <a:endParaRPr lang="en-US" sz="1600" dirty="0" smtClean="0">
              <a:solidFill>
                <a:schemeClr val="accent1"/>
              </a:solidFill>
              <a:latin typeface="Adobe Devanagari" panose="02040503050201020203" pitchFamily="18" charset="0"/>
              <a:cs typeface="Adobe Devanagari" panose="02040503050201020203" pitchFamily="18" charset="0"/>
            </a:endParaRPr>
          </a:p>
          <a:p>
            <a:pPr marL="285750" indent="-285750">
              <a:spcAft>
                <a:spcPts val="600"/>
              </a:spcAft>
              <a:buFont typeface="Wingdings" panose="05000000000000000000" pitchFamily="2" charset="2"/>
              <a:buChar char="§"/>
            </a:pPr>
            <a:r>
              <a:rPr lang="en-US" sz="1400" dirty="0">
                <a:solidFill>
                  <a:schemeClr val="accent1"/>
                </a:solidFill>
                <a:latin typeface="Adobe Devanagari" panose="02040503050201020203" pitchFamily="18" charset="0"/>
                <a:cs typeface="Adobe Devanagari" panose="02040503050201020203" pitchFamily="18" charset="0"/>
              </a:rPr>
              <a:t>Objective</a:t>
            </a:r>
            <a:r>
              <a:rPr lang="en-US" sz="1400" dirty="0" smtClean="0">
                <a:solidFill>
                  <a:schemeClr val="accent1"/>
                </a:solidFill>
                <a:latin typeface="Adobe Devanagari" panose="02040503050201020203" pitchFamily="18" charset="0"/>
                <a:cs typeface="Adobe Devanagari" panose="02040503050201020203" pitchFamily="18" charset="0"/>
              </a:rPr>
              <a:t>: Ensure </a:t>
            </a:r>
            <a:r>
              <a:rPr lang="en-US" sz="1400" dirty="0">
                <a:solidFill>
                  <a:schemeClr val="accent1"/>
                </a:solidFill>
                <a:latin typeface="Adobe Devanagari" panose="02040503050201020203" pitchFamily="18" charset="0"/>
                <a:cs typeface="Adobe Devanagari" panose="02040503050201020203" pitchFamily="18" charset="0"/>
              </a:rPr>
              <a:t>consistent &amp; timely data submissions in CDC/NSSP </a:t>
            </a:r>
            <a:r>
              <a:rPr lang="en-US" sz="1400" dirty="0" err="1">
                <a:solidFill>
                  <a:schemeClr val="accent1"/>
                </a:solidFill>
                <a:latin typeface="Adobe Devanagari" panose="02040503050201020203" pitchFamily="18" charset="0"/>
                <a:cs typeface="Adobe Devanagari" panose="02040503050201020203" pitchFamily="18" charset="0"/>
              </a:rPr>
              <a:t>BioSense</a:t>
            </a:r>
            <a:r>
              <a:rPr lang="en-US" sz="1400" dirty="0">
                <a:solidFill>
                  <a:schemeClr val="accent1"/>
                </a:solidFill>
                <a:latin typeface="Adobe Devanagari" panose="02040503050201020203" pitchFamily="18" charset="0"/>
                <a:cs typeface="Adobe Devanagari" panose="02040503050201020203" pitchFamily="18" charset="0"/>
              </a:rPr>
              <a:t> Platform as well as same level of data quality consistency found in hospital production messages as observed in validation with ADHS</a:t>
            </a:r>
          </a:p>
          <a:p>
            <a:pPr marL="285750" indent="-285750">
              <a:spcAft>
                <a:spcPts val="600"/>
              </a:spcAft>
              <a:buFont typeface="Wingdings" panose="05000000000000000000" pitchFamily="2" charset="2"/>
              <a:buChar char="§"/>
            </a:pPr>
            <a:r>
              <a:rPr lang="en-US" sz="1400" dirty="0">
                <a:solidFill>
                  <a:schemeClr val="accent1"/>
                </a:solidFill>
                <a:latin typeface="Adobe Devanagari" panose="02040503050201020203" pitchFamily="18" charset="0"/>
                <a:cs typeface="Adobe Devanagari" panose="02040503050201020203" pitchFamily="18" charset="0"/>
              </a:rPr>
              <a:t>Software </a:t>
            </a:r>
            <a:r>
              <a:rPr lang="en-US" sz="1400" dirty="0" smtClean="0">
                <a:solidFill>
                  <a:schemeClr val="accent1"/>
                </a:solidFill>
                <a:latin typeface="Adobe Devanagari" panose="02040503050201020203" pitchFamily="18" charset="0"/>
                <a:cs typeface="Adobe Devanagari" panose="02040503050201020203" pitchFamily="18" charset="0"/>
              </a:rPr>
              <a:t>Tool/Method: NSSP </a:t>
            </a:r>
            <a:r>
              <a:rPr lang="en-US" sz="1400" dirty="0">
                <a:solidFill>
                  <a:schemeClr val="accent1"/>
                </a:solidFill>
                <a:latin typeface="Adobe Devanagari" panose="02040503050201020203" pitchFamily="18" charset="0"/>
                <a:cs typeface="Adobe Devanagari" panose="02040503050201020203" pitchFamily="18" charset="0"/>
              </a:rPr>
              <a:t>staging data quality reports in conjunction with locally implemented data quality monitoring applications; Any unexpected drop in daily file submissions or/and data quality measures will be promptly reported back to hospital partner for timely remedial actions</a:t>
            </a:r>
          </a:p>
          <a:p>
            <a:pPr marL="285750" indent="-285750">
              <a:spcAft>
                <a:spcPts val="600"/>
              </a:spcAft>
              <a:buFont typeface="Wingdings" panose="05000000000000000000" pitchFamily="2" charset="2"/>
              <a:buChar char="§"/>
            </a:pPr>
            <a:r>
              <a:rPr lang="en-US" sz="1400" dirty="0" smtClean="0">
                <a:solidFill>
                  <a:schemeClr val="accent1"/>
                </a:solidFill>
                <a:latin typeface="Adobe Devanagari" panose="02040503050201020203" pitchFamily="18" charset="0"/>
                <a:cs typeface="Adobe Devanagari" panose="02040503050201020203" pitchFamily="18" charset="0"/>
              </a:rPr>
              <a:t>Completion Criteria: </a:t>
            </a:r>
          </a:p>
          <a:p>
            <a:pPr marL="742950" lvl="1" indent="-285750">
              <a:spcAft>
                <a:spcPts val="600"/>
              </a:spcAft>
              <a:buFont typeface="Wingdings" panose="05000000000000000000" pitchFamily="2" charset="2"/>
              <a:buChar char="q"/>
            </a:pPr>
            <a:r>
              <a:rPr lang="en-US" sz="1400" dirty="0">
                <a:solidFill>
                  <a:schemeClr val="accent1"/>
                </a:solidFill>
                <a:latin typeface="Adobe Devanagari" panose="02040503050201020203" pitchFamily="18" charset="0"/>
                <a:cs typeface="Adobe Devanagari" panose="02040503050201020203" pitchFamily="18" charset="0"/>
              </a:rPr>
              <a:t>Batch file submissions meet timeliness requirement for production </a:t>
            </a:r>
            <a:r>
              <a:rPr lang="en-US" sz="1400" dirty="0" smtClean="0">
                <a:solidFill>
                  <a:schemeClr val="accent1"/>
                </a:solidFill>
                <a:latin typeface="Adobe Devanagari" panose="02040503050201020203" pitchFamily="18" charset="0"/>
                <a:cs typeface="Adobe Devanagari" panose="02040503050201020203" pitchFamily="18" charset="0"/>
              </a:rPr>
              <a:t>usage for </a:t>
            </a:r>
            <a:r>
              <a:rPr lang="en-US" sz="1400" dirty="0">
                <a:solidFill>
                  <a:schemeClr val="accent1"/>
                </a:solidFill>
                <a:latin typeface="Adobe Devanagari" panose="02040503050201020203" pitchFamily="18" charset="0"/>
                <a:cs typeface="Adobe Devanagari" panose="02040503050201020203" pitchFamily="18" charset="0"/>
              </a:rPr>
              <a:t>a minimal of 30 </a:t>
            </a:r>
            <a:r>
              <a:rPr lang="en-US" sz="1400" dirty="0" smtClean="0">
                <a:solidFill>
                  <a:schemeClr val="accent1"/>
                </a:solidFill>
                <a:latin typeface="Adobe Devanagari" panose="02040503050201020203" pitchFamily="18" charset="0"/>
                <a:cs typeface="Adobe Devanagari" panose="02040503050201020203" pitchFamily="18" charset="0"/>
              </a:rPr>
              <a:t>days consecutively</a:t>
            </a:r>
            <a:endParaRPr lang="en-US" sz="1400" dirty="0">
              <a:solidFill>
                <a:schemeClr val="accent1"/>
              </a:solidFill>
              <a:latin typeface="Adobe Devanagari" panose="02040503050201020203" pitchFamily="18" charset="0"/>
              <a:cs typeface="Adobe Devanagari" panose="02040503050201020203" pitchFamily="18" charset="0"/>
            </a:endParaRPr>
          </a:p>
          <a:p>
            <a:pPr marL="742950" lvl="1" indent="-285750">
              <a:spcAft>
                <a:spcPts val="600"/>
              </a:spcAft>
              <a:buFont typeface="Wingdings" panose="05000000000000000000" pitchFamily="2" charset="2"/>
              <a:buChar char="q"/>
            </a:pPr>
            <a:r>
              <a:rPr lang="en-US" sz="1400" dirty="0">
                <a:solidFill>
                  <a:schemeClr val="accent1"/>
                </a:solidFill>
                <a:latin typeface="Adobe Devanagari" panose="02040503050201020203" pitchFamily="18" charset="0"/>
                <a:cs typeface="Adobe Devanagari" panose="02040503050201020203" pitchFamily="18" charset="0"/>
              </a:rPr>
              <a:t>Percentage of completeness and validness for ALL core data elements of interest consistently </a:t>
            </a:r>
            <a:r>
              <a:rPr lang="en-US" sz="1400" dirty="0" smtClean="0">
                <a:solidFill>
                  <a:schemeClr val="accent1"/>
                </a:solidFill>
                <a:latin typeface="Adobe Devanagari" panose="02040503050201020203" pitchFamily="18" charset="0"/>
                <a:cs typeface="Adobe Devanagari" panose="02040503050201020203" pitchFamily="18" charset="0"/>
              </a:rPr>
              <a:t>meet or </a:t>
            </a:r>
            <a:r>
              <a:rPr lang="en-US" sz="1400" dirty="0">
                <a:solidFill>
                  <a:schemeClr val="accent1"/>
                </a:solidFill>
                <a:latin typeface="Adobe Devanagari" panose="02040503050201020203" pitchFamily="18" charset="0"/>
                <a:cs typeface="Adobe Devanagari" panose="02040503050201020203" pitchFamily="18" charset="0"/>
              </a:rPr>
              <a:t>exceed ADHS production targets</a:t>
            </a:r>
          </a:p>
        </p:txBody>
      </p:sp>
    </p:spTree>
    <p:extLst>
      <p:ext uri="{BB962C8B-B14F-4D97-AF65-F5344CB8AC3E}">
        <p14:creationId xmlns:p14="http://schemas.microsoft.com/office/powerpoint/2010/main" val="2567664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Pre Go-Live </a:t>
            </a:r>
            <a:r>
              <a:rPr lang="en-US" sz="4400" dirty="0" smtClean="0"/>
              <a:t>Checklist</a:t>
            </a:r>
            <a:endParaRPr lang="en-US" sz="4400" dirty="0"/>
          </a:p>
        </p:txBody>
      </p:sp>
      <p:sp>
        <p:nvSpPr>
          <p:cNvPr id="3" name="TextBox 2"/>
          <p:cNvSpPr txBox="1"/>
          <p:nvPr/>
        </p:nvSpPr>
        <p:spPr>
          <a:xfrm>
            <a:off x="1104900" y="1592037"/>
            <a:ext cx="9980682" cy="2400657"/>
          </a:xfrm>
          <a:prstGeom prst="rect">
            <a:avLst/>
          </a:prstGeom>
          <a:noFill/>
        </p:spPr>
        <p:txBody>
          <a:bodyPr wrap="square" rtlCol="0">
            <a:spAutoFit/>
          </a:bodyPr>
          <a:lstStyle/>
          <a:p>
            <a:pPr marL="285750" indent="-28575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Hospital </a:t>
            </a:r>
            <a:r>
              <a:rPr lang="en-US" sz="2000" dirty="0">
                <a:latin typeface="Adobe Devanagari" panose="02040503050201020203" pitchFamily="18" charset="0"/>
                <a:cs typeface="Adobe Devanagari" panose="02040503050201020203" pitchFamily="18" charset="0"/>
              </a:rPr>
              <a:t>is able to s</a:t>
            </a:r>
            <a:r>
              <a:rPr lang="en-US" sz="2000" dirty="0" smtClean="0">
                <a:latin typeface="Adobe Devanagari" panose="02040503050201020203" pitchFamily="18" charset="0"/>
                <a:cs typeface="Adobe Devanagari" panose="02040503050201020203" pitchFamily="18" charset="0"/>
              </a:rPr>
              <a:t>end </a:t>
            </a:r>
            <a:r>
              <a:rPr lang="en-US" sz="2000" dirty="0">
                <a:latin typeface="Adobe Devanagari" panose="02040503050201020203" pitchFamily="18" charset="0"/>
                <a:cs typeface="Adobe Devanagari" panose="02040503050201020203" pitchFamily="18" charset="0"/>
              </a:rPr>
              <a:t>c</a:t>
            </a:r>
            <a:r>
              <a:rPr lang="en-US" sz="2000" dirty="0" smtClean="0">
                <a:latin typeface="Adobe Devanagari" panose="02040503050201020203" pitchFamily="18" charset="0"/>
                <a:cs typeface="Adobe Devanagari" panose="02040503050201020203" pitchFamily="18" charset="0"/>
              </a:rPr>
              <a:t>onsistent </a:t>
            </a:r>
            <a:r>
              <a:rPr lang="en-US" sz="2000" dirty="0">
                <a:latin typeface="Adobe Devanagari" panose="02040503050201020203" pitchFamily="18" charset="0"/>
                <a:cs typeface="Adobe Devanagari" panose="02040503050201020203" pitchFamily="18" charset="0"/>
              </a:rPr>
              <a:t>and t</a:t>
            </a:r>
            <a:r>
              <a:rPr lang="en-US" sz="2000" dirty="0" smtClean="0">
                <a:latin typeface="Adobe Devanagari" panose="02040503050201020203" pitchFamily="18" charset="0"/>
                <a:cs typeface="Adobe Devanagari" panose="02040503050201020203" pitchFamily="18" charset="0"/>
              </a:rPr>
              <a:t>imely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aily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iles </a:t>
            </a:r>
            <a:r>
              <a:rPr lang="en-US" sz="2000" dirty="0">
                <a:latin typeface="Adobe Devanagari" panose="02040503050201020203" pitchFamily="18" charset="0"/>
                <a:cs typeface="Adobe Devanagari" panose="02040503050201020203" pitchFamily="18" charset="0"/>
              </a:rPr>
              <a:t>to BioSense </a:t>
            </a:r>
            <a:r>
              <a:rPr lang="en-US" sz="2000" dirty="0" smtClean="0">
                <a:latin typeface="Adobe Devanagari" panose="02040503050201020203" pitchFamily="18" charset="0"/>
                <a:cs typeface="Adobe Devanagari" panose="02040503050201020203" pitchFamily="18" charset="0"/>
              </a:rPr>
              <a:t>Platform for at least 30 days consecutively</a:t>
            </a:r>
            <a:endParaRPr lang="en-US" sz="2000" dirty="0">
              <a:latin typeface="Adobe Devanagari" panose="02040503050201020203" pitchFamily="18" charset="0"/>
              <a:cs typeface="Adobe Devanagari" panose="02040503050201020203" pitchFamily="18" charset="0"/>
            </a:endParaRPr>
          </a:p>
          <a:p>
            <a:pPr marL="285750" indent="-28575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Pre-determined </a:t>
            </a:r>
            <a:r>
              <a:rPr lang="en-US" sz="2000" dirty="0">
                <a:latin typeface="Adobe Devanagari" panose="02040503050201020203" pitchFamily="18" charset="0"/>
                <a:cs typeface="Adobe Devanagari" panose="02040503050201020203" pitchFamily="18" charset="0"/>
              </a:rPr>
              <a:t>c</a:t>
            </a:r>
            <a:r>
              <a:rPr lang="en-US" sz="2000" dirty="0" smtClean="0">
                <a:latin typeface="Adobe Devanagari" panose="02040503050201020203" pitchFamily="18" charset="0"/>
                <a:cs typeface="Adobe Devanagari" panose="02040503050201020203" pitchFamily="18" charset="0"/>
              </a:rPr>
              <a:t>ompleteness </a:t>
            </a:r>
            <a:r>
              <a:rPr lang="en-US" sz="2000" dirty="0">
                <a:latin typeface="Adobe Devanagari" panose="02040503050201020203" pitchFamily="18" charset="0"/>
                <a:cs typeface="Adobe Devanagari" panose="02040503050201020203" pitchFamily="18" charset="0"/>
              </a:rPr>
              <a:t>and v</a:t>
            </a:r>
            <a:r>
              <a:rPr lang="en-US" sz="2000" dirty="0" smtClean="0">
                <a:latin typeface="Adobe Devanagari" panose="02040503050201020203" pitchFamily="18" charset="0"/>
                <a:cs typeface="Adobe Devanagari" panose="02040503050201020203" pitchFamily="18" charset="0"/>
              </a:rPr>
              <a:t>alidness </a:t>
            </a:r>
            <a:r>
              <a:rPr lang="en-US" sz="2000" dirty="0">
                <a:latin typeface="Adobe Devanagari" panose="02040503050201020203" pitchFamily="18" charset="0"/>
                <a:cs typeface="Adobe Devanagari" panose="02040503050201020203" pitchFamily="18" charset="0"/>
              </a:rPr>
              <a:t>g</a:t>
            </a:r>
            <a:r>
              <a:rPr lang="en-US" sz="2000" dirty="0" smtClean="0">
                <a:latin typeface="Adobe Devanagari" panose="02040503050201020203" pitchFamily="18" charset="0"/>
                <a:cs typeface="Adobe Devanagari" panose="02040503050201020203" pitchFamily="18" charset="0"/>
              </a:rPr>
              <a:t>oals for ALL core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ata </a:t>
            </a:r>
            <a:r>
              <a:rPr lang="en-US" sz="2000" dirty="0">
                <a:latin typeface="Adobe Devanagari" panose="02040503050201020203" pitchFamily="18" charset="0"/>
                <a:cs typeface="Adobe Devanagari" panose="02040503050201020203" pitchFamily="18" charset="0"/>
              </a:rPr>
              <a:t>e</a:t>
            </a:r>
            <a:r>
              <a:rPr lang="en-US" sz="2000" dirty="0" smtClean="0">
                <a:latin typeface="Adobe Devanagari" panose="02040503050201020203" pitchFamily="18" charset="0"/>
                <a:cs typeface="Adobe Devanagari" panose="02040503050201020203" pitchFamily="18" charset="0"/>
              </a:rPr>
              <a:t>lements </a:t>
            </a:r>
            <a:r>
              <a:rPr lang="en-US" sz="2000" dirty="0">
                <a:latin typeface="Adobe Devanagari" panose="02040503050201020203" pitchFamily="18" charset="0"/>
                <a:cs typeface="Adobe Devanagari" panose="02040503050201020203" pitchFamily="18" charset="0"/>
              </a:rPr>
              <a:t>of </a:t>
            </a:r>
            <a:r>
              <a:rPr lang="en-US" sz="2000" dirty="0" smtClean="0">
                <a:latin typeface="Adobe Devanagari" panose="02040503050201020203" pitchFamily="18" charset="0"/>
                <a:cs typeface="Adobe Devanagari" panose="02040503050201020203" pitchFamily="18" charset="0"/>
              </a:rPr>
              <a:t>interest were consistently met or exceeded in NSSP’s weekly DQ reports</a:t>
            </a:r>
          </a:p>
          <a:p>
            <a:pPr marL="285750" indent="-285750" algn="just">
              <a:spcAft>
                <a:spcPts val="1800"/>
              </a:spcAft>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Data quality </a:t>
            </a:r>
            <a:r>
              <a:rPr lang="en-US" sz="2000" dirty="0">
                <a:latin typeface="Adobe Devanagari" panose="02040503050201020203" pitchFamily="18" charset="0"/>
                <a:cs typeface="Adobe Devanagari" panose="02040503050201020203" pitchFamily="18" charset="0"/>
              </a:rPr>
              <a:t>for ALL core data elements of interest consistently </a:t>
            </a:r>
            <a:r>
              <a:rPr lang="en-US" sz="2000" dirty="0" smtClean="0">
                <a:latin typeface="Adobe Devanagari" panose="02040503050201020203" pitchFamily="18" charset="0"/>
                <a:cs typeface="Adobe Devanagari" panose="02040503050201020203" pitchFamily="18" charset="0"/>
              </a:rPr>
              <a:t>meet or exceed ADHS production goals</a:t>
            </a:r>
            <a:endParaRPr lang="en-US" sz="2000" dirty="0">
              <a:latin typeface="Adobe Devanagari" panose="02040503050201020203" pitchFamily="18" charset="0"/>
              <a:cs typeface="Adobe Devanagari" panose="02040503050201020203" pitchFamily="18" charset="0"/>
            </a:endParaRPr>
          </a:p>
        </p:txBody>
      </p:sp>
      <p:sp>
        <p:nvSpPr>
          <p:cNvPr id="10" name="Date Placeholder 9"/>
          <p:cNvSpPr>
            <a:spLocks noGrp="1"/>
          </p:cNvSpPr>
          <p:nvPr>
            <p:ph type="dt" sz="half" idx="10"/>
          </p:nvPr>
        </p:nvSpPr>
        <p:spPr>
          <a:xfrm>
            <a:off x="1104899" y="6356351"/>
            <a:ext cx="2311401" cy="365125"/>
          </a:xfrm>
        </p:spPr>
        <p:txBody>
          <a:bodyPr/>
          <a:lstStyle/>
          <a:p>
            <a:r>
              <a:rPr lang="en-US" smtClean="0"/>
              <a:t>Updated March 26, 2020</a:t>
            </a:r>
            <a:endParaRPr lang="en-US" dirty="0"/>
          </a:p>
        </p:txBody>
      </p:sp>
      <p:sp>
        <p:nvSpPr>
          <p:cNvPr id="11" name="Slide Number Placeholder 10"/>
          <p:cNvSpPr>
            <a:spLocks noGrp="1"/>
          </p:cNvSpPr>
          <p:nvPr>
            <p:ph type="sldNum" sz="quarter" idx="12"/>
          </p:nvPr>
        </p:nvSpPr>
        <p:spPr/>
        <p:txBody>
          <a:bodyPr/>
          <a:lstStyle/>
          <a:p>
            <a:fld id="{0FF54DE5-C571-48E8-A5BC-B369434E2F44}" type="slidenum">
              <a:rPr lang="en-US" smtClean="0"/>
              <a:t>21</a:t>
            </a:fld>
            <a:endParaRPr lang="en-US"/>
          </a:p>
        </p:txBody>
      </p:sp>
      <p:pic>
        <p:nvPicPr>
          <p:cNvPr id="12" name="Picture 11"/>
          <p:cNvPicPr>
            <a:picLocks noChangeAspect="1"/>
          </p:cNvPicPr>
          <p:nvPr/>
        </p:nvPicPr>
        <p:blipFill>
          <a:blip r:embed="rId2"/>
          <a:stretch>
            <a:fillRect/>
          </a:stretch>
        </p:blipFill>
        <p:spPr>
          <a:xfrm>
            <a:off x="5090327" y="6356351"/>
            <a:ext cx="2009827" cy="473973"/>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9" name="TextBox 8"/>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5" name="Group 14"/>
          <p:cNvGrpSpPr/>
          <p:nvPr/>
        </p:nvGrpSpPr>
        <p:grpSpPr>
          <a:xfrm>
            <a:off x="67129" y="2698830"/>
            <a:ext cx="914400" cy="1460340"/>
            <a:chOff x="67129" y="2560330"/>
            <a:chExt cx="914400" cy="1460340"/>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7" name="TextBox 16"/>
            <p:cNvSpPr txBox="1"/>
            <p:nvPr/>
          </p:nvSpPr>
          <p:spPr>
            <a:xfrm>
              <a:off x="67129" y="2560330"/>
              <a:ext cx="914400" cy="276999"/>
            </a:xfrm>
            <a:prstGeom prst="rect">
              <a:avLst/>
            </a:prstGeom>
            <a:noFill/>
            <a:ln>
              <a:solidFill>
                <a:srgbClr val="FF0000"/>
              </a:solidFill>
            </a:ln>
          </p:spPr>
          <p:txBody>
            <a:bodyPr wrap="square" rtlCol="0">
              <a:spAutoFit/>
            </a:bodyPr>
            <a:lstStyle/>
            <a:p>
              <a:pPr algn="ctr"/>
              <a:r>
                <a:rPr lang="en-US" sz="1200" dirty="0" smtClean="0"/>
                <a:t>PHASE II</a:t>
              </a:r>
              <a:endParaRPr lang="en-US" sz="1200" dirty="0"/>
            </a:p>
          </p:txBody>
        </p:sp>
      </p:grpSp>
      <p:grpSp>
        <p:nvGrpSpPr>
          <p:cNvPr id="18" name="Group 17"/>
          <p:cNvGrpSpPr/>
          <p:nvPr/>
        </p:nvGrpSpPr>
        <p:grpSpPr>
          <a:xfrm>
            <a:off x="67129" y="4159170"/>
            <a:ext cx="914400" cy="1460340"/>
            <a:chOff x="67129" y="4209280"/>
            <a:chExt cx="914400" cy="1460340"/>
          </a:xfrm>
        </p:grpSpPr>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0" name="TextBox 19"/>
            <p:cNvSpPr txBox="1"/>
            <p:nvPr/>
          </p:nvSpPr>
          <p:spPr>
            <a:xfrm>
              <a:off x="67129" y="4209280"/>
              <a:ext cx="914400" cy="276999"/>
            </a:xfrm>
            <a:prstGeom prst="rect">
              <a:avLst/>
            </a:prstGeom>
            <a:noFill/>
            <a:ln>
              <a:solidFill>
                <a:schemeClr val="tx1"/>
              </a:solidFill>
            </a:ln>
          </p:spPr>
          <p:txBody>
            <a:bodyPr wrap="square" rtlCol="0">
              <a:spAutoFit/>
            </a:bodyPr>
            <a:lstStyle/>
            <a:p>
              <a:pPr algn="ctr"/>
              <a:r>
                <a:rPr lang="en-US" sz="1200" dirty="0" smtClean="0"/>
                <a:t>PHASE III</a:t>
              </a:r>
              <a:endParaRPr lang="en-US" sz="1200" dirty="0"/>
            </a:p>
          </p:txBody>
        </p:sp>
      </p:grpSp>
      <p:sp>
        <p:nvSpPr>
          <p:cNvPr id="14" name="Rectangle 13"/>
          <p:cNvSpPr/>
          <p:nvPr/>
        </p:nvSpPr>
        <p:spPr>
          <a:xfrm>
            <a:off x="93931" y="3966969"/>
            <a:ext cx="860797" cy="1922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7514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4899" y="2653393"/>
            <a:ext cx="9345387" cy="2922813"/>
          </a:xfrm>
        </p:spPr>
        <p:txBody>
          <a:bodyPr>
            <a:noAutofit/>
          </a:bodyPr>
          <a:lstStyle/>
          <a:p>
            <a:r>
              <a:rPr lang="en-US" sz="4000" dirty="0" smtClean="0"/>
              <a:t>PHASE III: PRODUCTION</a:t>
            </a:r>
            <a:r>
              <a:rPr lang="en-US" dirty="0" smtClean="0"/>
              <a:t/>
            </a:r>
            <a:br>
              <a:rPr lang="en-US" dirty="0" smtClean="0"/>
            </a:br>
            <a:r>
              <a:rPr lang="en-US" sz="2800" dirty="0" smtClean="0"/>
              <a:t>GO-LIVE </a:t>
            </a:r>
            <a:br>
              <a:rPr lang="en-US" sz="2800" dirty="0" smtClean="0"/>
            </a:br>
            <a:r>
              <a:rPr lang="en-US" sz="2800" dirty="0" smtClean="0"/>
              <a:t>Daily </a:t>
            </a:r>
            <a:r>
              <a:rPr lang="en-US" sz="2800" dirty="0"/>
              <a:t>Data Submission in </a:t>
            </a:r>
            <a:r>
              <a:rPr lang="en-US" sz="2800" dirty="0" smtClean="0"/>
              <a:t>Production</a:t>
            </a:r>
            <a:br>
              <a:rPr lang="en-US" sz="2800" dirty="0" smtClean="0"/>
            </a:br>
            <a:r>
              <a:rPr lang="en-US" sz="2800" dirty="0">
                <a:solidFill>
                  <a:srgbClr val="FFFFFF"/>
                </a:solidFill>
              </a:rPr>
              <a:t>Drop OFF </a:t>
            </a:r>
            <a:br>
              <a:rPr lang="en-US" sz="2800" dirty="0">
                <a:solidFill>
                  <a:srgbClr val="FFFFFF"/>
                </a:solidFill>
              </a:rPr>
            </a:br>
            <a:r>
              <a:rPr lang="en-US" sz="2800" dirty="0">
                <a:solidFill>
                  <a:srgbClr val="FFFFFF"/>
                </a:solidFill>
              </a:rPr>
              <a:t>Data Re-Validation Process</a:t>
            </a:r>
            <a:endParaRPr lang="en-US" dirty="0"/>
          </a:p>
        </p:txBody>
      </p:sp>
      <p:sp>
        <p:nvSpPr>
          <p:cNvPr id="3" name="Date Placeholder 2"/>
          <p:cNvSpPr>
            <a:spLocks noGrp="1"/>
          </p:cNvSpPr>
          <p:nvPr>
            <p:ph type="dt" sz="half" idx="10"/>
          </p:nvPr>
        </p:nvSpPr>
        <p:spPr>
          <a:xfrm>
            <a:off x="1104899" y="6356351"/>
            <a:ext cx="2171701" cy="365125"/>
          </a:xfrm>
        </p:spPr>
        <p:txBody>
          <a:bodyPr/>
          <a:lstStyle/>
          <a:p>
            <a:r>
              <a:rPr lang="en-US"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22</a:t>
            </a:fld>
            <a:endParaRPr lang="en-US"/>
          </a:p>
        </p:txBody>
      </p:sp>
    </p:spTree>
    <p:extLst>
      <p:ext uri="{BB962C8B-B14F-4D97-AF65-F5344CB8AC3E}">
        <p14:creationId xmlns:p14="http://schemas.microsoft.com/office/powerpoint/2010/main" val="2813827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Go-Live </a:t>
            </a:r>
            <a:r>
              <a:rPr lang="en-US" sz="4400" dirty="0" smtClean="0"/>
              <a:t>Planning (ADHS)</a:t>
            </a:r>
            <a:endParaRPr lang="en-US" sz="4400" dirty="0"/>
          </a:p>
        </p:txBody>
      </p:sp>
      <p:sp>
        <p:nvSpPr>
          <p:cNvPr id="3" name="Content Placeholder 2"/>
          <p:cNvSpPr txBox="1">
            <a:spLocks/>
          </p:cNvSpPr>
          <p:nvPr/>
        </p:nvSpPr>
        <p:spPr>
          <a:xfrm>
            <a:off x="1104900" y="1591074"/>
            <a:ext cx="9980682" cy="4525963"/>
          </a:xfrm>
          <a:prstGeom prst="rect">
            <a:avLst/>
          </a:prstGeom>
        </p:spPr>
        <p:txBody>
          <a:bodyPr>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Update </a:t>
            </a:r>
            <a:r>
              <a:rPr lang="en-US" dirty="0">
                <a:latin typeface="Adobe Devanagari" panose="02040503050201020203" pitchFamily="18" charset="0"/>
                <a:cs typeface="Adobe Devanagari" panose="02040503050201020203" pitchFamily="18" charset="0"/>
              </a:rPr>
              <a:t>M</a:t>
            </a:r>
            <a:r>
              <a:rPr lang="en-US" dirty="0" smtClean="0">
                <a:latin typeface="Adobe Devanagari" panose="02040503050201020203" pitchFamily="18" charset="0"/>
                <a:cs typeface="Adobe Devanagari" panose="02040503050201020203" pitchFamily="18" charset="0"/>
              </a:rPr>
              <a:t>aster Facility Table (MFT) in BioSense</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Ensure all facility information on record is up to date </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Facility status </a:t>
            </a:r>
            <a:r>
              <a:rPr lang="en-US" sz="1800" dirty="0">
                <a:latin typeface="Adobe Devanagari" panose="02040503050201020203" pitchFamily="18" charset="0"/>
                <a:cs typeface="Adobe Devanagari" panose="02040503050201020203" pitchFamily="18" charset="0"/>
              </a:rPr>
              <a:t>c</a:t>
            </a:r>
            <a:r>
              <a:rPr lang="en-US" sz="1800" dirty="0" smtClean="0">
                <a:latin typeface="Adobe Devanagari" panose="02040503050201020203" pitchFamily="18" charset="0"/>
                <a:cs typeface="Adobe Devanagari" panose="02040503050201020203" pitchFamily="18" charset="0"/>
              </a:rPr>
              <a:t>hanged from “Onboarding” to “Active”</a:t>
            </a:r>
          </a:p>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Obtain CDC/NSSP approval to move into BioSense Production Platform</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Create JIRA ticket for CDC/NSSP support team to review MFT changes implemented by ADHS</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Two forms of approvals </a:t>
            </a:r>
            <a:r>
              <a:rPr lang="en-US" sz="1800" dirty="0">
                <a:latin typeface="Adobe Devanagari" panose="02040503050201020203" pitchFamily="18" charset="0"/>
                <a:cs typeface="Adobe Devanagari" panose="02040503050201020203" pitchFamily="18" charset="0"/>
              </a:rPr>
              <a:t>n</a:t>
            </a:r>
            <a:r>
              <a:rPr lang="en-US" sz="1800" dirty="0" smtClean="0">
                <a:latin typeface="Adobe Devanagari" panose="02040503050201020203" pitchFamily="18" charset="0"/>
                <a:cs typeface="Adobe Devanagari" panose="02040503050201020203" pitchFamily="18" charset="0"/>
              </a:rPr>
              <a:t>eeded to be documented in order to move </a:t>
            </a:r>
            <a:r>
              <a:rPr lang="en-US" sz="1800" dirty="0">
                <a:latin typeface="Adobe Devanagari" panose="02040503050201020203" pitchFamily="18" charset="0"/>
                <a:cs typeface="Adobe Devanagari" panose="02040503050201020203" pitchFamily="18" charset="0"/>
              </a:rPr>
              <a:t>f</a:t>
            </a:r>
            <a:r>
              <a:rPr lang="en-US" sz="1800" dirty="0" smtClean="0">
                <a:latin typeface="Adobe Devanagari" panose="02040503050201020203" pitchFamily="18" charset="0"/>
                <a:cs typeface="Adobe Devanagari" panose="02040503050201020203" pitchFamily="18" charset="0"/>
              </a:rPr>
              <a:t>orward</a:t>
            </a:r>
          </a:p>
          <a:p>
            <a:pPr lvl="2"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ICF Onboarding Team</a:t>
            </a:r>
          </a:p>
          <a:p>
            <a:pPr lvl="2"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NSSP Analytic Data Management Team</a:t>
            </a:r>
          </a:p>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Schedule Go-Live call with </a:t>
            </a:r>
            <a:r>
              <a:rPr lang="en-US" dirty="0">
                <a:latin typeface="Adobe Devanagari" panose="02040503050201020203" pitchFamily="18" charset="0"/>
                <a:cs typeface="Adobe Devanagari" panose="02040503050201020203" pitchFamily="18" charset="0"/>
              </a:rPr>
              <a:t>a</a:t>
            </a:r>
            <a:r>
              <a:rPr lang="en-US" dirty="0" smtClean="0">
                <a:latin typeface="Adobe Devanagari" panose="02040503050201020203" pitchFamily="18" charset="0"/>
                <a:cs typeface="Adobe Devanagari" panose="02040503050201020203" pitchFamily="18" charset="0"/>
              </a:rPr>
              <a:t>ll parties to</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Communicate the Go-Live process</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Assign roles/responsibilities for each </a:t>
            </a:r>
            <a:r>
              <a:rPr lang="en-US" sz="1800" dirty="0">
                <a:latin typeface="Adobe Devanagari" panose="02040503050201020203" pitchFamily="18" charset="0"/>
                <a:cs typeface="Adobe Devanagari" panose="02040503050201020203" pitchFamily="18" charset="0"/>
              </a:rPr>
              <a:t>p</a:t>
            </a:r>
            <a:r>
              <a:rPr lang="en-US" sz="1800" dirty="0" smtClean="0">
                <a:latin typeface="Adobe Devanagari" panose="02040503050201020203" pitchFamily="18" charset="0"/>
                <a:cs typeface="Adobe Devanagari" panose="02040503050201020203" pitchFamily="18" charset="0"/>
              </a:rPr>
              <a:t>arty </a:t>
            </a:r>
            <a:r>
              <a:rPr lang="en-US" sz="1800" dirty="0">
                <a:latin typeface="Adobe Devanagari" panose="02040503050201020203" pitchFamily="18" charset="0"/>
                <a:cs typeface="Adobe Devanagari" panose="02040503050201020203" pitchFamily="18" charset="0"/>
              </a:rPr>
              <a:t>d</a:t>
            </a:r>
            <a:r>
              <a:rPr lang="en-US" sz="1800" dirty="0" smtClean="0">
                <a:latin typeface="Adobe Devanagari" panose="02040503050201020203" pitchFamily="18" charset="0"/>
                <a:cs typeface="Adobe Devanagari" panose="02040503050201020203" pitchFamily="18" charset="0"/>
              </a:rPr>
              <a:t>uring and after Go-Live</a:t>
            </a:r>
          </a:p>
          <a:p>
            <a:pPr lvl="1" algn="just">
              <a:buFont typeface="Wingdings" panose="05000000000000000000" pitchFamily="2" charset="2"/>
              <a:buChar char="q"/>
            </a:pPr>
            <a:r>
              <a:rPr lang="en-US" sz="1800" dirty="0" smtClean="0">
                <a:latin typeface="Adobe Devanagari" panose="02040503050201020203" pitchFamily="18" charset="0"/>
                <a:cs typeface="Adobe Devanagari" panose="02040503050201020203" pitchFamily="18" charset="0"/>
              </a:rPr>
              <a:t>Answer questions from partners</a:t>
            </a:r>
            <a:endParaRPr lang="en-US" sz="1800" dirty="0">
              <a:latin typeface="Adobe Devanagari" panose="02040503050201020203" pitchFamily="18" charset="0"/>
              <a:cs typeface="Adobe Devanagari" panose="02040503050201020203" pitchFamily="18" charset="0"/>
            </a:endParaRPr>
          </a:p>
        </p:txBody>
      </p:sp>
      <p:sp>
        <p:nvSpPr>
          <p:cNvPr id="10" name="Date Placeholder 9"/>
          <p:cNvSpPr>
            <a:spLocks noGrp="1"/>
          </p:cNvSpPr>
          <p:nvPr>
            <p:ph type="dt" sz="half" idx="10"/>
          </p:nvPr>
        </p:nvSpPr>
        <p:spPr>
          <a:xfrm>
            <a:off x="1104899" y="6356351"/>
            <a:ext cx="2044701" cy="365125"/>
          </a:xfrm>
        </p:spPr>
        <p:txBody>
          <a:bodyPr/>
          <a:lstStyle/>
          <a:p>
            <a:r>
              <a:rPr lang="en-US" smtClean="0"/>
              <a:t>Updated March 26, 2020</a:t>
            </a:r>
            <a:endParaRPr lang="en-US" dirty="0"/>
          </a:p>
        </p:txBody>
      </p:sp>
      <p:sp>
        <p:nvSpPr>
          <p:cNvPr id="11" name="Slide Number Placeholder 10"/>
          <p:cNvSpPr>
            <a:spLocks noGrp="1"/>
          </p:cNvSpPr>
          <p:nvPr>
            <p:ph type="sldNum" sz="quarter" idx="12"/>
          </p:nvPr>
        </p:nvSpPr>
        <p:spPr/>
        <p:txBody>
          <a:bodyPr/>
          <a:lstStyle/>
          <a:p>
            <a:fld id="{0FF54DE5-C571-48E8-A5BC-B369434E2F44}" type="slidenum">
              <a:rPr lang="en-US" smtClean="0"/>
              <a:t>23</a:t>
            </a:fld>
            <a:endParaRPr lang="en-US"/>
          </a:p>
        </p:txBody>
      </p:sp>
      <p:pic>
        <p:nvPicPr>
          <p:cNvPr id="12" name="Picture 11"/>
          <p:cNvPicPr>
            <a:picLocks noChangeAspect="1"/>
          </p:cNvPicPr>
          <p:nvPr/>
        </p:nvPicPr>
        <p:blipFill>
          <a:blip r:embed="rId2"/>
          <a:stretch>
            <a:fillRect/>
          </a:stretch>
        </p:blipFill>
        <p:spPr>
          <a:xfrm>
            <a:off x="5090327" y="6356351"/>
            <a:ext cx="2009827" cy="473973"/>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9" name="TextBox 8"/>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5" name="Group 14"/>
          <p:cNvGrpSpPr/>
          <p:nvPr/>
        </p:nvGrpSpPr>
        <p:grpSpPr>
          <a:xfrm>
            <a:off x="67129" y="2698830"/>
            <a:ext cx="914400" cy="1460340"/>
            <a:chOff x="67129" y="2560330"/>
            <a:chExt cx="914400" cy="1460340"/>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7" name="TextBox 16"/>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8" name="Group 17"/>
          <p:cNvGrpSpPr/>
          <p:nvPr/>
        </p:nvGrpSpPr>
        <p:grpSpPr>
          <a:xfrm>
            <a:off x="67129" y="4159170"/>
            <a:ext cx="914400" cy="1460340"/>
            <a:chOff x="67129" y="4209280"/>
            <a:chExt cx="914400" cy="1460340"/>
          </a:xfrm>
        </p:grpSpPr>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0" name="TextBox 19"/>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14" name="Rectangle 13"/>
          <p:cNvSpPr/>
          <p:nvPr/>
        </p:nvSpPr>
        <p:spPr>
          <a:xfrm>
            <a:off x="93931" y="4563736"/>
            <a:ext cx="860797" cy="15905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252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 Placeholder 2"/>
          <p:cNvSpPr txBox="1">
            <a:spLocks/>
          </p:cNvSpPr>
          <p:nvPr/>
        </p:nvSpPr>
        <p:spPr>
          <a:xfrm>
            <a:off x="1104899" y="1600199"/>
            <a:ext cx="9980683" cy="4107581"/>
          </a:xfrm>
          <a:prstGeom prst="rect">
            <a:avLst/>
          </a:prstGeom>
        </p:spPr>
        <p:txBody>
          <a:bodyPr>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342900" indent="-342900"/>
            <a:r>
              <a:rPr lang="en-US" dirty="0">
                <a:latin typeface="Adobe Devanagari" panose="02040503050201020203" pitchFamily="18" charset="0"/>
                <a:cs typeface="Adobe Devanagari" panose="02040503050201020203" pitchFamily="18" charset="0"/>
              </a:rPr>
              <a:t>A Go-Live call is required to make sure everyone is on the same page before the hospital is moved into </a:t>
            </a:r>
            <a:r>
              <a:rPr lang="en-US" dirty="0" err="1">
                <a:latin typeface="Adobe Devanagari" panose="02040503050201020203" pitchFamily="18" charset="0"/>
                <a:cs typeface="Adobe Devanagari" panose="02040503050201020203" pitchFamily="18" charset="0"/>
              </a:rPr>
              <a:t>BioSense</a:t>
            </a:r>
            <a:r>
              <a:rPr lang="en-US" dirty="0">
                <a:latin typeface="Adobe Devanagari" panose="02040503050201020203" pitchFamily="18" charset="0"/>
                <a:cs typeface="Adobe Devanagari" panose="02040503050201020203" pitchFamily="18" charset="0"/>
              </a:rPr>
              <a:t> Production </a:t>
            </a:r>
            <a:r>
              <a:rPr lang="en-US" dirty="0" smtClean="0">
                <a:latin typeface="Adobe Devanagari" panose="02040503050201020203" pitchFamily="18" charset="0"/>
                <a:cs typeface="Adobe Devanagari" panose="02040503050201020203" pitchFamily="18" charset="0"/>
              </a:rPr>
              <a:t>Environment. Participants include:</a:t>
            </a:r>
          </a:p>
          <a:p>
            <a:pPr marL="800100" lvl="1" indent="-342900"/>
            <a:r>
              <a:rPr lang="en-US" dirty="0">
                <a:latin typeface="Adobe Devanagari" panose="02040503050201020203" pitchFamily="18" charset="0"/>
                <a:cs typeface="Adobe Devanagari" panose="02040503050201020203" pitchFamily="18" charset="0"/>
              </a:rPr>
              <a:t>ADHS Syndromic Surveillance staff</a:t>
            </a:r>
          </a:p>
          <a:p>
            <a:pPr marL="800100" lvl="1" indent="-342900"/>
            <a:r>
              <a:rPr lang="en-US" dirty="0">
                <a:latin typeface="Adobe Devanagari" panose="02040503050201020203" pitchFamily="18" charset="0"/>
                <a:cs typeface="Adobe Devanagari" panose="02040503050201020203" pitchFamily="18" charset="0"/>
              </a:rPr>
              <a:t>Vendor (optional)</a:t>
            </a:r>
          </a:p>
          <a:p>
            <a:pPr marL="800100" lvl="1" indent="-342900"/>
            <a:r>
              <a:rPr lang="en-US" dirty="0">
                <a:latin typeface="Adobe Devanagari" panose="02040503050201020203" pitchFamily="18" charset="0"/>
                <a:cs typeface="Adobe Devanagari" panose="02040503050201020203" pitchFamily="18" charset="0"/>
              </a:rPr>
              <a:t>Local </a:t>
            </a:r>
            <a:r>
              <a:rPr lang="en-US" dirty="0" smtClean="0">
                <a:latin typeface="Adobe Devanagari" panose="02040503050201020203" pitchFamily="18" charset="0"/>
                <a:cs typeface="Adobe Devanagari" panose="02040503050201020203" pitchFamily="18" charset="0"/>
              </a:rPr>
              <a:t>Public Health </a:t>
            </a:r>
            <a:r>
              <a:rPr lang="en-US" dirty="0">
                <a:latin typeface="Adobe Devanagari" panose="02040503050201020203" pitchFamily="18" charset="0"/>
                <a:cs typeface="Adobe Devanagari" panose="02040503050201020203" pitchFamily="18" charset="0"/>
              </a:rPr>
              <a:t>jurisdiction</a:t>
            </a:r>
          </a:p>
          <a:p>
            <a:pPr marL="800100" lvl="1" indent="-342900"/>
            <a:r>
              <a:rPr lang="en-US" dirty="0">
                <a:latin typeface="Adobe Devanagari" panose="02040503050201020203" pitchFamily="18" charset="0"/>
                <a:cs typeface="Adobe Devanagari" panose="02040503050201020203" pitchFamily="18" charset="0"/>
              </a:rPr>
              <a:t>Hospital – include Infection </a:t>
            </a:r>
            <a:r>
              <a:rPr lang="en-US" dirty="0" smtClean="0">
                <a:latin typeface="Adobe Devanagari" panose="02040503050201020203" pitchFamily="18" charset="0"/>
                <a:cs typeface="Adobe Devanagari" panose="02040503050201020203" pitchFamily="18" charset="0"/>
              </a:rPr>
              <a:t>Prevention </a:t>
            </a:r>
            <a:endParaRPr lang="en-US" dirty="0">
              <a:latin typeface="Adobe Devanagari" panose="02040503050201020203" pitchFamily="18" charset="0"/>
              <a:cs typeface="Adobe Devanagari" panose="02040503050201020203" pitchFamily="18" charset="0"/>
            </a:endParaRPr>
          </a:p>
          <a:p>
            <a:pPr marL="800100" lvl="1" indent="-342900"/>
            <a:r>
              <a:rPr lang="en-US" dirty="0">
                <a:latin typeface="Adobe Devanagari" panose="02040503050201020203" pitchFamily="18" charset="0"/>
                <a:cs typeface="Adobe Devanagari" panose="02040503050201020203" pitchFamily="18" charset="0"/>
              </a:rPr>
              <a:t>NSSP team</a:t>
            </a:r>
          </a:p>
          <a:p>
            <a:pPr marL="342900" indent="-342900"/>
            <a:r>
              <a:rPr lang="en-US" dirty="0">
                <a:latin typeface="Adobe Devanagari" panose="02040503050201020203" pitchFamily="18" charset="0"/>
                <a:cs typeface="Adobe Devanagari" panose="02040503050201020203" pitchFamily="18" charset="0"/>
              </a:rPr>
              <a:t>One of the main goals is to connect everyone and make sure hospital infection control team understands this data is being sent to public health agency (PHA) and they may be contacted about it if a case follow up is required</a:t>
            </a:r>
          </a:p>
          <a:p>
            <a:pPr lvl="1"/>
            <a:r>
              <a:rPr lang="en-US" dirty="0">
                <a:latin typeface="Adobe Devanagari" panose="02040503050201020203" pitchFamily="18" charset="0"/>
                <a:cs typeface="Adobe Devanagari" panose="02040503050201020203" pitchFamily="18" charset="0"/>
              </a:rPr>
              <a:t>MRN is the ID used to communicate with infection control</a:t>
            </a:r>
          </a:p>
        </p:txBody>
      </p:sp>
      <p:sp>
        <p:nvSpPr>
          <p:cNvPr id="2" name="Title 1"/>
          <p:cNvSpPr>
            <a:spLocks noGrp="1"/>
          </p:cNvSpPr>
          <p:nvPr>
            <p:ph type="title"/>
          </p:nvPr>
        </p:nvSpPr>
        <p:spPr/>
        <p:txBody>
          <a:bodyPr>
            <a:normAutofit/>
          </a:bodyPr>
          <a:lstStyle/>
          <a:p>
            <a:r>
              <a:rPr lang="en-US" sz="4400" dirty="0"/>
              <a:t>Go-Live Call</a:t>
            </a:r>
          </a:p>
        </p:txBody>
      </p:sp>
      <p:sp>
        <p:nvSpPr>
          <p:cNvPr id="10" name="Date Placeholder 9"/>
          <p:cNvSpPr>
            <a:spLocks noGrp="1"/>
          </p:cNvSpPr>
          <p:nvPr>
            <p:ph type="dt" sz="half" idx="10"/>
          </p:nvPr>
        </p:nvSpPr>
        <p:spPr/>
        <p:txBody>
          <a:bodyPr/>
          <a:lstStyle/>
          <a:p>
            <a:r>
              <a:rPr lang="en-US" smtClean="0"/>
              <a:t>Updated March 26, 2020</a:t>
            </a:r>
            <a:endParaRPr lang="en-US" dirty="0"/>
          </a:p>
        </p:txBody>
      </p:sp>
      <p:sp>
        <p:nvSpPr>
          <p:cNvPr id="11" name="Slide Number Placeholder 10"/>
          <p:cNvSpPr>
            <a:spLocks noGrp="1"/>
          </p:cNvSpPr>
          <p:nvPr>
            <p:ph type="sldNum" sz="quarter" idx="12"/>
          </p:nvPr>
        </p:nvSpPr>
        <p:spPr/>
        <p:txBody>
          <a:bodyPr/>
          <a:lstStyle/>
          <a:p>
            <a:fld id="{0FF54DE5-C571-48E8-A5BC-B369434E2F44}" type="slidenum">
              <a:rPr lang="en-US" smtClean="0"/>
              <a:t>24</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8" name="TextBox 7"/>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3" name="Group 12"/>
          <p:cNvGrpSpPr/>
          <p:nvPr/>
        </p:nvGrpSpPr>
        <p:grpSpPr>
          <a:xfrm>
            <a:off x="67129" y="2698830"/>
            <a:ext cx="914400" cy="1460340"/>
            <a:chOff x="67129" y="2560330"/>
            <a:chExt cx="914400" cy="146034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5" name="TextBox 14"/>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6" name="Group 15"/>
          <p:cNvGrpSpPr/>
          <p:nvPr/>
        </p:nvGrpSpPr>
        <p:grpSpPr>
          <a:xfrm>
            <a:off x="67129" y="4159170"/>
            <a:ext cx="914400" cy="1460340"/>
            <a:chOff x="67129" y="4209280"/>
            <a:chExt cx="914400" cy="1460340"/>
          </a:xfrm>
        </p:grpSpPr>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18" name="TextBox 17"/>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12" name="Rectangle 11"/>
          <p:cNvSpPr/>
          <p:nvPr/>
        </p:nvSpPr>
        <p:spPr>
          <a:xfrm>
            <a:off x="93931" y="4727366"/>
            <a:ext cx="860797" cy="2296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092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Sample Go-Live Call Agenda</a:t>
            </a:r>
          </a:p>
        </p:txBody>
      </p:sp>
      <p:sp>
        <p:nvSpPr>
          <p:cNvPr id="3" name="Content Placeholder 2"/>
          <p:cNvSpPr txBox="1">
            <a:spLocks/>
          </p:cNvSpPr>
          <p:nvPr/>
        </p:nvSpPr>
        <p:spPr>
          <a:xfrm>
            <a:off x="1104900" y="1578107"/>
            <a:ext cx="9980682" cy="4422642"/>
          </a:xfrm>
          <a:prstGeom prst="rect">
            <a:avLst/>
          </a:prstGeom>
        </p:spPr>
        <p:txBody>
          <a:bodyPr>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r>
              <a:rPr lang="en-US" b="1" dirty="0" smtClean="0">
                <a:latin typeface="Adobe Devanagari" panose="02040503050201020203" pitchFamily="18" charset="0"/>
                <a:cs typeface="Adobe Devanagari" panose="02040503050201020203" pitchFamily="18" charset="0"/>
              </a:rPr>
              <a:t>Arizona Department of Health Services Ongoing Submission </a:t>
            </a:r>
            <a:endParaRPr lang="en-US" dirty="0" smtClean="0">
              <a:latin typeface="Adobe Devanagari" panose="02040503050201020203" pitchFamily="18" charset="0"/>
              <a:cs typeface="Adobe Devanagari" panose="02040503050201020203" pitchFamily="18" charset="0"/>
            </a:endParaRPr>
          </a:p>
          <a:p>
            <a:pPr lvl="1"/>
            <a:r>
              <a:rPr lang="en-US" dirty="0" smtClean="0">
                <a:latin typeface="Adobe Devanagari" panose="02040503050201020203" pitchFamily="18" charset="0"/>
                <a:cs typeface="Adobe Devanagari" panose="02040503050201020203" pitchFamily="18" charset="0"/>
              </a:rPr>
              <a:t>Overview of the CDC/NSSP BioSense Platform</a:t>
            </a:r>
          </a:p>
          <a:p>
            <a:pPr lvl="1"/>
            <a:r>
              <a:rPr lang="en-US" dirty="0" smtClean="0">
                <a:latin typeface="Adobe Devanagari" panose="02040503050201020203" pitchFamily="18" charset="0"/>
                <a:cs typeface="Adobe Devanagari" panose="02040503050201020203" pitchFamily="18" charset="0"/>
              </a:rPr>
              <a:t>Review of Syndromic Surveillance</a:t>
            </a:r>
          </a:p>
          <a:p>
            <a:pPr lvl="1"/>
            <a:r>
              <a:rPr lang="en-US" dirty="0" smtClean="0">
                <a:latin typeface="Adobe Devanagari" panose="02040503050201020203" pitchFamily="18" charset="0"/>
                <a:cs typeface="Adobe Devanagari" panose="02040503050201020203" pitchFamily="18" charset="0"/>
              </a:rPr>
              <a:t>Future impact to the hospital of the BioSense System – When will we contact you?</a:t>
            </a:r>
          </a:p>
          <a:p>
            <a:pPr lvl="1"/>
            <a:r>
              <a:rPr lang="en-US" dirty="0" smtClean="0">
                <a:latin typeface="Adobe Devanagari" panose="02040503050201020203" pitchFamily="18" charset="0"/>
                <a:cs typeface="Adobe Devanagari" panose="02040503050201020203" pitchFamily="18" charset="0"/>
              </a:rPr>
              <a:t>Data Sources and Data Sharing</a:t>
            </a:r>
          </a:p>
          <a:p>
            <a:pPr lvl="2"/>
            <a:r>
              <a:rPr lang="en-US" sz="1600" dirty="0" smtClean="0">
                <a:latin typeface="Adobe Devanagari" panose="02040503050201020203" pitchFamily="18" charset="0"/>
                <a:cs typeface="Adobe Devanagari" panose="02040503050201020203" pitchFamily="18" charset="0"/>
              </a:rPr>
              <a:t>Data Providers submitting syndromic surveillance data to the BioSense System</a:t>
            </a:r>
          </a:p>
          <a:p>
            <a:pPr lvl="3"/>
            <a:r>
              <a:rPr lang="en-US" sz="1600" dirty="0" smtClean="0">
                <a:latin typeface="Adobe Devanagari" panose="02040503050201020203" pitchFamily="18" charset="0"/>
                <a:cs typeface="Adobe Devanagari" panose="02040503050201020203" pitchFamily="18" charset="0"/>
              </a:rPr>
              <a:t>Hospital System A</a:t>
            </a:r>
          </a:p>
          <a:p>
            <a:pPr lvl="2"/>
            <a:r>
              <a:rPr lang="en-US" sz="1600" dirty="0" smtClean="0">
                <a:latin typeface="Adobe Devanagari" panose="02040503050201020203" pitchFamily="18" charset="0"/>
                <a:cs typeface="Adobe Devanagari" panose="02040503050201020203" pitchFamily="18" charset="0"/>
              </a:rPr>
              <a:t>Users of the BioSense System</a:t>
            </a:r>
          </a:p>
          <a:p>
            <a:pPr lvl="3"/>
            <a:r>
              <a:rPr lang="en-US" sz="1600" dirty="0" smtClean="0">
                <a:latin typeface="Adobe Devanagari" panose="02040503050201020203" pitchFamily="18" charset="0"/>
                <a:cs typeface="Adobe Devanagari" panose="02040503050201020203" pitchFamily="18" charset="0"/>
              </a:rPr>
              <a:t>State Level: Arizona Department of Health Service staff</a:t>
            </a:r>
          </a:p>
          <a:p>
            <a:pPr lvl="3"/>
            <a:r>
              <a:rPr lang="en-US" sz="1600" dirty="0" smtClean="0">
                <a:latin typeface="Adobe Devanagari" panose="02040503050201020203" pitchFamily="18" charset="0"/>
                <a:cs typeface="Adobe Devanagari" panose="02040503050201020203" pitchFamily="18" charset="0"/>
              </a:rPr>
              <a:t>Local Public Health Jurisdictions (LPHJs) Level: County Public Health Staff</a:t>
            </a:r>
          </a:p>
          <a:p>
            <a:r>
              <a:rPr lang="en-US" b="1" dirty="0" smtClean="0">
                <a:latin typeface="Adobe Devanagari" panose="02040503050201020203" pitchFamily="18" charset="0"/>
                <a:cs typeface="Adobe Devanagari" panose="02040503050201020203" pitchFamily="18" charset="0"/>
              </a:rPr>
              <a:t>Local Public Health Jurisdictions </a:t>
            </a:r>
            <a:endParaRPr lang="en-US" dirty="0" smtClean="0">
              <a:latin typeface="Adobe Devanagari" panose="02040503050201020203" pitchFamily="18" charset="0"/>
              <a:cs typeface="Adobe Devanagari" panose="02040503050201020203" pitchFamily="18" charset="0"/>
            </a:endParaRPr>
          </a:p>
          <a:p>
            <a:pPr lvl="1"/>
            <a:r>
              <a:rPr lang="en-US" b="1" dirty="0" smtClean="0">
                <a:latin typeface="Adobe Devanagari" panose="02040503050201020203" pitchFamily="18" charset="0"/>
                <a:cs typeface="Adobe Devanagari" panose="02040503050201020203" pitchFamily="18" charset="0"/>
              </a:rPr>
              <a:t>BioSense Liaisons</a:t>
            </a:r>
            <a:endParaRPr lang="en-US" dirty="0" smtClean="0">
              <a:latin typeface="Adobe Devanagari" panose="02040503050201020203" pitchFamily="18" charset="0"/>
              <a:cs typeface="Adobe Devanagari" panose="02040503050201020203" pitchFamily="18" charset="0"/>
            </a:endParaRPr>
          </a:p>
          <a:p>
            <a:pPr lvl="2"/>
            <a:r>
              <a:rPr lang="en-US" sz="1600" dirty="0" smtClean="0">
                <a:latin typeface="Adobe Devanagari" panose="02040503050201020203" pitchFamily="18" charset="0"/>
                <a:cs typeface="Adobe Devanagari" panose="02040503050201020203" pitchFamily="18" charset="0"/>
              </a:rPr>
              <a:t>Local County Department of Public Health: Friendly Liaison</a:t>
            </a:r>
          </a:p>
          <a:p>
            <a:pPr lvl="1"/>
            <a:r>
              <a:rPr lang="en-US" b="1" dirty="0" smtClean="0">
                <a:latin typeface="Adobe Devanagari" panose="02040503050201020203" pitchFamily="18" charset="0"/>
                <a:cs typeface="Adobe Devanagari" panose="02040503050201020203" pitchFamily="18" charset="0"/>
              </a:rPr>
              <a:t>Next Steps</a:t>
            </a:r>
            <a:endParaRPr lang="en-US" dirty="0" smtClean="0">
              <a:latin typeface="Adobe Devanagari" panose="02040503050201020203" pitchFamily="18" charset="0"/>
              <a:cs typeface="Adobe Devanagari" panose="02040503050201020203" pitchFamily="18" charset="0"/>
            </a:endParaRPr>
          </a:p>
        </p:txBody>
      </p:sp>
      <p:sp>
        <p:nvSpPr>
          <p:cNvPr id="10" name="Date Placeholder 9"/>
          <p:cNvSpPr>
            <a:spLocks noGrp="1"/>
          </p:cNvSpPr>
          <p:nvPr>
            <p:ph type="dt" sz="half" idx="10"/>
          </p:nvPr>
        </p:nvSpPr>
        <p:spPr>
          <a:xfrm>
            <a:off x="1104899" y="6356351"/>
            <a:ext cx="2070101" cy="365125"/>
          </a:xfrm>
        </p:spPr>
        <p:txBody>
          <a:bodyPr/>
          <a:lstStyle/>
          <a:p>
            <a:r>
              <a:rPr lang="en-US" smtClean="0"/>
              <a:t>Updated March 26, 2020</a:t>
            </a:r>
            <a:endParaRPr lang="en-US" dirty="0"/>
          </a:p>
        </p:txBody>
      </p:sp>
      <p:sp>
        <p:nvSpPr>
          <p:cNvPr id="11" name="Slide Number Placeholder 10"/>
          <p:cNvSpPr>
            <a:spLocks noGrp="1"/>
          </p:cNvSpPr>
          <p:nvPr>
            <p:ph type="sldNum" sz="quarter" idx="12"/>
          </p:nvPr>
        </p:nvSpPr>
        <p:spPr/>
        <p:txBody>
          <a:bodyPr/>
          <a:lstStyle/>
          <a:p>
            <a:fld id="{0FF54DE5-C571-48E8-A5BC-B369434E2F44}" type="slidenum">
              <a:rPr lang="en-US" smtClean="0"/>
              <a:t>25</a:t>
            </a:fld>
            <a:endParaRPr lang="en-US"/>
          </a:p>
        </p:txBody>
      </p:sp>
      <p:pic>
        <p:nvPicPr>
          <p:cNvPr id="12" name="Picture 11"/>
          <p:cNvPicPr>
            <a:picLocks noChangeAspect="1"/>
          </p:cNvPicPr>
          <p:nvPr/>
        </p:nvPicPr>
        <p:blipFill>
          <a:blip r:embed="rId2"/>
          <a:stretch>
            <a:fillRect/>
          </a:stretch>
        </p:blipFill>
        <p:spPr>
          <a:xfrm>
            <a:off x="5090327" y="6356351"/>
            <a:ext cx="2009827" cy="473973"/>
          </a:xfrm>
          <a:prstGeom prst="rect">
            <a:avLst/>
          </a:prstGeom>
        </p:spPr>
      </p:pic>
      <p:grpSp>
        <p:nvGrpSpPr>
          <p:cNvPr id="7" name="Group 6"/>
          <p:cNvGrpSpPr/>
          <p:nvPr/>
        </p:nvGrpSpPr>
        <p:grpSpPr>
          <a:xfrm>
            <a:off x="67129" y="1244647"/>
            <a:ext cx="914400" cy="1463808"/>
            <a:chOff x="67129" y="917538"/>
            <a:chExt cx="914400" cy="1463808"/>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1198005"/>
              <a:ext cx="914400" cy="1183341"/>
            </a:xfrm>
            <a:prstGeom prst="rect">
              <a:avLst/>
            </a:prstGeom>
          </p:spPr>
        </p:pic>
        <p:sp>
          <p:nvSpPr>
            <p:cNvPr id="9" name="TextBox 8"/>
            <p:cNvSpPr txBox="1"/>
            <p:nvPr/>
          </p:nvSpPr>
          <p:spPr>
            <a:xfrm>
              <a:off x="67129" y="917538"/>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grpSp>
        <p:nvGrpSpPr>
          <p:cNvPr id="15" name="Group 14"/>
          <p:cNvGrpSpPr/>
          <p:nvPr/>
        </p:nvGrpSpPr>
        <p:grpSpPr>
          <a:xfrm>
            <a:off x="67129" y="2698830"/>
            <a:ext cx="914400" cy="1460340"/>
            <a:chOff x="67129" y="2560330"/>
            <a:chExt cx="914400" cy="1460340"/>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7" name="TextBox 16"/>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8" name="Group 17"/>
          <p:cNvGrpSpPr/>
          <p:nvPr/>
        </p:nvGrpSpPr>
        <p:grpSpPr>
          <a:xfrm>
            <a:off x="67129" y="4159170"/>
            <a:ext cx="914400" cy="1460340"/>
            <a:chOff x="67129" y="4209280"/>
            <a:chExt cx="914400" cy="1460340"/>
          </a:xfrm>
        </p:grpSpPr>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0" name="TextBox 19"/>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21" name="Rectangle 20"/>
          <p:cNvSpPr/>
          <p:nvPr/>
        </p:nvSpPr>
        <p:spPr>
          <a:xfrm>
            <a:off x="93931" y="4727366"/>
            <a:ext cx="860797" cy="2296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708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Go-Live Activities</a:t>
            </a:r>
            <a:endParaRPr lang="en-US" sz="4400" dirty="0"/>
          </a:p>
        </p:txBody>
      </p:sp>
      <p:sp>
        <p:nvSpPr>
          <p:cNvPr id="3" name="Date Placeholder 2"/>
          <p:cNvSpPr>
            <a:spLocks noGrp="1"/>
          </p:cNvSpPr>
          <p:nvPr>
            <p:ph type="dt" sz="half" idx="10"/>
          </p:nvPr>
        </p:nvSpPr>
        <p:spPr/>
        <p:txBody>
          <a:bodyPr/>
          <a:lstStyle/>
          <a:p>
            <a:r>
              <a:rPr lang="en-US" dirty="0"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26</a:t>
            </a:fld>
            <a:endParaRPr lang="en-US"/>
          </a:p>
        </p:txBody>
      </p:sp>
      <p:sp>
        <p:nvSpPr>
          <p:cNvPr id="5" name="Rectangle 4"/>
          <p:cNvSpPr/>
          <p:nvPr/>
        </p:nvSpPr>
        <p:spPr>
          <a:xfrm>
            <a:off x="1104900" y="1569295"/>
            <a:ext cx="9980682" cy="3785652"/>
          </a:xfrm>
          <a:prstGeom prst="rect">
            <a:avLst/>
          </a:prstGeom>
        </p:spPr>
        <p:txBody>
          <a:bodyPr wrap="square">
            <a:spAutoFit/>
          </a:bodyPr>
          <a:lstStyle/>
          <a:p>
            <a:pPr marL="342900" indent="-342900">
              <a:spcBef>
                <a:spcPts val="1800"/>
              </a:spcBef>
              <a:buFont typeface="Wingdings" panose="05000000000000000000" pitchFamily="2" charset="2"/>
              <a:buChar char="q"/>
            </a:pPr>
            <a:r>
              <a:rPr lang="en-US" sz="2000" u="sng" dirty="0" smtClean="0">
                <a:latin typeface="Adobe Devanagari" panose="02040503050201020203" pitchFamily="18" charset="0"/>
                <a:cs typeface="Adobe Devanagari" panose="02040503050201020203" pitchFamily="18" charset="0"/>
              </a:rPr>
              <a:t>Hospital partner/vendor hub support team</a:t>
            </a:r>
            <a:r>
              <a:rPr lang="en-US" sz="2000" dirty="0" smtClean="0">
                <a:latin typeface="Adobe Devanagari" panose="02040503050201020203" pitchFamily="18" charset="0"/>
                <a:cs typeface="Adobe Devanagari" panose="02040503050201020203" pitchFamily="18" charset="0"/>
              </a:rPr>
              <a:t> to update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aily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ile </a:t>
            </a:r>
            <a:r>
              <a:rPr lang="en-US" sz="2000" dirty="0">
                <a:latin typeface="Adobe Devanagari" panose="02040503050201020203" pitchFamily="18" charset="0"/>
                <a:cs typeface="Adobe Devanagari" panose="02040503050201020203" pitchFamily="18" charset="0"/>
              </a:rPr>
              <a:t>s</a:t>
            </a:r>
            <a:r>
              <a:rPr lang="en-US" sz="2000" dirty="0" smtClean="0">
                <a:latin typeface="Adobe Devanagari" panose="02040503050201020203" pitchFamily="18" charset="0"/>
                <a:cs typeface="Adobe Devanagari" panose="02040503050201020203" pitchFamily="18" charset="0"/>
              </a:rPr>
              <a:t>ubmission URL (or IP Address) to point at BioSense Production Platform on </a:t>
            </a:r>
            <a:r>
              <a:rPr lang="en-US" sz="2000" dirty="0">
                <a:latin typeface="Adobe Devanagari" panose="02040503050201020203" pitchFamily="18" charset="0"/>
                <a:cs typeface="Adobe Devanagari" panose="02040503050201020203" pitchFamily="18" charset="0"/>
              </a:rPr>
              <a:t>s</a:t>
            </a:r>
            <a:r>
              <a:rPr lang="en-US" sz="2000" dirty="0" smtClean="0">
                <a:latin typeface="Adobe Devanagari" panose="02040503050201020203" pitchFamily="18" charset="0"/>
                <a:cs typeface="Adobe Devanagari" panose="02040503050201020203" pitchFamily="18" charset="0"/>
              </a:rPr>
              <a:t>cheduled Go-Live date/time</a:t>
            </a:r>
            <a:endParaRPr lang="en-US" sz="2000" dirty="0">
              <a:latin typeface="Adobe Devanagari" panose="02040503050201020203" pitchFamily="18" charset="0"/>
              <a:cs typeface="Adobe Devanagari" panose="02040503050201020203" pitchFamily="18" charset="0"/>
            </a:endParaRPr>
          </a:p>
          <a:p>
            <a:pPr marL="342900" indent="-342900">
              <a:spcBef>
                <a:spcPts val="1800"/>
              </a:spcBef>
              <a:buFont typeface="Wingdings" panose="05000000000000000000" pitchFamily="2" charset="2"/>
              <a:buChar char="q"/>
            </a:pPr>
            <a:r>
              <a:rPr lang="en-US" sz="2000" u="sng" dirty="0" smtClean="0">
                <a:latin typeface="Adobe Devanagari" panose="02040503050201020203" pitchFamily="18" charset="0"/>
                <a:cs typeface="Adobe Devanagari" panose="02040503050201020203" pitchFamily="18" charset="0"/>
              </a:rPr>
              <a:t>Hospital </a:t>
            </a:r>
            <a:r>
              <a:rPr lang="en-US" sz="2000" u="sng" dirty="0">
                <a:latin typeface="Adobe Devanagari" panose="02040503050201020203" pitchFamily="18" charset="0"/>
                <a:cs typeface="Adobe Devanagari" panose="02040503050201020203" pitchFamily="18" charset="0"/>
              </a:rPr>
              <a:t>p</a:t>
            </a:r>
            <a:r>
              <a:rPr lang="en-US" sz="2000" u="sng" dirty="0" smtClean="0">
                <a:latin typeface="Adobe Devanagari" panose="02040503050201020203" pitchFamily="18" charset="0"/>
                <a:cs typeface="Adobe Devanagari" panose="02040503050201020203" pitchFamily="18" charset="0"/>
              </a:rPr>
              <a:t>artner</a:t>
            </a:r>
            <a:r>
              <a:rPr lang="en-US" sz="2000" dirty="0" smtClean="0">
                <a:latin typeface="Adobe Devanagari" panose="02040503050201020203" pitchFamily="18" charset="0"/>
                <a:cs typeface="Adobe Devanagari" panose="02040503050201020203" pitchFamily="18" charset="0"/>
              </a:rPr>
              <a:t> to notify ADHS once the first </a:t>
            </a:r>
            <a:r>
              <a:rPr lang="en-US" sz="2000" dirty="0">
                <a:latin typeface="Adobe Devanagari" panose="02040503050201020203" pitchFamily="18" charset="0"/>
                <a:cs typeface="Adobe Devanagari" panose="02040503050201020203" pitchFamily="18" charset="0"/>
              </a:rPr>
              <a:t>b</a:t>
            </a:r>
            <a:r>
              <a:rPr lang="en-US" sz="2000" dirty="0" smtClean="0">
                <a:latin typeface="Adobe Devanagari" panose="02040503050201020203" pitchFamily="18" charset="0"/>
                <a:cs typeface="Adobe Devanagari" panose="02040503050201020203" pitchFamily="18" charset="0"/>
              </a:rPr>
              <a:t>atch of production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iles were transmitted </a:t>
            </a:r>
            <a:r>
              <a:rPr lang="en-US" sz="2000" dirty="0">
                <a:latin typeface="Adobe Devanagari" panose="02040503050201020203" pitchFamily="18" charset="0"/>
                <a:cs typeface="Adobe Devanagari" panose="02040503050201020203" pitchFamily="18" charset="0"/>
              </a:rPr>
              <a:t>to BioSense Production Platform </a:t>
            </a:r>
            <a:endParaRPr lang="en-US" sz="2000" dirty="0" smtClean="0">
              <a:latin typeface="Adobe Devanagari" panose="02040503050201020203" pitchFamily="18" charset="0"/>
              <a:cs typeface="Adobe Devanagari" panose="02040503050201020203" pitchFamily="18" charset="0"/>
            </a:endParaRPr>
          </a:p>
          <a:p>
            <a:pPr marL="342900" indent="-342900">
              <a:spcBef>
                <a:spcPts val="1800"/>
              </a:spcBef>
              <a:buFont typeface="Wingdings" panose="05000000000000000000" pitchFamily="2" charset="2"/>
              <a:buChar char="q"/>
            </a:pPr>
            <a:r>
              <a:rPr lang="en-US" sz="2000" dirty="0">
                <a:latin typeface="Adobe Devanagari" panose="02040503050201020203" pitchFamily="18" charset="0"/>
                <a:cs typeface="Adobe Devanagari" panose="02040503050201020203" pitchFamily="18" charset="0"/>
              </a:rPr>
              <a:t>ADHS to c</a:t>
            </a:r>
            <a:r>
              <a:rPr lang="en-US" sz="2000" dirty="0" smtClean="0">
                <a:latin typeface="Adobe Devanagari" panose="02040503050201020203" pitchFamily="18" charset="0"/>
                <a:cs typeface="Adobe Devanagari" panose="02040503050201020203" pitchFamily="18" charset="0"/>
              </a:rPr>
              <a:t>onfirm the arrival of the transmitted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iles at the receiving end</a:t>
            </a:r>
          </a:p>
          <a:p>
            <a:pPr marL="342900" indent="-342900">
              <a:spcBef>
                <a:spcPts val="1800"/>
              </a:spcBef>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ADHS </a:t>
            </a:r>
            <a:r>
              <a:rPr lang="en-US" sz="2000" dirty="0">
                <a:latin typeface="Adobe Devanagari" panose="02040503050201020203" pitchFamily="18" charset="0"/>
                <a:cs typeface="Adobe Devanagari" panose="02040503050201020203" pitchFamily="18" charset="0"/>
              </a:rPr>
              <a:t>to i</a:t>
            </a:r>
            <a:r>
              <a:rPr lang="en-US" sz="2000" dirty="0" smtClean="0">
                <a:latin typeface="Adobe Devanagari" panose="02040503050201020203" pitchFamily="18" charset="0"/>
                <a:cs typeface="Adobe Devanagari" panose="02040503050201020203" pitchFamily="18" charset="0"/>
              </a:rPr>
              <a:t>ssue </a:t>
            </a:r>
            <a:r>
              <a:rPr lang="en-US" sz="2000" b="1" dirty="0" smtClean="0">
                <a:latin typeface="Adobe Devanagari" panose="02040503050201020203" pitchFamily="18" charset="0"/>
                <a:cs typeface="Adobe Devanagari" panose="02040503050201020203" pitchFamily="18" charset="0"/>
              </a:rPr>
              <a:t>Acknowledgement </a:t>
            </a:r>
            <a:r>
              <a:rPr lang="en-US" sz="2000" b="1" dirty="0">
                <a:latin typeface="Adobe Devanagari" panose="02040503050201020203" pitchFamily="18" charset="0"/>
                <a:cs typeface="Adobe Devanagari" panose="02040503050201020203" pitchFamily="18" charset="0"/>
              </a:rPr>
              <a:t>Letter of Live Status </a:t>
            </a:r>
            <a:r>
              <a:rPr lang="en-US" sz="2000" dirty="0" smtClean="0">
                <a:latin typeface="Adobe Devanagari" panose="02040503050201020203" pitchFamily="18" charset="0"/>
                <a:cs typeface="Adobe Devanagari" panose="02040503050201020203" pitchFamily="18" charset="0"/>
              </a:rPr>
              <a:t>to hospital partner </a:t>
            </a:r>
            <a:r>
              <a:rPr lang="en-US" sz="2000" dirty="0">
                <a:latin typeface="Adobe Devanagari" panose="02040503050201020203" pitchFamily="18" charset="0"/>
                <a:cs typeface="Adobe Devanagari" panose="02040503050201020203" pitchFamily="18" charset="0"/>
              </a:rPr>
              <a:t>u</a:t>
            </a:r>
            <a:r>
              <a:rPr lang="en-US" sz="2000" dirty="0" smtClean="0">
                <a:latin typeface="Adobe Devanagari" panose="02040503050201020203" pitchFamily="18" charset="0"/>
                <a:cs typeface="Adobe Devanagari" panose="02040503050201020203" pitchFamily="18" charset="0"/>
              </a:rPr>
              <a:t>pon </a:t>
            </a:r>
            <a:r>
              <a:rPr lang="en-US" sz="2000" dirty="0">
                <a:latin typeface="Adobe Devanagari" panose="02040503050201020203" pitchFamily="18" charset="0"/>
                <a:cs typeface="Adobe Devanagari" panose="02040503050201020203" pitchFamily="18" charset="0"/>
              </a:rPr>
              <a:t>f</a:t>
            </a:r>
            <a:r>
              <a:rPr lang="en-US" sz="2000" dirty="0" smtClean="0">
                <a:latin typeface="Adobe Devanagari" panose="02040503050201020203" pitchFamily="18" charset="0"/>
                <a:cs typeface="Adobe Devanagari" panose="02040503050201020203" pitchFamily="18" charset="0"/>
              </a:rPr>
              <a:t>irst </a:t>
            </a:r>
            <a:r>
              <a:rPr lang="en-US" sz="2000" dirty="0">
                <a:latin typeface="Adobe Devanagari" panose="02040503050201020203" pitchFamily="18" charset="0"/>
                <a:cs typeface="Adobe Devanagari" panose="02040503050201020203" pitchFamily="18" charset="0"/>
              </a:rPr>
              <a:t>b</a:t>
            </a:r>
            <a:r>
              <a:rPr lang="en-US" sz="2000" dirty="0" smtClean="0">
                <a:latin typeface="Adobe Devanagari" panose="02040503050201020203" pitchFamily="18" charset="0"/>
                <a:cs typeface="Adobe Devanagari" panose="02040503050201020203" pitchFamily="18" charset="0"/>
              </a:rPr>
              <a:t>atch of production filed </a:t>
            </a:r>
            <a:r>
              <a:rPr lang="en-US" sz="2000" dirty="0">
                <a:latin typeface="Adobe Devanagari" panose="02040503050201020203" pitchFamily="18" charset="0"/>
                <a:cs typeface="Adobe Devanagari" panose="02040503050201020203" pitchFamily="18" charset="0"/>
              </a:rPr>
              <a:t>p</a:t>
            </a:r>
            <a:r>
              <a:rPr lang="en-US" sz="2000" dirty="0" smtClean="0">
                <a:latin typeface="Adobe Devanagari" panose="02040503050201020203" pitchFamily="18" charset="0"/>
                <a:cs typeface="Adobe Devanagari" panose="02040503050201020203" pitchFamily="18" charset="0"/>
              </a:rPr>
              <a:t>rocessed </a:t>
            </a:r>
            <a:r>
              <a:rPr lang="en-US" sz="2000" dirty="0">
                <a:latin typeface="Adobe Devanagari" panose="02040503050201020203" pitchFamily="18" charset="0"/>
                <a:cs typeface="Adobe Devanagari" panose="02040503050201020203" pitchFamily="18" charset="0"/>
              </a:rPr>
              <a:t>s</a:t>
            </a:r>
            <a:r>
              <a:rPr lang="en-US" sz="2000" dirty="0" smtClean="0">
                <a:latin typeface="Adobe Devanagari" panose="02040503050201020203" pitchFamily="18" charset="0"/>
                <a:cs typeface="Adobe Devanagari" panose="02040503050201020203" pitchFamily="18" charset="0"/>
              </a:rPr>
              <a:t>uccessfully in BioSense Production Platform</a:t>
            </a:r>
            <a:endParaRPr lang="en-US" sz="2000" dirty="0">
              <a:latin typeface="Adobe Devanagari" panose="02040503050201020203" pitchFamily="18" charset="0"/>
              <a:cs typeface="Adobe Devanagari" panose="02040503050201020203" pitchFamily="18" charset="0"/>
            </a:endParaRPr>
          </a:p>
          <a:p>
            <a:pPr marL="342900" indent="-342900">
              <a:spcBef>
                <a:spcPts val="1800"/>
              </a:spcBef>
              <a:buFont typeface="Wingdings" panose="05000000000000000000" pitchFamily="2" charset="2"/>
              <a:buChar char="q"/>
            </a:pPr>
            <a:r>
              <a:rPr lang="en-US" sz="2000" dirty="0" smtClean="0">
                <a:latin typeface="Adobe Devanagari" panose="02040503050201020203" pitchFamily="18" charset="0"/>
                <a:cs typeface="Adobe Devanagari" panose="02040503050201020203" pitchFamily="18" charset="0"/>
              </a:rPr>
              <a:t>ADHS to work with CDC/NSSP onboarding data </a:t>
            </a:r>
            <a:r>
              <a:rPr lang="en-US" sz="2000" smtClean="0">
                <a:latin typeface="Adobe Devanagari" panose="02040503050201020203" pitchFamily="18" charset="0"/>
                <a:cs typeface="Adobe Devanagari" panose="02040503050201020203" pitchFamily="18" charset="0"/>
              </a:rPr>
              <a:t>support them </a:t>
            </a:r>
            <a:r>
              <a:rPr lang="en-US" sz="2000" dirty="0" smtClean="0">
                <a:latin typeface="Adobe Devanagari" panose="02040503050201020203" pitchFamily="18" charset="0"/>
                <a:cs typeface="Adobe Devanagari" panose="02040503050201020203" pitchFamily="18" charset="0"/>
              </a:rPr>
              <a:t>to reprocess </a:t>
            </a:r>
            <a:r>
              <a:rPr lang="en-US" sz="2000" dirty="0">
                <a:latin typeface="Adobe Devanagari" panose="02040503050201020203" pitchFamily="18" charset="0"/>
                <a:cs typeface="Adobe Devanagari" panose="02040503050201020203" pitchFamily="18" charset="0"/>
              </a:rPr>
              <a:t>a</a:t>
            </a:r>
            <a:r>
              <a:rPr lang="en-US" sz="2000" dirty="0" smtClean="0">
                <a:latin typeface="Adobe Devanagari" panose="02040503050201020203" pitchFamily="18" charset="0"/>
                <a:cs typeface="Adobe Devanagari" panose="02040503050201020203" pitchFamily="18" charset="0"/>
              </a:rPr>
              <a:t>ny </a:t>
            </a:r>
            <a:r>
              <a:rPr lang="en-US" sz="2000" b="1" dirty="0" smtClean="0">
                <a:latin typeface="Adobe Devanagari" panose="02040503050201020203" pitchFamily="18" charset="0"/>
                <a:cs typeface="Adobe Devanagari" panose="02040503050201020203" pitchFamily="18" charset="0"/>
              </a:rPr>
              <a:t>Qualified</a:t>
            </a:r>
            <a:r>
              <a:rPr lang="en-US" sz="2000" dirty="0" smtClean="0">
                <a:latin typeface="Adobe Devanagari" panose="02040503050201020203" pitchFamily="18" charset="0"/>
                <a:cs typeface="Adobe Devanagari" panose="02040503050201020203" pitchFamily="18" charset="0"/>
              </a:rPr>
              <a:t> hospital visit </a:t>
            </a:r>
            <a:r>
              <a:rPr lang="en-US" sz="2000" dirty="0">
                <a:latin typeface="Adobe Devanagari" panose="02040503050201020203" pitchFamily="18" charset="0"/>
                <a:cs typeface="Adobe Devanagari" panose="02040503050201020203" pitchFamily="18" charset="0"/>
              </a:rPr>
              <a:t>d</a:t>
            </a:r>
            <a:r>
              <a:rPr lang="en-US" sz="2000" dirty="0" smtClean="0">
                <a:latin typeface="Adobe Devanagari" panose="02040503050201020203" pitchFamily="18" charset="0"/>
                <a:cs typeface="Adobe Devanagari" panose="02040503050201020203" pitchFamily="18" charset="0"/>
              </a:rPr>
              <a:t>ata </a:t>
            </a:r>
            <a:r>
              <a:rPr lang="en-US" sz="2000" dirty="0">
                <a:latin typeface="Adobe Devanagari" panose="02040503050201020203" pitchFamily="18" charset="0"/>
                <a:cs typeface="Adobe Devanagari" panose="02040503050201020203" pitchFamily="18" charset="0"/>
              </a:rPr>
              <a:t>r</a:t>
            </a:r>
            <a:r>
              <a:rPr lang="en-US" sz="2000" dirty="0" smtClean="0">
                <a:latin typeface="Adobe Devanagari" panose="02040503050201020203" pitchFamily="18" charset="0"/>
                <a:cs typeface="Adobe Devanagari" panose="02040503050201020203" pitchFamily="18" charset="0"/>
              </a:rPr>
              <a:t>eceived in BioSense Staging Platform over the data </a:t>
            </a:r>
            <a:r>
              <a:rPr lang="en-US" sz="2000" dirty="0">
                <a:latin typeface="Adobe Devanagari" panose="02040503050201020203" pitchFamily="18" charset="0"/>
                <a:cs typeface="Adobe Devanagari" panose="02040503050201020203" pitchFamily="18" charset="0"/>
              </a:rPr>
              <a:t>q</a:t>
            </a:r>
            <a:r>
              <a:rPr lang="en-US" sz="2000" dirty="0" smtClean="0">
                <a:latin typeface="Adobe Devanagari" panose="02040503050201020203" pitchFamily="18" charset="0"/>
                <a:cs typeface="Adobe Devanagari" panose="02040503050201020203" pitchFamily="18" charset="0"/>
              </a:rPr>
              <a:t>uality </a:t>
            </a:r>
            <a:r>
              <a:rPr lang="en-US" sz="2000" dirty="0">
                <a:latin typeface="Adobe Devanagari" panose="02040503050201020203" pitchFamily="18" charset="0"/>
                <a:cs typeface="Adobe Devanagari" panose="02040503050201020203" pitchFamily="18" charset="0"/>
              </a:rPr>
              <a:t>a</a:t>
            </a:r>
            <a:r>
              <a:rPr lang="en-US" sz="2000" dirty="0" smtClean="0">
                <a:latin typeface="Adobe Devanagari" panose="02040503050201020203" pitchFamily="18" charset="0"/>
                <a:cs typeface="Adobe Devanagari" panose="02040503050201020203" pitchFamily="18" charset="0"/>
              </a:rPr>
              <a:t>ssurance stage (</a:t>
            </a:r>
            <a:r>
              <a:rPr lang="en-US" sz="2000" b="1" dirty="0" smtClean="0">
                <a:latin typeface="Adobe Devanagari" panose="02040503050201020203" pitchFamily="18" charset="0"/>
                <a:cs typeface="Adobe Devanagari" panose="02040503050201020203" pitchFamily="18" charset="0"/>
              </a:rPr>
              <a:t>if applicable</a:t>
            </a:r>
            <a:r>
              <a:rPr lang="en-US" sz="2000" dirty="0" smtClean="0">
                <a:latin typeface="Adobe Devanagari" panose="02040503050201020203" pitchFamily="18" charset="0"/>
                <a:cs typeface="Adobe Devanagari" panose="02040503050201020203" pitchFamily="18" charset="0"/>
              </a:rPr>
              <a:t>)</a:t>
            </a:r>
            <a:endParaRPr lang="en-US" dirty="0">
              <a:latin typeface="Adobe Devanagari" panose="02040503050201020203" pitchFamily="18" charset="0"/>
              <a:cs typeface="Adobe Devanagari" panose="02040503050201020203" pitchFamily="18"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8" name="TextBox 7"/>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1" name="Group 10"/>
          <p:cNvGrpSpPr/>
          <p:nvPr/>
        </p:nvGrpSpPr>
        <p:grpSpPr>
          <a:xfrm>
            <a:off x="67129" y="2698830"/>
            <a:ext cx="914400" cy="1460340"/>
            <a:chOff x="67129" y="2560330"/>
            <a:chExt cx="914400" cy="146034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3" name="TextBox 12"/>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4" name="Group 13"/>
          <p:cNvGrpSpPr/>
          <p:nvPr/>
        </p:nvGrpSpPr>
        <p:grpSpPr>
          <a:xfrm>
            <a:off x="67129" y="4159170"/>
            <a:ext cx="914400" cy="1460340"/>
            <a:chOff x="67129" y="4209280"/>
            <a:chExt cx="914400" cy="1460340"/>
          </a:xfrm>
        </p:grpSpPr>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16" name="TextBox 15"/>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10" name="Rectangle 9"/>
          <p:cNvSpPr/>
          <p:nvPr/>
        </p:nvSpPr>
        <p:spPr>
          <a:xfrm>
            <a:off x="93931" y="4765872"/>
            <a:ext cx="860797" cy="345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2971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Daily Data Submission in Production</a:t>
            </a:r>
          </a:p>
        </p:txBody>
      </p:sp>
      <p:sp>
        <p:nvSpPr>
          <p:cNvPr id="3" name="Content Placeholder 2"/>
          <p:cNvSpPr txBox="1">
            <a:spLocks/>
          </p:cNvSpPr>
          <p:nvPr/>
        </p:nvSpPr>
        <p:spPr>
          <a:xfrm>
            <a:off x="1104899" y="1591311"/>
            <a:ext cx="9980683" cy="2866389"/>
          </a:xfrm>
          <a:prstGeom prst="rect">
            <a:avLst/>
          </a:prstGeom>
        </p:spPr>
        <p:txBody>
          <a:bodyPr>
            <a:normAutofit lnSpcReduction="10000"/>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Hospitals to maintain </a:t>
            </a:r>
            <a:r>
              <a:rPr lang="en-US" dirty="0">
                <a:latin typeface="Adobe Devanagari" panose="02040503050201020203" pitchFamily="18" charset="0"/>
                <a:cs typeface="Adobe Devanagari" panose="02040503050201020203" pitchFamily="18" charset="0"/>
              </a:rPr>
              <a:t>c</a:t>
            </a:r>
            <a:r>
              <a:rPr lang="en-US" dirty="0" smtClean="0">
                <a:latin typeface="Adobe Devanagari" panose="02040503050201020203" pitchFamily="18" charset="0"/>
                <a:cs typeface="Adobe Devanagari" panose="02040503050201020203" pitchFamily="18" charset="0"/>
              </a:rPr>
              <a:t>onsistent and timely </a:t>
            </a:r>
            <a:r>
              <a:rPr lang="en-US" dirty="0">
                <a:latin typeface="Adobe Devanagari" panose="02040503050201020203" pitchFamily="18" charset="0"/>
                <a:cs typeface="Adobe Devanagari" panose="02040503050201020203" pitchFamily="18" charset="0"/>
              </a:rPr>
              <a:t>d</a:t>
            </a:r>
            <a:r>
              <a:rPr lang="en-US" dirty="0" smtClean="0">
                <a:latin typeface="Adobe Devanagari" panose="02040503050201020203" pitchFamily="18" charset="0"/>
                <a:cs typeface="Adobe Devanagari" panose="02040503050201020203" pitchFamily="18" charset="0"/>
              </a:rPr>
              <a:t>aily </a:t>
            </a:r>
            <a:r>
              <a:rPr lang="en-US" dirty="0">
                <a:latin typeface="Adobe Devanagari" panose="02040503050201020203" pitchFamily="18" charset="0"/>
                <a:cs typeface="Adobe Devanagari" panose="02040503050201020203" pitchFamily="18" charset="0"/>
              </a:rPr>
              <a:t>d</a:t>
            </a:r>
            <a:r>
              <a:rPr lang="en-US" dirty="0" smtClean="0">
                <a:latin typeface="Adobe Devanagari" panose="02040503050201020203" pitchFamily="18" charset="0"/>
                <a:cs typeface="Adobe Devanagari" panose="02040503050201020203" pitchFamily="18" charset="0"/>
              </a:rPr>
              <a:t>ata </a:t>
            </a:r>
            <a:r>
              <a:rPr lang="en-US" dirty="0">
                <a:latin typeface="Adobe Devanagari" panose="02040503050201020203" pitchFamily="18" charset="0"/>
                <a:cs typeface="Adobe Devanagari" panose="02040503050201020203" pitchFamily="18" charset="0"/>
              </a:rPr>
              <a:t>s</a:t>
            </a:r>
            <a:r>
              <a:rPr lang="en-US" dirty="0" smtClean="0">
                <a:latin typeface="Adobe Devanagari" panose="02040503050201020203" pitchFamily="18" charset="0"/>
                <a:cs typeface="Adobe Devanagari" panose="02040503050201020203" pitchFamily="18" charset="0"/>
              </a:rPr>
              <a:t>ubmissions to BioSense Production Platform</a:t>
            </a:r>
          </a:p>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ADHS to perform </a:t>
            </a:r>
            <a:r>
              <a:rPr lang="en-US" dirty="0">
                <a:latin typeface="Adobe Devanagari" panose="02040503050201020203" pitchFamily="18" charset="0"/>
                <a:cs typeface="Adobe Devanagari" panose="02040503050201020203" pitchFamily="18" charset="0"/>
              </a:rPr>
              <a:t>d</a:t>
            </a:r>
            <a:r>
              <a:rPr lang="en-US" dirty="0" smtClean="0">
                <a:latin typeface="Adobe Devanagari" panose="02040503050201020203" pitchFamily="18" charset="0"/>
                <a:cs typeface="Adobe Devanagari" panose="02040503050201020203" pitchFamily="18" charset="0"/>
              </a:rPr>
              <a:t>aily </a:t>
            </a:r>
            <a:r>
              <a:rPr lang="en-US" dirty="0">
                <a:latin typeface="Adobe Devanagari" panose="02040503050201020203" pitchFamily="18" charset="0"/>
                <a:cs typeface="Adobe Devanagari" panose="02040503050201020203" pitchFamily="18" charset="0"/>
              </a:rPr>
              <a:t>m</a:t>
            </a:r>
            <a:r>
              <a:rPr lang="en-US" dirty="0" smtClean="0">
                <a:latin typeface="Adobe Devanagari" panose="02040503050201020203" pitchFamily="18" charset="0"/>
                <a:cs typeface="Adobe Devanagari" panose="02040503050201020203" pitchFamily="18" charset="0"/>
              </a:rPr>
              <a:t>onitoring to ensure </a:t>
            </a:r>
            <a:r>
              <a:rPr lang="en-US" dirty="0">
                <a:latin typeface="Adobe Devanagari" panose="02040503050201020203" pitchFamily="18" charset="0"/>
                <a:cs typeface="Adobe Devanagari" panose="02040503050201020203" pitchFamily="18" charset="0"/>
              </a:rPr>
              <a:t>h</a:t>
            </a:r>
            <a:r>
              <a:rPr lang="en-US" dirty="0" smtClean="0">
                <a:latin typeface="Adobe Devanagari" panose="02040503050201020203" pitchFamily="18" charset="0"/>
                <a:cs typeface="Adobe Devanagari" panose="02040503050201020203" pitchFamily="18" charset="0"/>
              </a:rPr>
              <a:t>ospital </a:t>
            </a:r>
            <a:r>
              <a:rPr lang="en-US" dirty="0">
                <a:latin typeface="Adobe Devanagari" panose="02040503050201020203" pitchFamily="18" charset="0"/>
                <a:cs typeface="Adobe Devanagari" panose="02040503050201020203" pitchFamily="18" charset="0"/>
              </a:rPr>
              <a:t>d</a:t>
            </a:r>
            <a:r>
              <a:rPr lang="en-US" dirty="0" smtClean="0">
                <a:latin typeface="Adobe Devanagari" panose="02040503050201020203" pitchFamily="18" charset="0"/>
                <a:cs typeface="Adobe Devanagari" panose="02040503050201020203" pitchFamily="18" charset="0"/>
              </a:rPr>
              <a:t>ata is received in timely manner and the number of visits reported meets certain threshold value derived from historical reporting data</a:t>
            </a:r>
            <a:endParaRPr lang="en-US" dirty="0">
              <a:latin typeface="Adobe Devanagari" panose="02040503050201020203" pitchFamily="18" charset="0"/>
              <a:cs typeface="Adobe Devanagari" panose="02040503050201020203" pitchFamily="18" charset="0"/>
            </a:endParaRPr>
          </a:p>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ADHS to run </a:t>
            </a:r>
            <a:r>
              <a:rPr lang="en-US" dirty="0">
                <a:latin typeface="Adobe Devanagari" panose="02040503050201020203" pitchFamily="18" charset="0"/>
                <a:cs typeface="Adobe Devanagari" panose="02040503050201020203" pitchFamily="18" charset="0"/>
              </a:rPr>
              <a:t>w</a:t>
            </a:r>
            <a:r>
              <a:rPr lang="en-US" dirty="0" smtClean="0">
                <a:latin typeface="Adobe Devanagari" panose="02040503050201020203" pitchFamily="18" charset="0"/>
                <a:cs typeface="Adobe Devanagari" panose="02040503050201020203" pitchFamily="18" charset="0"/>
              </a:rPr>
              <a:t>eekly </a:t>
            </a:r>
            <a:r>
              <a:rPr lang="en-US" dirty="0">
                <a:latin typeface="Adobe Devanagari" panose="02040503050201020203" pitchFamily="18" charset="0"/>
                <a:cs typeface="Adobe Devanagari" panose="02040503050201020203" pitchFamily="18" charset="0"/>
              </a:rPr>
              <a:t>d</a:t>
            </a:r>
            <a:r>
              <a:rPr lang="en-US" dirty="0" smtClean="0">
                <a:latin typeface="Adobe Devanagari" panose="02040503050201020203" pitchFamily="18" charset="0"/>
                <a:cs typeface="Adobe Devanagari" panose="02040503050201020203" pitchFamily="18" charset="0"/>
              </a:rPr>
              <a:t>ata </a:t>
            </a:r>
            <a:r>
              <a:rPr lang="en-US" dirty="0">
                <a:latin typeface="Adobe Devanagari" panose="02040503050201020203" pitchFamily="18" charset="0"/>
                <a:cs typeface="Adobe Devanagari" panose="02040503050201020203" pitchFamily="18" charset="0"/>
              </a:rPr>
              <a:t>q</a:t>
            </a:r>
            <a:r>
              <a:rPr lang="en-US" dirty="0" smtClean="0">
                <a:latin typeface="Adobe Devanagari" panose="02040503050201020203" pitchFamily="18" charset="0"/>
                <a:cs typeface="Adobe Devanagari" panose="02040503050201020203" pitchFamily="18" charset="0"/>
              </a:rPr>
              <a:t>uality </a:t>
            </a:r>
            <a:r>
              <a:rPr lang="en-US" dirty="0">
                <a:latin typeface="Adobe Devanagari" panose="02040503050201020203" pitchFamily="18" charset="0"/>
                <a:cs typeface="Adobe Devanagari" panose="02040503050201020203" pitchFamily="18" charset="0"/>
              </a:rPr>
              <a:t>r</a:t>
            </a:r>
            <a:r>
              <a:rPr lang="en-US" dirty="0" smtClean="0">
                <a:latin typeface="Adobe Devanagari" panose="02040503050201020203" pitchFamily="18" charset="0"/>
                <a:cs typeface="Adobe Devanagari" panose="02040503050201020203" pitchFamily="18" charset="0"/>
              </a:rPr>
              <a:t>eports for </a:t>
            </a:r>
            <a:r>
              <a:rPr lang="en-US" b="1" dirty="0" smtClean="0">
                <a:latin typeface="Adobe Devanagari" panose="02040503050201020203" pitchFamily="18" charset="0"/>
                <a:cs typeface="Adobe Devanagari" panose="02040503050201020203" pitchFamily="18" charset="0"/>
              </a:rPr>
              <a:t>ALL</a:t>
            </a:r>
            <a:r>
              <a:rPr lang="en-US" dirty="0" smtClean="0">
                <a:latin typeface="Adobe Devanagari" panose="02040503050201020203" pitchFamily="18" charset="0"/>
                <a:cs typeface="Adobe Devanagari" panose="02040503050201020203" pitchFamily="18" charset="0"/>
              </a:rPr>
              <a:t> production </a:t>
            </a:r>
            <a:r>
              <a:rPr lang="en-US" dirty="0">
                <a:latin typeface="Adobe Devanagari" panose="02040503050201020203" pitchFamily="18" charset="0"/>
                <a:cs typeface="Adobe Devanagari" panose="02040503050201020203" pitchFamily="18" charset="0"/>
              </a:rPr>
              <a:t>f</a:t>
            </a:r>
            <a:r>
              <a:rPr lang="en-US" dirty="0" smtClean="0">
                <a:latin typeface="Adobe Devanagari" panose="02040503050201020203" pitchFamily="18" charset="0"/>
                <a:cs typeface="Adobe Devanagari" panose="02040503050201020203" pitchFamily="18" charset="0"/>
              </a:rPr>
              <a:t>acilities </a:t>
            </a:r>
          </a:p>
          <a:p>
            <a:pPr lvl="1"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Check Except table for unexpected data processing errors</a:t>
            </a:r>
          </a:p>
          <a:p>
            <a:pPr lvl="1"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Watch for % completeness &amp; % validness to drop for key fields</a:t>
            </a:r>
          </a:p>
          <a:p>
            <a:pPr algn="just">
              <a:buFont typeface="Wingdings" panose="05000000000000000000" pitchFamily="2" charset="2"/>
              <a:buChar char="q"/>
            </a:pPr>
            <a:r>
              <a:rPr lang="en-US" dirty="0" smtClean="0">
                <a:latin typeface="Adobe Devanagari" panose="02040503050201020203" pitchFamily="18" charset="0"/>
                <a:cs typeface="Adobe Devanagari" panose="02040503050201020203" pitchFamily="18" charset="0"/>
              </a:rPr>
              <a:t>ADHS to promptly </a:t>
            </a:r>
            <a:r>
              <a:rPr lang="en-US" dirty="0">
                <a:latin typeface="Adobe Devanagari" panose="02040503050201020203" pitchFamily="18" charset="0"/>
                <a:cs typeface="Adobe Devanagari" panose="02040503050201020203" pitchFamily="18" charset="0"/>
              </a:rPr>
              <a:t>r</a:t>
            </a:r>
            <a:r>
              <a:rPr lang="en-US" dirty="0" smtClean="0">
                <a:latin typeface="Adobe Devanagari" panose="02040503050201020203" pitchFamily="18" charset="0"/>
                <a:cs typeface="Adobe Devanagari" panose="02040503050201020203" pitchFamily="18" charset="0"/>
              </a:rPr>
              <a:t>eport </a:t>
            </a:r>
            <a:r>
              <a:rPr lang="en-US" dirty="0">
                <a:latin typeface="Adobe Devanagari" panose="02040503050201020203" pitchFamily="18" charset="0"/>
                <a:cs typeface="Adobe Devanagari" panose="02040503050201020203" pitchFamily="18" charset="0"/>
              </a:rPr>
              <a:t>a</a:t>
            </a:r>
            <a:r>
              <a:rPr lang="en-US" dirty="0" smtClean="0">
                <a:latin typeface="Adobe Devanagari" panose="02040503050201020203" pitchFamily="18" charset="0"/>
                <a:cs typeface="Adobe Devanagari" panose="02040503050201020203" pitchFamily="18" charset="0"/>
              </a:rPr>
              <a:t>ny </a:t>
            </a:r>
            <a:r>
              <a:rPr lang="en-US" dirty="0">
                <a:latin typeface="Adobe Devanagari" panose="02040503050201020203" pitchFamily="18" charset="0"/>
                <a:cs typeface="Adobe Devanagari" panose="02040503050201020203" pitchFamily="18" charset="0"/>
              </a:rPr>
              <a:t>u</a:t>
            </a:r>
            <a:r>
              <a:rPr lang="en-US" dirty="0" smtClean="0">
                <a:latin typeface="Adobe Devanagari" panose="02040503050201020203" pitchFamily="18" charset="0"/>
                <a:cs typeface="Adobe Devanagari" panose="02040503050201020203" pitchFamily="18" charset="0"/>
              </a:rPr>
              <a:t>ndesired </a:t>
            </a:r>
            <a:r>
              <a:rPr lang="en-US" dirty="0">
                <a:latin typeface="Adobe Devanagari" panose="02040503050201020203" pitchFamily="18" charset="0"/>
                <a:cs typeface="Adobe Devanagari" panose="02040503050201020203" pitchFamily="18" charset="0"/>
              </a:rPr>
              <a:t>f</a:t>
            </a:r>
            <a:r>
              <a:rPr lang="en-US" dirty="0" smtClean="0">
                <a:latin typeface="Adobe Devanagari" panose="02040503050201020203" pitchFamily="18" charset="0"/>
                <a:cs typeface="Adobe Devanagari" panose="02040503050201020203" pitchFamily="18" charset="0"/>
              </a:rPr>
              <a:t>indings to hospital/vendor data </a:t>
            </a:r>
            <a:r>
              <a:rPr lang="en-US" dirty="0">
                <a:latin typeface="Adobe Devanagari" panose="02040503050201020203" pitchFamily="18" charset="0"/>
                <a:cs typeface="Adobe Devanagari" panose="02040503050201020203" pitchFamily="18" charset="0"/>
              </a:rPr>
              <a:t>s</a:t>
            </a:r>
            <a:r>
              <a:rPr lang="en-US" dirty="0" smtClean="0">
                <a:latin typeface="Adobe Devanagari" panose="02040503050201020203" pitchFamily="18" charset="0"/>
                <a:cs typeface="Adobe Devanagari" panose="02040503050201020203" pitchFamily="18" charset="0"/>
              </a:rPr>
              <a:t>upport team for timely resolution </a:t>
            </a:r>
            <a:endParaRPr lang="en-US" dirty="0">
              <a:latin typeface="Adobe Devanagari" panose="02040503050201020203" pitchFamily="18" charset="0"/>
              <a:cs typeface="Adobe Devanagari" panose="02040503050201020203" pitchFamily="18" charset="0"/>
            </a:endParaRPr>
          </a:p>
        </p:txBody>
      </p:sp>
      <p:sp>
        <p:nvSpPr>
          <p:cNvPr id="12" name="Date Placeholder 11"/>
          <p:cNvSpPr>
            <a:spLocks noGrp="1"/>
          </p:cNvSpPr>
          <p:nvPr>
            <p:ph type="dt" sz="half" idx="10"/>
          </p:nvPr>
        </p:nvSpPr>
        <p:spPr>
          <a:xfrm>
            <a:off x="1104899" y="6356351"/>
            <a:ext cx="2374901" cy="365125"/>
          </a:xfrm>
        </p:spPr>
        <p:txBody>
          <a:bodyPr/>
          <a:lstStyle/>
          <a:p>
            <a:r>
              <a:rPr lang="en-US" smtClean="0"/>
              <a:t>Updated March 26, 2020</a:t>
            </a:r>
            <a:endParaRPr lang="en-US" dirty="0"/>
          </a:p>
        </p:txBody>
      </p:sp>
      <p:sp>
        <p:nvSpPr>
          <p:cNvPr id="13" name="Slide Number Placeholder 12"/>
          <p:cNvSpPr>
            <a:spLocks noGrp="1"/>
          </p:cNvSpPr>
          <p:nvPr>
            <p:ph type="sldNum" sz="quarter" idx="12"/>
          </p:nvPr>
        </p:nvSpPr>
        <p:spPr/>
        <p:txBody>
          <a:bodyPr/>
          <a:lstStyle/>
          <a:p>
            <a:fld id="{0FF54DE5-C571-48E8-A5BC-B369434E2F44}" type="slidenum">
              <a:rPr lang="en-US" smtClean="0"/>
              <a:t>27</a:t>
            </a:fld>
            <a:endParaRPr lang="en-US"/>
          </a:p>
        </p:txBody>
      </p:sp>
      <p:pic>
        <p:nvPicPr>
          <p:cNvPr id="14" name="Picture 13"/>
          <p:cNvPicPr>
            <a:picLocks noChangeAspect="1"/>
          </p:cNvPicPr>
          <p:nvPr/>
        </p:nvPicPr>
        <p:blipFill>
          <a:blip r:embed="rId3"/>
          <a:stretch>
            <a:fillRect/>
          </a:stretch>
        </p:blipFill>
        <p:spPr>
          <a:xfrm>
            <a:off x="5090327" y="6356351"/>
            <a:ext cx="2009827" cy="47397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9" name="TextBox 8"/>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15" name="Group 14"/>
          <p:cNvGrpSpPr/>
          <p:nvPr/>
        </p:nvGrpSpPr>
        <p:grpSpPr>
          <a:xfrm>
            <a:off x="67129" y="2698830"/>
            <a:ext cx="914400" cy="1460340"/>
            <a:chOff x="67129" y="2560330"/>
            <a:chExt cx="914400" cy="1460340"/>
          </a:xfrm>
        </p:grpSpPr>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7" name="TextBox 16"/>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8" name="Group 17"/>
          <p:cNvGrpSpPr/>
          <p:nvPr/>
        </p:nvGrpSpPr>
        <p:grpSpPr>
          <a:xfrm>
            <a:off x="67129" y="4159170"/>
            <a:ext cx="914400" cy="1460340"/>
            <a:chOff x="67129" y="4209280"/>
            <a:chExt cx="914400" cy="1460340"/>
          </a:xfrm>
        </p:grpSpPr>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20" name="TextBox 19"/>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11" name="Rectangle 10"/>
          <p:cNvSpPr/>
          <p:nvPr/>
        </p:nvSpPr>
        <p:spPr>
          <a:xfrm>
            <a:off x="93931" y="5102754"/>
            <a:ext cx="860797" cy="182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194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Production Drop Off &amp; Re-validation</a:t>
            </a:r>
            <a:endParaRPr lang="en-US" sz="4400" dirty="0"/>
          </a:p>
        </p:txBody>
      </p:sp>
      <p:sp>
        <p:nvSpPr>
          <p:cNvPr id="3" name="Date Placeholder 2"/>
          <p:cNvSpPr>
            <a:spLocks noGrp="1"/>
          </p:cNvSpPr>
          <p:nvPr>
            <p:ph type="dt" sz="half" idx="10"/>
          </p:nvPr>
        </p:nvSpPr>
        <p:spPr>
          <a:xfrm>
            <a:off x="1104899" y="6356351"/>
            <a:ext cx="2057401" cy="365125"/>
          </a:xfrm>
        </p:spPr>
        <p:txBody>
          <a:bodyPr/>
          <a:lstStyle/>
          <a:p>
            <a:r>
              <a:rPr lang="en-US" smtClean="0"/>
              <a:t>Updated March 26, 2020</a:t>
            </a:r>
            <a:endParaRPr lang="en-US" dirty="0"/>
          </a:p>
        </p:txBody>
      </p:sp>
      <p:sp>
        <p:nvSpPr>
          <p:cNvPr id="4" name="Slide Number Placeholder 3"/>
          <p:cNvSpPr>
            <a:spLocks noGrp="1"/>
          </p:cNvSpPr>
          <p:nvPr>
            <p:ph type="sldNum" sz="quarter" idx="12"/>
          </p:nvPr>
        </p:nvSpPr>
        <p:spPr/>
        <p:txBody>
          <a:bodyPr/>
          <a:lstStyle/>
          <a:p>
            <a:fld id="{0FF54DE5-C571-48E8-A5BC-B369434E2F44}" type="slidenum">
              <a:rPr lang="en-US" smtClean="0"/>
              <a:t>28</a:t>
            </a:fld>
            <a:endParaRPr lang="en-US"/>
          </a:p>
        </p:txBody>
      </p:sp>
      <p:sp>
        <p:nvSpPr>
          <p:cNvPr id="5" name="TextBox 4"/>
          <p:cNvSpPr txBox="1"/>
          <p:nvPr/>
        </p:nvSpPr>
        <p:spPr>
          <a:xfrm>
            <a:off x="1104899" y="1389181"/>
            <a:ext cx="9980683" cy="5539978"/>
          </a:xfrm>
          <a:prstGeom prst="rect">
            <a:avLst/>
          </a:prstGeom>
          <a:noFill/>
        </p:spPr>
        <p:txBody>
          <a:bodyPr wrap="square" rtlCol="0">
            <a:spAutoFit/>
          </a:bodyPr>
          <a:lstStyle/>
          <a:p>
            <a:pPr marL="342900" indent="-342900">
              <a:buFont typeface="Wingdings" panose="05000000000000000000" pitchFamily="2" charset="2"/>
              <a:buChar char="§"/>
            </a:pPr>
            <a:r>
              <a:rPr lang="en-US" sz="2000" dirty="0">
                <a:latin typeface="Adobe Devanagari" panose="02040503050201020203" pitchFamily="18" charset="0"/>
                <a:cs typeface="Adobe Devanagari" panose="02040503050201020203" pitchFamily="18" charset="0"/>
              </a:rPr>
              <a:t>At any given time</a:t>
            </a:r>
            <a:r>
              <a:rPr lang="en-US" sz="2000" dirty="0" smtClean="0">
                <a:latin typeface="Adobe Devanagari" panose="02040503050201020203" pitchFamily="18" charset="0"/>
                <a:cs typeface="Adobe Devanagari" panose="02040503050201020203" pitchFamily="18" charset="0"/>
              </a:rPr>
              <a:t>, an established production facility can be dropped off BioSense Production </a:t>
            </a:r>
            <a:r>
              <a:rPr lang="en-US" sz="2000" dirty="0">
                <a:latin typeface="Adobe Devanagari" panose="02040503050201020203" pitchFamily="18" charset="0"/>
                <a:cs typeface="Adobe Devanagari" panose="02040503050201020203" pitchFamily="18" charset="0"/>
              </a:rPr>
              <a:t>P</a:t>
            </a:r>
            <a:r>
              <a:rPr lang="en-US" sz="2000" dirty="0" smtClean="0">
                <a:latin typeface="Adobe Devanagari" panose="02040503050201020203" pitchFamily="18" charset="0"/>
                <a:cs typeface="Adobe Devanagari" panose="02040503050201020203" pitchFamily="18" charset="0"/>
              </a:rPr>
              <a:t>latform at </a:t>
            </a:r>
            <a:r>
              <a:rPr lang="en-US" sz="2000" dirty="0">
                <a:latin typeface="Adobe Devanagari" panose="02040503050201020203" pitchFamily="18" charset="0"/>
                <a:cs typeface="Adobe Devanagari" panose="02040503050201020203" pitchFamily="18" charset="0"/>
              </a:rPr>
              <a:t>the discretion of ADHS Syndromic Surveillance </a:t>
            </a:r>
            <a:r>
              <a:rPr lang="en-US" sz="2000" dirty="0" smtClean="0">
                <a:latin typeface="Adobe Devanagari" panose="02040503050201020203" pitchFamily="18" charset="0"/>
                <a:cs typeface="Adobe Devanagari" panose="02040503050201020203" pitchFamily="18" charset="0"/>
              </a:rPr>
              <a:t>Program Manager, if one of following scenarios happens:</a:t>
            </a:r>
            <a:endParaRPr lang="en-US" sz="2000" dirty="0">
              <a:latin typeface="Adobe Devanagari" panose="02040503050201020203" pitchFamily="18" charset="0"/>
              <a:cs typeface="Adobe Devanagari" panose="02040503050201020203" pitchFamily="18" charset="0"/>
            </a:endParaRP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Major SS reporting requirement changes per updated CDC/NSSP guidelines</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Change of EHR vendor or/and SS reporting product</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Major software </a:t>
            </a:r>
            <a:r>
              <a:rPr lang="en-US" sz="1600" dirty="0">
                <a:latin typeface="Adobe Devanagari" panose="02040503050201020203" pitchFamily="18" charset="0"/>
                <a:cs typeface="Adobe Devanagari" panose="02040503050201020203" pitchFamily="18" charset="0"/>
              </a:rPr>
              <a:t>u</a:t>
            </a:r>
            <a:r>
              <a:rPr lang="en-US" sz="1600" dirty="0" smtClean="0">
                <a:latin typeface="Adobe Devanagari" panose="02040503050201020203" pitchFamily="18" charset="0"/>
                <a:cs typeface="Adobe Devanagari" panose="02040503050201020203" pitchFamily="18" charset="0"/>
              </a:rPr>
              <a:t>pgrade that could </a:t>
            </a:r>
            <a:r>
              <a:rPr lang="en-US" sz="1600" dirty="0">
                <a:latin typeface="Adobe Devanagari" panose="02040503050201020203" pitchFamily="18" charset="0"/>
                <a:cs typeface="Adobe Devanagari" panose="02040503050201020203" pitchFamily="18" charset="0"/>
              </a:rPr>
              <a:t>c</a:t>
            </a:r>
            <a:r>
              <a:rPr lang="en-US" sz="1600" dirty="0" smtClean="0">
                <a:latin typeface="Adobe Devanagari" panose="02040503050201020203" pitchFamily="18" charset="0"/>
                <a:cs typeface="Adobe Devanagari" panose="02040503050201020203" pitchFamily="18" charset="0"/>
              </a:rPr>
              <a:t>ompromise </a:t>
            </a:r>
            <a:r>
              <a:rPr lang="en-US" sz="1600" dirty="0">
                <a:latin typeface="Adobe Devanagari" panose="02040503050201020203" pitchFamily="18" charset="0"/>
                <a:cs typeface="Adobe Devanagari" panose="02040503050201020203" pitchFamily="18" charset="0"/>
              </a:rPr>
              <a:t>q</a:t>
            </a:r>
            <a:r>
              <a:rPr lang="en-US" sz="1600" dirty="0" smtClean="0">
                <a:latin typeface="Adobe Devanagari" panose="02040503050201020203" pitchFamily="18" charset="0"/>
                <a:cs typeface="Adobe Devanagari" panose="02040503050201020203" pitchFamily="18" charset="0"/>
              </a:rPr>
              <a:t>uality of data in daily submissions</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Change of ownership or affiliation with its parent healthcare network that requires changes in their daily file submissions </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Addition of any urgent care clinics, stand alone emergency departments, microhospitals*</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Removal of any hospitals</a:t>
            </a:r>
            <a:r>
              <a:rPr lang="en-US" sz="1600" dirty="0">
                <a:latin typeface="Adobe Devanagari" panose="02040503050201020203" pitchFamily="18" charset="0"/>
                <a:cs typeface="Adobe Devanagari" panose="02040503050201020203" pitchFamily="18" charset="0"/>
              </a:rPr>
              <a:t>, urgent care clinics, stand alone emergency departments, </a:t>
            </a:r>
            <a:r>
              <a:rPr lang="en-US" sz="1600" dirty="0" smtClean="0">
                <a:latin typeface="Adobe Devanagari" panose="02040503050201020203" pitchFamily="18" charset="0"/>
                <a:cs typeface="Adobe Devanagari" panose="02040503050201020203" pitchFamily="18" charset="0"/>
              </a:rPr>
              <a:t>microhospitals*</a:t>
            </a: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Any major </a:t>
            </a:r>
            <a:r>
              <a:rPr lang="en-US" sz="1600" dirty="0">
                <a:latin typeface="Adobe Devanagari" panose="02040503050201020203" pitchFamily="18" charset="0"/>
                <a:cs typeface="Adobe Devanagari" panose="02040503050201020203" pitchFamily="18" charset="0"/>
              </a:rPr>
              <a:t>d</a:t>
            </a:r>
            <a:r>
              <a:rPr lang="en-US" sz="1600" dirty="0" smtClean="0">
                <a:latin typeface="Adobe Devanagari" panose="02040503050201020203" pitchFamily="18" charset="0"/>
                <a:cs typeface="Adobe Devanagari" panose="02040503050201020203" pitchFamily="18" charset="0"/>
              </a:rPr>
              <a:t>ata </a:t>
            </a:r>
            <a:r>
              <a:rPr lang="en-US" sz="1600" dirty="0">
                <a:latin typeface="Adobe Devanagari" panose="02040503050201020203" pitchFamily="18" charset="0"/>
                <a:cs typeface="Adobe Devanagari" panose="02040503050201020203" pitchFamily="18" charset="0"/>
              </a:rPr>
              <a:t>q</a:t>
            </a:r>
            <a:r>
              <a:rPr lang="en-US" sz="1600" dirty="0" smtClean="0">
                <a:latin typeface="Adobe Devanagari" panose="02040503050201020203" pitchFamily="18" charset="0"/>
                <a:cs typeface="Adobe Devanagari" panose="02040503050201020203" pitchFamily="18" charset="0"/>
              </a:rPr>
              <a:t>uality </a:t>
            </a:r>
            <a:r>
              <a:rPr lang="en-US" sz="1600" dirty="0">
                <a:latin typeface="Adobe Devanagari" panose="02040503050201020203" pitchFamily="18" charset="0"/>
                <a:cs typeface="Adobe Devanagari" panose="02040503050201020203" pitchFamily="18" charset="0"/>
              </a:rPr>
              <a:t>i</a:t>
            </a:r>
            <a:r>
              <a:rPr lang="en-US" sz="1600" dirty="0" smtClean="0">
                <a:latin typeface="Adobe Devanagari" panose="02040503050201020203" pitchFamily="18" charset="0"/>
                <a:cs typeface="Adobe Devanagari" panose="02040503050201020203" pitchFamily="18" charset="0"/>
              </a:rPr>
              <a:t>ssues reported by ADHS not </a:t>
            </a:r>
            <a:r>
              <a:rPr lang="en-US" sz="1600" dirty="0">
                <a:latin typeface="Adobe Devanagari" panose="02040503050201020203" pitchFamily="18" charset="0"/>
                <a:cs typeface="Adobe Devanagari" panose="02040503050201020203" pitchFamily="18" charset="0"/>
              </a:rPr>
              <a:t>a</a:t>
            </a:r>
            <a:r>
              <a:rPr lang="en-US" sz="1600" dirty="0" smtClean="0">
                <a:latin typeface="Adobe Devanagari" panose="02040503050201020203" pitchFamily="18" charset="0"/>
                <a:cs typeface="Adobe Devanagari" panose="02040503050201020203" pitchFamily="18" charset="0"/>
              </a:rPr>
              <a:t>ddressed to satisfaction within expected </a:t>
            </a:r>
            <a:r>
              <a:rPr lang="en-US" sz="1600" dirty="0">
                <a:latin typeface="Adobe Devanagari" panose="02040503050201020203" pitchFamily="18" charset="0"/>
                <a:cs typeface="Adobe Devanagari" panose="02040503050201020203" pitchFamily="18" charset="0"/>
              </a:rPr>
              <a:t>t</a:t>
            </a:r>
            <a:r>
              <a:rPr lang="en-US" sz="1600" dirty="0" smtClean="0">
                <a:latin typeface="Adobe Devanagari" panose="02040503050201020203" pitchFamily="18" charset="0"/>
                <a:cs typeface="Adobe Devanagari" panose="02040503050201020203" pitchFamily="18" charset="0"/>
              </a:rPr>
              <a:t>imelines</a:t>
            </a:r>
            <a:endParaRPr lang="en-US" sz="1600" dirty="0">
              <a:latin typeface="Adobe Devanagari" panose="02040503050201020203" pitchFamily="18" charset="0"/>
              <a:cs typeface="Adobe Devanagari" panose="02040503050201020203" pitchFamily="18" charset="0"/>
            </a:endParaRPr>
          </a:p>
          <a:p>
            <a:pPr marL="800100" lvl="1" indent="-342900">
              <a:spcBef>
                <a:spcPts val="600"/>
              </a:spcBef>
              <a:buFont typeface="Wingdings" panose="05000000000000000000" pitchFamily="2" charset="2"/>
              <a:buChar char="§"/>
            </a:pPr>
            <a:r>
              <a:rPr lang="en-US" sz="1600" dirty="0" smtClean="0">
                <a:latin typeface="Adobe Devanagari" panose="02040503050201020203" pitchFamily="18" charset="0"/>
                <a:cs typeface="Adobe Devanagari" panose="02040503050201020203" pitchFamily="18" charset="0"/>
              </a:rPr>
              <a:t>No daily </a:t>
            </a:r>
            <a:r>
              <a:rPr lang="en-US" sz="1600" dirty="0">
                <a:latin typeface="Adobe Devanagari" panose="02040503050201020203" pitchFamily="18" charset="0"/>
                <a:cs typeface="Adobe Devanagari" panose="02040503050201020203" pitchFamily="18" charset="0"/>
              </a:rPr>
              <a:t>d</a:t>
            </a:r>
            <a:r>
              <a:rPr lang="en-US" sz="1600" dirty="0" smtClean="0">
                <a:latin typeface="Adobe Devanagari" panose="02040503050201020203" pitchFamily="18" charset="0"/>
                <a:cs typeface="Adobe Devanagari" panose="02040503050201020203" pitchFamily="18" charset="0"/>
              </a:rPr>
              <a:t>ata </a:t>
            </a:r>
            <a:r>
              <a:rPr lang="en-US" sz="1600" dirty="0">
                <a:latin typeface="Adobe Devanagari" panose="02040503050201020203" pitchFamily="18" charset="0"/>
                <a:cs typeface="Adobe Devanagari" panose="02040503050201020203" pitchFamily="18" charset="0"/>
              </a:rPr>
              <a:t>s</a:t>
            </a:r>
            <a:r>
              <a:rPr lang="en-US" sz="1600" dirty="0" smtClean="0">
                <a:latin typeface="Adobe Devanagari" panose="02040503050201020203" pitchFamily="18" charset="0"/>
                <a:cs typeface="Adobe Devanagari" panose="02040503050201020203" pitchFamily="18" charset="0"/>
              </a:rPr>
              <a:t>ubmission </a:t>
            </a:r>
            <a:r>
              <a:rPr lang="en-US" sz="1600" dirty="0">
                <a:latin typeface="Adobe Devanagari" panose="02040503050201020203" pitchFamily="18" charset="0"/>
                <a:cs typeface="Adobe Devanagari" panose="02040503050201020203" pitchFamily="18" charset="0"/>
              </a:rPr>
              <a:t>a</a:t>
            </a:r>
            <a:r>
              <a:rPr lang="en-US" sz="1600" dirty="0" smtClean="0">
                <a:latin typeface="Adobe Devanagari" panose="02040503050201020203" pitchFamily="18" charset="0"/>
                <a:cs typeface="Adobe Devanagari" panose="02040503050201020203" pitchFamily="18" charset="0"/>
              </a:rPr>
              <a:t>ctivity for over 90-day period</a:t>
            </a:r>
            <a:endParaRPr lang="en-US" sz="2000" dirty="0" smtClean="0">
              <a:latin typeface="Adobe Devanagari" panose="02040503050201020203" pitchFamily="18" charset="0"/>
              <a:cs typeface="Adobe Devanagari" panose="02040503050201020203" pitchFamily="18" charset="0"/>
            </a:endParaRPr>
          </a:p>
          <a:p>
            <a:pPr marL="342900" indent="-342900">
              <a:spcBef>
                <a:spcPts val="1800"/>
              </a:spcBef>
              <a:buFont typeface="Wingdings" panose="05000000000000000000" pitchFamily="2" charset="2"/>
              <a:buChar char="§"/>
            </a:pPr>
            <a:r>
              <a:rPr lang="en-US" sz="2000" dirty="0" smtClean="0">
                <a:latin typeface="Adobe Devanagari" panose="02040503050201020203" pitchFamily="18" charset="0"/>
                <a:cs typeface="Adobe Devanagari" panose="02040503050201020203" pitchFamily="18" charset="0"/>
              </a:rPr>
              <a:t>Facilities that have dropped off production may be required to repeat all or certain tasks from any onboarding phases as </a:t>
            </a:r>
            <a:r>
              <a:rPr lang="en-US" sz="2000" dirty="0">
                <a:latin typeface="Adobe Devanagari" panose="02040503050201020203" pitchFamily="18" charset="0"/>
                <a:cs typeface="Adobe Devanagari" panose="02040503050201020203" pitchFamily="18" charset="0"/>
              </a:rPr>
              <a:t>deemed necessary </a:t>
            </a:r>
            <a:r>
              <a:rPr lang="en-US" sz="2000" dirty="0" smtClean="0">
                <a:latin typeface="Adobe Devanagari" panose="02040503050201020203" pitchFamily="18" charset="0"/>
                <a:cs typeface="Adobe Devanagari" panose="02040503050201020203" pitchFamily="18" charset="0"/>
              </a:rPr>
              <a:t>in order to complete their re-validation process and resume their reporting </a:t>
            </a:r>
            <a:r>
              <a:rPr lang="en-US" sz="2000" dirty="0">
                <a:latin typeface="Adobe Devanagari" panose="02040503050201020203" pitchFamily="18" charset="0"/>
                <a:cs typeface="Adobe Devanagari" panose="02040503050201020203" pitchFamily="18" charset="0"/>
              </a:rPr>
              <a:t>in BioSense Production </a:t>
            </a:r>
            <a:r>
              <a:rPr lang="en-US" sz="2000" dirty="0" smtClean="0">
                <a:latin typeface="Adobe Devanagari" panose="02040503050201020203" pitchFamily="18" charset="0"/>
                <a:cs typeface="Adobe Devanagari" panose="02040503050201020203" pitchFamily="18" charset="0"/>
              </a:rPr>
              <a:t>Platform</a:t>
            </a:r>
          </a:p>
          <a:p>
            <a:pPr marL="342900" indent="-342900">
              <a:spcBef>
                <a:spcPts val="1800"/>
              </a:spcBef>
              <a:buFont typeface="Wingdings" panose="05000000000000000000" pitchFamily="2" charset="2"/>
              <a:buChar char="§"/>
            </a:pPr>
            <a:endParaRPr lang="en-US" sz="2000" dirty="0">
              <a:latin typeface="Adobe Devanagari" panose="02040503050201020203" pitchFamily="18" charset="0"/>
              <a:cs typeface="Adobe Devanagari" panose="02040503050201020203"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29" y="1525114"/>
            <a:ext cx="914400" cy="1183341"/>
          </a:xfrm>
          <a:prstGeom prst="rect">
            <a:avLst/>
          </a:prstGeom>
        </p:spPr>
      </p:pic>
      <p:sp>
        <p:nvSpPr>
          <p:cNvPr id="7" name="TextBox 6"/>
          <p:cNvSpPr txBox="1"/>
          <p:nvPr/>
        </p:nvSpPr>
        <p:spPr>
          <a:xfrm>
            <a:off x="67129" y="1244647"/>
            <a:ext cx="914400" cy="276999"/>
          </a:xfrm>
          <a:prstGeom prst="rect">
            <a:avLst/>
          </a:prstGeom>
          <a:noFill/>
          <a:ln>
            <a:solidFill>
              <a:schemeClr val="tx1"/>
            </a:solidFill>
          </a:ln>
        </p:spPr>
        <p:txBody>
          <a:bodyPr wrap="square" rtlCol="0">
            <a:spAutoFit/>
          </a:bodyPr>
          <a:lstStyle/>
          <a:p>
            <a:pPr algn="ctr"/>
            <a:r>
              <a:rPr lang="en-US" sz="1200" dirty="0" smtClean="0"/>
              <a:t>PHASE I</a:t>
            </a:r>
            <a:endParaRPr lang="en-US" sz="1200" dirty="0"/>
          </a:p>
        </p:txBody>
      </p:sp>
      <p:grpSp>
        <p:nvGrpSpPr>
          <p:cNvPr id="8" name="Group 7"/>
          <p:cNvGrpSpPr/>
          <p:nvPr/>
        </p:nvGrpSpPr>
        <p:grpSpPr>
          <a:xfrm>
            <a:off x="67129" y="2698830"/>
            <a:ext cx="914400" cy="1460340"/>
            <a:chOff x="67129" y="2560330"/>
            <a:chExt cx="914400" cy="146034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29" y="2837329"/>
              <a:ext cx="914400" cy="1183341"/>
            </a:xfrm>
            <a:prstGeom prst="rect">
              <a:avLst/>
            </a:prstGeom>
          </p:spPr>
        </p:pic>
        <p:sp>
          <p:nvSpPr>
            <p:cNvPr id="10" name="TextBox 9"/>
            <p:cNvSpPr txBox="1"/>
            <p:nvPr/>
          </p:nvSpPr>
          <p:spPr>
            <a:xfrm>
              <a:off x="67129" y="2560330"/>
              <a:ext cx="914400" cy="276999"/>
            </a:xfrm>
            <a:prstGeom prst="rect">
              <a:avLst/>
            </a:prstGeom>
            <a:noFill/>
            <a:ln>
              <a:solidFill>
                <a:schemeClr val="tx1"/>
              </a:solidFill>
            </a:ln>
          </p:spPr>
          <p:txBody>
            <a:bodyPr wrap="square" rtlCol="0">
              <a:spAutoFit/>
            </a:bodyPr>
            <a:lstStyle/>
            <a:p>
              <a:pPr algn="ctr"/>
              <a:r>
                <a:rPr lang="en-US" sz="1200" dirty="0" smtClean="0"/>
                <a:t>PHASE II</a:t>
              </a:r>
              <a:endParaRPr lang="en-US" sz="1200" dirty="0"/>
            </a:p>
          </p:txBody>
        </p:sp>
      </p:grpSp>
      <p:grpSp>
        <p:nvGrpSpPr>
          <p:cNvPr id="11" name="Group 10"/>
          <p:cNvGrpSpPr/>
          <p:nvPr/>
        </p:nvGrpSpPr>
        <p:grpSpPr>
          <a:xfrm>
            <a:off x="67129" y="4159170"/>
            <a:ext cx="914400" cy="1460340"/>
            <a:chOff x="67129" y="4209280"/>
            <a:chExt cx="914400" cy="1460340"/>
          </a:xfrm>
        </p:grpSpPr>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9" y="4486279"/>
              <a:ext cx="914400" cy="1183341"/>
            </a:xfrm>
            <a:prstGeom prst="rect">
              <a:avLst/>
            </a:prstGeom>
          </p:spPr>
        </p:pic>
        <p:sp>
          <p:nvSpPr>
            <p:cNvPr id="13" name="TextBox 12"/>
            <p:cNvSpPr txBox="1"/>
            <p:nvPr/>
          </p:nvSpPr>
          <p:spPr>
            <a:xfrm>
              <a:off x="67129" y="4209280"/>
              <a:ext cx="914400" cy="276999"/>
            </a:xfrm>
            <a:prstGeom prst="rect">
              <a:avLst/>
            </a:prstGeom>
            <a:noFill/>
            <a:ln>
              <a:solidFill>
                <a:srgbClr val="FF0000"/>
              </a:solidFill>
            </a:ln>
          </p:spPr>
          <p:txBody>
            <a:bodyPr wrap="square" rtlCol="0">
              <a:spAutoFit/>
            </a:bodyPr>
            <a:lstStyle/>
            <a:p>
              <a:pPr algn="ctr"/>
              <a:r>
                <a:rPr lang="en-US" sz="1200" dirty="0" smtClean="0"/>
                <a:t>PHASE III</a:t>
              </a:r>
              <a:endParaRPr lang="en-US" sz="1200" dirty="0"/>
            </a:p>
          </p:txBody>
        </p:sp>
      </p:grpSp>
      <p:sp>
        <p:nvSpPr>
          <p:cNvPr id="14" name="Rectangle 13"/>
          <p:cNvSpPr/>
          <p:nvPr/>
        </p:nvSpPr>
        <p:spPr>
          <a:xfrm>
            <a:off x="93931" y="5266385"/>
            <a:ext cx="860797" cy="295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866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Questions/Comments/Suggestions</a:t>
            </a:r>
            <a:endParaRPr lang="en-US" dirty="0"/>
          </a:p>
        </p:txBody>
      </p:sp>
      <p:sp>
        <p:nvSpPr>
          <p:cNvPr id="3" name="Content Placeholder 2"/>
          <p:cNvSpPr>
            <a:spLocks noGrp="1"/>
          </p:cNvSpPr>
          <p:nvPr>
            <p:ph idx="1"/>
          </p:nvPr>
        </p:nvSpPr>
        <p:spPr>
          <a:xfrm>
            <a:off x="1104900" y="1463040"/>
            <a:ext cx="9982200" cy="629736"/>
          </a:xfrm>
        </p:spPr>
        <p:txBody>
          <a:bodyPr>
            <a:noAutofit/>
          </a:bodyPr>
          <a:lstStyle/>
          <a:p>
            <a:pPr marL="0" indent="0">
              <a:buNone/>
            </a:pPr>
            <a:r>
              <a:rPr lang="en-US" dirty="0">
                <a:latin typeface="Adobe Devanagari" panose="02040503050201020203" pitchFamily="18" charset="0"/>
                <a:cs typeface="Adobe Devanagari" panose="02040503050201020203" pitchFamily="18" charset="0"/>
              </a:rPr>
              <a:t>We </a:t>
            </a:r>
            <a:r>
              <a:rPr lang="en-US" dirty="0" smtClean="0">
                <a:latin typeface="Adobe Devanagari" panose="02040503050201020203" pitchFamily="18" charset="0"/>
                <a:cs typeface="Adobe Devanagari" panose="02040503050201020203" pitchFamily="18" charset="0"/>
              </a:rPr>
              <a:t>welcome </a:t>
            </a:r>
            <a:r>
              <a:rPr lang="en-US" dirty="0">
                <a:latin typeface="Adobe Devanagari" panose="02040503050201020203" pitchFamily="18" charset="0"/>
                <a:cs typeface="Adobe Devanagari" panose="02040503050201020203" pitchFamily="18" charset="0"/>
              </a:rPr>
              <a:t>suggestions and </a:t>
            </a:r>
            <a:r>
              <a:rPr lang="en-US" dirty="0" smtClean="0">
                <a:latin typeface="Adobe Devanagari" panose="02040503050201020203" pitchFamily="18" charset="0"/>
                <a:cs typeface="Adobe Devanagari" panose="02040503050201020203" pitchFamily="18" charset="0"/>
              </a:rPr>
              <a:t>comments to help us to improve your onboarding experiences! </a:t>
            </a:r>
          </a:p>
          <a:p>
            <a:pPr marL="0" indent="0">
              <a:buNone/>
            </a:pPr>
            <a:r>
              <a:rPr lang="en-US" dirty="0" smtClean="0">
                <a:latin typeface="Adobe Devanagari" panose="02040503050201020203" pitchFamily="18" charset="0"/>
                <a:cs typeface="Adobe Devanagari" panose="02040503050201020203" pitchFamily="18" charset="0"/>
              </a:rPr>
              <a:t>Please </a:t>
            </a:r>
            <a:r>
              <a:rPr lang="en-US" dirty="0">
                <a:latin typeface="Adobe Devanagari" panose="02040503050201020203" pitchFamily="18" charset="0"/>
                <a:cs typeface="Adobe Devanagari" panose="02040503050201020203" pitchFamily="18" charset="0"/>
              </a:rPr>
              <a:t>send all your inquires to </a:t>
            </a:r>
            <a:r>
              <a:rPr lang="en-US" dirty="0">
                <a:solidFill>
                  <a:srgbClr val="0070C0"/>
                </a:solidFill>
                <a:latin typeface="Adobe Devanagari" panose="02040503050201020203" pitchFamily="18" charset="0"/>
                <a:cs typeface="Adobe Devanagari" panose="02040503050201020203" pitchFamily="18" charset="0"/>
              </a:rPr>
              <a:t>syndromicsurveillance@azdhs.gov</a:t>
            </a:r>
          </a:p>
          <a:p>
            <a:pPr marL="0" indent="0" algn="ctr">
              <a:buNone/>
            </a:pPr>
            <a:endParaRPr lang="en-US" sz="1800" dirty="0"/>
          </a:p>
        </p:txBody>
      </p:sp>
      <p:pic>
        <p:nvPicPr>
          <p:cNvPr id="4" name="Picture 3"/>
          <p:cNvPicPr>
            <a:picLocks noChangeAspect="1"/>
          </p:cNvPicPr>
          <p:nvPr/>
        </p:nvPicPr>
        <p:blipFill>
          <a:blip r:embed="rId2"/>
          <a:stretch>
            <a:fillRect/>
          </a:stretch>
        </p:blipFill>
        <p:spPr>
          <a:xfrm>
            <a:off x="1104901" y="2350938"/>
            <a:ext cx="9980682" cy="3560373"/>
          </a:xfrm>
          <a:prstGeom prst="rect">
            <a:avLst/>
          </a:prstGeom>
        </p:spPr>
      </p:pic>
      <p:sp>
        <p:nvSpPr>
          <p:cNvPr id="11" name="Date Placeholder 10"/>
          <p:cNvSpPr>
            <a:spLocks noGrp="1"/>
          </p:cNvSpPr>
          <p:nvPr>
            <p:ph type="dt" sz="half" idx="10"/>
          </p:nvPr>
        </p:nvSpPr>
        <p:spPr>
          <a:xfrm>
            <a:off x="1104899" y="6356351"/>
            <a:ext cx="2044701" cy="365125"/>
          </a:xfrm>
        </p:spPr>
        <p:txBody>
          <a:bodyPr/>
          <a:lstStyle/>
          <a:p>
            <a:r>
              <a:rPr lang="en-US" smtClean="0"/>
              <a:t>Updated March 26, 2020</a:t>
            </a:r>
            <a:endParaRPr lang="en-US" dirty="0"/>
          </a:p>
        </p:txBody>
      </p:sp>
      <p:sp>
        <p:nvSpPr>
          <p:cNvPr id="12" name="Slide Number Placeholder 11"/>
          <p:cNvSpPr>
            <a:spLocks noGrp="1"/>
          </p:cNvSpPr>
          <p:nvPr>
            <p:ph type="sldNum" sz="quarter" idx="12"/>
          </p:nvPr>
        </p:nvSpPr>
        <p:spPr/>
        <p:txBody>
          <a:bodyPr/>
          <a:lstStyle/>
          <a:p>
            <a:fld id="{0FF54DE5-C571-48E8-A5BC-B369434E2F44}" type="slidenum">
              <a:rPr lang="en-US" smtClean="0"/>
              <a:t>29</a:t>
            </a:fld>
            <a:endParaRPr lang="en-US"/>
          </a:p>
        </p:txBody>
      </p:sp>
      <p:pic>
        <p:nvPicPr>
          <p:cNvPr id="13" name="Picture 12"/>
          <p:cNvPicPr>
            <a:picLocks noChangeAspect="1"/>
          </p:cNvPicPr>
          <p:nvPr/>
        </p:nvPicPr>
        <p:blipFill>
          <a:blip r:embed="rId3"/>
          <a:stretch>
            <a:fillRect/>
          </a:stretch>
        </p:blipFill>
        <p:spPr>
          <a:xfrm>
            <a:off x="5090327" y="6356351"/>
            <a:ext cx="2009827" cy="473973"/>
          </a:xfrm>
          <a:prstGeom prst="rect">
            <a:avLst/>
          </a:prstGeom>
        </p:spPr>
      </p:pic>
    </p:spTree>
    <p:extLst>
      <p:ext uri="{BB962C8B-B14F-4D97-AF65-F5344CB8AC3E}">
        <p14:creationId xmlns:p14="http://schemas.microsoft.com/office/powerpoint/2010/main" val="2645587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DDBB83-77C1-4099-A0AA-289882E745E2}">
  <ds:schemaRefs>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elements/1.1/"/>
    <ds:schemaRef ds:uri="http://www.w3.org/XML/1998/namespace"/>
    <ds:schemaRef ds:uri="4873beb7-5857-4685-be1f-d57550cc96cc"/>
    <ds:schemaRef ds:uri="http://purl.org/dc/dcmitype/"/>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12887</TotalTime>
  <Words>2968</Words>
  <Application>Microsoft Office PowerPoint</Application>
  <PresentationFormat>Widescreen</PresentationFormat>
  <Paragraphs>399</Paragraphs>
  <Slides>29</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Adobe Devanagari</vt:lpstr>
      <vt:lpstr>Arial</vt:lpstr>
      <vt:lpstr>Euphemia</vt:lpstr>
      <vt:lpstr>Plantagenet Cherokee</vt:lpstr>
      <vt:lpstr>Wingdings</vt:lpstr>
      <vt:lpstr>Academic Literature 16x9</vt:lpstr>
      <vt:lpstr>Syndromic Surveillance Roadmap to Success</vt:lpstr>
      <vt:lpstr>Overview of Syndromic Surveillance</vt:lpstr>
      <vt:lpstr>Overview of Syndromic Surveillance</vt:lpstr>
      <vt:lpstr>Overview of Syndromic Surveillance</vt:lpstr>
      <vt:lpstr>Overview of Syndromic Surveillance</vt:lpstr>
      <vt:lpstr>Overview of Syndromic Surveillance</vt:lpstr>
      <vt:lpstr>Overview of Syndromic Surveillance</vt:lpstr>
      <vt:lpstr>Overview of Syndromic Surveillance</vt:lpstr>
      <vt:lpstr>Onboarding Documents</vt:lpstr>
      <vt:lpstr>Implementation Process </vt:lpstr>
      <vt:lpstr>Implementation Process </vt:lpstr>
      <vt:lpstr>PHASE I: Preparation Hospital Registration  EHR Technology Readiness Assessment Onboarding kick-off</vt:lpstr>
      <vt:lpstr>Registration &amp; Data Use Agreement</vt:lpstr>
      <vt:lpstr>EHR Readiness Assessment </vt:lpstr>
      <vt:lpstr>Onboarding Kick-Off</vt:lpstr>
      <vt:lpstr>PHASE II: TESTING  HL7 Message Conformance Testing Data Content Validation  Data Quality Assurance</vt:lpstr>
      <vt:lpstr>Kick-Off Meeting</vt:lpstr>
      <vt:lpstr>HL7 Message Conformance Testing </vt:lpstr>
      <vt:lpstr>Data Content Validation with ADHS</vt:lpstr>
      <vt:lpstr>Data Quality Assurance with CDC/NSSP</vt:lpstr>
      <vt:lpstr>Pre Go-Live Checklist</vt:lpstr>
      <vt:lpstr>PHASE III: PRODUCTION GO-LIVE  Daily Data Submission in Production Drop OFF  Data Re-Validation Process</vt:lpstr>
      <vt:lpstr>Go-Live Planning (ADHS)</vt:lpstr>
      <vt:lpstr>Go-Live Call</vt:lpstr>
      <vt:lpstr>Sample Go-Live Call Agenda</vt:lpstr>
      <vt:lpstr>Go-Live Activities</vt:lpstr>
      <vt:lpstr>Daily Data Submission in Production</vt:lpstr>
      <vt:lpstr>Production Drop Off &amp; Re-validation</vt:lpstr>
      <vt:lpstr>Questions/Comments/Suggestions</vt:lpstr>
    </vt:vector>
  </TitlesOfParts>
  <Company>Arizona Department of Health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Syndromic Surveillance Roadmap to Success</dc:title>
  <dc:creator>Yong Wang</dc:creator>
  <cp:lastModifiedBy>Krystal Collier</cp:lastModifiedBy>
  <cp:revision>291</cp:revision>
  <dcterms:created xsi:type="dcterms:W3CDTF">2018-12-11T16:23:43Z</dcterms:created>
  <dcterms:modified xsi:type="dcterms:W3CDTF">2020-03-27T21:57:55Z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