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6" r:id="rId12"/>
    <p:sldId id="275" r:id="rId13"/>
    <p:sldId id="27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1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4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030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81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351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79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7602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40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781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737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820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05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706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DF8C23-B789-447A-BA15-48AA963FA57F}" type="datetimeFigureOut">
              <a:rPr lang="en-US" smtClean="0"/>
              <a:t>9/24/2019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5B8E39-87F7-4D5D-88F7-FF14225C39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032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rveillancerepository.org/" TargetMode="External"/><Relationship Id="rId2" Type="http://schemas.openxmlformats.org/officeDocument/2006/relationships/hyperlink" Target="https://cdn.ymaws.com/www.healthsurveillance.org/resource/collection/672DC1B9-20B2-4511-BCB1-9EB82FA3E5A7/SDC_Syndrome_Definition_Guidance_document_FINAL.pdf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ealthsurveillance.org/resource/collection/672DC1B9-20B2-4511-BCB1-9EB82FA3E5A7/EQWT_V2.2_-_SDC_Copy.xlsx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ESSENCE Query Guide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Syntax and Best Practices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5998464" y="636890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Adapted from presentations by Zach Stein with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rPr>
              <a:t>permission</a:t>
            </a:r>
            <a:endParaRPr lang="en-US" b="0" dirty="0" smtClean="0">
              <a:solidFill>
                <a:schemeClr val="tx1">
                  <a:lumMod val="50000"/>
                  <a:lumOff val="5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73300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Query Language: Regular Expressions</a:t>
            </a:r>
            <a:endParaRPr lang="en-US" sz="54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4374423"/>
              </p:ext>
            </p:extLst>
          </p:nvPr>
        </p:nvGraphicFramePr>
        <p:xfrm>
          <a:off x="838200" y="2106041"/>
          <a:ext cx="10515600" cy="393192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1722120">
                  <a:extLst>
                    <a:ext uri="{9D8B030D-6E8A-4147-A177-3AD203B41FA5}">
                      <a16:colId xmlns:a16="http://schemas.microsoft.com/office/drawing/2014/main" val="644501151"/>
                    </a:ext>
                  </a:extLst>
                </a:gridCol>
                <a:gridCol w="4328160">
                  <a:extLst>
                    <a:ext uri="{9D8B030D-6E8A-4147-A177-3AD203B41FA5}">
                      <a16:colId xmlns:a16="http://schemas.microsoft.com/office/drawing/2014/main" val="2091022145"/>
                    </a:ext>
                  </a:extLst>
                </a:gridCol>
                <a:gridCol w="4465320">
                  <a:extLst>
                    <a:ext uri="{9D8B030D-6E8A-4147-A177-3AD203B41FA5}">
                      <a16:colId xmlns:a16="http://schemas.microsoft.com/office/drawing/2014/main" val="671816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Expression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Use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Example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178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Caret ^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Wildcard: anything, everything, nothing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^fall^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61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OR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Either term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</a:t>
                      </a:r>
                      <a:r>
                        <a:rPr lang="en-US" sz="2400" dirty="0" err="1" smtClean="0"/>
                        <a:t>fall^,or,^fell</a:t>
                      </a:r>
                      <a:r>
                        <a:rPr lang="en-US" sz="2400" dirty="0" smtClean="0"/>
                        <a:t>^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026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Both terms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</a:t>
                      </a:r>
                      <a:r>
                        <a:rPr lang="en-US" sz="2400" dirty="0" err="1" smtClean="0"/>
                        <a:t>fall^,and,^head</a:t>
                      </a:r>
                      <a:r>
                        <a:rPr lang="en-US" sz="2400" dirty="0" smtClean="0"/>
                        <a:t>^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139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ANDNOT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The first term</a:t>
                      </a:r>
                      <a:r>
                        <a:rPr lang="en-US" sz="2400" baseline="0" dirty="0" smtClean="0"/>
                        <a:t> but not the second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^fall^,</a:t>
                      </a:r>
                      <a:r>
                        <a:rPr lang="en-US" sz="2400" dirty="0" err="1" smtClean="0"/>
                        <a:t>andnot</a:t>
                      </a:r>
                      <a:r>
                        <a:rPr lang="en-US" sz="2400" dirty="0" smtClean="0"/>
                        <a:t>,^crestfallen^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4816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Parenthesis ()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Group terms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^fall^,</a:t>
                      </a:r>
                      <a:r>
                        <a:rPr lang="en-US" sz="2400" dirty="0" err="1" smtClean="0"/>
                        <a:t>andnot</a:t>
                      </a:r>
                      <a:r>
                        <a:rPr lang="en-US" sz="2400" dirty="0" smtClean="0"/>
                        <a:t>,(,^</a:t>
                      </a:r>
                      <a:r>
                        <a:rPr lang="en-US" sz="2400" dirty="0" err="1" smtClean="0"/>
                        <a:t>crestfallen^,or,^rainfall</a:t>
                      </a:r>
                      <a:r>
                        <a:rPr lang="en-US" sz="2400" dirty="0" smtClean="0"/>
                        <a:t>^,)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504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Brackets []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Pick list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^f[ae]</a:t>
                      </a:r>
                      <a:r>
                        <a:rPr lang="en-US" sz="2400" dirty="0" err="1" smtClean="0"/>
                        <a:t>ll</a:t>
                      </a:r>
                      <a:r>
                        <a:rPr lang="en-US" sz="2400" dirty="0" smtClean="0"/>
                        <a:t>^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631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1418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Regular Expression Examples</a:t>
            </a:r>
            <a:endParaRPr lang="en-US" sz="5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2246548"/>
              </p:ext>
            </p:extLst>
          </p:nvPr>
        </p:nvGraphicFramePr>
        <p:xfrm>
          <a:off x="838200" y="1690688"/>
          <a:ext cx="10515600" cy="490728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429256">
                  <a:extLst>
                    <a:ext uri="{9D8B030D-6E8A-4147-A177-3AD203B41FA5}">
                      <a16:colId xmlns:a16="http://schemas.microsoft.com/office/drawing/2014/main" val="531022326"/>
                    </a:ext>
                  </a:extLst>
                </a:gridCol>
                <a:gridCol w="8086344">
                  <a:extLst>
                    <a:ext uri="{9D8B030D-6E8A-4147-A177-3AD203B41FA5}">
                      <a16:colId xmlns:a16="http://schemas.microsoft.com/office/drawing/2014/main" val="3172043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Example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 smtClean="0">
                          <a:effectLst/>
                        </a:rPr>
                        <a:t>Explanation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722056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^tick^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Will pick up any word or phrase containing the word “tick” (stick, tickle, ticket, uptick, ticks)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44150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tick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Will only pick up fields containing only the word “tick”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162485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tick^</a:t>
                      </a:r>
                      <a:endParaRPr lang="en-US" sz="18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Requires the first word in the field to be “tick”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1961177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^tick</a:t>
                      </a:r>
                      <a:endParaRPr lang="en-US" sz="18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Requires the last word in the field to be “tick”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250136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r>
                        <a:rPr lang="en-US" sz="1800" u="none" strike="noStrike" dirty="0" err="1">
                          <a:effectLst/>
                        </a:rPr>
                        <a:t>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^,AND,^</a:t>
                      </a:r>
                      <a:r>
                        <a:rPr lang="en-US" sz="1800" u="none" strike="noStrike" dirty="0" err="1">
                          <a:effectLst/>
                        </a:rPr>
                        <a:t>bite</a:t>
                      </a: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Requires both “tick” and “bite” to be included in the field, may be in any order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739108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>
                          <a:effectLst/>
                        </a:rPr>
                        <a:t>^tick^bite^</a:t>
                      </a:r>
                      <a:endParaRPr lang="en-US" sz="18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Requires both “tick” and “bite” to be included and in that order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904818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r>
                        <a:rPr lang="en-US" sz="1800" u="none" strike="noStrike" dirty="0" err="1">
                          <a:effectLst/>
                        </a:rPr>
                        <a:t>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^,OR,^</a:t>
                      </a:r>
                      <a:r>
                        <a:rPr lang="en-US" sz="1800" u="none" strike="noStrike" dirty="0" err="1">
                          <a:effectLst/>
                        </a:rPr>
                        <a:t>mosquito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^,ANDNOT,^</a:t>
                      </a:r>
                      <a:r>
                        <a:rPr lang="en-US" sz="1800" u="none" strike="noStrike" dirty="0" err="1">
                          <a:effectLst/>
                        </a:rPr>
                        <a:t>stick</a:t>
                      </a: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endParaRPr lang="en-US" sz="18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u="none" strike="noStrike" dirty="0">
                          <a:effectLst/>
                        </a:rPr>
                        <a:t>INCORRECT: </a:t>
                      </a:r>
                      <a:r>
                        <a:rPr lang="en-US" sz="1800" u="none" strike="noStrike" dirty="0" err="1">
                          <a:effectLst/>
                        </a:rPr>
                        <a:t>andnot</a:t>
                      </a:r>
                      <a:r>
                        <a:rPr lang="en-US" sz="1800" u="none" strike="noStrike" dirty="0">
                          <a:effectLst/>
                        </a:rPr>
                        <a:t> will attempt to negate against “mosquito” not “tick”</a:t>
                      </a:r>
                      <a:endParaRPr lang="en-US" sz="1800" dirty="0">
                        <a:effectLst/>
                      </a:endParaRP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u="none" strike="noStrike" dirty="0">
                          <a:effectLst/>
                        </a:rPr>
                        <a:t>(,^</a:t>
                      </a:r>
                      <a:r>
                        <a:rPr lang="en-US" sz="1800" u="none" strike="noStrike" dirty="0" err="1">
                          <a:effectLst/>
                        </a:rPr>
                        <a:t>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^,OR,^</a:t>
                      </a:r>
                      <a:r>
                        <a:rPr lang="en-US" sz="1800" u="none" strike="noStrike" dirty="0" err="1">
                          <a:effectLst/>
                        </a:rPr>
                        <a:t>mosquito</a:t>
                      </a:r>
                      <a:r>
                        <a:rPr lang="en-US" sz="1800" u="none" strike="noStrike" dirty="0" smtClean="0">
                          <a:effectLst/>
                        </a:rPr>
                        <a:t>^,),ANDNOT,(,^</a:t>
                      </a:r>
                      <a:r>
                        <a:rPr lang="en-US" sz="1800" u="none" strike="noStrike" dirty="0">
                          <a:effectLst/>
                        </a:rPr>
                        <a:t>stick^,)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r>
                        <a:rPr lang="en-US" sz="1800" u="none" strike="noStrike" dirty="0" err="1">
                          <a:effectLst/>
                        </a:rPr>
                        <a:t>mosquito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^,OR,^</a:t>
                      </a:r>
                      <a:r>
                        <a:rPr lang="en-US" sz="1800" u="none" strike="noStrike" dirty="0" err="1">
                          <a:effectLst/>
                        </a:rPr>
                        <a:t>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^,ANDNOT,^</a:t>
                      </a:r>
                      <a:r>
                        <a:rPr lang="en-US" sz="1800" u="none" strike="noStrike" dirty="0" err="1">
                          <a:effectLst/>
                        </a:rPr>
                        <a:t>stick</a:t>
                      </a: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</a:p>
                    <a:p>
                      <a:pPr rtl="0" fontAlgn="base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r>
                        <a:rPr lang="en-US" sz="1800" u="none" strike="noStrike" dirty="0" err="1">
                          <a:effectLst/>
                        </a:rPr>
                        <a:t>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^,ANDNOT,^</a:t>
                      </a:r>
                      <a:r>
                        <a:rPr lang="en-US" sz="1800" u="none" strike="noStrike" dirty="0" err="1">
                          <a:effectLst/>
                        </a:rPr>
                        <a:t>stick</a:t>
                      </a:r>
                      <a:r>
                        <a:rPr lang="en-US" sz="1800" u="none" strike="noStrike" dirty="0" err="1" smtClean="0">
                          <a:effectLst/>
                        </a:rPr>
                        <a:t>^,OR,^</a:t>
                      </a:r>
                      <a:r>
                        <a:rPr lang="en-US" sz="1800" u="none" strike="noStrike" dirty="0" err="1">
                          <a:effectLst/>
                        </a:rPr>
                        <a:t>mosquito</a:t>
                      </a:r>
                      <a:r>
                        <a:rPr lang="en-US" sz="1800" u="none" strike="noStrike" dirty="0">
                          <a:effectLst/>
                        </a:rPr>
                        <a:t>^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10086814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8906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Commas ,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>
                <a:latin typeface="+mj-lt"/>
              </a:rPr>
              <a:t>Commas must be used around the words you use to create relationships between your query terms</a:t>
            </a:r>
          </a:p>
          <a:p>
            <a:pPr lvl="1" fontAlgn="base"/>
            <a:r>
              <a:rPr lang="en-US" sz="4000" dirty="0">
                <a:latin typeface="+mj-lt"/>
              </a:rPr>
              <a:t>Example:</a:t>
            </a:r>
            <a:r>
              <a:rPr lang="en-US" sz="4000" b="1" dirty="0">
                <a:latin typeface="+mj-lt"/>
              </a:rPr>
              <a:t> </a:t>
            </a:r>
            <a:r>
              <a:rPr lang="en-US" sz="4000" dirty="0">
                <a:latin typeface="+mj-lt"/>
              </a:rPr>
              <a:t>(</a:t>
            </a:r>
            <a:r>
              <a:rPr lang="en-US" sz="4000" dirty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>
                <a:latin typeface="+mj-lt"/>
              </a:rPr>
              <a:t>^</a:t>
            </a:r>
            <a:r>
              <a:rPr lang="en-US" sz="4000" dirty="0" err="1">
                <a:latin typeface="+mj-lt"/>
              </a:rPr>
              <a:t>fever</a:t>
            </a:r>
            <a:r>
              <a:rPr lang="en-US" sz="4000" dirty="0" err="1" smtClean="0">
                <a:latin typeface="+mj-lt"/>
              </a:rPr>
              <a:t>^</a:t>
            </a:r>
            <a:r>
              <a:rPr lang="en-US" sz="4000" dirty="0" err="1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 err="1" smtClean="0">
                <a:latin typeface="+mj-lt"/>
              </a:rPr>
              <a:t>AND</a:t>
            </a:r>
            <a:r>
              <a:rPr lang="en-US" sz="4000" dirty="0" err="1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 err="1" smtClean="0">
                <a:latin typeface="+mj-lt"/>
              </a:rPr>
              <a:t>^</a:t>
            </a:r>
            <a:r>
              <a:rPr lang="en-US" sz="4000" dirty="0" err="1">
                <a:latin typeface="+mj-lt"/>
              </a:rPr>
              <a:t>cough</a:t>
            </a:r>
            <a:r>
              <a:rPr lang="en-US" sz="4000" dirty="0" smtClean="0">
                <a:latin typeface="+mj-lt"/>
              </a:rPr>
              <a:t>^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 smtClean="0">
                <a:latin typeface="+mj-lt"/>
              </a:rPr>
              <a:t>)</a:t>
            </a:r>
            <a:r>
              <a:rPr lang="en-US" sz="4000" dirty="0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 err="1" smtClean="0">
                <a:latin typeface="+mj-lt"/>
              </a:rPr>
              <a:t>OR</a:t>
            </a:r>
            <a:r>
              <a:rPr lang="en-US" sz="4000" dirty="0" err="1" smtClean="0">
                <a:solidFill>
                  <a:srgbClr val="FF0000"/>
                </a:solidFill>
                <a:latin typeface="+mj-lt"/>
              </a:rPr>
              <a:t>,</a:t>
            </a:r>
            <a:r>
              <a:rPr lang="en-US" sz="4000" dirty="0" err="1" smtClean="0">
                <a:latin typeface="+mj-lt"/>
              </a:rPr>
              <a:t>^</a:t>
            </a:r>
            <a:r>
              <a:rPr lang="en-US" sz="4000" dirty="0" err="1">
                <a:latin typeface="+mj-lt"/>
              </a:rPr>
              <a:t>flu</a:t>
            </a:r>
            <a:r>
              <a:rPr lang="en-US" sz="4000" dirty="0">
                <a:latin typeface="+mj-lt"/>
              </a:rPr>
              <a:t>^</a:t>
            </a:r>
            <a:endParaRPr lang="en-US" sz="4000" b="1" dirty="0">
              <a:latin typeface="+mj-lt"/>
            </a:endParaRPr>
          </a:p>
          <a:p>
            <a:pPr fontAlgn="base"/>
            <a:r>
              <a:rPr lang="en-US" sz="4800" dirty="0">
                <a:latin typeface="+mj-lt"/>
              </a:rPr>
              <a:t>The commas tell ESSENCE that it’s a relationship word, not a search term</a:t>
            </a:r>
          </a:p>
        </p:txBody>
      </p:sp>
    </p:spTree>
    <p:extLst>
      <p:ext uri="{BB962C8B-B14F-4D97-AF65-F5344CB8AC3E}">
        <p14:creationId xmlns:p14="http://schemas.microsoft.com/office/powerpoint/2010/main" val="3745327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Wildcards ^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 smtClean="0">
                <a:latin typeface="+mj-lt"/>
              </a:rPr>
              <a:t>Carets, representing wildcards, can be anything, everything, and nothing</a:t>
            </a:r>
          </a:p>
          <a:p>
            <a:pPr fontAlgn="base"/>
            <a:r>
              <a:rPr lang="en-US" sz="4800" dirty="0" smtClean="0">
                <a:latin typeface="+mj-lt"/>
              </a:rPr>
              <a:t>Make use of placement of wildcards, punctuation, and spaces, to find the terms you are looking for</a:t>
            </a:r>
            <a:endParaRPr lang="en-US" sz="48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97158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Wildcards ^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Fell getting out of car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Left arm injury; 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Falling out with friends; SI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Feels crestfallen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Patient brought in after falling on 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Fall; left wrist injury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78454550"/>
              </p:ext>
            </p:extLst>
          </p:nvPr>
        </p:nvGraphicFramePr>
        <p:xfrm>
          <a:off x="6096000" y="2103914"/>
          <a:ext cx="5398008" cy="379476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308442">
                  <a:extLst>
                    <a:ext uri="{9D8B030D-6E8A-4147-A177-3AD203B41FA5}">
                      <a16:colId xmlns:a16="http://schemas.microsoft.com/office/drawing/2014/main" val="837211752"/>
                    </a:ext>
                  </a:extLst>
                </a:gridCol>
                <a:gridCol w="3089566">
                  <a:extLst>
                    <a:ext uri="{9D8B030D-6E8A-4147-A177-3AD203B41FA5}">
                      <a16:colId xmlns:a16="http://schemas.microsoft.com/office/drawing/2014/main" val="195805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Wildcard Use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</a:t>
                      </a:r>
                      <a:r>
                        <a:rPr lang="en-US" sz="2400" baseline="0" dirty="0" smtClean="0"/>
                        <a:t>s Matched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fall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71529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fall^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1,4,7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5783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^fall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46119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^fall^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1,3,4,5,6,7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73836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^fall 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4041858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 fall^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2936241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6809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Underscores _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 smtClean="0">
                <a:latin typeface="+mj-lt"/>
              </a:rPr>
              <a:t>Underscores, representing placeholders, specify that something (anything) must be in that place</a:t>
            </a:r>
          </a:p>
          <a:p>
            <a:pPr fontAlgn="base"/>
            <a:r>
              <a:rPr lang="en-US" sz="4800" dirty="0" smtClean="0">
                <a:latin typeface="+mj-lt"/>
              </a:rPr>
              <a:t>Most useful for ICD10 codes</a:t>
            </a:r>
          </a:p>
          <a:p>
            <a:pPr lvl="1" fontAlgn="base"/>
            <a:r>
              <a:rPr lang="en-US" sz="3600" dirty="0" smtClean="0">
                <a:latin typeface="+mj-lt"/>
              </a:rPr>
              <a:t>^T39.__2^ would give you all poisoning by NSAIDS that receive a 2 in the 6th place indicating intentional self-harm</a:t>
            </a:r>
          </a:p>
        </p:txBody>
      </p:sp>
    </p:spTree>
    <p:extLst>
      <p:ext uri="{BB962C8B-B14F-4D97-AF65-F5344CB8AC3E}">
        <p14:creationId xmlns:p14="http://schemas.microsoft.com/office/powerpoint/2010/main" val="4098980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Underscores _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Fell getting out of car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Left arm injury; 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Falling out with friends; SI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Feels crestfallen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Patient brought in after falling on 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Fall; left wrist injury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09173590"/>
              </p:ext>
            </p:extLst>
          </p:nvPr>
        </p:nvGraphicFramePr>
        <p:xfrm>
          <a:off x="6096000" y="2382044"/>
          <a:ext cx="5398008" cy="323850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308442">
                  <a:extLst>
                    <a:ext uri="{9D8B030D-6E8A-4147-A177-3AD203B41FA5}">
                      <a16:colId xmlns:a16="http://schemas.microsoft.com/office/drawing/2014/main" val="837211752"/>
                    </a:ext>
                  </a:extLst>
                </a:gridCol>
                <a:gridCol w="3089566">
                  <a:extLst>
                    <a:ext uri="{9D8B030D-6E8A-4147-A177-3AD203B41FA5}">
                      <a16:colId xmlns:a16="http://schemas.microsoft.com/office/drawing/2014/main" val="195805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Underscore Use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</a:t>
                      </a:r>
                      <a:r>
                        <a:rPr lang="en-US" sz="2400" baseline="0" dirty="0" smtClean="0"/>
                        <a:t>s Matched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^fall_^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4,5,6,7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71529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^_fall^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3,5,6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5783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^_fall_^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46119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f_ll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1,2,3,4,5,6,7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73836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^f__l 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1,2,3,4,5,6,7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40418589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172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Brackets []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 smtClean="0">
                <a:latin typeface="+mj-lt"/>
              </a:rPr>
              <a:t>Brackets, representing placeholders, specify a pick list to take that position </a:t>
            </a:r>
          </a:p>
          <a:p>
            <a:pPr fontAlgn="base"/>
            <a:r>
              <a:rPr lang="en-US" sz="4800" dirty="0" smtClean="0">
                <a:latin typeface="+mj-lt"/>
              </a:rPr>
              <a:t>Brackets can contain ranges, but only take the place of one position</a:t>
            </a:r>
          </a:p>
          <a:p>
            <a:pPr lvl="1" fontAlgn="base"/>
            <a:r>
              <a:rPr lang="en-US" sz="3600" dirty="0" smtClean="0">
                <a:latin typeface="+mj-lt"/>
              </a:rPr>
              <a:t>[0-24] = [0124] </a:t>
            </a:r>
          </a:p>
          <a:p>
            <a:pPr lvl="1" fontAlgn="base"/>
            <a:r>
              <a:rPr lang="en-US" sz="3600" dirty="0" smtClean="0">
                <a:latin typeface="+mj-lt"/>
              </a:rPr>
              <a:t>[a-c] = [</a:t>
            </a:r>
            <a:r>
              <a:rPr lang="en-US" sz="3600" dirty="0" err="1" smtClean="0">
                <a:latin typeface="+mj-lt"/>
              </a:rPr>
              <a:t>abc</a:t>
            </a:r>
            <a:r>
              <a:rPr lang="en-US" sz="3600" dirty="0" smtClean="0">
                <a:latin typeface="+mj-lt"/>
              </a:rPr>
              <a:t>]</a:t>
            </a:r>
          </a:p>
          <a:p>
            <a:pPr lvl="1" fontAlgn="base"/>
            <a:r>
              <a:rPr lang="en-US" sz="3600" dirty="0" smtClean="0">
                <a:latin typeface="+mj-lt"/>
              </a:rPr>
              <a:t>[0-9] = [0-23-9] = [0123456789]</a:t>
            </a:r>
          </a:p>
        </p:txBody>
      </p:sp>
    </p:spTree>
    <p:extLst>
      <p:ext uri="{BB962C8B-B14F-4D97-AF65-F5344CB8AC3E}">
        <p14:creationId xmlns:p14="http://schemas.microsoft.com/office/powerpoint/2010/main" val="30150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Brackets []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 smtClean="0">
                <a:latin typeface="+mj-lt"/>
              </a:rPr>
              <a:t>“Brackets are weird. If your query is giving incorrect or null results, it can sometimes be the brackets.”</a:t>
            </a:r>
          </a:p>
          <a:p>
            <a:pPr fontAlgn="base"/>
            <a:r>
              <a:rPr lang="en-US" sz="4800" dirty="0" smtClean="0">
                <a:latin typeface="+mj-lt"/>
              </a:rPr>
              <a:t>Search for commas and underscores in brackets: [COMMA] [_]</a:t>
            </a:r>
          </a:p>
          <a:p>
            <a:pPr lvl="1" fontAlgn="base"/>
            <a:r>
              <a:rPr lang="en-US" sz="3600" dirty="0" smtClean="0">
                <a:latin typeface="+mj-lt"/>
              </a:rPr>
              <a:t>NOT carets [^] </a:t>
            </a: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95443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Brackets []</a:t>
            </a:r>
            <a:endParaRPr lang="en-US" sz="5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Fell getting out of car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Left arm injury; 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Falling out with friends; SI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Feels crestfallen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Patient brought in after falling on 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Fall; left wrist injury</a:t>
            </a:r>
            <a:endParaRPr lang="en-US" sz="3200" dirty="0">
              <a:latin typeface="+mj-lt"/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87187080"/>
              </p:ext>
            </p:extLst>
          </p:nvPr>
        </p:nvGraphicFramePr>
        <p:xfrm>
          <a:off x="6096000" y="2660174"/>
          <a:ext cx="5398008" cy="2682240"/>
        </p:xfrm>
        <a:graphic>
          <a:graphicData uri="http://schemas.openxmlformats.org/drawingml/2006/table">
            <a:tbl>
              <a:tblPr firstRow="1" bandRow="1">
                <a:tableStyleId>{8EC20E35-A176-4012-BC5E-935CFFF8708E}</a:tableStyleId>
              </a:tblPr>
              <a:tblGrid>
                <a:gridCol w="2308442">
                  <a:extLst>
                    <a:ext uri="{9D8B030D-6E8A-4147-A177-3AD203B41FA5}">
                      <a16:colId xmlns:a16="http://schemas.microsoft.com/office/drawing/2014/main" val="837211752"/>
                    </a:ext>
                  </a:extLst>
                </a:gridCol>
                <a:gridCol w="3089566">
                  <a:extLst>
                    <a:ext uri="{9D8B030D-6E8A-4147-A177-3AD203B41FA5}">
                      <a16:colId xmlns:a16="http://schemas.microsoft.com/office/drawing/2014/main" val="195805719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Underscore Use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Example</a:t>
                      </a:r>
                      <a:r>
                        <a:rPr lang="en-US" sz="2400" baseline="0" dirty="0" smtClean="0"/>
                        <a:t>s Matched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5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^[ ;]fall^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3715295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^fall[ ;]^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578329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^[ ;]fall[ ;]^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--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46119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^f[ae]ll^</a:t>
                      </a:r>
                      <a:endParaRPr lang="en-US" sz="2400">
                        <a:effectLst/>
                      </a:endParaRPr>
                    </a:p>
                  </a:txBody>
                  <a:tcPr marL="95250" marR="95250" marT="95250" marB="95250"/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1,2,3,4,5,6,7</a:t>
                      </a:r>
                      <a:endParaRPr lang="en-US" sz="2400" dirty="0">
                        <a:effectLst/>
                      </a:endParaRPr>
                    </a:p>
                  </a:txBody>
                  <a:tcPr marL="95250" marR="95250" marT="95250" marB="95250"/>
                </a:tc>
                <a:extLst>
                  <a:ext uri="{0D108BD9-81ED-4DB2-BD59-A6C34878D82A}">
                    <a16:rowId xmlns:a16="http://schemas.microsoft.com/office/drawing/2014/main" val="7383627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2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Wildcards, Brackets, and Underscores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800" dirty="0" smtClean="0">
                <a:latin typeface="+mj-lt"/>
              </a:rPr>
              <a:t>Use combinations!</a:t>
            </a:r>
          </a:p>
          <a:p>
            <a:pPr fontAlgn="base"/>
            <a:r>
              <a:rPr lang="en-US" sz="4800" dirty="0" smtClean="0">
                <a:latin typeface="+mj-lt"/>
              </a:rPr>
              <a:t>It’s better to be specific in your exclusion terms than to use excessive ANDNOTs</a:t>
            </a:r>
          </a:p>
          <a:p>
            <a:pPr marL="0" indent="0" fontAlgn="base">
              <a:buNone/>
            </a:pPr>
            <a:endParaRPr lang="en-US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8976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Wildcards, Brackets, and Underscores</a:t>
            </a:r>
            <a:endParaRPr lang="en-US" sz="5400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6096000" y="1690688"/>
            <a:ext cx="5388864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dirty="0" smtClean="0">
                <a:latin typeface="+mj-lt"/>
              </a:rPr>
              <a:t>How can we write a query that will return only the </a:t>
            </a:r>
            <a:r>
              <a:rPr lang="en-US" sz="3200" b="1" dirty="0" smtClean="0">
                <a:latin typeface="+mj-lt"/>
              </a:rPr>
              <a:t>true positives</a:t>
            </a:r>
            <a:r>
              <a:rPr lang="en-US" sz="3200" dirty="0" smtClean="0">
                <a:latin typeface="+mj-lt"/>
              </a:rPr>
              <a:t>?</a:t>
            </a:r>
          </a:p>
          <a:p>
            <a:pPr marL="0" indent="0">
              <a:buNone/>
            </a:pPr>
            <a:endParaRPr lang="en-US" sz="3200" dirty="0" smtClean="0">
              <a:latin typeface="+mj-lt"/>
            </a:endParaRPr>
          </a:p>
          <a:p>
            <a:pPr marL="0" indent="0">
              <a:buNone/>
            </a:pPr>
            <a:r>
              <a:rPr lang="en-US" sz="3200" b="1" dirty="0" smtClean="0">
                <a:latin typeface="+mj-lt"/>
              </a:rPr>
              <a:t>^[ ;]f[ae]</a:t>
            </a:r>
            <a:r>
              <a:rPr lang="en-US" sz="3200" b="1" dirty="0" err="1" smtClean="0">
                <a:latin typeface="+mj-lt"/>
              </a:rPr>
              <a:t>ll</a:t>
            </a:r>
            <a:r>
              <a:rPr lang="en-US" sz="3200" b="1" dirty="0" smtClean="0">
                <a:latin typeface="+mj-lt"/>
              </a:rPr>
              <a:t>^,</a:t>
            </a:r>
            <a:r>
              <a:rPr lang="en-US" sz="3200" b="1" dirty="0" err="1" smtClean="0">
                <a:latin typeface="+mj-lt"/>
              </a:rPr>
              <a:t>OR,f</a:t>
            </a:r>
            <a:r>
              <a:rPr lang="en-US" sz="3200" b="1" dirty="0" smtClean="0">
                <a:latin typeface="+mj-lt"/>
              </a:rPr>
              <a:t>[ae]</a:t>
            </a:r>
            <a:r>
              <a:rPr lang="en-US" sz="3200" b="1" dirty="0" err="1" smtClean="0">
                <a:latin typeface="+mj-lt"/>
              </a:rPr>
              <a:t>ll</a:t>
            </a:r>
            <a:r>
              <a:rPr lang="en-US" sz="3200" b="1" dirty="0" smtClean="0">
                <a:latin typeface="+mj-lt"/>
              </a:rPr>
              <a:t>^</a:t>
            </a:r>
            <a:endParaRPr lang="en-US" sz="3200" b="1" dirty="0">
              <a:latin typeface="+mj-lt"/>
            </a:endParaRPr>
          </a:p>
        </p:txBody>
      </p:sp>
      <p:sp>
        <p:nvSpPr>
          <p:cNvPr id="7" name="Content Placeholder 4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latin typeface="+mj-lt"/>
              </a:rPr>
              <a:t>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latin typeface="+mj-lt"/>
              </a:rPr>
              <a:t>Fell getting out of car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latin typeface="+mj-lt"/>
              </a:rPr>
              <a:t>Left arm injury; fall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Falling out with friends; SI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 smtClean="0">
                <a:latin typeface="+mj-lt"/>
              </a:rPr>
              <a:t>Feels crestfallen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latin typeface="+mj-lt"/>
              </a:rPr>
              <a:t>Patient brought in after falling on face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b="1" dirty="0" smtClean="0">
                <a:latin typeface="+mj-lt"/>
              </a:rPr>
              <a:t>Fall; left wrist injury</a:t>
            </a:r>
            <a:endParaRPr lang="en-US" sz="3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9675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Diagnosis Codes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400" dirty="0">
                <a:latin typeface="+mj-lt"/>
              </a:rPr>
              <a:t>F</a:t>
            </a:r>
            <a:r>
              <a:rPr lang="en-US" sz="4400" dirty="0" smtClean="0">
                <a:latin typeface="+mj-lt"/>
              </a:rPr>
              <a:t>requency of ANY SNOMED coded visits:</a:t>
            </a:r>
          </a:p>
          <a:p>
            <a:pPr marL="0" indent="0" fontAlgn="base">
              <a:buNone/>
            </a:pPr>
            <a:r>
              <a:rPr lang="en-US" sz="4400" dirty="0" smtClean="0">
                <a:latin typeface="+mj-lt"/>
              </a:rPr>
              <a:t>	</a:t>
            </a:r>
            <a:r>
              <a:rPr lang="en-US" sz="4000" dirty="0" smtClean="0">
                <a:latin typeface="+mj-lt"/>
              </a:rPr>
              <a:t>^[;/ ][0-9][0-9][0-9][0-9][0-9][0-9]^</a:t>
            </a:r>
          </a:p>
          <a:p>
            <a:pPr fontAlgn="base"/>
            <a:r>
              <a:rPr lang="en-US" sz="4400" dirty="0">
                <a:latin typeface="+mj-lt"/>
              </a:rPr>
              <a:t>F</a:t>
            </a:r>
            <a:r>
              <a:rPr lang="en-US" sz="4400" dirty="0" smtClean="0">
                <a:latin typeface="+mj-lt"/>
              </a:rPr>
              <a:t>requency of ANY ICD10 coded visits </a:t>
            </a:r>
          </a:p>
          <a:p>
            <a:pPr marL="0" indent="0" fontAlgn="base">
              <a:buNone/>
            </a:pPr>
            <a:r>
              <a:rPr lang="en-US" sz="4400" dirty="0" smtClean="0">
                <a:latin typeface="+mj-lt"/>
              </a:rPr>
              <a:t>	</a:t>
            </a:r>
            <a:r>
              <a:rPr lang="en-US" sz="4000" dirty="0" smtClean="0">
                <a:latin typeface="+mj-lt"/>
              </a:rPr>
              <a:t>^[;/ ][a-z][0-9a-z][0-9a-z]^ </a:t>
            </a:r>
          </a:p>
          <a:p>
            <a:pPr fontAlgn="base"/>
            <a:r>
              <a:rPr lang="en-US" sz="4400" dirty="0" smtClean="0">
                <a:latin typeface="+mj-lt"/>
              </a:rPr>
              <a:t>From there, you can use AND, OR, ANDNOT statements to figure out what mix of ICD10 and SNOMED you receive</a:t>
            </a:r>
          </a:p>
        </p:txBody>
      </p:sp>
    </p:spTree>
    <p:extLst>
      <p:ext uri="{BB962C8B-B14F-4D97-AF65-F5344CB8AC3E}">
        <p14:creationId xmlns:p14="http://schemas.microsoft.com/office/powerpoint/2010/main" val="845562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Steps in Creating a Query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Terms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Review Positive Chief Complaints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First Draft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Review Visits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Refine</a:t>
            </a:r>
          </a:p>
          <a:p>
            <a:pPr marL="742950" indent="-742950" fontAlgn="base">
              <a:buFont typeface="+mj-lt"/>
              <a:buAutoNum type="arabicPeriod"/>
            </a:pPr>
            <a:r>
              <a:rPr lang="en-US" sz="4400" dirty="0" smtClean="0">
                <a:latin typeface="+mj-lt"/>
              </a:rPr>
              <a:t>Repeat Steps 4-5</a:t>
            </a:r>
          </a:p>
        </p:txBody>
      </p:sp>
    </p:spTree>
    <p:extLst>
      <p:ext uri="{BB962C8B-B14F-4D97-AF65-F5344CB8AC3E}">
        <p14:creationId xmlns:p14="http://schemas.microsoft.com/office/powerpoint/2010/main" val="2537819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1. Terms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400" dirty="0" smtClean="0">
                <a:latin typeface="+mj-lt"/>
              </a:rPr>
              <a:t>Check existing syndromes</a:t>
            </a:r>
          </a:p>
          <a:p>
            <a:pPr lvl="1" fontAlgn="base"/>
            <a:r>
              <a:rPr lang="en-US" sz="4000" dirty="0" smtClean="0">
                <a:latin typeface="+mj-lt"/>
              </a:rPr>
              <a:t>ESSENCE -&gt; More -&gt; Syndrome Definitions</a:t>
            </a:r>
          </a:p>
          <a:p>
            <a:pPr lvl="1" fontAlgn="base"/>
            <a:r>
              <a:rPr lang="en-US" sz="4000" dirty="0" smtClean="0">
                <a:latin typeface="+mj-lt"/>
              </a:rPr>
              <a:t>ISDS Syndrome Definition Library</a:t>
            </a:r>
          </a:p>
          <a:p>
            <a:pPr fontAlgn="base"/>
            <a:r>
              <a:rPr lang="en-US" sz="4400" dirty="0" smtClean="0">
                <a:latin typeface="+mj-lt"/>
              </a:rPr>
              <a:t>Brainstorm keywords</a:t>
            </a:r>
          </a:p>
          <a:p>
            <a:pPr fontAlgn="base"/>
            <a:r>
              <a:rPr lang="en-US" sz="4400" dirty="0" smtClean="0">
                <a:latin typeface="+mj-lt"/>
              </a:rPr>
              <a:t>Diagnosis </a:t>
            </a:r>
            <a:r>
              <a:rPr lang="en-US" sz="4400" dirty="0" smtClean="0">
                <a:latin typeface="+mj-lt"/>
              </a:rPr>
              <a:t>Codes</a:t>
            </a:r>
          </a:p>
          <a:p>
            <a:pPr fontAlgn="base"/>
            <a:r>
              <a:rPr lang="en-US" sz="4400" dirty="0" smtClean="0">
                <a:latin typeface="+mj-lt"/>
              </a:rPr>
              <a:t>Consult with subject matter experts</a:t>
            </a:r>
            <a:endParaRPr lang="en-US" sz="4400" dirty="0" smtClean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718920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2. Check Positive Chief Complaints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400" dirty="0" smtClean="0">
                <a:latin typeface="+mj-lt"/>
              </a:rPr>
              <a:t>Search for </a:t>
            </a:r>
            <a:r>
              <a:rPr lang="en-US" sz="4400" dirty="0" smtClean="0">
                <a:latin typeface="+mj-lt"/>
              </a:rPr>
              <a:t>individual terms and codes</a:t>
            </a:r>
            <a:endParaRPr lang="en-US" sz="4400" dirty="0" smtClean="0">
              <a:latin typeface="+mj-lt"/>
            </a:endParaRPr>
          </a:p>
          <a:p>
            <a:pPr fontAlgn="base"/>
            <a:r>
              <a:rPr lang="en-US" sz="4400" dirty="0" smtClean="0">
                <a:latin typeface="+mj-lt"/>
              </a:rPr>
              <a:t>Review the Chief Complaints (Triage Notes, Admit Reason, </a:t>
            </a:r>
            <a:r>
              <a:rPr lang="en-US" sz="4400" dirty="0" err="1" smtClean="0">
                <a:latin typeface="+mj-lt"/>
              </a:rPr>
              <a:t>etc</a:t>
            </a:r>
            <a:r>
              <a:rPr lang="en-US" sz="4400" dirty="0" smtClean="0">
                <a:latin typeface="+mj-lt"/>
              </a:rPr>
              <a:t>) of matching visits</a:t>
            </a:r>
          </a:p>
          <a:p>
            <a:pPr lvl="1" fontAlgn="base"/>
            <a:r>
              <a:rPr lang="en-US" sz="4000" dirty="0" smtClean="0">
                <a:latin typeface="+mj-lt"/>
              </a:rPr>
              <a:t>Look for key terms you might have missed</a:t>
            </a:r>
          </a:p>
          <a:p>
            <a:pPr fontAlgn="base"/>
            <a:r>
              <a:rPr lang="en-US" sz="4400" dirty="0" smtClean="0">
                <a:latin typeface="+mj-lt"/>
              </a:rPr>
              <a:t>Add identified </a:t>
            </a:r>
            <a:r>
              <a:rPr lang="en-US" sz="4400" dirty="0" smtClean="0">
                <a:latin typeface="+mj-lt"/>
              </a:rPr>
              <a:t>terms or exclusions </a:t>
            </a:r>
            <a:r>
              <a:rPr lang="en-US" sz="4400" dirty="0" smtClean="0">
                <a:latin typeface="+mj-lt"/>
              </a:rPr>
              <a:t>to free-text query</a:t>
            </a:r>
          </a:p>
        </p:txBody>
      </p:sp>
    </p:spTree>
    <p:extLst>
      <p:ext uri="{BB962C8B-B14F-4D97-AF65-F5344CB8AC3E}">
        <p14:creationId xmlns:p14="http://schemas.microsoft.com/office/powerpoint/2010/main" val="28757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3. First Draft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1072854" cy="4351338"/>
          </a:xfrm>
        </p:spPr>
        <p:txBody>
          <a:bodyPr>
            <a:noAutofit/>
          </a:bodyPr>
          <a:lstStyle/>
          <a:p>
            <a:pPr fontAlgn="base"/>
            <a:r>
              <a:rPr lang="en-US" sz="4400" dirty="0" smtClean="0">
                <a:latin typeface="+mj-lt"/>
              </a:rPr>
              <a:t>Can terms be shortened?</a:t>
            </a:r>
          </a:p>
          <a:p>
            <a:pPr fontAlgn="base"/>
            <a:r>
              <a:rPr lang="en-US" sz="4400" dirty="0" smtClean="0">
                <a:latin typeface="+mj-lt"/>
              </a:rPr>
              <a:t>Do you need to account for different versions of terms?</a:t>
            </a:r>
          </a:p>
          <a:p>
            <a:pPr fontAlgn="base"/>
            <a:r>
              <a:rPr lang="en-US" sz="4400" dirty="0" smtClean="0">
                <a:latin typeface="+mj-lt"/>
              </a:rPr>
              <a:t>Do terms need to be </a:t>
            </a:r>
            <a:r>
              <a:rPr lang="en-US" sz="4400" dirty="0" smtClean="0">
                <a:latin typeface="+mj-lt"/>
              </a:rPr>
              <a:t>rearranged or combined</a:t>
            </a:r>
            <a:r>
              <a:rPr lang="en-US" sz="4400" dirty="0" smtClean="0">
                <a:latin typeface="+mj-lt"/>
              </a:rPr>
              <a:t>?</a:t>
            </a:r>
            <a:endParaRPr lang="en-US" sz="4400" dirty="0" smtClean="0">
              <a:latin typeface="+mj-lt"/>
            </a:endParaRPr>
          </a:p>
          <a:p>
            <a:pPr fontAlgn="base"/>
            <a:r>
              <a:rPr lang="en-US" sz="4400" dirty="0" smtClean="0">
                <a:latin typeface="+mj-lt"/>
              </a:rPr>
              <a:t>What terms will create too much “noise” in your results?</a:t>
            </a:r>
          </a:p>
          <a:p>
            <a:pPr fontAlgn="base"/>
            <a:r>
              <a:rPr lang="en-US" sz="4400" dirty="0" smtClean="0">
                <a:latin typeface="+mj-lt"/>
              </a:rPr>
              <a:t>Start with a single free-text field </a:t>
            </a:r>
          </a:p>
        </p:txBody>
      </p:sp>
    </p:spTree>
    <p:extLst>
      <p:ext uri="{BB962C8B-B14F-4D97-AF65-F5344CB8AC3E}">
        <p14:creationId xmlns:p14="http://schemas.microsoft.com/office/powerpoint/2010/main" val="1681093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4. Review Visits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400" dirty="0" smtClean="0">
                <a:latin typeface="+mj-lt"/>
              </a:rPr>
              <a:t>How many visits?</a:t>
            </a:r>
          </a:p>
          <a:p>
            <a:pPr fontAlgn="base"/>
            <a:r>
              <a:rPr lang="en-US" sz="4400" dirty="0" smtClean="0">
                <a:latin typeface="+mj-lt"/>
              </a:rPr>
              <a:t>Which of your terms appeared and how often?</a:t>
            </a:r>
          </a:p>
          <a:p>
            <a:pPr fontAlgn="base"/>
            <a:r>
              <a:rPr lang="en-US" sz="4400" dirty="0" smtClean="0">
                <a:latin typeface="+mj-lt"/>
              </a:rPr>
              <a:t>Which visits are false positives and why?</a:t>
            </a:r>
          </a:p>
        </p:txBody>
      </p:sp>
    </p:spTree>
    <p:extLst>
      <p:ext uri="{BB962C8B-B14F-4D97-AF65-F5344CB8AC3E}">
        <p14:creationId xmlns:p14="http://schemas.microsoft.com/office/powerpoint/2010/main" val="71987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6. Repeat Steps 4-5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4000" dirty="0" smtClean="0">
                <a:latin typeface="+mj-lt"/>
              </a:rPr>
              <a:t>BALANCE</a:t>
            </a:r>
          </a:p>
          <a:p>
            <a:pPr lvl="1" fontAlgn="base"/>
            <a:r>
              <a:rPr lang="en-US" sz="3600" dirty="0" smtClean="0">
                <a:latin typeface="+mj-lt"/>
              </a:rPr>
              <a:t>Will adding a new free-text field add too many false positives compared to true positives?</a:t>
            </a:r>
          </a:p>
          <a:p>
            <a:pPr lvl="1" fontAlgn="base"/>
            <a:r>
              <a:rPr lang="en-US" sz="3600" dirty="0" smtClean="0">
                <a:latin typeface="+mj-lt"/>
              </a:rPr>
              <a:t>Are there terms that cause too much noise in your results?</a:t>
            </a:r>
          </a:p>
          <a:p>
            <a:pPr fontAlgn="base"/>
            <a:r>
              <a:rPr lang="en-US" sz="4000" dirty="0" smtClean="0">
                <a:latin typeface="+mj-lt"/>
              </a:rPr>
              <a:t>What are you using the query for? Case finding? Trend observation? Enhanced surveillance?</a:t>
            </a:r>
          </a:p>
        </p:txBody>
      </p:sp>
    </p:spTree>
    <p:extLst>
      <p:ext uri="{BB962C8B-B14F-4D97-AF65-F5344CB8AC3E}">
        <p14:creationId xmlns:p14="http://schemas.microsoft.com/office/powerpoint/2010/main" val="50892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Resources</a:t>
            </a:r>
            <a:endParaRPr lang="en-US" sz="5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fontAlgn="base"/>
            <a:r>
              <a:rPr lang="en-US" sz="3600" dirty="0" smtClean="0">
                <a:latin typeface="+mj-lt"/>
              </a:rPr>
              <a:t>Syndrome Definition Committee Guidance Document:</a:t>
            </a:r>
          </a:p>
          <a:p>
            <a:pPr lvl="1" fontAlgn="base"/>
            <a:r>
              <a:rPr lang="en-US" dirty="0" smtClean="0">
                <a:latin typeface="+mj-lt"/>
                <a:hlinkClick r:id="rId2"/>
              </a:rPr>
              <a:t>https://cdn.ymaws.com/www.healthsurveillance.org/resource/collection/672DC1B9-20B2-4511-BCB1-9EB82FA3E5A7/SDC_Syndrome_Definition_Guidance_document_FINAL.pdf</a:t>
            </a:r>
            <a:endParaRPr lang="en-US" dirty="0" smtClean="0">
              <a:latin typeface="+mj-lt"/>
            </a:endParaRPr>
          </a:p>
          <a:p>
            <a:pPr fontAlgn="base"/>
            <a:r>
              <a:rPr lang="en-US" sz="3600" dirty="0" smtClean="0">
                <a:latin typeface="+mj-lt"/>
              </a:rPr>
              <a:t>Syndrome Definition Library</a:t>
            </a:r>
          </a:p>
          <a:p>
            <a:pPr lvl="1" fontAlgn="base"/>
            <a:r>
              <a:rPr lang="en-US" dirty="0" smtClean="0">
                <a:latin typeface="+mj-lt"/>
                <a:hlinkClick r:id="rId3"/>
              </a:rPr>
              <a:t>https://www.surveillancerepository.org/</a:t>
            </a:r>
            <a:r>
              <a:rPr lang="en-US" dirty="0" smtClean="0">
                <a:latin typeface="+mj-lt"/>
              </a:rPr>
              <a:t> </a:t>
            </a:r>
          </a:p>
          <a:p>
            <a:pPr fontAlgn="base"/>
            <a:r>
              <a:rPr lang="en-US" sz="3600" dirty="0" smtClean="0">
                <a:latin typeface="+mj-lt"/>
              </a:rPr>
              <a:t>Query Tool</a:t>
            </a:r>
          </a:p>
          <a:p>
            <a:pPr lvl="1" fontAlgn="base"/>
            <a:r>
              <a:rPr lang="en-US" dirty="0" smtClean="0">
                <a:latin typeface="+mj-lt"/>
                <a:hlinkClick r:id="rId4"/>
              </a:rPr>
              <a:t>https://www.healthsurveillance.org/resource/collection/672DC1B9-20B2-4511-BCB1-9EB82FA3E5A7/EQWT_V2.2_-_SDC_Copy.xlsx</a:t>
            </a:r>
            <a:r>
              <a:rPr lang="en-US" dirty="0" smtClean="0">
                <a:latin typeface="+mj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8330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2774</TotalTime>
  <Words>986</Words>
  <Application>Microsoft Office PowerPoint</Application>
  <PresentationFormat>Widescreen</PresentationFormat>
  <Paragraphs>187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ESSENCE Query Guide</vt:lpstr>
      <vt:lpstr>Query Language: Regular Expressions</vt:lpstr>
      <vt:lpstr>Regular Expression Examples</vt:lpstr>
      <vt:lpstr>Commas ,</vt:lpstr>
      <vt:lpstr>Wildcards ^</vt:lpstr>
      <vt:lpstr>Wildcards ^</vt:lpstr>
      <vt:lpstr>Underscores _</vt:lpstr>
      <vt:lpstr>Underscores _</vt:lpstr>
      <vt:lpstr>Brackets []</vt:lpstr>
      <vt:lpstr>Brackets []</vt:lpstr>
      <vt:lpstr>Brackets []</vt:lpstr>
      <vt:lpstr>Wildcards, Brackets, and Underscores</vt:lpstr>
      <vt:lpstr>Wildcards, Brackets, and Underscores</vt:lpstr>
      <vt:lpstr>Diagnosis Codes</vt:lpstr>
      <vt:lpstr>Steps in Creating a Query</vt:lpstr>
      <vt:lpstr>1. Terms</vt:lpstr>
      <vt:lpstr>2. Check Positive Chief Complaints</vt:lpstr>
      <vt:lpstr>3. First Draft</vt:lpstr>
      <vt:lpstr>4. Review Visits</vt:lpstr>
      <vt:lpstr>6. Repeat Steps 4-5</vt:lpstr>
      <vt:lpstr>Resources</vt:lpstr>
    </vt:vector>
  </TitlesOfParts>
  <Company>Arizona Department of Health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ESSENCE Query Guide</dc:title>
  <dc:creator>Sara Chronister</dc:creator>
  <cp:lastModifiedBy>Sara Chronister</cp:lastModifiedBy>
  <cp:revision>19</cp:revision>
  <dcterms:created xsi:type="dcterms:W3CDTF">2019-04-24T22:04:09Z</dcterms:created>
  <dcterms:modified xsi:type="dcterms:W3CDTF">2019-09-24T21:03:55Z</dcterms:modified>
</cp:coreProperties>
</file>