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65" r:id="rId3"/>
    <p:sldId id="256" r:id="rId4"/>
    <p:sldId id="270" r:id="rId5"/>
    <p:sldId id="266" r:id="rId6"/>
    <p:sldId id="268" r:id="rId7"/>
    <p:sldId id="267" r:id="rId8"/>
    <p:sldId id="271" r:id="rId9"/>
    <p:sldId id="257" r:id="rId10"/>
    <p:sldId id="258" r:id="rId11"/>
    <p:sldId id="259" r:id="rId12"/>
    <p:sldId id="260" r:id="rId13"/>
    <p:sldId id="262" r:id="rId14"/>
    <p:sldId id="263" r:id="rId15"/>
    <p:sldId id="26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34" autoAdjust="0"/>
    <p:restoredTop sz="94660"/>
  </p:normalViewPr>
  <p:slideViewPr>
    <p:cSldViewPr snapToGrid="0">
      <p:cViewPr varScale="1">
        <p:scale>
          <a:sx n="92" d="100"/>
          <a:sy n="92" d="100"/>
        </p:scale>
        <p:origin x="66"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80D3B43-8178-464C-BB7D-643D655B28A7}" type="datetimeFigureOut">
              <a:rPr lang="en-US" smtClean="0"/>
              <a:t>9/12/2019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10C09-4925-4C39-969B-4D246D607679}" type="slidenum">
              <a:rPr lang="en-US" smtClean="0"/>
              <a:t>‹#›</a:t>
            </a:fld>
            <a:endParaRPr lang="en-US"/>
          </a:p>
        </p:txBody>
      </p:sp>
    </p:spTree>
    <p:extLst>
      <p:ext uri="{BB962C8B-B14F-4D97-AF65-F5344CB8AC3E}">
        <p14:creationId xmlns:p14="http://schemas.microsoft.com/office/powerpoint/2010/main" val="92665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0D3B43-8178-464C-BB7D-643D655B28A7}" type="datetimeFigureOut">
              <a:rPr lang="en-US" smtClean="0"/>
              <a:t>9/12/2019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10C09-4925-4C39-969B-4D246D607679}" type="slidenum">
              <a:rPr lang="en-US" smtClean="0"/>
              <a:t>‹#›</a:t>
            </a:fld>
            <a:endParaRPr lang="en-US"/>
          </a:p>
        </p:txBody>
      </p:sp>
    </p:spTree>
    <p:extLst>
      <p:ext uri="{BB962C8B-B14F-4D97-AF65-F5344CB8AC3E}">
        <p14:creationId xmlns:p14="http://schemas.microsoft.com/office/powerpoint/2010/main" val="3240128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80D3B43-8178-464C-BB7D-643D655B28A7}" type="datetimeFigureOut">
              <a:rPr lang="en-US" smtClean="0"/>
              <a:t>9/12/2019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10C09-4925-4C39-969B-4D246D607679}" type="slidenum">
              <a:rPr lang="en-US" smtClean="0"/>
              <a:t>‹#›</a:t>
            </a:fld>
            <a:endParaRPr lang="en-US"/>
          </a:p>
        </p:txBody>
      </p:sp>
    </p:spTree>
    <p:extLst>
      <p:ext uri="{BB962C8B-B14F-4D97-AF65-F5344CB8AC3E}">
        <p14:creationId xmlns:p14="http://schemas.microsoft.com/office/powerpoint/2010/main" val="733735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80D3B43-8178-464C-BB7D-643D655B28A7}" type="datetimeFigureOut">
              <a:rPr lang="en-US" smtClean="0"/>
              <a:t>9/12/2019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10C09-4925-4C39-969B-4D246D607679}" type="slidenum">
              <a:rPr lang="en-US" smtClean="0"/>
              <a:t>‹#›</a:t>
            </a:fld>
            <a:endParaRPr lang="en-US"/>
          </a:p>
        </p:txBody>
      </p:sp>
    </p:spTree>
    <p:extLst>
      <p:ext uri="{BB962C8B-B14F-4D97-AF65-F5344CB8AC3E}">
        <p14:creationId xmlns:p14="http://schemas.microsoft.com/office/powerpoint/2010/main" val="4191330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80D3B43-8178-464C-BB7D-643D655B28A7}" type="datetimeFigureOut">
              <a:rPr lang="en-US" smtClean="0"/>
              <a:t>9/12/2019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A10C09-4925-4C39-969B-4D246D607679}" type="slidenum">
              <a:rPr lang="en-US" smtClean="0"/>
              <a:t>‹#›</a:t>
            </a:fld>
            <a:endParaRPr lang="en-US"/>
          </a:p>
        </p:txBody>
      </p:sp>
    </p:spTree>
    <p:extLst>
      <p:ext uri="{BB962C8B-B14F-4D97-AF65-F5344CB8AC3E}">
        <p14:creationId xmlns:p14="http://schemas.microsoft.com/office/powerpoint/2010/main" val="3324244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80D3B43-8178-464C-BB7D-643D655B28A7}" type="datetimeFigureOut">
              <a:rPr lang="en-US" smtClean="0"/>
              <a:t>9/12/2019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A10C09-4925-4C39-969B-4D246D607679}" type="slidenum">
              <a:rPr lang="en-US" smtClean="0"/>
              <a:t>‹#›</a:t>
            </a:fld>
            <a:endParaRPr lang="en-US"/>
          </a:p>
        </p:txBody>
      </p:sp>
    </p:spTree>
    <p:extLst>
      <p:ext uri="{BB962C8B-B14F-4D97-AF65-F5344CB8AC3E}">
        <p14:creationId xmlns:p14="http://schemas.microsoft.com/office/powerpoint/2010/main" val="2322025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0D3B43-8178-464C-BB7D-643D655B28A7}" type="datetimeFigureOut">
              <a:rPr lang="en-US" smtClean="0"/>
              <a:t>9/12/2019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A10C09-4925-4C39-969B-4D246D607679}" type="slidenum">
              <a:rPr lang="en-US" smtClean="0"/>
              <a:t>‹#›</a:t>
            </a:fld>
            <a:endParaRPr lang="en-US"/>
          </a:p>
        </p:txBody>
      </p:sp>
    </p:spTree>
    <p:extLst>
      <p:ext uri="{BB962C8B-B14F-4D97-AF65-F5344CB8AC3E}">
        <p14:creationId xmlns:p14="http://schemas.microsoft.com/office/powerpoint/2010/main" val="2388434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80D3B43-8178-464C-BB7D-643D655B28A7}" type="datetimeFigureOut">
              <a:rPr lang="en-US" smtClean="0"/>
              <a:t>9/12/2019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10C09-4925-4C39-969B-4D246D607679}" type="slidenum">
              <a:rPr lang="en-US" smtClean="0"/>
              <a:t>‹#›</a:t>
            </a:fld>
            <a:endParaRPr lang="en-US"/>
          </a:p>
        </p:txBody>
      </p:sp>
    </p:spTree>
    <p:extLst>
      <p:ext uri="{BB962C8B-B14F-4D97-AF65-F5344CB8AC3E}">
        <p14:creationId xmlns:p14="http://schemas.microsoft.com/office/powerpoint/2010/main" val="2841915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80D3B43-8178-464C-BB7D-643D655B28A7}" type="datetimeFigureOut">
              <a:rPr lang="en-US" smtClean="0"/>
              <a:t>9/12/2019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A10C09-4925-4C39-969B-4D246D607679}" type="slidenum">
              <a:rPr lang="en-US" smtClean="0"/>
              <a:t>‹#›</a:t>
            </a:fld>
            <a:endParaRPr lang="en-US"/>
          </a:p>
        </p:txBody>
      </p:sp>
    </p:spTree>
    <p:extLst>
      <p:ext uri="{BB962C8B-B14F-4D97-AF65-F5344CB8AC3E}">
        <p14:creationId xmlns:p14="http://schemas.microsoft.com/office/powerpoint/2010/main" val="1112292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0D3B43-8178-464C-BB7D-643D655B28A7}" type="datetimeFigureOut">
              <a:rPr lang="en-US" smtClean="0"/>
              <a:t>9/12/2019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10C09-4925-4C39-969B-4D246D607679}" type="slidenum">
              <a:rPr lang="en-US" smtClean="0"/>
              <a:t>‹#›</a:t>
            </a:fld>
            <a:endParaRPr lang="en-US"/>
          </a:p>
        </p:txBody>
      </p:sp>
    </p:spTree>
    <p:extLst>
      <p:ext uri="{BB962C8B-B14F-4D97-AF65-F5344CB8AC3E}">
        <p14:creationId xmlns:p14="http://schemas.microsoft.com/office/powerpoint/2010/main" val="3442658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0D3B43-8178-464C-BB7D-643D655B28A7}" type="datetimeFigureOut">
              <a:rPr lang="en-US" smtClean="0"/>
              <a:t>9/12/2019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A10C09-4925-4C39-969B-4D246D607679}" type="slidenum">
              <a:rPr lang="en-US" smtClean="0"/>
              <a:t>‹#›</a:t>
            </a:fld>
            <a:endParaRPr lang="en-US"/>
          </a:p>
        </p:txBody>
      </p:sp>
    </p:spTree>
    <p:extLst>
      <p:ext uri="{BB962C8B-B14F-4D97-AF65-F5344CB8AC3E}">
        <p14:creationId xmlns:p14="http://schemas.microsoft.com/office/powerpoint/2010/main" val="4135353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0D3B43-8178-464C-BB7D-643D655B28A7}" type="datetimeFigureOut">
              <a:rPr lang="en-US" smtClean="0"/>
              <a:t>9/12/2019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A10C09-4925-4C39-969B-4D246D607679}" type="slidenum">
              <a:rPr lang="en-US" smtClean="0"/>
              <a:t>‹#›</a:t>
            </a:fld>
            <a:endParaRPr lang="en-US"/>
          </a:p>
        </p:txBody>
      </p:sp>
    </p:spTree>
    <p:extLst>
      <p:ext uri="{BB962C8B-B14F-4D97-AF65-F5344CB8AC3E}">
        <p14:creationId xmlns:p14="http://schemas.microsoft.com/office/powerpoint/2010/main" val="2094458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51239" y="2767281"/>
            <a:ext cx="9689522" cy="1323439"/>
          </a:xfrm>
          <a:prstGeom prst="rect">
            <a:avLst/>
          </a:prstGeom>
          <a:noFill/>
        </p:spPr>
        <p:txBody>
          <a:bodyPr wrap="square" rtlCol="0">
            <a:spAutoFit/>
          </a:bodyPr>
          <a:lstStyle/>
          <a:p>
            <a:pPr algn="ctr"/>
            <a:r>
              <a:rPr lang="en-US" sz="8000" dirty="0" err="1" smtClean="0"/>
              <a:t>myESSENCE</a:t>
            </a:r>
            <a:endParaRPr lang="en-US" sz="8000" dirty="0"/>
          </a:p>
        </p:txBody>
      </p:sp>
    </p:spTree>
    <p:extLst>
      <p:ext uri="{BB962C8B-B14F-4D97-AF65-F5344CB8AC3E}">
        <p14:creationId xmlns:p14="http://schemas.microsoft.com/office/powerpoint/2010/main" val="3694599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9143"/>
            <a:ext cx="12252960" cy="7023287"/>
          </a:xfrm>
          <a:prstGeom prst="rect">
            <a:avLst/>
          </a:prstGeom>
        </p:spPr>
      </p:pic>
      <p:sp>
        <p:nvSpPr>
          <p:cNvPr id="2" name="TextBox 1"/>
          <p:cNvSpPr txBox="1"/>
          <p:nvPr/>
        </p:nvSpPr>
        <p:spPr>
          <a:xfrm>
            <a:off x="2314204" y="176646"/>
            <a:ext cx="7261019" cy="646331"/>
          </a:xfrm>
          <a:prstGeom prst="rect">
            <a:avLst/>
          </a:prstGeom>
          <a:noFill/>
        </p:spPr>
        <p:txBody>
          <a:bodyPr wrap="square" rtlCol="0">
            <a:spAutoFit/>
          </a:bodyPr>
          <a:lstStyle/>
          <a:p>
            <a:r>
              <a:rPr lang="en-US" dirty="0" smtClean="0">
                <a:solidFill>
                  <a:schemeClr val="bg1"/>
                </a:solidFill>
              </a:rPr>
              <a:t>This is the </a:t>
            </a:r>
            <a:r>
              <a:rPr lang="en-US" dirty="0" err="1" smtClean="0">
                <a:solidFill>
                  <a:schemeClr val="bg1"/>
                </a:solidFill>
              </a:rPr>
              <a:t>myESSENCE</a:t>
            </a:r>
            <a:r>
              <a:rPr lang="en-US" dirty="0" smtClean="0">
                <a:solidFill>
                  <a:schemeClr val="bg1"/>
                </a:solidFill>
              </a:rPr>
              <a:t> Overview tab. It provides a high-level view of all the tabs you have in your </a:t>
            </a:r>
            <a:r>
              <a:rPr lang="en-US" dirty="0" err="1" smtClean="0">
                <a:solidFill>
                  <a:schemeClr val="bg1"/>
                </a:solidFill>
              </a:rPr>
              <a:t>myESSENCE</a:t>
            </a:r>
            <a:r>
              <a:rPr lang="en-US" dirty="0" smtClean="0">
                <a:solidFill>
                  <a:schemeClr val="bg1"/>
                </a:solidFill>
              </a:rPr>
              <a:t>. </a:t>
            </a:r>
            <a:endParaRPr lang="en-US" dirty="0">
              <a:solidFill>
                <a:schemeClr val="bg1"/>
              </a:solidFill>
            </a:endParaRPr>
          </a:p>
        </p:txBody>
      </p:sp>
    </p:spTree>
    <p:extLst>
      <p:ext uri="{BB962C8B-B14F-4D97-AF65-F5344CB8AC3E}">
        <p14:creationId xmlns:p14="http://schemas.microsoft.com/office/powerpoint/2010/main" val="36012690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t="9330" b="3102"/>
          <a:stretch/>
        </p:blipFill>
        <p:spPr>
          <a:xfrm>
            <a:off x="0" y="0"/>
            <a:ext cx="12192000" cy="6868391"/>
          </a:xfrm>
          <a:prstGeom prst="rect">
            <a:avLst/>
          </a:prstGeom>
        </p:spPr>
      </p:pic>
      <p:sp>
        <p:nvSpPr>
          <p:cNvPr id="2" name="TextBox 1"/>
          <p:cNvSpPr txBox="1"/>
          <p:nvPr/>
        </p:nvSpPr>
        <p:spPr>
          <a:xfrm>
            <a:off x="2044040" y="77932"/>
            <a:ext cx="8548007" cy="646331"/>
          </a:xfrm>
          <a:prstGeom prst="rect">
            <a:avLst/>
          </a:prstGeom>
          <a:noFill/>
        </p:spPr>
        <p:txBody>
          <a:bodyPr wrap="square" rtlCol="0">
            <a:spAutoFit/>
          </a:bodyPr>
          <a:lstStyle/>
          <a:p>
            <a:r>
              <a:rPr lang="en-US" dirty="0" smtClean="0">
                <a:solidFill>
                  <a:schemeClr val="bg1"/>
                </a:solidFill>
              </a:rPr>
              <a:t>Welcome to </a:t>
            </a:r>
            <a:r>
              <a:rPr lang="en-US" dirty="0" err="1" smtClean="0">
                <a:solidFill>
                  <a:schemeClr val="bg1"/>
                </a:solidFill>
              </a:rPr>
              <a:t>myESSENCE</a:t>
            </a:r>
            <a:r>
              <a:rPr lang="en-US" dirty="0" smtClean="0">
                <a:solidFill>
                  <a:schemeClr val="bg1"/>
                </a:solidFill>
              </a:rPr>
              <a:t>! This is a quick guide that will show you some useful features that will (hopefully) make your work go a lot smoother. </a:t>
            </a:r>
            <a:endParaRPr lang="en-US" dirty="0">
              <a:solidFill>
                <a:schemeClr val="bg1"/>
              </a:solidFill>
            </a:endParaRPr>
          </a:p>
        </p:txBody>
      </p:sp>
      <p:sp>
        <p:nvSpPr>
          <p:cNvPr id="4" name="TextBox 3"/>
          <p:cNvSpPr txBox="1"/>
          <p:nvPr/>
        </p:nvSpPr>
        <p:spPr>
          <a:xfrm>
            <a:off x="1322120" y="5525985"/>
            <a:ext cx="8548007" cy="923330"/>
          </a:xfrm>
          <a:prstGeom prst="rect">
            <a:avLst/>
          </a:prstGeom>
          <a:noFill/>
        </p:spPr>
        <p:txBody>
          <a:bodyPr wrap="square" rtlCol="0">
            <a:spAutoFit/>
          </a:bodyPr>
          <a:lstStyle/>
          <a:p>
            <a:r>
              <a:rPr lang="en-US" dirty="0" smtClean="0"/>
              <a:t>This is what a tab (or dashboard) in </a:t>
            </a:r>
            <a:r>
              <a:rPr lang="en-US" dirty="0" err="1" smtClean="0"/>
              <a:t>myESSENCE</a:t>
            </a:r>
            <a:r>
              <a:rPr lang="en-US" dirty="0" smtClean="0"/>
              <a:t> looks like. This one is the “AZ Opioid – Facility Location” dashboard which has been shared with you. Check your </a:t>
            </a:r>
            <a:r>
              <a:rPr lang="en-US" dirty="0" err="1" smtClean="0"/>
              <a:t>myESSENCE</a:t>
            </a:r>
            <a:r>
              <a:rPr lang="en-US" dirty="0" smtClean="0"/>
              <a:t> and look for the tab. If it isn’t there, email syndromicsurveillance@azdhs.gov.</a:t>
            </a:r>
            <a:endParaRPr lang="en-US" dirty="0"/>
          </a:p>
        </p:txBody>
      </p:sp>
    </p:spTree>
    <p:extLst>
      <p:ext uri="{BB962C8B-B14F-4D97-AF65-F5344CB8AC3E}">
        <p14:creationId xmlns:p14="http://schemas.microsoft.com/office/powerpoint/2010/main" val="19419135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65794"/>
            <a:ext cx="12192000" cy="1323439"/>
          </a:xfrm>
          <a:prstGeom prst="rect">
            <a:avLst/>
          </a:prstGeom>
          <a:noFill/>
        </p:spPr>
        <p:txBody>
          <a:bodyPr wrap="square" rtlCol="0">
            <a:spAutoFit/>
          </a:bodyPr>
          <a:lstStyle/>
          <a:p>
            <a:pPr algn="ctr"/>
            <a:r>
              <a:rPr lang="en-US" sz="8000" dirty="0" smtClean="0"/>
              <a:t>My ESSENCE Overview Tab</a:t>
            </a:r>
            <a:endParaRPr lang="en-US" sz="8000" dirty="0"/>
          </a:p>
        </p:txBody>
      </p:sp>
      <p:sp>
        <p:nvSpPr>
          <p:cNvPr id="3" name="TextBox 2"/>
          <p:cNvSpPr txBox="1"/>
          <p:nvPr/>
        </p:nvSpPr>
        <p:spPr>
          <a:xfrm>
            <a:off x="1569027" y="2878282"/>
            <a:ext cx="6291696" cy="2308324"/>
          </a:xfrm>
          <a:prstGeom prst="rect">
            <a:avLst/>
          </a:prstGeom>
          <a:noFill/>
        </p:spPr>
        <p:txBody>
          <a:bodyPr wrap="square" rtlCol="0">
            <a:spAutoFit/>
          </a:bodyPr>
          <a:lstStyle/>
          <a:p>
            <a:pPr marL="285750" indent="-285750">
              <a:buFont typeface="Wingdings" panose="05000000000000000000" pitchFamily="2" charset="2"/>
              <a:buChar char="q"/>
            </a:pPr>
            <a:r>
              <a:rPr lang="en-US" sz="4800" dirty="0" smtClean="0"/>
              <a:t>Search</a:t>
            </a:r>
          </a:p>
          <a:p>
            <a:pPr marL="285750" indent="-285750">
              <a:buFont typeface="Wingdings" panose="05000000000000000000" pitchFamily="2" charset="2"/>
              <a:buChar char="q"/>
            </a:pPr>
            <a:r>
              <a:rPr lang="en-US" sz="4800" dirty="0" smtClean="0"/>
              <a:t>Share</a:t>
            </a:r>
          </a:p>
          <a:p>
            <a:pPr marL="285750" indent="-285750">
              <a:buFont typeface="Wingdings" panose="05000000000000000000" pitchFamily="2" charset="2"/>
              <a:buChar char="q"/>
            </a:pPr>
            <a:r>
              <a:rPr lang="en-US" sz="4800" dirty="0" smtClean="0"/>
              <a:t>Create</a:t>
            </a:r>
          </a:p>
        </p:txBody>
      </p:sp>
    </p:spTree>
    <p:extLst>
      <p:ext uri="{BB962C8B-B14F-4D97-AF65-F5344CB8AC3E}">
        <p14:creationId xmlns:p14="http://schemas.microsoft.com/office/powerpoint/2010/main" val="225147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2252960" cy="6893065"/>
          </a:xfrm>
          <a:prstGeom prst="rect">
            <a:avLst/>
          </a:prstGeom>
        </p:spPr>
      </p:pic>
      <p:sp>
        <p:nvSpPr>
          <p:cNvPr id="2" name="TextBox 1"/>
          <p:cNvSpPr txBox="1"/>
          <p:nvPr/>
        </p:nvSpPr>
        <p:spPr>
          <a:xfrm>
            <a:off x="2495970" y="120980"/>
            <a:ext cx="7261019" cy="923330"/>
          </a:xfrm>
          <a:prstGeom prst="rect">
            <a:avLst/>
          </a:prstGeom>
          <a:noFill/>
        </p:spPr>
        <p:txBody>
          <a:bodyPr wrap="square" rtlCol="0">
            <a:spAutoFit/>
          </a:bodyPr>
          <a:lstStyle/>
          <a:p>
            <a:r>
              <a:rPr lang="en-US" dirty="0" smtClean="0">
                <a:solidFill>
                  <a:schemeClr val="bg1"/>
                </a:solidFill>
              </a:rPr>
              <a:t>Use the Search bar to find a specific tab you already have.</a:t>
            </a:r>
          </a:p>
          <a:p>
            <a:r>
              <a:rPr lang="en-US" dirty="0" smtClean="0">
                <a:solidFill>
                  <a:schemeClr val="bg1"/>
                </a:solidFill>
              </a:rPr>
              <a:t>Double clicking in any of the columns will show you the details. Double clicking the title will take you to that tab/dashboard.</a:t>
            </a:r>
          </a:p>
        </p:txBody>
      </p:sp>
      <p:sp>
        <p:nvSpPr>
          <p:cNvPr id="4" name="Rectangle 3"/>
          <p:cNvSpPr/>
          <p:nvPr/>
        </p:nvSpPr>
        <p:spPr>
          <a:xfrm>
            <a:off x="0" y="1484170"/>
            <a:ext cx="1298864" cy="25630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44631" y="2618511"/>
            <a:ext cx="5988628" cy="25630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53941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0"/>
            <a:ext cx="12252960" cy="6917860"/>
          </a:xfrm>
          <a:prstGeom prst="rect">
            <a:avLst/>
          </a:prstGeom>
        </p:spPr>
      </p:pic>
      <p:sp>
        <p:nvSpPr>
          <p:cNvPr id="2" name="TextBox 1"/>
          <p:cNvSpPr txBox="1"/>
          <p:nvPr/>
        </p:nvSpPr>
        <p:spPr>
          <a:xfrm>
            <a:off x="2457449" y="67541"/>
            <a:ext cx="7261019" cy="923330"/>
          </a:xfrm>
          <a:prstGeom prst="rect">
            <a:avLst/>
          </a:prstGeom>
          <a:noFill/>
        </p:spPr>
        <p:txBody>
          <a:bodyPr wrap="square" rtlCol="0">
            <a:spAutoFit/>
          </a:bodyPr>
          <a:lstStyle/>
          <a:p>
            <a:r>
              <a:rPr lang="en-US" dirty="0" smtClean="0">
                <a:solidFill>
                  <a:schemeClr val="bg1"/>
                </a:solidFill>
              </a:rPr>
              <a:t>Select a tab to Share it. When you click Share, a box will pop up allowing you to choose a title, whether it’s a managed tab, and who to share it with. If it is a managed tab, the title will be the existing title.</a:t>
            </a:r>
          </a:p>
        </p:txBody>
      </p:sp>
      <p:sp>
        <p:nvSpPr>
          <p:cNvPr id="4" name="Rectangle 3"/>
          <p:cNvSpPr/>
          <p:nvPr/>
        </p:nvSpPr>
        <p:spPr>
          <a:xfrm>
            <a:off x="2026226" y="1499757"/>
            <a:ext cx="431223" cy="25630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53093" y="3458930"/>
            <a:ext cx="3673928" cy="3139321"/>
          </a:xfrm>
          <a:prstGeom prst="rect">
            <a:avLst/>
          </a:prstGeom>
          <a:noFill/>
        </p:spPr>
        <p:txBody>
          <a:bodyPr wrap="square" rtlCol="0">
            <a:spAutoFit/>
          </a:bodyPr>
          <a:lstStyle/>
          <a:p>
            <a:r>
              <a:rPr lang="en-US" dirty="0" smtClean="0"/>
              <a:t>A managed tab is one that is maintained by another user. Any changes to the managed tab can only be made by the person managing that tab, and any changes made will automatically update for all of the people the managed tab is shared with. A non-managed tab is the equivalent of making a copy – it won’t be updated or changed unless you make changes to it. </a:t>
            </a:r>
            <a:endParaRPr lang="en-US" dirty="0"/>
          </a:p>
        </p:txBody>
      </p:sp>
    </p:spTree>
    <p:extLst>
      <p:ext uri="{BB962C8B-B14F-4D97-AF65-F5344CB8AC3E}">
        <p14:creationId xmlns:p14="http://schemas.microsoft.com/office/powerpoint/2010/main" val="36130597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 y="0"/>
            <a:ext cx="12252960" cy="7082516"/>
          </a:xfrm>
          <a:prstGeom prst="rect">
            <a:avLst/>
          </a:prstGeom>
        </p:spPr>
      </p:pic>
      <p:sp>
        <p:nvSpPr>
          <p:cNvPr id="2" name="TextBox 1"/>
          <p:cNvSpPr txBox="1"/>
          <p:nvPr/>
        </p:nvSpPr>
        <p:spPr>
          <a:xfrm>
            <a:off x="2495970" y="120983"/>
            <a:ext cx="7261019" cy="923330"/>
          </a:xfrm>
          <a:prstGeom prst="rect">
            <a:avLst/>
          </a:prstGeom>
          <a:noFill/>
        </p:spPr>
        <p:txBody>
          <a:bodyPr wrap="square" rtlCol="0">
            <a:spAutoFit/>
          </a:bodyPr>
          <a:lstStyle/>
          <a:p>
            <a:r>
              <a:rPr lang="en-US" dirty="0" smtClean="0">
                <a:solidFill>
                  <a:schemeClr val="bg1"/>
                </a:solidFill>
              </a:rPr>
              <a:t>To add items to a dashboard, you must first create a new tab within </a:t>
            </a:r>
            <a:r>
              <a:rPr lang="en-US" dirty="0" err="1" smtClean="0">
                <a:solidFill>
                  <a:schemeClr val="bg1"/>
                </a:solidFill>
              </a:rPr>
              <a:t>myESSENCE</a:t>
            </a:r>
            <a:r>
              <a:rPr lang="en-US" dirty="0" smtClean="0">
                <a:solidFill>
                  <a:schemeClr val="bg1"/>
                </a:solidFill>
              </a:rPr>
              <a:t>. Do this by clicking the “New” button just to the right of the search bar. </a:t>
            </a:r>
            <a:endParaRPr lang="en-US" dirty="0">
              <a:solidFill>
                <a:schemeClr val="bg1"/>
              </a:solidFill>
            </a:endParaRPr>
          </a:p>
        </p:txBody>
      </p:sp>
      <p:sp>
        <p:nvSpPr>
          <p:cNvPr id="4" name="Rectangle 3"/>
          <p:cNvSpPr/>
          <p:nvPr/>
        </p:nvSpPr>
        <p:spPr>
          <a:xfrm>
            <a:off x="1657348" y="1499754"/>
            <a:ext cx="379268" cy="25630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8067057" y="3318185"/>
            <a:ext cx="3673928" cy="3416320"/>
          </a:xfrm>
          <a:prstGeom prst="rect">
            <a:avLst/>
          </a:prstGeom>
          <a:noFill/>
        </p:spPr>
        <p:txBody>
          <a:bodyPr wrap="square" rtlCol="0">
            <a:spAutoFit/>
          </a:bodyPr>
          <a:lstStyle/>
          <a:p>
            <a:r>
              <a:rPr lang="en-US" dirty="0" smtClean="0"/>
              <a:t>Choose a descriptive name for your tab and select the number of columns. You can’t change these after the tab is created. </a:t>
            </a:r>
          </a:p>
          <a:p>
            <a:endParaRPr lang="en-US" dirty="0"/>
          </a:p>
          <a:p>
            <a:r>
              <a:rPr lang="en-US" dirty="0" smtClean="0"/>
              <a:t>Tip: Include information about the health condition, </a:t>
            </a:r>
            <a:r>
              <a:rPr lang="en-US" dirty="0" err="1" smtClean="0"/>
              <a:t>datasource</a:t>
            </a:r>
            <a:r>
              <a:rPr lang="en-US" dirty="0" smtClean="0"/>
              <a:t> (Patient Location or Facility Location), and time period if relevant. You can also add in additional information to the Tab Description after the tab is created.</a:t>
            </a:r>
            <a:endParaRPr lang="en-US" dirty="0"/>
          </a:p>
        </p:txBody>
      </p:sp>
    </p:spTree>
    <p:extLst>
      <p:ext uri="{BB962C8B-B14F-4D97-AF65-F5344CB8AC3E}">
        <p14:creationId xmlns:p14="http://schemas.microsoft.com/office/powerpoint/2010/main" val="8408846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767281"/>
            <a:ext cx="12192000" cy="1323439"/>
          </a:xfrm>
          <a:prstGeom prst="rect">
            <a:avLst/>
          </a:prstGeom>
          <a:noFill/>
        </p:spPr>
        <p:txBody>
          <a:bodyPr wrap="square" rtlCol="0">
            <a:spAutoFit/>
          </a:bodyPr>
          <a:lstStyle/>
          <a:p>
            <a:pPr algn="ctr"/>
            <a:r>
              <a:rPr lang="en-US" sz="8000" dirty="0" smtClean="0"/>
              <a:t>My ESSENCE Overview Tab</a:t>
            </a:r>
            <a:endParaRPr lang="en-US" sz="8000" dirty="0"/>
          </a:p>
        </p:txBody>
      </p:sp>
    </p:spTree>
    <p:extLst>
      <p:ext uri="{BB962C8B-B14F-4D97-AF65-F5344CB8AC3E}">
        <p14:creationId xmlns:p14="http://schemas.microsoft.com/office/powerpoint/2010/main" val="2538844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7586" y="302079"/>
            <a:ext cx="6613071" cy="369332"/>
          </a:xfrm>
          <a:prstGeom prst="rect">
            <a:avLst/>
          </a:prstGeom>
          <a:noFill/>
        </p:spPr>
        <p:txBody>
          <a:bodyPr wrap="square" rtlCol="0">
            <a:spAutoFit/>
          </a:bodyPr>
          <a:lstStyle/>
          <a:p>
            <a:r>
              <a:rPr lang="en-US" dirty="0" smtClean="0"/>
              <a:t>Each box containing a graph is called a widget.</a:t>
            </a:r>
            <a:endParaRPr lang="en-US" dirty="0"/>
          </a:p>
        </p:txBody>
      </p:sp>
      <p:pic>
        <p:nvPicPr>
          <p:cNvPr id="4" name="Picture 3"/>
          <p:cNvPicPr>
            <a:picLocks noChangeAspect="1"/>
          </p:cNvPicPr>
          <p:nvPr/>
        </p:nvPicPr>
        <p:blipFill>
          <a:blip r:embed="rId2"/>
          <a:stretch>
            <a:fillRect/>
          </a:stretch>
        </p:blipFill>
        <p:spPr>
          <a:xfrm>
            <a:off x="3189652" y="1618488"/>
            <a:ext cx="5812696" cy="3621024"/>
          </a:xfrm>
          <a:prstGeom prst="rect">
            <a:avLst/>
          </a:prstGeom>
        </p:spPr>
      </p:pic>
    </p:spTree>
    <p:extLst>
      <p:ext uri="{BB962C8B-B14F-4D97-AF65-F5344CB8AC3E}">
        <p14:creationId xmlns:p14="http://schemas.microsoft.com/office/powerpoint/2010/main" val="17237836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189652" y="1618488"/>
            <a:ext cx="5812696" cy="3621024"/>
          </a:xfrm>
          <a:prstGeom prst="rect">
            <a:avLst/>
          </a:prstGeom>
        </p:spPr>
      </p:pic>
      <p:sp>
        <p:nvSpPr>
          <p:cNvPr id="3" name="TextBox 2"/>
          <p:cNvSpPr txBox="1"/>
          <p:nvPr/>
        </p:nvSpPr>
        <p:spPr>
          <a:xfrm>
            <a:off x="277586" y="302079"/>
            <a:ext cx="6613071" cy="923330"/>
          </a:xfrm>
          <a:prstGeom prst="rect">
            <a:avLst/>
          </a:prstGeom>
          <a:noFill/>
        </p:spPr>
        <p:txBody>
          <a:bodyPr wrap="square" rtlCol="0">
            <a:spAutoFit/>
          </a:bodyPr>
          <a:lstStyle/>
          <a:p>
            <a:r>
              <a:rPr lang="en-US" dirty="0" smtClean="0"/>
              <a:t>By clicking on the blue title at the top left of the widget, it will take you to the Time Series output that you would see if you ran the same query from the Query portal in ESSENCE.</a:t>
            </a:r>
            <a:endParaRPr lang="en-US" dirty="0"/>
          </a:p>
        </p:txBody>
      </p:sp>
      <p:sp>
        <p:nvSpPr>
          <p:cNvPr id="4" name="Rectangle 3"/>
          <p:cNvSpPr/>
          <p:nvPr/>
        </p:nvSpPr>
        <p:spPr>
          <a:xfrm>
            <a:off x="3199997" y="1619250"/>
            <a:ext cx="1828800" cy="28302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0563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7586" y="302079"/>
            <a:ext cx="6613071" cy="923330"/>
          </a:xfrm>
          <a:prstGeom prst="rect">
            <a:avLst/>
          </a:prstGeom>
          <a:noFill/>
        </p:spPr>
        <p:txBody>
          <a:bodyPr wrap="square" rtlCol="0">
            <a:spAutoFit/>
          </a:bodyPr>
          <a:lstStyle/>
          <a:p>
            <a:r>
              <a:rPr lang="en-US" dirty="0" smtClean="0"/>
              <a:t>To see a quick summary of the query fields selected for the graph, click on the button on the top right of the widget that looks like a pair of binoculars.</a:t>
            </a:r>
            <a:endParaRPr lang="en-US" dirty="0"/>
          </a:p>
        </p:txBody>
      </p:sp>
      <p:pic>
        <p:nvPicPr>
          <p:cNvPr id="5" name="Picture 4"/>
          <p:cNvPicPr>
            <a:picLocks noChangeAspect="1"/>
          </p:cNvPicPr>
          <p:nvPr/>
        </p:nvPicPr>
        <p:blipFill>
          <a:blip r:embed="rId2"/>
          <a:stretch>
            <a:fillRect/>
          </a:stretch>
        </p:blipFill>
        <p:spPr>
          <a:xfrm>
            <a:off x="3189652" y="1618488"/>
            <a:ext cx="5812696" cy="3621024"/>
          </a:xfrm>
          <a:prstGeom prst="rect">
            <a:avLst/>
          </a:prstGeom>
        </p:spPr>
      </p:pic>
      <p:sp>
        <p:nvSpPr>
          <p:cNvPr id="4" name="Rectangle 3"/>
          <p:cNvSpPr/>
          <p:nvPr/>
        </p:nvSpPr>
        <p:spPr>
          <a:xfrm>
            <a:off x="8342034" y="1635931"/>
            <a:ext cx="239146" cy="25581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024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3189652" y="1618488"/>
            <a:ext cx="5812696" cy="3621024"/>
          </a:xfrm>
          <a:prstGeom prst="rect">
            <a:avLst/>
          </a:prstGeom>
        </p:spPr>
      </p:pic>
      <p:sp>
        <p:nvSpPr>
          <p:cNvPr id="3" name="TextBox 2"/>
          <p:cNvSpPr txBox="1"/>
          <p:nvPr/>
        </p:nvSpPr>
        <p:spPr>
          <a:xfrm>
            <a:off x="277586" y="302079"/>
            <a:ext cx="6613071" cy="923330"/>
          </a:xfrm>
          <a:prstGeom prst="rect">
            <a:avLst/>
          </a:prstGeom>
          <a:noFill/>
        </p:spPr>
        <p:txBody>
          <a:bodyPr wrap="square" rtlCol="0">
            <a:spAutoFit/>
          </a:bodyPr>
          <a:lstStyle/>
          <a:p>
            <a:r>
              <a:rPr lang="en-US" dirty="0" smtClean="0"/>
              <a:t>This will open a new small window in your dashboard with two columns. On the left are the query parameters (or fields) and on the right are the values or inputs for each of those fields.</a:t>
            </a:r>
            <a:endParaRPr lang="en-US" dirty="0"/>
          </a:p>
        </p:txBody>
      </p:sp>
      <p:sp>
        <p:nvSpPr>
          <p:cNvPr id="4" name="Rectangle 3"/>
          <p:cNvSpPr/>
          <p:nvPr/>
        </p:nvSpPr>
        <p:spPr>
          <a:xfrm>
            <a:off x="8342034" y="1635931"/>
            <a:ext cx="239146" cy="25581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stretch>
            <a:fillRect/>
          </a:stretch>
        </p:blipFill>
        <p:spPr>
          <a:xfrm>
            <a:off x="5280923" y="1981526"/>
            <a:ext cx="5736593" cy="4782312"/>
          </a:xfrm>
          <a:prstGeom prst="rect">
            <a:avLst/>
          </a:prstGeom>
        </p:spPr>
      </p:pic>
    </p:spTree>
    <p:extLst>
      <p:ext uri="{BB962C8B-B14F-4D97-AF65-F5344CB8AC3E}">
        <p14:creationId xmlns:p14="http://schemas.microsoft.com/office/powerpoint/2010/main" val="212266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3189652" y="1618488"/>
            <a:ext cx="5812696" cy="3621024"/>
          </a:xfrm>
          <a:prstGeom prst="rect">
            <a:avLst/>
          </a:prstGeom>
        </p:spPr>
      </p:pic>
      <p:sp>
        <p:nvSpPr>
          <p:cNvPr id="3" name="TextBox 2"/>
          <p:cNvSpPr txBox="1"/>
          <p:nvPr/>
        </p:nvSpPr>
        <p:spPr>
          <a:xfrm>
            <a:off x="277586" y="302079"/>
            <a:ext cx="6613071" cy="923330"/>
          </a:xfrm>
          <a:prstGeom prst="rect">
            <a:avLst/>
          </a:prstGeom>
          <a:noFill/>
        </p:spPr>
        <p:txBody>
          <a:bodyPr wrap="square" rtlCol="0">
            <a:spAutoFit/>
          </a:bodyPr>
          <a:lstStyle/>
          <a:p>
            <a:r>
              <a:rPr lang="en-US" dirty="0" smtClean="0"/>
              <a:t>To change the settings on the widget, click on the button on the top right of the widget that looks like a gear. This will bring up a popup that says “Configuration options” at the top. </a:t>
            </a:r>
            <a:endParaRPr lang="en-US" dirty="0"/>
          </a:p>
        </p:txBody>
      </p:sp>
      <p:sp>
        <p:nvSpPr>
          <p:cNvPr id="4" name="Rectangle 3"/>
          <p:cNvSpPr/>
          <p:nvPr/>
        </p:nvSpPr>
        <p:spPr>
          <a:xfrm>
            <a:off x="8526259" y="1628951"/>
            <a:ext cx="239146" cy="25581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stretch>
            <a:fillRect/>
          </a:stretch>
        </p:blipFill>
        <p:spPr>
          <a:xfrm>
            <a:off x="7258559" y="2551339"/>
            <a:ext cx="3095625" cy="1428750"/>
          </a:xfrm>
          <a:prstGeom prst="rect">
            <a:avLst/>
          </a:prstGeom>
        </p:spPr>
      </p:pic>
      <p:sp>
        <p:nvSpPr>
          <p:cNvPr id="8" name="TextBox 7"/>
          <p:cNvSpPr txBox="1"/>
          <p:nvPr/>
        </p:nvSpPr>
        <p:spPr>
          <a:xfrm>
            <a:off x="277586" y="5712275"/>
            <a:ext cx="6613071" cy="646331"/>
          </a:xfrm>
          <a:prstGeom prst="rect">
            <a:avLst/>
          </a:prstGeom>
          <a:noFill/>
        </p:spPr>
        <p:txBody>
          <a:bodyPr wrap="square" rtlCol="0">
            <a:spAutoFit/>
          </a:bodyPr>
          <a:lstStyle/>
          <a:p>
            <a:r>
              <a:rPr lang="en-US" dirty="0" smtClean="0"/>
              <a:t>NOTE: If the dashboard/tab shared with you is managed, this icon will not appear.</a:t>
            </a:r>
            <a:endParaRPr lang="en-US" dirty="0"/>
          </a:p>
        </p:txBody>
      </p:sp>
    </p:spTree>
    <p:extLst>
      <p:ext uri="{BB962C8B-B14F-4D97-AF65-F5344CB8AC3E}">
        <p14:creationId xmlns:p14="http://schemas.microsoft.com/office/powerpoint/2010/main" val="2124302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3189652" y="1618488"/>
            <a:ext cx="5812696" cy="3621024"/>
          </a:xfrm>
          <a:prstGeom prst="rect">
            <a:avLst/>
          </a:prstGeom>
        </p:spPr>
      </p:pic>
      <p:sp>
        <p:nvSpPr>
          <p:cNvPr id="7" name="Rectangle 6"/>
          <p:cNvSpPr/>
          <p:nvPr/>
        </p:nvSpPr>
        <p:spPr>
          <a:xfrm>
            <a:off x="8526259" y="1628951"/>
            <a:ext cx="239146" cy="25581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77586" y="302079"/>
            <a:ext cx="6613071" cy="1200329"/>
          </a:xfrm>
          <a:prstGeom prst="rect">
            <a:avLst/>
          </a:prstGeom>
          <a:noFill/>
        </p:spPr>
        <p:txBody>
          <a:bodyPr wrap="square" rtlCol="0">
            <a:spAutoFit/>
          </a:bodyPr>
          <a:lstStyle/>
          <a:p>
            <a:r>
              <a:rPr lang="en-US" dirty="0" smtClean="0"/>
              <a:t>ESSENCE automatically selects “Last 90 Days” for the Date field. If you specified a date range other than the default 90 days in your query, you should always update this to “Default Saved Query” so your dates reflect what you selected in your query.</a:t>
            </a:r>
            <a:endParaRPr lang="en-US" dirty="0"/>
          </a:p>
        </p:txBody>
      </p:sp>
      <p:pic>
        <p:nvPicPr>
          <p:cNvPr id="5" name="Picture 4"/>
          <p:cNvPicPr>
            <a:picLocks noChangeAspect="1"/>
          </p:cNvPicPr>
          <p:nvPr/>
        </p:nvPicPr>
        <p:blipFill>
          <a:blip r:embed="rId3"/>
          <a:stretch>
            <a:fillRect/>
          </a:stretch>
        </p:blipFill>
        <p:spPr>
          <a:xfrm>
            <a:off x="7253797" y="2505075"/>
            <a:ext cx="3105150" cy="1847850"/>
          </a:xfrm>
          <a:prstGeom prst="rect">
            <a:avLst/>
          </a:prstGeom>
        </p:spPr>
      </p:pic>
    </p:spTree>
    <p:extLst>
      <p:ext uri="{BB962C8B-B14F-4D97-AF65-F5344CB8AC3E}">
        <p14:creationId xmlns:p14="http://schemas.microsoft.com/office/powerpoint/2010/main" val="7345661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stretch>
            <a:fillRect/>
          </a:stretch>
        </p:blipFill>
        <p:spPr>
          <a:xfrm>
            <a:off x="3189652" y="1618488"/>
            <a:ext cx="5812696" cy="3621024"/>
          </a:xfrm>
          <a:prstGeom prst="rect">
            <a:avLst/>
          </a:prstGeom>
        </p:spPr>
      </p:pic>
      <p:sp>
        <p:nvSpPr>
          <p:cNvPr id="3" name="TextBox 2"/>
          <p:cNvSpPr txBox="1"/>
          <p:nvPr/>
        </p:nvSpPr>
        <p:spPr>
          <a:xfrm>
            <a:off x="277586" y="302079"/>
            <a:ext cx="6613071" cy="923330"/>
          </a:xfrm>
          <a:prstGeom prst="rect">
            <a:avLst/>
          </a:prstGeom>
          <a:noFill/>
        </p:spPr>
        <p:txBody>
          <a:bodyPr wrap="square" rtlCol="0">
            <a:spAutoFit/>
          </a:bodyPr>
          <a:lstStyle/>
          <a:p>
            <a:r>
              <a:rPr lang="en-US" dirty="0" smtClean="0"/>
              <a:t>Clicking the “Edit Parameters” button will bring up an “Update Query window that will allow you to make changes to the query for that widget. From here you can also see what query fields were selected.</a:t>
            </a:r>
            <a:endParaRPr lang="en-US" dirty="0"/>
          </a:p>
        </p:txBody>
      </p:sp>
      <p:sp>
        <p:nvSpPr>
          <p:cNvPr id="4" name="Rectangle 3"/>
          <p:cNvSpPr/>
          <p:nvPr/>
        </p:nvSpPr>
        <p:spPr>
          <a:xfrm>
            <a:off x="8526259" y="1635931"/>
            <a:ext cx="239146" cy="25581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stretch>
            <a:fillRect/>
          </a:stretch>
        </p:blipFill>
        <p:spPr>
          <a:xfrm>
            <a:off x="7258559" y="2551339"/>
            <a:ext cx="3095625" cy="1428750"/>
          </a:xfrm>
          <a:prstGeom prst="rect">
            <a:avLst/>
          </a:prstGeom>
        </p:spPr>
      </p:pic>
      <p:sp>
        <p:nvSpPr>
          <p:cNvPr id="8" name="Rectangle 7"/>
          <p:cNvSpPr/>
          <p:nvPr/>
        </p:nvSpPr>
        <p:spPr>
          <a:xfrm>
            <a:off x="8447653" y="3091542"/>
            <a:ext cx="843304" cy="25581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a:off x="8645831" y="1912922"/>
            <a:ext cx="0" cy="65237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a:blip r:embed="rId4"/>
          <a:stretch>
            <a:fillRect/>
          </a:stretch>
        </p:blipFill>
        <p:spPr>
          <a:xfrm>
            <a:off x="746276" y="3033032"/>
            <a:ext cx="7048999" cy="3657600"/>
          </a:xfrm>
          <a:prstGeom prst="rect">
            <a:avLst/>
          </a:prstGeom>
        </p:spPr>
      </p:pic>
      <p:cxnSp>
        <p:nvCxnSpPr>
          <p:cNvPr id="11" name="Straight Arrow Connector 10"/>
          <p:cNvCxnSpPr/>
          <p:nvPr/>
        </p:nvCxnSpPr>
        <p:spPr>
          <a:xfrm rot="5400000">
            <a:off x="8121464" y="2911333"/>
            <a:ext cx="0" cy="65237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6612264" y="3479977"/>
            <a:ext cx="1043411" cy="30289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76145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11690</TotalTime>
  <Words>646</Words>
  <Application>Microsoft Office PowerPoint</Application>
  <PresentationFormat>Widescreen</PresentationFormat>
  <Paragraphs>25</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Arizona Department of Health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 Chronister</dc:creator>
  <cp:lastModifiedBy>Sara Chronister</cp:lastModifiedBy>
  <cp:revision>25</cp:revision>
  <dcterms:created xsi:type="dcterms:W3CDTF">2019-03-05T22:27:03Z</dcterms:created>
  <dcterms:modified xsi:type="dcterms:W3CDTF">2019-09-19T17:59:00Z</dcterms:modified>
</cp:coreProperties>
</file>