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5"/>
  </p:notesMasterIdLst>
  <p:sldIdLst>
    <p:sldId id="256" r:id="rId2"/>
    <p:sldId id="279" r:id="rId3"/>
    <p:sldId id="298" r:id="rId4"/>
    <p:sldId id="289" r:id="rId5"/>
    <p:sldId id="290" r:id="rId6"/>
    <p:sldId id="302" r:id="rId7"/>
    <p:sldId id="280" r:id="rId8"/>
    <p:sldId id="291" r:id="rId9"/>
    <p:sldId id="303" r:id="rId10"/>
    <p:sldId id="292" r:id="rId11"/>
    <p:sldId id="284" r:id="rId12"/>
    <p:sldId id="294" r:id="rId13"/>
    <p:sldId id="295" r:id="rId14"/>
    <p:sldId id="296" r:id="rId15"/>
    <p:sldId id="336" r:id="rId16"/>
    <p:sldId id="361" r:id="rId17"/>
    <p:sldId id="337" r:id="rId18"/>
    <p:sldId id="360" r:id="rId19"/>
    <p:sldId id="304" r:id="rId20"/>
    <p:sldId id="338" r:id="rId21"/>
    <p:sldId id="339" r:id="rId22"/>
    <p:sldId id="359" r:id="rId23"/>
    <p:sldId id="358" r:id="rId24"/>
    <p:sldId id="306" r:id="rId25"/>
    <p:sldId id="319" r:id="rId26"/>
    <p:sldId id="342" r:id="rId27"/>
    <p:sldId id="301" r:id="rId28"/>
    <p:sldId id="352" r:id="rId29"/>
    <p:sldId id="299" r:id="rId30"/>
    <p:sldId id="343" r:id="rId31"/>
    <p:sldId id="314" r:id="rId32"/>
    <p:sldId id="315" r:id="rId33"/>
    <p:sldId id="316" r:id="rId34"/>
    <p:sldId id="318" r:id="rId35"/>
    <p:sldId id="320" r:id="rId36"/>
    <p:sldId id="288" r:id="rId37"/>
    <p:sldId id="322" r:id="rId38"/>
    <p:sldId id="323" r:id="rId39"/>
    <p:sldId id="321" r:id="rId40"/>
    <p:sldId id="335" r:id="rId41"/>
    <p:sldId id="326" r:id="rId42"/>
    <p:sldId id="272" r:id="rId43"/>
    <p:sldId id="260" r:id="rId44"/>
    <p:sldId id="327" r:id="rId45"/>
    <p:sldId id="276" r:id="rId46"/>
    <p:sldId id="278" r:id="rId47"/>
    <p:sldId id="344" r:id="rId48"/>
    <p:sldId id="347" r:id="rId49"/>
    <p:sldId id="346" r:id="rId50"/>
    <p:sldId id="348" r:id="rId51"/>
    <p:sldId id="349" r:id="rId52"/>
    <p:sldId id="353" r:id="rId53"/>
    <p:sldId id="357" r:id="rId54"/>
    <p:sldId id="356" r:id="rId55"/>
    <p:sldId id="307" r:id="rId56"/>
    <p:sldId id="266" r:id="rId57"/>
    <p:sldId id="308" r:id="rId58"/>
    <p:sldId id="309" r:id="rId59"/>
    <p:sldId id="310" r:id="rId60"/>
    <p:sldId id="333" r:id="rId61"/>
    <p:sldId id="311" r:id="rId62"/>
    <p:sldId id="312" r:id="rId63"/>
    <p:sldId id="258" r:id="rId64"/>
  </p:sldIdLst>
  <p:sldSz cx="9144000" cy="6858000" type="screen4x3"/>
  <p:notesSz cx="68580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ra Chronister" initials="SC"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13131"/>
    <a:srgbClr val="3A3A3A"/>
    <a:srgbClr val="353535"/>
    <a:srgbClr val="7A0306"/>
    <a:srgbClr val="EE312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848" autoAdjust="0"/>
  </p:normalViewPr>
  <p:slideViewPr>
    <p:cSldViewPr snapToGrid="0" snapToObjects="1">
      <p:cViewPr varScale="1">
        <p:scale>
          <a:sx n="100" d="100"/>
          <a:sy n="100" d="100"/>
        </p:scale>
        <p:origin x="315" y="42"/>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102" d="100"/>
          <a:sy n="102" d="100"/>
        </p:scale>
        <p:origin x="3528" y="12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4820"/>
          </a:xfrm>
          <a:prstGeom prst="rect">
            <a:avLst/>
          </a:prstGeom>
        </p:spPr>
        <p:txBody>
          <a:bodyPr vert="horz" lIns="91440" tIns="45720" rIns="91440" bIns="45720" rtlCol="0"/>
          <a:lstStyle>
            <a:lvl1pPr algn="r">
              <a:defRPr sz="1200"/>
            </a:lvl1pPr>
          </a:lstStyle>
          <a:p>
            <a:fld id="{A8C92AE4-CFE5-44A7-BE77-0D4A3ADDA3B7}" type="datetimeFigureOut">
              <a:rPr lang="en-US" smtClean="0"/>
              <a:t>7/23/2021</a:t>
            </a:fld>
            <a:endParaRPr 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a:defRPr sz="1200"/>
            </a:lvl1pPr>
          </a:lstStyle>
          <a:p>
            <a:fld id="{4FA80308-C93E-4F8D-9EBB-AE4E339A6F8F}" type="slidenum">
              <a:rPr lang="en-US" smtClean="0"/>
              <a:t>‹#›</a:t>
            </a:fld>
            <a:endParaRPr lang="en-US"/>
          </a:p>
        </p:txBody>
      </p:sp>
    </p:spTree>
    <p:extLst>
      <p:ext uri="{BB962C8B-B14F-4D97-AF65-F5344CB8AC3E}">
        <p14:creationId xmlns:p14="http://schemas.microsoft.com/office/powerpoint/2010/main" val="15321221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3" Type="http://schemas.openxmlformats.org/officeDocument/2006/relationships/hyperlink" Target="https://www.surveillancerepository.org/surveillance-heat-related-illness-among-pinal-county-residents-arizona" TargetMode="External"/><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3" Type="http://schemas.openxmlformats.org/officeDocument/2006/relationships/hyperlink" Target="https://www.surveillancerepository.org/syndromic-surveillance-arboviral-diseases-arizona" TargetMode="External"/><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3" Type="http://schemas.openxmlformats.org/officeDocument/2006/relationships/hyperlink" Target="https://www.surveillancerepository.org/monitoring-transfer-patients-rocky-mountain-spotted-fever-tribal-lands-facilities-maricopa-county" TargetMode="External"/><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FA80308-C93E-4F8D-9EBB-AE4E339A6F8F}" type="slidenum">
              <a:rPr lang="en-US" smtClean="0"/>
              <a:t>1</a:t>
            </a:fld>
            <a:endParaRPr lang="en-US"/>
          </a:p>
        </p:txBody>
      </p:sp>
    </p:spTree>
    <p:extLst>
      <p:ext uri="{BB962C8B-B14F-4D97-AF65-F5344CB8AC3E}">
        <p14:creationId xmlns:p14="http://schemas.microsoft.com/office/powerpoint/2010/main" val="37914901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Name are removed by the facility</a:t>
            </a:r>
            <a:r>
              <a:rPr lang="en-US" baseline="0" dirty="0" smtClean="0"/>
              <a:t> or their electronic health record vendor before sending to the BioSense Platform.</a:t>
            </a:r>
          </a:p>
          <a:p>
            <a:pPr marL="171450" indent="-171450">
              <a:buFont typeface="Arial" panose="020B0604020202020204" pitchFamily="34" charset="0"/>
              <a:buChar char="•"/>
            </a:pPr>
            <a:r>
              <a:rPr lang="en-US" baseline="0" dirty="0" smtClean="0"/>
              <a:t>We say partially de-identified because we do collect fields like Medical Record Number.  This is used to conduct follow up with facilities on visits of interest found in NSSP ESSENCE.  The Medical Record Number is the primary identifier used to give to the facility when requesting additional information via email, phone or through a medical records request.  Other identifiers such as Date of Birth and Visit ID can also be used for follow up.  </a:t>
            </a:r>
          </a:p>
          <a:p>
            <a:pPr marL="171450" indent="-171450">
              <a:buFont typeface="Arial" panose="020B0604020202020204" pitchFamily="34" charset="0"/>
              <a:buChar char="•"/>
            </a:pPr>
            <a:r>
              <a:rPr lang="en-US" baseline="0" dirty="0" smtClean="0"/>
              <a:t>The Medical Record Number and Date of Birth can also be used to confirm if a reportable disease or condition is present in our reportable disease and condition/case management system. called MEDSIS.</a:t>
            </a:r>
          </a:p>
          <a:p>
            <a:pPr marL="171450" indent="-171450">
              <a:buFont typeface="Arial" panose="020B0604020202020204" pitchFamily="34" charset="0"/>
              <a:buChar char="•"/>
            </a:pPr>
            <a:r>
              <a:rPr lang="en-US" baseline="0" dirty="0" smtClean="0"/>
              <a:t>MEDSIS: https://www.azdhs.gov/preparedness/epidemiology-disease-control/infectious-disease-services/index.php#medsis-home</a:t>
            </a:r>
          </a:p>
          <a:p>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10</a:t>
            </a:fld>
            <a:endParaRPr lang="en-US"/>
          </a:p>
        </p:txBody>
      </p:sp>
    </p:spTree>
    <p:extLst>
      <p:ext uri="{BB962C8B-B14F-4D97-AF65-F5344CB8AC3E}">
        <p14:creationId xmlns:p14="http://schemas.microsoft.com/office/powerpoint/2010/main" val="19122565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11</a:t>
            </a:fld>
            <a:endParaRPr lang="en-US"/>
          </a:p>
        </p:txBody>
      </p:sp>
    </p:spTree>
    <p:extLst>
      <p:ext uri="{BB962C8B-B14F-4D97-AF65-F5344CB8AC3E}">
        <p14:creationId xmlns:p14="http://schemas.microsoft.com/office/powerpoint/2010/main" val="29800357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Rules, Administrative Codes, Legislation:</a:t>
            </a:r>
          </a:p>
          <a:p>
            <a:pPr marL="171450" indent="-171450">
              <a:buFont typeface="Arial" panose="020B0604020202020204" pitchFamily="34" charset="0"/>
              <a:buChar char="•"/>
            </a:pPr>
            <a:r>
              <a:rPr lang="en-US" dirty="0" smtClean="0"/>
              <a:t>No AZ state rules or administrative codes</a:t>
            </a:r>
          </a:p>
          <a:p>
            <a:pPr marL="171450" indent="-171450">
              <a:buFont typeface="Arial" panose="020B0604020202020204" pitchFamily="34" charset="0"/>
              <a:buChar char="•"/>
            </a:pPr>
            <a:r>
              <a:rPr lang="en-US" dirty="0" smtClean="0"/>
              <a:t>Participation is through </a:t>
            </a:r>
          </a:p>
          <a:p>
            <a:pPr marL="628650" lvl="1" indent="-171450">
              <a:buFont typeface="Arial" panose="020B0604020202020204" pitchFamily="34" charset="0"/>
              <a:buChar char="•"/>
            </a:pPr>
            <a:r>
              <a:rPr lang="en-US" dirty="0" smtClean="0"/>
              <a:t>CMS Incentive Programs Promoting Interoperability Rules</a:t>
            </a:r>
          </a:p>
          <a:p>
            <a:pPr marL="628650" lvl="1" indent="-171450">
              <a:buFont typeface="Arial" panose="020B0604020202020204" pitchFamily="34" charset="0"/>
              <a:buChar char="•"/>
            </a:pPr>
            <a:r>
              <a:rPr lang="en-US" dirty="0" smtClean="0"/>
              <a:t>ONC Health IT Certification Program Rules</a:t>
            </a:r>
          </a:p>
          <a:p>
            <a:endParaRPr lang="en-US" dirty="0" smtClean="0"/>
          </a:p>
          <a:p>
            <a:r>
              <a:rPr lang="en-US" dirty="0" smtClean="0"/>
              <a:t>CMS: https://www.cms.gov/Regulations-and-Guidance/Legislation/EHRIncentivePrograms</a:t>
            </a:r>
          </a:p>
          <a:p>
            <a:r>
              <a:rPr lang="en-US" dirty="0" smtClean="0"/>
              <a:t>ONC: https://www.healthit.gov/topic/certification-ehrs/about-onc-health-it-certification-program</a:t>
            </a:r>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12</a:t>
            </a:fld>
            <a:endParaRPr lang="en-US"/>
          </a:p>
        </p:txBody>
      </p:sp>
    </p:spTree>
    <p:extLst>
      <p:ext uri="{BB962C8B-B14F-4D97-AF65-F5344CB8AC3E}">
        <p14:creationId xmlns:p14="http://schemas.microsoft.com/office/powerpoint/2010/main" val="31777246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IHS Syndromic Surveillance</a:t>
            </a:r>
          </a:p>
          <a:p>
            <a:pPr marL="171450" indent="-171450">
              <a:buFont typeface="Arial" panose="020B0604020202020204" pitchFamily="34" charset="0"/>
              <a:buChar char="•"/>
            </a:pPr>
            <a:r>
              <a:rPr lang="en-US" dirty="0" smtClean="0"/>
              <a:t>IHS</a:t>
            </a:r>
            <a:r>
              <a:rPr lang="en-US" baseline="0" dirty="0" smtClean="0"/>
              <a:t> SS is just respiratory </a:t>
            </a:r>
          </a:p>
          <a:p>
            <a:pPr marL="171450" indent="-171450">
              <a:buFont typeface="Arial" panose="020B0604020202020204" pitchFamily="34" charset="0"/>
              <a:buChar char="•"/>
            </a:pPr>
            <a:r>
              <a:rPr lang="en-US" b="0" baseline="0" dirty="0" smtClean="0"/>
              <a:t>Tribal facilities can report to IHS syndromic registry.  RPMS is the Electronic Health Record System they use.</a:t>
            </a:r>
            <a:endParaRPr lang="en-US" b="0" dirty="0"/>
          </a:p>
        </p:txBody>
      </p:sp>
      <p:sp>
        <p:nvSpPr>
          <p:cNvPr id="4" name="Slide Number Placeholder 3"/>
          <p:cNvSpPr>
            <a:spLocks noGrp="1"/>
          </p:cNvSpPr>
          <p:nvPr>
            <p:ph type="sldNum" sz="quarter" idx="10"/>
          </p:nvPr>
        </p:nvSpPr>
        <p:spPr/>
        <p:txBody>
          <a:bodyPr/>
          <a:lstStyle/>
          <a:p>
            <a:fld id="{4FA80308-C93E-4F8D-9EBB-AE4E339A6F8F}" type="slidenum">
              <a:rPr lang="en-US" smtClean="0"/>
              <a:t>13</a:t>
            </a:fld>
            <a:endParaRPr lang="en-US"/>
          </a:p>
        </p:txBody>
      </p:sp>
    </p:spTree>
    <p:extLst>
      <p:ext uri="{BB962C8B-B14F-4D97-AF65-F5344CB8AC3E}">
        <p14:creationId xmlns:p14="http://schemas.microsoft.com/office/powerpoint/2010/main" val="40731514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Comprehensive</a:t>
            </a:r>
          </a:p>
          <a:p>
            <a:pPr marL="171450" indent="-171450">
              <a:buFont typeface="Arial" panose="020B0604020202020204" pitchFamily="34" charset="0"/>
              <a:buChar char="•"/>
            </a:pPr>
            <a:r>
              <a:rPr lang="en-US" dirty="0" smtClean="0"/>
              <a:t>Not all hospitals in AZ can or do participate</a:t>
            </a:r>
          </a:p>
          <a:p>
            <a:pPr marL="171450" indent="-171450">
              <a:buFont typeface="Arial" panose="020B0604020202020204" pitchFamily="34" charset="0"/>
              <a:buChar char="•"/>
            </a:pPr>
            <a:r>
              <a:rPr lang="en-US" dirty="0" smtClean="0"/>
              <a:t>Currently</a:t>
            </a:r>
            <a:r>
              <a:rPr lang="en-US" baseline="0" dirty="0" smtClean="0"/>
              <a:t> have 87 facilities in 14 counties</a:t>
            </a:r>
          </a:p>
          <a:p>
            <a:pPr marL="628650" lvl="1" indent="-171450">
              <a:buFont typeface="Arial" panose="020B0604020202020204" pitchFamily="34" charset="0"/>
              <a:buChar char="•"/>
            </a:pPr>
            <a:r>
              <a:rPr lang="en-US" baseline="0" dirty="0" smtClean="0"/>
              <a:t>Represents 92% of all ED visits that occur in AZ</a:t>
            </a:r>
          </a:p>
          <a:p>
            <a:pPr marL="628650" lvl="1" indent="-171450">
              <a:buFont typeface="Arial" panose="020B0604020202020204" pitchFamily="34" charset="0"/>
              <a:buChar char="•"/>
            </a:pPr>
            <a:r>
              <a:rPr lang="en-US" baseline="0" dirty="0" smtClean="0"/>
              <a:t>Represents 96% of all Inpatient visits that occur in AZ</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14</a:t>
            </a:fld>
            <a:endParaRPr lang="en-US"/>
          </a:p>
        </p:txBody>
      </p:sp>
    </p:spTree>
    <p:extLst>
      <p:ext uri="{BB962C8B-B14F-4D97-AF65-F5344CB8AC3E}">
        <p14:creationId xmlns:p14="http://schemas.microsoft.com/office/powerpoint/2010/main" val="3886363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A80308-C93E-4F8D-9EBB-AE4E339A6F8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668824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A80308-C93E-4F8D-9EBB-AE4E339A6F8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619962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A80308-C93E-4F8D-9EBB-AE4E339A6F8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686870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A80308-C93E-4F8D-9EBB-AE4E339A6F8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83672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Important note about surveillance systems:</a:t>
            </a:r>
          </a:p>
          <a:p>
            <a:pPr marL="171450" indent="-171450">
              <a:buFont typeface="Arial" panose="020B0604020202020204" pitchFamily="34" charset="0"/>
              <a:buChar char="•"/>
            </a:pPr>
            <a:r>
              <a:rPr lang="en-US" baseline="0" dirty="0" smtClean="0"/>
              <a:t>Different surveillance systems are just that: different</a:t>
            </a:r>
          </a:p>
          <a:p>
            <a:pPr marL="171450" indent="-171450">
              <a:buFont typeface="Arial" panose="020B0604020202020204" pitchFamily="34" charset="0"/>
              <a:buChar char="•"/>
            </a:pPr>
            <a:r>
              <a:rPr lang="en-US" baseline="0" dirty="0" smtClean="0"/>
              <a:t>One is not inherently better than another</a:t>
            </a:r>
          </a:p>
          <a:p>
            <a:pPr marL="171450" indent="-171450">
              <a:buFont typeface="Arial" panose="020B0604020202020204" pitchFamily="34" charset="0"/>
              <a:buChar char="•"/>
            </a:pPr>
            <a:r>
              <a:rPr lang="en-US" baseline="0" dirty="0" smtClean="0"/>
              <a:t>Different systems are more applicable in certain situations than others</a:t>
            </a:r>
          </a:p>
          <a:p>
            <a:pPr marL="171450" indent="-171450">
              <a:buFont typeface="Arial" panose="020B0604020202020204" pitchFamily="34" charset="0"/>
              <a:buChar char="•"/>
            </a:pPr>
            <a:r>
              <a:rPr lang="en-US" baseline="0" dirty="0" smtClean="0"/>
              <a:t>Syndromic surveillance is one piece of a much larger surveillance picture</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19</a:t>
            </a:fld>
            <a:endParaRPr lang="en-US"/>
          </a:p>
        </p:txBody>
      </p:sp>
    </p:spTree>
    <p:extLst>
      <p:ext uri="{BB962C8B-B14F-4D97-AF65-F5344CB8AC3E}">
        <p14:creationId xmlns:p14="http://schemas.microsoft.com/office/powerpoint/2010/main" val="38120562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2</a:t>
            </a:fld>
            <a:endParaRPr lang="en-US"/>
          </a:p>
        </p:txBody>
      </p:sp>
    </p:spTree>
    <p:extLst>
      <p:ext uri="{BB962C8B-B14F-4D97-AF65-F5344CB8AC3E}">
        <p14:creationId xmlns:p14="http://schemas.microsoft.com/office/powerpoint/2010/main" val="25058730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NSSP</a:t>
            </a:r>
            <a:r>
              <a:rPr lang="en-US" baseline="0" dirty="0" smtClean="0"/>
              <a:t> Participation: https://www.cdc.gov/nssp/participation-coverage-map.html</a:t>
            </a:r>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20</a:t>
            </a:fld>
            <a:endParaRPr lang="en-US"/>
          </a:p>
        </p:txBody>
      </p:sp>
    </p:spTree>
    <p:extLst>
      <p:ext uri="{BB962C8B-B14F-4D97-AF65-F5344CB8AC3E}">
        <p14:creationId xmlns:p14="http://schemas.microsoft.com/office/powerpoint/2010/main" val="3961509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NSSP</a:t>
            </a:r>
            <a:r>
              <a:rPr lang="en-US" baseline="0" dirty="0" smtClean="0"/>
              <a:t> Participation: https://www.cdc.gov/nssp/participation-coverage-map.html</a:t>
            </a:r>
          </a:p>
          <a:p>
            <a:endParaRPr lang="en-US" baseline="0" dirty="0" smtClean="0"/>
          </a:p>
          <a:p>
            <a:r>
              <a:rPr lang="en-US" baseline="0" dirty="0" smtClean="0"/>
              <a:t>This map is showing that at least 1 ED facility in every county where an ED facility is located, is submitting data to the BioSense Platform.</a:t>
            </a:r>
          </a:p>
          <a:p>
            <a:endParaRPr lang="en-US" dirty="0" smtClean="0"/>
          </a:p>
          <a:p>
            <a:r>
              <a:rPr lang="en-US" dirty="0" smtClean="0"/>
              <a:t>AZ Coverage:</a:t>
            </a:r>
          </a:p>
          <a:p>
            <a:pPr marL="174708" indent="-174708">
              <a:buFont typeface="Arial" panose="020B0604020202020204" pitchFamily="34" charset="0"/>
              <a:buChar char="•"/>
            </a:pPr>
            <a:r>
              <a:rPr lang="en-US" sz="1200" dirty="0" smtClean="0"/>
              <a:t>143 </a:t>
            </a:r>
            <a:r>
              <a:rPr lang="en-US" sz="1200" dirty="0" smtClean="0"/>
              <a:t>facilities in 14 </a:t>
            </a:r>
            <a:r>
              <a:rPr lang="en-US" sz="1200" dirty="0" smtClean="0"/>
              <a:t>counties</a:t>
            </a:r>
          </a:p>
          <a:p>
            <a:pPr marL="631908" lvl="1" indent="-174708">
              <a:buFont typeface="Arial" panose="020B0604020202020204" pitchFamily="34" charset="0"/>
              <a:buChar char="•"/>
            </a:pPr>
            <a:r>
              <a:rPr lang="en-US" sz="1200" dirty="0" smtClean="0"/>
              <a:t>90 ED and Inpatient Hospitals</a:t>
            </a:r>
          </a:p>
          <a:p>
            <a:pPr marL="631908" lvl="1" indent="-174708">
              <a:buFont typeface="Arial" panose="020B0604020202020204" pitchFamily="34" charset="0"/>
              <a:buChar char="•"/>
            </a:pPr>
            <a:r>
              <a:rPr lang="en-US" sz="1200" dirty="0" smtClean="0"/>
              <a:t>53 Urgent Care Clinics</a:t>
            </a:r>
            <a:r>
              <a:rPr lang="en-US" sz="1200" baseline="0" dirty="0" smtClean="0"/>
              <a:t> Associated with Hospitals</a:t>
            </a:r>
            <a:endParaRPr lang="en-US" sz="1200" dirty="0" smtClean="0"/>
          </a:p>
          <a:p>
            <a:pPr marL="183394" indent="-174708">
              <a:buFont typeface="Arial" panose="020B0604020202020204" pitchFamily="34" charset="0"/>
              <a:buChar char="•"/>
            </a:pPr>
            <a:r>
              <a:rPr lang="en-US" sz="1200" dirty="0" smtClean="0"/>
              <a:t>96% </a:t>
            </a:r>
            <a:r>
              <a:rPr lang="en-US" sz="1200" dirty="0" smtClean="0"/>
              <a:t>of all ED visits that occur in AZ</a:t>
            </a:r>
          </a:p>
          <a:p>
            <a:pPr marL="183394" indent="-174708">
              <a:buFont typeface="Arial" panose="020B0604020202020204" pitchFamily="34" charset="0"/>
              <a:buChar char="•"/>
            </a:pPr>
            <a:r>
              <a:rPr lang="en-US" sz="1200" dirty="0" smtClean="0"/>
              <a:t>97% of all Inpatient visits that occur in AZ </a:t>
            </a:r>
          </a:p>
          <a:p>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21</a:t>
            </a:fld>
            <a:endParaRPr lang="en-US"/>
          </a:p>
        </p:txBody>
      </p:sp>
    </p:spTree>
    <p:extLst>
      <p:ext uri="{BB962C8B-B14F-4D97-AF65-F5344CB8AC3E}">
        <p14:creationId xmlns:p14="http://schemas.microsoft.com/office/powerpoint/2010/main" val="6004402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aseline="0" dirty="0" smtClean="0"/>
              <a:t>For purposes of CMS Promoting Interoperability focused on collecting data from hospitals with an Emergency Care Setting first, an Inpatient Care Setting, and Urgent Care Clinics associated with a </a:t>
            </a:r>
            <a:r>
              <a:rPr lang="en-US" baseline="0" dirty="0" smtClean="0"/>
              <a:t>hospital, and independent urgent care clinics.</a:t>
            </a:r>
            <a:endParaRPr lang="en-US" baseline="0" dirty="0" smtClean="0"/>
          </a:p>
          <a:p>
            <a:pPr marL="171450" indent="-171450">
              <a:buFont typeface="Arial" panose="020B0604020202020204" pitchFamily="34" charset="0"/>
              <a:buChar char="•"/>
            </a:pPr>
            <a:r>
              <a:rPr lang="en-US" baseline="0" dirty="0" smtClean="0"/>
              <a:t>During the onboarding process, hospital partners are asked if they have stand-alone ED’s, free-standing EDs, and Microhospitals that will be able to send data as part of the implementation.  Each facility is asked for a unique identifier like an NPI or OID and for a unique physical address.</a:t>
            </a:r>
          </a:p>
          <a:p>
            <a:pPr marL="171450" indent="-171450">
              <a:buFont typeface="Arial" panose="020B0604020202020204" pitchFamily="34" charset="0"/>
              <a:buChar char="•"/>
            </a:pPr>
            <a:r>
              <a:rPr lang="en-US" baseline="0" dirty="0" smtClean="0"/>
              <a:t>NPI: https://npiregistry.cms.hhs.gov/</a:t>
            </a:r>
          </a:p>
          <a:p>
            <a:pPr marL="171450" indent="-171450">
              <a:buFont typeface="Arial" panose="020B0604020202020204" pitchFamily="34" charset="0"/>
              <a:buChar char="•"/>
            </a:pPr>
            <a:r>
              <a:rPr lang="en-US" baseline="0" dirty="0" smtClean="0"/>
              <a:t>OID: http://www.hl7.org/OID/</a:t>
            </a:r>
          </a:p>
        </p:txBody>
      </p:sp>
      <p:sp>
        <p:nvSpPr>
          <p:cNvPr id="4" name="Slide Number Placeholder 3"/>
          <p:cNvSpPr>
            <a:spLocks noGrp="1"/>
          </p:cNvSpPr>
          <p:nvPr>
            <p:ph type="sldNum" sz="quarter" idx="10"/>
          </p:nvPr>
        </p:nvSpPr>
        <p:spPr/>
        <p:txBody>
          <a:bodyPr/>
          <a:lstStyle/>
          <a:p>
            <a:fld id="{4FA80308-C93E-4F8D-9EBB-AE4E339A6F8F}" type="slidenum">
              <a:rPr lang="en-US" smtClean="0"/>
              <a:t>22</a:t>
            </a:fld>
            <a:endParaRPr lang="en-US"/>
          </a:p>
        </p:txBody>
      </p:sp>
    </p:spTree>
    <p:extLst>
      <p:ext uri="{BB962C8B-B14F-4D97-AF65-F5344CB8AC3E}">
        <p14:creationId xmlns:p14="http://schemas.microsoft.com/office/powerpoint/2010/main" val="31076018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aseline="0" dirty="0" smtClean="0"/>
              <a:t>ADHS is expanding the facility type of data in the system.  As new updates are available, ADHS will share information about the data available in the system and any characteristics to take into consideration.</a:t>
            </a:r>
          </a:p>
          <a:p>
            <a:pPr marL="171450" indent="-171450">
              <a:buFont typeface="Arial" panose="020B0604020202020204" pitchFamily="34" charset="0"/>
              <a:buChar char="•"/>
            </a:pPr>
            <a:endParaRPr lang="en-US" dirty="0" smtClean="0"/>
          </a:p>
          <a:p>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23</a:t>
            </a:fld>
            <a:endParaRPr lang="en-US"/>
          </a:p>
        </p:txBody>
      </p:sp>
    </p:spTree>
    <p:extLst>
      <p:ext uri="{BB962C8B-B14F-4D97-AF65-F5344CB8AC3E}">
        <p14:creationId xmlns:p14="http://schemas.microsoft.com/office/powerpoint/2010/main" val="9648025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Facilities that use RPMS as their electronic health record system are meeting their requirement</a:t>
            </a:r>
            <a:r>
              <a:rPr lang="en-US" baseline="0" dirty="0" smtClean="0"/>
              <a:t> for MU/PI, so they don’t need to send us data. We would welcome it if they were interested in sending it.</a:t>
            </a:r>
          </a:p>
          <a:p>
            <a:pPr marL="171450" indent="-171450">
              <a:buFont typeface="Arial" panose="020B0604020202020204" pitchFamily="34" charset="0"/>
              <a:buChar char="•"/>
            </a:pPr>
            <a:r>
              <a:rPr lang="en-US" baseline="0" dirty="0" smtClean="0"/>
              <a:t>ADHS is expanding the facility type of data in the system.  As new updates are available, ADHS will share information about the data available in the system and any characteristics to take into consideration.</a:t>
            </a:r>
          </a:p>
          <a:p>
            <a:pPr marL="171450" indent="-171450">
              <a:buFont typeface="Arial" panose="020B0604020202020204" pitchFamily="34" charset="0"/>
              <a:buChar char="•"/>
            </a:pPr>
            <a:endParaRPr lang="en-US" dirty="0" smtClean="0"/>
          </a:p>
          <a:p>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24</a:t>
            </a:fld>
            <a:endParaRPr lang="en-US"/>
          </a:p>
        </p:txBody>
      </p:sp>
    </p:spTree>
    <p:extLst>
      <p:ext uri="{BB962C8B-B14F-4D97-AF65-F5344CB8AC3E}">
        <p14:creationId xmlns:p14="http://schemas.microsoft.com/office/powerpoint/2010/main" val="11318584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Able to follow patient from ED to admission and discharge</a:t>
            </a:r>
          </a:p>
          <a:p>
            <a:pPr marL="171450" indent="-171450">
              <a:buFont typeface="Arial" panose="020B0604020202020204" pitchFamily="34" charset="0"/>
              <a:buChar char="•"/>
            </a:pPr>
            <a:r>
              <a:rPr lang="en-US" dirty="0" smtClean="0"/>
              <a:t>Can analyze more severe patients better</a:t>
            </a:r>
          </a:p>
          <a:p>
            <a:pPr marL="171450" indent="-171450">
              <a:buFont typeface="Arial" panose="020B0604020202020204" pitchFamily="34" charset="0"/>
              <a:buChar char="•"/>
            </a:pPr>
            <a:r>
              <a:rPr lang="en-US" dirty="0" smtClean="0"/>
              <a:t>Due to the way data is uploaded into the BioSense Platform, the hospitals that have a Emergency Care Setting and Inpatient Care Setting are added to the Master Facility Table a certain way.  The Emergency Care Setting is the Primary</a:t>
            </a:r>
            <a:r>
              <a:rPr lang="en-US" baseline="0" dirty="0" smtClean="0"/>
              <a:t> Facility and the Inpatient Care Setting is then associated with the Emergency Care Setting primary facility.  This means that when looking at facility type or patient class in the system, there can be overlap for patient encounters that begin in the Emergency Care Setting and that overlap with the Inpatient Care Setting.  It is important to note this in any limitation or caveat language.</a:t>
            </a:r>
          </a:p>
          <a:p>
            <a:pPr marL="171450" indent="-171450">
              <a:buFont typeface="Arial" panose="020B0604020202020204" pitchFamily="34" charset="0"/>
              <a:buChar char="•"/>
            </a:pPr>
            <a:r>
              <a:rPr lang="en-US" baseline="0" dirty="0" smtClean="0"/>
              <a:t>It also is important to think about when filtering the data in NSSP ESSENCE in the Query Portal.</a:t>
            </a:r>
            <a:endParaRPr lang="en-US" dirty="0" smtClean="0"/>
          </a:p>
          <a:p>
            <a:pPr marL="171450" indent="-171450">
              <a:buFont typeface="Arial" panose="020B0604020202020204" pitchFamily="34" charset="0"/>
              <a:buChar char="•"/>
            </a:pPr>
            <a:endParaRPr lang="en-US" dirty="0" smtClean="0"/>
          </a:p>
          <a:p>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25</a:t>
            </a:fld>
            <a:endParaRPr lang="en-US"/>
          </a:p>
        </p:txBody>
      </p:sp>
    </p:spTree>
    <p:extLst>
      <p:ext uri="{BB962C8B-B14F-4D97-AF65-F5344CB8AC3E}">
        <p14:creationId xmlns:p14="http://schemas.microsoft.com/office/powerpoint/2010/main" val="32810482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Able to follow patient from ED to admission and discharge</a:t>
            </a:r>
          </a:p>
          <a:p>
            <a:pPr marL="171450" indent="-171450">
              <a:buFont typeface="Arial" panose="020B0604020202020204" pitchFamily="34" charset="0"/>
              <a:buChar char="•"/>
            </a:pPr>
            <a:r>
              <a:rPr lang="en-US" dirty="0" smtClean="0"/>
              <a:t>Can analyze more severe patients better</a:t>
            </a:r>
          </a:p>
          <a:p>
            <a:pPr marL="171450" indent="-171450">
              <a:buFont typeface="Arial" panose="020B0604020202020204" pitchFamily="34" charset="0"/>
              <a:buChar char="•"/>
            </a:pPr>
            <a:r>
              <a:rPr lang="en-US" dirty="0" smtClean="0"/>
              <a:t>Due to the way data is uploaded into the BioSense Platform, the hospitals that have a Emergency Care Setting and Inpatient Care Setting are added to the Master Facility Table a certain way.  The Emergency Care Setting is the Primary</a:t>
            </a:r>
            <a:r>
              <a:rPr lang="en-US" baseline="0" dirty="0" smtClean="0"/>
              <a:t> Facility and the Inpatient Care Setting is then associated with the Emergency Care Setting primary facility.  This means that when looking at facility type or patient class in the system, there can be overlap for patient encounters that begin in the Emergency Care Setting and that overlap with the Inpatient Care Setting.  It is important to note this in any limitation or caveat language.</a:t>
            </a:r>
          </a:p>
          <a:p>
            <a:pPr marL="171450" indent="-171450">
              <a:buFont typeface="Arial" panose="020B0604020202020204" pitchFamily="34" charset="0"/>
              <a:buChar char="•"/>
            </a:pPr>
            <a:r>
              <a:rPr lang="en-US" baseline="0" dirty="0" smtClean="0"/>
              <a:t>It also is important to think about when filtering the data in NSSP ESSENCE in the Query Portal.</a:t>
            </a:r>
            <a:endParaRPr lang="en-US" dirty="0" smtClean="0"/>
          </a:p>
          <a:p>
            <a:pPr marL="171450" indent="-171450">
              <a:buFont typeface="Arial" panose="020B0604020202020204" pitchFamily="34" charset="0"/>
              <a:buChar char="•"/>
            </a:pPr>
            <a:endParaRPr lang="en-US" dirty="0" smtClean="0"/>
          </a:p>
          <a:p>
            <a:pPr marL="171450" indent="-171450">
              <a:buFont typeface="Arial" panose="020B0604020202020204" pitchFamily="34" charset="0"/>
              <a:buChar char="•"/>
            </a:pPr>
            <a:endParaRPr lang="en-US" dirty="0" smtClean="0"/>
          </a:p>
          <a:p>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26</a:t>
            </a:fld>
            <a:endParaRPr lang="en-US"/>
          </a:p>
        </p:txBody>
      </p:sp>
    </p:spTree>
    <p:extLst>
      <p:ext uri="{BB962C8B-B14F-4D97-AF65-F5344CB8AC3E}">
        <p14:creationId xmlns:p14="http://schemas.microsoft.com/office/powerpoint/2010/main" val="5966622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27</a:t>
            </a:fld>
            <a:endParaRPr lang="en-US"/>
          </a:p>
        </p:txBody>
      </p:sp>
    </p:spTree>
    <p:extLst>
      <p:ext uri="{BB962C8B-B14F-4D97-AF65-F5344CB8AC3E}">
        <p14:creationId xmlns:p14="http://schemas.microsoft.com/office/powerpoint/2010/main" val="10619934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smtClean="0"/>
              <a:t>AZ uses the national syndromic surveillance system as our syndromic surveillance system.</a:t>
            </a:r>
          </a:p>
          <a:p>
            <a:pPr marL="0" indent="0">
              <a:buFont typeface="Arial" panose="020B0604020202020204" pitchFamily="34" charset="0"/>
              <a:buNone/>
            </a:pPr>
            <a:endParaRPr lang="en-US" dirty="0" smtClean="0"/>
          </a:p>
          <a:p>
            <a:r>
              <a:rPr lang="en-US" dirty="0" smtClean="0"/>
              <a:t>BioSense Platform is a cloud-enabled web application providing commercial hosting, provisioning, and support for SS Data. The National Syndromic Surveillance Program (NSSP)</a:t>
            </a:r>
            <a:r>
              <a:rPr lang="en-US" baseline="0" dirty="0" smtClean="0"/>
              <a:t> </a:t>
            </a:r>
            <a:r>
              <a:rPr lang="en-US" dirty="0" smtClean="0"/>
              <a:t>supports the BioSense Platform and improvements in the national public health surveillance infrastructure’s ability to monitor the scope and severity of potential threats to public</a:t>
            </a:r>
            <a:r>
              <a:rPr lang="en-US" baseline="0" dirty="0" smtClean="0"/>
              <a:t> </a:t>
            </a:r>
            <a:r>
              <a:rPr lang="en-US" dirty="0" smtClean="0"/>
              <a:t>health. This system ultimately provides a regional and national depiction of multiple health outcomes and syndromes. The BioSense Platform is the reporting method for the State</a:t>
            </a:r>
            <a:r>
              <a:rPr lang="en-US" baseline="0" dirty="0" smtClean="0"/>
              <a:t> </a:t>
            </a:r>
            <a:r>
              <a:rPr lang="en-US" dirty="0" smtClean="0"/>
              <a:t>of Arizona to continually receive and maintain SS data reported by hospitals. BioSense Platform is a national system sponsored by the Centers for Disease Control and Prevention</a:t>
            </a:r>
          </a:p>
          <a:p>
            <a:r>
              <a:rPr lang="en-US" dirty="0" smtClean="0"/>
              <a:t>(CDC).</a:t>
            </a:r>
          </a:p>
          <a:p>
            <a:pPr marL="0" indent="0">
              <a:buFont typeface="Arial" panose="020B0604020202020204" pitchFamily="34" charset="0"/>
              <a:buNone/>
            </a:pPr>
            <a:endParaRPr lang="en-US" dirty="0"/>
          </a:p>
          <a:p>
            <a:pPr marL="0" indent="0">
              <a:buFont typeface="Arial" panose="020B0604020202020204" pitchFamily="34" charset="0"/>
              <a:buNone/>
            </a:pPr>
            <a:r>
              <a:rPr lang="en-US" dirty="0" smtClean="0"/>
              <a:t>BioSense</a:t>
            </a:r>
            <a:r>
              <a:rPr lang="en-US" baseline="0" dirty="0" smtClean="0"/>
              <a:t> Platform: https://www.cdc.gov/nssp/overview.html#BioSense</a:t>
            </a:r>
          </a:p>
          <a:p>
            <a:pPr marL="0" indent="0">
              <a:buFont typeface="Arial" panose="020B0604020202020204" pitchFamily="34" charset="0"/>
              <a:buNone/>
            </a:pPr>
            <a:endParaRPr lang="en-US" baseline="0" dirty="0" smtClean="0"/>
          </a:p>
          <a:p>
            <a:pPr marL="0" indent="0">
              <a:buFont typeface="Arial" panose="020B0604020202020204" pitchFamily="34" charset="0"/>
              <a:buNone/>
            </a:pPr>
            <a:r>
              <a:rPr lang="en-US" baseline="0" dirty="0" smtClean="0"/>
              <a:t>BioSense Platform Data Flow: https://www.cdc.gov/nssp/biosense/docs/NSSP-Data-Flow-Explanation-Handout-508.pdf</a:t>
            </a:r>
          </a:p>
          <a:p>
            <a:pPr marL="171450" indent="-171450">
              <a:buFont typeface="Arial" panose="020B0604020202020204" pitchFamily="34" charset="0"/>
              <a:buChar char="•"/>
            </a:pPr>
            <a:r>
              <a:rPr lang="en-US" dirty="0" smtClean="0"/>
              <a:t>https://knowledgerepository.syndromicsurveillance.org/biosense-platform-data-flow-part-1-data-ingestion-biosense-platform</a:t>
            </a:r>
          </a:p>
          <a:p>
            <a:pPr marL="171450" indent="-171450">
              <a:buFont typeface="Arial" panose="020B0604020202020204" pitchFamily="34" charset="0"/>
              <a:buChar char="•"/>
            </a:pPr>
            <a:r>
              <a:rPr lang="en-US" dirty="0" smtClean="0"/>
              <a:t>https://knowledgerepository.syndromicsurveillance.org/data-flow-and-data-quality-nssp-new-site-onboarding-window-fall-2020-webinar-2</a:t>
            </a:r>
          </a:p>
          <a:p>
            <a:pPr marL="171450" indent="-171450">
              <a:buFont typeface="Arial" panose="020B0604020202020204" pitchFamily="34" charset="0"/>
              <a:buChar char="•"/>
            </a:pPr>
            <a:r>
              <a:rPr lang="en-US" dirty="0" smtClean="0"/>
              <a:t>https://knowledgerepository.syndromicsurveillance.org/biosense-platform-data-flow-part-3-legacy-data-conversion-and-transition-plan</a:t>
            </a:r>
          </a:p>
        </p:txBody>
      </p:sp>
      <p:sp>
        <p:nvSpPr>
          <p:cNvPr id="4" name="Slide Number Placeholder 3"/>
          <p:cNvSpPr>
            <a:spLocks noGrp="1"/>
          </p:cNvSpPr>
          <p:nvPr>
            <p:ph type="sldNum" sz="quarter" idx="10"/>
          </p:nvPr>
        </p:nvSpPr>
        <p:spPr/>
        <p:txBody>
          <a:bodyPr/>
          <a:lstStyle/>
          <a:p>
            <a:fld id="{4FA80308-C93E-4F8D-9EBB-AE4E339A6F8F}" type="slidenum">
              <a:rPr lang="en-US" smtClean="0"/>
              <a:t>28</a:t>
            </a:fld>
            <a:endParaRPr lang="en-US"/>
          </a:p>
        </p:txBody>
      </p:sp>
    </p:spTree>
    <p:extLst>
      <p:ext uri="{BB962C8B-B14F-4D97-AF65-F5344CB8AC3E}">
        <p14:creationId xmlns:p14="http://schemas.microsoft.com/office/powerpoint/2010/main" val="9576733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CDC’s </a:t>
            </a:r>
            <a:r>
              <a:rPr lang="en-US" dirty="0" err="1" smtClean="0"/>
              <a:t>BioSense</a:t>
            </a:r>
            <a:r>
              <a:rPr lang="en-US" dirty="0" smtClean="0"/>
              <a:t> Platform is the hospital syndromic surveillance system used by ADHS</a:t>
            </a:r>
          </a:p>
          <a:p>
            <a:pPr marL="171450" indent="-171450">
              <a:buFont typeface="Arial" panose="020B0604020202020204" pitchFamily="34" charset="0"/>
              <a:buChar char="•"/>
            </a:pPr>
            <a:r>
              <a:rPr lang="en-US" dirty="0" smtClean="0"/>
              <a:t>ADHS does not receive the production data directly</a:t>
            </a:r>
          </a:p>
          <a:p>
            <a:pPr marL="171450" indent="-171450">
              <a:buFont typeface="Arial" panose="020B0604020202020204" pitchFamily="34" charset="0"/>
              <a:buChar char="•"/>
            </a:pPr>
            <a:r>
              <a:rPr lang="en-US" dirty="0" smtClean="0"/>
              <a:t>ADHS partners with LPHJs and hospitals to manage system users</a:t>
            </a:r>
          </a:p>
          <a:p>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29</a:t>
            </a:fld>
            <a:endParaRPr lang="en-US"/>
          </a:p>
        </p:txBody>
      </p:sp>
    </p:spTree>
    <p:extLst>
      <p:ext uri="{BB962C8B-B14F-4D97-AF65-F5344CB8AC3E}">
        <p14:creationId xmlns:p14="http://schemas.microsoft.com/office/powerpoint/2010/main" val="35059380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primary focus has been to collect ED and Inpatient data from hospitals.  As syndromic surveillance expands, we are starting to collect data from urgent care clinic associated with hospitals as well.</a:t>
            </a:r>
          </a:p>
          <a:p>
            <a:endParaRPr lang="en-US" baseline="0" dirty="0" smtClean="0"/>
          </a:p>
          <a:p>
            <a:pPr marL="171450" indent="-171450">
              <a:buFont typeface="Arial" panose="020B0604020202020204" pitchFamily="34" charset="0"/>
              <a:buChar char="•"/>
            </a:pPr>
            <a:r>
              <a:rPr lang="en-US" baseline="0" dirty="0" smtClean="0"/>
              <a:t>AZ is considered a BioSense only state, meaning we use the BioSense Platform as our syndromic surveillance system.</a:t>
            </a:r>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3</a:t>
            </a:fld>
            <a:endParaRPr lang="en-US"/>
          </a:p>
        </p:txBody>
      </p:sp>
    </p:spTree>
    <p:extLst>
      <p:ext uri="{BB962C8B-B14F-4D97-AF65-F5344CB8AC3E}">
        <p14:creationId xmlns:p14="http://schemas.microsoft.com/office/powerpoint/2010/main" val="6714784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ADHS works directly with hospital/EHR vendor</a:t>
            </a:r>
            <a:r>
              <a:rPr lang="en-US" baseline="0" dirty="0" smtClean="0"/>
              <a:t> technical teams</a:t>
            </a:r>
            <a:endParaRPr lang="en-US" dirty="0" smtClean="0"/>
          </a:p>
          <a:p>
            <a:pPr marL="628650" lvl="1" indent="-171450">
              <a:buFont typeface="Arial" panose="020B0604020202020204" pitchFamily="34" charset="0"/>
              <a:buChar char="•"/>
            </a:pPr>
            <a:r>
              <a:rPr lang="en-US" dirty="0" smtClean="0"/>
              <a:t>During onboarding</a:t>
            </a:r>
          </a:p>
          <a:p>
            <a:pPr marL="628650" lvl="1" indent="-171450">
              <a:buFont typeface="Arial" panose="020B0604020202020204" pitchFamily="34" charset="0"/>
              <a:buChar char="•"/>
            </a:pPr>
            <a:r>
              <a:rPr lang="en-US" dirty="0" smtClean="0"/>
              <a:t>Maintaining feeds and data quality</a:t>
            </a:r>
          </a:p>
          <a:p>
            <a:pPr marL="171450" lvl="0" indent="-171450">
              <a:buFont typeface="Arial" panose="020B0604020202020204" pitchFamily="34" charset="0"/>
              <a:buChar char="•"/>
            </a:pPr>
            <a:r>
              <a:rPr lang="en-US" dirty="0" smtClean="0"/>
              <a:t>LPHJs work directly with hospital</a:t>
            </a:r>
            <a:r>
              <a:rPr lang="en-US" baseline="0" dirty="0" smtClean="0"/>
              <a:t>s</a:t>
            </a:r>
            <a:endParaRPr lang="en-US" dirty="0" smtClean="0"/>
          </a:p>
          <a:p>
            <a:pPr marL="628650" lvl="1" indent="-171450">
              <a:buFont typeface="Arial" panose="020B0604020202020204" pitchFamily="34" charset="0"/>
              <a:buChar char="•"/>
            </a:pPr>
            <a:r>
              <a:rPr lang="en-US" dirty="0" smtClean="0"/>
              <a:t>AZ is home rule state and the</a:t>
            </a:r>
            <a:r>
              <a:rPr lang="en-US" baseline="0" dirty="0" smtClean="0"/>
              <a:t> LPHJs are responsible for the investigation and follow up</a:t>
            </a:r>
            <a:endParaRPr lang="en-US" dirty="0" smtClean="0"/>
          </a:p>
          <a:p>
            <a:pPr marL="628650" lvl="1" indent="-171450">
              <a:buFont typeface="Arial" panose="020B0604020202020204" pitchFamily="34" charset="0"/>
              <a:buChar char="•"/>
            </a:pPr>
            <a:r>
              <a:rPr lang="en-US" dirty="0" smtClean="0"/>
              <a:t>During follow</a:t>
            </a:r>
            <a:r>
              <a:rPr lang="en-US" baseline="0" dirty="0" smtClean="0"/>
              <a:t> up on specific cases identified</a:t>
            </a:r>
          </a:p>
          <a:p>
            <a:pPr marL="628650" lvl="1" indent="-171450">
              <a:buFont typeface="Arial" panose="020B0604020202020204" pitchFamily="34" charset="0"/>
              <a:buChar char="•"/>
            </a:pPr>
            <a:r>
              <a:rPr lang="en-US" baseline="0" dirty="0" smtClean="0"/>
              <a:t>When determining if public health action needs to take place</a:t>
            </a:r>
          </a:p>
          <a:p>
            <a:pPr marL="171450" lvl="0" indent="-171450">
              <a:buFont typeface="Arial" panose="020B0604020202020204" pitchFamily="34" charset="0"/>
              <a:buChar char="•"/>
            </a:pPr>
            <a:r>
              <a:rPr lang="en-US" baseline="0" dirty="0" smtClean="0"/>
              <a:t>Hospital </a:t>
            </a:r>
          </a:p>
          <a:p>
            <a:pPr marL="628650" lvl="1" indent="-171450">
              <a:buFont typeface="Arial" panose="020B0604020202020204" pitchFamily="34" charset="0"/>
              <a:buChar char="•"/>
            </a:pPr>
            <a:r>
              <a:rPr lang="en-US" baseline="0" dirty="0" smtClean="0"/>
              <a:t>Users are given access to their hospital facility or healthcare system data</a:t>
            </a:r>
          </a:p>
          <a:p>
            <a:pPr marL="628650" lvl="1" indent="-171450">
              <a:buFont typeface="Arial" panose="020B0604020202020204" pitchFamily="34" charset="0"/>
              <a:buChar char="•"/>
            </a:pPr>
            <a:r>
              <a:rPr lang="en-US" baseline="0" dirty="0" smtClean="0"/>
              <a:t>Can use same tools that public health uses to visualize and analyze data in NSSP ESSNCE</a:t>
            </a:r>
          </a:p>
          <a:p>
            <a:pPr marL="628650" lvl="1" indent="-171450">
              <a:buFont typeface="Arial" panose="020B0604020202020204" pitchFamily="34" charset="0"/>
              <a:buChar char="•"/>
            </a:pPr>
            <a:endParaRPr lang="en-US" baseline="0" dirty="0" smtClean="0"/>
          </a:p>
          <a:p>
            <a:pPr marL="628650" lvl="1" indent="-171450">
              <a:buFont typeface="Arial" panose="020B0604020202020204" pitchFamily="34" charset="0"/>
              <a:buChar char="•"/>
            </a:pPr>
            <a:endParaRPr lang="en-US" dirty="0" smtClean="0"/>
          </a:p>
          <a:p>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30</a:t>
            </a:fld>
            <a:endParaRPr lang="en-US"/>
          </a:p>
        </p:txBody>
      </p:sp>
    </p:spTree>
    <p:extLst>
      <p:ext uri="{BB962C8B-B14F-4D97-AF65-F5344CB8AC3E}">
        <p14:creationId xmlns:p14="http://schemas.microsoft.com/office/powerpoint/2010/main" val="2940581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smtClean="0"/>
              <a:t>To</a:t>
            </a:r>
            <a:r>
              <a:rPr lang="en-US" baseline="0" dirty="0" smtClean="0"/>
              <a:t> help run the program</a:t>
            </a:r>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31</a:t>
            </a:fld>
            <a:endParaRPr lang="en-US"/>
          </a:p>
        </p:txBody>
      </p:sp>
    </p:spTree>
    <p:extLst>
      <p:ext uri="{BB962C8B-B14F-4D97-AF65-F5344CB8AC3E}">
        <p14:creationId xmlns:p14="http://schemas.microsoft.com/office/powerpoint/2010/main" val="4903385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When started, this group helped formulate</a:t>
            </a:r>
            <a:r>
              <a:rPr lang="en-US" baseline="0" dirty="0" smtClean="0"/>
              <a:t> the process for how we collect and share data in AZ</a:t>
            </a:r>
            <a:endParaRPr lang="en-US" dirty="0" smtClean="0"/>
          </a:p>
          <a:p>
            <a:pPr marL="171450" indent="-171450">
              <a:buFont typeface="Arial" panose="020B0604020202020204" pitchFamily="34" charset="0"/>
              <a:buChar char="•"/>
            </a:pPr>
            <a:r>
              <a:rPr lang="en-US" dirty="0" smtClean="0"/>
              <a:t>Provide opportunities for </a:t>
            </a:r>
          </a:p>
          <a:p>
            <a:pPr marL="628650" lvl="1" indent="-171450">
              <a:buFont typeface="Arial" panose="020B0604020202020204" pitchFamily="34" charset="0"/>
              <a:buChar char="•"/>
            </a:pPr>
            <a:r>
              <a:rPr lang="en-US" dirty="0" smtClean="0"/>
              <a:t>Stakeholder engagement</a:t>
            </a:r>
          </a:p>
          <a:p>
            <a:pPr marL="628650" lvl="1" indent="-171450">
              <a:buFont typeface="Arial" panose="020B0604020202020204" pitchFamily="34" charset="0"/>
              <a:buChar char="•"/>
            </a:pPr>
            <a:r>
              <a:rPr lang="en-US" dirty="0" smtClean="0"/>
              <a:t>User feedback</a:t>
            </a:r>
          </a:p>
          <a:p>
            <a:pPr marL="628650" lvl="1" indent="-171450">
              <a:buFont typeface="Arial" panose="020B0604020202020204" pitchFamily="34" charset="0"/>
              <a:buChar char="•"/>
            </a:pPr>
            <a:r>
              <a:rPr lang="en-US" dirty="0" smtClean="0"/>
              <a:t>Data Provider feedback</a:t>
            </a:r>
          </a:p>
          <a:p>
            <a:pPr marL="628650" lvl="1" indent="-171450">
              <a:buFont typeface="Arial" panose="020B0604020202020204" pitchFamily="34" charset="0"/>
              <a:buChar char="•"/>
            </a:pPr>
            <a:r>
              <a:rPr lang="en-US" dirty="0" smtClean="0"/>
              <a:t>Collaboration on projects</a:t>
            </a:r>
          </a:p>
          <a:p>
            <a:pPr marL="628650" lvl="1" indent="-171450">
              <a:buFont typeface="Arial" panose="020B0604020202020204" pitchFamily="34" charset="0"/>
              <a:buChar char="•"/>
            </a:pPr>
            <a:r>
              <a:rPr lang="en-US" dirty="0" smtClean="0"/>
              <a:t>Resource and knowledge sharing</a:t>
            </a:r>
          </a:p>
          <a:p>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32</a:t>
            </a:fld>
            <a:endParaRPr lang="en-US"/>
          </a:p>
        </p:txBody>
      </p:sp>
    </p:spTree>
    <p:extLst>
      <p:ext uri="{BB962C8B-B14F-4D97-AF65-F5344CB8AC3E}">
        <p14:creationId xmlns:p14="http://schemas.microsoft.com/office/powerpoint/2010/main" val="258360064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Primarily focused on LPHJ work, but we also have some hospital staff that attend calls</a:t>
            </a:r>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33</a:t>
            </a:fld>
            <a:endParaRPr lang="en-US"/>
          </a:p>
        </p:txBody>
      </p:sp>
    </p:spTree>
    <p:extLst>
      <p:ext uri="{BB962C8B-B14F-4D97-AF65-F5344CB8AC3E}">
        <p14:creationId xmlns:p14="http://schemas.microsoft.com/office/powerpoint/2010/main" val="32682836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34</a:t>
            </a:fld>
            <a:endParaRPr lang="en-US"/>
          </a:p>
        </p:txBody>
      </p:sp>
    </p:spTree>
    <p:extLst>
      <p:ext uri="{BB962C8B-B14F-4D97-AF65-F5344CB8AC3E}">
        <p14:creationId xmlns:p14="http://schemas.microsoft.com/office/powerpoint/2010/main" val="394635261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35</a:t>
            </a:fld>
            <a:endParaRPr lang="en-US"/>
          </a:p>
        </p:txBody>
      </p:sp>
    </p:spTree>
    <p:extLst>
      <p:ext uri="{BB962C8B-B14F-4D97-AF65-F5344CB8AC3E}">
        <p14:creationId xmlns:p14="http://schemas.microsoft.com/office/powerpoint/2010/main" val="40104716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rtl="0" fontAlgn="base"/>
            <a:r>
              <a:rPr lang="en-US" sz="1200" b="0" i="0" u="none" strike="noStrike" kern="1200" dirty="0" smtClean="0">
                <a:solidFill>
                  <a:schemeClr val="tx1"/>
                </a:solidFill>
                <a:effectLst/>
                <a:latin typeface="+mn-lt"/>
                <a:ea typeface="+mn-ea"/>
                <a:cs typeface="+mn-cs"/>
              </a:rPr>
              <a:t>AZ BioSense Workgroup is </a:t>
            </a:r>
            <a:r>
              <a:rPr lang="en-US" sz="1200" b="0" i="0" u="none" strike="noStrike" kern="1200" dirty="0" smtClean="0">
                <a:solidFill>
                  <a:schemeClr val="tx1"/>
                </a:solidFill>
                <a:effectLst/>
                <a:latin typeface="+mn-lt"/>
                <a:ea typeface="+mn-ea"/>
                <a:cs typeface="+mn-cs"/>
              </a:rPr>
              <a:t>now </a:t>
            </a:r>
            <a:r>
              <a:rPr lang="en-US" sz="1200" b="0" i="0" u="none" strike="noStrike" kern="1200" dirty="0" smtClean="0">
                <a:solidFill>
                  <a:schemeClr val="tx1"/>
                </a:solidFill>
                <a:effectLst/>
                <a:latin typeface="+mn-lt"/>
                <a:ea typeface="+mn-ea"/>
                <a:cs typeface="+mn-cs"/>
              </a:rPr>
              <a:t>the AZ BioSense Community of </a:t>
            </a:r>
            <a:r>
              <a:rPr lang="en-US" sz="1200" b="0" i="0" u="none" strike="noStrike" kern="1200" dirty="0" smtClean="0">
                <a:solidFill>
                  <a:schemeClr val="tx1"/>
                </a:solidFill>
                <a:effectLst/>
                <a:latin typeface="+mn-lt"/>
                <a:ea typeface="+mn-ea"/>
                <a:cs typeface="+mn-cs"/>
              </a:rPr>
              <a:t>Practice.  Initially the</a:t>
            </a:r>
            <a:r>
              <a:rPr lang="en-US" sz="1200" b="0" i="0" u="none" strike="noStrike" kern="1200" baseline="0" dirty="0" smtClean="0">
                <a:solidFill>
                  <a:schemeClr val="tx1"/>
                </a:solidFill>
                <a:effectLst/>
                <a:latin typeface="+mn-lt"/>
                <a:ea typeface="+mn-ea"/>
                <a:cs typeface="+mn-cs"/>
              </a:rPr>
              <a:t> rules for data access were created by the AZ </a:t>
            </a:r>
            <a:r>
              <a:rPr lang="en-US" sz="1200" b="0" i="0" u="none" strike="noStrike" kern="1200" baseline="0" dirty="0" err="1" smtClean="0">
                <a:solidFill>
                  <a:schemeClr val="tx1"/>
                </a:solidFill>
                <a:effectLst/>
                <a:latin typeface="+mn-lt"/>
                <a:ea typeface="+mn-ea"/>
                <a:cs typeface="+mn-cs"/>
              </a:rPr>
              <a:t>BioSesne</a:t>
            </a:r>
            <a:r>
              <a:rPr lang="en-US" sz="1200" b="0" i="0" u="none" strike="noStrike" kern="1200" baseline="0" dirty="0" smtClean="0">
                <a:solidFill>
                  <a:schemeClr val="tx1"/>
                </a:solidFill>
                <a:effectLst/>
                <a:latin typeface="+mn-lt"/>
                <a:ea typeface="+mn-ea"/>
                <a:cs typeface="+mn-cs"/>
              </a:rPr>
              <a:t> Workgroup.  As data sharing is ongoing and living practice this role has transitioned to AZ BioSense Community of </a:t>
            </a:r>
            <a:r>
              <a:rPr lang="en-US" sz="1200" b="0" i="0" u="none" strike="noStrike" kern="1200" baseline="0" dirty="0" err="1" smtClean="0">
                <a:solidFill>
                  <a:schemeClr val="tx1"/>
                </a:solidFill>
                <a:effectLst/>
                <a:latin typeface="+mn-lt"/>
                <a:ea typeface="+mn-ea"/>
                <a:cs typeface="+mn-cs"/>
              </a:rPr>
              <a:t>Pracitce</a:t>
            </a:r>
            <a:r>
              <a:rPr lang="en-US" sz="1200" b="0" i="0" u="none" strike="noStrike" kern="1200" baseline="0" dirty="0" smtClean="0">
                <a:solidFill>
                  <a:schemeClr val="tx1"/>
                </a:solidFill>
                <a:effectLst/>
                <a:latin typeface="+mn-lt"/>
                <a:ea typeface="+mn-ea"/>
                <a:cs typeface="+mn-cs"/>
              </a:rPr>
              <a:t>.</a:t>
            </a:r>
            <a:endParaRPr lang="en-US" sz="1200" b="0" i="0" u="none" strike="noStrike"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FA80308-C93E-4F8D-9EBB-AE4E339A6F8F}" type="slidenum">
              <a:rPr lang="en-US" smtClean="0"/>
              <a:t>36</a:t>
            </a:fld>
            <a:endParaRPr lang="en-US"/>
          </a:p>
        </p:txBody>
      </p:sp>
    </p:spTree>
    <p:extLst>
      <p:ext uri="{BB962C8B-B14F-4D97-AF65-F5344CB8AC3E}">
        <p14:creationId xmlns:p14="http://schemas.microsoft.com/office/powerpoint/2010/main" val="524213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rtl="0" fontAlgn="base"/>
            <a:endParaRPr lang="en-US" sz="1200" b="0" i="0" u="none" strike="noStrike" kern="1200" dirty="0" smtClean="0">
              <a:solidFill>
                <a:schemeClr val="tx1"/>
              </a:solidFill>
              <a:effectLst/>
              <a:latin typeface="+mn-lt"/>
              <a:ea typeface="+mn-ea"/>
              <a:cs typeface="+mn-cs"/>
            </a:endParaRPr>
          </a:p>
          <a:p>
            <a:pPr lvl="1" rtl="0" fontAlgn="base"/>
            <a:endParaRPr lang="en-US" sz="1400" b="0" i="0" u="none" strike="noStrike"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37</a:t>
            </a:fld>
            <a:endParaRPr lang="en-US"/>
          </a:p>
        </p:txBody>
      </p:sp>
    </p:spTree>
    <p:extLst>
      <p:ext uri="{BB962C8B-B14F-4D97-AF65-F5344CB8AC3E}">
        <p14:creationId xmlns:p14="http://schemas.microsoft.com/office/powerpoint/2010/main" val="29996385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rtl="0" fontAlgn="base">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Hospitals</a:t>
            </a:r>
            <a:r>
              <a:rPr lang="en-US" sz="1200" b="0" i="0" u="none" strike="noStrike" kern="1200" baseline="0" dirty="0" smtClean="0">
                <a:solidFill>
                  <a:schemeClr val="tx1"/>
                </a:solidFill>
                <a:effectLst/>
                <a:latin typeface="+mn-lt"/>
                <a:ea typeface="+mn-ea"/>
                <a:cs typeface="+mn-cs"/>
              </a:rPr>
              <a:t> as data contributors</a:t>
            </a:r>
            <a:endParaRPr lang="en-US" sz="1200" b="0" i="0" u="none" strike="noStrike" kern="1200" dirty="0" smtClean="0">
              <a:solidFill>
                <a:schemeClr val="tx1"/>
              </a:solidFill>
              <a:effectLst/>
              <a:latin typeface="+mn-lt"/>
              <a:ea typeface="+mn-ea"/>
              <a:cs typeface="+mn-cs"/>
            </a:endParaRPr>
          </a:p>
          <a:p>
            <a:pPr marL="171450" lvl="0" indent="-171450" rtl="0" fontAlgn="base">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Counties</a:t>
            </a:r>
            <a:r>
              <a:rPr lang="en-US" sz="1200" b="0" i="0" u="none" strike="noStrike" kern="1200" baseline="0" dirty="0" smtClean="0">
                <a:solidFill>
                  <a:schemeClr val="tx1"/>
                </a:solidFill>
                <a:effectLst/>
                <a:latin typeface="+mn-lt"/>
                <a:ea typeface="+mn-ea"/>
                <a:cs typeface="+mn-cs"/>
              </a:rPr>
              <a:t> as LPHJs</a:t>
            </a:r>
            <a:endParaRPr lang="en-US" sz="1200" b="0" i="0" u="none" strike="noStrike"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FA80308-C93E-4F8D-9EBB-AE4E339A6F8F}" type="slidenum">
              <a:rPr lang="en-US" smtClean="0"/>
              <a:t>38</a:t>
            </a:fld>
            <a:endParaRPr lang="en-US"/>
          </a:p>
        </p:txBody>
      </p:sp>
    </p:spTree>
    <p:extLst>
      <p:ext uri="{BB962C8B-B14F-4D97-AF65-F5344CB8AC3E}">
        <p14:creationId xmlns:p14="http://schemas.microsoft.com/office/powerpoint/2010/main" val="279666097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rtl="0" fontAlgn="base">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ADHS and the </a:t>
            </a:r>
            <a:r>
              <a:rPr lang="en-US" sz="1200" b="0" i="0" u="none" strike="noStrike" kern="1200" dirty="0" err="1" smtClean="0">
                <a:solidFill>
                  <a:schemeClr val="tx1"/>
                </a:solidFill>
                <a:effectLst/>
                <a:latin typeface="+mn-lt"/>
                <a:ea typeface="+mn-ea"/>
                <a:cs typeface="+mn-cs"/>
              </a:rPr>
              <a:t>BioSense</a:t>
            </a:r>
            <a:r>
              <a:rPr lang="en-US" sz="1200" b="0" i="0" u="none" strike="noStrike" kern="1200" dirty="0" smtClean="0">
                <a:solidFill>
                  <a:schemeClr val="tx1"/>
                </a:solidFill>
                <a:effectLst/>
                <a:latin typeface="+mn-lt"/>
                <a:ea typeface="+mn-ea"/>
                <a:cs typeface="+mn-cs"/>
              </a:rPr>
              <a:t> Workgroup can create additional rules to access data for special projects or events.</a:t>
            </a:r>
            <a:endParaRPr lang="en-US" sz="1400" dirty="0"/>
          </a:p>
          <a:p>
            <a:pPr marL="171450" indent="-171450" rtl="0" fontAlgn="base">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A determination will be made if a Data Use Agreement is necessary based upon the scope of the project or event.</a:t>
            </a:r>
            <a:endParaRPr lang="en-US" sz="1400" dirty="0"/>
          </a:p>
          <a:p>
            <a:pPr marL="628650" lvl="1" indent="-171450" fontAlgn="base">
              <a:buFont typeface="Arial" panose="020B0604020202020204" pitchFamily="34" charset="0"/>
              <a:buChar char="•"/>
            </a:pPr>
            <a:r>
              <a:rPr lang="en-US" b="0" i="0" u="none" strike="noStrike" kern="1200" dirty="0" smtClean="0">
                <a:solidFill>
                  <a:schemeClr val="tx1"/>
                </a:solidFill>
                <a:effectLst/>
                <a:latin typeface="+mn-lt"/>
                <a:ea typeface="+mn-ea"/>
                <a:cs typeface="+mn-cs"/>
              </a:rPr>
              <a:t>Example 1: Gila County requested access to their data to Maricopa County for a specific project they were working on together.</a:t>
            </a:r>
            <a:endParaRPr lang="en-US" sz="1400" dirty="0"/>
          </a:p>
          <a:p>
            <a:pPr marL="628650" lvl="1" indent="-171450" fontAlgn="base">
              <a:buFont typeface="Arial" panose="020B0604020202020204" pitchFamily="34" charset="0"/>
              <a:buChar char="•"/>
            </a:pPr>
            <a:r>
              <a:rPr lang="en-US" b="0" i="0" u="none" strike="noStrike" kern="1200" dirty="0" smtClean="0">
                <a:solidFill>
                  <a:schemeClr val="tx1"/>
                </a:solidFill>
                <a:effectLst/>
                <a:latin typeface="+mn-lt"/>
                <a:ea typeface="+mn-ea"/>
                <a:cs typeface="+mn-cs"/>
              </a:rPr>
              <a:t>Example 2: Maricopa County requested access be given to members of the NSSP Team for assistance during the enhanced surveillance period during the 2017 NCAA Final Four Basket Ball Tournament and associated events occurred in Maricopa County.  </a:t>
            </a:r>
          </a:p>
          <a:p>
            <a:pPr lvl="1" rtl="0" fontAlgn="base"/>
            <a:endParaRPr lang="en-US" sz="1200" b="0" i="0" u="none" strike="noStrike" kern="1200" dirty="0" smtClean="0">
              <a:solidFill>
                <a:schemeClr val="tx1"/>
              </a:solidFill>
              <a:effectLst/>
              <a:latin typeface="+mn-lt"/>
              <a:ea typeface="+mn-ea"/>
              <a:cs typeface="+mn-cs"/>
            </a:endParaRPr>
          </a:p>
          <a:p>
            <a:pPr lvl="1" rtl="0" fontAlgn="base"/>
            <a:endParaRPr lang="en-US" sz="1400" b="0" i="0" u="none" strike="noStrike"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39</a:t>
            </a:fld>
            <a:endParaRPr lang="en-US"/>
          </a:p>
        </p:txBody>
      </p:sp>
    </p:spTree>
    <p:extLst>
      <p:ext uri="{BB962C8B-B14F-4D97-AF65-F5344CB8AC3E}">
        <p14:creationId xmlns:p14="http://schemas.microsoft.com/office/powerpoint/2010/main" val="38634477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Not just reportable data: we’re not looking at every record as they come in</a:t>
            </a:r>
          </a:p>
          <a:p>
            <a:pPr marL="171450" indent="-171450">
              <a:buFont typeface="Arial" panose="020B0604020202020204" pitchFamily="34" charset="0"/>
              <a:buChar char="•"/>
            </a:pPr>
            <a:r>
              <a:rPr lang="en-US" dirty="0" smtClean="0"/>
              <a:t>Instead, we look at the data by </a:t>
            </a:r>
            <a:r>
              <a:rPr lang="en-US" b="1" dirty="0" smtClean="0"/>
              <a:t>syndrome</a:t>
            </a:r>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4</a:t>
            </a:fld>
            <a:endParaRPr lang="en-US"/>
          </a:p>
        </p:txBody>
      </p:sp>
    </p:spTree>
    <p:extLst>
      <p:ext uri="{BB962C8B-B14F-4D97-AF65-F5344CB8AC3E}">
        <p14:creationId xmlns:p14="http://schemas.microsoft.com/office/powerpoint/2010/main" val="216554094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rtl="0" fontAlgn="base">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ADHS and the </a:t>
            </a:r>
            <a:r>
              <a:rPr lang="en-US" sz="1200" b="0" i="0" u="none" strike="noStrike" kern="1200" dirty="0" err="1" smtClean="0">
                <a:solidFill>
                  <a:schemeClr val="tx1"/>
                </a:solidFill>
                <a:effectLst/>
                <a:latin typeface="+mn-lt"/>
                <a:ea typeface="+mn-ea"/>
                <a:cs typeface="+mn-cs"/>
              </a:rPr>
              <a:t>BioSense</a:t>
            </a:r>
            <a:r>
              <a:rPr lang="en-US" sz="1200" b="0" i="0" u="none" strike="noStrike" kern="1200" dirty="0" smtClean="0">
                <a:solidFill>
                  <a:schemeClr val="tx1"/>
                </a:solidFill>
                <a:effectLst/>
                <a:latin typeface="+mn-lt"/>
                <a:ea typeface="+mn-ea"/>
                <a:cs typeface="+mn-cs"/>
              </a:rPr>
              <a:t> Workgroup can create additional rules to access data for special projects or events.</a:t>
            </a:r>
            <a:endParaRPr lang="en-US" sz="1400" dirty="0"/>
          </a:p>
          <a:p>
            <a:pPr lvl="1" rtl="0" fontAlgn="base"/>
            <a:endParaRPr lang="en-US" sz="1200" b="0" i="0" u="none" strike="noStrike" kern="1200" dirty="0" smtClean="0">
              <a:solidFill>
                <a:schemeClr val="tx1"/>
              </a:solidFill>
              <a:effectLst/>
              <a:latin typeface="+mn-lt"/>
              <a:ea typeface="+mn-ea"/>
              <a:cs typeface="+mn-cs"/>
            </a:endParaRPr>
          </a:p>
          <a:p>
            <a:pPr lvl="1" rtl="0" fontAlgn="base"/>
            <a:endParaRPr lang="en-US" sz="1400" b="0" i="0" u="none" strike="noStrike"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40</a:t>
            </a:fld>
            <a:endParaRPr lang="en-US"/>
          </a:p>
        </p:txBody>
      </p:sp>
    </p:spTree>
    <p:extLst>
      <p:ext uri="{BB962C8B-B14F-4D97-AF65-F5344CB8AC3E}">
        <p14:creationId xmlns:p14="http://schemas.microsoft.com/office/powerpoint/2010/main" val="223468868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Hospitals generate HL7 messages through their electronic health record (EHR) vendor</a:t>
            </a:r>
          </a:p>
          <a:p>
            <a:pPr marL="628650" lvl="1" indent="-171450">
              <a:buFont typeface="Arial" panose="020B0604020202020204" pitchFamily="34" charset="0"/>
              <a:buChar char="•"/>
            </a:pPr>
            <a:r>
              <a:rPr lang="en-US" dirty="0" smtClean="0"/>
              <a:t>For every patient admit, discharge, registration, update</a:t>
            </a:r>
          </a:p>
          <a:p>
            <a:pPr marL="171450" indent="-171450">
              <a:buFont typeface="Arial" panose="020B0604020202020204" pitchFamily="34" charset="0"/>
              <a:buChar char="•"/>
            </a:pPr>
            <a:r>
              <a:rPr lang="en-US" dirty="0" smtClean="0"/>
              <a:t>Vendors send batches of messages in a file to the system</a:t>
            </a:r>
          </a:p>
          <a:p>
            <a:pPr marL="171450" indent="-171450">
              <a:buFont typeface="Arial" panose="020B0604020202020204" pitchFamily="34" charset="0"/>
              <a:buChar char="•"/>
            </a:pPr>
            <a:r>
              <a:rPr lang="en-US" dirty="0" smtClean="0"/>
              <a:t>Processing into </a:t>
            </a:r>
            <a:r>
              <a:rPr lang="en-US" dirty="0" err="1" smtClean="0"/>
              <a:t>BioSense</a:t>
            </a:r>
            <a:r>
              <a:rPr lang="en-US" dirty="0" smtClean="0"/>
              <a:t> Platform</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41</a:t>
            </a:fld>
            <a:endParaRPr lang="en-US"/>
          </a:p>
        </p:txBody>
      </p:sp>
    </p:spTree>
    <p:extLst>
      <p:ext uri="{BB962C8B-B14F-4D97-AF65-F5344CB8AC3E}">
        <p14:creationId xmlns:p14="http://schemas.microsoft.com/office/powerpoint/2010/main" val="342948245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42</a:t>
            </a:fld>
            <a:endParaRPr lang="en-US"/>
          </a:p>
        </p:txBody>
      </p:sp>
    </p:spTree>
    <p:extLst>
      <p:ext uri="{BB962C8B-B14F-4D97-AF65-F5344CB8AC3E}">
        <p14:creationId xmlns:p14="http://schemas.microsoft.com/office/powerpoint/2010/main" val="365242974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latin typeface="Fira Sans Light"/>
              </a:rPr>
              <a:t>ADHS uses the </a:t>
            </a:r>
            <a:r>
              <a:rPr lang="en-US" dirty="0" err="1" smtClean="0">
                <a:latin typeface="Fira Sans Light"/>
              </a:rPr>
              <a:t>BioSense</a:t>
            </a:r>
            <a:r>
              <a:rPr lang="en-US" dirty="0" smtClean="0">
                <a:latin typeface="Fira Sans Light"/>
              </a:rPr>
              <a:t> Platform to access the data</a:t>
            </a:r>
          </a:p>
          <a:p>
            <a:pPr marL="628650" lvl="1" indent="-171450">
              <a:buFont typeface="Arial" panose="020B0604020202020204" pitchFamily="34" charset="0"/>
              <a:buChar char="•"/>
            </a:pPr>
            <a:r>
              <a:rPr lang="en-US" baseline="0" dirty="0" smtClean="0"/>
              <a:t>All </a:t>
            </a:r>
            <a:r>
              <a:rPr lang="en-US" baseline="0" dirty="0" smtClean="0"/>
              <a:t>public health users </a:t>
            </a:r>
            <a:r>
              <a:rPr lang="en-US" baseline="0" dirty="0" smtClean="0"/>
              <a:t>can see their jurisdiction and national data aggregated by HHS region</a:t>
            </a:r>
          </a:p>
          <a:p>
            <a:pPr marL="628650" lvl="1" indent="-171450">
              <a:buFont typeface="Arial" panose="020B0604020202020204" pitchFamily="34" charset="0"/>
              <a:buChar char="•"/>
            </a:pPr>
            <a:r>
              <a:rPr lang="en-US" baseline="0" dirty="0" smtClean="0"/>
              <a:t>The BioSense Platform refers to the group of applications used to access SS data</a:t>
            </a:r>
          </a:p>
          <a:p>
            <a:pPr marL="1085850" lvl="2" indent="-171450">
              <a:buFont typeface="Arial" panose="020B0604020202020204" pitchFamily="34" charset="0"/>
              <a:buChar char="•"/>
            </a:pPr>
            <a:r>
              <a:rPr lang="en-US" baseline="0" dirty="0" smtClean="0"/>
              <a:t>Most users will access the data through the ESSENCE application</a:t>
            </a:r>
          </a:p>
          <a:p>
            <a:pPr marL="1085850" lvl="2" indent="-171450">
              <a:buFont typeface="Arial" panose="020B0604020202020204" pitchFamily="34" charset="0"/>
              <a:buChar char="•"/>
            </a:pPr>
            <a:r>
              <a:rPr lang="en-US" baseline="0" dirty="0" err="1" smtClean="0"/>
              <a:t>RStudio</a:t>
            </a:r>
            <a:r>
              <a:rPr lang="en-US" baseline="0" dirty="0" smtClean="0"/>
              <a:t> is a </a:t>
            </a:r>
            <a:r>
              <a:rPr lang="en-US" baseline="0" dirty="0" smtClean="0"/>
              <a:t>common </a:t>
            </a:r>
            <a:r>
              <a:rPr lang="en-US" baseline="0" dirty="0" smtClean="0"/>
              <a:t>tool </a:t>
            </a:r>
            <a:r>
              <a:rPr lang="en-US" baseline="0" dirty="0" smtClean="0"/>
              <a:t>used by the ADHS SS team to look at the back end of the data</a:t>
            </a:r>
            <a:endParaRPr lang="en-US" dirty="0" smtClean="0"/>
          </a:p>
        </p:txBody>
      </p:sp>
      <p:sp>
        <p:nvSpPr>
          <p:cNvPr id="4" name="Slide Number Placeholder 3"/>
          <p:cNvSpPr>
            <a:spLocks noGrp="1"/>
          </p:cNvSpPr>
          <p:nvPr>
            <p:ph type="sldNum" sz="quarter" idx="10"/>
          </p:nvPr>
        </p:nvSpPr>
        <p:spPr/>
        <p:txBody>
          <a:bodyPr/>
          <a:lstStyle/>
          <a:p>
            <a:fld id="{4FA80308-C93E-4F8D-9EBB-AE4E339A6F8F}" type="slidenum">
              <a:rPr lang="en-US" smtClean="0"/>
              <a:t>43</a:t>
            </a:fld>
            <a:endParaRPr lang="en-US"/>
          </a:p>
        </p:txBody>
      </p:sp>
    </p:spTree>
    <p:extLst>
      <p:ext uri="{BB962C8B-B14F-4D97-AF65-F5344CB8AC3E}">
        <p14:creationId xmlns:p14="http://schemas.microsoft.com/office/powerpoint/2010/main" val="57608409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latin typeface="Fira Sans Light"/>
              </a:rPr>
              <a:t>Patient came</a:t>
            </a:r>
            <a:r>
              <a:rPr lang="en-US" baseline="0" dirty="0" smtClean="0">
                <a:latin typeface="Fira Sans Light"/>
              </a:rPr>
              <a:t> in with fever, shortness of breath, and difficulty breathing</a:t>
            </a:r>
            <a:endParaRPr lang="en-US" dirty="0" smtClean="0">
              <a:latin typeface="Fira Sans Light"/>
            </a:endParaRP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latin typeface="Fira Sans Light"/>
              </a:rPr>
              <a:t>CCDD: chief complaint</a:t>
            </a:r>
            <a:r>
              <a:rPr lang="en-US" baseline="0" dirty="0" smtClean="0">
                <a:latin typeface="Fira Sans Light"/>
              </a:rPr>
              <a:t> and discharge diagnosis</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aseline="0" dirty="0" smtClean="0">
              <a:latin typeface="Fira Sans Light"/>
            </a:endParaRPr>
          </a:p>
        </p:txBody>
      </p:sp>
      <p:sp>
        <p:nvSpPr>
          <p:cNvPr id="4" name="Slide Number Placeholder 3"/>
          <p:cNvSpPr>
            <a:spLocks noGrp="1"/>
          </p:cNvSpPr>
          <p:nvPr>
            <p:ph type="sldNum" sz="quarter" idx="10"/>
          </p:nvPr>
        </p:nvSpPr>
        <p:spPr/>
        <p:txBody>
          <a:bodyPr/>
          <a:lstStyle/>
          <a:p>
            <a:fld id="{4FA80308-C93E-4F8D-9EBB-AE4E339A6F8F}" type="slidenum">
              <a:rPr lang="en-US" smtClean="0"/>
              <a:t>44</a:t>
            </a:fld>
            <a:endParaRPr lang="en-US"/>
          </a:p>
        </p:txBody>
      </p:sp>
    </p:spTree>
    <p:extLst>
      <p:ext uri="{BB962C8B-B14F-4D97-AF65-F5344CB8AC3E}">
        <p14:creationId xmlns:p14="http://schemas.microsoft.com/office/powerpoint/2010/main" val="76513223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45</a:t>
            </a:fld>
            <a:endParaRPr lang="en-US"/>
          </a:p>
        </p:txBody>
      </p:sp>
    </p:spTree>
    <p:extLst>
      <p:ext uri="{BB962C8B-B14F-4D97-AF65-F5344CB8AC3E}">
        <p14:creationId xmlns:p14="http://schemas.microsoft.com/office/powerpoint/2010/main" val="347412454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46</a:t>
            </a:fld>
            <a:endParaRPr lang="en-US"/>
          </a:p>
        </p:txBody>
      </p:sp>
    </p:spTree>
    <p:extLst>
      <p:ext uri="{BB962C8B-B14F-4D97-AF65-F5344CB8AC3E}">
        <p14:creationId xmlns:p14="http://schemas.microsoft.com/office/powerpoint/2010/main" val="347412454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47</a:t>
            </a:fld>
            <a:endParaRPr lang="en-US"/>
          </a:p>
        </p:txBody>
      </p:sp>
    </p:spTree>
    <p:extLst>
      <p:ext uri="{BB962C8B-B14F-4D97-AF65-F5344CB8AC3E}">
        <p14:creationId xmlns:p14="http://schemas.microsoft.com/office/powerpoint/2010/main" val="157697070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48</a:t>
            </a:fld>
            <a:endParaRPr lang="en-US"/>
          </a:p>
        </p:txBody>
      </p:sp>
    </p:spTree>
    <p:extLst>
      <p:ext uri="{BB962C8B-B14F-4D97-AF65-F5344CB8AC3E}">
        <p14:creationId xmlns:p14="http://schemas.microsoft.com/office/powerpoint/2010/main" val="385817716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Data</a:t>
            </a:r>
            <a:r>
              <a:rPr lang="en-US" baseline="0" dirty="0" smtClean="0"/>
              <a:t> Dashboard: https://www.azdhs.gov/preparedness/epidemiology-disease-control/infectious-disease-epidemiology/covid-19/dashboards/index.php</a:t>
            </a:r>
          </a:p>
          <a:p>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49</a:t>
            </a:fld>
            <a:endParaRPr lang="en-US"/>
          </a:p>
        </p:txBody>
      </p:sp>
    </p:spTree>
    <p:extLst>
      <p:ext uri="{BB962C8B-B14F-4D97-AF65-F5344CB8AC3E}">
        <p14:creationId xmlns:p14="http://schemas.microsoft.com/office/powerpoint/2010/main" val="3513750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We can look for those terms in a few different fields that get reported</a:t>
            </a:r>
            <a:r>
              <a:rPr lang="en-US" baseline="0" dirty="0" smtClean="0"/>
              <a:t> to us, the two primary ones are….</a:t>
            </a:r>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5</a:t>
            </a:fld>
            <a:endParaRPr lang="en-US"/>
          </a:p>
        </p:txBody>
      </p:sp>
    </p:spTree>
    <p:extLst>
      <p:ext uri="{BB962C8B-B14F-4D97-AF65-F5344CB8AC3E}">
        <p14:creationId xmlns:p14="http://schemas.microsoft.com/office/powerpoint/2010/main" val="256245874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School</a:t>
            </a:r>
            <a:r>
              <a:rPr lang="en-US" baseline="0" dirty="0" smtClean="0"/>
              <a:t> Dashboard:</a:t>
            </a:r>
          </a:p>
          <a:p>
            <a:r>
              <a:rPr lang="en-US" dirty="0" smtClean="0"/>
              <a:t>*No longer in use for this part of the COVID response but was at a prior point in the pandemic.</a:t>
            </a:r>
          </a:p>
          <a:p>
            <a:r>
              <a:rPr lang="en-US" dirty="0" smtClean="0"/>
              <a:t>Used</a:t>
            </a:r>
            <a:r>
              <a:rPr lang="en-US" baseline="0" dirty="0" smtClean="0"/>
              <a:t> to inform decisions on reopening schools.</a:t>
            </a:r>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50</a:t>
            </a:fld>
            <a:endParaRPr lang="en-US"/>
          </a:p>
        </p:txBody>
      </p:sp>
    </p:spTree>
    <p:extLst>
      <p:ext uri="{BB962C8B-B14F-4D97-AF65-F5344CB8AC3E}">
        <p14:creationId xmlns:p14="http://schemas.microsoft.com/office/powerpoint/2010/main" val="164200855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Businesses</a:t>
            </a:r>
            <a:r>
              <a:rPr lang="en-US" baseline="0" dirty="0" smtClean="0"/>
              <a:t> Dashboard: https://www.azdhs.gov/preparedness/epidemiology-disease-control/infectious-disease-epidemiology/index.php#novel-coronavirus-community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*No longer in use for this part of the COVID response but was at a prior point in the pandemic.</a:t>
            </a:r>
            <a:endParaRPr lang="en-US" baseline="0" dirty="0" smtClean="0"/>
          </a:p>
          <a:p>
            <a:pPr marL="171450" indent="-171450">
              <a:buFont typeface="Arial" panose="020B0604020202020204" pitchFamily="34" charset="0"/>
              <a:buChar char="•"/>
            </a:pPr>
            <a:r>
              <a:rPr lang="en-US" baseline="0" dirty="0" smtClean="0"/>
              <a:t>Used for making decisions on reopening businesses and communities.</a:t>
            </a:r>
          </a:p>
          <a:p>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51</a:t>
            </a:fld>
            <a:endParaRPr lang="en-US"/>
          </a:p>
        </p:txBody>
      </p:sp>
    </p:spTree>
    <p:extLst>
      <p:ext uri="{BB962C8B-B14F-4D97-AF65-F5344CB8AC3E}">
        <p14:creationId xmlns:p14="http://schemas.microsoft.com/office/powerpoint/2010/main" val="317241095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52</a:t>
            </a:fld>
            <a:endParaRPr lang="en-US"/>
          </a:p>
        </p:txBody>
      </p:sp>
    </p:spTree>
    <p:extLst>
      <p:ext uri="{BB962C8B-B14F-4D97-AF65-F5344CB8AC3E}">
        <p14:creationId xmlns:p14="http://schemas.microsoft.com/office/powerpoint/2010/main" val="189049096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CLI Dashboard: </a:t>
            </a:r>
          </a:p>
          <a:p>
            <a:pPr marL="171450" indent="-171450">
              <a:buFont typeface="Arial" panose="020B0604020202020204" pitchFamily="34" charset="0"/>
              <a:buChar char="•"/>
            </a:pPr>
            <a:r>
              <a:rPr lang="en-US" baseline="0" dirty="0" smtClean="0"/>
              <a:t>https://www.maricopa.gov/5594/School-Metrics#using</a:t>
            </a:r>
          </a:p>
          <a:p>
            <a:pPr marL="171450" indent="-171450">
              <a:buFont typeface="Arial" panose="020B0604020202020204" pitchFamily="34" charset="0"/>
              <a:buChar char="•"/>
            </a:pPr>
            <a:r>
              <a:rPr lang="en-US" baseline="0" dirty="0" smtClean="0"/>
              <a:t>http://phcovid.maricopa.gov/</a:t>
            </a:r>
          </a:p>
          <a:p>
            <a:r>
              <a:rPr lang="en-US" baseline="0" dirty="0" smtClean="0"/>
              <a:t>You can also see an example of how Maricopa County is sharing their COVID-like Illness data.</a:t>
            </a:r>
          </a:p>
          <a:p>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53</a:t>
            </a:fld>
            <a:endParaRPr lang="en-US"/>
          </a:p>
        </p:txBody>
      </p:sp>
    </p:spTree>
    <p:extLst>
      <p:ext uri="{BB962C8B-B14F-4D97-AF65-F5344CB8AC3E}">
        <p14:creationId xmlns:p14="http://schemas.microsoft.com/office/powerpoint/2010/main" val="175047615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CLI Dashboard: http://phcovid.maricopa.gov/</a:t>
            </a:r>
          </a:p>
          <a:p>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54</a:t>
            </a:fld>
            <a:endParaRPr lang="en-US"/>
          </a:p>
        </p:txBody>
      </p:sp>
    </p:spTree>
    <p:extLst>
      <p:ext uri="{BB962C8B-B14F-4D97-AF65-F5344CB8AC3E}">
        <p14:creationId xmlns:p14="http://schemas.microsoft.com/office/powerpoint/2010/main" val="207184460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55</a:t>
            </a:fld>
            <a:endParaRPr lang="en-US"/>
          </a:p>
        </p:txBody>
      </p:sp>
    </p:spTree>
    <p:extLst>
      <p:ext uri="{BB962C8B-B14F-4D97-AF65-F5344CB8AC3E}">
        <p14:creationId xmlns:p14="http://schemas.microsoft.com/office/powerpoint/2010/main" val="16587935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FA80308-C93E-4F8D-9EBB-AE4E339A6F8F}" type="slidenum">
              <a:rPr lang="en-US" smtClean="0"/>
              <a:t>56</a:t>
            </a:fld>
            <a:endParaRPr lang="en-US"/>
          </a:p>
        </p:txBody>
      </p:sp>
    </p:spTree>
    <p:extLst>
      <p:ext uri="{BB962C8B-B14F-4D97-AF65-F5344CB8AC3E}">
        <p14:creationId xmlns:p14="http://schemas.microsoft.com/office/powerpoint/2010/main" val="57608409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Super Bowl</a:t>
            </a:r>
          </a:p>
          <a:p>
            <a:pPr marL="171450" indent="-171450">
              <a:buFont typeface="Arial" panose="020B0604020202020204" pitchFamily="34" charset="0"/>
              <a:buChar char="•"/>
            </a:pPr>
            <a:r>
              <a:rPr lang="en-US" dirty="0" smtClean="0"/>
              <a:t>Tostitos Fiesta Bowl</a:t>
            </a:r>
          </a:p>
          <a:p>
            <a:pPr marL="171450" indent="-171450">
              <a:buFont typeface="Arial" panose="020B0604020202020204" pitchFamily="34" charset="0"/>
              <a:buChar char="•"/>
            </a:pPr>
            <a:r>
              <a:rPr lang="en-US" dirty="0" err="1" smtClean="0"/>
              <a:t>Cheez</a:t>
            </a:r>
            <a:r>
              <a:rPr lang="en-US" dirty="0" smtClean="0"/>
              <a:t>-It Bowl</a:t>
            </a:r>
          </a:p>
          <a:p>
            <a:pPr marL="171450" indent="-171450">
              <a:buFont typeface="Arial" panose="020B0604020202020204" pitchFamily="34" charset="0"/>
              <a:buChar char="•"/>
            </a:pPr>
            <a:r>
              <a:rPr lang="en-US" dirty="0" smtClean="0"/>
              <a:t>Waste Management Phoenix Open</a:t>
            </a:r>
          </a:p>
          <a:p>
            <a:pPr marL="171450" indent="-171450">
              <a:buFont typeface="Arial" panose="020B0604020202020204" pitchFamily="34" charset="0"/>
              <a:buChar char="•"/>
            </a:pPr>
            <a:r>
              <a:rPr lang="en-US" dirty="0" smtClean="0"/>
              <a:t>NCAA Final Four Basketball Tournament</a:t>
            </a:r>
          </a:p>
          <a:p>
            <a:pPr marL="171450" indent="-171450">
              <a:buFont typeface="Arial" panose="020B0604020202020204" pitchFamily="34" charset="0"/>
              <a:buChar char="•"/>
            </a:pPr>
            <a:r>
              <a:rPr lang="en-US" dirty="0" smtClean="0"/>
              <a:t>Copa Soccer Tournament</a:t>
            </a:r>
          </a:p>
          <a:p>
            <a:pPr marL="171450" indent="-171450">
              <a:buFont typeface="Arial" panose="020B0604020202020204" pitchFamily="34" charset="0"/>
              <a:buChar char="•"/>
            </a:pPr>
            <a:r>
              <a:rPr lang="en-US" dirty="0" smtClean="0"/>
              <a:t>Presidential Visit</a:t>
            </a:r>
          </a:p>
          <a:p>
            <a:pPr marL="171450" indent="-171450">
              <a:buFont typeface="Arial" panose="020B0604020202020204" pitchFamily="34" charset="0"/>
              <a:buChar char="•"/>
            </a:pPr>
            <a:r>
              <a:rPr lang="en-US" dirty="0" smtClean="0"/>
              <a:t>March Madness Music Festival</a:t>
            </a:r>
          </a:p>
          <a:p>
            <a:endParaRPr lang="en-US" dirty="0" smtClean="0"/>
          </a:p>
          <a:p>
            <a:r>
              <a:rPr lang="en-US" dirty="0" smtClean="0"/>
              <a:t>Abstracts:</a:t>
            </a:r>
          </a:p>
          <a:p>
            <a:pPr marL="171450" indent="-171450">
              <a:buFont typeface="Arial" panose="020B0604020202020204" pitchFamily="34" charset="0"/>
              <a:buChar char="•"/>
            </a:pPr>
            <a:r>
              <a:rPr lang="en-US" dirty="0" smtClean="0"/>
              <a:t>https://knowledgerepository.syndromicsurveillance.org/surveillance-mass-gatherings-ncaa-final-four-2017-maricopa-county-Arizona</a:t>
            </a:r>
          </a:p>
          <a:p>
            <a:pPr marL="171450" indent="-171450">
              <a:buFont typeface="Arial" panose="020B0604020202020204" pitchFamily="34" charset="0"/>
              <a:buChar char="•"/>
            </a:pPr>
            <a:r>
              <a:rPr lang="en-US" dirty="0" smtClean="0"/>
              <a:t>https://knowledgerepository.syndromicsurveillance.org/enhanced-animal-surveillance-super-bowl-xlix-maricopa-county-arizona-2015</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57</a:t>
            </a:fld>
            <a:endParaRPr lang="en-US"/>
          </a:p>
        </p:txBody>
      </p:sp>
    </p:spTree>
    <p:extLst>
      <p:ext uri="{BB962C8B-B14F-4D97-AF65-F5344CB8AC3E}">
        <p14:creationId xmlns:p14="http://schemas.microsoft.com/office/powerpoint/2010/main" val="9263478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Success story: </a:t>
            </a:r>
            <a:r>
              <a:rPr lang="en-US" dirty="0">
                <a:hlinkClick r:id="rId3"/>
              </a:rPr>
              <a:t>https://</a:t>
            </a:r>
            <a:r>
              <a:rPr lang="en-US" dirty="0" smtClean="0">
                <a:hlinkClick r:id="rId3"/>
              </a:rPr>
              <a:t>www.surveillancerepository.org/surveillance-heat-related-illness-among-pinal-county-residents-arizona</a:t>
            </a:r>
            <a:r>
              <a:rPr lang="en-US" dirty="0" smtClean="0"/>
              <a:t> </a:t>
            </a:r>
          </a:p>
          <a:p>
            <a:pPr marL="171450" indent="-171450">
              <a:buFont typeface="Arial" panose="020B0604020202020204" pitchFamily="34" charset="0"/>
              <a:buChar char="•"/>
            </a:pPr>
            <a:r>
              <a:rPr lang="en-US" dirty="0" smtClean="0"/>
              <a:t>Abstracts: </a:t>
            </a:r>
          </a:p>
          <a:p>
            <a:pPr marL="628650" lvl="1" indent="-171450">
              <a:buFont typeface="Arial" panose="020B0604020202020204" pitchFamily="34" charset="0"/>
              <a:buChar char="•"/>
            </a:pPr>
            <a:r>
              <a:rPr lang="en-US" dirty="0" smtClean="0"/>
              <a:t>https://knowledgerepository.syndromicsurveillance.org/improved-identification-and-assessment-heat-related-illnesses-pinal-county-az</a:t>
            </a:r>
          </a:p>
          <a:p>
            <a:pPr marL="628650" lvl="1" indent="-171450">
              <a:buFont typeface="Arial" panose="020B0604020202020204" pitchFamily="34" charset="0"/>
              <a:buChar char="•"/>
            </a:pPr>
            <a:r>
              <a:rPr lang="en-US" dirty="0" smtClean="0"/>
              <a:t>https://knowledgerepository.syndromicsurveillance.org/enhanced-surveillance-heat-related-illness-pinal-county</a:t>
            </a:r>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58</a:t>
            </a:fld>
            <a:endParaRPr lang="en-US"/>
          </a:p>
        </p:txBody>
      </p:sp>
    </p:spTree>
    <p:extLst>
      <p:ext uri="{BB962C8B-B14F-4D97-AF65-F5344CB8AC3E}">
        <p14:creationId xmlns:p14="http://schemas.microsoft.com/office/powerpoint/2010/main" val="355167217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Success story: </a:t>
            </a:r>
            <a:r>
              <a:rPr lang="en-US" dirty="0">
                <a:hlinkClick r:id="rId3"/>
              </a:rPr>
              <a:t>https://</a:t>
            </a:r>
            <a:r>
              <a:rPr lang="en-US" dirty="0" smtClean="0">
                <a:hlinkClick r:id="rId3"/>
              </a:rPr>
              <a:t>www.surveillancerepository.org/syndromic-surveillance-arboviral-diseases-arizona</a:t>
            </a:r>
            <a:r>
              <a:rPr lang="en-US" dirty="0" smtClean="0"/>
              <a:t> </a:t>
            </a:r>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59</a:t>
            </a:fld>
            <a:endParaRPr lang="en-US"/>
          </a:p>
        </p:txBody>
      </p:sp>
    </p:spTree>
    <p:extLst>
      <p:ext uri="{BB962C8B-B14F-4D97-AF65-F5344CB8AC3E}">
        <p14:creationId xmlns:p14="http://schemas.microsoft.com/office/powerpoint/2010/main" val="28550916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What a patient tells a provider about</a:t>
            </a:r>
            <a:r>
              <a:rPr lang="en-US" baseline="0" dirty="0" smtClean="0"/>
              <a:t> why they’re at the hospital</a:t>
            </a:r>
          </a:p>
          <a:p>
            <a:pPr marL="171450" indent="-171450">
              <a:buFont typeface="Arial" panose="020B0604020202020204" pitchFamily="34" charset="0"/>
              <a:buChar char="•"/>
            </a:pPr>
            <a:r>
              <a:rPr lang="en-US" baseline="0" dirty="0" smtClean="0"/>
              <a:t>Diagnosis codes, includes admit, working, and final diagnosis codes </a:t>
            </a:r>
          </a:p>
          <a:p>
            <a:pPr marL="171450" indent="-171450">
              <a:buFont typeface="Arial" panose="020B0604020202020204" pitchFamily="34" charset="0"/>
              <a:buChar char="•"/>
            </a:pPr>
            <a:r>
              <a:rPr lang="en-US" baseline="0" dirty="0" smtClean="0"/>
              <a:t>These are the primary fields used to look at the data.  In NSSP ESSENCE, we can use national syndrome definitions called Chief Complaint and Discharge Diagnosis Categories or CCDD Categories.</a:t>
            </a:r>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6</a:t>
            </a:fld>
            <a:endParaRPr lang="en-US"/>
          </a:p>
        </p:txBody>
      </p:sp>
    </p:spTree>
    <p:extLst>
      <p:ext uri="{BB962C8B-B14F-4D97-AF65-F5344CB8AC3E}">
        <p14:creationId xmlns:p14="http://schemas.microsoft.com/office/powerpoint/2010/main" val="300293493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60</a:t>
            </a:fld>
            <a:endParaRPr lang="en-US"/>
          </a:p>
        </p:txBody>
      </p:sp>
    </p:spTree>
    <p:extLst>
      <p:ext uri="{BB962C8B-B14F-4D97-AF65-F5344CB8AC3E}">
        <p14:creationId xmlns:p14="http://schemas.microsoft.com/office/powerpoint/2010/main" val="266006635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defRPr/>
            </a:pPr>
            <a:r>
              <a:rPr lang="en-US" baseline="0" dirty="0" smtClean="0"/>
              <a:t>Success story</a:t>
            </a:r>
            <a:r>
              <a:rPr lang="en-US" dirty="0"/>
              <a:t>: </a:t>
            </a:r>
            <a:r>
              <a:rPr lang="en-US" dirty="0">
                <a:hlinkClick r:id="rId3"/>
              </a:rPr>
              <a:t>https://</a:t>
            </a:r>
            <a:r>
              <a:rPr lang="en-US" dirty="0" smtClean="0">
                <a:hlinkClick r:id="rId3"/>
              </a:rPr>
              <a:t>www.surveillancerepository.org/monitoring-transfer-patients-rocky-mountain-spotted-fever-tribal-lands-facilities-maricopa-county</a:t>
            </a:r>
            <a:r>
              <a:rPr lang="en-US" dirty="0" smtClean="0"/>
              <a:t> </a:t>
            </a:r>
          </a:p>
          <a:p>
            <a:pPr marL="171450" lvl="0" indent="-171450">
              <a:buFont typeface="Arial" panose="020B0604020202020204" pitchFamily="34" charset="0"/>
              <a:buChar char="•"/>
              <a:defRPr/>
            </a:pPr>
            <a:r>
              <a:rPr lang="en-US" dirty="0" smtClean="0"/>
              <a:t>SPHERR Subcommittee Call</a:t>
            </a:r>
            <a:r>
              <a:rPr lang="en-US" baseline="0" dirty="0" smtClean="0"/>
              <a:t> 9/7/2018: https://vimeo.com/288808322</a:t>
            </a:r>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61</a:t>
            </a:fld>
            <a:endParaRPr lang="en-US"/>
          </a:p>
        </p:txBody>
      </p:sp>
    </p:spTree>
    <p:extLst>
      <p:ext uri="{BB962C8B-B14F-4D97-AF65-F5344CB8AC3E}">
        <p14:creationId xmlns:p14="http://schemas.microsoft.com/office/powerpoint/2010/main" val="106635950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CDC DOSE: https://www.cdc.gov/drugoverdose/data/nonfatal/case.html</a:t>
            </a:r>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62</a:t>
            </a:fld>
            <a:endParaRPr lang="en-US"/>
          </a:p>
        </p:txBody>
      </p:sp>
    </p:spTree>
    <p:extLst>
      <p:ext uri="{BB962C8B-B14F-4D97-AF65-F5344CB8AC3E}">
        <p14:creationId xmlns:p14="http://schemas.microsoft.com/office/powerpoint/2010/main" val="91645107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63</a:t>
            </a:fld>
            <a:endParaRPr lang="en-US"/>
          </a:p>
        </p:txBody>
      </p:sp>
    </p:spTree>
    <p:extLst>
      <p:ext uri="{BB962C8B-B14F-4D97-AF65-F5344CB8AC3E}">
        <p14:creationId xmlns:p14="http://schemas.microsoft.com/office/powerpoint/2010/main" val="9146457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Reported at least daily - “Quick and dirty”</a:t>
            </a:r>
          </a:p>
          <a:p>
            <a:pPr marL="171450" indent="-171450">
              <a:buFont typeface="Arial" panose="020B0604020202020204" pitchFamily="34" charset="0"/>
              <a:buChar char="•"/>
            </a:pPr>
            <a:r>
              <a:rPr lang="en-US" dirty="0" smtClean="0"/>
              <a:t>Timeliness over accuracy</a:t>
            </a:r>
          </a:p>
          <a:p>
            <a:pPr marL="628650" lvl="1" indent="-171450">
              <a:buFont typeface="Arial" panose="020B0604020202020204" pitchFamily="34" charset="0"/>
              <a:buChar char="•"/>
            </a:pPr>
            <a:r>
              <a:rPr lang="en-US" dirty="0" smtClean="0"/>
              <a:t>This does not mean that data quality is not valued</a:t>
            </a:r>
            <a:r>
              <a:rPr lang="en-US" baseline="0" dirty="0" smtClean="0"/>
              <a:t> and part of criteria facilities must meet for approval by ADHS and NSSP before going live into the BioSense Platform Production Environment.</a:t>
            </a:r>
          </a:p>
          <a:p>
            <a:pPr marL="628650" lvl="1" indent="-171450">
              <a:buFont typeface="Arial" panose="020B0604020202020204" pitchFamily="34" charset="0"/>
              <a:buChar char="•"/>
            </a:pPr>
            <a:r>
              <a:rPr lang="en-US" baseline="0" dirty="0" smtClean="0"/>
              <a:t>It does mean that this is a timely data source and the goal of the system is to receive data in timely frequency.  Out goal is to get facilities reporting every hour, so that public health has the ability to respond to emerging events and have the ability to conduct follow up.  Sometimes this can mean that public health can conduct follow up even when the patient is still being treated in the healthcare facility.</a:t>
            </a:r>
            <a:endParaRPr lang="en-US" dirty="0" smtClean="0"/>
          </a:p>
          <a:p>
            <a:pPr marL="171450" indent="-171450">
              <a:buFont typeface="Arial" panose="020B0604020202020204" pitchFamily="34" charset="0"/>
              <a:buChar char="•"/>
            </a:pPr>
            <a:r>
              <a:rPr lang="en-US" dirty="0" smtClean="0"/>
              <a:t>Available before diagnosis and lab results</a:t>
            </a:r>
          </a:p>
          <a:p>
            <a:pPr marL="628650" lvl="1" indent="-171450">
              <a:buFont typeface="Arial" panose="020B0604020202020204" pitchFamily="34" charset="0"/>
              <a:buChar char="•"/>
            </a:pPr>
            <a:r>
              <a:rPr lang="en-US" dirty="0" smtClean="0"/>
              <a:t>This can be important for public health follow up</a:t>
            </a:r>
            <a:r>
              <a:rPr lang="en-US" baseline="0" dirty="0" smtClean="0"/>
              <a:t> related to</a:t>
            </a:r>
            <a:r>
              <a:rPr lang="en-US" dirty="0" smtClean="0"/>
              <a:t> mitigation,</a:t>
            </a:r>
            <a:r>
              <a:rPr lang="en-US" baseline="0" dirty="0" smtClean="0"/>
              <a:t> </a:t>
            </a:r>
            <a:r>
              <a:rPr lang="en-US" dirty="0" smtClean="0"/>
              <a:t>prevention and control activities.  Dependent on what the need is,</a:t>
            </a:r>
            <a:r>
              <a:rPr lang="en-US" baseline="0" dirty="0" smtClean="0"/>
              <a:t> the syndromic data can have information about different parts of the patient visit prior to other surveillance systems receiving information that is reportable. </a:t>
            </a:r>
          </a:p>
          <a:p>
            <a:pPr marL="628650" lvl="1" indent="-171450">
              <a:buFont typeface="Arial" panose="020B0604020202020204" pitchFamily="34" charset="0"/>
              <a:buChar char="•"/>
            </a:pPr>
            <a:r>
              <a:rPr lang="en-US" baseline="0" dirty="0" smtClean="0"/>
              <a:t> Examples could include waiting period for laboratory data to be reporting through Electronic Laboratory Reporting System and the fields collected in the syndromic data can provide information in procedures about a lab test performed.  The triage notes may also contain information about the lab result.  Diagnosis codes are updated throughout the patient encounter.  The syndromic surveillance data may have diagnosis data available prior to another surveillance system like the Hospital Discharge Database (HDD) in AZ.  The ability to see information about the diagnosis codes throughout the patient encounter or visit can also provide information about the reason the patient is being treated but later the diagnosis codes may change for billing purposes.  Examples where this has been observed is for Heat-Related Illness.</a:t>
            </a:r>
          </a:p>
          <a:p>
            <a:pPr marL="628650" lvl="1" indent="-171450">
              <a:buFont typeface="Arial" panose="020B0604020202020204" pitchFamily="34" charset="0"/>
              <a:buChar char="•"/>
            </a:pPr>
            <a:endParaRPr lang="en-US" dirty="0" smtClean="0"/>
          </a:p>
          <a:p>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7</a:t>
            </a:fld>
            <a:endParaRPr lang="en-US"/>
          </a:p>
        </p:txBody>
      </p:sp>
    </p:spTree>
    <p:extLst>
      <p:ext uri="{BB962C8B-B14F-4D97-AF65-F5344CB8AC3E}">
        <p14:creationId xmlns:p14="http://schemas.microsoft.com/office/powerpoint/2010/main" val="36382161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Multiple records per visit </a:t>
            </a:r>
          </a:p>
          <a:p>
            <a:pPr marL="628650" lvl="1" indent="-171450">
              <a:buFont typeface="Arial" panose="020B0604020202020204" pitchFamily="34" charset="0"/>
              <a:buChar char="•"/>
            </a:pPr>
            <a:r>
              <a:rPr lang="en-US" dirty="0" smtClean="0"/>
              <a:t>Message sent every time visit information is updated</a:t>
            </a:r>
          </a:p>
          <a:p>
            <a:pPr marL="628650" lvl="1" indent="-171450">
              <a:buFont typeface="Arial" panose="020B0604020202020204" pitchFamily="34" charset="0"/>
              <a:buChar char="•"/>
            </a:pPr>
            <a:r>
              <a:rPr lang="en-US" dirty="0" smtClean="0"/>
              <a:t>Messages deduplicated by visit </a:t>
            </a:r>
          </a:p>
          <a:p>
            <a:pPr marL="628650" lvl="1" indent="-171450">
              <a:buFont typeface="Arial" panose="020B0604020202020204" pitchFamily="34" charset="0"/>
              <a:buChar char="•"/>
            </a:pPr>
            <a:r>
              <a:rPr lang="en-US" dirty="0" smtClean="0"/>
              <a:t>AZ receives an average of</a:t>
            </a:r>
            <a:r>
              <a:rPr lang="en-US" baseline="0" dirty="0" smtClean="0"/>
              <a:t> </a:t>
            </a:r>
            <a:r>
              <a:rPr lang="en-US" sz="1200" dirty="0" smtClean="0">
                <a:solidFill>
                  <a:prstClr val="black"/>
                </a:solidFill>
                <a:latin typeface="Fira Sans Light"/>
              </a:rPr>
              <a:t>147</a:t>
            </a:r>
            <a:r>
              <a:rPr lang="en" sz="1200" dirty="0" smtClean="0">
                <a:solidFill>
                  <a:schemeClr val="dk1"/>
                </a:solidFill>
                <a:highlight>
                  <a:srgbClr val="FFFFFF"/>
                </a:highlight>
              </a:rPr>
              <a:t>, 147</a:t>
            </a:r>
            <a:r>
              <a:rPr lang="en-US" sz="1200" dirty="0" smtClean="0">
                <a:solidFill>
                  <a:prstClr val="black"/>
                </a:solidFill>
                <a:latin typeface="Fira Sans Light"/>
              </a:rPr>
              <a:t> </a:t>
            </a:r>
            <a:r>
              <a:rPr lang="en-US" dirty="0" smtClean="0"/>
              <a:t> processed messages </a:t>
            </a:r>
            <a:r>
              <a:rPr lang="en-US" smtClean="0"/>
              <a:t>per day as of 05/21/2021</a:t>
            </a:r>
            <a:endParaRPr lang="en-US" dirty="0" smtClean="0"/>
          </a:p>
          <a:p>
            <a:pPr marL="628650" lvl="1" indent="-171450">
              <a:buFont typeface="Arial" panose="020B0604020202020204" pitchFamily="34" charset="0"/>
              <a:buChar char="•"/>
            </a:pPr>
            <a:endParaRPr lang="en-US" dirty="0" smtClean="0"/>
          </a:p>
          <a:p>
            <a:pPr marL="171450" lvl="0" indent="-171450">
              <a:buFont typeface="Arial" panose="020B0604020202020204" pitchFamily="34" charset="0"/>
              <a:buChar char="•"/>
            </a:pPr>
            <a:r>
              <a:rPr lang="en-US" dirty="0" smtClean="0"/>
              <a:t>The</a:t>
            </a:r>
            <a:r>
              <a:rPr lang="en-US" baseline="0" dirty="0" smtClean="0"/>
              <a:t> volume of messages is really meant to show how much data is being sent electronically and automatically from facilities to the BioSense Platform.  The NSSP Data Quality Dashboard was used to pull this metric.</a:t>
            </a:r>
          </a:p>
          <a:p>
            <a:pPr marL="171450" lvl="0" indent="-171450">
              <a:buFont typeface="Arial" panose="020B0604020202020204" pitchFamily="34" charset="0"/>
              <a:buChar char="•"/>
            </a:pPr>
            <a:r>
              <a:rPr lang="en-US" baseline="0" dirty="0" smtClean="0"/>
              <a:t>NSSP Data Quality Dashboard:  </a:t>
            </a:r>
          </a:p>
          <a:p>
            <a:pPr marL="628650" lvl="1" indent="-171450">
              <a:buFont typeface="Arial" panose="020B0604020202020204" pitchFamily="34" charset="0"/>
              <a:buChar char="•"/>
            </a:pPr>
            <a:r>
              <a:rPr lang="en-US" dirty="0" smtClean="0"/>
              <a:t>https://www.cdc.gov/nssp/biosense/docs/BioSense_Data_Quality_Dashboard.2020.pdf</a:t>
            </a:r>
          </a:p>
          <a:p>
            <a:pPr marL="628650" lvl="1" indent="-171450">
              <a:buFont typeface="Arial" panose="020B0604020202020204" pitchFamily="34" charset="0"/>
              <a:buChar char="•"/>
            </a:pPr>
            <a:r>
              <a:rPr lang="en-US" dirty="0" smtClean="0"/>
              <a:t>https://knowledgerepository.syndromicsurveillance.org/nssp-data-quality-dq-dashboard-demo</a:t>
            </a:r>
          </a:p>
          <a:p>
            <a:pPr marL="628650" lvl="1" indent="-171450">
              <a:buFont typeface="Arial" panose="020B0604020202020204" pitchFamily="34" charset="0"/>
              <a:buChar char="•"/>
            </a:pPr>
            <a:endParaRPr lang="en-US" dirty="0" smtClean="0"/>
          </a:p>
          <a:p>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8</a:t>
            </a:fld>
            <a:endParaRPr lang="en-US"/>
          </a:p>
        </p:txBody>
      </p:sp>
    </p:spTree>
    <p:extLst>
      <p:ext uri="{BB962C8B-B14F-4D97-AF65-F5344CB8AC3E}">
        <p14:creationId xmlns:p14="http://schemas.microsoft.com/office/powerpoint/2010/main" val="32982324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This is not a</a:t>
            </a:r>
            <a:r>
              <a:rPr lang="en-US" baseline="0" dirty="0" smtClean="0"/>
              <a:t>n exhaustive list of all the fields collected or available in the AZ data in NSSP ESSENCE.</a:t>
            </a:r>
          </a:p>
          <a:p>
            <a:pPr marL="171450" indent="-171450">
              <a:buFont typeface="Arial" panose="020B0604020202020204" pitchFamily="34" charset="0"/>
              <a:buChar char="•"/>
            </a:pPr>
            <a:r>
              <a:rPr lang="en-US" baseline="0" dirty="0" smtClean="0"/>
              <a:t>AZ Syndromic Surveillance Implementation Guide: https://www.azdhs.gov/documents/preparedness/epidemiology-disease-control/meaningful-use/syndromic-surveillance/az-ss-implementation-guide.pdf</a:t>
            </a:r>
          </a:p>
          <a:p>
            <a:pPr marL="171450" indent="-171450">
              <a:buFont typeface="Arial" panose="020B0604020202020204" pitchFamily="34" charset="0"/>
              <a:buChar char="•"/>
            </a:pPr>
            <a:r>
              <a:rPr lang="en-US" baseline="0" dirty="0" smtClean="0"/>
              <a:t>NSSP Data Dictionary: https://www.cdc.gov/nssp/biosense/docs/NSSP-Data-Dictionary-508.xlsx</a:t>
            </a:r>
            <a:endParaRPr lang="en-US" dirty="0"/>
          </a:p>
        </p:txBody>
      </p:sp>
      <p:sp>
        <p:nvSpPr>
          <p:cNvPr id="4" name="Slide Number Placeholder 3"/>
          <p:cNvSpPr>
            <a:spLocks noGrp="1"/>
          </p:cNvSpPr>
          <p:nvPr>
            <p:ph type="sldNum" sz="quarter" idx="10"/>
          </p:nvPr>
        </p:nvSpPr>
        <p:spPr/>
        <p:txBody>
          <a:bodyPr/>
          <a:lstStyle/>
          <a:p>
            <a:fld id="{4FA80308-C93E-4F8D-9EBB-AE4E339A6F8F}" type="slidenum">
              <a:rPr lang="en-US" smtClean="0"/>
              <a:t>9</a:t>
            </a:fld>
            <a:endParaRPr lang="en-US"/>
          </a:p>
        </p:txBody>
      </p:sp>
    </p:spTree>
    <p:extLst>
      <p:ext uri="{BB962C8B-B14F-4D97-AF65-F5344CB8AC3E}">
        <p14:creationId xmlns:p14="http://schemas.microsoft.com/office/powerpoint/2010/main" val="34522771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28757386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25423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580494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045789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22018120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A20BA2D-33BB-8E4D-AC1C-BEB3ED73C540}" type="datetimeFigureOut">
              <a:rPr lang="en-US" smtClean="0"/>
              <a:t>7/23/2021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3DE253F-F01B-0744-BF62-46202CEFA61C}" type="slidenum">
              <a:rPr lang="en-US" smtClean="0"/>
              <a:t>‹#›</a:t>
            </a:fld>
            <a:endParaRPr lang="en-US"/>
          </a:p>
        </p:txBody>
      </p:sp>
    </p:spTree>
    <p:extLst>
      <p:ext uri="{BB962C8B-B14F-4D97-AF65-F5344CB8AC3E}">
        <p14:creationId xmlns:p14="http://schemas.microsoft.com/office/powerpoint/2010/main" val="3447585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452986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945493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7073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350121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098349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7" name="Picture 6" descr="12340-3_ADHS_CorpID_PPT temp 4.3_V4_1.eps"/>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171823"/>
            <a:ext cx="9144000" cy="6858000"/>
          </a:xfrm>
          <a:prstGeom prst="rect">
            <a:avLst/>
          </a:prstGeom>
        </p:spPr>
      </p:pic>
    </p:spTree>
    <p:extLst>
      <p:ext uri="{BB962C8B-B14F-4D97-AF65-F5344CB8AC3E}">
        <p14:creationId xmlns:p14="http://schemas.microsoft.com/office/powerpoint/2010/main" val="12629474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jpg"/><Relationship Id="rId9" Type="http://schemas.openxmlformats.org/officeDocument/2006/relationships/image" Target="../media/image15.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4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0.xml"/><Relationship Id="rId1" Type="http://schemas.openxmlformats.org/officeDocument/2006/relationships/slideLayout" Target="../slideLayouts/slideLayout7.xml"/><Relationship Id="rId4" Type="http://schemas.microsoft.com/office/2007/relationships/hdphoto" Target="../media/hdphoto1.wdp"/></Relationships>
</file>

<file path=ppt/slides/_rels/slide6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63.xml"/><Relationship Id="rId1" Type="http://schemas.openxmlformats.org/officeDocument/2006/relationships/slideLayout" Target="../slideLayouts/slideLayout2.xml"/><Relationship Id="rId5" Type="http://schemas.openxmlformats.org/officeDocument/2006/relationships/image" Target="../media/image35.emf"/><Relationship Id="rId4" Type="http://schemas.openxmlformats.org/officeDocument/2006/relationships/image" Target="../media/image34.emf"/></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descr="12340-3_ADHS_CorpID_PPT temp 4.3_V4_1.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TextBox 6"/>
          <p:cNvSpPr txBox="1"/>
          <p:nvPr/>
        </p:nvSpPr>
        <p:spPr>
          <a:xfrm>
            <a:off x="286284" y="1519083"/>
            <a:ext cx="8434698" cy="1938992"/>
          </a:xfrm>
          <a:prstGeom prst="rect">
            <a:avLst/>
          </a:prstGeom>
          <a:noFill/>
        </p:spPr>
        <p:txBody>
          <a:bodyPr wrap="square" rtlCol="0">
            <a:spAutoFit/>
          </a:bodyPr>
          <a:lstStyle/>
          <a:p>
            <a:pPr algn="ctr"/>
            <a:r>
              <a:rPr lang="en-US" sz="6000" dirty="0" smtClean="0">
                <a:solidFill>
                  <a:srgbClr val="7A0306"/>
                </a:solidFill>
                <a:latin typeface="Fira Sans"/>
                <a:cs typeface="Fira Sans"/>
              </a:rPr>
              <a:t>Syndromic Surveillance</a:t>
            </a:r>
          </a:p>
          <a:p>
            <a:pPr algn="ctr"/>
            <a:r>
              <a:rPr lang="en-US" sz="6000" dirty="0">
                <a:solidFill>
                  <a:srgbClr val="7A0306"/>
                </a:solidFill>
                <a:latin typeface="Fira Sans"/>
                <a:cs typeface="Fira Sans"/>
              </a:rPr>
              <a:t>i</a:t>
            </a:r>
            <a:r>
              <a:rPr lang="en-US" sz="6000" dirty="0" smtClean="0">
                <a:solidFill>
                  <a:srgbClr val="7A0306"/>
                </a:solidFill>
                <a:latin typeface="Fira Sans"/>
                <a:cs typeface="Fira Sans"/>
              </a:rPr>
              <a:t>n Arizona</a:t>
            </a:r>
          </a:p>
        </p:txBody>
      </p:sp>
    </p:spTree>
    <p:extLst>
      <p:ext uri="{BB962C8B-B14F-4D97-AF65-F5344CB8AC3E}">
        <p14:creationId xmlns:p14="http://schemas.microsoft.com/office/powerpoint/2010/main" val="34024568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4"/>
          <p:cNvSpPr txBox="1">
            <a:spLocks/>
          </p:cNvSpPr>
          <p:nvPr/>
        </p:nvSpPr>
        <p:spPr>
          <a:xfrm>
            <a:off x="373074" y="878629"/>
            <a:ext cx="8770925" cy="5100742"/>
          </a:xfrm>
          <a:prstGeom prst="rect">
            <a:avLst/>
          </a:prstGeom>
        </p:spPr>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342900">
              <a:spcBef>
                <a:spcPts val="600"/>
              </a:spcBef>
              <a:buFont typeface="Arial"/>
              <a:buNone/>
            </a:pPr>
            <a:r>
              <a:rPr lang="en-US" sz="4000" dirty="0" smtClean="0">
                <a:solidFill>
                  <a:prstClr val="black"/>
                </a:solidFill>
                <a:latin typeface="Fira Sans Light"/>
              </a:rPr>
              <a:t>Partially de-identified</a:t>
            </a:r>
          </a:p>
          <a:p>
            <a:pPr marL="0" indent="0" defTabSz="342900">
              <a:spcBef>
                <a:spcPts val="600"/>
              </a:spcBef>
              <a:buNone/>
            </a:pPr>
            <a:r>
              <a:rPr lang="en-US" sz="4000" dirty="0" smtClean="0">
                <a:solidFill>
                  <a:prstClr val="black"/>
                </a:solidFill>
                <a:latin typeface="Fira Sans Light"/>
              </a:rPr>
              <a:t>………………………………………....</a:t>
            </a:r>
          </a:p>
          <a:p>
            <a:pPr defTabSz="342900">
              <a:spcBef>
                <a:spcPts val="600"/>
              </a:spcBef>
            </a:pPr>
            <a:r>
              <a:rPr lang="en-US" sz="3600" dirty="0" smtClean="0">
                <a:solidFill>
                  <a:prstClr val="black"/>
                </a:solidFill>
                <a:latin typeface="Fira Sans Light"/>
              </a:rPr>
              <a:t>Names removed during processing</a:t>
            </a:r>
          </a:p>
        </p:txBody>
      </p:sp>
    </p:spTree>
    <p:extLst>
      <p:ext uri="{BB962C8B-B14F-4D97-AF65-F5344CB8AC3E}">
        <p14:creationId xmlns:p14="http://schemas.microsoft.com/office/powerpoint/2010/main" val="22215456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457200" y="286020"/>
            <a:ext cx="8229600" cy="6285961"/>
          </a:xfrm>
        </p:spPr>
        <p:txBody>
          <a:bodyPr>
            <a:noAutofit/>
          </a:bodyPr>
          <a:lstStyle/>
          <a:p>
            <a:r>
              <a:rPr lang="en-US" sz="7200" dirty="0">
                <a:solidFill>
                  <a:srgbClr val="7A0306"/>
                </a:solidFill>
                <a:latin typeface="Fira Sans"/>
                <a:cs typeface="Fira Sans"/>
              </a:rPr>
              <a:t>What is </a:t>
            </a:r>
            <a:r>
              <a:rPr lang="en-US" sz="7200" dirty="0" smtClean="0">
                <a:solidFill>
                  <a:srgbClr val="7A0306"/>
                </a:solidFill>
                <a:latin typeface="Fira Sans"/>
                <a:cs typeface="Fira Sans"/>
              </a:rPr>
              <a:t>Syndromic Surveillance NOT?</a:t>
            </a:r>
            <a:endParaRPr lang="en-US" sz="7200" dirty="0">
              <a:latin typeface="Fira Sans"/>
            </a:endParaRPr>
          </a:p>
        </p:txBody>
      </p:sp>
    </p:spTree>
    <p:extLst>
      <p:ext uri="{BB962C8B-B14F-4D97-AF65-F5344CB8AC3E}">
        <p14:creationId xmlns:p14="http://schemas.microsoft.com/office/powerpoint/2010/main" val="12541236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602139" y="3870664"/>
            <a:ext cx="7939723" cy="1107996"/>
          </a:xfrm>
          <a:prstGeom prst="rect">
            <a:avLst/>
          </a:prstGeom>
          <a:noFill/>
        </p:spPr>
        <p:txBody>
          <a:bodyPr wrap="square" rtlCol="0">
            <a:spAutoFit/>
          </a:bodyPr>
          <a:lstStyle/>
          <a:p>
            <a:pPr algn="ctr"/>
            <a:r>
              <a:rPr lang="en-US" sz="6600" dirty="0" smtClean="0">
                <a:latin typeface="Fira Sans Light"/>
              </a:rPr>
              <a:t>MANDATORY</a:t>
            </a:r>
            <a:endParaRPr lang="en-US" sz="6600" dirty="0">
              <a:latin typeface="Fira Sans Light"/>
            </a:endParaRPr>
          </a:p>
        </p:txBody>
      </p:sp>
      <p:sp>
        <p:nvSpPr>
          <p:cNvPr id="11" name="&quot;No&quot; Symbol 10"/>
          <p:cNvSpPr/>
          <p:nvPr/>
        </p:nvSpPr>
        <p:spPr>
          <a:xfrm>
            <a:off x="3326446" y="3293616"/>
            <a:ext cx="2491109" cy="2361460"/>
          </a:xfrm>
          <a:prstGeom prst="noSmoking">
            <a:avLst/>
          </a:prstGeom>
          <a:solidFill>
            <a:srgbClr val="EE3124"/>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3" name="TextBox 12"/>
          <p:cNvSpPr txBox="1"/>
          <p:nvPr/>
        </p:nvSpPr>
        <p:spPr>
          <a:xfrm>
            <a:off x="565085" y="1127461"/>
            <a:ext cx="8013830" cy="2862322"/>
          </a:xfrm>
          <a:prstGeom prst="rect">
            <a:avLst/>
          </a:prstGeom>
          <a:noFill/>
        </p:spPr>
        <p:txBody>
          <a:bodyPr wrap="square" rtlCol="0">
            <a:spAutoFit/>
          </a:bodyPr>
          <a:lstStyle/>
          <a:p>
            <a:pPr algn="ctr"/>
            <a:r>
              <a:rPr lang="en-US" sz="4800" dirty="0" smtClean="0">
                <a:solidFill>
                  <a:srgbClr val="7A0306"/>
                </a:solidFill>
                <a:latin typeface="Fira Sans Light"/>
              </a:rPr>
              <a:t>Arizona</a:t>
            </a:r>
            <a:endParaRPr lang="en-US" sz="4800" dirty="0" smtClean="0">
              <a:solidFill>
                <a:srgbClr val="7A0306"/>
              </a:solidFill>
              <a:latin typeface="Fira Sans Light"/>
            </a:endParaRPr>
          </a:p>
          <a:p>
            <a:pPr algn="ctr"/>
            <a:r>
              <a:rPr lang="en-US" sz="4800" dirty="0" smtClean="0">
                <a:solidFill>
                  <a:srgbClr val="7A0306"/>
                </a:solidFill>
                <a:latin typeface="Fira Sans Light"/>
              </a:rPr>
              <a:t>Syndromic Surveillance</a:t>
            </a:r>
          </a:p>
          <a:p>
            <a:pPr algn="ctr"/>
            <a:r>
              <a:rPr lang="en-US" sz="6600" dirty="0" smtClean="0">
                <a:solidFill>
                  <a:srgbClr val="7A0306"/>
                </a:solidFill>
                <a:latin typeface="Fira Sans Light"/>
                <a:cs typeface="Arial" panose="020B0604020202020204" pitchFamily="34" charset="0"/>
              </a:rPr>
              <a:t>≠</a:t>
            </a:r>
            <a:endParaRPr lang="en-US" sz="6600" dirty="0">
              <a:solidFill>
                <a:srgbClr val="7A0306"/>
              </a:solidFill>
              <a:latin typeface="Fira Sans Light"/>
            </a:endParaRPr>
          </a:p>
          <a:p>
            <a:endParaRPr lang="en-US" dirty="0"/>
          </a:p>
        </p:txBody>
      </p:sp>
    </p:spTree>
    <p:extLst>
      <p:ext uri="{BB962C8B-B14F-4D97-AF65-F5344CB8AC3E}">
        <p14:creationId xmlns:p14="http://schemas.microsoft.com/office/powerpoint/2010/main" val="7148003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565085" y="1127461"/>
            <a:ext cx="8013830" cy="2862322"/>
          </a:xfrm>
          <a:prstGeom prst="rect">
            <a:avLst/>
          </a:prstGeom>
          <a:noFill/>
        </p:spPr>
        <p:txBody>
          <a:bodyPr wrap="square" rtlCol="0">
            <a:spAutoFit/>
          </a:bodyPr>
          <a:lstStyle/>
          <a:p>
            <a:pPr algn="ctr"/>
            <a:r>
              <a:rPr lang="en-US" sz="4800" dirty="0" smtClean="0">
                <a:solidFill>
                  <a:srgbClr val="7A0306"/>
                </a:solidFill>
                <a:latin typeface="Fira Sans Light"/>
              </a:rPr>
              <a:t>Arizona</a:t>
            </a:r>
            <a:endParaRPr lang="en-US" sz="4800" dirty="0" smtClean="0">
              <a:solidFill>
                <a:srgbClr val="7A0306"/>
              </a:solidFill>
              <a:latin typeface="Fira Sans Light"/>
            </a:endParaRPr>
          </a:p>
          <a:p>
            <a:pPr algn="ctr"/>
            <a:r>
              <a:rPr lang="en-US" sz="4800" dirty="0" smtClean="0">
                <a:solidFill>
                  <a:srgbClr val="7A0306"/>
                </a:solidFill>
                <a:latin typeface="Fira Sans Light"/>
              </a:rPr>
              <a:t>Syndromic Surveillance</a:t>
            </a:r>
          </a:p>
          <a:p>
            <a:pPr algn="ctr"/>
            <a:r>
              <a:rPr lang="en-US" sz="6600" dirty="0" smtClean="0">
                <a:solidFill>
                  <a:srgbClr val="7A0306"/>
                </a:solidFill>
                <a:latin typeface="Fira Sans Light"/>
                <a:cs typeface="Arial" panose="020B0604020202020204" pitchFamily="34" charset="0"/>
              </a:rPr>
              <a:t>≠</a:t>
            </a:r>
            <a:endParaRPr lang="en-US" sz="6600" dirty="0">
              <a:solidFill>
                <a:srgbClr val="7A0306"/>
              </a:solidFill>
              <a:latin typeface="Fira Sans Light"/>
            </a:endParaRPr>
          </a:p>
          <a:p>
            <a:endParaRPr lang="en-US" dirty="0"/>
          </a:p>
        </p:txBody>
      </p:sp>
      <p:grpSp>
        <p:nvGrpSpPr>
          <p:cNvPr id="12" name="Group 11"/>
          <p:cNvGrpSpPr/>
          <p:nvPr/>
        </p:nvGrpSpPr>
        <p:grpSpPr>
          <a:xfrm>
            <a:off x="668787" y="3870664"/>
            <a:ext cx="7806426" cy="2123658"/>
            <a:chOff x="173195" y="3870664"/>
            <a:chExt cx="7806426" cy="2123658"/>
          </a:xfrm>
        </p:grpSpPr>
        <p:sp>
          <p:nvSpPr>
            <p:cNvPr id="8" name="TextBox 7"/>
            <p:cNvSpPr txBox="1"/>
            <p:nvPr/>
          </p:nvSpPr>
          <p:spPr>
            <a:xfrm>
              <a:off x="2013696" y="3870664"/>
              <a:ext cx="5965925" cy="2123658"/>
            </a:xfrm>
            <a:prstGeom prst="rect">
              <a:avLst/>
            </a:prstGeom>
            <a:noFill/>
          </p:spPr>
          <p:txBody>
            <a:bodyPr wrap="square" rtlCol="0">
              <a:spAutoFit/>
            </a:bodyPr>
            <a:lstStyle/>
            <a:p>
              <a:pPr algn="ctr"/>
              <a:r>
                <a:rPr lang="en-US" sz="6600" dirty="0" smtClean="0">
                  <a:latin typeface="Fira Sans Light"/>
                </a:rPr>
                <a:t>IHS Syndromic Surveillance</a:t>
              </a:r>
              <a:endParaRPr lang="en-US" sz="6600" dirty="0">
                <a:latin typeface="Fira Sans Light"/>
              </a:endParaRP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3195" y="3971485"/>
              <a:ext cx="1925868" cy="1922016"/>
            </a:xfrm>
            <a:prstGeom prst="rect">
              <a:avLst/>
            </a:prstGeom>
          </p:spPr>
        </p:pic>
      </p:grpSp>
    </p:spTree>
    <p:extLst>
      <p:ext uri="{BB962C8B-B14F-4D97-AF65-F5344CB8AC3E}">
        <p14:creationId xmlns:p14="http://schemas.microsoft.com/office/powerpoint/2010/main" val="2374204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02139" y="3870664"/>
            <a:ext cx="7939723" cy="1107996"/>
          </a:xfrm>
          <a:prstGeom prst="rect">
            <a:avLst/>
          </a:prstGeom>
          <a:noFill/>
        </p:spPr>
        <p:txBody>
          <a:bodyPr wrap="square" rtlCol="0">
            <a:spAutoFit/>
          </a:bodyPr>
          <a:lstStyle/>
          <a:p>
            <a:pPr algn="ctr"/>
            <a:r>
              <a:rPr lang="en-US" sz="6600" dirty="0" smtClean="0">
                <a:latin typeface="Fira Sans Light"/>
              </a:rPr>
              <a:t>COMPREHENSIVE</a:t>
            </a:r>
            <a:endParaRPr lang="en-US" sz="6600" dirty="0">
              <a:latin typeface="Fira Sans Light"/>
            </a:endParaRPr>
          </a:p>
        </p:txBody>
      </p:sp>
      <p:sp>
        <p:nvSpPr>
          <p:cNvPr id="8" name="TextBox 7"/>
          <p:cNvSpPr txBox="1"/>
          <p:nvPr/>
        </p:nvSpPr>
        <p:spPr>
          <a:xfrm>
            <a:off x="565085" y="1127461"/>
            <a:ext cx="8013830" cy="2862322"/>
          </a:xfrm>
          <a:prstGeom prst="rect">
            <a:avLst/>
          </a:prstGeom>
          <a:noFill/>
        </p:spPr>
        <p:txBody>
          <a:bodyPr wrap="square" rtlCol="0">
            <a:spAutoFit/>
          </a:bodyPr>
          <a:lstStyle/>
          <a:p>
            <a:pPr algn="ctr"/>
            <a:r>
              <a:rPr lang="en-US" sz="4800" dirty="0" smtClean="0">
                <a:solidFill>
                  <a:srgbClr val="7A0306"/>
                </a:solidFill>
                <a:latin typeface="Fira Sans Light"/>
              </a:rPr>
              <a:t>Arizona</a:t>
            </a:r>
            <a:endParaRPr lang="en-US" sz="4800" dirty="0" smtClean="0">
              <a:solidFill>
                <a:srgbClr val="7A0306"/>
              </a:solidFill>
              <a:latin typeface="Fira Sans Light"/>
            </a:endParaRPr>
          </a:p>
          <a:p>
            <a:pPr algn="ctr"/>
            <a:r>
              <a:rPr lang="en-US" sz="4800" dirty="0" smtClean="0">
                <a:solidFill>
                  <a:srgbClr val="7A0306"/>
                </a:solidFill>
                <a:latin typeface="Fira Sans Light"/>
              </a:rPr>
              <a:t>Syndromic Surveillance</a:t>
            </a:r>
          </a:p>
          <a:p>
            <a:pPr algn="ctr"/>
            <a:r>
              <a:rPr lang="en-US" sz="6600" dirty="0" smtClean="0">
                <a:solidFill>
                  <a:srgbClr val="7A0306"/>
                </a:solidFill>
                <a:latin typeface="Fira Sans Light"/>
                <a:cs typeface="Arial" panose="020B0604020202020204" pitchFamily="34" charset="0"/>
              </a:rPr>
              <a:t>≠</a:t>
            </a:r>
            <a:endParaRPr lang="en-US" sz="6600" dirty="0">
              <a:solidFill>
                <a:srgbClr val="7A0306"/>
              </a:solidFill>
              <a:latin typeface="Fira Sans Light"/>
            </a:endParaRPr>
          </a:p>
          <a:p>
            <a:endParaRPr lang="en-US" dirty="0"/>
          </a:p>
        </p:txBody>
      </p:sp>
    </p:spTree>
    <p:extLst>
      <p:ext uri="{BB962C8B-B14F-4D97-AF65-F5344CB8AC3E}">
        <p14:creationId xmlns:p14="http://schemas.microsoft.com/office/powerpoint/2010/main" val="29564419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8229600" cy="861601"/>
          </a:xfrm>
        </p:spPr>
        <p:txBody>
          <a:bodyPr>
            <a:noAutofit/>
          </a:bodyPr>
          <a:lstStyle/>
          <a:p>
            <a:r>
              <a:rPr lang="en-US" dirty="0" smtClean="0">
                <a:solidFill>
                  <a:srgbClr val="7A0306"/>
                </a:solidFill>
                <a:latin typeface="Fira Sans"/>
                <a:cs typeface="Fira Sans"/>
              </a:rPr>
              <a:t>Current Facilities in Production</a:t>
            </a:r>
            <a:endParaRPr lang="en-US" dirty="0">
              <a:solidFill>
                <a:srgbClr val="7A0306"/>
              </a:solidFill>
            </a:endParaRPr>
          </a:p>
        </p:txBody>
      </p:sp>
      <p:sp>
        <p:nvSpPr>
          <p:cNvPr id="6" name="Content Placeholder 3"/>
          <p:cNvSpPr txBox="1">
            <a:spLocks/>
          </p:cNvSpPr>
          <p:nvPr/>
        </p:nvSpPr>
        <p:spPr>
          <a:xfrm>
            <a:off x="621094" y="1464162"/>
            <a:ext cx="8354230" cy="5127372"/>
          </a:xfrm>
          <a:prstGeom prst="rect">
            <a:avLst/>
          </a:prstGeom>
        </p:spPr>
        <p:txBody>
          <a:bodyPr vert="horz" lIns="91440" tIns="45720" rIns="91440" bIns="45720" numCol="2"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1600" b="0" i="0" u="none" strike="noStrike" kern="1200" cap="none" spc="0" normalizeH="0" baseline="0" noProof="0" dirty="0" smtClean="0">
              <a:ln>
                <a:noFill/>
              </a:ln>
              <a:solidFill>
                <a:prstClr val="black"/>
              </a:solidFill>
              <a:effectLst/>
              <a:uLnTx/>
              <a:uFillTx/>
              <a:latin typeface="Fira Sans Light"/>
              <a:ea typeface="+mn-ea"/>
              <a:cs typeface="+mn-cs"/>
            </a:endParaRPr>
          </a:p>
        </p:txBody>
      </p:sp>
      <p:sp>
        <p:nvSpPr>
          <p:cNvPr id="2" name="Rectangle 1"/>
          <p:cNvSpPr/>
          <p:nvPr/>
        </p:nvSpPr>
        <p:spPr>
          <a:xfrm>
            <a:off x="376238" y="1023819"/>
            <a:ext cx="8599086" cy="5786199"/>
          </a:xfrm>
          <a:prstGeom prst="rect">
            <a:avLst/>
          </a:prstGeom>
        </p:spPr>
        <p:txBody>
          <a:bodyPr wrap="square" numCol="2">
            <a:spAutoFit/>
          </a:bodyPr>
          <a:lstStyle/>
          <a:p>
            <a:pPr>
              <a:defRPr/>
            </a:pPr>
            <a:r>
              <a:rPr lang="en-US" sz="1200" b="1" dirty="0">
                <a:solidFill>
                  <a:srgbClr val="7A0306"/>
                </a:solidFill>
                <a:latin typeface="Fira Sans Light"/>
              </a:rPr>
              <a:t>Apache County</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Fira Sans Light"/>
                <a:ea typeface="Times New Roman" panose="02020603050405020304" pitchFamily="18" charset="0"/>
                <a:cs typeface="Times New Roman" panose="02020603050405020304" pitchFamily="18" charset="0"/>
              </a:rPr>
              <a:t>White Mountain Regional Medical Center</a:t>
            </a:r>
            <a:endParaRPr kumimoji="0" lang="en-US" sz="11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endParaRPr>
          </a:p>
          <a:p>
            <a:pPr>
              <a:defRPr/>
            </a:pPr>
            <a:r>
              <a:rPr lang="en-US" sz="1200" b="1" dirty="0">
                <a:solidFill>
                  <a:srgbClr val="7A0306"/>
                </a:solidFill>
                <a:latin typeface="Fira Sans Light"/>
              </a:rPr>
              <a:t>Coconino County</a:t>
            </a:r>
          </a:p>
          <a:p>
            <a:pPr marR="0" indent="0" fontAlgn="auto">
              <a:lnSpc>
                <a:spcPct val="100000"/>
              </a:lnSpc>
              <a:spcBef>
                <a:spcPts val="0"/>
              </a:spcBef>
              <a:buClrTx/>
              <a:buSzTx/>
              <a:buFontTx/>
              <a:buNone/>
              <a:tabLst/>
              <a:defRPr/>
            </a:pPr>
            <a:r>
              <a:rPr lang="en-US" sz="1100" dirty="0">
                <a:solidFill>
                  <a:prstClr val="black"/>
                </a:solidFill>
                <a:latin typeface="Fira Sans Light"/>
              </a:rPr>
              <a:t>Flagstaff Medical Center</a:t>
            </a:r>
          </a:p>
          <a:p>
            <a:pPr marR="0" indent="0" fontAlgn="auto">
              <a:lnSpc>
                <a:spcPct val="100000"/>
              </a:lnSpc>
              <a:spcBef>
                <a:spcPts val="0"/>
              </a:spcBef>
              <a:buClrTx/>
              <a:buSzTx/>
              <a:buFontTx/>
              <a:buNone/>
              <a:tabLst/>
              <a:defRPr/>
            </a:pPr>
            <a:r>
              <a:rPr lang="en-US" sz="1100" dirty="0">
                <a:solidFill>
                  <a:prstClr val="black"/>
                </a:solidFill>
                <a:latin typeface="Fira Sans Light"/>
              </a:rPr>
              <a:t>Page </a:t>
            </a:r>
            <a:r>
              <a:rPr lang="en-US" sz="1100" dirty="0" smtClean="0">
                <a:solidFill>
                  <a:prstClr val="black"/>
                </a:solidFill>
                <a:latin typeface="Fira Sans Light"/>
              </a:rPr>
              <a:t>Hospital</a:t>
            </a:r>
          </a:p>
          <a:p>
            <a:pPr marR="0" indent="0" fontAlgn="auto">
              <a:lnSpc>
                <a:spcPct val="100000"/>
              </a:lnSpc>
              <a:spcBef>
                <a:spcPts val="0"/>
              </a:spcBef>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endParaRPr>
          </a:p>
          <a:p>
            <a:pPr>
              <a:defRPr/>
            </a:pPr>
            <a:r>
              <a:rPr lang="en-US" sz="1200" b="1" dirty="0">
                <a:solidFill>
                  <a:srgbClr val="7A0306"/>
                </a:solidFill>
                <a:latin typeface="Fira Sans Light"/>
              </a:rPr>
              <a:t>Cochise County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prstClr val="black"/>
                </a:solidFill>
                <a:effectLst/>
                <a:uLnTx/>
                <a:uFillTx/>
                <a:latin typeface="Fira Sans Light"/>
                <a:ea typeface="Calibri" panose="020F0502020204030204" pitchFamily="34" charset="0"/>
                <a:cs typeface="Times New Roman" panose="02020603050405020304" pitchFamily="18" charset="0"/>
              </a:rPr>
              <a:t>Canyon Vista Medical Center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prstClr val="black"/>
                </a:solidFill>
                <a:effectLst/>
                <a:uLnTx/>
                <a:uFillTx/>
                <a:latin typeface="Fira Sans Light"/>
                <a:ea typeface="Calibri" panose="020F0502020204030204" pitchFamily="34" charset="0"/>
                <a:cs typeface="Times New Roman" panose="02020603050405020304" pitchFamily="18" charset="0"/>
              </a:rPr>
              <a:t>Copper </a:t>
            </a:r>
            <a:r>
              <a:rPr kumimoji="0" lang="en-US" sz="1100" b="0" i="0" u="none" strike="noStrike" kern="1200" cap="none" spc="0" normalizeH="0" baseline="0" noProof="0" dirty="0">
                <a:ln>
                  <a:noFill/>
                </a:ln>
                <a:solidFill>
                  <a:prstClr val="black"/>
                </a:solidFill>
                <a:effectLst/>
                <a:uLnTx/>
                <a:uFillTx/>
                <a:latin typeface="Fira Sans Light"/>
                <a:ea typeface="Calibri" panose="020F0502020204030204" pitchFamily="34" charset="0"/>
                <a:cs typeface="Times New Roman" panose="02020603050405020304" pitchFamily="18" charset="0"/>
              </a:rPr>
              <a:t>Queen Community Hospital</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Fira Sans Light"/>
                <a:ea typeface="Calibri" panose="020F0502020204030204" pitchFamily="34" charset="0"/>
                <a:cs typeface="Times New Roman" panose="02020603050405020304" pitchFamily="18" charset="0"/>
              </a:rPr>
              <a:t>Douglas Emergency Department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Fira Sans Light"/>
                <a:ea typeface="Calibri" panose="020F0502020204030204" pitchFamily="34" charset="0"/>
                <a:cs typeface="Times New Roman" panose="02020603050405020304" pitchFamily="18" charset="0"/>
              </a:rPr>
              <a:t>Northern Cochise Community Hospital</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p>
          <a:p>
            <a:pPr>
              <a:defRPr/>
            </a:pPr>
            <a:r>
              <a:rPr lang="en-US" sz="1200" b="1" dirty="0">
                <a:solidFill>
                  <a:srgbClr val="7A0306"/>
                </a:solidFill>
                <a:latin typeface="Fira Sans Light"/>
              </a:rPr>
              <a:t>Gila County</a:t>
            </a:r>
          </a:p>
          <a:p>
            <a:pPr>
              <a:defRPr/>
            </a:pPr>
            <a:r>
              <a:rPr lang="en-US" sz="1100" dirty="0">
                <a:solidFill>
                  <a:prstClr val="black"/>
                </a:solidFill>
                <a:latin typeface="Fira Sans Light"/>
                <a:ea typeface="Calibri" panose="020F0502020204030204" pitchFamily="34" charset="0"/>
                <a:cs typeface="Times New Roman" panose="02020603050405020304" pitchFamily="18" charset="0"/>
              </a:rPr>
              <a:t>Banner Payson Medical Center</a:t>
            </a:r>
          </a:p>
          <a:p>
            <a:pPr>
              <a:defRPr/>
            </a:pPr>
            <a:r>
              <a:rPr lang="en-US" sz="1100" dirty="0" err="1">
                <a:solidFill>
                  <a:prstClr val="black"/>
                </a:solidFill>
                <a:latin typeface="Fira Sans Light"/>
                <a:ea typeface="Calibri" panose="020F0502020204030204" pitchFamily="34" charset="0"/>
                <a:cs typeface="Times New Roman" panose="02020603050405020304" pitchFamily="18" charset="0"/>
              </a:rPr>
              <a:t>Cobre</a:t>
            </a:r>
            <a:r>
              <a:rPr lang="en-US" sz="1100" dirty="0">
                <a:solidFill>
                  <a:prstClr val="black"/>
                </a:solidFill>
                <a:latin typeface="Fira Sans Light"/>
                <a:ea typeface="Calibri" panose="020F0502020204030204" pitchFamily="34" charset="0"/>
                <a:cs typeface="Times New Roman" panose="02020603050405020304" pitchFamily="18" charset="0"/>
              </a:rPr>
              <a:t> Valley Regional Medical </a:t>
            </a:r>
            <a:r>
              <a:rPr lang="en-US" sz="1100" dirty="0" smtClean="0">
                <a:solidFill>
                  <a:prstClr val="black"/>
                </a:solidFill>
                <a:latin typeface="Fira Sans Light"/>
                <a:ea typeface="Calibri" panose="020F0502020204030204" pitchFamily="34" charset="0"/>
                <a:cs typeface="Times New Roman" panose="02020603050405020304" pitchFamily="18" charset="0"/>
              </a:rPr>
              <a:t>Center</a:t>
            </a:r>
          </a:p>
          <a:p>
            <a:pPr>
              <a:defRPr/>
            </a:pPr>
            <a:endParaRPr lang="en-US" sz="1100" b="1" dirty="0">
              <a:solidFill>
                <a:prstClr val="black"/>
              </a:solidFill>
              <a:latin typeface="Fira Sans Light"/>
              <a:cs typeface="Times New Roman" panose="02020603050405020304" pitchFamily="18" charset="0"/>
            </a:endParaRPr>
          </a:p>
          <a:p>
            <a:pPr>
              <a:defRPr/>
            </a:pPr>
            <a:r>
              <a:rPr lang="en-US" sz="1200" b="1" dirty="0" smtClean="0">
                <a:solidFill>
                  <a:srgbClr val="7A0306"/>
                </a:solidFill>
                <a:latin typeface="Fira Sans Light"/>
              </a:rPr>
              <a:t>Graham </a:t>
            </a:r>
            <a:r>
              <a:rPr lang="en-US" sz="1200" b="1" dirty="0">
                <a:solidFill>
                  <a:srgbClr val="7A0306"/>
                </a:solidFill>
                <a:latin typeface="Fira Sans Light"/>
              </a:rPr>
              <a:t>County</a:t>
            </a:r>
          </a:p>
          <a:p>
            <a:pPr lvl="0">
              <a:spcAft>
                <a:spcPts val="600"/>
              </a:spcAft>
              <a:defRPr/>
            </a:pPr>
            <a:r>
              <a:rPr lang="en-US" sz="1100" dirty="0" smtClean="0">
                <a:latin typeface="Fira Sans Light"/>
              </a:rPr>
              <a:t>Mt. </a:t>
            </a:r>
            <a:r>
              <a:rPr lang="en-US" sz="1100" dirty="0">
                <a:latin typeface="Fira Sans Light"/>
              </a:rPr>
              <a:t>G</a:t>
            </a:r>
            <a:r>
              <a:rPr lang="en-US" sz="1100" dirty="0" smtClean="0">
                <a:latin typeface="Fira Sans Light"/>
              </a:rPr>
              <a:t>raham Regional </a:t>
            </a:r>
            <a:r>
              <a:rPr lang="en-US" sz="1100" dirty="0">
                <a:latin typeface="Fira Sans Light"/>
              </a:rPr>
              <a:t>Medical Center</a:t>
            </a:r>
          </a:p>
          <a:p>
            <a:pPr>
              <a:defRPr/>
            </a:pPr>
            <a:endParaRPr lang="en-US" sz="1200" b="1" dirty="0">
              <a:solidFill>
                <a:srgbClr val="7A0306"/>
              </a:solidFill>
              <a:latin typeface="Fira Sans Light"/>
            </a:endParaRPr>
          </a:p>
          <a:p>
            <a:pPr>
              <a:defRPr/>
            </a:pPr>
            <a:r>
              <a:rPr lang="en-US" sz="1200" b="1" dirty="0" smtClean="0">
                <a:solidFill>
                  <a:srgbClr val="7A0306"/>
                </a:solidFill>
                <a:latin typeface="Fira Sans Light"/>
              </a:rPr>
              <a:t>La </a:t>
            </a:r>
            <a:r>
              <a:rPr lang="en-US" sz="1200" b="1" dirty="0">
                <a:solidFill>
                  <a:srgbClr val="7A0306"/>
                </a:solidFill>
                <a:latin typeface="Fira Sans Light"/>
              </a:rPr>
              <a:t>Paz County</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Fira Sans Light"/>
                <a:ea typeface="Times New Roman" panose="02020603050405020304" pitchFamily="18" charset="0"/>
                <a:cs typeface="Times New Roman" panose="02020603050405020304" pitchFamily="18" charset="0"/>
              </a:rPr>
              <a:t>La Paz Regional </a:t>
            </a:r>
            <a:r>
              <a:rPr kumimoji="0" lang="en-US" sz="1100" b="0" i="0" u="none" strike="noStrike" kern="1200" cap="none" spc="0" normalizeH="0" baseline="0" noProof="0" dirty="0" smtClean="0">
                <a:ln>
                  <a:noFill/>
                </a:ln>
                <a:solidFill>
                  <a:srgbClr val="000000"/>
                </a:solidFill>
                <a:effectLst/>
                <a:uLnTx/>
                <a:uFillTx/>
                <a:latin typeface="Fira Sans Light"/>
                <a:ea typeface="Times New Roman" panose="02020603050405020304" pitchFamily="18" charset="0"/>
                <a:cs typeface="Times New Roman" panose="02020603050405020304" pitchFamily="18" charset="0"/>
              </a:rPr>
              <a:t>Hospital</a:t>
            </a:r>
            <a:endParaRPr kumimoji="0" lang="en-US" sz="11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7A0306"/>
                </a:solidFill>
                <a:effectLst/>
                <a:uLnTx/>
                <a:uFillTx/>
                <a:latin typeface="Fira Sans Light"/>
                <a:ea typeface="+mn-ea"/>
                <a:cs typeface="+mn-cs"/>
              </a:rPr>
              <a:t>Mohave County</a:t>
            </a:r>
          </a:p>
          <a:p>
            <a:pPr>
              <a:spcAft>
                <a:spcPts val="0"/>
              </a:spcAft>
              <a:defRPr/>
            </a:pPr>
            <a:r>
              <a:rPr lang="en-US" sz="1100" dirty="0">
                <a:solidFill>
                  <a:prstClr val="black"/>
                </a:solidFill>
                <a:latin typeface="Fira Sans Light"/>
              </a:rPr>
              <a:t>Havasu Regional Medical Center</a:t>
            </a:r>
          </a:p>
          <a:p>
            <a:pPr>
              <a:defRPr/>
            </a:pPr>
            <a:r>
              <a:rPr lang="en-US" sz="1100" dirty="0">
                <a:solidFill>
                  <a:prstClr val="black"/>
                </a:solidFill>
                <a:latin typeface="Fira Sans Light"/>
                <a:ea typeface="Calibri" panose="020F0502020204030204" pitchFamily="34" charset="0"/>
                <a:cs typeface="Times New Roman" panose="02020603050405020304" pitchFamily="18" charset="0"/>
              </a:rPr>
              <a:t>Kingman Regional Medical Center</a:t>
            </a:r>
          </a:p>
          <a:p>
            <a:pPr>
              <a:defRPr/>
            </a:pPr>
            <a:r>
              <a:rPr lang="en-US" sz="1100" dirty="0">
                <a:solidFill>
                  <a:prstClr val="black"/>
                </a:solidFill>
                <a:latin typeface="Fira Sans Light"/>
                <a:ea typeface="Calibri" panose="020F0502020204030204" pitchFamily="34" charset="0"/>
                <a:cs typeface="Times New Roman" panose="02020603050405020304" pitchFamily="18" charset="0"/>
              </a:rPr>
              <a:t>Kingman Regional Medical Center - Hualapai Mountain Campus</a:t>
            </a:r>
          </a:p>
          <a:p>
            <a:pPr>
              <a:defRPr/>
            </a:pPr>
            <a:r>
              <a:rPr lang="en-US" sz="1100" dirty="0" smtClean="0">
                <a:solidFill>
                  <a:prstClr val="black"/>
                </a:solidFill>
                <a:latin typeface="Fira Sans Light"/>
                <a:ea typeface="Calibri" panose="020F0502020204030204" pitchFamily="34" charset="0"/>
                <a:cs typeface="Times New Roman" panose="02020603050405020304" pitchFamily="18" charset="0"/>
              </a:rPr>
              <a:t>Valley </a:t>
            </a:r>
            <a:r>
              <a:rPr lang="en-US" sz="1100" dirty="0">
                <a:solidFill>
                  <a:prstClr val="black"/>
                </a:solidFill>
                <a:latin typeface="Fira Sans Light"/>
                <a:ea typeface="Calibri" panose="020F0502020204030204" pitchFamily="34" charset="0"/>
                <a:cs typeface="Times New Roman" panose="02020603050405020304" pitchFamily="18" charset="0"/>
              </a:rPr>
              <a:t>View Medical Center</a:t>
            </a:r>
          </a:p>
          <a:p>
            <a:pPr>
              <a:defRPr/>
            </a:pPr>
            <a:r>
              <a:rPr lang="en-US" sz="1100" dirty="0">
                <a:solidFill>
                  <a:prstClr val="black"/>
                </a:solidFill>
                <a:latin typeface="Fira Sans Light"/>
                <a:ea typeface="Calibri" panose="020F0502020204030204" pitchFamily="34" charset="0"/>
                <a:cs typeface="Times New Roman" panose="02020603050405020304" pitchFamily="18" charset="0"/>
              </a:rPr>
              <a:t>Western Arizona Regional Medical </a:t>
            </a:r>
            <a:r>
              <a:rPr lang="en-US" sz="1100" dirty="0" smtClean="0">
                <a:solidFill>
                  <a:prstClr val="black"/>
                </a:solidFill>
                <a:latin typeface="Fira Sans Light"/>
                <a:ea typeface="Calibri" panose="020F0502020204030204" pitchFamily="34" charset="0"/>
                <a:cs typeface="Times New Roman" panose="02020603050405020304" pitchFamily="18" charset="0"/>
              </a:rPr>
              <a:t>Center</a:t>
            </a:r>
            <a:endParaRPr kumimoji="0" lang="en-US" sz="1200" b="1" i="0" u="none" strike="noStrike" kern="1200" cap="none" spc="0" normalizeH="0" baseline="0" noProof="0" dirty="0" smtClean="0">
              <a:ln>
                <a:noFill/>
              </a:ln>
              <a:solidFill>
                <a:srgbClr val="7A0306"/>
              </a:solidFill>
              <a:effectLst/>
              <a:uLnTx/>
              <a:uFillTx/>
              <a:latin typeface="Fira Sans Light"/>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b="1" dirty="0">
              <a:solidFill>
                <a:srgbClr val="7A0306"/>
              </a:solidFill>
              <a:latin typeface="Fira Sans Light"/>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rgbClr val="7A0306"/>
                </a:solidFill>
                <a:effectLst/>
                <a:uLnTx/>
                <a:uFillTx/>
                <a:latin typeface="Fira Sans Light"/>
              </a:rPr>
              <a:t>Navajo </a:t>
            </a:r>
            <a:r>
              <a:rPr kumimoji="0" lang="en-US" sz="1200" b="1" i="0" u="none" strike="noStrike" kern="1200" cap="none" spc="0" normalizeH="0" baseline="0" noProof="0" dirty="0">
                <a:ln>
                  <a:noFill/>
                </a:ln>
                <a:solidFill>
                  <a:srgbClr val="7A0306"/>
                </a:solidFill>
                <a:effectLst/>
                <a:uLnTx/>
                <a:uFillTx/>
                <a:latin typeface="Fira Sans Light"/>
              </a:rPr>
              <a:t>County</a:t>
            </a:r>
          </a:p>
          <a:p>
            <a:pPr>
              <a:defRPr/>
            </a:pPr>
            <a:r>
              <a:rPr lang="en-US" sz="1100" dirty="0">
                <a:solidFill>
                  <a:prstClr val="black"/>
                </a:solidFill>
                <a:latin typeface="Fira Sans Light"/>
                <a:ea typeface="Calibri" panose="020F0502020204030204" pitchFamily="34" charset="0"/>
                <a:cs typeface="Times New Roman" panose="02020603050405020304" pitchFamily="18" charset="0"/>
              </a:rPr>
              <a:t>Little Colorado Medical </a:t>
            </a:r>
            <a:r>
              <a:rPr lang="en-US" sz="1100" dirty="0">
                <a:solidFill>
                  <a:prstClr val="black"/>
                </a:solidFill>
                <a:latin typeface="Fira Sans Light"/>
                <a:ea typeface="Calibri" panose="020F0502020204030204" pitchFamily="34" charset="0"/>
                <a:cs typeface="Times New Roman" panose="02020603050405020304" pitchFamily="18" charset="0"/>
              </a:rPr>
              <a:t>Center</a:t>
            </a:r>
          </a:p>
          <a:p>
            <a:pPr>
              <a:defRPr/>
            </a:pPr>
            <a:r>
              <a:rPr lang="en-US" sz="1100" dirty="0">
                <a:solidFill>
                  <a:prstClr val="black"/>
                </a:solidFill>
                <a:latin typeface="Fira Sans Light"/>
                <a:ea typeface="Calibri" panose="020F0502020204030204" pitchFamily="34" charset="0"/>
                <a:cs typeface="Times New Roman" panose="02020603050405020304" pitchFamily="18" charset="0"/>
              </a:rPr>
              <a:t>Summit Regional Healthcare Medical Center</a:t>
            </a:r>
            <a:endParaRPr lang="en-US" sz="1100" dirty="0">
              <a:solidFill>
                <a:prstClr val="black"/>
              </a:solidFill>
              <a:latin typeface="Fira Sans Light"/>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smtClean="0">
              <a:ln>
                <a:noFill/>
              </a:ln>
              <a:solidFill>
                <a:srgbClr val="7A0306"/>
              </a:solidFill>
              <a:effectLst/>
              <a:uLnTx/>
              <a:uFillTx/>
              <a:latin typeface="Fira Sans Ligh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dirty="0" smtClean="0">
                <a:solidFill>
                  <a:srgbClr val="7A0306"/>
                </a:solidFill>
                <a:latin typeface="Fira Sans Light"/>
              </a:rPr>
              <a:t>Pima County</a:t>
            </a:r>
            <a:endParaRPr kumimoji="0" lang="en-US" sz="1200" b="1" i="0" u="none" strike="noStrike" kern="1200" cap="none" spc="0" normalizeH="0" baseline="0" noProof="0" dirty="0">
              <a:ln>
                <a:noFill/>
              </a:ln>
              <a:solidFill>
                <a:srgbClr val="7A0306"/>
              </a:solidFill>
              <a:effectLst/>
              <a:uLnTx/>
              <a:uFillTx/>
              <a:latin typeface="Fira Sans Light"/>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Fira Sans Light"/>
              </a:rPr>
              <a:t>Banner University Medical Center South</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Fira Sans Light"/>
              </a:rPr>
              <a:t>Banner University Medical Center </a:t>
            </a:r>
            <a:r>
              <a:rPr kumimoji="0" lang="en-US" sz="1100" b="0" i="0" u="none" strike="noStrike" kern="1200" cap="none" spc="0" normalizeH="0" baseline="0" noProof="0" dirty="0" smtClean="0">
                <a:ln>
                  <a:noFill/>
                </a:ln>
                <a:solidFill>
                  <a:prstClr val="black"/>
                </a:solidFill>
                <a:effectLst/>
                <a:uLnTx/>
                <a:uFillTx/>
                <a:latin typeface="Fira Sans Light"/>
              </a:rPr>
              <a:t>Tucson</a:t>
            </a:r>
          </a:p>
          <a:p>
            <a:pPr lvl="0">
              <a:defRPr/>
            </a:pPr>
            <a:r>
              <a:rPr lang="en-US" sz="1100" dirty="0" smtClean="0">
                <a:solidFill>
                  <a:prstClr val="black"/>
                </a:solidFill>
                <a:latin typeface="Fira Sans Light"/>
              </a:rPr>
              <a:t>Carondelet Marana </a:t>
            </a:r>
            <a:r>
              <a:rPr lang="en-US" sz="1100" dirty="0">
                <a:solidFill>
                  <a:prstClr val="black"/>
                </a:solidFill>
                <a:latin typeface="Fira Sans Light"/>
              </a:rPr>
              <a:t>Hospital</a:t>
            </a:r>
          </a:p>
          <a:p>
            <a:pPr lvl="0">
              <a:defRPr/>
            </a:pPr>
            <a:r>
              <a:rPr lang="en-US" sz="1100" dirty="0">
                <a:solidFill>
                  <a:prstClr val="black"/>
                </a:solidFill>
                <a:latin typeface="Fira Sans Light"/>
              </a:rPr>
              <a:t>Carondelet St. Joseph’s Hospital</a:t>
            </a:r>
          </a:p>
          <a:p>
            <a:pPr lvl="0">
              <a:defRPr/>
            </a:pPr>
            <a:r>
              <a:rPr lang="en-US" sz="1100" dirty="0">
                <a:solidFill>
                  <a:prstClr val="black"/>
                </a:solidFill>
                <a:latin typeface="Fira Sans Light"/>
              </a:rPr>
              <a:t>Carondelet St. Mary’s </a:t>
            </a:r>
            <a:r>
              <a:rPr lang="en-US" sz="1100" dirty="0" smtClean="0">
                <a:solidFill>
                  <a:prstClr val="black"/>
                </a:solidFill>
                <a:latin typeface="Fira Sans Light"/>
              </a:rPr>
              <a:t>Hospital</a:t>
            </a:r>
          </a:p>
          <a:p>
            <a:pPr lvl="0">
              <a:defRPr/>
            </a:pPr>
            <a:r>
              <a:rPr lang="en-US" sz="1100" dirty="0" smtClean="0">
                <a:solidFill>
                  <a:prstClr val="black"/>
                </a:solidFill>
                <a:latin typeface="Fira Sans Light"/>
              </a:rPr>
              <a:t>Carondelet St. Raphael’s Emergency Center</a:t>
            </a:r>
            <a:endParaRPr lang="en-US" sz="1100" dirty="0">
              <a:solidFill>
                <a:prstClr val="black"/>
              </a:solidFill>
              <a:latin typeface="Fira Sans Light"/>
            </a:endParaRPr>
          </a:p>
          <a:p>
            <a:pPr lvl="0">
              <a:defRPr/>
            </a:pPr>
            <a:r>
              <a:rPr lang="en-US" sz="1100" dirty="0" smtClean="0">
                <a:solidFill>
                  <a:prstClr val="black"/>
                </a:solidFill>
                <a:latin typeface="Fira Sans Light"/>
              </a:rPr>
              <a:t>Northwest </a:t>
            </a:r>
            <a:r>
              <a:rPr lang="en-US" sz="1100" dirty="0">
                <a:solidFill>
                  <a:prstClr val="black"/>
                </a:solidFill>
                <a:latin typeface="Fira Sans Light"/>
              </a:rPr>
              <a:t>Emergency Center at Marana</a:t>
            </a:r>
          </a:p>
          <a:p>
            <a:pPr lvl="0">
              <a:defRPr/>
            </a:pPr>
            <a:r>
              <a:rPr lang="en-US" sz="1100" dirty="0">
                <a:solidFill>
                  <a:prstClr val="black"/>
                </a:solidFill>
                <a:latin typeface="Fira Sans Light"/>
              </a:rPr>
              <a:t>Northwest Emergency Center at Vail</a:t>
            </a:r>
          </a:p>
          <a:p>
            <a:pPr lvl="0">
              <a:defRPr/>
            </a:pPr>
            <a:r>
              <a:rPr lang="en-US" sz="1100" dirty="0">
                <a:solidFill>
                  <a:prstClr val="black"/>
                </a:solidFill>
                <a:latin typeface="Fira Sans Light"/>
              </a:rPr>
              <a:t>Northwest Medical </a:t>
            </a:r>
            <a:r>
              <a:rPr lang="en-US" sz="1100" dirty="0" smtClean="0">
                <a:solidFill>
                  <a:prstClr val="black"/>
                </a:solidFill>
                <a:latin typeface="Fira Sans Light"/>
              </a:rPr>
              <a:t>Center</a:t>
            </a:r>
          </a:p>
          <a:p>
            <a:pPr lvl="0">
              <a:defRPr/>
            </a:pPr>
            <a:r>
              <a:rPr lang="en-US" sz="1100" dirty="0" smtClean="0">
                <a:solidFill>
                  <a:prstClr val="black"/>
                </a:solidFill>
                <a:latin typeface="Fira Sans Light"/>
              </a:rPr>
              <a:t>Northwest Medial Center </a:t>
            </a:r>
            <a:r>
              <a:rPr lang="en-US" sz="1100" dirty="0" err="1" smtClean="0">
                <a:solidFill>
                  <a:prstClr val="black"/>
                </a:solidFill>
                <a:latin typeface="Fira Sans Light"/>
              </a:rPr>
              <a:t>Sahuarita</a:t>
            </a:r>
            <a:endParaRPr lang="en-US" sz="1100" dirty="0">
              <a:solidFill>
                <a:prstClr val="black"/>
              </a:solidFill>
              <a:latin typeface="Fira Sans Light"/>
            </a:endParaRPr>
          </a:p>
          <a:p>
            <a:pPr lvl="0">
              <a:defRPr/>
            </a:pPr>
            <a:r>
              <a:rPr lang="en-US" sz="1100" dirty="0">
                <a:solidFill>
                  <a:prstClr val="black"/>
                </a:solidFill>
                <a:latin typeface="Fira Sans Light"/>
              </a:rPr>
              <a:t>Oro Valley Hospital</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dirty="0" smtClean="0">
                <a:ln>
                  <a:noFill/>
                </a:ln>
                <a:solidFill>
                  <a:prstClr val="black"/>
                </a:solidFill>
                <a:effectLst/>
                <a:uLnTx/>
                <a:uFillTx/>
                <a:latin typeface="Fira Sans Light"/>
              </a:rPr>
              <a:t>Tucson </a:t>
            </a:r>
            <a:r>
              <a:rPr kumimoji="0" lang="en-US" sz="1100" b="0" i="0" u="none" strike="noStrike" kern="1200" cap="none" spc="0" normalizeH="0" baseline="0" noProof="0" dirty="0">
                <a:ln>
                  <a:noFill/>
                </a:ln>
                <a:solidFill>
                  <a:prstClr val="black"/>
                </a:solidFill>
                <a:effectLst/>
                <a:uLnTx/>
                <a:uFillTx/>
                <a:latin typeface="Fira Sans Light"/>
              </a:rPr>
              <a:t>Medical Center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7A0306"/>
                </a:solidFill>
                <a:effectLst/>
                <a:uLnTx/>
                <a:uFillTx/>
                <a:latin typeface="Fira Sans Light"/>
                <a:ea typeface="+mn-ea"/>
                <a:cs typeface="+mn-cs"/>
              </a:rPr>
              <a:t>Pinal County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Fira Sans Light"/>
              </a:rPr>
              <a:t>Banner Goldfield Medical Center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prstClr val="black"/>
                </a:solidFill>
                <a:effectLst/>
                <a:uLnTx/>
                <a:uFillTx/>
                <a:latin typeface="Fira Sans Light"/>
              </a:rPr>
              <a:t>Banner Ironwood Medical Center</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100" dirty="0" smtClean="0">
                <a:solidFill>
                  <a:prstClr val="black"/>
                </a:solidFill>
                <a:latin typeface="Fira Sans Light"/>
              </a:rPr>
              <a:t>Banner Casa Grande Medical Center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prstClr val="black"/>
                </a:solidFill>
                <a:effectLst/>
                <a:uLnTx/>
                <a:uFillTx/>
                <a:latin typeface="Fira Sans Light"/>
              </a:rPr>
              <a:t>Florence Hospital</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smtClean="0">
              <a:ln>
                <a:noFill/>
              </a:ln>
              <a:solidFill>
                <a:srgbClr val="7A0306"/>
              </a:solidFill>
              <a:effectLst/>
              <a:uLnTx/>
              <a:uFillTx/>
              <a:latin typeface="Fira Sans Ligh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rgbClr val="7A0306"/>
                </a:solidFill>
                <a:effectLst/>
                <a:uLnTx/>
                <a:uFillTx/>
                <a:latin typeface="Fira Sans Light"/>
                <a:ea typeface="+mn-ea"/>
                <a:cs typeface="+mn-cs"/>
              </a:rPr>
              <a:t>Santa </a:t>
            </a:r>
            <a:r>
              <a:rPr kumimoji="0" lang="en-US" sz="1200" b="1" i="0" u="none" strike="noStrike" kern="1200" cap="none" spc="0" normalizeH="0" baseline="0" noProof="0" dirty="0">
                <a:ln>
                  <a:noFill/>
                </a:ln>
                <a:solidFill>
                  <a:srgbClr val="7A0306"/>
                </a:solidFill>
                <a:effectLst/>
                <a:uLnTx/>
                <a:uFillTx/>
                <a:latin typeface="Fira Sans Light"/>
                <a:ea typeface="+mn-ea"/>
                <a:cs typeface="+mn-cs"/>
              </a:rPr>
              <a:t>Cruz County</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dirty="0" smtClean="0">
                <a:ln>
                  <a:noFill/>
                </a:ln>
                <a:solidFill>
                  <a:prstClr val="black"/>
                </a:solidFill>
                <a:effectLst/>
                <a:uLnTx/>
                <a:uFillTx/>
                <a:latin typeface="Fira Sans Light"/>
                <a:ea typeface="+mn-ea"/>
                <a:cs typeface="+mn-cs"/>
              </a:rPr>
              <a:t>Carondelet Holy </a:t>
            </a:r>
            <a:r>
              <a:rPr kumimoji="0" lang="en-US" sz="1100" b="0" i="0" u="none" strike="noStrike" kern="1200" cap="none" spc="0" normalizeH="0" baseline="0" noProof="0" dirty="0">
                <a:ln>
                  <a:noFill/>
                </a:ln>
                <a:solidFill>
                  <a:prstClr val="black"/>
                </a:solidFill>
                <a:effectLst/>
                <a:uLnTx/>
                <a:uFillTx/>
                <a:latin typeface="Fira Sans Light"/>
                <a:ea typeface="+mn-ea"/>
                <a:cs typeface="+mn-cs"/>
              </a:rPr>
              <a:t>Cross Hospital</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7A0306"/>
                </a:solidFill>
                <a:effectLst/>
                <a:uLnTx/>
                <a:uFillTx/>
                <a:latin typeface="Fira Sans Light"/>
                <a:ea typeface="+mn-ea"/>
                <a:cs typeface="+mn-cs"/>
              </a:rPr>
              <a:t>Yavapai County</a:t>
            </a:r>
          </a:p>
          <a:p>
            <a:pPr marL="0" marR="0" lvl="0" indent="-18288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prstClr val="black"/>
                </a:solidFill>
                <a:effectLst/>
                <a:uLnTx/>
                <a:uFillTx/>
                <a:latin typeface="Fira Sans Light"/>
              </a:rPr>
              <a:t>Verde Valley Medical Center</a:t>
            </a:r>
          </a:p>
          <a:p>
            <a:pPr marL="0" marR="0" lvl="0" indent="-182880" algn="l" defTabSz="457200" rtl="0" eaLnBrk="1" fontAlgn="auto" latinLnBrk="0" hangingPunct="1">
              <a:lnSpc>
                <a:spcPct val="100000"/>
              </a:lnSpc>
              <a:spcBef>
                <a:spcPts val="0"/>
              </a:spcBef>
              <a:spcAft>
                <a:spcPts val="0"/>
              </a:spcAft>
              <a:buClrTx/>
              <a:buSzTx/>
              <a:buFontTx/>
              <a:buNone/>
              <a:tabLst/>
              <a:defRPr/>
            </a:pPr>
            <a:r>
              <a:rPr lang="en-US" sz="1100" dirty="0" smtClean="0">
                <a:solidFill>
                  <a:prstClr val="black"/>
                </a:solidFill>
                <a:latin typeface="Fira Sans Light"/>
              </a:rPr>
              <a:t>Verde Valley Medical Center-Sedona Campus</a:t>
            </a:r>
            <a:endParaRPr kumimoji="0" lang="en-US" sz="1100" b="0" i="0" u="none" strike="noStrike" kern="1200" cap="none" spc="0" normalizeH="0" baseline="0" noProof="0" dirty="0" smtClean="0">
              <a:ln>
                <a:noFill/>
              </a:ln>
              <a:solidFill>
                <a:prstClr val="black"/>
              </a:solidFill>
              <a:effectLst/>
              <a:uLnTx/>
              <a:uFillTx/>
              <a:latin typeface="Fira Sans Light"/>
            </a:endParaRPr>
          </a:p>
          <a:p>
            <a:pPr marL="0" marR="0" lvl="0" indent="-18288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prstClr val="black"/>
                </a:solidFill>
                <a:effectLst/>
                <a:uLnTx/>
                <a:uFillTx/>
                <a:latin typeface="Fira Sans Light"/>
              </a:rPr>
              <a:t>Yavapai </a:t>
            </a:r>
            <a:r>
              <a:rPr kumimoji="0" lang="en-US" sz="1100" b="0" i="0" u="none" strike="noStrike" kern="1200" cap="none" spc="0" normalizeH="0" baseline="0" noProof="0" dirty="0">
                <a:ln>
                  <a:noFill/>
                </a:ln>
                <a:solidFill>
                  <a:prstClr val="black"/>
                </a:solidFill>
                <a:effectLst/>
                <a:uLnTx/>
                <a:uFillTx/>
                <a:latin typeface="Fira Sans Light"/>
              </a:rPr>
              <a:t>Regional Medical Center East Campus</a:t>
            </a:r>
          </a:p>
          <a:p>
            <a:pPr marL="0" marR="0" lvl="0" indent="-182880" algn="l" defTabSz="457200"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Fira Sans Light"/>
              </a:rPr>
              <a:t>Yavapai Regional Medical Center West Campus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7A0306"/>
                </a:solidFill>
                <a:effectLst/>
                <a:uLnTx/>
                <a:uFillTx/>
                <a:latin typeface="Fira Sans Light"/>
                <a:ea typeface="+mn-ea"/>
                <a:cs typeface="+mn-cs"/>
              </a:rPr>
              <a:t>Yuma County</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Fira Sans Light"/>
                <a:ea typeface="+mn-ea"/>
                <a:cs typeface="+mn-cs"/>
              </a:rPr>
              <a:t>Yuma Regional Medical Center</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027226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8229600" cy="861601"/>
          </a:xfrm>
        </p:spPr>
        <p:txBody>
          <a:bodyPr>
            <a:noAutofit/>
          </a:bodyPr>
          <a:lstStyle/>
          <a:p>
            <a:r>
              <a:rPr lang="en-US" dirty="0" smtClean="0">
                <a:solidFill>
                  <a:srgbClr val="7A0306"/>
                </a:solidFill>
                <a:latin typeface="Fira Sans"/>
                <a:cs typeface="Fira Sans"/>
              </a:rPr>
              <a:t>Current Facilities in Production</a:t>
            </a:r>
            <a:endParaRPr lang="en-US" dirty="0">
              <a:solidFill>
                <a:srgbClr val="7A0306"/>
              </a:solidFill>
            </a:endParaRPr>
          </a:p>
        </p:txBody>
      </p:sp>
      <p:sp>
        <p:nvSpPr>
          <p:cNvPr id="6" name="Content Placeholder 3"/>
          <p:cNvSpPr txBox="1">
            <a:spLocks/>
          </p:cNvSpPr>
          <p:nvPr/>
        </p:nvSpPr>
        <p:spPr>
          <a:xfrm>
            <a:off x="621094" y="1464162"/>
            <a:ext cx="8354230" cy="5127372"/>
          </a:xfrm>
          <a:prstGeom prst="rect">
            <a:avLst/>
          </a:prstGeom>
        </p:spPr>
        <p:txBody>
          <a:bodyPr vert="horz" lIns="91440" tIns="45720" rIns="91440" bIns="45720" numCol="2"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1600" b="0" i="0" u="none" strike="noStrike" kern="1200" cap="none" spc="0" normalizeH="0" baseline="0" noProof="0" dirty="0" smtClean="0">
              <a:ln>
                <a:noFill/>
              </a:ln>
              <a:solidFill>
                <a:prstClr val="black"/>
              </a:solidFill>
              <a:effectLst/>
              <a:uLnTx/>
              <a:uFillTx/>
              <a:latin typeface="Fira Sans Light"/>
              <a:ea typeface="+mn-ea"/>
              <a:cs typeface="+mn-cs"/>
            </a:endParaRPr>
          </a:p>
        </p:txBody>
      </p:sp>
      <p:sp>
        <p:nvSpPr>
          <p:cNvPr id="2" name="Rectangle 1"/>
          <p:cNvSpPr/>
          <p:nvPr/>
        </p:nvSpPr>
        <p:spPr>
          <a:xfrm>
            <a:off x="198807" y="994546"/>
            <a:ext cx="8666980" cy="4985980"/>
          </a:xfrm>
          <a:prstGeom prst="rect">
            <a:avLst/>
          </a:prstGeom>
        </p:spPr>
        <p:txBody>
          <a:bodyPr wrap="square" numCol="2">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p>
          <a:p>
            <a:pPr>
              <a:defRPr/>
            </a:pPr>
            <a:r>
              <a:rPr lang="en-US" sz="1400" b="1" dirty="0">
                <a:solidFill>
                  <a:srgbClr val="7A0306"/>
                </a:solidFill>
                <a:latin typeface="Fira Sans Light"/>
              </a:rPr>
              <a:t>Gila County</a:t>
            </a:r>
          </a:p>
          <a:p>
            <a:pPr>
              <a:defRPr/>
            </a:pPr>
            <a:r>
              <a:rPr lang="en-US" sz="1200" dirty="0">
                <a:solidFill>
                  <a:prstClr val="black"/>
                </a:solidFill>
                <a:latin typeface="Fira Sans Light"/>
                <a:cs typeface="Times New Roman" panose="02020603050405020304" pitchFamily="18" charset="0"/>
              </a:rPr>
              <a:t>Banner Urgent Care - Beeline and Hwy 260</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smtClean="0">
              <a:ln>
                <a:noFill/>
              </a:ln>
              <a:solidFill>
                <a:srgbClr val="7A0306"/>
              </a:solidFill>
              <a:effectLst/>
              <a:uLnTx/>
              <a:uFillTx/>
              <a:latin typeface="Fira Sans Ligh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b="1" dirty="0" smtClean="0">
                <a:solidFill>
                  <a:srgbClr val="7A0306"/>
                </a:solidFill>
                <a:latin typeface="Fira Sans Light"/>
              </a:rPr>
              <a:t>Navajo County</a:t>
            </a:r>
          </a:p>
          <a:p>
            <a:pPr lvl="0">
              <a:defRPr/>
            </a:pPr>
            <a:r>
              <a:rPr lang="en-US" sz="1400" dirty="0">
                <a:latin typeface="Fira Sans Light"/>
              </a:rPr>
              <a:t>Banner Urgent Care - White </a:t>
            </a:r>
            <a:r>
              <a:rPr lang="en-US" sz="1400" dirty="0" err="1">
                <a:latin typeface="Fira Sans Light"/>
              </a:rPr>
              <a:t>Mtn</a:t>
            </a:r>
            <a:r>
              <a:rPr lang="en-US" sz="1400" dirty="0">
                <a:latin typeface="Fira Sans Light"/>
              </a:rPr>
              <a:t> and Hwy 260</a:t>
            </a:r>
          </a:p>
          <a:p>
            <a:pPr lvl="0">
              <a:defRPr/>
            </a:pPr>
            <a:r>
              <a:rPr lang="en-US" sz="1400" dirty="0">
                <a:latin typeface="Fira Sans Light"/>
              </a:rPr>
              <a:t>Banner Urgent Care - Old Linden and Deuce Of Clubs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7A0306"/>
              </a:solidFill>
              <a:effectLst/>
              <a:uLnTx/>
              <a:uFillTx/>
              <a:latin typeface="Fira Sans Ligh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srgbClr val="7A0306"/>
                </a:solidFill>
                <a:effectLst/>
                <a:uLnTx/>
                <a:uFillTx/>
                <a:latin typeface="Fira Sans Light"/>
                <a:ea typeface="+mn-ea"/>
                <a:cs typeface="+mn-cs"/>
              </a:rPr>
              <a:t>Pima County</a:t>
            </a:r>
          </a:p>
          <a:p>
            <a:pPr lvl="0">
              <a:defRPr/>
            </a:pPr>
            <a:r>
              <a:rPr lang="en-US" sz="1400" dirty="0">
                <a:latin typeface="Fira Sans Light"/>
              </a:rPr>
              <a:t>TMC Urgent Care - Main Campus</a:t>
            </a:r>
          </a:p>
          <a:p>
            <a:pPr lvl="0">
              <a:defRPr/>
            </a:pPr>
            <a:r>
              <a:rPr lang="en-US" sz="1400" dirty="0">
                <a:latin typeface="Fira Sans Light"/>
              </a:rPr>
              <a:t>TMC Urgent Care - Rincon Health Campus</a:t>
            </a:r>
          </a:p>
          <a:p>
            <a:pPr lvl="0">
              <a:defRPr/>
            </a:pPr>
            <a:r>
              <a:rPr lang="en-US" sz="1400" dirty="0">
                <a:latin typeface="Fira Sans Light"/>
              </a:rPr>
              <a:t>Banner Urgent Care - Prince and Campbell</a:t>
            </a:r>
          </a:p>
          <a:p>
            <a:pPr lvl="0">
              <a:defRPr/>
            </a:pPr>
            <a:r>
              <a:rPr lang="en-US" sz="1400" dirty="0">
                <a:latin typeface="Fira Sans Light"/>
              </a:rPr>
              <a:t>Banner Urgent Care - Golf Links and Kolb</a:t>
            </a:r>
          </a:p>
          <a:p>
            <a:pPr lvl="0">
              <a:defRPr/>
            </a:pPr>
            <a:r>
              <a:rPr lang="en-US" sz="1400" dirty="0">
                <a:latin typeface="Fira Sans Light"/>
              </a:rPr>
              <a:t>Banner Urgent Care - Broadway and </a:t>
            </a:r>
            <a:r>
              <a:rPr lang="en-US" sz="1400" dirty="0" err="1">
                <a:latin typeface="Fira Sans Light"/>
              </a:rPr>
              <a:t>Craycroft</a:t>
            </a:r>
            <a:endParaRPr lang="en-US" sz="1400" dirty="0">
              <a:latin typeface="Fira Sans Light"/>
            </a:endParaRPr>
          </a:p>
          <a:p>
            <a:pPr lvl="0">
              <a:defRPr/>
            </a:pPr>
            <a:r>
              <a:rPr lang="en-US" sz="1400" dirty="0">
                <a:latin typeface="Fira Sans Light"/>
              </a:rPr>
              <a:t>Banner Urgent Care - Ina and </a:t>
            </a:r>
            <a:r>
              <a:rPr lang="en-US" sz="1400" dirty="0" err="1">
                <a:latin typeface="Fira Sans Light"/>
              </a:rPr>
              <a:t>Thornydale</a:t>
            </a:r>
            <a:endParaRPr lang="en-US" sz="1400" dirty="0">
              <a:latin typeface="Fira Sans Light"/>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7A0306"/>
              </a:solidFill>
              <a:effectLst/>
              <a:uLnTx/>
              <a:uFillTx/>
              <a:latin typeface="Fira Sans Ligh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srgbClr val="7A0306"/>
                </a:solidFill>
                <a:effectLst/>
                <a:uLnTx/>
                <a:uFillTx/>
                <a:latin typeface="Fira Sans Light"/>
                <a:ea typeface="+mn-ea"/>
                <a:cs typeface="+mn-cs"/>
              </a:rPr>
              <a:t>Pinal County</a:t>
            </a:r>
          </a:p>
          <a:p>
            <a:pPr lvl="0">
              <a:defRPr/>
            </a:pPr>
            <a:r>
              <a:rPr lang="en-US" sz="1400" dirty="0">
                <a:latin typeface="Fira Sans Light"/>
              </a:rPr>
              <a:t>Dignity Health Urgent Care - Maricopa</a:t>
            </a:r>
          </a:p>
          <a:p>
            <a:pPr lvl="0">
              <a:defRPr/>
            </a:pPr>
            <a:r>
              <a:rPr lang="en-US" sz="1400" dirty="0">
                <a:latin typeface="Fira Sans Light"/>
              </a:rPr>
              <a:t>Banner Urgent Care - Ironwood and Ocotillo</a:t>
            </a:r>
          </a:p>
          <a:p>
            <a:pPr lvl="0">
              <a:defRPr/>
            </a:pPr>
            <a:r>
              <a:rPr lang="en-US" sz="1400" dirty="0">
                <a:latin typeface="Fira Sans Light"/>
              </a:rPr>
              <a:t>Banner Urgent Care - Gary and Empire</a:t>
            </a:r>
          </a:p>
          <a:p>
            <a:pPr lvl="0">
              <a:defRPr/>
            </a:pPr>
            <a:r>
              <a:rPr lang="en-US" sz="1400" dirty="0">
                <a:latin typeface="Fira Sans Light"/>
              </a:rPr>
              <a:t>Banner Urgent Care - </a:t>
            </a:r>
            <a:r>
              <a:rPr lang="en-US" sz="1400" dirty="0" err="1">
                <a:latin typeface="Fira Sans Light"/>
              </a:rPr>
              <a:t>Mcmurray</a:t>
            </a:r>
            <a:r>
              <a:rPr lang="en-US" sz="1400" dirty="0">
                <a:latin typeface="Fira Sans Light"/>
              </a:rPr>
              <a:t> and Arizona</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7A0306"/>
              </a:solidFill>
              <a:effectLst/>
              <a:uLnTx/>
              <a:uFillTx/>
              <a:latin typeface="Fira Sans Light"/>
              <a:ea typeface="+mn-ea"/>
              <a:cs typeface="+mn-cs"/>
            </a:endParaRPr>
          </a:p>
        </p:txBody>
      </p:sp>
    </p:spTree>
    <p:extLst>
      <p:ext uri="{BB962C8B-B14F-4D97-AF65-F5344CB8AC3E}">
        <p14:creationId xmlns:p14="http://schemas.microsoft.com/office/powerpoint/2010/main" val="8791440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5878"/>
            <a:ext cx="8229600" cy="1143000"/>
          </a:xfrm>
        </p:spPr>
        <p:txBody>
          <a:bodyPr>
            <a:noAutofit/>
          </a:bodyPr>
          <a:lstStyle/>
          <a:p>
            <a:r>
              <a:rPr lang="en-US" dirty="0" smtClean="0">
                <a:solidFill>
                  <a:srgbClr val="7A0306"/>
                </a:solidFill>
                <a:latin typeface="Fira Sans"/>
                <a:cs typeface="Fira Sans"/>
              </a:rPr>
              <a:t>Current Facilities in Production</a:t>
            </a:r>
            <a:endParaRPr lang="en-US" dirty="0">
              <a:solidFill>
                <a:srgbClr val="7A0306"/>
              </a:solidFill>
            </a:endParaRPr>
          </a:p>
        </p:txBody>
      </p:sp>
      <p:sp>
        <p:nvSpPr>
          <p:cNvPr id="6" name="Content Placeholder 3"/>
          <p:cNvSpPr txBox="1">
            <a:spLocks/>
          </p:cNvSpPr>
          <p:nvPr/>
        </p:nvSpPr>
        <p:spPr>
          <a:xfrm>
            <a:off x="621094" y="1464162"/>
            <a:ext cx="8354230" cy="5127372"/>
          </a:xfrm>
          <a:prstGeom prst="rect">
            <a:avLst/>
          </a:prstGeom>
        </p:spPr>
        <p:txBody>
          <a:bodyPr vert="horz" lIns="91440" tIns="45720" rIns="91440" bIns="45720" numCol="2"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1600" b="0" i="0" u="none" strike="noStrike" kern="1200" cap="none" spc="0" normalizeH="0" baseline="0" noProof="0" dirty="0" smtClean="0">
              <a:ln>
                <a:noFill/>
              </a:ln>
              <a:solidFill>
                <a:prstClr val="black"/>
              </a:solidFill>
              <a:effectLst/>
              <a:uLnTx/>
              <a:uFillTx/>
              <a:latin typeface="Fira Sans Light"/>
              <a:ea typeface="+mn-ea"/>
              <a:cs typeface="+mn-cs"/>
            </a:endParaRPr>
          </a:p>
        </p:txBody>
      </p:sp>
      <p:sp>
        <p:nvSpPr>
          <p:cNvPr id="4" name="Rectangle 3"/>
          <p:cNvSpPr/>
          <p:nvPr/>
        </p:nvSpPr>
        <p:spPr>
          <a:xfrm>
            <a:off x="733646" y="1333913"/>
            <a:ext cx="7825563" cy="5016758"/>
          </a:xfrm>
          <a:prstGeom prst="rect">
            <a:avLst/>
          </a:prstGeom>
        </p:spPr>
        <p:txBody>
          <a:bodyPr wrap="square" numCol="2">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7A0306"/>
                </a:solidFill>
                <a:effectLst/>
                <a:uLnTx/>
                <a:uFillTx/>
                <a:latin typeface="Fira Sans Light"/>
                <a:ea typeface="Times New Roman" panose="02020603050405020304" pitchFamily="18" charset="0"/>
                <a:cs typeface="Times New Roman" panose="02020603050405020304" pitchFamily="18" charset="0"/>
              </a:rPr>
              <a:t>Maricopa County</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lvl="0">
              <a:defRPr/>
            </a:pPr>
            <a:r>
              <a:rPr lang="en-US" sz="1100" dirty="0">
                <a:solidFill>
                  <a:prstClr val="black"/>
                </a:solidFill>
                <a:latin typeface="Fira Sans Light"/>
                <a:ea typeface="Calibri" panose="020F0502020204030204" pitchFamily="34" charset="0"/>
                <a:cs typeface="Times New Roman" panose="02020603050405020304" pitchFamily="18" charset="0"/>
              </a:rPr>
              <a:t>Abrazo Arizona Heart Hospital </a:t>
            </a:r>
          </a:p>
          <a:p>
            <a:pPr lvl="0">
              <a:defRPr/>
            </a:pPr>
            <a:r>
              <a:rPr lang="en-US" sz="1100" dirty="0">
                <a:solidFill>
                  <a:prstClr val="black"/>
                </a:solidFill>
                <a:latin typeface="Fira Sans Light"/>
                <a:ea typeface="Calibri" panose="020F0502020204030204" pitchFamily="34" charset="0"/>
                <a:cs typeface="Times New Roman" panose="02020603050405020304" pitchFamily="18" charset="0"/>
              </a:rPr>
              <a:t>Abrazo Arrowhead Campus</a:t>
            </a:r>
          </a:p>
          <a:p>
            <a:pPr lvl="0">
              <a:defRPr/>
            </a:pPr>
            <a:r>
              <a:rPr lang="en-US" sz="1100" dirty="0">
                <a:solidFill>
                  <a:prstClr val="black"/>
                </a:solidFill>
                <a:latin typeface="Fira Sans Light"/>
                <a:ea typeface="Calibri" panose="020F0502020204030204" pitchFamily="34" charset="0"/>
                <a:cs typeface="Times New Roman" panose="02020603050405020304" pitchFamily="18" charset="0"/>
              </a:rPr>
              <a:t>Abrazo Buckeye Emergency Center</a:t>
            </a:r>
          </a:p>
          <a:p>
            <a:pPr lvl="0">
              <a:defRPr/>
            </a:pPr>
            <a:r>
              <a:rPr lang="en-US" sz="1100" dirty="0">
                <a:solidFill>
                  <a:prstClr val="black"/>
                </a:solidFill>
                <a:latin typeface="Fira Sans Light"/>
                <a:ea typeface="Calibri" panose="020F0502020204030204" pitchFamily="34" charset="0"/>
                <a:cs typeface="Times New Roman" panose="02020603050405020304" pitchFamily="18" charset="0"/>
              </a:rPr>
              <a:t>Abrazo Cave Creek Hospital</a:t>
            </a:r>
          </a:p>
          <a:p>
            <a:pPr lvl="0">
              <a:defRPr/>
            </a:pPr>
            <a:r>
              <a:rPr lang="en-US" sz="1100" dirty="0">
                <a:solidFill>
                  <a:prstClr val="black"/>
                </a:solidFill>
                <a:latin typeface="Fira Sans Light"/>
                <a:ea typeface="Calibri" panose="020F0502020204030204" pitchFamily="34" charset="0"/>
                <a:cs typeface="Times New Roman" panose="02020603050405020304" pitchFamily="18" charset="0"/>
              </a:rPr>
              <a:t>Abrazo Central Campus</a:t>
            </a:r>
          </a:p>
          <a:p>
            <a:pPr lvl="0">
              <a:defRPr/>
            </a:pPr>
            <a:r>
              <a:rPr lang="en-US" sz="1100" dirty="0">
                <a:solidFill>
                  <a:prstClr val="black"/>
                </a:solidFill>
                <a:latin typeface="Fira Sans Light"/>
                <a:ea typeface="Calibri" panose="020F0502020204030204" pitchFamily="34" charset="0"/>
                <a:cs typeface="Times New Roman" panose="02020603050405020304" pitchFamily="18" charset="0"/>
              </a:rPr>
              <a:t>Abrazo Mesa Hospital</a:t>
            </a:r>
          </a:p>
          <a:p>
            <a:pPr lvl="0">
              <a:defRPr/>
            </a:pPr>
            <a:r>
              <a:rPr lang="en-US" sz="1100" dirty="0">
                <a:solidFill>
                  <a:prstClr val="black"/>
                </a:solidFill>
                <a:latin typeface="Fira Sans Light"/>
                <a:ea typeface="Calibri" panose="020F0502020204030204" pitchFamily="34" charset="0"/>
                <a:cs typeface="Times New Roman" panose="02020603050405020304" pitchFamily="18" charset="0"/>
              </a:rPr>
              <a:t>Abrazo Peoria Emergency Center</a:t>
            </a:r>
          </a:p>
          <a:p>
            <a:pPr lvl="0">
              <a:defRPr/>
            </a:pPr>
            <a:r>
              <a:rPr lang="en-US" sz="1100" dirty="0">
                <a:solidFill>
                  <a:prstClr val="black"/>
                </a:solidFill>
                <a:latin typeface="Fira Sans Light"/>
                <a:ea typeface="Calibri" panose="020F0502020204030204" pitchFamily="34" charset="0"/>
                <a:cs typeface="Times New Roman" panose="02020603050405020304" pitchFamily="18" charset="0"/>
              </a:rPr>
              <a:t>Abrazo Scottsdale Campus</a:t>
            </a:r>
          </a:p>
          <a:p>
            <a:pPr lvl="0">
              <a:defRPr/>
            </a:pPr>
            <a:r>
              <a:rPr lang="en-US" sz="1100" dirty="0">
                <a:solidFill>
                  <a:prstClr val="black"/>
                </a:solidFill>
                <a:latin typeface="Fira Sans Light"/>
                <a:ea typeface="Calibri" panose="020F0502020204030204" pitchFamily="34" charset="0"/>
                <a:cs typeface="Times New Roman" panose="02020603050405020304" pitchFamily="18" charset="0"/>
              </a:rPr>
              <a:t>Abrazo Surprise Hospital</a:t>
            </a:r>
          </a:p>
          <a:p>
            <a:pPr lvl="0">
              <a:defRPr/>
            </a:pPr>
            <a:r>
              <a:rPr lang="en-US" sz="1100" dirty="0">
                <a:solidFill>
                  <a:prstClr val="black"/>
                </a:solidFill>
                <a:latin typeface="Fira Sans Light"/>
                <a:ea typeface="Calibri" panose="020F0502020204030204" pitchFamily="34" charset="0"/>
                <a:cs typeface="Times New Roman" panose="02020603050405020304" pitchFamily="18" charset="0"/>
              </a:rPr>
              <a:t>Abrazo West Campus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prstClr val="black"/>
                </a:solidFill>
                <a:effectLst/>
                <a:uLnTx/>
                <a:uFillTx/>
                <a:latin typeface="Fira Sans Light"/>
                <a:ea typeface="Calibri" panose="020F0502020204030204" pitchFamily="34" charset="0"/>
                <a:cs typeface="Times New Roman" panose="02020603050405020304" pitchFamily="18" charset="0"/>
              </a:rPr>
              <a:t>Arizona </a:t>
            </a:r>
            <a:r>
              <a:rPr kumimoji="0" lang="en-US" sz="1100" b="0" i="0" u="none" strike="noStrike" kern="1200" cap="none" spc="0" normalizeH="0" baseline="0" noProof="0" dirty="0">
                <a:ln>
                  <a:noFill/>
                </a:ln>
                <a:solidFill>
                  <a:prstClr val="black"/>
                </a:solidFill>
                <a:effectLst/>
                <a:uLnTx/>
                <a:uFillTx/>
                <a:latin typeface="Fira Sans Light"/>
                <a:ea typeface="Calibri" panose="020F0502020204030204" pitchFamily="34" charset="0"/>
                <a:cs typeface="Times New Roman" panose="02020603050405020304" pitchFamily="18" charset="0"/>
              </a:rPr>
              <a:t>General Hospital - Ahwatukee Emergency </a:t>
            </a:r>
            <a:r>
              <a:rPr kumimoji="0" lang="en-US" sz="1100" b="0" i="0" u="none" strike="noStrike" kern="1200" cap="none" spc="0" normalizeH="0" baseline="0" noProof="0" dirty="0" smtClean="0">
                <a:ln>
                  <a:noFill/>
                </a:ln>
                <a:solidFill>
                  <a:prstClr val="black"/>
                </a:solidFill>
                <a:effectLst/>
                <a:uLnTx/>
                <a:uFillTx/>
                <a:latin typeface="Fira Sans Light"/>
                <a:ea typeface="Calibri" panose="020F0502020204030204" pitchFamily="34" charset="0"/>
                <a:cs typeface="Times New Roman" panose="02020603050405020304" pitchFamily="18" charset="0"/>
              </a:rPr>
              <a:t>Room</a:t>
            </a:r>
            <a:endParaRPr kumimoji="0" lang="en-US" sz="1100" b="0" i="0" u="none" strike="noStrike" kern="1200" cap="none" spc="0" normalizeH="0" baseline="0" noProof="0" dirty="0">
              <a:ln>
                <a:noFill/>
              </a:ln>
              <a:solidFill>
                <a:prstClr val="black"/>
              </a:solidFill>
              <a:effectLst/>
              <a:uLnTx/>
              <a:uFillTx/>
              <a:latin typeface="Fira Sans Light"/>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Fira Sans Light"/>
                <a:ea typeface="Calibri" panose="020F0502020204030204" pitchFamily="34" charset="0"/>
                <a:cs typeface="Times New Roman" panose="02020603050405020304" pitchFamily="18" charset="0"/>
              </a:rPr>
              <a:t>Arizona General Hospital - Chandler Emergency Room</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Fira Sans Light"/>
                <a:ea typeface="Calibri" panose="020F0502020204030204" pitchFamily="34" charset="0"/>
                <a:cs typeface="Times New Roman" panose="02020603050405020304" pitchFamily="18" charset="0"/>
              </a:rPr>
              <a:t>Arizona General Hospital - Chandler McQueen Emergency Room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Fira Sans Light"/>
                <a:ea typeface="Calibri" panose="020F0502020204030204" pitchFamily="34" charset="0"/>
                <a:cs typeface="Times New Roman" panose="02020603050405020304" pitchFamily="18" charset="0"/>
              </a:rPr>
              <a:t>Arizona General Hospital - Glendale Emergency Room</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Fira Sans Light"/>
                <a:ea typeface="Calibri" panose="020F0502020204030204" pitchFamily="34" charset="0"/>
                <a:cs typeface="Times New Roman" panose="02020603050405020304" pitchFamily="18" charset="0"/>
              </a:rPr>
              <a:t>Arizona General Hospital - Glendale Camelback Emergency Room</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Fira Sans Light"/>
                <a:ea typeface="Calibri" panose="020F0502020204030204" pitchFamily="34" charset="0"/>
                <a:cs typeface="Times New Roman" panose="02020603050405020304" pitchFamily="18" charset="0"/>
              </a:rPr>
              <a:t>Arizona General Hospital - Gilbert Emergency Room</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Fira Sans Light"/>
                <a:ea typeface="Calibri" panose="020F0502020204030204" pitchFamily="34" charset="0"/>
                <a:cs typeface="Times New Roman" panose="02020603050405020304" pitchFamily="18" charset="0"/>
              </a:rPr>
              <a:t>Arizona General Hospital - Goodyear Emergency Room</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Fira Sans Light"/>
                <a:ea typeface="Calibri" panose="020F0502020204030204" pitchFamily="34" charset="0"/>
                <a:cs typeface="Times New Roman" panose="02020603050405020304" pitchFamily="18" charset="0"/>
              </a:rPr>
              <a:t>Arizona General Hospital - Laveen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Fira Sans Light"/>
                <a:ea typeface="Calibri" panose="020F0502020204030204" pitchFamily="34" charset="0"/>
                <a:cs typeface="Times New Roman" panose="02020603050405020304" pitchFamily="18" charset="0"/>
              </a:rPr>
              <a:t>Arizona General Hospital - Mesa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Fira Sans Light"/>
                <a:ea typeface="Calibri" panose="020F0502020204030204" pitchFamily="34" charset="0"/>
                <a:cs typeface="Times New Roman" panose="02020603050405020304" pitchFamily="18" charset="0"/>
              </a:rPr>
              <a:t>Arizona General Hospital - Mesa-Baseline Emergency Room</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Fira Sans Light"/>
                <a:ea typeface="Calibri" panose="020F0502020204030204" pitchFamily="34" charset="0"/>
                <a:cs typeface="Times New Roman" panose="02020603050405020304" pitchFamily="18" charset="0"/>
              </a:rPr>
              <a:t>Arizona General Hospital - Mesa Emergency Room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Fira Sans Light"/>
                <a:ea typeface="Calibri" panose="020F0502020204030204" pitchFamily="34" charset="0"/>
                <a:cs typeface="Times New Roman" panose="02020603050405020304" pitchFamily="18" charset="0"/>
              </a:rPr>
              <a:t>Arizona General Hospital - San Tan Valley Emergency Room</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Fira Sans Light"/>
                <a:ea typeface="Calibri" panose="020F0502020204030204" pitchFamily="34" charset="0"/>
                <a:cs typeface="Times New Roman" panose="02020603050405020304" pitchFamily="18" charset="0"/>
              </a:rPr>
              <a:t>Arizona General Hospital - Surprise Emergency Room</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Fira Sans Light"/>
                <a:ea typeface="Calibri" panose="020F0502020204030204" pitchFamily="34" charset="0"/>
                <a:cs typeface="Times New Roman" panose="02020603050405020304" pitchFamily="18" charset="0"/>
              </a:rPr>
              <a:t>Arizona General Hospital - Tempe Emergency </a:t>
            </a:r>
            <a:r>
              <a:rPr kumimoji="0" lang="en-US" sz="1100" b="0" i="0" u="none" strike="noStrike" kern="1200" cap="none" spc="0" normalizeH="0" baseline="0" noProof="0" dirty="0" smtClean="0">
                <a:ln>
                  <a:noFill/>
                </a:ln>
                <a:solidFill>
                  <a:prstClr val="black"/>
                </a:solidFill>
                <a:effectLst/>
                <a:uLnTx/>
                <a:uFillTx/>
                <a:latin typeface="Fira Sans Light"/>
                <a:ea typeface="Calibri" panose="020F0502020204030204" pitchFamily="34" charset="0"/>
                <a:cs typeface="Times New Roman" panose="02020603050405020304" pitchFamily="18" charset="0"/>
              </a:rPr>
              <a:t>Room</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srgbClr val="000000"/>
                </a:solidFill>
                <a:effectLst/>
                <a:uLnTx/>
                <a:uFillTx/>
                <a:latin typeface="Fira Sans Light"/>
                <a:ea typeface="Times New Roman" panose="02020603050405020304" pitchFamily="18" charset="0"/>
                <a:cs typeface="Times New Roman" panose="02020603050405020304" pitchFamily="18" charset="0"/>
              </a:rPr>
              <a:t>Banner </a:t>
            </a:r>
            <a:r>
              <a:rPr kumimoji="0" lang="en-US" sz="1100" b="0" i="0" u="none" strike="noStrike" kern="1200" cap="none" spc="0" normalizeH="0" baseline="0" noProof="0" dirty="0">
                <a:ln>
                  <a:noFill/>
                </a:ln>
                <a:solidFill>
                  <a:srgbClr val="000000"/>
                </a:solidFill>
                <a:effectLst/>
                <a:uLnTx/>
                <a:uFillTx/>
                <a:latin typeface="Fira Sans Light"/>
                <a:ea typeface="Times New Roman" panose="02020603050405020304" pitchFamily="18" charset="0"/>
                <a:cs typeface="Times New Roman" panose="02020603050405020304" pitchFamily="18" charset="0"/>
              </a:rPr>
              <a:t>Baywood Medical </a:t>
            </a:r>
            <a:r>
              <a:rPr kumimoji="0" lang="en-US" sz="1100" b="0" i="0" u="none" strike="noStrike" kern="1200" cap="none" spc="0" normalizeH="0" baseline="0" noProof="0" dirty="0" smtClean="0">
                <a:ln>
                  <a:noFill/>
                </a:ln>
                <a:solidFill>
                  <a:srgbClr val="000000"/>
                </a:solidFill>
                <a:effectLst/>
                <a:uLnTx/>
                <a:uFillTx/>
                <a:latin typeface="Fira Sans Light"/>
                <a:ea typeface="Times New Roman" panose="02020603050405020304" pitchFamily="18" charset="0"/>
                <a:cs typeface="Times New Roman" panose="02020603050405020304" pitchFamily="18" charset="0"/>
              </a:rPr>
              <a:t>Center</a:t>
            </a:r>
            <a:endParaRPr lang="en-US" sz="1200" dirty="0">
              <a:solidFill>
                <a:prstClr val="black"/>
              </a:solidFill>
              <a:latin typeface="Times New Roman" panose="02020603050405020304" pitchFamily="18" charset="0"/>
              <a:ea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srgbClr val="000000"/>
                </a:solidFill>
                <a:effectLst/>
                <a:uLnTx/>
                <a:uFillTx/>
                <a:latin typeface="Fira Sans Light"/>
                <a:ea typeface="Times New Roman" panose="02020603050405020304" pitchFamily="18" charset="0"/>
                <a:cs typeface="Times New Roman" panose="02020603050405020304" pitchFamily="18" charset="0"/>
              </a:rPr>
              <a:t>Banner </a:t>
            </a:r>
            <a:r>
              <a:rPr kumimoji="0" lang="en-US" sz="1100" b="0" i="0" u="none" strike="noStrike" kern="1200" cap="none" spc="0" normalizeH="0" baseline="0" noProof="0" dirty="0">
                <a:ln>
                  <a:noFill/>
                </a:ln>
                <a:solidFill>
                  <a:srgbClr val="000000"/>
                </a:solidFill>
                <a:effectLst/>
                <a:uLnTx/>
                <a:uFillTx/>
                <a:latin typeface="Fira Sans Light"/>
                <a:ea typeface="Times New Roman" panose="02020603050405020304" pitchFamily="18" charset="0"/>
                <a:cs typeface="Times New Roman" panose="02020603050405020304" pitchFamily="18" charset="0"/>
              </a:rPr>
              <a:t>Boswell Medical Center</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lvl="2">
              <a:defRPr/>
            </a:pPr>
            <a:r>
              <a:rPr kumimoji="0" lang="en-US" sz="1100" b="0" i="0" u="none" strike="noStrike" kern="1200" cap="none" spc="0" normalizeH="0" baseline="0" noProof="0" dirty="0">
                <a:ln>
                  <a:noFill/>
                </a:ln>
                <a:solidFill>
                  <a:srgbClr val="000000"/>
                </a:solidFill>
                <a:effectLst/>
                <a:uLnTx/>
                <a:uFillTx/>
                <a:latin typeface="Fira Sans Light"/>
                <a:ea typeface="Times New Roman" panose="02020603050405020304" pitchFamily="18" charset="0"/>
                <a:cs typeface="Times New Roman" panose="02020603050405020304" pitchFamily="18" charset="0"/>
              </a:rPr>
              <a:t>Banner Del E. Webb Medical Center</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srgbClr val="000000"/>
                </a:solidFill>
                <a:effectLst/>
                <a:uLnTx/>
                <a:uFillTx/>
                <a:latin typeface="Fira Sans Light"/>
                <a:ea typeface="Times New Roman" panose="02020603050405020304" pitchFamily="18" charset="0"/>
                <a:cs typeface="Times New Roman" panose="02020603050405020304" pitchFamily="18" charset="0"/>
              </a:rPr>
              <a:t>		Banner </a:t>
            </a:r>
            <a:r>
              <a:rPr kumimoji="0" lang="en-US" sz="1100" b="0" i="0" u="none" strike="noStrike" kern="1200" cap="none" spc="0" normalizeH="0" baseline="0" noProof="0" dirty="0">
                <a:ln>
                  <a:noFill/>
                </a:ln>
                <a:solidFill>
                  <a:srgbClr val="000000"/>
                </a:solidFill>
                <a:effectLst/>
                <a:uLnTx/>
                <a:uFillTx/>
                <a:latin typeface="Fira Sans Light"/>
                <a:ea typeface="Times New Roman" panose="02020603050405020304" pitchFamily="18" charset="0"/>
                <a:cs typeface="Times New Roman" panose="02020603050405020304" pitchFamily="18" charset="0"/>
              </a:rPr>
              <a:t>Desert Medical Center</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srgbClr val="000000"/>
                </a:solidFill>
                <a:effectLst/>
                <a:uLnTx/>
                <a:uFillTx/>
                <a:latin typeface="Fira Sans Light"/>
                <a:ea typeface="Times New Roman" panose="02020603050405020304" pitchFamily="18" charset="0"/>
                <a:cs typeface="Times New Roman" panose="02020603050405020304" pitchFamily="18" charset="0"/>
              </a:rPr>
              <a:t>		Banner </a:t>
            </a:r>
            <a:r>
              <a:rPr kumimoji="0" lang="en-US" sz="1100" b="0" i="0" u="none" strike="noStrike" kern="1200" cap="none" spc="0" normalizeH="0" baseline="0" noProof="0" dirty="0">
                <a:ln>
                  <a:noFill/>
                </a:ln>
                <a:solidFill>
                  <a:srgbClr val="000000"/>
                </a:solidFill>
                <a:effectLst/>
                <a:uLnTx/>
                <a:uFillTx/>
                <a:latin typeface="Fira Sans Light"/>
                <a:ea typeface="Times New Roman" panose="02020603050405020304" pitchFamily="18" charset="0"/>
                <a:cs typeface="Times New Roman" panose="02020603050405020304" pitchFamily="18" charset="0"/>
              </a:rPr>
              <a:t>Estrella Medical Center</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srgbClr val="000000"/>
                </a:solidFill>
                <a:effectLst/>
                <a:uLnTx/>
                <a:uFillTx/>
                <a:latin typeface="Fira Sans Light"/>
                <a:ea typeface="Times New Roman" panose="02020603050405020304" pitchFamily="18" charset="0"/>
                <a:cs typeface="Times New Roman" panose="02020603050405020304" pitchFamily="18" charset="0"/>
              </a:rPr>
              <a:t>		Banner </a:t>
            </a:r>
            <a:r>
              <a:rPr kumimoji="0" lang="en-US" sz="1100" b="0" i="0" u="none" strike="noStrike" kern="1200" cap="none" spc="0" normalizeH="0" baseline="0" noProof="0" dirty="0">
                <a:ln>
                  <a:noFill/>
                </a:ln>
                <a:solidFill>
                  <a:srgbClr val="000000"/>
                </a:solidFill>
                <a:effectLst/>
                <a:uLnTx/>
                <a:uFillTx/>
                <a:latin typeface="Fira Sans Light"/>
                <a:ea typeface="Times New Roman" panose="02020603050405020304" pitchFamily="18" charset="0"/>
                <a:cs typeface="Times New Roman" panose="02020603050405020304" pitchFamily="18" charset="0"/>
              </a:rPr>
              <a:t>Gateway Medical Center</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srgbClr val="000000"/>
                </a:solidFill>
                <a:effectLst/>
                <a:uLnTx/>
                <a:uFillTx/>
                <a:latin typeface="Fira Sans Light"/>
                <a:ea typeface="Times New Roman" panose="02020603050405020304" pitchFamily="18" charset="0"/>
                <a:cs typeface="Times New Roman" panose="02020603050405020304" pitchFamily="18" charset="0"/>
              </a:rPr>
              <a:t>		Banner </a:t>
            </a:r>
            <a:r>
              <a:rPr kumimoji="0" lang="en-US" sz="1100" b="0" i="0" u="none" strike="noStrike" kern="1200" cap="none" spc="0" normalizeH="0" baseline="0" noProof="0" dirty="0">
                <a:ln>
                  <a:noFill/>
                </a:ln>
                <a:solidFill>
                  <a:srgbClr val="000000"/>
                </a:solidFill>
                <a:effectLst/>
                <a:uLnTx/>
                <a:uFillTx/>
                <a:latin typeface="Fira Sans Light"/>
                <a:ea typeface="Times New Roman" panose="02020603050405020304" pitchFamily="18" charset="0"/>
                <a:cs typeface="Times New Roman" panose="02020603050405020304" pitchFamily="18" charset="0"/>
              </a:rPr>
              <a:t>Heart Hospital</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914400" marR="0" lvl="2"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srgbClr val="000000"/>
                </a:solidFill>
                <a:effectLst/>
                <a:uLnTx/>
                <a:uFillTx/>
                <a:latin typeface="Fira Sans Light"/>
                <a:ea typeface="Times New Roman" panose="02020603050405020304" pitchFamily="18" charset="0"/>
                <a:cs typeface="Times New Roman" panose="02020603050405020304" pitchFamily="18" charset="0"/>
              </a:rPr>
              <a:t>Banner Ocotillo Medical Center</a:t>
            </a:r>
          </a:p>
          <a:p>
            <a:pPr marL="914400" marR="0" lvl="2"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srgbClr val="000000"/>
                </a:solidFill>
                <a:effectLst/>
                <a:uLnTx/>
                <a:uFillTx/>
                <a:latin typeface="Fira Sans Light"/>
                <a:ea typeface="Times New Roman" panose="02020603050405020304" pitchFamily="18" charset="0"/>
                <a:cs typeface="Times New Roman" panose="02020603050405020304" pitchFamily="18" charset="0"/>
              </a:rPr>
              <a:t>Banner </a:t>
            </a:r>
            <a:r>
              <a:rPr kumimoji="0" lang="en-US" sz="1100" b="0" i="0" u="none" strike="noStrike" kern="1200" cap="none" spc="0" normalizeH="0" baseline="0" noProof="0" dirty="0">
                <a:ln>
                  <a:noFill/>
                </a:ln>
                <a:solidFill>
                  <a:srgbClr val="000000"/>
                </a:solidFill>
                <a:effectLst/>
                <a:uLnTx/>
                <a:uFillTx/>
                <a:latin typeface="Fira Sans Light"/>
                <a:ea typeface="Times New Roman" panose="02020603050405020304" pitchFamily="18" charset="0"/>
                <a:cs typeface="Times New Roman" panose="02020603050405020304" pitchFamily="18" charset="0"/>
              </a:rPr>
              <a:t>Thunderbird Medical Center</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914400" marR="0" lvl="2"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Fira Sans Light"/>
                <a:ea typeface="Times New Roman" panose="02020603050405020304" pitchFamily="18" charset="0"/>
                <a:cs typeface="Times New Roman" panose="02020603050405020304" pitchFamily="18" charset="0"/>
              </a:rPr>
              <a:t>Banner University Medical Center Phoenix</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914400" marR="0" lvl="2"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Fira Sans Light"/>
                <a:ea typeface="Times New Roman" panose="02020603050405020304" pitchFamily="18" charset="0"/>
                <a:cs typeface="Times New Roman" panose="02020603050405020304" pitchFamily="18" charset="0"/>
              </a:rPr>
              <a:t>Chandler Regional Medical Center</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914400" marR="0" lvl="2"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Fira Sans Light"/>
                <a:ea typeface="Times New Roman" panose="02020603050405020304" pitchFamily="18" charset="0"/>
                <a:cs typeface="Times New Roman" panose="02020603050405020304" pitchFamily="18" charset="0"/>
              </a:rPr>
              <a:t>Deer Valley Medical Center</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914400" marR="0" lvl="2"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Fira Sans Light"/>
                <a:ea typeface="Times New Roman" panose="02020603050405020304" pitchFamily="18" charset="0"/>
                <a:cs typeface="Times New Roman" panose="02020603050405020304" pitchFamily="18" charset="0"/>
              </a:rPr>
              <a:t>John C. Lincoln Medical </a:t>
            </a:r>
            <a:r>
              <a:rPr kumimoji="0" lang="en-US" sz="1100" b="0" i="0" u="none" strike="noStrike" kern="1200" cap="none" spc="0" normalizeH="0" baseline="0" noProof="0" dirty="0" smtClean="0">
                <a:ln>
                  <a:noFill/>
                </a:ln>
                <a:solidFill>
                  <a:srgbClr val="000000"/>
                </a:solidFill>
                <a:effectLst/>
                <a:uLnTx/>
                <a:uFillTx/>
                <a:latin typeface="Fira Sans Light"/>
                <a:ea typeface="Times New Roman" panose="02020603050405020304" pitchFamily="18" charset="0"/>
                <a:cs typeface="Times New Roman" panose="02020603050405020304" pitchFamily="18" charset="0"/>
              </a:rPr>
              <a:t>Center</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sz="1100" dirty="0" smtClean="0">
                <a:solidFill>
                  <a:srgbClr val="000000"/>
                </a:solidFill>
                <a:latin typeface="Fira Sans Light"/>
                <a:ea typeface="Times New Roman" panose="02020603050405020304" pitchFamily="18" charset="0"/>
                <a:cs typeface="Times New Roman" panose="02020603050405020304" pitchFamily="18" charset="0"/>
              </a:rPr>
              <a:t>Mayo Clinic Hospital</a:t>
            </a:r>
            <a:endParaRPr kumimoji="0" lang="en-US" sz="1100" b="0" i="0" u="none" strike="noStrike" kern="1200" cap="none" spc="0" normalizeH="0" baseline="0" noProof="0" dirty="0" smtClean="0">
              <a:ln>
                <a:noFill/>
              </a:ln>
              <a:solidFill>
                <a:srgbClr val="000000"/>
              </a:solidFill>
              <a:effectLst/>
              <a:uLnTx/>
              <a:uFillTx/>
              <a:latin typeface="Fira Sans Light"/>
              <a:ea typeface="Times New Roman" panose="02020603050405020304" pitchFamily="18" charset="0"/>
              <a:cs typeface="Times New Roman" panose="02020603050405020304" pitchFamily="18" charset="0"/>
            </a:endParaRP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sz="1100" dirty="0" smtClean="0">
                <a:solidFill>
                  <a:srgbClr val="000000"/>
                </a:solidFill>
                <a:latin typeface="Fira Sans Light"/>
                <a:ea typeface="Times New Roman" panose="02020603050405020304" pitchFamily="18" charset="0"/>
                <a:cs typeface="Times New Roman" panose="02020603050405020304" pitchFamily="18" charset="0"/>
              </a:rPr>
              <a:t>Maryvale Emergency Center</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914400" marR="0" lvl="2"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Fira Sans Light"/>
                <a:ea typeface="Times New Roman" panose="02020603050405020304" pitchFamily="18" charset="0"/>
                <a:cs typeface="Times New Roman" panose="02020603050405020304" pitchFamily="18" charset="0"/>
              </a:rPr>
              <a:t>Mercy Gilbert Medical Center</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914400" marR="0" lvl="2"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Fira Sans Light"/>
                <a:ea typeface="Times New Roman" panose="02020603050405020304" pitchFamily="18" charset="0"/>
                <a:cs typeface="Times New Roman" panose="02020603050405020304" pitchFamily="18" charset="0"/>
              </a:rPr>
              <a:t>Mountain Vista Medical </a:t>
            </a:r>
            <a:r>
              <a:rPr kumimoji="0" lang="en-US" sz="1100" b="0" i="0" u="none" strike="noStrike" kern="1200" cap="none" spc="0" normalizeH="0" baseline="0" noProof="0" dirty="0" smtClean="0">
                <a:ln>
                  <a:noFill/>
                </a:ln>
                <a:solidFill>
                  <a:srgbClr val="000000"/>
                </a:solidFill>
                <a:effectLst/>
                <a:uLnTx/>
                <a:uFillTx/>
                <a:latin typeface="Fira Sans Light"/>
                <a:ea typeface="Times New Roman" panose="02020603050405020304" pitchFamily="18" charset="0"/>
                <a:cs typeface="Times New Roman" panose="02020603050405020304" pitchFamily="18" charset="0"/>
              </a:rPr>
              <a:t>Center</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sz="1100" dirty="0" smtClean="0">
                <a:solidFill>
                  <a:srgbClr val="000000"/>
                </a:solidFill>
                <a:latin typeface="Fira Sans Light"/>
                <a:ea typeface="Times New Roman" panose="02020603050405020304" pitchFamily="18" charset="0"/>
                <a:cs typeface="Times New Roman" panose="02020603050405020304" pitchFamily="18" charset="0"/>
              </a:rPr>
              <a:t>O.A.S.I.S Hospital</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914400" marR="0" lvl="2"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Fira Sans Light"/>
                <a:ea typeface="Times New Roman" panose="02020603050405020304" pitchFamily="18" charset="0"/>
                <a:cs typeface="Times New Roman" panose="02020603050405020304" pitchFamily="18" charset="0"/>
              </a:rPr>
              <a:t>Scottsdale Osborn Medical Center</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914400" marR="0" lvl="2"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Fira Sans Light"/>
                <a:ea typeface="Times New Roman" panose="02020603050405020304" pitchFamily="18" charset="0"/>
                <a:cs typeface="Times New Roman" panose="02020603050405020304" pitchFamily="18" charset="0"/>
              </a:rPr>
              <a:t>Scottsdale Shea Medical Center</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914400" marR="0" lvl="2"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Fira Sans Light"/>
                <a:ea typeface="Times New Roman" panose="02020603050405020304" pitchFamily="18" charset="0"/>
                <a:cs typeface="Times New Roman" panose="02020603050405020304" pitchFamily="18" charset="0"/>
              </a:rPr>
              <a:t>Scottsdale Thompson Peak Medical Center</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914400" marR="0" lvl="2"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Fira Sans Light"/>
                <a:ea typeface="Times New Roman" panose="02020603050405020304" pitchFamily="18" charset="0"/>
                <a:cs typeface="Times New Roman" panose="02020603050405020304" pitchFamily="18" charset="0"/>
              </a:rPr>
              <a:t>Sonoran Health and Emergency Center</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914400" marR="0" lvl="2"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Fira Sans Light"/>
                <a:ea typeface="Times New Roman" panose="02020603050405020304" pitchFamily="18" charset="0"/>
                <a:cs typeface="Times New Roman" panose="02020603050405020304" pitchFamily="18" charset="0"/>
              </a:rPr>
              <a:t>St. Joseph’s Hospital and Medical Center</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914400" marR="0" lvl="2"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Fira Sans Light"/>
                <a:ea typeface="Times New Roman" panose="02020603050405020304" pitchFamily="18" charset="0"/>
                <a:cs typeface="Times New Roman" panose="02020603050405020304" pitchFamily="18" charset="0"/>
              </a:rPr>
              <a:t>St. Joseph’s Westgate Medical Center </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914400" marR="0" lvl="2"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srgbClr val="000000"/>
                </a:solidFill>
                <a:effectLst/>
                <a:uLnTx/>
                <a:uFillTx/>
                <a:latin typeface="Fira Sans Light"/>
                <a:ea typeface="Times New Roman" panose="02020603050405020304" pitchFamily="18" charset="0"/>
                <a:cs typeface="Times New Roman" panose="02020603050405020304" pitchFamily="18" charset="0"/>
              </a:rPr>
              <a:t>Tempe </a:t>
            </a:r>
            <a:r>
              <a:rPr kumimoji="0" lang="en-US" sz="1100" b="0" i="0" u="none" strike="noStrike" kern="1200" cap="none" spc="0" normalizeH="0" baseline="0" noProof="0" dirty="0">
                <a:ln>
                  <a:noFill/>
                </a:ln>
                <a:solidFill>
                  <a:srgbClr val="000000"/>
                </a:solidFill>
                <a:effectLst/>
                <a:uLnTx/>
                <a:uFillTx/>
                <a:latin typeface="Fira Sans Light"/>
                <a:ea typeface="Times New Roman" panose="02020603050405020304" pitchFamily="18" charset="0"/>
                <a:cs typeface="Times New Roman" panose="02020603050405020304" pitchFamily="18" charset="0"/>
              </a:rPr>
              <a:t>St. Luke’s Medical </a:t>
            </a:r>
            <a:r>
              <a:rPr kumimoji="0" lang="en-US" sz="1100" b="0" i="0" u="none" strike="noStrike" kern="1200" cap="none" spc="0" normalizeH="0" baseline="0" noProof="0" dirty="0" smtClean="0">
                <a:ln>
                  <a:noFill/>
                </a:ln>
                <a:solidFill>
                  <a:srgbClr val="000000"/>
                </a:solidFill>
                <a:effectLst/>
                <a:uLnTx/>
                <a:uFillTx/>
                <a:latin typeface="Fira Sans Light"/>
                <a:ea typeface="Times New Roman" panose="02020603050405020304" pitchFamily="18" charset="0"/>
                <a:cs typeface="Times New Roman" panose="02020603050405020304" pitchFamily="18" charset="0"/>
              </a:rPr>
              <a:t>Center</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sz="1100" dirty="0" smtClean="0">
                <a:solidFill>
                  <a:srgbClr val="000000"/>
                </a:solidFill>
                <a:latin typeface="Fira Sans Light"/>
                <a:ea typeface="Times New Roman" panose="02020603050405020304" pitchFamily="18" charset="0"/>
                <a:cs typeface="Times New Roman" panose="02020603050405020304" pitchFamily="18" charset="0"/>
              </a:rPr>
              <a:t>Valleywise Health Medical Center</a:t>
            </a:r>
          </a:p>
          <a:p>
            <a:pPr marL="914400" marR="0" lvl="2"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srgbClr val="000000"/>
                </a:solidFill>
                <a:effectLst/>
                <a:uLnTx/>
                <a:uFillTx/>
                <a:latin typeface="Fira Sans Light"/>
                <a:ea typeface="Times New Roman" panose="02020603050405020304" pitchFamily="18" charset="0"/>
                <a:cs typeface="Times New Roman" panose="02020603050405020304" pitchFamily="18" charset="0"/>
              </a:rPr>
              <a:t>Wickenburg Community Hospital</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Fira Sans Light"/>
                <a:ea typeface="Times New Roman" panose="02020603050405020304" pitchFamily="18" charset="0"/>
                <a:cs typeface="Times New Roman" panose="02020603050405020304" pitchFamily="18" charset="0"/>
              </a:rPr>
              <a:t> </a:t>
            </a:r>
            <a:endPar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36810171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5878"/>
            <a:ext cx="8229600" cy="1143000"/>
          </a:xfrm>
        </p:spPr>
        <p:txBody>
          <a:bodyPr>
            <a:noAutofit/>
          </a:bodyPr>
          <a:lstStyle/>
          <a:p>
            <a:r>
              <a:rPr lang="en-US" dirty="0" smtClean="0">
                <a:solidFill>
                  <a:srgbClr val="7A0306"/>
                </a:solidFill>
                <a:latin typeface="Fira Sans"/>
                <a:cs typeface="Fira Sans"/>
              </a:rPr>
              <a:t>Current Facilities in Production</a:t>
            </a:r>
            <a:endParaRPr lang="en-US" dirty="0">
              <a:solidFill>
                <a:srgbClr val="7A0306"/>
              </a:solidFill>
            </a:endParaRPr>
          </a:p>
        </p:txBody>
      </p:sp>
      <p:sp>
        <p:nvSpPr>
          <p:cNvPr id="6" name="Content Placeholder 3"/>
          <p:cNvSpPr txBox="1">
            <a:spLocks/>
          </p:cNvSpPr>
          <p:nvPr/>
        </p:nvSpPr>
        <p:spPr>
          <a:xfrm>
            <a:off x="621094" y="1464162"/>
            <a:ext cx="8354230" cy="5127372"/>
          </a:xfrm>
          <a:prstGeom prst="rect">
            <a:avLst/>
          </a:prstGeom>
        </p:spPr>
        <p:txBody>
          <a:bodyPr vert="horz" lIns="91440" tIns="45720" rIns="91440" bIns="45720" numCol="2"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1600" b="0" i="0" u="none" strike="noStrike" kern="1200" cap="none" spc="0" normalizeH="0" baseline="0" noProof="0" dirty="0" smtClean="0">
              <a:ln>
                <a:noFill/>
              </a:ln>
              <a:solidFill>
                <a:prstClr val="black"/>
              </a:solidFill>
              <a:effectLst/>
              <a:uLnTx/>
              <a:uFillTx/>
              <a:latin typeface="Fira Sans Light"/>
              <a:ea typeface="+mn-ea"/>
              <a:cs typeface="+mn-cs"/>
            </a:endParaRPr>
          </a:p>
        </p:txBody>
      </p:sp>
      <p:sp>
        <p:nvSpPr>
          <p:cNvPr id="4" name="Rectangle 3"/>
          <p:cNvSpPr/>
          <p:nvPr/>
        </p:nvSpPr>
        <p:spPr>
          <a:xfrm>
            <a:off x="733646" y="1333913"/>
            <a:ext cx="7825563" cy="4154984"/>
          </a:xfrm>
          <a:prstGeom prst="rect">
            <a:avLst/>
          </a:prstGeom>
        </p:spPr>
        <p:txBody>
          <a:bodyPr wrap="square" numCol="2">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7A0306"/>
                </a:solidFill>
                <a:effectLst/>
                <a:uLnTx/>
                <a:uFillTx/>
                <a:latin typeface="Fira Sans Light"/>
                <a:ea typeface="Times New Roman" panose="02020603050405020304" pitchFamily="18" charset="0"/>
                <a:cs typeface="Times New Roman" panose="02020603050405020304" pitchFamily="18" charset="0"/>
              </a:rPr>
              <a:t>Maricopa </a:t>
            </a:r>
            <a:r>
              <a:rPr kumimoji="0" lang="en-US" sz="1200" b="1" i="0" u="none" strike="noStrike" kern="1200" cap="none" spc="0" normalizeH="0" baseline="0" noProof="0" dirty="0" smtClean="0">
                <a:ln>
                  <a:noFill/>
                </a:ln>
                <a:solidFill>
                  <a:srgbClr val="7A0306"/>
                </a:solidFill>
                <a:effectLst/>
                <a:uLnTx/>
                <a:uFillTx/>
                <a:latin typeface="Fira Sans Light"/>
                <a:ea typeface="Times New Roman" panose="02020603050405020304" pitchFamily="18" charset="0"/>
                <a:cs typeface="Times New Roman" panose="02020603050405020304" pitchFamily="18" charset="0"/>
              </a:rPr>
              <a:t>County</a:t>
            </a:r>
          </a:p>
          <a:p>
            <a:pPr lvl="0">
              <a:defRPr/>
            </a:pPr>
            <a:r>
              <a:rPr lang="en-US" sz="1200" dirty="0">
                <a:latin typeface="Fira Sans Light"/>
                <a:ea typeface="Times New Roman" panose="02020603050405020304" pitchFamily="18" charset="0"/>
                <a:cs typeface="Times New Roman" panose="02020603050405020304" pitchFamily="18" charset="0"/>
              </a:rPr>
              <a:t>Dignity Health Urgent Care - Gilbert</a:t>
            </a:r>
          </a:p>
          <a:p>
            <a:pPr lvl="0">
              <a:defRPr/>
            </a:pPr>
            <a:r>
              <a:rPr lang="en-US" sz="1200" dirty="0">
                <a:latin typeface="Fira Sans Light"/>
                <a:ea typeface="Times New Roman" panose="02020603050405020304" pitchFamily="18" charset="0"/>
                <a:cs typeface="Times New Roman" panose="02020603050405020304" pitchFamily="18" charset="0"/>
              </a:rPr>
              <a:t>Dignity Health Urgent Care - </a:t>
            </a:r>
            <a:r>
              <a:rPr lang="en-US" sz="1200" dirty="0" err="1">
                <a:latin typeface="Fira Sans Light"/>
                <a:ea typeface="Times New Roman" panose="02020603050405020304" pitchFamily="18" charset="0"/>
                <a:cs typeface="Times New Roman" panose="02020603050405020304" pitchFamily="18" charset="0"/>
              </a:rPr>
              <a:t>Ahwatukee</a:t>
            </a:r>
            <a:endParaRPr lang="en-US" sz="1200" dirty="0">
              <a:latin typeface="Fira Sans Light"/>
              <a:ea typeface="Times New Roman" panose="02020603050405020304" pitchFamily="18" charset="0"/>
              <a:cs typeface="Times New Roman" panose="02020603050405020304" pitchFamily="18" charset="0"/>
            </a:endParaRPr>
          </a:p>
          <a:p>
            <a:pPr lvl="0">
              <a:defRPr/>
            </a:pPr>
            <a:r>
              <a:rPr lang="en-US" sz="1200" dirty="0">
                <a:latin typeface="Fira Sans Light"/>
                <a:ea typeface="Times New Roman" panose="02020603050405020304" pitchFamily="18" charset="0"/>
                <a:cs typeface="Times New Roman" panose="02020603050405020304" pitchFamily="18" charset="0"/>
              </a:rPr>
              <a:t>Dignity Health Urgent Care - Queen Creek</a:t>
            </a:r>
          </a:p>
          <a:p>
            <a:pPr lvl="0">
              <a:defRPr/>
            </a:pPr>
            <a:r>
              <a:rPr lang="en-US" sz="1200" dirty="0">
                <a:latin typeface="Fira Sans Light"/>
                <a:ea typeface="Times New Roman" panose="02020603050405020304" pitchFamily="18" charset="0"/>
                <a:cs typeface="Times New Roman" panose="02020603050405020304" pitchFamily="18" charset="0"/>
              </a:rPr>
              <a:t>Banner Urgent Care - Warner and Cooper</a:t>
            </a:r>
          </a:p>
          <a:p>
            <a:pPr lvl="0">
              <a:defRPr/>
            </a:pPr>
            <a:r>
              <a:rPr lang="en-US" sz="1200" dirty="0">
                <a:latin typeface="Fira Sans Light"/>
                <a:ea typeface="Times New Roman" panose="02020603050405020304" pitchFamily="18" charset="0"/>
                <a:cs typeface="Times New Roman" panose="02020603050405020304" pitchFamily="18" charset="0"/>
              </a:rPr>
              <a:t>Banner Urgent Care - Pima and 87th</a:t>
            </a:r>
          </a:p>
          <a:p>
            <a:pPr lvl="0">
              <a:defRPr/>
            </a:pPr>
            <a:r>
              <a:rPr lang="en-US" sz="1200" dirty="0">
                <a:latin typeface="Fira Sans Light"/>
                <a:ea typeface="Times New Roman" panose="02020603050405020304" pitchFamily="18" charset="0"/>
                <a:cs typeface="Times New Roman" panose="02020603050405020304" pitchFamily="18" charset="0"/>
              </a:rPr>
              <a:t>Banner Urgent Care - </a:t>
            </a:r>
            <a:r>
              <a:rPr lang="en-US" sz="1200" dirty="0" err="1">
                <a:latin typeface="Fira Sans Light"/>
                <a:ea typeface="Times New Roman" panose="02020603050405020304" pitchFamily="18" charset="0"/>
                <a:cs typeface="Times New Roman" panose="02020603050405020304" pitchFamily="18" charset="0"/>
              </a:rPr>
              <a:t>Higley</a:t>
            </a:r>
            <a:r>
              <a:rPr lang="en-US" sz="1200" dirty="0">
                <a:latin typeface="Fira Sans Light"/>
                <a:ea typeface="Times New Roman" panose="02020603050405020304" pitchFamily="18" charset="0"/>
                <a:cs typeface="Times New Roman" panose="02020603050405020304" pitchFamily="18" charset="0"/>
              </a:rPr>
              <a:t> and Ray</a:t>
            </a:r>
          </a:p>
          <a:p>
            <a:pPr lvl="0">
              <a:defRPr/>
            </a:pPr>
            <a:r>
              <a:rPr lang="en-US" sz="1200" dirty="0">
                <a:latin typeface="Fira Sans Light"/>
                <a:ea typeface="Times New Roman" panose="02020603050405020304" pitchFamily="18" charset="0"/>
                <a:cs typeface="Times New Roman" panose="02020603050405020304" pitchFamily="18" charset="0"/>
              </a:rPr>
              <a:t>Banner Urgent Care - Gilbert and Queen Creek</a:t>
            </a:r>
          </a:p>
          <a:p>
            <a:pPr lvl="0">
              <a:defRPr/>
            </a:pPr>
            <a:r>
              <a:rPr lang="en-US" sz="1200" dirty="0">
                <a:latin typeface="Fira Sans Light"/>
                <a:ea typeface="Times New Roman" panose="02020603050405020304" pitchFamily="18" charset="0"/>
                <a:cs typeface="Times New Roman" panose="02020603050405020304" pitchFamily="18" charset="0"/>
              </a:rPr>
              <a:t>Banner Urgent Care - Rural and Guadalupe</a:t>
            </a:r>
          </a:p>
          <a:p>
            <a:pPr lvl="0">
              <a:defRPr/>
            </a:pPr>
            <a:r>
              <a:rPr lang="en-US" sz="1200" dirty="0">
                <a:latin typeface="Fira Sans Light"/>
                <a:ea typeface="Times New Roman" panose="02020603050405020304" pitchFamily="18" charset="0"/>
                <a:cs typeface="Times New Roman" panose="02020603050405020304" pitchFamily="18" charset="0"/>
              </a:rPr>
              <a:t>Banner Urgent Care - Gilbert and Southern</a:t>
            </a:r>
          </a:p>
          <a:p>
            <a:pPr lvl="0">
              <a:defRPr/>
            </a:pPr>
            <a:r>
              <a:rPr lang="en-US" sz="1200" dirty="0">
                <a:latin typeface="Fira Sans Light"/>
                <a:ea typeface="Times New Roman" panose="02020603050405020304" pitchFamily="18" charset="0"/>
                <a:cs typeface="Times New Roman" panose="02020603050405020304" pitchFamily="18" charset="0"/>
              </a:rPr>
              <a:t>Banner Urgent Care - Bell and 32nd</a:t>
            </a:r>
          </a:p>
          <a:p>
            <a:pPr lvl="0">
              <a:defRPr/>
            </a:pPr>
            <a:r>
              <a:rPr lang="en-US" sz="1200" dirty="0">
                <a:latin typeface="Fira Sans Light"/>
                <a:ea typeface="Times New Roman" panose="02020603050405020304" pitchFamily="18" charset="0"/>
                <a:cs typeface="Times New Roman" panose="02020603050405020304" pitchFamily="18" charset="0"/>
              </a:rPr>
              <a:t>Banner Urgent Care - Greenway and 64th</a:t>
            </a:r>
          </a:p>
          <a:p>
            <a:pPr lvl="0">
              <a:defRPr/>
            </a:pPr>
            <a:r>
              <a:rPr lang="en-US" sz="1200" dirty="0">
                <a:latin typeface="Fira Sans Light"/>
                <a:ea typeface="Times New Roman" panose="02020603050405020304" pitchFamily="18" charset="0"/>
                <a:cs typeface="Times New Roman" panose="02020603050405020304" pitchFamily="18" charset="0"/>
              </a:rPr>
              <a:t>Banner Urgent Care - Val Vista and </a:t>
            </a:r>
            <a:r>
              <a:rPr lang="en-US" sz="1200" dirty="0" err="1">
                <a:latin typeface="Fira Sans Light"/>
                <a:ea typeface="Times New Roman" panose="02020603050405020304" pitchFamily="18" charset="0"/>
                <a:cs typeface="Times New Roman" panose="02020603050405020304" pitchFamily="18" charset="0"/>
              </a:rPr>
              <a:t>Guadulupe</a:t>
            </a:r>
            <a:endParaRPr lang="en-US" sz="1200" dirty="0">
              <a:latin typeface="Fira Sans Light"/>
              <a:ea typeface="Times New Roman" panose="02020603050405020304" pitchFamily="18" charset="0"/>
              <a:cs typeface="Times New Roman" panose="02020603050405020304" pitchFamily="18" charset="0"/>
            </a:endParaRPr>
          </a:p>
          <a:p>
            <a:pPr lvl="0">
              <a:defRPr/>
            </a:pPr>
            <a:r>
              <a:rPr lang="en-US" sz="1200" dirty="0">
                <a:latin typeface="Fira Sans Light"/>
                <a:ea typeface="Times New Roman" panose="02020603050405020304" pitchFamily="18" charset="0"/>
                <a:cs typeface="Times New Roman" panose="02020603050405020304" pitchFamily="18" charset="0"/>
              </a:rPr>
              <a:t>Banner Urgent Care - Cactus and 75th</a:t>
            </a:r>
          </a:p>
          <a:p>
            <a:pPr lvl="0">
              <a:defRPr/>
            </a:pPr>
            <a:r>
              <a:rPr lang="en-US" sz="1200" dirty="0">
                <a:latin typeface="Fira Sans Light"/>
                <a:ea typeface="Times New Roman" panose="02020603050405020304" pitchFamily="18" charset="0"/>
                <a:cs typeface="Times New Roman" panose="02020603050405020304" pitchFamily="18" charset="0"/>
              </a:rPr>
              <a:t>Banner Urgent Care - </a:t>
            </a:r>
            <a:r>
              <a:rPr lang="en-US" sz="1200" dirty="0" err="1">
                <a:latin typeface="Fira Sans Light"/>
                <a:ea typeface="Times New Roman" panose="02020603050405020304" pitchFamily="18" charset="0"/>
                <a:cs typeface="Times New Roman" panose="02020603050405020304" pitchFamily="18" charset="0"/>
              </a:rPr>
              <a:t>Higley</a:t>
            </a:r>
            <a:r>
              <a:rPr lang="en-US" sz="1200" dirty="0">
                <a:latin typeface="Fira Sans Light"/>
                <a:ea typeface="Times New Roman" panose="02020603050405020304" pitchFamily="18" charset="0"/>
                <a:cs typeface="Times New Roman" panose="02020603050405020304" pitchFamily="18" charset="0"/>
              </a:rPr>
              <a:t> and Pecos</a:t>
            </a:r>
          </a:p>
          <a:p>
            <a:pPr lvl="0">
              <a:defRPr/>
            </a:pPr>
            <a:r>
              <a:rPr lang="en-US" sz="1200" dirty="0">
                <a:latin typeface="Fira Sans Light"/>
                <a:ea typeface="Times New Roman" panose="02020603050405020304" pitchFamily="18" charset="0"/>
                <a:cs typeface="Times New Roman" panose="02020603050405020304" pitchFamily="18" charset="0"/>
              </a:rPr>
              <a:t>Banner Urgent Care - Bell and 43rd</a:t>
            </a:r>
          </a:p>
          <a:p>
            <a:pPr lvl="0">
              <a:defRPr/>
            </a:pPr>
            <a:r>
              <a:rPr lang="en-US" sz="1200" dirty="0">
                <a:latin typeface="Fira Sans Light"/>
                <a:ea typeface="Times New Roman" panose="02020603050405020304" pitchFamily="18" charset="0"/>
                <a:cs typeface="Times New Roman" panose="02020603050405020304" pitchFamily="18" charset="0"/>
              </a:rPr>
              <a:t>Banner Urgent Care - Rural and Elliot</a:t>
            </a:r>
          </a:p>
          <a:p>
            <a:pPr lvl="0">
              <a:defRPr/>
            </a:pPr>
            <a:r>
              <a:rPr lang="en-US" sz="1200" dirty="0">
                <a:latin typeface="Fira Sans Light"/>
                <a:ea typeface="Times New Roman" panose="02020603050405020304" pitchFamily="18" charset="0"/>
                <a:cs typeface="Times New Roman" panose="02020603050405020304" pitchFamily="18" charset="0"/>
              </a:rPr>
              <a:t>Banner Urgent Care - </a:t>
            </a:r>
            <a:r>
              <a:rPr lang="en-US" sz="1200" dirty="0" err="1">
                <a:latin typeface="Fira Sans Light"/>
                <a:ea typeface="Times New Roman" panose="02020603050405020304" pitchFamily="18" charset="0"/>
                <a:cs typeface="Times New Roman" panose="02020603050405020304" pitchFamily="18" charset="0"/>
              </a:rPr>
              <a:t>Mcclintock</a:t>
            </a:r>
            <a:r>
              <a:rPr lang="en-US" sz="1200" dirty="0">
                <a:latin typeface="Fira Sans Light"/>
                <a:ea typeface="Times New Roman" panose="02020603050405020304" pitchFamily="18" charset="0"/>
                <a:cs typeface="Times New Roman" panose="02020603050405020304" pitchFamily="18" charset="0"/>
              </a:rPr>
              <a:t> and Southern</a:t>
            </a:r>
          </a:p>
          <a:p>
            <a:pPr lvl="0">
              <a:defRPr/>
            </a:pPr>
            <a:r>
              <a:rPr lang="en-US" sz="1200" dirty="0">
                <a:latin typeface="Fira Sans Light"/>
                <a:ea typeface="Times New Roman" panose="02020603050405020304" pitchFamily="18" charset="0"/>
                <a:cs typeface="Times New Roman" panose="02020603050405020304" pitchFamily="18" charset="0"/>
              </a:rPr>
              <a:t>Banner Urgent Care - Dobson and Guadalupe</a:t>
            </a:r>
          </a:p>
          <a:p>
            <a:pPr lvl="0">
              <a:defRPr/>
            </a:pPr>
            <a:r>
              <a:rPr lang="en-US" sz="1200" dirty="0">
                <a:latin typeface="Fira Sans Light"/>
                <a:ea typeface="Times New Roman" panose="02020603050405020304" pitchFamily="18" charset="0"/>
                <a:cs typeface="Times New Roman" panose="02020603050405020304" pitchFamily="18" charset="0"/>
              </a:rPr>
              <a:t>Banner Urgent Care - Litchfield and Indian School</a:t>
            </a:r>
          </a:p>
          <a:p>
            <a:pPr lvl="0">
              <a:defRPr/>
            </a:pPr>
            <a:r>
              <a:rPr lang="en-US" sz="1200" dirty="0">
                <a:latin typeface="Fira Sans Light"/>
                <a:ea typeface="Times New Roman" panose="02020603050405020304" pitchFamily="18" charset="0"/>
                <a:cs typeface="Times New Roman" panose="02020603050405020304" pitchFamily="18" charset="0"/>
              </a:rPr>
              <a:t>Banner Urgent Care - Northern and 43rd</a:t>
            </a:r>
          </a:p>
          <a:p>
            <a:pPr lvl="0">
              <a:defRPr/>
            </a:pPr>
            <a:r>
              <a:rPr lang="en-US" sz="1200" dirty="0">
                <a:latin typeface="Fira Sans Light"/>
                <a:ea typeface="Times New Roman" panose="02020603050405020304" pitchFamily="18" charset="0"/>
                <a:cs typeface="Times New Roman" panose="02020603050405020304" pitchFamily="18" charset="0"/>
              </a:rPr>
              <a:t>Banner Urgent Care - </a:t>
            </a:r>
            <a:r>
              <a:rPr lang="en-US" sz="1200" dirty="0" err="1">
                <a:latin typeface="Fira Sans Light"/>
                <a:ea typeface="Times New Roman" panose="02020603050405020304" pitchFamily="18" charset="0"/>
                <a:cs typeface="Times New Roman" panose="02020603050405020304" pitchFamily="18" charset="0"/>
              </a:rPr>
              <a:t>Higley</a:t>
            </a:r>
            <a:r>
              <a:rPr lang="en-US" sz="1200" dirty="0">
                <a:latin typeface="Fira Sans Light"/>
                <a:ea typeface="Times New Roman" panose="02020603050405020304" pitchFamily="18" charset="0"/>
                <a:cs typeface="Times New Roman" panose="02020603050405020304" pitchFamily="18" charset="0"/>
              </a:rPr>
              <a:t> and Southern</a:t>
            </a:r>
          </a:p>
          <a:p>
            <a:pPr lvl="0">
              <a:defRPr/>
            </a:pPr>
            <a:r>
              <a:rPr lang="en-US" sz="1200" dirty="0">
                <a:latin typeface="Fira Sans Light"/>
                <a:ea typeface="Times New Roman" panose="02020603050405020304" pitchFamily="18" charset="0"/>
                <a:cs typeface="Times New Roman" panose="02020603050405020304" pitchFamily="18" charset="0"/>
              </a:rPr>
              <a:t>Banner Urgent Care - Scottsdale and </a:t>
            </a:r>
            <a:r>
              <a:rPr lang="en-US" sz="1200" dirty="0" err="1">
                <a:latin typeface="Fira Sans Light"/>
                <a:ea typeface="Times New Roman" panose="02020603050405020304" pitchFamily="18" charset="0"/>
                <a:cs typeface="Times New Roman" panose="02020603050405020304" pitchFamily="18" charset="0"/>
              </a:rPr>
              <a:t>Shea</a:t>
            </a:r>
            <a:endParaRPr lang="en-US" sz="1200" dirty="0">
              <a:latin typeface="Fira Sans Light"/>
              <a:ea typeface="Times New Roman" panose="02020603050405020304" pitchFamily="18" charset="0"/>
              <a:cs typeface="Times New Roman" panose="02020603050405020304" pitchFamily="18" charset="0"/>
            </a:endParaRPr>
          </a:p>
          <a:p>
            <a:pPr lvl="0">
              <a:defRPr/>
            </a:pPr>
            <a:r>
              <a:rPr lang="en-US" sz="1200" dirty="0">
                <a:latin typeface="Fira Sans Light"/>
                <a:ea typeface="Times New Roman" panose="02020603050405020304" pitchFamily="18" charset="0"/>
                <a:cs typeface="Times New Roman" panose="02020603050405020304" pitchFamily="18" charset="0"/>
              </a:rPr>
              <a:t>Banner Urgent Care - </a:t>
            </a:r>
            <a:r>
              <a:rPr lang="en-US" sz="1200" dirty="0" err="1">
                <a:latin typeface="Fira Sans Light"/>
                <a:ea typeface="Times New Roman" panose="02020603050405020304" pitchFamily="18" charset="0"/>
                <a:cs typeface="Times New Roman" panose="02020603050405020304" pitchFamily="18" charset="0"/>
              </a:rPr>
              <a:t>Higley</a:t>
            </a:r>
            <a:r>
              <a:rPr lang="en-US" sz="1200" dirty="0">
                <a:latin typeface="Fira Sans Light"/>
                <a:ea typeface="Times New Roman" panose="02020603050405020304" pitchFamily="18" charset="0"/>
                <a:cs typeface="Times New Roman" panose="02020603050405020304" pitchFamily="18" charset="0"/>
              </a:rPr>
              <a:t> and Queen Creek</a:t>
            </a:r>
          </a:p>
          <a:p>
            <a:pPr lvl="0">
              <a:defRPr/>
            </a:pPr>
            <a:r>
              <a:rPr lang="en-US" sz="1200" dirty="0">
                <a:latin typeface="Fira Sans Light"/>
                <a:ea typeface="Times New Roman" panose="02020603050405020304" pitchFamily="18" charset="0"/>
                <a:cs typeface="Times New Roman" panose="02020603050405020304" pitchFamily="18" charset="0"/>
              </a:rPr>
              <a:t>Banner Urgent Care - Lindsay and University</a:t>
            </a:r>
          </a:p>
          <a:p>
            <a:pPr lvl="0">
              <a:defRPr/>
            </a:pPr>
            <a:r>
              <a:rPr lang="en-US" sz="1200" dirty="0">
                <a:latin typeface="Fira Sans Light"/>
                <a:ea typeface="Times New Roman" panose="02020603050405020304" pitchFamily="18" charset="0"/>
                <a:cs typeface="Times New Roman" panose="02020603050405020304" pitchFamily="18" charset="0"/>
              </a:rPr>
              <a:t>Banner Urgent Care - Arizona and Elliot</a:t>
            </a:r>
          </a:p>
          <a:p>
            <a:pPr lvl="0">
              <a:defRPr/>
            </a:pPr>
            <a:r>
              <a:rPr lang="en-US" sz="1200" dirty="0">
                <a:latin typeface="Fira Sans Light"/>
                <a:ea typeface="Times New Roman" panose="02020603050405020304" pitchFamily="18" charset="0"/>
                <a:cs typeface="Times New Roman" panose="02020603050405020304" pitchFamily="18" charset="0"/>
              </a:rPr>
              <a:t>Banner Urgent Care - 67th and Beth</a:t>
            </a:r>
          </a:p>
          <a:p>
            <a:pPr lvl="0">
              <a:defRPr/>
            </a:pPr>
            <a:r>
              <a:rPr lang="en-US" sz="1200" dirty="0">
                <a:latin typeface="Fira Sans Light"/>
                <a:ea typeface="Times New Roman" panose="02020603050405020304" pitchFamily="18" charset="0"/>
                <a:cs typeface="Times New Roman" panose="02020603050405020304" pitchFamily="18" charset="0"/>
              </a:rPr>
              <a:t>Banner Urgent Care - </a:t>
            </a:r>
            <a:r>
              <a:rPr lang="en-US" sz="1200" dirty="0" err="1">
                <a:latin typeface="Fira Sans Light"/>
                <a:ea typeface="Times New Roman" panose="02020603050405020304" pitchFamily="18" charset="0"/>
                <a:cs typeface="Times New Roman" panose="02020603050405020304" pitchFamily="18" charset="0"/>
              </a:rPr>
              <a:t>Crismon</a:t>
            </a:r>
            <a:r>
              <a:rPr lang="en-US" sz="1200" dirty="0">
                <a:latin typeface="Fira Sans Light"/>
                <a:ea typeface="Times New Roman" panose="02020603050405020304" pitchFamily="18" charset="0"/>
                <a:cs typeface="Times New Roman" panose="02020603050405020304" pitchFamily="18" charset="0"/>
              </a:rPr>
              <a:t> and Southern</a:t>
            </a:r>
          </a:p>
          <a:p>
            <a:pPr lvl="0">
              <a:defRPr/>
            </a:pPr>
            <a:r>
              <a:rPr lang="en-US" sz="1200" dirty="0">
                <a:latin typeface="Fira Sans Light"/>
                <a:ea typeface="Times New Roman" panose="02020603050405020304" pitchFamily="18" charset="0"/>
                <a:cs typeface="Times New Roman" panose="02020603050405020304" pitchFamily="18" charset="0"/>
              </a:rPr>
              <a:t>Banner Urgent Care - Alma School and Queen Creek</a:t>
            </a:r>
          </a:p>
          <a:p>
            <a:pPr lvl="0">
              <a:defRPr/>
            </a:pPr>
            <a:r>
              <a:rPr lang="en-US" sz="1200" dirty="0">
                <a:latin typeface="Fira Sans Light"/>
                <a:ea typeface="Times New Roman" panose="02020603050405020304" pitchFamily="18" charset="0"/>
                <a:cs typeface="Times New Roman" panose="02020603050405020304" pitchFamily="18" charset="0"/>
              </a:rPr>
              <a:t>Banner Urgent Care - Deer Valley and 83rd</a:t>
            </a:r>
          </a:p>
          <a:p>
            <a:pPr lvl="0">
              <a:defRPr/>
            </a:pPr>
            <a:r>
              <a:rPr lang="en-US" sz="1200" dirty="0">
                <a:latin typeface="Fira Sans Light"/>
                <a:ea typeface="Times New Roman" panose="02020603050405020304" pitchFamily="18" charset="0"/>
                <a:cs typeface="Times New Roman" panose="02020603050405020304" pitchFamily="18" charset="0"/>
              </a:rPr>
              <a:t>Banner Urgent Care - Bell and </a:t>
            </a:r>
            <a:r>
              <a:rPr lang="en-US" sz="1200" dirty="0" err="1">
                <a:latin typeface="Fira Sans Light"/>
                <a:ea typeface="Times New Roman" panose="02020603050405020304" pitchFamily="18" charset="0"/>
                <a:cs typeface="Times New Roman" panose="02020603050405020304" pitchFamily="18" charset="0"/>
              </a:rPr>
              <a:t>Reems</a:t>
            </a:r>
            <a:endParaRPr lang="en-US" sz="1200" dirty="0">
              <a:latin typeface="Fira Sans Light"/>
              <a:ea typeface="Times New Roman" panose="02020603050405020304" pitchFamily="18" charset="0"/>
              <a:cs typeface="Times New Roman" panose="02020603050405020304" pitchFamily="18" charset="0"/>
            </a:endParaRPr>
          </a:p>
          <a:p>
            <a:pPr lvl="0">
              <a:defRPr/>
            </a:pPr>
            <a:r>
              <a:rPr lang="en-US" sz="1200" dirty="0">
                <a:latin typeface="Fira Sans Light"/>
                <a:ea typeface="Times New Roman" panose="02020603050405020304" pitchFamily="18" charset="0"/>
                <a:cs typeface="Times New Roman" panose="02020603050405020304" pitchFamily="18" charset="0"/>
              </a:rPr>
              <a:t>Banner Urgent Care - </a:t>
            </a:r>
            <a:r>
              <a:rPr lang="en-US" sz="1200" dirty="0" err="1">
                <a:latin typeface="Fira Sans Light"/>
                <a:ea typeface="Times New Roman" panose="02020603050405020304" pitchFamily="18" charset="0"/>
                <a:cs typeface="Times New Roman" panose="02020603050405020304" pitchFamily="18" charset="0"/>
              </a:rPr>
              <a:t>Higley</a:t>
            </a:r>
            <a:r>
              <a:rPr lang="en-US" sz="1200" dirty="0">
                <a:latin typeface="Fira Sans Light"/>
                <a:ea typeface="Times New Roman" panose="02020603050405020304" pitchFamily="18" charset="0"/>
                <a:cs typeface="Times New Roman" panose="02020603050405020304" pitchFamily="18" charset="0"/>
              </a:rPr>
              <a:t> and Baseline</a:t>
            </a:r>
          </a:p>
          <a:p>
            <a:pPr lvl="0">
              <a:defRPr/>
            </a:pPr>
            <a:r>
              <a:rPr lang="en-US" sz="1200" dirty="0">
                <a:latin typeface="Fira Sans Light"/>
                <a:ea typeface="Times New Roman" panose="02020603050405020304" pitchFamily="18" charset="0"/>
                <a:cs typeface="Times New Roman" panose="02020603050405020304" pitchFamily="18" charset="0"/>
              </a:rPr>
              <a:t>Banner Urgent Care - Van Buren and Avondale</a:t>
            </a:r>
          </a:p>
          <a:p>
            <a:pPr lvl="0">
              <a:defRPr/>
            </a:pPr>
            <a:r>
              <a:rPr lang="en-US" sz="1200" dirty="0">
                <a:latin typeface="Fira Sans Light"/>
                <a:ea typeface="Times New Roman" panose="02020603050405020304" pitchFamily="18" charset="0"/>
                <a:cs typeface="Times New Roman" panose="02020603050405020304" pitchFamily="18" charset="0"/>
              </a:rPr>
              <a:t>Banner Urgent Care - Gilbert and </a:t>
            </a:r>
            <a:r>
              <a:rPr lang="en-US" sz="1200" dirty="0" err="1">
                <a:latin typeface="Fira Sans Light"/>
                <a:ea typeface="Times New Roman" panose="02020603050405020304" pitchFamily="18" charset="0"/>
                <a:cs typeface="Times New Roman" panose="02020603050405020304" pitchFamily="18" charset="0"/>
              </a:rPr>
              <a:t>Mckellips</a:t>
            </a:r>
            <a:endParaRPr lang="en-US" sz="1200" dirty="0">
              <a:latin typeface="Fira Sans Light"/>
              <a:ea typeface="Times New Roman" panose="02020603050405020304" pitchFamily="18" charset="0"/>
              <a:cs typeface="Times New Roman" panose="02020603050405020304" pitchFamily="18" charset="0"/>
            </a:endParaRPr>
          </a:p>
          <a:p>
            <a:pPr lvl="0">
              <a:defRPr/>
            </a:pPr>
            <a:r>
              <a:rPr lang="en-US" sz="1200" dirty="0">
                <a:latin typeface="Fira Sans Light"/>
                <a:ea typeface="Times New Roman" panose="02020603050405020304" pitchFamily="18" charset="0"/>
                <a:cs typeface="Times New Roman" panose="02020603050405020304" pitchFamily="18" charset="0"/>
              </a:rPr>
              <a:t>Banner Urgent Care - Johnson and Meeker</a:t>
            </a:r>
          </a:p>
          <a:p>
            <a:pPr lvl="0">
              <a:defRPr/>
            </a:pPr>
            <a:r>
              <a:rPr lang="en-US" sz="1200" dirty="0">
                <a:latin typeface="Fira Sans Light"/>
                <a:ea typeface="Times New Roman" panose="02020603050405020304" pitchFamily="18" charset="0"/>
                <a:cs typeface="Times New Roman" panose="02020603050405020304" pitchFamily="18" charset="0"/>
              </a:rPr>
              <a:t>Banner Urgent Care - Camelback and 7th St</a:t>
            </a:r>
          </a:p>
          <a:p>
            <a:pPr lvl="0">
              <a:defRPr/>
            </a:pPr>
            <a:r>
              <a:rPr lang="en-US" sz="1200" dirty="0">
                <a:latin typeface="Fira Sans Light"/>
                <a:ea typeface="Times New Roman" panose="02020603050405020304" pitchFamily="18" charset="0"/>
                <a:cs typeface="Times New Roman" panose="02020603050405020304" pitchFamily="18" charset="0"/>
              </a:rPr>
              <a:t>Banner Urgent Care - Indian School and 32nd St</a:t>
            </a:r>
          </a:p>
          <a:p>
            <a:pPr lvl="0">
              <a:defRPr/>
            </a:pPr>
            <a:r>
              <a:rPr lang="en-US" sz="1200" dirty="0">
                <a:latin typeface="Fira Sans Light"/>
                <a:ea typeface="Times New Roman" panose="02020603050405020304" pitchFamily="18" charset="0"/>
                <a:cs typeface="Times New Roman" panose="02020603050405020304" pitchFamily="18" charset="0"/>
              </a:rPr>
              <a:t>Banner Urgent Care - Cave Creek and 7th St</a:t>
            </a:r>
          </a:p>
          <a:p>
            <a:pPr lvl="0">
              <a:defRPr/>
            </a:pPr>
            <a:r>
              <a:rPr lang="en-US" sz="1200" dirty="0">
                <a:latin typeface="Fira Sans Light"/>
                <a:ea typeface="Times New Roman" panose="02020603050405020304" pitchFamily="18" charset="0"/>
                <a:cs typeface="Times New Roman" panose="02020603050405020304" pitchFamily="18" charset="0"/>
              </a:rPr>
              <a:t>Banner Urgent Care - Glendale and 19th Ave</a:t>
            </a:r>
          </a:p>
          <a:p>
            <a:pPr lvl="0">
              <a:defRPr/>
            </a:pPr>
            <a:r>
              <a:rPr lang="en-US" sz="1200" dirty="0">
                <a:latin typeface="Fira Sans Light"/>
                <a:ea typeface="Times New Roman" panose="02020603050405020304" pitchFamily="18" charset="0"/>
                <a:cs typeface="Times New Roman" panose="02020603050405020304" pitchFamily="18" charset="0"/>
              </a:rPr>
              <a:t>Banner Urgent Care - Central and Washington</a:t>
            </a:r>
          </a:p>
          <a:p>
            <a:pPr lvl="0">
              <a:defRPr/>
            </a:pPr>
            <a:r>
              <a:rPr lang="en-US" sz="1200" dirty="0">
                <a:latin typeface="Fira Sans Light"/>
                <a:ea typeface="Times New Roman" panose="02020603050405020304" pitchFamily="18" charset="0"/>
                <a:cs typeface="Times New Roman" panose="02020603050405020304" pitchFamily="18" charset="0"/>
              </a:rPr>
              <a:t>Banner Urgent Care - </a:t>
            </a:r>
            <a:r>
              <a:rPr lang="en-US" sz="1200" dirty="0" err="1">
                <a:latin typeface="Fira Sans Light"/>
                <a:ea typeface="Times New Roman" panose="02020603050405020304" pitchFamily="18" charset="0"/>
                <a:cs typeface="Times New Roman" panose="02020603050405020304" pitchFamily="18" charset="0"/>
              </a:rPr>
              <a:t>Sarival</a:t>
            </a:r>
            <a:r>
              <a:rPr lang="en-US" sz="1200" dirty="0">
                <a:latin typeface="Fira Sans Light"/>
                <a:ea typeface="Times New Roman" panose="02020603050405020304" pitchFamily="18" charset="0"/>
                <a:cs typeface="Times New Roman" panose="02020603050405020304" pitchFamily="18" charset="0"/>
              </a:rPr>
              <a:t> and Yuma</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i="0" u="none" strike="noStrike" kern="1200" cap="none" spc="0" normalizeH="0" baseline="0" noProof="0" dirty="0" smtClean="0">
              <a:ln>
                <a:noFill/>
              </a:ln>
              <a:effectLst/>
              <a:uLnTx/>
              <a:uFillTx/>
              <a:latin typeface="Fira Sans Light"/>
              <a:ea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42103425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457200" y="286020"/>
            <a:ext cx="8229600" cy="6285961"/>
          </a:xfrm>
        </p:spPr>
        <p:txBody>
          <a:bodyPr>
            <a:noAutofit/>
          </a:bodyPr>
          <a:lstStyle/>
          <a:p>
            <a:r>
              <a:rPr lang="en-US" sz="7200" dirty="0" smtClean="0">
                <a:solidFill>
                  <a:srgbClr val="7A0306"/>
                </a:solidFill>
                <a:latin typeface="Fira Sans"/>
                <a:cs typeface="Fira Sans"/>
              </a:rPr>
              <a:t>Increasing Hospital Representation</a:t>
            </a:r>
            <a:endParaRPr lang="en-US" sz="7200" dirty="0">
              <a:latin typeface="Fira Sans"/>
            </a:endParaRPr>
          </a:p>
        </p:txBody>
      </p:sp>
    </p:spTree>
    <p:extLst>
      <p:ext uri="{BB962C8B-B14F-4D97-AF65-F5344CB8AC3E}">
        <p14:creationId xmlns:p14="http://schemas.microsoft.com/office/powerpoint/2010/main" val="9771755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6" name="Title 3"/>
          <p:cNvSpPr txBox="1">
            <a:spLocks/>
          </p:cNvSpPr>
          <p:nvPr/>
        </p:nvSpPr>
        <p:spPr>
          <a:xfrm>
            <a:off x="457200" y="286020"/>
            <a:ext cx="8229600" cy="6285961"/>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7200" dirty="0" smtClean="0">
                <a:solidFill>
                  <a:srgbClr val="7A0306"/>
                </a:solidFill>
                <a:latin typeface="Fira Sans"/>
                <a:cs typeface="Fira Sans"/>
              </a:rPr>
              <a:t>What is Syndromic Surveillance?</a:t>
            </a:r>
            <a:endParaRPr lang="en-US" sz="7200" dirty="0">
              <a:latin typeface="Fira Sans"/>
            </a:endParaRPr>
          </a:p>
        </p:txBody>
      </p:sp>
    </p:spTree>
    <p:extLst>
      <p:ext uri="{BB962C8B-B14F-4D97-AF65-F5344CB8AC3E}">
        <p14:creationId xmlns:p14="http://schemas.microsoft.com/office/powerpoint/2010/main" val="403769424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3"/>
          <a:stretch>
            <a:fillRect/>
          </a:stretch>
        </p:blipFill>
        <p:spPr>
          <a:xfrm>
            <a:off x="2126859" y="0"/>
            <a:ext cx="5492825" cy="6858000"/>
          </a:xfrm>
          <a:prstGeom prst="rect">
            <a:avLst/>
          </a:prstGeom>
        </p:spPr>
      </p:pic>
    </p:spTree>
    <p:extLst>
      <p:ext uri="{BB962C8B-B14F-4D97-AF65-F5344CB8AC3E}">
        <p14:creationId xmlns:p14="http://schemas.microsoft.com/office/powerpoint/2010/main" val="14080355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947920" y="2194712"/>
            <a:ext cx="3683000" cy="3385542"/>
          </a:xfrm>
          <a:prstGeom prst="rect">
            <a:avLst/>
          </a:prstGeom>
          <a:noFill/>
        </p:spPr>
        <p:txBody>
          <a:bodyPr wrap="square" rtlCol="0">
            <a:spAutoFit/>
          </a:bodyPr>
          <a:lstStyle/>
          <a:p>
            <a:pPr marL="174708" indent="-174708">
              <a:buFont typeface="Arial" panose="020B0604020202020204" pitchFamily="34" charset="0"/>
              <a:buChar char="•"/>
            </a:pPr>
            <a:r>
              <a:rPr lang="en-US" sz="2800" b="1" dirty="0" smtClean="0">
                <a:solidFill>
                  <a:srgbClr val="0070C0"/>
                </a:solidFill>
              </a:rPr>
              <a:t>143</a:t>
            </a:r>
            <a:r>
              <a:rPr lang="en-US" sz="2800" dirty="0" smtClean="0"/>
              <a:t> </a:t>
            </a:r>
            <a:r>
              <a:rPr lang="en-US" sz="2800" dirty="0"/>
              <a:t>facilities in 14 </a:t>
            </a:r>
            <a:r>
              <a:rPr lang="en-US" sz="2800" dirty="0" smtClean="0"/>
              <a:t>counties</a:t>
            </a:r>
          </a:p>
          <a:p>
            <a:pPr marL="174708" indent="-174708">
              <a:buFont typeface="Arial" panose="020B0604020202020204" pitchFamily="34" charset="0"/>
              <a:buChar char="•"/>
            </a:pPr>
            <a:endParaRPr lang="en-US" sz="2800" dirty="0"/>
          </a:p>
          <a:p>
            <a:pPr marL="183394" indent="-174708">
              <a:buFont typeface="Arial" panose="020B0604020202020204" pitchFamily="34" charset="0"/>
              <a:buChar char="•"/>
            </a:pPr>
            <a:r>
              <a:rPr lang="en-US" sz="2800" b="1" dirty="0" smtClean="0">
                <a:solidFill>
                  <a:srgbClr val="0070C0"/>
                </a:solidFill>
              </a:rPr>
              <a:t>96% </a:t>
            </a:r>
            <a:r>
              <a:rPr lang="en-US" sz="2800" dirty="0"/>
              <a:t>of all ED </a:t>
            </a:r>
            <a:r>
              <a:rPr lang="en-US" sz="2800" dirty="0" smtClean="0"/>
              <a:t>visits</a:t>
            </a:r>
          </a:p>
          <a:p>
            <a:pPr marL="183394" indent="-174708">
              <a:buFont typeface="Arial" panose="020B0604020202020204" pitchFamily="34" charset="0"/>
              <a:buChar char="•"/>
            </a:pPr>
            <a:endParaRPr lang="en-US" sz="2800" dirty="0" smtClean="0"/>
          </a:p>
          <a:p>
            <a:pPr marL="183394" indent="-174708">
              <a:buFont typeface="Arial" panose="020B0604020202020204" pitchFamily="34" charset="0"/>
              <a:buChar char="•"/>
            </a:pPr>
            <a:r>
              <a:rPr lang="en-US" sz="2800" b="1" dirty="0" smtClean="0">
                <a:solidFill>
                  <a:srgbClr val="0070C0"/>
                </a:solidFill>
              </a:rPr>
              <a:t>97% </a:t>
            </a:r>
            <a:r>
              <a:rPr lang="en-US" sz="2800" dirty="0"/>
              <a:t>of all Inpatient </a:t>
            </a:r>
            <a:r>
              <a:rPr lang="en-US" sz="2800" dirty="0" smtClean="0"/>
              <a:t>visits</a:t>
            </a:r>
            <a:endParaRPr lang="en-US" sz="2800" dirty="0"/>
          </a:p>
          <a:p>
            <a:pPr marL="285750" indent="-285750">
              <a:buFont typeface="Arial" panose="020B0604020202020204" pitchFamily="34" charset="0"/>
              <a:buChar char="•"/>
            </a:pPr>
            <a:endParaRPr lang="en-US" dirty="0"/>
          </a:p>
        </p:txBody>
      </p:sp>
      <p:sp>
        <p:nvSpPr>
          <p:cNvPr id="5" name="Title 1"/>
          <p:cNvSpPr>
            <a:spLocks noGrp="1"/>
          </p:cNvSpPr>
          <p:nvPr>
            <p:ph type="title"/>
          </p:nvPr>
        </p:nvSpPr>
        <p:spPr>
          <a:xfrm>
            <a:off x="0" y="-14922"/>
            <a:ext cx="9144000" cy="1143000"/>
          </a:xfrm>
          <a:solidFill>
            <a:srgbClr val="0070C0"/>
          </a:solidFill>
        </p:spPr>
        <p:txBody>
          <a:bodyPr>
            <a:noAutofit/>
          </a:bodyPr>
          <a:lstStyle/>
          <a:p>
            <a:r>
              <a:rPr lang="en-US" dirty="0" smtClean="0">
                <a:solidFill>
                  <a:schemeClr val="bg1"/>
                </a:solidFill>
                <a:latin typeface="Fira Sans Light"/>
              </a:rPr>
              <a:t>Coverage</a:t>
            </a:r>
            <a:endParaRPr lang="en-US" dirty="0">
              <a:solidFill>
                <a:schemeClr val="bg1"/>
              </a:solidFill>
            </a:endParaRPr>
          </a:p>
        </p:txBody>
      </p:sp>
      <p:pic>
        <p:nvPicPr>
          <p:cNvPr id="6" name="Content Placeholder 5"/>
          <p:cNvPicPr>
            <a:picLocks noGrp="1" noChangeAspect="1"/>
          </p:cNvPicPr>
          <p:nvPr>
            <p:ph idx="1"/>
          </p:nvPr>
        </p:nvPicPr>
        <p:blipFill>
          <a:blip r:embed="rId3"/>
          <a:stretch>
            <a:fillRect/>
          </a:stretch>
        </p:blipFill>
        <p:spPr>
          <a:xfrm>
            <a:off x="1395907" y="2194712"/>
            <a:ext cx="2606553" cy="3211944"/>
          </a:xfrm>
          <a:prstGeom prst="rect">
            <a:avLst/>
          </a:prstGeom>
        </p:spPr>
      </p:pic>
    </p:spTree>
    <p:extLst>
      <p:ext uri="{BB962C8B-B14F-4D97-AF65-F5344CB8AC3E}">
        <p14:creationId xmlns:p14="http://schemas.microsoft.com/office/powerpoint/2010/main" val="228425603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4"/>
          <p:cNvSpPr txBox="1">
            <a:spLocks/>
          </p:cNvSpPr>
          <p:nvPr/>
        </p:nvSpPr>
        <p:spPr>
          <a:xfrm>
            <a:off x="458134" y="1059384"/>
            <a:ext cx="8770925" cy="1582808"/>
          </a:xfrm>
          <a:prstGeom prst="rect">
            <a:avLst/>
          </a:prstGeom>
        </p:spPr>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342900">
              <a:spcBef>
                <a:spcPts val="600"/>
              </a:spcBef>
              <a:buFont typeface="Arial"/>
              <a:buNone/>
            </a:pPr>
            <a:r>
              <a:rPr lang="en-US" sz="4000" dirty="0" smtClean="0">
                <a:solidFill>
                  <a:prstClr val="black"/>
                </a:solidFill>
                <a:latin typeface="Fira Sans Light"/>
              </a:rPr>
              <a:t>Focus on Hospitals</a:t>
            </a:r>
          </a:p>
          <a:p>
            <a:pPr marL="0" indent="0" defTabSz="342900">
              <a:spcBef>
                <a:spcPts val="600"/>
              </a:spcBef>
              <a:buNone/>
            </a:pPr>
            <a:r>
              <a:rPr lang="en-US" sz="4000" dirty="0" smtClean="0">
                <a:solidFill>
                  <a:prstClr val="black"/>
                </a:solidFill>
                <a:latin typeface="Fira Sans Light"/>
              </a:rPr>
              <a:t>………………………………………....</a:t>
            </a:r>
          </a:p>
          <a:p>
            <a:pPr defTabSz="342900">
              <a:spcBef>
                <a:spcPts val="600"/>
              </a:spcBef>
            </a:pPr>
            <a:endParaRPr lang="en-US" dirty="0" smtClean="0">
              <a:solidFill>
                <a:prstClr val="black"/>
              </a:solidFill>
              <a:latin typeface="Fira Sans Light"/>
            </a:endParaRPr>
          </a:p>
          <a:p>
            <a:pPr marL="0" indent="0" defTabSz="342900">
              <a:spcBef>
                <a:spcPts val="600"/>
              </a:spcBef>
              <a:buNone/>
            </a:pPr>
            <a:r>
              <a:rPr lang="en-US" dirty="0" smtClean="0">
                <a:solidFill>
                  <a:prstClr val="black"/>
                </a:solidFill>
                <a:latin typeface="Fira Sans Light"/>
              </a:rPr>
              <a:t> </a:t>
            </a:r>
            <a:endParaRPr lang="en-US" dirty="0" smtClean="0">
              <a:solidFill>
                <a:prstClr val="black"/>
              </a:solidFill>
              <a:latin typeface="Fira Sans Light"/>
            </a:endParaRPr>
          </a:p>
          <a:p>
            <a:pPr defTabSz="342900">
              <a:spcBef>
                <a:spcPts val="600"/>
              </a:spcBef>
            </a:pPr>
            <a:endParaRPr lang="en-US" sz="3600" dirty="0" smtClean="0">
              <a:solidFill>
                <a:prstClr val="black"/>
              </a:solidFill>
              <a:latin typeface="Fira Sans Light"/>
            </a:endParaRPr>
          </a:p>
        </p:txBody>
      </p:sp>
      <p:graphicFrame>
        <p:nvGraphicFramePr>
          <p:cNvPr id="3" name="Table 2"/>
          <p:cNvGraphicFramePr>
            <a:graphicFrameLocks noGrp="1"/>
          </p:cNvGraphicFramePr>
          <p:nvPr>
            <p:extLst>
              <p:ext uri="{D42A27DB-BD31-4B8C-83A1-F6EECF244321}">
                <p14:modId xmlns:p14="http://schemas.microsoft.com/office/powerpoint/2010/main" val="2872573341"/>
              </p:ext>
            </p:extLst>
          </p:nvPr>
        </p:nvGraphicFramePr>
        <p:xfrm>
          <a:off x="458134" y="2056219"/>
          <a:ext cx="8420052" cy="3829253"/>
        </p:xfrm>
        <a:graphic>
          <a:graphicData uri="http://schemas.openxmlformats.org/drawingml/2006/table">
            <a:tbl>
              <a:tblPr firstRow="1" bandRow="1">
                <a:tableStyleId>{21E4AEA4-8DFA-4A89-87EB-49C32662AFE0}</a:tableStyleId>
              </a:tblPr>
              <a:tblGrid>
                <a:gridCol w="2806684">
                  <a:extLst>
                    <a:ext uri="{9D8B030D-6E8A-4147-A177-3AD203B41FA5}">
                      <a16:colId xmlns:a16="http://schemas.microsoft.com/office/drawing/2014/main" val="3903047976"/>
                    </a:ext>
                  </a:extLst>
                </a:gridCol>
                <a:gridCol w="2806684">
                  <a:extLst>
                    <a:ext uri="{9D8B030D-6E8A-4147-A177-3AD203B41FA5}">
                      <a16:colId xmlns:a16="http://schemas.microsoft.com/office/drawing/2014/main" val="2764164109"/>
                    </a:ext>
                  </a:extLst>
                </a:gridCol>
                <a:gridCol w="2806684">
                  <a:extLst>
                    <a:ext uri="{9D8B030D-6E8A-4147-A177-3AD203B41FA5}">
                      <a16:colId xmlns:a16="http://schemas.microsoft.com/office/drawing/2014/main" val="391062167"/>
                    </a:ext>
                  </a:extLst>
                </a:gridCol>
              </a:tblGrid>
              <a:tr h="115768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smtClean="0"/>
                        <a:t>Acute care hospitals with EDs</a:t>
                      </a:r>
                    </a:p>
                    <a:p>
                      <a:endParaRPr 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smtClean="0"/>
                        <a:t>Inpatient Care Setting</a:t>
                      </a:r>
                    </a:p>
                    <a:p>
                      <a:endParaRPr lang="en-US" dirty="0"/>
                    </a:p>
                  </a:txBody>
                  <a:tcPr/>
                </a:tc>
                <a:tc>
                  <a:txBody>
                    <a:bodyPr/>
                    <a:lstStyle/>
                    <a:p>
                      <a:r>
                        <a:rPr lang="en-US" dirty="0" smtClean="0"/>
                        <a:t>Urgent Care Clinics</a:t>
                      </a:r>
                      <a:endParaRPr lang="en-US" dirty="0"/>
                    </a:p>
                  </a:txBody>
                  <a:tcPr/>
                </a:tc>
                <a:extLst>
                  <a:ext uri="{0D108BD9-81ED-4DB2-BD59-A6C34878D82A}">
                    <a16:rowId xmlns:a16="http://schemas.microsoft.com/office/drawing/2014/main" val="137825874"/>
                  </a:ext>
                </a:extLst>
              </a:tr>
              <a:tr h="89052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smtClean="0"/>
                        <a:t>Stand-alone EDs</a:t>
                      </a:r>
                    </a:p>
                    <a:p>
                      <a:endParaRPr 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smtClean="0"/>
                        <a:t>Heart Hospital</a:t>
                      </a:r>
                    </a:p>
                    <a:p>
                      <a:endParaRPr 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smtClean="0"/>
                        <a:t>Associated with Hospitals</a:t>
                      </a:r>
                    </a:p>
                    <a:p>
                      <a:endParaRPr lang="en-US" dirty="0"/>
                    </a:p>
                  </a:txBody>
                  <a:tcPr/>
                </a:tc>
                <a:extLst>
                  <a:ext uri="{0D108BD9-81ED-4DB2-BD59-A6C34878D82A}">
                    <a16:rowId xmlns:a16="http://schemas.microsoft.com/office/drawing/2014/main" val="2945875274"/>
                  </a:ext>
                </a:extLst>
              </a:tr>
              <a:tr h="89052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smtClean="0"/>
                        <a:t>Free-standing EDs</a:t>
                      </a:r>
                    </a:p>
                    <a:p>
                      <a:endParaRPr lang="en-US" dirty="0"/>
                    </a:p>
                  </a:txBody>
                  <a:tcPr/>
                </a:tc>
                <a:tc>
                  <a:txBody>
                    <a:bodyPr/>
                    <a:lstStyle/>
                    <a:p>
                      <a:r>
                        <a:rPr lang="en-US" dirty="0" smtClean="0"/>
                        <a:t>Rehabilitation Hospital</a:t>
                      </a:r>
                      <a:endParaRPr 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smtClean="0"/>
                        <a:t>Independent</a:t>
                      </a:r>
                    </a:p>
                    <a:p>
                      <a:endParaRPr lang="en-US" dirty="0"/>
                    </a:p>
                  </a:txBody>
                  <a:tcPr/>
                </a:tc>
                <a:extLst>
                  <a:ext uri="{0D108BD9-81ED-4DB2-BD59-A6C34878D82A}">
                    <a16:rowId xmlns:a16="http://schemas.microsoft.com/office/drawing/2014/main" val="2697011001"/>
                  </a:ext>
                </a:extLst>
              </a:tr>
              <a:tr h="89052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smtClean="0"/>
                        <a:t>Microhospitals</a:t>
                      </a:r>
                    </a:p>
                    <a:p>
                      <a:endParaRPr 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smtClean="0"/>
                        <a:t>Surgical Specialty Hospital</a:t>
                      </a:r>
                    </a:p>
                    <a:p>
                      <a:endParaRPr lang="en-US" dirty="0"/>
                    </a:p>
                  </a:txBody>
                  <a:tcPr/>
                </a:tc>
                <a:tc>
                  <a:txBody>
                    <a:bodyPr/>
                    <a:lstStyle/>
                    <a:p>
                      <a:endParaRPr lang="en-US" dirty="0"/>
                    </a:p>
                  </a:txBody>
                  <a:tcPr/>
                </a:tc>
                <a:extLst>
                  <a:ext uri="{0D108BD9-81ED-4DB2-BD59-A6C34878D82A}">
                    <a16:rowId xmlns:a16="http://schemas.microsoft.com/office/drawing/2014/main" val="1400450240"/>
                  </a:ext>
                </a:extLst>
              </a:tr>
            </a:tbl>
          </a:graphicData>
        </a:graphic>
      </p:graphicFrame>
    </p:spTree>
    <p:extLst>
      <p:ext uri="{BB962C8B-B14F-4D97-AF65-F5344CB8AC3E}">
        <p14:creationId xmlns:p14="http://schemas.microsoft.com/office/powerpoint/2010/main" val="250813747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4"/>
          <p:cNvSpPr txBox="1">
            <a:spLocks/>
          </p:cNvSpPr>
          <p:nvPr/>
        </p:nvSpPr>
        <p:spPr>
          <a:xfrm>
            <a:off x="373074" y="878629"/>
            <a:ext cx="8770925" cy="5100742"/>
          </a:xfrm>
          <a:prstGeom prst="rect">
            <a:avLst/>
          </a:prstGeom>
        </p:spPr>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342900">
              <a:spcBef>
                <a:spcPts val="600"/>
              </a:spcBef>
              <a:buFont typeface="Arial"/>
              <a:buNone/>
            </a:pPr>
            <a:r>
              <a:rPr lang="en-US" sz="4000" dirty="0" smtClean="0">
                <a:solidFill>
                  <a:prstClr val="black"/>
                </a:solidFill>
                <a:latin typeface="Fira Sans Light"/>
              </a:rPr>
              <a:t>Limited participation in the AZ system:</a:t>
            </a:r>
          </a:p>
          <a:p>
            <a:pPr marL="0" indent="0" defTabSz="342900">
              <a:spcBef>
                <a:spcPts val="600"/>
              </a:spcBef>
              <a:buNone/>
            </a:pPr>
            <a:r>
              <a:rPr lang="en-US" sz="4000" dirty="0" smtClean="0">
                <a:solidFill>
                  <a:prstClr val="black"/>
                </a:solidFill>
                <a:latin typeface="Fira Sans Light"/>
              </a:rPr>
              <a:t>………………………………………....</a:t>
            </a:r>
          </a:p>
          <a:p>
            <a:pPr defTabSz="342900">
              <a:spcBef>
                <a:spcPts val="600"/>
              </a:spcBef>
            </a:pPr>
            <a:r>
              <a:rPr lang="en-US" sz="3600" dirty="0" smtClean="0">
                <a:solidFill>
                  <a:prstClr val="black"/>
                </a:solidFill>
                <a:latin typeface="Fira Sans Light"/>
              </a:rPr>
              <a:t>Federal </a:t>
            </a:r>
            <a:r>
              <a:rPr lang="en-US" sz="3600" dirty="0">
                <a:solidFill>
                  <a:prstClr val="black"/>
                </a:solidFill>
                <a:latin typeface="Fira Sans Light"/>
              </a:rPr>
              <a:t>(</a:t>
            </a:r>
            <a:r>
              <a:rPr lang="en-US" sz="3600" dirty="0" smtClean="0">
                <a:solidFill>
                  <a:prstClr val="black"/>
                </a:solidFill>
                <a:latin typeface="Fira Sans Light"/>
              </a:rPr>
              <a:t>DoD)</a:t>
            </a:r>
          </a:p>
        </p:txBody>
      </p:sp>
    </p:spTree>
    <p:extLst>
      <p:ext uri="{BB962C8B-B14F-4D97-AF65-F5344CB8AC3E}">
        <p14:creationId xmlns:p14="http://schemas.microsoft.com/office/powerpoint/2010/main" val="293329484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4"/>
          <p:cNvSpPr txBox="1">
            <a:spLocks/>
          </p:cNvSpPr>
          <p:nvPr/>
        </p:nvSpPr>
        <p:spPr>
          <a:xfrm>
            <a:off x="373074" y="878629"/>
            <a:ext cx="8770925" cy="5100742"/>
          </a:xfrm>
          <a:prstGeom prst="rect">
            <a:avLst/>
          </a:prstGeom>
        </p:spPr>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342900">
              <a:spcBef>
                <a:spcPts val="600"/>
              </a:spcBef>
              <a:buFont typeface="Arial"/>
              <a:buNone/>
            </a:pPr>
            <a:r>
              <a:rPr lang="en-US" sz="4000" dirty="0" smtClean="0">
                <a:solidFill>
                  <a:prstClr val="black"/>
                </a:solidFill>
                <a:latin typeface="Fira Sans Light"/>
              </a:rPr>
              <a:t>Not participating in the AZ system:</a:t>
            </a:r>
          </a:p>
          <a:p>
            <a:pPr marL="0" indent="0" defTabSz="342900">
              <a:spcBef>
                <a:spcPts val="600"/>
              </a:spcBef>
              <a:buNone/>
            </a:pPr>
            <a:r>
              <a:rPr lang="en-US" sz="4000" dirty="0" smtClean="0">
                <a:solidFill>
                  <a:prstClr val="black"/>
                </a:solidFill>
                <a:latin typeface="Fira Sans Light"/>
              </a:rPr>
              <a:t>………………………………………....</a:t>
            </a:r>
          </a:p>
          <a:p>
            <a:pPr defTabSz="342900">
              <a:spcBef>
                <a:spcPts val="600"/>
              </a:spcBef>
            </a:pPr>
            <a:r>
              <a:rPr lang="en-US" sz="3600" dirty="0" smtClean="0">
                <a:solidFill>
                  <a:prstClr val="black"/>
                </a:solidFill>
                <a:latin typeface="Fira Sans Light"/>
              </a:rPr>
              <a:t>Federal (VA, </a:t>
            </a:r>
            <a:r>
              <a:rPr lang="en-US" sz="3600" dirty="0" err="1" smtClean="0">
                <a:solidFill>
                  <a:prstClr val="black"/>
                </a:solidFill>
                <a:latin typeface="Fira Sans Light"/>
              </a:rPr>
              <a:t>etc</a:t>
            </a:r>
            <a:r>
              <a:rPr lang="en-US" sz="3600" dirty="0" smtClean="0">
                <a:solidFill>
                  <a:prstClr val="black"/>
                </a:solidFill>
                <a:latin typeface="Fira Sans Light"/>
              </a:rPr>
              <a:t>)</a:t>
            </a:r>
          </a:p>
          <a:p>
            <a:pPr defTabSz="342900">
              <a:spcBef>
                <a:spcPts val="600"/>
              </a:spcBef>
            </a:pPr>
            <a:r>
              <a:rPr lang="en-US" sz="3600" dirty="0">
                <a:latin typeface="Fira Sans Light"/>
              </a:rPr>
              <a:t>Tribal facilities on RPMS reporting syndromic surveillance to </a:t>
            </a:r>
            <a:r>
              <a:rPr lang="en-US" sz="3600" dirty="0" smtClean="0">
                <a:latin typeface="Fira Sans Light"/>
              </a:rPr>
              <a:t>IHS</a:t>
            </a:r>
            <a:endParaRPr lang="en-US" sz="3600" dirty="0">
              <a:latin typeface="Fira Sans Light"/>
            </a:endParaRPr>
          </a:p>
        </p:txBody>
      </p:sp>
    </p:spTree>
    <p:extLst>
      <p:ext uri="{BB962C8B-B14F-4D97-AF65-F5344CB8AC3E}">
        <p14:creationId xmlns:p14="http://schemas.microsoft.com/office/powerpoint/2010/main" val="14818462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4"/>
          <p:cNvSpPr txBox="1">
            <a:spLocks/>
          </p:cNvSpPr>
          <p:nvPr/>
        </p:nvSpPr>
        <p:spPr>
          <a:xfrm>
            <a:off x="373074" y="878629"/>
            <a:ext cx="8770925" cy="5100742"/>
          </a:xfrm>
          <a:prstGeom prst="rect">
            <a:avLst/>
          </a:prstGeom>
        </p:spPr>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342900">
              <a:spcBef>
                <a:spcPts val="600"/>
              </a:spcBef>
              <a:buFont typeface="Arial"/>
              <a:buNone/>
            </a:pPr>
            <a:r>
              <a:rPr lang="en-US" sz="4000" dirty="0" smtClean="0">
                <a:solidFill>
                  <a:prstClr val="black"/>
                </a:solidFill>
                <a:latin typeface="Fira Sans Light"/>
              </a:rPr>
              <a:t>Facility Types </a:t>
            </a:r>
          </a:p>
          <a:p>
            <a:pPr marL="0" indent="0" defTabSz="342900">
              <a:spcBef>
                <a:spcPts val="600"/>
              </a:spcBef>
              <a:buNone/>
            </a:pPr>
            <a:r>
              <a:rPr lang="en-US" sz="4000" dirty="0" smtClean="0">
                <a:solidFill>
                  <a:prstClr val="black"/>
                </a:solidFill>
                <a:latin typeface="Fira Sans Light"/>
              </a:rPr>
              <a:t>………………………………………....</a:t>
            </a:r>
          </a:p>
          <a:p>
            <a:pPr defTabSz="342900">
              <a:spcBef>
                <a:spcPts val="600"/>
              </a:spcBef>
            </a:pPr>
            <a:r>
              <a:rPr lang="en-US" sz="3600" dirty="0" smtClean="0">
                <a:solidFill>
                  <a:prstClr val="black"/>
                </a:solidFill>
                <a:latin typeface="Fira Sans Light"/>
              </a:rPr>
              <a:t>Emergency Care</a:t>
            </a:r>
          </a:p>
          <a:p>
            <a:pPr defTabSz="342900">
              <a:spcBef>
                <a:spcPts val="600"/>
              </a:spcBef>
            </a:pPr>
            <a:r>
              <a:rPr lang="en-US" sz="3600" dirty="0" smtClean="0">
                <a:solidFill>
                  <a:prstClr val="black"/>
                </a:solidFill>
                <a:latin typeface="Fira Sans Light"/>
              </a:rPr>
              <a:t>Inpatient Practice Setting</a:t>
            </a:r>
            <a:endParaRPr lang="en-US" sz="3600" dirty="0">
              <a:latin typeface="Fira Sans Light"/>
            </a:endParaRPr>
          </a:p>
          <a:p>
            <a:pPr defTabSz="342900">
              <a:spcBef>
                <a:spcPts val="600"/>
              </a:spcBef>
            </a:pPr>
            <a:r>
              <a:rPr lang="en-US" sz="3600" dirty="0" smtClean="0">
                <a:solidFill>
                  <a:prstClr val="black"/>
                </a:solidFill>
                <a:latin typeface="Fira Sans Light"/>
              </a:rPr>
              <a:t>Urgent Care</a:t>
            </a:r>
          </a:p>
        </p:txBody>
      </p:sp>
    </p:spTree>
    <p:extLst>
      <p:ext uri="{BB962C8B-B14F-4D97-AF65-F5344CB8AC3E}">
        <p14:creationId xmlns:p14="http://schemas.microsoft.com/office/powerpoint/2010/main" val="403355603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4"/>
          <p:cNvSpPr txBox="1">
            <a:spLocks/>
          </p:cNvSpPr>
          <p:nvPr/>
        </p:nvSpPr>
        <p:spPr>
          <a:xfrm>
            <a:off x="373074" y="878629"/>
            <a:ext cx="8770925" cy="5100742"/>
          </a:xfrm>
          <a:prstGeom prst="rect">
            <a:avLst/>
          </a:prstGeom>
        </p:spPr>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342900">
              <a:spcBef>
                <a:spcPts val="600"/>
              </a:spcBef>
              <a:buFont typeface="Arial"/>
              <a:buNone/>
            </a:pPr>
            <a:r>
              <a:rPr lang="en-US" sz="4000" dirty="0" smtClean="0">
                <a:solidFill>
                  <a:prstClr val="black"/>
                </a:solidFill>
                <a:latin typeface="Fira Sans Light"/>
              </a:rPr>
              <a:t>Patient Class ………………………………………....</a:t>
            </a:r>
          </a:p>
          <a:p>
            <a:pPr defTabSz="342900">
              <a:spcBef>
                <a:spcPts val="600"/>
              </a:spcBef>
            </a:pPr>
            <a:r>
              <a:rPr lang="en-US" sz="3600" dirty="0" smtClean="0">
                <a:solidFill>
                  <a:prstClr val="black"/>
                </a:solidFill>
                <a:latin typeface="Fira Sans Light"/>
              </a:rPr>
              <a:t>Emergency </a:t>
            </a:r>
          </a:p>
          <a:p>
            <a:pPr defTabSz="342900">
              <a:spcBef>
                <a:spcPts val="600"/>
              </a:spcBef>
            </a:pPr>
            <a:r>
              <a:rPr lang="en-US" sz="3600" dirty="0" smtClean="0">
                <a:solidFill>
                  <a:prstClr val="black"/>
                </a:solidFill>
                <a:latin typeface="Fira Sans Light"/>
              </a:rPr>
              <a:t>Inpatient</a:t>
            </a:r>
            <a:endParaRPr lang="en-US" sz="3600" dirty="0">
              <a:latin typeface="Fira Sans Light"/>
            </a:endParaRPr>
          </a:p>
          <a:p>
            <a:pPr defTabSz="342900">
              <a:spcBef>
                <a:spcPts val="600"/>
              </a:spcBef>
            </a:pPr>
            <a:r>
              <a:rPr lang="en-US" sz="3600" dirty="0" smtClean="0">
                <a:solidFill>
                  <a:prstClr val="black"/>
                </a:solidFill>
                <a:latin typeface="Fira Sans Light"/>
              </a:rPr>
              <a:t>Outpatient</a:t>
            </a:r>
          </a:p>
        </p:txBody>
      </p:sp>
    </p:spTree>
    <p:extLst>
      <p:ext uri="{BB962C8B-B14F-4D97-AF65-F5344CB8AC3E}">
        <p14:creationId xmlns:p14="http://schemas.microsoft.com/office/powerpoint/2010/main" val="213487847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457200" y="286020"/>
            <a:ext cx="8229600" cy="6285961"/>
          </a:xfrm>
        </p:spPr>
        <p:txBody>
          <a:bodyPr>
            <a:noAutofit/>
          </a:bodyPr>
          <a:lstStyle/>
          <a:p>
            <a:r>
              <a:rPr lang="en-US" sz="7200" dirty="0" smtClean="0">
                <a:solidFill>
                  <a:srgbClr val="7A0306"/>
                </a:solidFill>
                <a:latin typeface="Fira Sans"/>
                <a:cs typeface="Fira Sans"/>
              </a:rPr>
              <a:t>Data Flow</a:t>
            </a:r>
            <a:endParaRPr lang="en-US" sz="7200" dirty="0">
              <a:latin typeface="Fira Sans"/>
            </a:endParaRPr>
          </a:p>
        </p:txBody>
      </p:sp>
    </p:spTree>
    <p:extLst>
      <p:ext uri="{BB962C8B-B14F-4D97-AF65-F5344CB8AC3E}">
        <p14:creationId xmlns:p14="http://schemas.microsoft.com/office/powerpoint/2010/main" val="279475579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ight Arrow 11"/>
          <p:cNvSpPr/>
          <p:nvPr/>
        </p:nvSpPr>
        <p:spPr>
          <a:xfrm>
            <a:off x="2411215" y="3725977"/>
            <a:ext cx="253019" cy="7102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Euphemia"/>
            </a:endParaRPr>
          </a:p>
        </p:txBody>
      </p:sp>
      <p:sp>
        <p:nvSpPr>
          <p:cNvPr id="13" name="Right Arrow 12"/>
          <p:cNvSpPr/>
          <p:nvPr/>
        </p:nvSpPr>
        <p:spPr>
          <a:xfrm flipV="1">
            <a:off x="4423770" y="3725977"/>
            <a:ext cx="278861" cy="710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Euphemia"/>
            </a:endParaRPr>
          </a:p>
        </p:txBody>
      </p:sp>
      <p:sp>
        <p:nvSpPr>
          <p:cNvPr id="14" name="Rounded Rectangle 13"/>
          <p:cNvSpPr/>
          <p:nvPr/>
        </p:nvSpPr>
        <p:spPr>
          <a:xfrm>
            <a:off x="845143" y="3182845"/>
            <a:ext cx="1425370" cy="1157288"/>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1050" dirty="0">
                <a:solidFill>
                  <a:srgbClr val="000000"/>
                </a:solidFill>
                <a:latin typeface="Euphemia"/>
              </a:rPr>
              <a:t>Hospital Reporter</a:t>
            </a:r>
          </a:p>
          <a:p>
            <a:pPr algn="ctr" defTabSz="685800"/>
            <a:endParaRPr lang="en-US" sz="1350" dirty="0">
              <a:solidFill>
                <a:srgbClr val="000000"/>
              </a:solidFill>
              <a:latin typeface="Euphemia"/>
            </a:endParaRPr>
          </a:p>
          <a:p>
            <a:pPr algn="ctr" defTabSz="685800"/>
            <a:endParaRPr lang="en-US" sz="1350" dirty="0">
              <a:solidFill>
                <a:srgbClr val="000000"/>
              </a:solidFill>
              <a:latin typeface="Euphemia"/>
            </a:endParaRPr>
          </a:p>
          <a:p>
            <a:pPr algn="ctr" defTabSz="685800"/>
            <a:endParaRPr lang="en-US" sz="1350" dirty="0">
              <a:solidFill>
                <a:srgbClr val="000000"/>
              </a:solidFill>
              <a:latin typeface="Euphemia"/>
            </a:endParaRPr>
          </a:p>
          <a:p>
            <a:pPr algn="ctr" defTabSz="685800"/>
            <a:endParaRPr lang="en-US" sz="1350" dirty="0">
              <a:solidFill>
                <a:srgbClr val="000000"/>
              </a:solidFill>
              <a:latin typeface="Euphemia"/>
            </a:endParaRPr>
          </a:p>
        </p:txBody>
      </p:sp>
      <p:pic>
        <p:nvPicPr>
          <p:cNvPr id="15" name="Content Placeholder 13"/>
          <p:cNvPicPr>
            <a:picLocks noChangeAspect="1"/>
          </p:cNvPicPr>
          <p:nvPr/>
        </p:nvPicPr>
        <p:blipFill>
          <a:blip r:embed="rId3"/>
          <a:stretch>
            <a:fillRect/>
          </a:stretch>
        </p:blipFill>
        <p:spPr>
          <a:xfrm>
            <a:off x="935516" y="3577359"/>
            <a:ext cx="1211685" cy="640136"/>
          </a:xfrm>
          <a:prstGeom prst="rect">
            <a:avLst/>
          </a:prstGeom>
        </p:spPr>
      </p:pic>
      <p:sp>
        <p:nvSpPr>
          <p:cNvPr id="16" name="Rounded Rectangle 15"/>
          <p:cNvSpPr/>
          <p:nvPr/>
        </p:nvSpPr>
        <p:spPr>
          <a:xfrm>
            <a:off x="2828256" y="3182847"/>
            <a:ext cx="1425370" cy="1157288"/>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1050" dirty="0">
                <a:solidFill>
                  <a:srgbClr val="000000"/>
                </a:solidFill>
                <a:latin typeface="Euphemia"/>
              </a:rPr>
              <a:t>EHR Vendor Hub</a:t>
            </a:r>
          </a:p>
          <a:p>
            <a:pPr algn="ctr" defTabSz="685800"/>
            <a:endParaRPr lang="en-US" sz="1350" dirty="0">
              <a:solidFill>
                <a:srgbClr val="000000"/>
              </a:solidFill>
              <a:latin typeface="Euphemia"/>
            </a:endParaRPr>
          </a:p>
          <a:p>
            <a:pPr algn="ctr" defTabSz="685800"/>
            <a:endParaRPr lang="en-US" sz="1350" dirty="0">
              <a:solidFill>
                <a:srgbClr val="000000"/>
              </a:solidFill>
              <a:latin typeface="Euphemia"/>
            </a:endParaRPr>
          </a:p>
          <a:p>
            <a:pPr algn="ctr" defTabSz="685800"/>
            <a:endParaRPr lang="en-US" sz="1350" dirty="0">
              <a:solidFill>
                <a:srgbClr val="000000"/>
              </a:solidFill>
              <a:latin typeface="Euphemia"/>
            </a:endParaRPr>
          </a:p>
          <a:p>
            <a:pPr algn="ctr" defTabSz="685800"/>
            <a:endParaRPr lang="en-US" sz="1350" dirty="0">
              <a:solidFill>
                <a:srgbClr val="000000"/>
              </a:solidFill>
              <a:latin typeface="Euphemia"/>
            </a:endParaRPr>
          </a:p>
        </p:txBody>
      </p:sp>
      <p:sp>
        <p:nvSpPr>
          <p:cNvPr id="17" name="Rounded Rectangle 16"/>
          <p:cNvSpPr/>
          <p:nvPr/>
        </p:nvSpPr>
        <p:spPr>
          <a:xfrm>
            <a:off x="4901351" y="3182846"/>
            <a:ext cx="1425370" cy="1157288"/>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1050" dirty="0">
                <a:solidFill>
                  <a:srgbClr val="000000"/>
                </a:solidFill>
                <a:latin typeface="Euphemia"/>
              </a:rPr>
              <a:t>Public Health Node</a:t>
            </a:r>
          </a:p>
          <a:p>
            <a:pPr algn="ctr" defTabSz="685800"/>
            <a:endParaRPr lang="en-US" sz="1350" dirty="0">
              <a:solidFill>
                <a:srgbClr val="000000"/>
              </a:solidFill>
              <a:latin typeface="Euphemia"/>
            </a:endParaRPr>
          </a:p>
          <a:p>
            <a:pPr algn="ctr" defTabSz="685800"/>
            <a:endParaRPr lang="en-US" sz="1350" dirty="0">
              <a:solidFill>
                <a:srgbClr val="000000"/>
              </a:solidFill>
              <a:latin typeface="Euphemia"/>
            </a:endParaRPr>
          </a:p>
          <a:p>
            <a:pPr algn="ctr" defTabSz="685800"/>
            <a:endParaRPr lang="en-US" sz="1350" dirty="0">
              <a:solidFill>
                <a:srgbClr val="000000"/>
              </a:solidFill>
              <a:latin typeface="Euphemia"/>
            </a:endParaRPr>
          </a:p>
          <a:p>
            <a:pPr algn="ctr" defTabSz="685800"/>
            <a:endParaRPr lang="en-US" sz="1350" dirty="0">
              <a:solidFill>
                <a:srgbClr val="000000"/>
              </a:solidFill>
              <a:latin typeface="Euphemia"/>
            </a:endParaRPr>
          </a:p>
        </p:txBody>
      </p:sp>
      <p:sp>
        <p:nvSpPr>
          <p:cNvPr id="18" name="Rounded Rectangle 17"/>
          <p:cNvSpPr/>
          <p:nvPr/>
        </p:nvSpPr>
        <p:spPr>
          <a:xfrm>
            <a:off x="6888817" y="3182846"/>
            <a:ext cx="1425370" cy="1157288"/>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1050" dirty="0">
                <a:solidFill>
                  <a:srgbClr val="000000"/>
                </a:solidFill>
                <a:latin typeface="Euphemia"/>
              </a:rPr>
              <a:t>PH Data User</a:t>
            </a:r>
          </a:p>
          <a:p>
            <a:pPr algn="ctr" defTabSz="685800"/>
            <a:endParaRPr lang="en-US" sz="1350" dirty="0">
              <a:solidFill>
                <a:srgbClr val="000000"/>
              </a:solidFill>
              <a:latin typeface="Euphemia"/>
            </a:endParaRPr>
          </a:p>
          <a:p>
            <a:pPr algn="ctr" defTabSz="685800"/>
            <a:endParaRPr lang="en-US" sz="1350" dirty="0">
              <a:solidFill>
                <a:srgbClr val="000000"/>
              </a:solidFill>
              <a:latin typeface="Euphemia"/>
            </a:endParaRPr>
          </a:p>
          <a:p>
            <a:pPr algn="ctr" defTabSz="685800"/>
            <a:endParaRPr lang="en-US" sz="1350" dirty="0">
              <a:solidFill>
                <a:srgbClr val="000000"/>
              </a:solidFill>
              <a:latin typeface="Euphemia"/>
            </a:endParaRPr>
          </a:p>
          <a:p>
            <a:pPr algn="ctr" defTabSz="685800"/>
            <a:endParaRPr lang="en-US" sz="1350" dirty="0">
              <a:solidFill>
                <a:srgbClr val="000000"/>
              </a:solidFill>
              <a:latin typeface="Euphemia"/>
            </a:endParaRPr>
          </a:p>
        </p:txBody>
      </p:sp>
      <p:sp>
        <p:nvSpPr>
          <p:cNvPr id="19" name="Right Arrow 18"/>
          <p:cNvSpPr/>
          <p:nvPr/>
        </p:nvSpPr>
        <p:spPr>
          <a:xfrm flipV="1">
            <a:off x="6483541" y="3708830"/>
            <a:ext cx="278861" cy="710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Euphemia"/>
            </a:endParaRPr>
          </a:p>
        </p:txBody>
      </p:sp>
      <p:pic>
        <p:nvPicPr>
          <p:cNvPr id="20" name="Picture 19"/>
          <p:cNvPicPr>
            <a:picLocks noChangeAspect="1"/>
          </p:cNvPicPr>
          <p:nvPr/>
        </p:nvPicPr>
        <p:blipFill>
          <a:blip r:embed="rId4"/>
          <a:stretch>
            <a:fillRect/>
          </a:stretch>
        </p:blipFill>
        <p:spPr>
          <a:xfrm>
            <a:off x="7056535" y="3520057"/>
            <a:ext cx="1117956" cy="623690"/>
          </a:xfrm>
          <a:prstGeom prst="rect">
            <a:avLst/>
          </a:prstGeom>
        </p:spPr>
      </p:pic>
      <p:pic>
        <p:nvPicPr>
          <p:cNvPr id="21" name="Picture 20"/>
          <p:cNvPicPr>
            <a:picLocks noChangeAspect="1"/>
          </p:cNvPicPr>
          <p:nvPr/>
        </p:nvPicPr>
        <p:blipFill>
          <a:blip r:embed="rId5"/>
          <a:stretch>
            <a:fillRect/>
          </a:stretch>
        </p:blipFill>
        <p:spPr>
          <a:xfrm>
            <a:off x="5061079" y="3520057"/>
            <a:ext cx="1141414" cy="623690"/>
          </a:xfrm>
          <a:prstGeom prst="rect">
            <a:avLst/>
          </a:prstGeom>
        </p:spPr>
      </p:pic>
      <p:pic>
        <p:nvPicPr>
          <p:cNvPr id="22" name="Picture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86088" y="3520057"/>
            <a:ext cx="1121569" cy="623320"/>
          </a:xfrm>
          <a:prstGeom prst="rect">
            <a:avLst/>
          </a:prstGeom>
        </p:spPr>
      </p:pic>
      <p:sp>
        <p:nvSpPr>
          <p:cNvPr id="23" name="TextBox 22"/>
          <p:cNvSpPr txBox="1"/>
          <p:nvPr/>
        </p:nvSpPr>
        <p:spPr>
          <a:xfrm>
            <a:off x="721360" y="1010300"/>
            <a:ext cx="8097520" cy="707886"/>
          </a:xfrm>
          <a:prstGeom prst="rect">
            <a:avLst/>
          </a:prstGeom>
          <a:noFill/>
        </p:spPr>
        <p:txBody>
          <a:bodyPr wrap="square" rtlCol="0">
            <a:spAutoFit/>
          </a:bodyPr>
          <a:lstStyle/>
          <a:p>
            <a:pPr algn="ctr" defTabSz="685800"/>
            <a:r>
              <a:rPr lang="en-US" sz="4000" b="1" dirty="0" smtClean="0">
                <a:solidFill>
                  <a:schemeClr val="accent2">
                    <a:lumMod val="75000"/>
                  </a:schemeClr>
                </a:solidFill>
                <a:latin typeface="Fira Sans Light"/>
                <a:cs typeface="Adobe Devanagari" panose="02040503050201020203" pitchFamily="18" charset="0"/>
              </a:rPr>
              <a:t>AZ Syndromic </a:t>
            </a:r>
            <a:r>
              <a:rPr lang="en-US" sz="4000" b="1" dirty="0">
                <a:solidFill>
                  <a:schemeClr val="accent2">
                    <a:lumMod val="75000"/>
                  </a:schemeClr>
                </a:solidFill>
                <a:latin typeface="Fira Sans Light"/>
                <a:cs typeface="Adobe Devanagari" panose="02040503050201020203" pitchFamily="18" charset="0"/>
              </a:rPr>
              <a:t>Data Flow</a:t>
            </a:r>
          </a:p>
        </p:txBody>
      </p:sp>
    </p:spTree>
    <p:extLst>
      <p:ext uri="{BB962C8B-B14F-4D97-AF65-F5344CB8AC3E}">
        <p14:creationId xmlns:p14="http://schemas.microsoft.com/office/powerpoint/2010/main" val="36642663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Image result for biosense platfor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1049" y="0"/>
            <a:ext cx="2533650" cy="168592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30158" y="2345848"/>
            <a:ext cx="3075432" cy="1179576"/>
          </a:xfrm>
          <a:prstGeom prst="rect">
            <a:avLst/>
          </a:prstGeom>
        </p:spPr>
      </p:pic>
      <p:pic>
        <p:nvPicPr>
          <p:cNvPr id="7" name="Picture 2" descr="C:\Users\CHRONIS\AppData\Local\Microsoft\Windows\Temporary Internet Files\Content.IE5\QKFYJIUS\Hospital_font_awesome.svg[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3470" y="2477900"/>
            <a:ext cx="1902200" cy="19022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4489490" y="4185347"/>
            <a:ext cx="2556769" cy="1046440"/>
          </a:xfrm>
          <a:prstGeom prst="rect">
            <a:avLst/>
          </a:prstGeom>
          <a:noFill/>
        </p:spPr>
        <p:txBody>
          <a:bodyPr wrap="square" rtlCol="0">
            <a:spAutoFit/>
          </a:bodyPr>
          <a:lstStyle/>
          <a:p>
            <a:pPr algn="ctr"/>
            <a:r>
              <a:rPr lang="en-US" sz="4800" dirty="0" smtClean="0">
                <a:latin typeface="Fira Sans Light"/>
              </a:rPr>
              <a:t>LPHJ</a:t>
            </a:r>
          </a:p>
          <a:p>
            <a:pPr algn="ctr"/>
            <a:r>
              <a:rPr lang="en-US" sz="1200" dirty="0" smtClean="0">
                <a:latin typeface="Fira Sans Light"/>
              </a:rPr>
              <a:t>(Local Public Health Jurisdiction)</a:t>
            </a:r>
            <a:endParaRPr lang="en-US" sz="1200" dirty="0">
              <a:latin typeface="Fira Sans Light"/>
            </a:endParaRPr>
          </a:p>
        </p:txBody>
      </p:sp>
      <p:sp>
        <p:nvSpPr>
          <p:cNvPr id="8" name="TextBox 7"/>
          <p:cNvSpPr txBox="1"/>
          <p:nvPr/>
        </p:nvSpPr>
        <p:spPr>
          <a:xfrm>
            <a:off x="4570770" y="5572187"/>
            <a:ext cx="2556769" cy="830997"/>
          </a:xfrm>
          <a:prstGeom prst="rect">
            <a:avLst/>
          </a:prstGeom>
          <a:noFill/>
        </p:spPr>
        <p:txBody>
          <a:bodyPr wrap="square" rtlCol="0">
            <a:spAutoFit/>
          </a:bodyPr>
          <a:lstStyle/>
          <a:p>
            <a:pPr algn="ctr"/>
            <a:r>
              <a:rPr lang="en-US" sz="4800" dirty="0" smtClean="0">
                <a:latin typeface="Fira Sans Light"/>
              </a:rPr>
              <a:t>Hospital</a:t>
            </a:r>
          </a:p>
        </p:txBody>
      </p:sp>
    </p:spTree>
    <p:extLst>
      <p:ext uri="{BB962C8B-B14F-4D97-AF65-F5344CB8AC3E}">
        <p14:creationId xmlns:p14="http://schemas.microsoft.com/office/powerpoint/2010/main" val="36112658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373075" y="1104749"/>
            <a:ext cx="8244231" cy="4648502"/>
          </a:xfrm>
        </p:spPr>
        <p:txBody>
          <a:bodyPr anchor="ctr">
            <a:noAutofit/>
          </a:bodyPr>
          <a:lstStyle/>
          <a:p>
            <a:pPr marL="0" indent="0" defTabSz="342900">
              <a:spcBef>
                <a:spcPts val="600"/>
              </a:spcBef>
              <a:buNone/>
            </a:pPr>
            <a:r>
              <a:rPr lang="en-US" sz="4000" dirty="0" smtClean="0">
                <a:solidFill>
                  <a:prstClr val="black"/>
                </a:solidFill>
                <a:latin typeface="Fira Sans Light"/>
              </a:rPr>
              <a:t>Hospital and Urgent Care visit information </a:t>
            </a:r>
            <a:r>
              <a:rPr lang="en-US" sz="4000" dirty="0">
                <a:solidFill>
                  <a:prstClr val="black"/>
                </a:solidFill>
                <a:latin typeface="Fira Sans Light"/>
              </a:rPr>
              <a:t>used </a:t>
            </a:r>
            <a:r>
              <a:rPr lang="en-US" sz="4000" dirty="0" smtClean="0">
                <a:solidFill>
                  <a:prstClr val="black"/>
                </a:solidFill>
                <a:latin typeface="Fira Sans Light"/>
              </a:rPr>
              <a:t>to </a:t>
            </a:r>
            <a:r>
              <a:rPr lang="en-US" sz="4000" dirty="0">
                <a:solidFill>
                  <a:prstClr val="black"/>
                </a:solidFill>
                <a:latin typeface="Fira Sans Light"/>
              </a:rPr>
              <a:t>monitor the health of a community and discover trends in hospital visits for </a:t>
            </a:r>
            <a:r>
              <a:rPr lang="en-US" sz="4000" dirty="0" smtClean="0">
                <a:solidFill>
                  <a:prstClr val="black"/>
                </a:solidFill>
                <a:latin typeface="Fira Sans Light"/>
              </a:rPr>
              <a:t>a disease or </a:t>
            </a:r>
            <a:r>
              <a:rPr lang="en-US" sz="4000" dirty="0">
                <a:solidFill>
                  <a:prstClr val="black"/>
                </a:solidFill>
                <a:latin typeface="Fira Sans Light"/>
              </a:rPr>
              <a:t>condition of </a:t>
            </a:r>
            <a:r>
              <a:rPr lang="en-US" sz="4000" dirty="0" smtClean="0">
                <a:solidFill>
                  <a:prstClr val="black"/>
                </a:solidFill>
                <a:latin typeface="Fira Sans Light"/>
              </a:rPr>
              <a:t>interest </a:t>
            </a:r>
          </a:p>
        </p:txBody>
      </p:sp>
    </p:spTree>
    <p:extLst>
      <p:ext uri="{BB962C8B-B14F-4D97-AF65-F5344CB8AC3E}">
        <p14:creationId xmlns:p14="http://schemas.microsoft.com/office/powerpoint/2010/main" val="297797574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Image result for biosense platfor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1859" y="-22329"/>
            <a:ext cx="2369181" cy="157648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7400" y="2323519"/>
            <a:ext cx="2774532" cy="1064166"/>
          </a:xfrm>
          <a:prstGeom prst="rect">
            <a:avLst/>
          </a:prstGeom>
        </p:spPr>
      </p:pic>
      <p:pic>
        <p:nvPicPr>
          <p:cNvPr id="7" name="Picture 2" descr="C:\Users\CHRONIS\AppData\Local\Microsoft\Windows\Temporary Internet Files\Content.IE5\QKFYJIUS\Hospital_font_awesome.svg[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3470" y="2477900"/>
            <a:ext cx="1902200" cy="19022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4815163" y="4173257"/>
            <a:ext cx="2454241" cy="892552"/>
          </a:xfrm>
          <a:prstGeom prst="rect">
            <a:avLst/>
          </a:prstGeom>
          <a:noFill/>
        </p:spPr>
        <p:txBody>
          <a:bodyPr wrap="square" rtlCol="0">
            <a:spAutoFit/>
          </a:bodyPr>
          <a:lstStyle/>
          <a:p>
            <a:pPr algn="ctr"/>
            <a:r>
              <a:rPr lang="en-US" sz="4000" dirty="0" smtClean="0">
                <a:latin typeface="Fira Sans Light"/>
              </a:rPr>
              <a:t>LPHJ</a:t>
            </a:r>
          </a:p>
          <a:p>
            <a:pPr algn="ctr"/>
            <a:r>
              <a:rPr lang="en-US" sz="1100" dirty="0" smtClean="0">
                <a:latin typeface="Fira Sans Light"/>
              </a:rPr>
              <a:t>(Local Public Health Jurisdiction)</a:t>
            </a:r>
            <a:endParaRPr lang="en-US" sz="1100" dirty="0">
              <a:latin typeface="Fira Sans Light"/>
            </a:endParaRPr>
          </a:p>
        </p:txBody>
      </p:sp>
      <p:pic>
        <p:nvPicPr>
          <p:cNvPr id="21" name="Picture 2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53543" y="-202949"/>
            <a:ext cx="2249489" cy="2249489"/>
          </a:xfrm>
          <a:prstGeom prst="rect">
            <a:avLst/>
          </a:prstGeom>
        </p:spPr>
      </p:pic>
      <p:pic>
        <p:nvPicPr>
          <p:cNvPr id="22" name="Picture 2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47141" y="210981"/>
            <a:ext cx="1219306" cy="1219306"/>
          </a:xfrm>
          <a:prstGeom prst="rect">
            <a:avLst/>
          </a:prstGeom>
        </p:spPr>
      </p:pic>
      <p:pic>
        <p:nvPicPr>
          <p:cNvPr id="23" name="Picture 2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71310" y="1419998"/>
            <a:ext cx="698018" cy="698018"/>
          </a:xfrm>
          <a:prstGeom prst="rect">
            <a:avLst/>
          </a:prstGeom>
        </p:spPr>
      </p:pic>
      <p:pic>
        <p:nvPicPr>
          <p:cNvPr id="24" name="Picture 2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647399" y="2168637"/>
            <a:ext cx="1219048" cy="1219048"/>
          </a:xfrm>
          <a:prstGeom prst="rect">
            <a:avLst/>
          </a:prstGeom>
        </p:spPr>
      </p:pic>
      <p:pic>
        <p:nvPicPr>
          <p:cNvPr id="25" name="Picture 2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53640" y="3360768"/>
            <a:ext cx="715688" cy="715688"/>
          </a:xfrm>
          <a:prstGeom prst="rect">
            <a:avLst/>
          </a:prstGeom>
        </p:spPr>
      </p:pic>
      <p:pic>
        <p:nvPicPr>
          <p:cNvPr id="26" name="Picture 2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647141" y="3924314"/>
            <a:ext cx="1219048" cy="1219048"/>
          </a:xfrm>
          <a:prstGeom prst="rect">
            <a:avLst/>
          </a:prstGeom>
        </p:spPr>
      </p:pic>
      <p:pic>
        <p:nvPicPr>
          <p:cNvPr id="27" name="Picture 2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570978" y="2303525"/>
            <a:ext cx="1219306" cy="1219306"/>
          </a:xfrm>
          <a:prstGeom prst="rect">
            <a:avLst/>
          </a:prstGeom>
        </p:spPr>
      </p:pic>
      <p:pic>
        <p:nvPicPr>
          <p:cNvPr id="28" name="Picture 2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570978" y="4076456"/>
            <a:ext cx="1219306" cy="1219306"/>
          </a:xfrm>
          <a:prstGeom prst="rect">
            <a:avLst/>
          </a:prstGeom>
        </p:spPr>
      </p:pic>
      <p:pic>
        <p:nvPicPr>
          <p:cNvPr id="33" name="Picture 3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647141" y="5544834"/>
            <a:ext cx="1219048" cy="1219048"/>
          </a:xfrm>
          <a:prstGeom prst="rect">
            <a:avLst/>
          </a:prstGeom>
        </p:spPr>
      </p:pic>
      <p:pic>
        <p:nvPicPr>
          <p:cNvPr id="34" name="Picture 3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58986" y="5209459"/>
            <a:ext cx="718901" cy="718901"/>
          </a:xfrm>
          <a:prstGeom prst="rect">
            <a:avLst/>
          </a:prstGeom>
        </p:spPr>
      </p:pic>
      <p:sp>
        <p:nvSpPr>
          <p:cNvPr id="35" name="TextBox 34"/>
          <p:cNvSpPr txBox="1"/>
          <p:nvPr/>
        </p:nvSpPr>
        <p:spPr>
          <a:xfrm>
            <a:off x="4815163" y="5914030"/>
            <a:ext cx="2556769" cy="892552"/>
          </a:xfrm>
          <a:prstGeom prst="rect">
            <a:avLst/>
          </a:prstGeom>
          <a:noFill/>
        </p:spPr>
        <p:txBody>
          <a:bodyPr wrap="square" rtlCol="0">
            <a:spAutoFit/>
          </a:bodyPr>
          <a:lstStyle/>
          <a:p>
            <a:pPr algn="ctr"/>
            <a:r>
              <a:rPr lang="en-US" sz="4000" dirty="0" smtClean="0">
                <a:latin typeface="Fira Sans Light"/>
              </a:rPr>
              <a:t>Hospital</a:t>
            </a:r>
          </a:p>
          <a:p>
            <a:pPr algn="ctr"/>
            <a:endParaRPr lang="en-US" sz="1200" dirty="0">
              <a:latin typeface="Fira Sans Light"/>
            </a:endParaRPr>
          </a:p>
        </p:txBody>
      </p:sp>
    </p:spTree>
    <p:extLst>
      <p:ext uri="{BB962C8B-B14F-4D97-AF65-F5344CB8AC3E}">
        <p14:creationId xmlns:p14="http://schemas.microsoft.com/office/powerpoint/2010/main" val="265034099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457200" y="286020"/>
            <a:ext cx="8229600" cy="6285961"/>
          </a:xfrm>
        </p:spPr>
        <p:txBody>
          <a:bodyPr>
            <a:noAutofit/>
          </a:bodyPr>
          <a:lstStyle/>
          <a:p>
            <a:r>
              <a:rPr lang="en-US" sz="7200" dirty="0" smtClean="0">
                <a:solidFill>
                  <a:srgbClr val="7A0306"/>
                </a:solidFill>
                <a:latin typeface="Fira Sans"/>
                <a:cs typeface="Fira Sans"/>
              </a:rPr>
              <a:t>Collaboration</a:t>
            </a:r>
            <a:endParaRPr lang="en-US" sz="7200" dirty="0">
              <a:latin typeface="Fira Sans"/>
            </a:endParaRPr>
          </a:p>
        </p:txBody>
      </p:sp>
    </p:spTree>
    <p:extLst>
      <p:ext uri="{BB962C8B-B14F-4D97-AF65-F5344CB8AC3E}">
        <p14:creationId xmlns:p14="http://schemas.microsoft.com/office/powerpoint/2010/main" val="8008881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4"/>
          <p:cNvSpPr txBox="1">
            <a:spLocks/>
          </p:cNvSpPr>
          <p:nvPr/>
        </p:nvSpPr>
        <p:spPr>
          <a:xfrm>
            <a:off x="373074" y="878629"/>
            <a:ext cx="8770925" cy="5100742"/>
          </a:xfrm>
          <a:prstGeom prst="rect">
            <a:avLst/>
          </a:prstGeom>
        </p:spPr>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342900">
              <a:spcBef>
                <a:spcPts val="600"/>
              </a:spcBef>
              <a:buFont typeface="Arial"/>
              <a:buNone/>
            </a:pPr>
            <a:r>
              <a:rPr lang="en-US" sz="4000" dirty="0" smtClean="0">
                <a:solidFill>
                  <a:prstClr val="black"/>
                </a:solidFill>
                <a:latin typeface="Fira Sans Light"/>
              </a:rPr>
              <a:t>AZ BioSense Community of Practice</a:t>
            </a:r>
          </a:p>
          <a:p>
            <a:pPr marL="0" indent="0" defTabSz="342900">
              <a:spcBef>
                <a:spcPts val="600"/>
              </a:spcBef>
              <a:buNone/>
            </a:pPr>
            <a:r>
              <a:rPr lang="en-US" sz="4000" dirty="0" smtClean="0">
                <a:solidFill>
                  <a:prstClr val="black"/>
                </a:solidFill>
                <a:latin typeface="Fira Sans Light"/>
              </a:rPr>
              <a:t>………………………………………....</a:t>
            </a:r>
          </a:p>
          <a:p>
            <a:pPr defTabSz="342900">
              <a:spcBef>
                <a:spcPts val="600"/>
              </a:spcBef>
            </a:pPr>
            <a:r>
              <a:rPr lang="en-US" sz="3600" dirty="0" smtClean="0">
                <a:solidFill>
                  <a:prstClr val="black"/>
                </a:solidFill>
                <a:latin typeface="Fira Sans Light"/>
              </a:rPr>
              <a:t>ADHS and LPHJ staff, hospital IT</a:t>
            </a:r>
            <a:r>
              <a:rPr lang="en-US" sz="3600" dirty="0">
                <a:solidFill>
                  <a:prstClr val="black"/>
                </a:solidFill>
                <a:latin typeface="Fira Sans Light"/>
              </a:rPr>
              <a:t> </a:t>
            </a:r>
            <a:r>
              <a:rPr lang="en-US" sz="3600" dirty="0" smtClean="0">
                <a:solidFill>
                  <a:prstClr val="black"/>
                </a:solidFill>
                <a:latin typeface="Fira Sans Light"/>
              </a:rPr>
              <a:t>and infection control staff</a:t>
            </a:r>
          </a:p>
          <a:p>
            <a:pPr defTabSz="342900">
              <a:spcBef>
                <a:spcPts val="600"/>
              </a:spcBef>
            </a:pPr>
            <a:r>
              <a:rPr lang="en-US" sz="3600" dirty="0" smtClean="0">
                <a:solidFill>
                  <a:prstClr val="black"/>
                </a:solidFill>
                <a:latin typeface="Fira Sans Light"/>
              </a:rPr>
              <a:t>Meet bi-monthly </a:t>
            </a:r>
          </a:p>
          <a:p>
            <a:pPr defTabSz="342900">
              <a:spcBef>
                <a:spcPts val="600"/>
              </a:spcBef>
            </a:pPr>
            <a:r>
              <a:rPr lang="en-US" sz="3600" dirty="0" smtClean="0">
                <a:solidFill>
                  <a:prstClr val="black"/>
                </a:solidFill>
                <a:latin typeface="Fira Sans Light"/>
              </a:rPr>
              <a:t>Provide direction on system use</a:t>
            </a:r>
          </a:p>
        </p:txBody>
      </p:sp>
    </p:spTree>
    <p:extLst>
      <p:ext uri="{BB962C8B-B14F-4D97-AF65-F5344CB8AC3E}">
        <p14:creationId xmlns:p14="http://schemas.microsoft.com/office/powerpoint/2010/main" val="30710915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4"/>
          <p:cNvSpPr txBox="1">
            <a:spLocks/>
          </p:cNvSpPr>
          <p:nvPr/>
        </p:nvSpPr>
        <p:spPr>
          <a:xfrm>
            <a:off x="373074" y="878629"/>
            <a:ext cx="8637761" cy="5100742"/>
          </a:xfrm>
          <a:prstGeom prst="rect">
            <a:avLst/>
          </a:prstGeom>
        </p:spPr>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342900">
              <a:spcBef>
                <a:spcPts val="600"/>
              </a:spcBef>
              <a:buFont typeface="Arial"/>
              <a:buNone/>
            </a:pPr>
            <a:r>
              <a:rPr lang="en-US" sz="4000" dirty="0" smtClean="0">
                <a:solidFill>
                  <a:prstClr val="black"/>
                </a:solidFill>
                <a:latin typeface="Fira Sans Light"/>
              </a:rPr>
              <a:t>AZ </a:t>
            </a:r>
            <a:r>
              <a:rPr lang="en-US" sz="4000" dirty="0" err="1" smtClean="0">
                <a:solidFill>
                  <a:prstClr val="black"/>
                </a:solidFill>
                <a:latin typeface="Fira Sans Light"/>
              </a:rPr>
              <a:t>BioSense</a:t>
            </a:r>
            <a:r>
              <a:rPr lang="en-US" sz="4000" dirty="0" smtClean="0">
                <a:solidFill>
                  <a:prstClr val="black"/>
                </a:solidFill>
                <a:latin typeface="Fira Sans Light"/>
              </a:rPr>
              <a:t> Opioid Workgroup</a:t>
            </a:r>
          </a:p>
          <a:p>
            <a:pPr marL="0" indent="0" defTabSz="342900">
              <a:spcBef>
                <a:spcPts val="600"/>
              </a:spcBef>
              <a:buNone/>
            </a:pPr>
            <a:r>
              <a:rPr lang="en-US" sz="4000" dirty="0" smtClean="0">
                <a:solidFill>
                  <a:prstClr val="black"/>
                </a:solidFill>
                <a:latin typeface="Fira Sans Light"/>
              </a:rPr>
              <a:t>………………………………………....</a:t>
            </a:r>
          </a:p>
          <a:p>
            <a:pPr defTabSz="342900">
              <a:spcBef>
                <a:spcPts val="600"/>
              </a:spcBef>
            </a:pPr>
            <a:r>
              <a:rPr lang="en-US" sz="3600" dirty="0" smtClean="0">
                <a:solidFill>
                  <a:prstClr val="black"/>
                </a:solidFill>
                <a:latin typeface="Fira Sans Light"/>
              </a:rPr>
              <a:t>ADHS and LPHJ staff involved in opioid surveillance and response</a:t>
            </a:r>
          </a:p>
          <a:p>
            <a:pPr defTabSz="342900">
              <a:spcBef>
                <a:spcPts val="600"/>
              </a:spcBef>
            </a:pPr>
            <a:r>
              <a:rPr lang="en-US" sz="3600" dirty="0" smtClean="0">
                <a:solidFill>
                  <a:prstClr val="black"/>
                </a:solidFill>
                <a:latin typeface="Fira Sans Light"/>
              </a:rPr>
              <a:t>Meet monthly</a:t>
            </a:r>
            <a:endParaRPr lang="en-US" sz="3600" dirty="0">
              <a:solidFill>
                <a:prstClr val="black"/>
              </a:solidFill>
              <a:latin typeface="Fira Sans Light"/>
            </a:endParaRPr>
          </a:p>
        </p:txBody>
      </p:sp>
    </p:spTree>
    <p:extLst>
      <p:ext uri="{BB962C8B-B14F-4D97-AF65-F5344CB8AC3E}">
        <p14:creationId xmlns:p14="http://schemas.microsoft.com/office/powerpoint/2010/main" val="7325270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4"/>
          <p:cNvSpPr txBox="1">
            <a:spLocks/>
          </p:cNvSpPr>
          <p:nvPr/>
        </p:nvSpPr>
        <p:spPr>
          <a:xfrm>
            <a:off x="373074" y="878629"/>
            <a:ext cx="8637761" cy="5100742"/>
          </a:xfrm>
          <a:prstGeom prst="rect">
            <a:avLst/>
          </a:prstGeom>
        </p:spPr>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342900">
              <a:spcBef>
                <a:spcPts val="600"/>
              </a:spcBef>
              <a:buFont typeface="Arial"/>
              <a:buNone/>
            </a:pPr>
            <a:r>
              <a:rPr lang="en-US" sz="4000" dirty="0" smtClean="0">
                <a:solidFill>
                  <a:prstClr val="black"/>
                </a:solidFill>
                <a:latin typeface="Fira Sans Light"/>
              </a:rPr>
              <a:t>Exploratory Analysis Subgroup</a:t>
            </a:r>
          </a:p>
          <a:p>
            <a:pPr marL="0" indent="0" defTabSz="342900">
              <a:spcBef>
                <a:spcPts val="600"/>
              </a:spcBef>
              <a:buNone/>
            </a:pPr>
            <a:r>
              <a:rPr lang="en-US" sz="4000" dirty="0" smtClean="0">
                <a:solidFill>
                  <a:prstClr val="black"/>
                </a:solidFill>
                <a:latin typeface="Fira Sans Light"/>
              </a:rPr>
              <a:t>………………………………………....</a:t>
            </a:r>
          </a:p>
          <a:p>
            <a:pPr defTabSz="342900">
              <a:spcBef>
                <a:spcPts val="600"/>
              </a:spcBef>
            </a:pPr>
            <a:r>
              <a:rPr lang="en-US" sz="3600" dirty="0" smtClean="0">
                <a:solidFill>
                  <a:prstClr val="black"/>
                </a:solidFill>
                <a:latin typeface="Fira Sans Light"/>
              </a:rPr>
              <a:t>For data analysts to focus on special projects</a:t>
            </a:r>
          </a:p>
          <a:p>
            <a:pPr defTabSz="342900">
              <a:spcBef>
                <a:spcPts val="600"/>
              </a:spcBef>
            </a:pPr>
            <a:r>
              <a:rPr lang="en-US" sz="3600" dirty="0">
                <a:solidFill>
                  <a:prstClr val="black"/>
                </a:solidFill>
                <a:latin typeface="Fira Sans Light"/>
              </a:rPr>
              <a:t>Meet </a:t>
            </a:r>
            <a:r>
              <a:rPr lang="en-US" sz="3600" dirty="0" smtClean="0">
                <a:solidFill>
                  <a:prstClr val="black"/>
                </a:solidFill>
                <a:latin typeface="Fira Sans Light"/>
              </a:rPr>
              <a:t>monthly</a:t>
            </a:r>
          </a:p>
        </p:txBody>
      </p:sp>
    </p:spTree>
    <p:extLst>
      <p:ext uri="{BB962C8B-B14F-4D97-AF65-F5344CB8AC3E}">
        <p14:creationId xmlns:p14="http://schemas.microsoft.com/office/powerpoint/2010/main" val="13300679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457200" y="286020"/>
            <a:ext cx="8229600" cy="6285961"/>
          </a:xfrm>
        </p:spPr>
        <p:txBody>
          <a:bodyPr>
            <a:noAutofit/>
          </a:bodyPr>
          <a:lstStyle/>
          <a:p>
            <a:r>
              <a:rPr lang="en-US" sz="7200" dirty="0" smtClean="0">
                <a:solidFill>
                  <a:srgbClr val="7A0306"/>
                </a:solidFill>
                <a:latin typeface="Fira Sans"/>
                <a:cs typeface="Fira Sans"/>
              </a:rPr>
              <a:t>Data Access</a:t>
            </a:r>
            <a:endParaRPr lang="en-US" sz="7200" dirty="0">
              <a:latin typeface="Fira Sans"/>
            </a:endParaRPr>
          </a:p>
        </p:txBody>
      </p:sp>
    </p:spTree>
    <p:extLst>
      <p:ext uri="{BB962C8B-B14F-4D97-AF65-F5344CB8AC3E}">
        <p14:creationId xmlns:p14="http://schemas.microsoft.com/office/powerpoint/2010/main" val="136024374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200" y="960334"/>
            <a:ext cx="8229600" cy="4937333"/>
          </a:xfrm>
        </p:spPr>
        <p:txBody>
          <a:bodyPr anchor="ctr">
            <a:noAutofit/>
          </a:bodyPr>
          <a:lstStyle/>
          <a:p>
            <a:pPr marL="0" indent="0">
              <a:buNone/>
            </a:pPr>
            <a:r>
              <a:rPr lang="en-US" sz="4000" dirty="0" smtClean="0">
                <a:latin typeface="Fira Sans Light"/>
              </a:rPr>
              <a:t>Rules </a:t>
            </a:r>
            <a:r>
              <a:rPr lang="en-US" sz="4000" dirty="0" smtClean="0">
                <a:latin typeface="Fira Sans Light"/>
              </a:rPr>
              <a:t>are discussed </a:t>
            </a:r>
            <a:r>
              <a:rPr lang="en-US" sz="4000" dirty="0" smtClean="0">
                <a:latin typeface="Fira Sans Light"/>
              </a:rPr>
              <a:t>and created </a:t>
            </a:r>
            <a:r>
              <a:rPr lang="en-US" sz="4000" dirty="0">
                <a:latin typeface="Fira Sans Light"/>
              </a:rPr>
              <a:t>by the AZ BioSense </a:t>
            </a:r>
            <a:r>
              <a:rPr lang="en-US" sz="4000" dirty="0" smtClean="0">
                <a:latin typeface="Fira Sans Light"/>
              </a:rPr>
              <a:t>Community of Practice</a:t>
            </a:r>
            <a:endParaRPr lang="en-US" sz="4000" dirty="0" smtClean="0">
              <a:latin typeface="Fira Sans Light"/>
            </a:endParaRPr>
          </a:p>
        </p:txBody>
      </p:sp>
    </p:spTree>
    <p:extLst>
      <p:ext uri="{BB962C8B-B14F-4D97-AF65-F5344CB8AC3E}">
        <p14:creationId xmlns:p14="http://schemas.microsoft.com/office/powerpoint/2010/main" val="330670331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199" y="960334"/>
            <a:ext cx="8455981" cy="4937333"/>
          </a:xfrm>
        </p:spPr>
        <p:txBody>
          <a:bodyPr anchor="ctr">
            <a:noAutofit/>
          </a:bodyPr>
          <a:lstStyle/>
          <a:p>
            <a:pPr marL="0" indent="0">
              <a:buNone/>
            </a:pPr>
            <a:r>
              <a:rPr lang="en-US" sz="4000" dirty="0" smtClean="0">
                <a:latin typeface="Fira Sans Light"/>
              </a:rPr>
              <a:t>Data Use Agreements</a:t>
            </a:r>
          </a:p>
          <a:p>
            <a:pPr marL="0" indent="0">
              <a:buNone/>
            </a:pPr>
            <a:r>
              <a:rPr lang="en-US" sz="4000" dirty="0" smtClean="0">
                <a:solidFill>
                  <a:prstClr val="black"/>
                </a:solidFill>
                <a:latin typeface="Fira Sans Light"/>
              </a:rPr>
              <a:t>………………………………………....</a:t>
            </a:r>
          </a:p>
          <a:p>
            <a:r>
              <a:rPr lang="en-US" sz="3600" dirty="0" smtClean="0">
                <a:solidFill>
                  <a:prstClr val="black"/>
                </a:solidFill>
                <a:latin typeface="Fira Sans Light"/>
              </a:rPr>
              <a:t>Includes security and acceptable use of data</a:t>
            </a:r>
            <a:endParaRPr lang="en-US" sz="3600" dirty="0" smtClean="0">
              <a:latin typeface="Fira Sans Light"/>
            </a:endParaRPr>
          </a:p>
        </p:txBody>
      </p:sp>
    </p:spTree>
    <p:extLst>
      <p:ext uri="{BB962C8B-B14F-4D97-AF65-F5344CB8AC3E}">
        <p14:creationId xmlns:p14="http://schemas.microsoft.com/office/powerpoint/2010/main" val="14614499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199" y="960334"/>
            <a:ext cx="8455981" cy="4937333"/>
          </a:xfrm>
        </p:spPr>
        <p:txBody>
          <a:bodyPr anchor="ctr">
            <a:noAutofit/>
          </a:bodyPr>
          <a:lstStyle/>
          <a:p>
            <a:pPr marL="0" indent="0">
              <a:buNone/>
            </a:pPr>
            <a:r>
              <a:rPr lang="en-US" sz="4000" dirty="0" smtClean="0">
                <a:latin typeface="Fira Sans Light"/>
              </a:rPr>
              <a:t>Data Use Agreements</a:t>
            </a:r>
          </a:p>
          <a:p>
            <a:pPr marL="0" indent="0">
              <a:buNone/>
            </a:pPr>
            <a:r>
              <a:rPr lang="en-US" sz="4000" dirty="0" smtClean="0">
                <a:solidFill>
                  <a:prstClr val="black"/>
                </a:solidFill>
                <a:latin typeface="Fira Sans Light"/>
              </a:rPr>
              <a:t>………………………………………....</a:t>
            </a:r>
          </a:p>
          <a:p>
            <a:r>
              <a:rPr lang="en-US" sz="3600" dirty="0" smtClean="0">
                <a:solidFill>
                  <a:prstClr val="black"/>
                </a:solidFill>
                <a:latin typeface="Fira Sans Light"/>
              </a:rPr>
              <a:t>healthcare systems/hospitals have a DUA with ADHS</a:t>
            </a:r>
          </a:p>
          <a:p>
            <a:r>
              <a:rPr lang="en-US" sz="3600" dirty="0" smtClean="0">
                <a:solidFill>
                  <a:prstClr val="black"/>
                </a:solidFill>
                <a:latin typeface="Fira Sans Light"/>
              </a:rPr>
              <a:t>counties have a DUA with ADHS</a:t>
            </a:r>
          </a:p>
          <a:p>
            <a:r>
              <a:rPr lang="en-US" sz="3600" dirty="0" smtClean="0">
                <a:solidFill>
                  <a:prstClr val="black"/>
                </a:solidFill>
                <a:latin typeface="Fira Sans Light"/>
              </a:rPr>
              <a:t>statewide DUA with CDC NSSP</a:t>
            </a:r>
            <a:endParaRPr lang="en-US" sz="3600" dirty="0" smtClean="0">
              <a:latin typeface="Fira Sans Light"/>
            </a:endParaRPr>
          </a:p>
        </p:txBody>
      </p:sp>
    </p:spTree>
    <p:extLst>
      <p:ext uri="{BB962C8B-B14F-4D97-AF65-F5344CB8AC3E}">
        <p14:creationId xmlns:p14="http://schemas.microsoft.com/office/powerpoint/2010/main" val="8252023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199" y="960334"/>
            <a:ext cx="8455981" cy="4937333"/>
          </a:xfrm>
        </p:spPr>
        <p:txBody>
          <a:bodyPr anchor="ctr">
            <a:noAutofit/>
          </a:bodyPr>
          <a:lstStyle/>
          <a:p>
            <a:pPr marL="0" indent="0">
              <a:buNone/>
            </a:pPr>
            <a:r>
              <a:rPr lang="en-US" sz="4000" dirty="0" smtClean="0">
                <a:latin typeface="Fira Sans Light"/>
              </a:rPr>
              <a:t>Data Access Rules for Local Public Health </a:t>
            </a:r>
            <a:r>
              <a:rPr lang="en-US" sz="4000" dirty="0">
                <a:latin typeface="Fira Sans Light"/>
              </a:rPr>
              <a:t>J</a:t>
            </a:r>
            <a:r>
              <a:rPr lang="en-US" sz="4000" dirty="0" smtClean="0">
                <a:latin typeface="Fira Sans Light"/>
              </a:rPr>
              <a:t>urisdictions (LPHJs)</a:t>
            </a:r>
          </a:p>
          <a:p>
            <a:pPr marL="0" indent="0">
              <a:buNone/>
            </a:pPr>
            <a:r>
              <a:rPr lang="en-US" sz="4000" dirty="0" smtClean="0">
                <a:solidFill>
                  <a:prstClr val="black"/>
                </a:solidFill>
                <a:latin typeface="Fira Sans Light"/>
              </a:rPr>
              <a:t>………………………………………....</a:t>
            </a:r>
            <a:endParaRPr lang="en-US" sz="4000" dirty="0" smtClean="0">
              <a:latin typeface="Fira Sans Light"/>
            </a:endParaRPr>
          </a:p>
          <a:p>
            <a:pPr marL="514350" indent="-457200">
              <a:buFont typeface="+mj-lt"/>
              <a:buAutoNum type="arabicPeriod"/>
            </a:pPr>
            <a:r>
              <a:rPr lang="en-US" sz="2800" dirty="0" smtClean="0">
                <a:latin typeface="Fira Sans Light"/>
              </a:rPr>
              <a:t>LPHJs are responsible for their jurisdiction’s data</a:t>
            </a:r>
          </a:p>
          <a:p>
            <a:pPr marL="514350" indent="-457200">
              <a:buFont typeface="+mj-lt"/>
              <a:buAutoNum type="arabicPeriod"/>
            </a:pPr>
            <a:r>
              <a:rPr lang="en-US" sz="2800" dirty="0" smtClean="0">
                <a:latin typeface="Fira Sans Light"/>
              </a:rPr>
              <a:t>LPHJ users only have access to data for:</a:t>
            </a:r>
          </a:p>
          <a:p>
            <a:pPr marL="914400" lvl="1" indent="-457200">
              <a:buFont typeface="+mj-lt"/>
              <a:buAutoNum type="arabicPeriod"/>
            </a:pPr>
            <a:r>
              <a:rPr lang="en-US" dirty="0" smtClean="0">
                <a:latin typeface="Fira Sans Light"/>
              </a:rPr>
              <a:t>Patients that are residents located in their jurisdiction</a:t>
            </a:r>
          </a:p>
          <a:p>
            <a:pPr marL="914400" lvl="1" indent="-457200">
              <a:buFont typeface="+mj-lt"/>
              <a:buAutoNum type="arabicPeriod"/>
            </a:pPr>
            <a:r>
              <a:rPr lang="en-US" dirty="0" smtClean="0">
                <a:latin typeface="Fira Sans Light"/>
              </a:rPr>
              <a:t>Facilities located in their jurisdiction</a:t>
            </a:r>
          </a:p>
        </p:txBody>
      </p:sp>
    </p:spTree>
    <p:extLst>
      <p:ext uri="{BB962C8B-B14F-4D97-AF65-F5344CB8AC3E}">
        <p14:creationId xmlns:p14="http://schemas.microsoft.com/office/powerpoint/2010/main" val="8221881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373075" y="1104749"/>
            <a:ext cx="8371430" cy="4648502"/>
          </a:xfrm>
        </p:spPr>
        <p:txBody>
          <a:bodyPr anchor="ctr">
            <a:noAutofit/>
          </a:bodyPr>
          <a:lstStyle/>
          <a:p>
            <a:pPr marL="0" indent="0" defTabSz="342900">
              <a:spcBef>
                <a:spcPts val="600"/>
              </a:spcBef>
              <a:buNone/>
            </a:pPr>
            <a:r>
              <a:rPr lang="en-US" sz="4000" b="1" dirty="0" smtClean="0">
                <a:solidFill>
                  <a:prstClr val="black"/>
                </a:solidFill>
                <a:latin typeface="Fira Sans Light"/>
              </a:rPr>
              <a:t>All</a:t>
            </a:r>
            <a:r>
              <a:rPr lang="en-US" sz="4000" dirty="0" smtClean="0">
                <a:solidFill>
                  <a:prstClr val="black"/>
                </a:solidFill>
                <a:latin typeface="Fira Sans Light"/>
              </a:rPr>
              <a:t> </a:t>
            </a:r>
            <a:r>
              <a:rPr lang="en-US" sz="4000" b="1" dirty="0" smtClean="0">
                <a:solidFill>
                  <a:prstClr val="black"/>
                </a:solidFill>
                <a:latin typeface="Fira Sans Light"/>
              </a:rPr>
              <a:t>ED, Inpatient and Urgent Care </a:t>
            </a:r>
            <a:r>
              <a:rPr lang="en-US" sz="4000" b="1" dirty="0">
                <a:solidFill>
                  <a:prstClr val="black"/>
                </a:solidFill>
                <a:latin typeface="Fira Sans Light"/>
              </a:rPr>
              <a:t>visits </a:t>
            </a:r>
            <a:r>
              <a:rPr lang="en-US" sz="4000" dirty="0" smtClean="0">
                <a:solidFill>
                  <a:prstClr val="black"/>
                </a:solidFill>
                <a:latin typeface="Fira Sans Light"/>
              </a:rPr>
              <a:t>from </a:t>
            </a:r>
            <a:r>
              <a:rPr lang="en-US" sz="4000" dirty="0">
                <a:solidFill>
                  <a:prstClr val="black"/>
                </a:solidFill>
                <a:latin typeface="Fira Sans Light"/>
              </a:rPr>
              <a:t>participating </a:t>
            </a:r>
            <a:r>
              <a:rPr lang="en-US" sz="4000" dirty="0" smtClean="0">
                <a:solidFill>
                  <a:prstClr val="black"/>
                </a:solidFill>
                <a:latin typeface="Fira Sans Light"/>
              </a:rPr>
              <a:t>facilities</a:t>
            </a:r>
          </a:p>
          <a:p>
            <a:pPr marL="0" indent="0" defTabSz="342900">
              <a:spcBef>
                <a:spcPts val="600"/>
              </a:spcBef>
              <a:buNone/>
            </a:pPr>
            <a:r>
              <a:rPr lang="en-US" sz="4000" dirty="0" smtClean="0">
                <a:solidFill>
                  <a:prstClr val="black"/>
                </a:solidFill>
                <a:latin typeface="Fira Sans Light"/>
              </a:rPr>
              <a:t>………………………………………....</a:t>
            </a:r>
          </a:p>
          <a:p>
            <a:pPr defTabSz="342900">
              <a:spcBef>
                <a:spcPts val="600"/>
              </a:spcBef>
            </a:pPr>
            <a:r>
              <a:rPr lang="en-US" sz="3600" dirty="0" smtClean="0">
                <a:solidFill>
                  <a:prstClr val="black"/>
                </a:solidFill>
                <a:latin typeface="Fira Sans Light"/>
              </a:rPr>
              <a:t>Not </a:t>
            </a:r>
            <a:r>
              <a:rPr lang="en-US" sz="3600" dirty="0">
                <a:solidFill>
                  <a:prstClr val="black"/>
                </a:solidFill>
                <a:latin typeface="Fira Sans Light"/>
              </a:rPr>
              <a:t>just reportable </a:t>
            </a:r>
            <a:r>
              <a:rPr lang="en-US" sz="3600" dirty="0" smtClean="0">
                <a:solidFill>
                  <a:prstClr val="black"/>
                </a:solidFill>
                <a:latin typeface="Fira Sans Light"/>
              </a:rPr>
              <a:t>data</a:t>
            </a:r>
          </a:p>
        </p:txBody>
      </p:sp>
    </p:spTree>
    <p:extLst>
      <p:ext uri="{BB962C8B-B14F-4D97-AF65-F5344CB8AC3E}">
        <p14:creationId xmlns:p14="http://schemas.microsoft.com/office/powerpoint/2010/main" val="107514297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199" y="960334"/>
            <a:ext cx="8455981" cy="4937333"/>
          </a:xfrm>
        </p:spPr>
        <p:txBody>
          <a:bodyPr anchor="ctr">
            <a:noAutofit/>
          </a:bodyPr>
          <a:lstStyle/>
          <a:p>
            <a:pPr marL="0" indent="0">
              <a:buNone/>
            </a:pPr>
            <a:r>
              <a:rPr lang="en-US" sz="4000" dirty="0" smtClean="0">
                <a:latin typeface="Fira Sans Light"/>
              </a:rPr>
              <a:t>Data Access Rules for Facilities</a:t>
            </a:r>
          </a:p>
          <a:p>
            <a:pPr marL="0" indent="0">
              <a:buNone/>
            </a:pPr>
            <a:r>
              <a:rPr lang="en-US" sz="4000" dirty="0" smtClean="0">
                <a:solidFill>
                  <a:prstClr val="black"/>
                </a:solidFill>
                <a:latin typeface="Fira Sans Light"/>
              </a:rPr>
              <a:t>………………………………………....</a:t>
            </a:r>
            <a:endParaRPr lang="en-US" sz="4000" dirty="0" smtClean="0">
              <a:latin typeface="Fira Sans Light"/>
            </a:endParaRPr>
          </a:p>
          <a:p>
            <a:pPr marL="514350" indent="-457200">
              <a:buFont typeface="+mj-lt"/>
              <a:buAutoNum type="arabicPeriod"/>
            </a:pPr>
            <a:r>
              <a:rPr lang="en-US" sz="2800" dirty="0" smtClean="0">
                <a:latin typeface="Fira Sans Light"/>
              </a:rPr>
              <a:t>Facilities’ are responsible for their facilities’ data</a:t>
            </a:r>
          </a:p>
          <a:p>
            <a:pPr marL="514350" indent="-457200">
              <a:buFont typeface="+mj-lt"/>
              <a:buAutoNum type="arabicPeriod"/>
            </a:pPr>
            <a:r>
              <a:rPr lang="en-US" sz="2800" dirty="0" smtClean="0">
                <a:latin typeface="Fira Sans Light"/>
              </a:rPr>
              <a:t>Facility users only have access to data for:</a:t>
            </a:r>
          </a:p>
          <a:p>
            <a:pPr marL="914400" lvl="1" indent="-457200">
              <a:buFont typeface="+mj-lt"/>
              <a:buAutoNum type="arabicPeriod"/>
            </a:pPr>
            <a:r>
              <a:rPr lang="en-US" dirty="0" smtClean="0">
                <a:latin typeface="Fira Sans Light"/>
              </a:rPr>
              <a:t>Facilities located in their jurisdiction</a:t>
            </a:r>
          </a:p>
        </p:txBody>
      </p:sp>
    </p:spTree>
    <p:extLst>
      <p:ext uri="{BB962C8B-B14F-4D97-AF65-F5344CB8AC3E}">
        <p14:creationId xmlns:p14="http://schemas.microsoft.com/office/powerpoint/2010/main" val="19820433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457200" y="286020"/>
            <a:ext cx="8229600" cy="6285961"/>
          </a:xfrm>
        </p:spPr>
        <p:txBody>
          <a:bodyPr>
            <a:noAutofit/>
          </a:bodyPr>
          <a:lstStyle/>
          <a:p>
            <a:r>
              <a:rPr lang="en-US" sz="7200" dirty="0" smtClean="0">
                <a:solidFill>
                  <a:srgbClr val="7A0306"/>
                </a:solidFill>
                <a:latin typeface="Fira Sans"/>
                <a:cs typeface="Fira Sans"/>
              </a:rPr>
              <a:t>Case Example: </a:t>
            </a:r>
            <a:br>
              <a:rPr lang="en-US" sz="7200" dirty="0" smtClean="0">
                <a:solidFill>
                  <a:srgbClr val="7A0306"/>
                </a:solidFill>
                <a:latin typeface="Fira Sans"/>
                <a:cs typeface="Fira Sans"/>
              </a:rPr>
            </a:br>
            <a:r>
              <a:rPr lang="en-US" sz="7200" dirty="0" smtClean="0">
                <a:solidFill>
                  <a:srgbClr val="7A0306"/>
                </a:solidFill>
                <a:latin typeface="Fira Sans"/>
                <a:cs typeface="Fira Sans"/>
              </a:rPr>
              <a:t>ILI Patient</a:t>
            </a:r>
            <a:endParaRPr lang="en-US" sz="7200" dirty="0">
              <a:latin typeface="Fira Sans"/>
            </a:endParaRPr>
          </a:p>
        </p:txBody>
      </p:sp>
    </p:spTree>
    <p:extLst>
      <p:ext uri="{BB962C8B-B14F-4D97-AF65-F5344CB8AC3E}">
        <p14:creationId xmlns:p14="http://schemas.microsoft.com/office/powerpoint/2010/main" val="374926203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2438400" y="2145075"/>
            <a:ext cx="4267200" cy="2567851"/>
            <a:chOff x="7557" y="-353189"/>
            <a:chExt cx="4267200" cy="2567851"/>
          </a:xfrm>
        </p:grpSpPr>
        <p:sp>
          <p:nvSpPr>
            <p:cNvPr id="15" name="TextBox 14"/>
            <p:cNvSpPr txBox="1"/>
            <p:nvPr/>
          </p:nvSpPr>
          <p:spPr>
            <a:xfrm>
              <a:off x="7557" y="-353189"/>
              <a:ext cx="4267200" cy="1975009"/>
            </a:xfrm>
            <a:prstGeom prst="roundRect">
              <a:avLst/>
            </a:prstGeom>
            <a:noFill/>
            <a:ln w="3175">
              <a:solidFill>
                <a:schemeClr val="tx1"/>
              </a:solidFill>
            </a:ln>
          </p:spPr>
          <p:txBody>
            <a:bodyPr wrap="square" rtlCol="0">
              <a:spAutoFit/>
            </a:bodyPr>
            <a:lstStyle/>
            <a:p>
              <a:r>
                <a:rPr lang="en-US" dirty="0" smtClean="0">
                  <a:latin typeface="Fira Sans Light"/>
                </a:rPr>
                <a:t>On March 25</a:t>
              </a:r>
              <a:r>
                <a:rPr lang="en-US" baseline="30000" dirty="0" smtClean="0">
                  <a:latin typeface="Fira Sans Light"/>
                </a:rPr>
                <a:t>th</a:t>
              </a:r>
              <a:r>
                <a:rPr lang="en-US" dirty="0" smtClean="0">
                  <a:latin typeface="Fira Sans Light"/>
                </a:rPr>
                <a:t> a 78 year old male goes to Miracle Care Medical Center Emergency Department with </a:t>
              </a:r>
              <a:r>
                <a:rPr lang="en-US" b="1" dirty="0" smtClean="0">
                  <a:latin typeface="Fira Sans Light"/>
                </a:rPr>
                <a:t>fever</a:t>
              </a:r>
              <a:r>
                <a:rPr lang="en-US" dirty="0" smtClean="0">
                  <a:latin typeface="Fira Sans Light"/>
                </a:rPr>
                <a:t>, </a:t>
              </a:r>
              <a:r>
                <a:rPr lang="en-US" b="1" dirty="0" smtClean="0">
                  <a:latin typeface="Fira Sans Light"/>
                </a:rPr>
                <a:t>shortness of breath</a:t>
              </a:r>
              <a:r>
                <a:rPr lang="en-US" dirty="0" smtClean="0">
                  <a:latin typeface="Fira Sans Light"/>
                </a:rPr>
                <a:t>, </a:t>
              </a:r>
              <a:r>
                <a:rPr lang="en-US" b="1" dirty="0" smtClean="0">
                  <a:latin typeface="Fira Sans Light"/>
                </a:rPr>
                <a:t>sore throat</a:t>
              </a:r>
              <a:r>
                <a:rPr lang="en-US" dirty="0" smtClean="0">
                  <a:latin typeface="Fira Sans Light"/>
                </a:rPr>
                <a:t>, and </a:t>
              </a:r>
              <a:r>
                <a:rPr lang="en-US" b="1" dirty="0" smtClean="0">
                  <a:latin typeface="Fira Sans Light"/>
                </a:rPr>
                <a:t>difficulty breathing</a:t>
              </a:r>
              <a:r>
                <a:rPr lang="en-US" dirty="0" smtClean="0">
                  <a:latin typeface="Fira Sans Light"/>
                </a:rPr>
                <a:t>.</a:t>
              </a:r>
            </a:p>
            <a:p>
              <a:endParaRPr lang="en-US" sz="1000" dirty="0"/>
            </a:p>
            <a:p>
              <a:endParaRPr lang="en-US" sz="1000" dirty="0" smtClean="0"/>
            </a:p>
          </p:txBody>
        </p:sp>
        <p:pic>
          <p:nvPicPr>
            <p:cNvPr id="16" name="Picture 2" descr="C:\Users\CHRONIS\AppData\Local\Microsoft\Windows\Temporary Internet Files\Content.IE5\QKFYJIUS\Hospital_font_awesome.svg[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83957" y="1300262"/>
              <a:ext cx="914400" cy="91440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79719501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8" name="Picture 4" descr="Image result for biosense platfor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05175" y="416770"/>
            <a:ext cx="2533650" cy="168592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rotWithShape="1">
          <a:blip r:embed="rId4"/>
          <a:srcRect r="1408"/>
          <a:stretch/>
        </p:blipFill>
        <p:spPr>
          <a:xfrm>
            <a:off x="1528740" y="2259793"/>
            <a:ext cx="6000773" cy="3681439"/>
          </a:xfrm>
          <a:prstGeom prst="rect">
            <a:avLst/>
          </a:prstGeom>
        </p:spPr>
      </p:pic>
    </p:spTree>
    <p:extLst>
      <p:ext uri="{BB962C8B-B14F-4D97-AF65-F5344CB8AC3E}">
        <p14:creationId xmlns:p14="http://schemas.microsoft.com/office/powerpoint/2010/main" val="337059331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1"/>
          <p:cNvSpPr>
            <a:spLocks noGrp="1"/>
          </p:cNvSpPr>
          <p:nvPr>
            <p:ph idx="1"/>
          </p:nvPr>
        </p:nvSpPr>
        <p:spPr>
          <a:xfrm>
            <a:off x="457199" y="821744"/>
            <a:ext cx="8393837" cy="5214512"/>
          </a:xfrm>
        </p:spPr>
        <p:txBody>
          <a:bodyPr anchor="ctr">
            <a:noAutofit/>
          </a:bodyPr>
          <a:lstStyle/>
          <a:p>
            <a:pPr marL="0" indent="0">
              <a:buNone/>
            </a:pPr>
            <a:r>
              <a:rPr lang="en-US" sz="4000" dirty="0" smtClean="0">
                <a:latin typeface="Fira Sans Light"/>
              </a:rPr>
              <a:t>ILI CCDD v1:</a:t>
            </a:r>
          </a:p>
          <a:p>
            <a:pPr marL="0" indent="0">
              <a:buNone/>
            </a:pPr>
            <a:r>
              <a:rPr lang="en-US" sz="4000" dirty="0" smtClean="0">
                <a:solidFill>
                  <a:prstClr val="black"/>
                </a:solidFill>
                <a:latin typeface="Fira Sans Light"/>
              </a:rPr>
              <a:t>………………………………………....</a:t>
            </a:r>
            <a:endParaRPr lang="en-US" sz="1800" dirty="0" smtClean="0">
              <a:latin typeface="Fira Sans Light"/>
            </a:endParaRPr>
          </a:p>
          <a:p>
            <a:pPr marL="0" indent="0">
              <a:buNone/>
            </a:pPr>
            <a:r>
              <a:rPr lang="en-US" sz="1800" dirty="0" smtClean="0">
                <a:latin typeface="Fira Sans Light"/>
              </a:rPr>
              <a:t>(,^</a:t>
            </a:r>
            <a:r>
              <a:rPr lang="en-US" sz="1800" b="1" dirty="0">
                <a:solidFill>
                  <a:srgbClr val="FF0000"/>
                </a:solidFill>
                <a:latin typeface="Fira Sans Light"/>
              </a:rPr>
              <a:t>fever</a:t>
            </a:r>
            <a:r>
              <a:rPr lang="en-US" sz="1800" dirty="0">
                <a:latin typeface="Fira Sans Light"/>
              </a:rPr>
              <a:t>^,</a:t>
            </a:r>
            <a:r>
              <a:rPr lang="en-US" sz="1800" dirty="0" err="1">
                <a:latin typeface="Fira Sans Light"/>
              </a:rPr>
              <a:t>andnot</a:t>
            </a:r>
            <a:r>
              <a:rPr lang="en-US" sz="1800" dirty="0">
                <a:latin typeface="Fira Sans Light"/>
              </a:rPr>
              <a:t>,^denies </a:t>
            </a:r>
            <a:r>
              <a:rPr lang="en-US" sz="1800" dirty="0" err="1">
                <a:latin typeface="Fira Sans Light"/>
              </a:rPr>
              <a:t>fev</a:t>
            </a:r>
            <a:r>
              <a:rPr lang="en-US" sz="1800" dirty="0">
                <a:latin typeface="Fira Sans Light"/>
              </a:rPr>
              <a:t>^,</a:t>
            </a:r>
            <a:r>
              <a:rPr lang="en-US" sz="1800" dirty="0" err="1">
                <a:latin typeface="Fira Sans Light"/>
              </a:rPr>
              <a:t>andnot</a:t>
            </a:r>
            <a:r>
              <a:rPr lang="en-US" sz="1800" dirty="0">
                <a:latin typeface="Fira Sans Light"/>
              </a:rPr>
              <a:t>,^shot^,</a:t>
            </a:r>
            <a:r>
              <a:rPr lang="en-US" sz="1800" dirty="0" err="1">
                <a:latin typeface="Fira Sans Light"/>
              </a:rPr>
              <a:t>andnot</a:t>
            </a:r>
            <a:r>
              <a:rPr lang="en-US" sz="1800" dirty="0">
                <a:latin typeface="Fira Sans Light"/>
              </a:rPr>
              <a:t>,^</a:t>
            </a:r>
            <a:r>
              <a:rPr lang="en-US" sz="1800" dirty="0" err="1">
                <a:latin typeface="Fira Sans Light"/>
              </a:rPr>
              <a:t>afeb</a:t>
            </a:r>
            <a:r>
              <a:rPr lang="en-US" sz="1800" dirty="0">
                <a:latin typeface="Fira Sans Light"/>
              </a:rPr>
              <a:t>^,</a:t>
            </a:r>
            <a:r>
              <a:rPr lang="en-US" sz="1800" dirty="0" err="1">
                <a:latin typeface="Fira Sans Light"/>
              </a:rPr>
              <a:t>andnot</a:t>
            </a:r>
            <a:r>
              <a:rPr lang="en-US" sz="1800" dirty="0">
                <a:latin typeface="Fira Sans Light"/>
              </a:rPr>
              <a:t>,^no </a:t>
            </a:r>
            <a:r>
              <a:rPr lang="en-US" sz="1800" dirty="0" err="1">
                <a:latin typeface="Fira Sans Light"/>
              </a:rPr>
              <a:t>fev</a:t>
            </a:r>
            <a:r>
              <a:rPr lang="en-US" sz="1800" dirty="0">
                <a:latin typeface="Fira Sans Light"/>
              </a:rPr>
              <a:t>^,</a:t>
            </a:r>
            <a:r>
              <a:rPr lang="en-US" sz="1800" dirty="0" err="1">
                <a:latin typeface="Fira Sans Light"/>
              </a:rPr>
              <a:t>andnot</a:t>
            </a:r>
            <a:r>
              <a:rPr lang="en-US" sz="1800" dirty="0">
                <a:latin typeface="Fira Sans Light"/>
              </a:rPr>
              <a:t>,^no </a:t>
            </a:r>
            <a:r>
              <a:rPr lang="en-US" sz="1800" dirty="0" err="1">
                <a:latin typeface="Fira Sans Light"/>
              </a:rPr>
              <a:t>temp^,or,^chill^,or,^pyrexia^,or</a:t>
            </a:r>
            <a:r>
              <a:rPr lang="en-US" sz="1800" dirty="0">
                <a:latin typeface="Fira Sans Light"/>
              </a:rPr>
              <a:t>,^ </a:t>
            </a:r>
            <a:r>
              <a:rPr lang="en-US" sz="1800" dirty="0" err="1">
                <a:latin typeface="Fira Sans Light"/>
              </a:rPr>
              <a:t>febrile^,or,^high</a:t>
            </a:r>
            <a:r>
              <a:rPr lang="en-US" sz="1800" dirty="0">
                <a:latin typeface="Fira Sans Light"/>
              </a:rPr>
              <a:t> </a:t>
            </a:r>
            <a:r>
              <a:rPr lang="en-US" sz="1800" dirty="0" err="1">
                <a:latin typeface="Fira Sans Light"/>
              </a:rPr>
              <a:t>temp^,or,^elevated</a:t>
            </a:r>
            <a:r>
              <a:rPr lang="en-US" sz="1800" dirty="0">
                <a:latin typeface="Fira Sans Light"/>
              </a:rPr>
              <a:t> temp^,</a:t>
            </a:r>
            <a:r>
              <a:rPr lang="en-US" sz="1800" dirty="0" err="1">
                <a:latin typeface="Fira Sans Light"/>
              </a:rPr>
              <a:t>andnot</a:t>
            </a:r>
            <a:r>
              <a:rPr lang="en-US" sz="1800" dirty="0">
                <a:latin typeface="Fira Sans Light"/>
              </a:rPr>
              <a:t>,^denies any elevated temp^,</a:t>
            </a:r>
            <a:r>
              <a:rPr lang="en-US" sz="1800" dirty="0" err="1">
                <a:latin typeface="Fira Sans Light"/>
              </a:rPr>
              <a:t>andnot</a:t>
            </a:r>
            <a:r>
              <a:rPr lang="en-US" sz="1800" dirty="0">
                <a:latin typeface="Fira Sans Light"/>
              </a:rPr>
              <a:t>,^no elevated </a:t>
            </a:r>
            <a:r>
              <a:rPr lang="en-US" sz="1800" dirty="0" err="1">
                <a:latin typeface="Fira Sans Light"/>
              </a:rPr>
              <a:t>temp^,or,^feeling</a:t>
            </a:r>
            <a:r>
              <a:rPr lang="en-US" sz="1800" dirty="0">
                <a:latin typeface="Fira Sans Light"/>
              </a:rPr>
              <a:t> </a:t>
            </a:r>
            <a:r>
              <a:rPr lang="en-US" sz="1800" dirty="0" err="1">
                <a:latin typeface="Fira Sans Light"/>
              </a:rPr>
              <a:t>hot^,or,^feels</a:t>
            </a:r>
            <a:r>
              <a:rPr lang="en-US" sz="1800" dirty="0">
                <a:latin typeface="Fira Sans Light"/>
              </a:rPr>
              <a:t> hot^,or,^</a:t>
            </a:r>
            <a:r>
              <a:rPr lang="en-US" sz="1800" dirty="0" err="1">
                <a:latin typeface="Fira Sans Light"/>
              </a:rPr>
              <a:t>fvr</a:t>
            </a:r>
            <a:r>
              <a:rPr lang="en-US" sz="1800" dirty="0">
                <a:latin typeface="Fira Sans Light"/>
              </a:rPr>
              <a:t>^,</a:t>
            </a:r>
            <a:r>
              <a:rPr lang="en-US" sz="1800" dirty="0" err="1">
                <a:latin typeface="Fira Sans Light"/>
              </a:rPr>
              <a:t>andnot</a:t>
            </a:r>
            <a:r>
              <a:rPr lang="en-US" sz="1800" dirty="0">
                <a:latin typeface="Fira Sans Light"/>
              </a:rPr>
              <a:t>,^denies </a:t>
            </a:r>
            <a:r>
              <a:rPr lang="en-US" sz="1800" dirty="0" err="1">
                <a:latin typeface="Fira Sans Light"/>
              </a:rPr>
              <a:t>fvr</a:t>
            </a:r>
            <a:r>
              <a:rPr lang="en-US" sz="1800" dirty="0">
                <a:latin typeface="Fira Sans Light"/>
              </a:rPr>
              <a:t>^,</a:t>
            </a:r>
            <a:r>
              <a:rPr lang="en-US" sz="1800" dirty="0" err="1">
                <a:latin typeface="Fira Sans Light"/>
              </a:rPr>
              <a:t>andnot</a:t>
            </a:r>
            <a:r>
              <a:rPr lang="en-US" sz="1800" dirty="0">
                <a:latin typeface="Fira Sans Light"/>
              </a:rPr>
              <a:t>,^no </a:t>
            </a:r>
            <a:r>
              <a:rPr lang="en-US" sz="1800" dirty="0" err="1">
                <a:latin typeface="Fira Sans Light"/>
              </a:rPr>
              <a:t>fvr</a:t>
            </a:r>
            <a:r>
              <a:rPr lang="en-US" sz="1800" dirty="0">
                <a:latin typeface="Fira Sans Light"/>
              </a:rPr>
              <a:t>^,),and,(,^cough^,</a:t>
            </a:r>
            <a:r>
              <a:rPr lang="en-US" sz="1800" dirty="0" err="1">
                <a:latin typeface="Fira Sans Light"/>
              </a:rPr>
              <a:t>andnot</a:t>
            </a:r>
            <a:r>
              <a:rPr lang="en-US" sz="1800" dirty="0">
                <a:latin typeface="Fira Sans Light"/>
              </a:rPr>
              <a:t>,^denies </a:t>
            </a:r>
            <a:r>
              <a:rPr lang="en-US" sz="1800" dirty="0" err="1">
                <a:latin typeface="Fira Sans Light"/>
              </a:rPr>
              <a:t>cough^,or,^</a:t>
            </a:r>
            <a:r>
              <a:rPr lang="en-US" sz="1800" b="1" dirty="0" err="1">
                <a:solidFill>
                  <a:srgbClr val="FF0000"/>
                </a:solidFill>
                <a:latin typeface="Fira Sans Light"/>
              </a:rPr>
              <a:t>sore</a:t>
            </a:r>
            <a:r>
              <a:rPr lang="en-US" sz="1800" b="1" dirty="0">
                <a:solidFill>
                  <a:srgbClr val="FF0000"/>
                </a:solidFill>
                <a:latin typeface="Fira Sans Light"/>
              </a:rPr>
              <a:t> </a:t>
            </a:r>
            <a:r>
              <a:rPr lang="en-US" sz="1800" b="1" dirty="0" err="1" smtClean="0">
                <a:solidFill>
                  <a:srgbClr val="FF0000"/>
                </a:solidFill>
                <a:latin typeface="Fira Sans Light"/>
              </a:rPr>
              <a:t>th</a:t>
            </a:r>
            <a:r>
              <a:rPr lang="en-US" sz="1800" b="1" dirty="0" smtClean="0">
                <a:solidFill>
                  <a:srgbClr val="FF0000"/>
                </a:solidFill>
                <a:latin typeface="Fira Sans Light"/>
              </a:rPr>
              <a:t>[</a:t>
            </a:r>
            <a:r>
              <a:rPr lang="en-US" sz="1800" b="1" dirty="0" err="1" smtClean="0">
                <a:solidFill>
                  <a:srgbClr val="FF0000"/>
                </a:solidFill>
                <a:latin typeface="Fira Sans Light"/>
              </a:rPr>
              <a:t>o|r</a:t>
            </a:r>
            <a:r>
              <a:rPr lang="en-US" sz="1800" b="1" dirty="0">
                <a:solidFill>
                  <a:srgbClr val="FF0000"/>
                </a:solidFill>
                <a:latin typeface="Fira Sans Light"/>
              </a:rPr>
              <a:t>][</a:t>
            </a:r>
            <a:r>
              <a:rPr lang="en-US" sz="1800" b="1" dirty="0" err="1">
                <a:solidFill>
                  <a:srgbClr val="FF0000"/>
                </a:solidFill>
                <a:latin typeface="Fira Sans Light"/>
              </a:rPr>
              <a:t>a|o</a:t>
            </a:r>
            <a:r>
              <a:rPr lang="en-US" sz="1800" b="1" dirty="0">
                <a:solidFill>
                  <a:srgbClr val="FF0000"/>
                </a:solidFill>
                <a:latin typeface="Fira Sans Light"/>
              </a:rPr>
              <a:t>][</a:t>
            </a:r>
            <a:r>
              <a:rPr lang="en-US" sz="1800" b="1" dirty="0" err="1">
                <a:solidFill>
                  <a:srgbClr val="FF0000"/>
                </a:solidFill>
                <a:latin typeface="Fira Sans Light"/>
              </a:rPr>
              <a:t>a|r</a:t>
            </a:r>
            <a:r>
              <a:rPr lang="en-US" sz="1800" b="1" dirty="0">
                <a:solidFill>
                  <a:srgbClr val="FF0000"/>
                </a:solidFill>
                <a:latin typeface="Fira Sans Light"/>
              </a:rPr>
              <a:t>]t</a:t>
            </a:r>
            <a:r>
              <a:rPr lang="en-US" sz="1800" dirty="0">
                <a:latin typeface="Fira Sans Light"/>
              </a:rPr>
              <a:t>^,or,^</a:t>
            </a:r>
            <a:r>
              <a:rPr lang="en-US" sz="1800" dirty="0" err="1">
                <a:latin typeface="Fira Sans Light"/>
              </a:rPr>
              <a:t>soreth</a:t>
            </a:r>
            <a:r>
              <a:rPr lang="en-US" sz="1800" dirty="0">
                <a:latin typeface="Fira Sans Light"/>
              </a:rPr>
              <a:t>[</a:t>
            </a:r>
            <a:r>
              <a:rPr lang="en-US" sz="1800" dirty="0" err="1">
                <a:latin typeface="Fira Sans Light"/>
              </a:rPr>
              <a:t>o|r</a:t>
            </a:r>
            <a:r>
              <a:rPr lang="en-US" sz="1800" dirty="0">
                <a:latin typeface="Fira Sans Light"/>
              </a:rPr>
              <a:t>][</a:t>
            </a:r>
            <a:r>
              <a:rPr lang="en-US" sz="1800" dirty="0" err="1">
                <a:latin typeface="Fira Sans Light"/>
              </a:rPr>
              <a:t>a|o</a:t>
            </a:r>
            <a:r>
              <a:rPr lang="en-US" sz="1800" dirty="0">
                <a:latin typeface="Fira Sans Light"/>
              </a:rPr>
              <a:t>][</a:t>
            </a:r>
            <a:r>
              <a:rPr lang="en-US" sz="1800" dirty="0" err="1">
                <a:latin typeface="Fira Sans Light"/>
              </a:rPr>
              <a:t>a|r</a:t>
            </a:r>
            <a:r>
              <a:rPr lang="en-US" sz="1800" dirty="0">
                <a:latin typeface="Fira Sans Light"/>
              </a:rPr>
              <a:t>]t^,or,^strep^,or,^</a:t>
            </a:r>
            <a:r>
              <a:rPr lang="en-US" sz="1800" dirty="0" err="1">
                <a:latin typeface="Fira Sans Light"/>
              </a:rPr>
              <a:t>pharyn</a:t>
            </a:r>
            <a:r>
              <a:rPr lang="en-US" sz="1800" dirty="0">
                <a:latin typeface="Fira Sans Light"/>
              </a:rPr>
              <a:t>^,</a:t>
            </a:r>
            <a:r>
              <a:rPr lang="en-US" sz="1800" dirty="0" err="1">
                <a:latin typeface="Fira Sans Light"/>
              </a:rPr>
              <a:t>or,^upper</a:t>
            </a:r>
            <a:r>
              <a:rPr lang="en-US" sz="1800" dirty="0">
                <a:latin typeface="Fira Sans Light"/>
              </a:rPr>
              <a:t> </a:t>
            </a:r>
            <a:r>
              <a:rPr lang="en-US" sz="1800" dirty="0" err="1">
                <a:latin typeface="Fira Sans Light"/>
              </a:rPr>
              <a:t>resp</a:t>
            </a:r>
            <a:r>
              <a:rPr lang="en-US" sz="1800" dirty="0">
                <a:latin typeface="Fira Sans Light"/>
              </a:rPr>
              <a:t>^,),or,(,^[;/ ]J09^,or,^[;/ ]J10^,or,^[;/ ]J11^,or,^[;/ ]487.[018];^,or,^[;/ ]487[018];^,or,^[;/ ]487.[018],or,^[;/ ]487[018],or,^[;/ ]488.[018][19];^,or,^[;/ ]488[018][19];^,or,^[;/ ]488.[018][19],or,^[;/ ]488[018][19],or,^442696006^,or,^442438000^,or,^6142004^,or,^195878008^,or,^influenza^,andnot,^vaccin^,andnot,^shot^,andnot,^immunizat^,or,^ flu ^,andnot,^shot^,andnot,^stomach^,andnot,^vaccin^,andnot,^immuniza^,or,^flu </a:t>
            </a:r>
            <a:r>
              <a:rPr lang="en-US" sz="1800" dirty="0" err="1">
                <a:latin typeface="Fira Sans Light"/>
              </a:rPr>
              <a:t>like^,or,^flulike^,or,^flu</a:t>
            </a:r>
            <a:r>
              <a:rPr lang="en-US" sz="1800" dirty="0">
                <a:latin typeface="Fira Sans Light"/>
              </a:rPr>
              <a:t> symptom^,),</a:t>
            </a:r>
            <a:r>
              <a:rPr lang="en-US" sz="1800" dirty="0" err="1">
                <a:latin typeface="Fira Sans Light"/>
              </a:rPr>
              <a:t>andnot</a:t>
            </a:r>
            <a:r>
              <a:rPr lang="en-US" sz="1800" dirty="0">
                <a:latin typeface="Fira Sans Light"/>
              </a:rPr>
              <a:t>,^[;/ ]A08.4^,andnot,^[;/ ]A084^</a:t>
            </a:r>
          </a:p>
        </p:txBody>
      </p:sp>
    </p:spTree>
    <p:extLst>
      <p:ext uri="{BB962C8B-B14F-4D97-AF65-F5344CB8AC3E}">
        <p14:creationId xmlns:p14="http://schemas.microsoft.com/office/powerpoint/2010/main" val="287238822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Content Placeholder 1"/>
          <p:cNvSpPr>
            <a:spLocks noGrp="1"/>
          </p:cNvSpPr>
          <p:nvPr>
            <p:ph idx="1"/>
          </p:nvPr>
        </p:nvSpPr>
        <p:spPr>
          <a:xfrm>
            <a:off x="457199" y="821744"/>
            <a:ext cx="8393837" cy="1468695"/>
          </a:xfrm>
        </p:spPr>
        <p:txBody>
          <a:bodyPr anchor="ctr">
            <a:noAutofit/>
          </a:bodyPr>
          <a:lstStyle/>
          <a:p>
            <a:pPr marL="0" indent="0">
              <a:buNone/>
            </a:pPr>
            <a:r>
              <a:rPr lang="en-US" sz="4000" dirty="0" smtClean="0">
                <a:latin typeface="Fira Sans Light"/>
              </a:rPr>
              <a:t>Time Series:</a:t>
            </a:r>
          </a:p>
          <a:p>
            <a:pPr marL="0" indent="0">
              <a:buNone/>
            </a:pPr>
            <a:r>
              <a:rPr lang="en-US" sz="4000" dirty="0" smtClean="0">
                <a:solidFill>
                  <a:prstClr val="black"/>
                </a:solidFill>
                <a:latin typeface="Fira Sans Light"/>
              </a:rPr>
              <a:t>………………………………………....</a:t>
            </a:r>
            <a:endParaRPr lang="en-US" sz="1800" dirty="0" smtClean="0">
              <a:latin typeface="Fira Sans Light"/>
            </a:endParaRPr>
          </a:p>
        </p:txBody>
      </p:sp>
      <p:grpSp>
        <p:nvGrpSpPr>
          <p:cNvPr id="9" name="Group 8"/>
          <p:cNvGrpSpPr/>
          <p:nvPr/>
        </p:nvGrpSpPr>
        <p:grpSpPr>
          <a:xfrm>
            <a:off x="996517" y="3144912"/>
            <a:ext cx="7315200" cy="2286001"/>
            <a:chOff x="1069179" y="3428997"/>
            <a:chExt cx="7315200" cy="2286001"/>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9179" y="3428998"/>
              <a:ext cx="3657600" cy="228600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6779" y="3428997"/>
              <a:ext cx="3657600" cy="2286000"/>
            </a:xfrm>
            <a:prstGeom prst="rect">
              <a:avLst/>
            </a:prstGeom>
          </p:spPr>
        </p:pic>
      </p:grpSp>
      <p:sp>
        <p:nvSpPr>
          <p:cNvPr id="10" name="TextBox 9"/>
          <p:cNvSpPr txBox="1"/>
          <p:nvPr/>
        </p:nvSpPr>
        <p:spPr>
          <a:xfrm rot="16200000">
            <a:off x="745274" y="4021135"/>
            <a:ext cx="502486" cy="276999"/>
          </a:xfrm>
          <a:prstGeom prst="rect">
            <a:avLst/>
          </a:prstGeom>
          <a:noFill/>
        </p:spPr>
        <p:txBody>
          <a:bodyPr wrap="square" rtlCol="0">
            <a:spAutoFit/>
          </a:bodyPr>
          <a:lstStyle/>
          <a:p>
            <a:r>
              <a:rPr lang="en-US" sz="1200" dirty="0" smtClean="0"/>
              <a:t>% ILI</a:t>
            </a:r>
            <a:endParaRPr lang="en-US" sz="1200" dirty="0"/>
          </a:p>
        </p:txBody>
      </p:sp>
      <p:sp>
        <p:nvSpPr>
          <p:cNvPr id="12" name="TextBox 11"/>
          <p:cNvSpPr txBox="1"/>
          <p:nvPr/>
        </p:nvSpPr>
        <p:spPr>
          <a:xfrm rot="16200000">
            <a:off x="4402875" y="4021135"/>
            <a:ext cx="502486" cy="276999"/>
          </a:xfrm>
          <a:prstGeom prst="rect">
            <a:avLst/>
          </a:prstGeom>
          <a:noFill/>
        </p:spPr>
        <p:txBody>
          <a:bodyPr wrap="square" rtlCol="0">
            <a:spAutoFit/>
          </a:bodyPr>
          <a:lstStyle/>
          <a:p>
            <a:r>
              <a:rPr lang="en-US" sz="1200" dirty="0" smtClean="0"/>
              <a:t>% ILI</a:t>
            </a:r>
            <a:endParaRPr lang="en-US" sz="1200" dirty="0"/>
          </a:p>
        </p:txBody>
      </p:sp>
    </p:spTree>
    <p:extLst>
      <p:ext uri="{BB962C8B-B14F-4D97-AF65-F5344CB8AC3E}">
        <p14:creationId xmlns:p14="http://schemas.microsoft.com/office/powerpoint/2010/main" val="373240337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ontent Placeholder 1"/>
          <p:cNvSpPr>
            <a:spLocks noGrp="1"/>
          </p:cNvSpPr>
          <p:nvPr>
            <p:ph idx="1"/>
          </p:nvPr>
        </p:nvSpPr>
        <p:spPr>
          <a:xfrm>
            <a:off x="457199" y="821744"/>
            <a:ext cx="8393837" cy="1468695"/>
          </a:xfrm>
        </p:spPr>
        <p:txBody>
          <a:bodyPr anchor="ctr">
            <a:noAutofit/>
          </a:bodyPr>
          <a:lstStyle/>
          <a:p>
            <a:pPr marL="0" indent="0">
              <a:buNone/>
            </a:pPr>
            <a:r>
              <a:rPr lang="en-US" sz="4000" dirty="0" smtClean="0">
                <a:latin typeface="Fira Sans Light"/>
              </a:rPr>
              <a:t>ADHS Flu Dashboard:</a:t>
            </a:r>
          </a:p>
          <a:p>
            <a:pPr marL="0" indent="0">
              <a:buNone/>
            </a:pPr>
            <a:r>
              <a:rPr lang="en-US" sz="4000" dirty="0" smtClean="0">
                <a:solidFill>
                  <a:prstClr val="black"/>
                </a:solidFill>
                <a:latin typeface="Fira Sans Light"/>
              </a:rPr>
              <a:t>………………………………………....</a:t>
            </a:r>
            <a:endParaRPr lang="en-US" sz="1800" dirty="0" smtClean="0">
              <a:latin typeface="Fira Sans Light"/>
            </a:endParaRPr>
          </a:p>
        </p:txBody>
      </p:sp>
      <p:sp>
        <p:nvSpPr>
          <p:cNvPr id="6" name="TextBox 5"/>
          <p:cNvSpPr txBox="1"/>
          <p:nvPr/>
        </p:nvSpPr>
        <p:spPr>
          <a:xfrm>
            <a:off x="1695636" y="6358204"/>
            <a:ext cx="7244178" cy="276999"/>
          </a:xfrm>
          <a:prstGeom prst="rect">
            <a:avLst/>
          </a:prstGeom>
          <a:noFill/>
        </p:spPr>
        <p:txBody>
          <a:bodyPr wrap="square" rtlCol="0">
            <a:spAutoFit/>
          </a:bodyPr>
          <a:lstStyle/>
          <a:p>
            <a:pPr algn="r"/>
            <a:r>
              <a:rPr lang="en-US" sz="1200" dirty="0">
                <a:solidFill>
                  <a:schemeClr val="bg1">
                    <a:lumMod val="50000"/>
                  </a:schemeClr>
                </a:solidFill>
              </a:rPr>
              <a:t>https://www.azdhs.gov/preparedness/epidemiology-disease-control/flu/index.php#surveillance-influenza-season</a:t>
            </a:r>
          </a:p>
        </p:txBody>
      </p:sp>
      <p:pic>
        <p:nvPicPr>
          <p:cNvPr id="2" name="Picture 1"/>
          <p:cNvPicPr>
            <a:picLocks noChangeAspect="1"/>
          </p:cNvPicPr>
          <p:nvPr/>
        </p:nvPicPr>
        <p:blipFill>
          <a:blip r:embed="rId3"/>
          <a:stretch>
            <a:fillRect/>
          </a:stretch>
        </p:blipFill>
        <p:spPr>
          <a:xfrm>
            <a:off x="633383" y="2624603"/>
            <a:ext cx="7877233" cy="2767033"/>
          </a:xfrm>
          <a:prstGeom prst="rect">
            <a:avLst/>
          </a:prstGeom>
        </p:spPr>
      </p:pic>
    </p:spTree>
    <p:extLst>
      <p:ext uri="{BB962C8B-B14F-4D97-AF65-F5344CB8AC3E}">
        <p14:creationId xmlns:p14="http://schemas.microsoft.com/office/powerpoint/2010/main" val="97103755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ontent Placeholder 1"/>
          <p:cNvSpPr>
            <a:spLocks noGrp="1"/>
          </p:cNvSpPr>
          <p:nvPr>
            <p:ph idx="1"/>
          </p:nvPr>
        </p:nvSpPr>
        <p:spPr>
          <a:xfrm>
            <a:off x="457199" y="821744"/>
            <a:ext cx="8393837" cy="1468695"/>
          </a:xfrm>
        </p:spPr>
        <p:txBody>
          <a:bodyPr anchor="ctr">
            <a:noAutofit/>
          </a:bodyPr>
          <a:lstStyle/>
          <a:p>
            <a:pPr marL="0" indent="0">
              <a:buNone/>
            </a:pPr>
            <a:r>
              <a:rPr lang="en-US" sz="4000" dirty="0" smtClean="0">
                <a:latin typeface="Fira Sans Light"/>
              </a:rPr>
              <a:t>ADHS Flu Dashboard:</a:t>
            </a:r>
          </a:p>
          <a:p>
            <a:pPr marL="0" indent="0">
              <a:buNone/>
            </a:pPr>
            <a:r>
              <a:rPr lang="en-US" sz="4000" dirty="0" smtClean="0">
                <a:solidFill>
                  <a:prstClr val="black"/>
                </a:solidFill>
                <a:latin typeface="Fira Sans Light"/>
              </a:rPr>
              <a:t>………………………………………....</a:t>
            </a:r>
            <a:endParaRPr lang="en-US" sz="1800" dirty="0" smtClean="0">
              <a:latin typeface="Fira Sans Light"/>
            </a:endParaRPr>
          </a:p>
        </p:txBody>
      </p:sp>
      <p:sp>
        <p:nvSpPr>
          <p:cNvPr id="6" name="TextBox 5"/>
          <p:cNvSpPr txBox="1"/>
          <p:nvPr/>
        </p:nvSpPr>
        <p:spPr>
          <a:xfrm>
            <a:off x="1695636" y="6358204"/>
            <a:ext cx="7244178" cy="276999"/>
          </a:xfrm>
          <a:prstGeom prst="rect">
            <a:avLst/>
          </a:prstGeom>
          <a:noFill/>
        </p:spPr>
        <p:txBody>
          <a:bodyPr wrap="square" rtlCol="0">
            <a:spAutoFit/>
          </a:bodyPr>
          <a:lstStyle/>
          <a:p>
            <a:pPr algn="r"/>
            <a:r>
              <a:rPr lang="en-US" sz="1200" dirty="0">
                <a:solidFill>
                  <a:schemeClr val="bg1">
                    <a:lumMod val="50000"/>
                  </a:schemeClr>
                </a:solidFill>
              </a:rPr>
              <a:t>https://www.azdhs.gov/preparedness/epidemiology-disease-control/flu/index.php#surveillance-influenza-season</a:t>
            </a:r>
          </a:p>
        </p:txBody>
      </p:sp>
      <p:pic>
        <p:nvPicPr>
          <p:cNvPr id="3" name="Picture 2"/>
          <p:cNvPicPr>
            <a:picLocks noChangeAspect="1"/>
          </p:cNvPicPr>
          <p:nvPr/>
        </p:nvPicPr>
        <p:blipFill>
          <a:blip r:embed="rId3"/>
          <a:stretch>
            <a:fillRect/>
          </a:stretch>
        </p:blipFill>
        <p:spPr>
          <a:xfrm>
            <a:off x="692915" y="2612379"/>
            <a:ext cx="7758169" cy="2933721"/>
          </a:xfrm>
          <a:prstGeom prst="rect">
            <a:avLst/>
          </a:prstGeom>
        </p:spPr>
      </p:pic>
    </p:spTree>
    <p:extLst>
      <p:ext uri="{BB962C8B-B14F-4D97-AF65-F5344CB8AC3E}">
        <p14:creationId xmlns:p14="http://schemas.microsoft.com/office/powerpoint/2010/main" val="242384552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ontent Placeholder 1"/>
          <p:cNvSpPr>
            <a:spLocks noGrp="1"/>
          </p:cNvSpPr>
          <p:nvPr>
            <p:ph idx="1"/>
          </p:nvPr>
        </p:nvSpPr>
        <p:spPr>
          <a:xfrm>
            <a:off x="457199" y="821744"/>
            <a:ext cx="8393837" cy="1468695"/>
          </a:xfrm>
        </p:spPr>
        <p:txBody>
          <a:bodyPr anchor="ctr">
            <a:noAutofit/>
          </a:bodyPr>
          <a:lstStyle/>
          <a:p>
            <a:pPr marL="0" indent="0">
              <a:buNone/>
            </a:pPr>
            <a:r>
              <a:rPr lang="en-US" sz="4000" dirty="0" smtClean="0">
                <a:latin typeface="Fira Sans Light"/>
              </a:rPr>
              <a:t>ADHS COVID-19 Dashboards:</a:t>
            </a:r>
          </a:p>
          <a:p>
            <a:pPr marL="0" indent="0">
              <a:buNone/>
            </a:pPr>
            <a:r>
              <a:rPr lang="en-US" sz="4000" dirty="0" smtClean="0">
                <a:solidFill>
                  <a:prstClr val="black"/>
                </a:solidFill>
                <a:latin typeface="Fira Sans Light"/>
              </a:rPr>
              <a:t>………………………………………....</a:t>
            </a:r>
            <a:endParaRPr lang="en-US" sz="1800" dirty="0" smtClean="0">
              <a:latin typeface="Fira Sans Light"/>
            </a:endParaRPr>
          </a:p>
        </p:txBody>
      </p:sp>
      <p:sp>
        <p:nvSpPr>
          <p:cNvPr id="2" name="TextBox 1"/>
          <p:cNvSpPr txBox="1"/>
          <p:nvPr/>
        </p:nvSpPr>
        <p:spPr>
          <a:xfrm>
            <a:off x="497840" y="2641600"/>
            <a:ext cx="7472680" cy="2308324"/>
          </a:xfrm>
          <a:prstGeom prst="rect">
            <a:avLst/>
          </a:prstGeom>
          <a:noFill/>
        </p:spPr>
        <p:txBody>
          <a:bodyPr wrap="square" rtlCol="0">
            <a:spAutoFit/>
          </a:bodyPr>
          <a:lstStyle/>
          <a:p>
            <a:pPr marL="285750" indent="-285750">
              <a:buFont typeface="Arial" panose="020B0604020202020204" pitchFamily="34" charset="0"/>
              <a:buChar char="•"/>
            </a:pPr>
            <a:r>
              <a:rPr lang="en-US" sz="3600" dirty="0" smtClean="0"/>
              <a:t>Hospital COVID-like and Influenza-like Illness</a:t>
            </a:r>
          </a:p>
          <a:p>
            <a:pPr marL="285750" indent="-285750">
              <a:buFont typeface="Arial" panose="020B0604020202020204" pitchFamily="34" charset="0"/>
              <a:buChar char="•"/>
            </a:pPr>
            <a:r>
              <a:rPr lang="en-US" sz="3600" dirty="0" smtClean="0"/>
              <a:t>School Dashboard*</a:t>
            </a:r>
          </a:p>
          <a:p>
            <a:pPr marL="285750" indent="-285750">
              <a:buFont typeface="Arial" panose="020B0604020202020204" pitchFamily="34" charset="0"/>
              <a:buChar char="•"/>
            </a:pPr>
            <a:r>
              <a:rPr lang="en-US" sz="3600" dirty="0" smtClean="0"/>
              <a:t>Businesses Dashboard*</a:t>
            </a:r>
            <a:endParaRPr lang="en-US" sz="3600" dirty="0"/>
          </a:p>
        </p:txBody>
      </p:sp>
    </p:spTree>
    <p:extLst>
      <p:ext uri="{BB962C8B-B14F-4D97-AF65-F5344CB8AC3E}">
        <p14:creationId xmlns:p14="http://schemas.microsoft.com/office/powerpoint/2010/main" val="68669760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251112" y="245066"/>
            <a:ext cx="8738869" cy="6211613"/>
          </a:xfrm>
          <a:prstGeom prst="rect">
            <a:avLst/>
          </a:prstGeom>
        </p:spPr>
      </p:pic>
    </p:spTree>
    <p:extLst>
      <p:ext uri="{BB962C8B-B14F-4D97-AF65-F5344CB8AC3E}">
        <p14:creationId xmlns:p14="http://schemas.microsoft.com/office/powerpoint/2010/main" val="8954294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373075" y="1104749"/>
            <a:ext cx="8380308" cy="4648502"/>
          </a:xfrm>
        </p:spPr>
        <p:txBody>
          <a:bodyPr anchor="ctr">
            <a:noAutofit/>
          </a:bodyPr>
          <a:lstStyle/>
          <a:p>
            <a:pPr marL="0" indent="0" defTabSz="342900">
              <a:spcBef>
                <a:spcPts val="600"/>
              </a:spcBef>
              <a:buNone/>
            </a:pPr>
            <a:r>
              <a:rPr lang="en-US" sz="4000" b="1" dirty="0" smtClean="0">
                <a:solidFill>
                  <a:prstClr val="black"/>
                </a:solidFill>
                <a:latin typeface="Fira Sans Light"/>
              </a:rPr>
              <a:t>Syndrome</a:t>
            </a:r>
            <a:r>
              <a:rPr lang="en-US" sz="4000" dirty="0" smtClean="0">
                <a:solidFill>
                  <a:prstClr val="black"/>
                </a:solidFill>
                <a:latin typeface="Fira Sans Light"/>
              </a:rPr>
              <a:t>-based</a:t>
            </a:r>
          </a:p>
          <a:p>
            <a:pPr marL="0" indent="0" defTabSz="342900">
              <a:spcBef>
                <a:spcPts val="600"/>
              </a:spcBef>
              <a:buNone/>
            </a:pPr>
            <a:r>
              <a:rPr lang="en-US" sz="4000" dirty="0">
                <a:solidFill>
                  <a:prstClr val="black"/>
                </a:solidFill>
                <a:latin typeface="Fira Sans Light"/>
              </a:rPr>
              <a:t>………………………………………....</a:t>
            </a:r>
          </a:p>
          <a:p>
            <a:pPr defTabSz="342900">
              <a:spcBef>
                <a:spcPts val="600"/>
              </a:spcBef>
            </a:pPr>
            <a:r>
              <a:rPr lang="en-US" sz="3600" dirty="0" smtClean="0">
                <a:solidFill>
                  <a:prstClr val="black"/>
                </a:solidFill>
                <a:latin typeface="Fira Sans Light"/>
              </a:rPr>
              <a:t>A </a:t>
            </a:r>
            <a:r>
              <a:rPr lang="en-US" sz="3600" dirty="0">
                <a:solidFill>
                  <a:prstClr val="black"/>
                </a:solidFill>
                <a:latin typeface="Fira Sans Light"/>
              </a:rPr>
              <a:t>group of symptoms that consistently occurs together or a condition characterized by a set of associated </a:t>
            </a:r>
            <a:r>
              <a:rPr lang="en-US" sz="3600" dirty="0" smtClean="0">
                <a:solidFill>
                  <a:prstClr val="black"/>
                </a:solidFill>
                <a:latin typeface="Fira Sans Light"/>
              </a:rPr>
              <a:t>terms</a:t>
            </a:r>
          </a:p>
        </p:txBody>
      </p:sp>
    </p:spTree>
    <p:extLst>
      <p:ext uri="{BB962C8B-B14F-4D97-AF65-F5344CB8AC3E}">
        <p14:creationId xmlns:p14="http://schemas.microsoft.com/office/powerpoint/2010/main" val="25512371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510545" y="0"/>
            <a:ext cx="6838782" cy="6791672"/>
          </a:xfrm>
          <a:prstGeom prst="rect">
            <a:avLst/>
          </a:prstGeom>
        </p:spPr>
      </p:pic>
    </p:spTree>
    <p:extLst>
      <p:ext uri="{BB962C8B-B14F-4D97-AF65-F5344CB8AC3E}">
        <p14:creationId xmlns:p14="http://schemas.microsoft.com/office/powerpoint/2010/main" val="180730355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053068" y="45720"/>
            <a:ext cx="6862236" cy="6726902"/>
          </a:xfrm>
          <a:prstGeom prst="rect">
            <a:avLst/>
          </a:prstGeom>
        </p:spPr>
      </p:pic>
    </p:spTree>
    <p:extLst>
      <p:ext uri="{BB962C8B-B14F-4D97-AF65-F5344CB8AC3E}">
        <p14:creationId xmlns:p14="http://schemas.microsoft.com/office/powerpoint/2010/main" val="263454074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ontent Placeholder 1"/>
          <p:cNvSpPr>
            <a:spLocks noGrp="1"/>
          </p:cNvSpPr>
          <p:nvPr>
            <p:ph idx="1"/>
          </p:nvPr>
        </p:nvSpPr>
        <p:spPr>
          <a:xfrm>
            <a:off x="457199" y="821744"/>
            <a:ext cx="8393837" cy="1468695"/>
          </a:xfrm>
        </p:spPr>
        <p:txBody>
          <a:bodyPr anchor="ctr">
            <a:noAutofit/>
          </a:bodyPr>
          <a:lstStyle/>
          <a:p>
            <a:pPr marL="0" indent="0">
              <a:buNone/>
            </a:pPr>
            <a:r>
              <a:rPr lang="en-US" sz="4000" dirty="0" smtClean="0">
                <a:latin typeface="Fira Sans Light"/>
              </a:rPr>
              <a:t>MCDPH COVID-19 Dashboard:</a:t>
            </a:r>
          </a:p>
          <a:p>
            <a:pPr marL="0" indent="0">
              <a:buNone/>
            </a:pPr>
            <a:r>
              <a:rPr lang="en-US" sz="4000" dirty="0" smtClean="0">
                <a:solidFill>
                  <a:prstClr val="black"/>
                </a:solidFill>
                <a:latin typeface="Fira Sans Light"/>
              </a:rPr>
              <a:t>………………………………………....</a:t>
            </a:r>
            <a:endParaRPr lang="en-US" sz="1800" dirty="0" smtClean="0">
              <a:latin typeface="Fira Sans Light"/>
            </a:endParaRPr>
          </a:p>
        </p:txBody>
      </p:sp>
      <p:sp>
        <p:nvSpPr>
          <p:cNvPr id="2" name="TextBox 1"/>
          <p:cNvSpPr txBox="1"/>
          <p:nvPr/>
        </p:nvSpPr>
        <p:spPr>
          <a:xfrm>
            <a:off x="497840" y="2641600"/>
            <a:ext cx="7472680" cy="646331"/>
          </a:xfrm>
          <a:prstGeom prst="rect">
            <a:avLst/>
          </a:prstGeom>
          <a:noFill/>
        </p:spPr>
        <p:txBody>
          <a:bodyPr wrap="square" rtlCol="0">
            <a:spAutoFit/>
          </a:bodyPr>
          <a:lstStyle/>
          <a:p>
            <a:pPr marL="285750" indent="-285750">
              <a:buFont typeface="Arial" panose="020B0604020202020204" pitchFamily="34" charset="0"/>
              <a:buChar char="•"/>
            </a:pPr>
            <a:r>
              <a:rPr lang="en-US" sz="3600" dirty="0" smtClean="0"/>
              <a:t>Hospital COVID-like Illness</a:t>
            </a:r>
          </a:p>
        </p:txBody>
      </p:sp>
    </p:spTree>
    <p:extLst>
      <p:ext uri="{BB962C8B-B14F-4D97-AF65-F5344CB8AC3E}">
        <p14:creationId xmlns:p14="http://schemas.microsoft.com/office/powerpoint/2010/main" val="363012411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45704" y="829339"/>
            <a:ext cx="8733195" cy="4226443"/>
          </a:xfrm>
          <a:prstGeom prst="rect">
            <a:avLst/>
          </a:prstGeom>
        </p:spPr>
      </p:pic>
    </p:spTree>
    <p:extLst>
      <p:ext uri="{BB962C8B-B14F-4D97-AF65-F5344CB8AC3E}">
        <p14:creationId xmlns:p14="http://schemas.microsoft.com/office/powerpoint/2010/main" val="333417920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13672" y="893135"/>
            <a:ext cx="8880392" cy="5194769"/>
          </a:xfrm>
          <a:prstGeom prst="rect">
            <a:avLst/>
          </a:prstGeom>
        </p:spPr>
      </p:pic>
    </p:spTree>
    <p:extLst>
      <p:ext uri="{BB962C8B-B14F-4D97-AF65-F5344CB8AC3E}">
        <p14:creationId xmlns:p14="http://schemas.microsoft.com/office/powerpoint/2010/main" val="341062451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457200" y="286020"/>
            <a:ext cx="8229600" cy="6285961"/>
          </a:xfrm>
        </p:spPr>
        <p:txBody>
          <a:bodyPr>
            <a:noAutofit/>
          </a:bodyPr>
          <a:lstStyle/>
          <a:p>
            <a:r>
              <a:rPr lang="en-US" sz="7200" dirty="0" smtClean="0">
                <a:solidFill>
                  <a:srgbClr val="7A0306"/>
                </a:solidFill>
                <a:latin typeface="Fira Sans"/>
                <a:cs typeface="Fira Sans"/>
              </a:rPr>
              <a:t>Other Use Cases</a:t>
            </a:r>
            <a:endParaRPr lang="en-US" sz="7200" dirty="0">
              <a:latin typeface="Fira Sans"/>
            </a:endParaRPr>
          </a:p>
        </p:txBody>
      </p:sp>
    </p:spTree>
    <p:extLst>
      <p:ext uri="{BB962C8B-B14F-4D97-AF65-F5344CB8AC3E}">
        <p14:creationId xmlns:p14="http://schemas.microsoft.com/office/powerpoint/2010/main" val="89978671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solidFill>
                  <a:srgbClr val="7A0306"/>
                </a:solidFill>
                <a:latin typeface="Fira Sans"/>
                <a:cs typeface="Fira Sans"/>
              </a:rPr>
              <a:t>Other Use Cases</a:t>
            </a:r>
            <a:endParaRPr lang="en-US" dirty="0">
              <a:solidFill>
                <a:srgbClr val="7A0306"/>
              </a:solidFill>
            </a:endParaRPr>
          </a:p>
        </p:txBody>
      </p:sp>
      <p:sp>
        <p:nvSpPr>
          <p:cNvPr id="5" name="TextBox 4"/>
          <p:cNvSpPr txBox="1"/>
          <p:nvPr/>
        </p:nvSpPr>
        <p:spPr>
          <a:xfrm>
            <a:off x="262071" y="1555334"/>
            <a:ext cx="4178894" cy="2862322"/>
          </a:xfrm>
          <a:prstGeom prst="rect">
            <a:avLst/>
          </a:prstGeom>
          <a:solidFill>
            <a:srgbClr val="7A0306"/>
          </a:solidFill>
          <a:ln>
            <a:noFill/>
          </a:ln>
        </p:spPr>
        <p:txBody>
          <a:bodyPr wrap="square" rtlCol="0">
            <a:spAutoFit/>
          </a:bodyPr>
          <a:lstStyle/>
          <a:p>
            <a:r>
              <a:rPr lang="en-US" u="sng" dirty="0" smtClean="0">
                <a:solidFill>
                  <a:schemeClr val="bg1"/>
                </a:solidFill>
                <a:latin typeface="Fira Sans Light"/>
              </a:rPr>
              <a:t>Event &amp; Mass Gathering </a:t>
            </a:r>
            <a:r>
              <a:rPr lang="en-US" u="sng" dirty="0">
                <a:solidFill>
                  <a:schemeClr val="bg1"/>
                </a:solidFill>
                <a:latin typeface="Fira Sans Light"/>
              </a:rPr>
              <a:t>Surveillance: </a:t>
            </a:r>
            <a:endParaRPr lang="en-US" u="sng" dirty="0" smtClean="0">
              <a:solidFill>
                <a:schemeClr val="bg1"/>
              </a:solidFill>
              <a:latin typeface="Fira Sans Light"/>
            </a:endParaRPr>
          </a:p>
          <a:p>
            <a:pPr marL="285750" indent="-285750">
              <a:buFont typeface="Arial" panose="020B0604020202020204" pitchFamily="34" charset="0"/>
              <a:buChar char="•"/>
            </a:pPr>
            <a:r>
              <a:rPr lang="en-US" dirty="0" smtClean="0">
                <a:solidFill>
                  <a:schemeClr val="bg1"/>
                </a:solidFill>
                <a:latin typeface="Fira Sans Light"/>
              </a:rPr>
              <a:t>Super </a:t>
            </a:r>
            <a:r>
              <a:rPr lang="en-US" dirty="0">
                <a:solidFill>
                  <a:schemeClr val="bg1"/>
                </a:solidFill>
                <a:latin typeface="Fira Sans Light"/>
              </a:rPr>
              <a:t>Bowl</a:t>
            </a:r>
          </a:p>
          <a:p>
            <a:pPr marL="285750" indent="-285750" fontAlgn="base">
              <a:buFont typeface="Arial" panose="020B0604020202020204" pitchFamily="34" charset="0"/>
              <a:buChar char="•"/>
            </a:pPr>
            <a:r>
              <a:rPr lang="en-US" dirty="0">
                <a:solidFill>
                  <a:schemeClr val="bg1"/>
                </a:solidFill>
                <a:latin typeface="Fira Sans Light"/>
              </a:rPr>
              <a:t>Tostitos Fiesta Bowl</a:t>
            </a:r>
          </a:p>
          <a:p>
            <a:pPr marL="285750" indent="-285750" fontAlgn="base">
              <a:buFont typeface="Arial" panose="020B0604020202020204" pitchFamily="34" charset="0"/>
              <a:buChar char="•"/>
            </a:pPr>
            <a:r>
              <a:rPr lang="en-US" dirty="0" err="1">
                <a:solidFill>
                  <a:schemeClr val="bg1"/>
                </a:solidFill>
                <a:latin typeface="Fira Sans Light"/>
              </a:rPr>
              <a:t>Cheez</a:t>
            </a:r>
            <a:r>
              <a:rPr lang="en-US" dirty="0">
                <a:solidFill>
                  <a:schemeClr val="bg1"/>
                </a:solidFill>
                <a:latin typeface="Fira Sans Light"/>
              </a:rPr>
              <a:t>-It Bowl</a:t>
            </a:r>
          </a:p>
          <a:p>
            <a:pPr marL="285750" indent="-285750" fontAlgn="base">
              <a:buFont typeface="Arial" panose="020B0604020202020204" pitchFamily="34" charset="0"/>
              <a:buChar char="•"/>
            </a:pPr>
            <a:r>
              <a:rPr lang="en-US" dirty="0">
                <a:solidFill>
                  <a:schemeClr val="bg1"/>
                </a:solidFill>
                <a:latin typeface="Fira Sans Light"/>
              </a:rPr>
              <a:t>Waste Management Phoenix Open</a:t>
            </a:r>
          </a:p>
          <a:p>
            <a:pPr marL="285750" indent="-285750" fontAlgn="base">
              <a:buFont typeface="Arial" panose="020B0604020202020204" pitchFamily="34" charset="0"/>
              <a:buChar char="•"/>
            </a:pPr>
            <a:r>
              <a:rPr lang="en-US" dirty="0">
                <a:solidFill>
                  <a:schemeClr val="bg1"/>
                </a:solidFill>
                <a:latin typeface="Fira Sans Light"/>
              </a:rPr>
              <a:t>NCAA Final Four Basketball Tournament</a:t>
            </a:r>
          </a:p>
          <a:p>
            <a:pPr marL="285750" indent="-285750" fontAlgn="base">
              <a:buFont typeface="Arial" panose="020B0604020202020204" pitchFamily="34" charset="0"/>
              <a:buChar char="•"/>
            </a:pPr>
            <a:r>
              <a:rPr lang="en-US" dirty="0">
                <a:solidFill>
                  <a:schemeClr val="bg1"/>
                </a:solidFill>
                <a:latin typeface="Fira Sans Light"/>
              </a:rPr>
              <a:t>Copa Soccer Tournament</a:t>
            </a:r>
          </a:p>
          <a:p>
            <a:pPr marL="285750" indent="-285750" fontAlgn="base">
              <a:buFont typeface="Arial" panose="020B0604020202020204" pitchFamily="34" charset="0"/>
              <a:buChar char="•"/>
            </a:pPr>
            <a:r>
              <a:rPr lang="en-US" dirty="0">
                <a:solidFill>
                  <a:schemeClr val="bg1"/>
                </a:solidFill>
                <a:latin typeface="Fira Sans Light"/>
              </a:rPr>
              <a:t>Presidential Visit</a:t>
            </a:r>
          </a:p>
          <a:p>
            <a:pPr marL="285750" indent="-285750" fontAlgn="base">
              <a:buFont typeface="Arial" panose="020B0604020202020204" pitchFamily="34" charset="0"/>
              <a:buChar char="•"/>
            </a:pPr>
            <a:r>
              <a:rPr lang="en-US" dirty="0">
                <a:solidFill>
                  <a:schemeClr val="bg1"/>
                </a:solidFill>
                <a:latin typeface="Fira Sans Light"/>
              </a:rPr>
              <a:t>March Madness Music </a:t>
            </a:r>
            <a:r>
              <a:rPr lang="en-US" dirty="0" smtClean="0">
                <a:solidFill>
                  <a:schemeClr val="bg1"/>
                </a:solidFill>
                <a:latin typeface="Fira Sans Light"/>
              </a:rPr>
              <a:t>Festival</a:t>
            </a:r>
            <a:endParaRPr lang="en-US" dirty="0">
              <a:solidFill>
                <a:schemeClr val="bg1"/>
              </a:solidFill>
              <a:latin typeface="Fira Sans Light"/>
            </a:endParaRPr>
          </a:p>
        </p:txBody>
      </p:sp>
      <p:sp>
        <p:nvSpPr>
          <p:cNvPr id="7" name="TextBox 6"/>
          <p:cNvSpPr txBox="1"/>
          <p:nvPr/>
        </p:nvSpPr>
        <p:spPr>
          <a:xfrm>
            <a:off x="4703036" y="1555334"/>
            <a:ext cx="4178894" cy="2585323"/>
          </a:xfrm>
          <a:prstGeom prst="rect">
            <a:avLst/>
          </a:prstGeom>
          <a:solidFill>
            <a:srgbClr val="7A0306"/>
          </a:solidFill>
          <a:ln>
            <a:noFill/>
          </a:ln>
        </p:spPr>
        <p:txBody>
          <a:bodyPr wrap="square" rtlCol="0">
            <a:spAutoFit/>
          </a:bodyPr>
          <a:lstStyle/>
          <a:p>
            <a:r>
              <a:rPr lang="en-US" u="sng" dirty="0" smtClean="0">
                <a:solidFill>
                  <a:schemeClr val="bg1"/>
                </a:solidFill>
                <a:latin typeface="Fira Sans Light"/>
              </a:rPr>
              <a:t>Infectious Disease:</a:t>
            </a:r>
            <a:endParaRPr lang="en-US" dirty="0">
              <a:solidFill>
                <a:schemeClr val="bg1"/>
              </a:solidFill>
              <a:latin typeface="Fira Sans Light"/>
            </a:endParaRPr>
          </a:p>
          <a:p>
            <a:pPr marL="285750" indent="-285750" fontAlgn="base">
              <a:buFont typeface="Arial" panose="020B0604020202020204" pitchFamily="34" charset="0"/>
              <a:buChar char="•"/>
            </a:pPr>
            <a:r>
              <a:rPr lang="en-US" dirty="0" err="1" smtClean="0">
                <a:solidFill>
                  <a:schemeClr val="bg1"/>
                </a:solidFill>
                <a:latin typeface="Fira Sans Light"/>
              </a:rPr>
              <a:t>Arboviral</a:t>
            </a:r>
            <a:r>
              <a:rPr lang="en-US" dirty="0" smtClean="0">
                <a:solidFill>
                  <a:schemeClr val="bg1"/>
                </a:solidFill>
                <a:latin typeface="Fira Sans Light"/>
              </a:rPr>
              <a:t> Diseases</a:t>
            </a:r>
          </a:p>
          <a:p>
            <a:pPr marL="285750" indent="-285750" fontAlgn="base">
              <a:buFont typeface="Arial" panose="020B0604020202020204" pitchFamily="34" charset="0"/>
              <a:buChar char="•"/>
            </a:pPr>
            <a:r>
              <a:rPr lang="en-US" dirty="0" smtClean="0">
                <a:solidFill>
                  <a:schemeClr val="bg1"/>
                </a:solidFill>
                <a:latin typeface="Fira Sans Light"/>
              </a:rPr>
              <a:t>Influenza-like Illness</a:t>
            </a:r>
          </a:p>
          <a:p>
            <a:pPr marL="285750" indent="-285750" fontAlgn="base">
              <a:buFont typeface="Arial" panose="020B0604020202020204" pitchFamily="34" charset="0"/>
              <a:buChar char="•"/>
            </a:pPr>
            <a:r>
              <a:rPr lang="en-US" dirty="0" smtClean="0">
                <a:solidFill>
                  <a:schemeClr val="bg1"/>
                </a:solidFill>
                <a:latin typeface="Fira Sans Light"/>
              </a:rPr>
              <a:t>Varicella</a:t>
            </a:r>
          </a:p>
          <a:p>
            <a:pPr marL="285750" indent="-285750" fontAlgn="base">
              <a:buFont typeface="Arial" panose="020B0604020202020204" pitchFamily="34" charset="0"/>
              <a:buChar char="•"/>
            </a:pPr>
            <a:r>
              <a:rPr lang="en-US" dirty="0" smtClean="0">
                <a:solidFill>
                  <a:schemeClr val="bg1"/>
                </a:solidFill>
                <a:latin typeface="Fira Sans Light"/>
              </a:rPr>
              <a:t>Rocky Mountain Spotted Fever</a:t>
            </a:r>
          </a:p>
          <a:p>
            <a:pPr marL="285750" indent="-285750" fontAlgn="base">
              <a:buFont typeface="Arial" panose="020B0604020202020204" pitchFamily="34" charset="0"/>
              <a:buChar char="•"/>
            </a:pPr>
            <a:r>
              <a:rPr lang="en-US" dirty="0" smtClean="0">
                <a:solidFill>
                  <a:schemeClr val="bg1"/>
                </a:solidFill>
                <a:latin typeface="Fira Sans Light"/>
              </a:rPr>
              <a:t>Acute Flaccid Myelitis</a:t>
            </a:r>
          </a:p>
          <a:p>
            <a:pPr marL="285750" indent="-285750" fontAlgn="base">
              <a:buFont typeface="Arial" panose="020B0604020202020204" pitchFamily="34" charset="0"/>
              <a:buChar char="•"/>
            </a:pPr>
            <a:r>
              <a:rPr lang="en-US" dirty="0" smtClean="0">
                <a:solidFill>
                  <a:schemeClr val="bg1"/>
                </a:solidFill>
                <a:latin typeface="Fira Sans Light"/>
              </a:rPr>
              <a:t>Rabies</a:t>
            </a:r>
          </a:p>
          <a:p>
            <a:pPr marL="285750" indent="-285750" fontAlgn="base">
              <a:buFont typeface="Arial" panose="020B0604020202020204" pitchFamily="34" charset="0"/>
              <a:buChar char="•"/>
            </a:pPr>
            <a:r>
              <a:rPr lang="en-US" dirty="0" err="1" smtClean="0">
                <a:solidFill>
                  <a:schemeClr val="bg1"/>
                </a:solidFill>
                <a:latin typeface="Fira Sans Light"/>
              </a:rPr>
              <a:t>Hep</a:t>
            </a:r>
            <a:r>
              <a:rPr lang="en-US" dirty="0" smtClean="0">
                <a:solidFill>
                  <a:schemeClr val="bg1"/>
                </a:solidFill>
                <a:latin typeface="Fira Sans Light"/>
              </a:rPr>
              <a:t> A</a:t>
            </a:r>
          </a:p>
          <a:p>
            <a:pPr marL="285750" indent="-285750" fontAlgn="base">
              <a:buFont typeface="Arial" panose="020B0604020202020204" pitchFamily="34" charset="0"/>
              <a:buChar char="•"/>
            </a:pPr>
            <a:r>
              <a:rPr lang="en-US" dirty="0" smtClean="0">
                <a:solidFill>
                  <a:schemeClr val="bg1"/>
                </a:solidFill>
                <a:latin typeface="Fira Sans Light"/>
              </a:rPr>
              <a:t>COVID-19</a:t>
            </a:r>
            <a:endParaRPr lang="en-US" dirty="0">
              <a:solidFill>
                <a:schemeClr val="bg1"/>
              </a:solidFill>
              <a:latin typeface="Fira Sans Light"/>
            </a:endParaRPr>
          </a:p>
        </p:txBody>
      </p:sp>
      <p:sp>
        <p:nvSpPr>
          <p:cNvPr id="8" name="TextBox 7"/>
          <p:cNvSpPr txBox="1"/>
          <p:nvPr/>
        </p:nvSpPr>
        <p:spPr>
          <a:xfrm>
            <a:off x="262071" y="4700276"/>
            <a:ext cx="4178894" cy="1200329"/>
          </a:xfrm>
          <a:prstGeom prst="rect">
            <a:avLst/>
          </a:prstGeom>
          <a:solidFill>
            <a:srgbClr val="7A0306"/>
          </a:solidFill>
          <a:ln>
            <a:noFill/>
          </a:ln>
        </p:spPr>
        <p:txBody>
          <a:bodyPr wrap="square" rtlCol="0">
            <a:spAutoFit/>
          </a:bodyPr>
          <a:lstStyle/>
          <a:p>
            <a:r>
              <a:rPr lang="en-US" u="sng" dirty="0" smtClean="0">
                <a:solidFill>
                  <a:schemeClr val="bg1"/>
                </a:solidFill>
                <a:latin typeface="Fira Sans Light"/>
              </a:rPr>
              <a:t>Climate and Environmental Health:</a:t>
            </a:r>
            <a:endParaRPr lang="en-US" dirty="0">
              <a:solidFill>
                <a:schemeClr val="bg1"/>
              </a:solidFill>
              <a:latin typeface="Fira Sans Light"/>
            </a:endParaRPr>
          </a:p>
          <a:p>
            <a:pPr marL="285750" indent="-285750" fontAlgn="base">
              <a:buFont typeface="Arial" panose="020B0604020202020204" pitchFamily="34" charset="0"/>
              <a:buChar char="•"/>
            </a:pPr>
            <a:r>
              <a:rPr lang="en-US" dirty="0" smtClean="0">
                <a:solidFill>
                  <a:schemeClr val="bg1"/>
                </a:solidFill>
                <a:latin typeface="Fira Sans Light"/>
              </a:rPr>
              <a:t>Heat-related Illness</a:t>
            </a:r>
          </a:p>
          <a:p>
            <a:pPr marL="285750" indent="-285750" fontAlgn="base">
              <a:buFont typeface="Arial" panose="020B0604020202020204" pitchFamily="34" charset="0"/>
              <a:buChar char="•"/>
            </a:pPr>
            <a:r>
              <a:rPr lang="en-US" dirty="0" smtClean="0">
                <a:solidFill>
                  <a:schemeClr val="bg1"/>
                </a:solidFill>
                <a:latin typeface="Fira Sans Light"/>
              </a:rPr>
              <a:t>Cold-related </a:t>
            </a:r>
            <a:r>
              <a:rPr lang="en-US" dirty="0" smtClean="0">
                <a:solidFill>
                  <a:schemeClr val="bg1"/>
                </a:solidFill>
                <a:latin typeface="Fira Sans Light"/>
              </a:rPr>
              <a:t>Illness</a:t>
            </a:r>
          </a:p>
          <a:p>
            <a:pPr marL="285750" indent="-285750" fontAlgn="base">
              <a:buFont typeface="Arial" panose="020B0604020202020204" pitchFamily="34" charset="0"/>
              <a:buChar char="•"/>
            </a:pPr>
            <a:r>
              <a:rPr lang="en-US" dirty="0" smtClean="0">
                <a:solidFill>
                  <a:schemeClr val="bg1"/>
                </a:solidFill>
                <a:latin typeface="Fira Sans Light"/>
              </a:rPr>
              <a:t>Wildfires</a:t>
            </a:r>
            <a:endParaRPr lang="en-US" dirty="0">
              <a:solidFill>
                <a:schemeClr val="bg1"/>
              </a:solidFill>
              <a:latin typeface="Fira Sans Light"/>
            </a:endParaRPr>
          </a:p>
        </p:txBody>
      </p:sp>
      <p:sp>
        <p:nvSpPr>
          <p:cNvPr id="9" name="TextBox 8"/>
          <p:cNvSpPr txBox="1"/>
          <p:nvPr/>
        </p:nvSpPr>
        <p:spPr>
          <a:xfrm>
            <a:off x="4703036" y="4700276"/>
            <a:ext cx="4178894" cy="2031325"/>
          </a:xfrm>
          <a:prstGeom prst="rect">
            <a:avLst/>
          </a:prstGeom>
          <a:solidFill>
            <a:srgbClr val="7A0306"/>
          </a:solidFill>
          <a:ln>
            <a:noFill/>
          </a:ln>
        </p:spPr>
        <p:txBody>
          <a:bodyPr wrap="square" rtlCol="0">
            <a:spAutoFit/>
          </a:bodyPr>
          <a:lstStyle/>
          <a:p>
            <a:r>
              <a:rPr lang="en-US" u="sng" dirty="0" smtClean="0">
                <a:solidFill>
                  <a:schemeClr val="bg1"/>
                </a:solidFill>
                <a:latin typeface="Fira Sans Light"/>
              </a:rPr>
              <a:t>Injury:</a:t>
            </a:r>
            <a:endParaRPr lang="en-US" dirty="0">
              <a:solidFill>
                <a:schemeClr val="bg1"/>
              </a:solidFill>
              <a:latin typeface="Fira Sans Light"/>
            </a:endParaRPr>
          </a:p>
          <a:p>
            <a:pPr marL="285750" indent="-285750" fontAlgn="base">
              <a:buFont typeface="Arial" panose="020B0604020202020204" pitchFamily="34" charset="0"/>
              <a:buChar char="•"/>
            </a:pPr>
            <a:r>
              <a:rPr lang="en-US" dirty="0" smtClean="0">
                <a:solidFill>
                  <a:schemeClr val="bg1"/>
                </a:solidFill>
                <a:latin typeface="Fira Sans Light"/>
              </a:rPr>
              <a:t>Overdoses-Opioid, Heroin, Stimulants, </a:t>
            </a:r>
            <a:r>
              <a:rPr lang="en-US" smtClean="0">
                <a:solidFill>
                  <a:schemeClr val="bg1"/>
                </a:solidFill>
                <a:latin typeface="Fira Sans Light"/>
              </a:rPr>
              <a:t>All Drugs</a:t>
            </a:r>
            <a:endParaRPr lang="en-US" dirty="0" smtClean="0">
              <a:solidFill>
                <a:schemeClr val="bg1"/>
              </a:solidFill>
              <a:latin typeface="Fira Sans Light"/>
            </a:endParaRPr>
          </a:p>
          <a:p>
            <a:pPr marL="285750" indent="-285750" fontAlgn="base">
              <a:buFont typeface="Arial" panose="020B0604020202020204" pitchFamily="34" charset="0"/>
              <a:buChar char="•"/>
            </a:pPr>
            <a:r>
              <a:rPr lang="en-US" dirty="0" smtClean="0">
                <a:solidFill>
                  <a:schemeClr val="bg1"/>
                </a:solidFill>
                <a:latin typeface="Fira Sans Light"/>
              </a:rPr>
              <a:t>Suicide Ideation and Attempts</a:t>
            </a:r>
          </a:p>
          <a:p>
            <a:pPr marL="285750" indent="-285750" fontAlgn="base">
              <a:buFont typeface="Arial" panose="020B0604020202020204" pitchFamily="34" charset="0"/>
              <a:buChar char="•"/>
            </a:pPr>
            <a:r>
              <a:rPr lang="en-US" dirty="0" smtClean="0">
                <a:solidFill>
                  <a:schemeClr val="bg1"/>
                </a:solidFill>
                <a:latin typeface="Fira Sans Light"/>
              </a:rPr>
              <a:t>Sexual Violence</a:t>
            </a:r>
          </a:p>
          <a:p>
            <a:pPr marL="285750" indent="-285750" fontAlgn="base">
              <a:buFont typeface="Arial" panose="020B0604020202020204" pitchFamily="34" charset="0"/>
              <a:buChar char="•"/>
            </a:pPr>
            <a:r>
              <a:rPr lang="en-US" dirty="0" smtClean="0">
                <a:solidFill>
                  <a:schemeClr val="bg1"/>
                </a:solidFill>
                <a:latin typeface="Fira Sans Light"/>
              </a:rPr>
              <a:t>Intimate Partner Violence</a:t>
            </a:r>
          </a:p>
          <a:p>
            <a:pPr marL="285750" indent="-285750" fontAlgn="base">
              <a:buFont typeface="Arial" panose="020B0604020202020204" pitchFamily="34" charset="0"/>
              <a:buChar char="•"/>
            </a:pPr>
            <a:r>
              <a:rPr lang="en-US" dirty="0" smtClean="0">
                <a:solidFill>
                  <a:schemeClr val="bg1"/>
                </a:solidFill>
                <a:latin typeface="Fira Sans Light"/>
              </a:rPr>
              <a:t>Domestic Violence</a:t>
            </a:r>
            <a:endParaRPr lang="en-US" dirty="0">
              <a:solidFill>
                <a:schemeClr val="bg1"/>
              </a:solidFill>
              <a:latin typeface="Fira Sans Light"/>
            </a:endParaRPr>
          </a:p>
        </p:txBody>
      </p:sp>
    </p:spTree>
    <p:extLst>
      <p:ext uri="{BB962C8B-B14F-4D97-AF65-F5344CB8AC3E}">
        <p14:creationId xmlns:p14="http://schemas.microsoft.com/office/powerpoint/2010/main" val="34705773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0000"/>
            <a:lum/>
          </a:blip>
          <a:srcRect/>
          <a:stretch>
            <a:fillRect l="-6000" r="-6000"/>
          </a:stretch>
        </a:blipFill>
        <a:effectLst/>
      </p:bgPr>
    </p:bg>
    <p:spTree>
      <p:nvGrpSpPr>
        <p:cNvPr id="1" name=""/>
        <p:cNvGrpSpPr/>
        <p:nvPr/>
      </p:nvGrpSpPr>
      <p:grpSpPr>
        <a:xfrm>
          <a:off x="0" y="0"/>
          <a:ext cx="0" cy="0"/>
          <a:chOff x="0" y="0"/>
          <a:chExt cx="0" cy="0"/>
        </a:xfrm>
      </p:grpSpPr>
      <p:sp>
        <p:nvSpPr>
          <p:cNvPr id="2" name="Content Placeholder 4"/>
          <p:cNvSpPr txBox="1">
            <a:spLocks/>
          </p:cNvSpPr>
          <p:nvPr/>
        </p:nvSpPr>
        <p:spPr>
          <a:xfrm>
            <a:off x="373074" y="878629"/>
            <a:ext cx="8770925" cy="5100742"/>
          </a:xfrm>
          <a:prstGeom prst="rect">
            <a:avLst/>
          </a:prstGeom>
        </p:spPr>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342900">
              <a:spcBef>
                <a:spcPts val="600"/>
              </a:spcBef>
              <a:buFont typeface="Arial"/>
              <a:buNone/>
            </a:pPr>
            <a:r>
              <a:rPr lang="en-US" sz="4000" dirty="0" smtClean="0">
                <a:solidFill>
                  <a:prstClr val="black"/>
                </a:solidFill>
                <a:latin typeface="Fira Sans Light"/>
              </a:rPr>
              <a:t>Event/Mass Gathering</a:t>
            </a:r>
          </a:p>
          <a:p>
            <a:pPr marL="0" indent="0" defTabSz="342900">
              <a:spcBef>
                <a:spcPts val="600"/>
              </a:spcBef>
              <a:buNone/>
            </a:pPr>
            <a:r>
              <a:rPr lang="en-US" sz="4000" dirty="0" smtClean="0">
                <a:solidFill>
                  <a:prstClr val="black"/>
                </a:solidFill>
                <a:latin typeface="Fira Sans Light"/>
              </a:rPr>
              <a:t>………………………………………....</a:t>
            </a:r>
          </a:p>
          <a:p>
            <a:pPr defTabSz="342900">
              <a:spcBef>
                <a:spcPts val="600"/>
              </a:spcBef>
            </a:pPr>
            <a:r>
              <a:rPr lang="en-US" sz="3600" dirty="0" smtClean="0">
                <a:solidFill>
                  <a:prstClr val="black"/>
                </a:solidFill>
                <a:latin typeface="Fira Sans Light"/>
              </a:rPr>
              <a:t>Monitor hospital visits during events for increases in disease or injury</a:t>
            </a:r>
            <a:endParaRPr lang="en-US" sz="3600" dirty="0">
              <a:solidFill>
                <a:prstClr val="black"/>
              </a:solidFill>
              <a:latin typeface="Fira Sans Light"/>
            </a:endParaRPr>
          </a:p>
        </p:txBody>
      </p:sp>
    </p:spTree>
    <p:extLst>
      <p:ext uri="{BB962C8B-B14F-4D97-AF65-F5344CB8AC3E}">
        <p14:creationId xmlns:p14="http://schemas.microsoft.com/office/powerpoint/2010/main" val="417292122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0000"/>
            <a:lum/>
          </a:blip>
          <a:srcRect/>
          <a:stretch>
            <a:fillRect/>
          </a:stretch>
        </a:blipFill>
        <a:effectLst/>
      </p:bgPr>
    </p:bg>
    <p:spTree>
      <p:nvGrpSpPr>
        <p:cNvPr id="1" name=""/>
        <p:cNvGrpSpPr/>
        <p:nvPr/>
      </p:nvGrpSpPr>
      <p:grpSpPr>
        <a:xfrm>
          <a:off x="0" y="0"/>
          <a:ext cx="0" cy="0"/>
          <a:chOff x="0" y="0"/>
          <a:chExt cx="0" cy="0"/>
        </a:xfrm>
      </p:grpSpPr>
      <p:sp>
        <p:nvSpPr>
          <p:cNvPr id="2" name="Content Placeholder 4"/>
          <p:cNvSpPr txBox="1">
            <a:spLocks/>
          </p:cNvSpPr>
          <p:nvPr/>
        </p:nvSpPr>
        <p:spPr>
          <a:xfrm>
            <a:off x="373074" y="878629"/>
            <a:ext cx="8770925" cy="5100742"/>
          </a:xfrm>
          <a:prstGeom prst="rect">
            <a:avLst/>
          </a:prstGeom>
        </p:spPr>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342900">
              <a:spcBef>
                <a:spcPts val="600"/>
              </a:spcBef>
              <a:buFont typeface="Arial"/>
              <a:buNone/>
            </a:pPr>
            <a:r>
              <a:rPr lang="en-US" sz="4000" dirty="0" smtClean="0">
                <a:solidFill>
                  <a:prstClr val="black"/>
                </a:solidFill>
                <a:latin typeface="Fira Sans Light"/>
              </a:rPr>
              <a:t>Heat-Related Illness</a:t>
            </a:r>
          </a:p>
          <a:p>
            <a:pPr marL="0" indent="0" defTabSz="342900">
              <a:spcBef>
                <a:spcPts val="600"/>
              </a:spcBef>
              <a:buNone/>
            </a:pPr>
            <a:r>
              <a:rPr lang="en-US" sz="4000" dirty="0" smtClean="0">
                <a:solidFill>
                  <a:prstClr val="black"/>
                </a:solidFill>
                <a:latin typeface="Fira Sans Light"/>
              </a:rPr>
              <a:t>………………………………………....</a:t>
            </a:r>
            <a:endParaRPr lang="en-US" sz="4000" dirty="0">
              <a:solidFill>
                <a:prstClr val="black"/>
              </a:solidFill>
              <a:latin typeface="Fira Sans Light"/>
            </a:endParaRPr>
          </a:p>
          <a:p>
            <a:pPr defTabSz="342900">
              <a:spcBef>
                <a:spcPts val="600"/>
              </a:spcBef>
            </a:pPr>
            <a:r>
              <a:rPr lang="en-US" sz="3600" dirty="0" smtClean="0">
                <a:solidFill>
                  <a:prstClr val="black"/>
                </a:solidFill>
                <a:latin typeface="Fira Sans Light"/>
              </a:rPr>
              <a:t>Better understanding of where/when events occur</a:t>
            </a:r>
          </a:p>
          <a:p>
            <a:pPr defTabSz="342900">
              <a:spcBef>
                <a:spcPts val="600"/>
              </a:spcBef>
            </a:pPr>
            <a:r>
              <a:rPr lang="en-US" sz="3600" dirty="0" smtClean="0">
                <a:solidFill>
                  <a:prstClr val="black"/>
                </a:solidFill>
                <a:latin typeface="Fira Sans Light"/>
              </a:rPr>
              <a:t>Also working on Cold-Related Illness</a:t>
            </a:r>
          </a:p>
        </p:txBody>
      </p:sp>
    </p:spTree>
    <p:extLst>
      <p:ext uri="{BB962C8B-B14F-4D97-AF65-F5344CB8AC3E}">
        <p14:creationId xmlns:p14="http://schemas.microsoft.com/office/powerpoint/2010/main" val="354164659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5000"/>
            <a:lum/>
          </a:blip>
          <a:srcRect/>
          <a:stretch>
            <a:fillRect l="-6000" r="-6000"/>
          </a:stretch>
        </a:blipFill>
        <a:effectLst/>
      </p:bgPr>
    </p:bg>
    <p:spTree>
      <p:nvGrpSpPr>
        <p:cNvPr id="1" name=""/>
        <p:cNvGrpSpPr/>
        <p:nvPr/>
      </p:nvGrpSpPr>
      <p:grpSpPr>
        <a:xfrm>
          <a:off x="0" y="0"/>
          <a:ext cx="0" cy="0"/>
          <a:chOff x="0" y="0"/>
          <a:chExt cx="0" cy="0"/>
        </a:xfrm>
      </p:grpSpPr>
      <p:sp>
        <p:nvSpPr>
          <p:cNvPr id="2" name="Content Placeholder 4"/>
          <p:cNvSpPr txBox="1">
            <a:spLocks/>
          </p:cNvSpPr>
          <p:nvPr/>
        </p:nvSpPr>
        <p:spPr>
          <a:xfrm>
            <a:off x="373074" y="878629"/>
            <a:ext cx="8770925" cy="5100742"/>
          </a:xfrm>
          <a:prstGeom prst="rect">
            <a:avLst/>
          </a:prstGeom>
        </p:spPr>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342900">
              <a:spcBef>
                <a:spcPts val="600"/>
              </a:spcBef>
              <a:buFont typeface="Arial"/>
              <a:buNone/>
            </a:pPr>
            <a:r>
              <a:rPr lang="en-US" sz="4000" dirty="0" err="1" smtClean="0">
                <a:solidFill>
                  <a:prstClr val="black"/>
                </a:solidFill>
                <a:latin typeface="Fira Sans Light"/>
              </a:rPr>
              <a:t>Arboviral</a:t>
            </a:r>
            <a:r>
              <a:rPr lang="en-US" sz="4000" dirty="0" smtClean="0">
                <a:solidFill>
                  <a:prstClr val="black"/>
                </a:solidFill>
                <a:latin typeface="Fira Sans Light"/>
              </a:rPr>
              <a:t> Diseases</a:t>
            </a:r>
          </a:p>
          <a:p>
            <a:pPr marL="0" indent="0" defTabSz="342900">
              <a:spcBef>
                <a:spcPts val="600"/>
              </a:spcBef>
              <a:buNone/>
            </a:pPr>
            <a:r>
              <a:rPr lang="en-US" sz="4000" dirty="0" smtClean="0">
                <a:solidFill>
                  <a:prstClr val="black"/>
                </a:solidFill>
                <a:latin typeface="Fira Sans Light"/>
              </a:rPr>
              <a:t>………………………………………....</a:t>
            </a:r>
          </a:p>
          <a:p>
            <a:pPr defTabSz="342900">
              <a:spcBef>
                <a:spcPts val="600"/>
              </a:spcBef>
            </a:pPr>
            <a:r>
              <a:rPr lang="en-US" sz="3600" dirty="0" smtClean="0">
                <a:solidFill>
                  <a:prstClr val="black"/>
                </a:solidFill>
                <a:latin typeface="Fira Sans Light"/>
              </a:rPr>
              <a:t>Identify cases for follow up</a:t>
            </a:r>
          </a:p>
        </p:txBody>
      </p:sp>
    </p:spTree>
    <p:extLst>
      <p:ext uri="{BB962C8B-B14F-4D97-AF65-F5344CB8AC3E}">
        <p14:creationId xmlns:p14="http://schemas.microsoft.com/office/powerpoint/2010/main" val="9469444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373075" y="1104749"/>
            <a:ext cx="8244231" cy="4648502"/>
          </a:xfrm>
        </p:spPr>
        <p:txBody>
          <a:bodyPr anchor="ctr">
            <a:noAutofit/>
          </a:bodyPr>
          <a:lstStyle/>
          <a:p>
            <a:pPr marL="0" indent="0" defTabSz="342900">
              <a:spcBef>
                <a:spcPts val="600"/>
              </a:spcBef>
              <a:buNone/>
            </a:pPr>
            <a:r>
              <a:rPr lang="en-US" sz="4000" dirty="0" smtClean="0">
                <a:solidFill>
                  <a:prstClr val="black"/>
                </a:solidFill>
                <a:latin typeface="Fira Sans Light"/>
              </a:rPr>
              <a:t>Chief complaints</a:t>
            </a:r>
          </a:p>
          <a:p>
            <a:pPr marL="0" indent="0" defTabSz="342900">
              <a:spcBef>
                <a:spcPts val="600"/>
              </a:spcBef>
              <a:buNone/>
            </a:pPr>
            <a:r>
              <a:rPr lang="en-US" sz="2800" dirty="0" smtClean="0">
                <a:solidFill>
                  <a:prstClr val="black"/>
                </a:solidFill>
                <a:latin typeface="Fira Sans Light"/>
              </a:rPr>
              <a:t>	and</a:t>
            </a:r>
          </a:p>
          <a:p>
            <a:pPr marL="0" indent="0" defTabSz="342900">
              <a:spcBef>
                <a:spcPts val="600"/>
              </a:spcBef>
              <a:buNone/>
            </a:pPr>
            <a:r>
              <a:rPr lang="en-US" sz="4000" dirty="0" smtClean="0">
                <a:solidFill>
                  <a:prstClr val="black"/>
                </a:solidFill>
                <a:latin typeface="Fira Sans Light"/>
              </a:rPr>
              <a:t>Diagnosis codes</a:t>
            </a:r>
            <a:endParaRPr lang="en-US" sz="4000" dirty="0">
              <a:solidFill>
                <a:prstClr val="black"/>
              </a:solidFill>
              <a:latin typeface="Fira Sans Light"/>
            </a:endParaRPr>
          </a:p>
        </p:txBody>
      </p:sp>
    </p:spTree>
    <p:extLst>
      <p:ext uri="{BB962C8B-B14F-4D97-AF65-F5344CB8AC3E}">
        <p14:creationId xmlns:p14="http://schemas.microsoft.com/office/powerpoint/2010/main" val="8429962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lum bright="70000" contrast="-70000"/>
            <a:extLst>
              <a:ext uri="{BEBA8EAE-BF5A-486C-A8C5-ECC9F3942E4B}">
                <a14:imgProps xmlns:a14="http://schemas.microsoft.com/office/drawing/2010/main">
                  <a14:imgLayer r:embed="rId4">
                    <a14:imgEffect>
                      <a14:colorTemperature colorTemp="4696"/>
                    </a14:imgEffect>
                    <a14:imgEffect>
                      <a14:saturation sat="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425987" y="1"/>
            <a:ext cx="9569987" cy="6978315"/>
          </a:xfrm>
          <a:prstGeom prst="rect">
            <a:avLst/>
          </a:prstGeom>
          <a:effectLst>
            <a:outerShdw blurRad="50800" dist="50800" dir="5400000" algn="ctr" rotWithShape="0">
              <a:srgbClr val="313131"/>
            </a:outerShdw>
          </a:effectLst>
        </p:spPr>
      </p:pic>
      <p:sp>
        <p:nvSpPr>
          <p:cNvPr id="2" name="Content Placeholder 4"/>
          <p:cNvSpPr txBox="1">
            <a:spLocks/>
          </p:cNvSpPr>
          <p:nvPr/>
        </p:nvSpPr>
        <p:spPr>
          <a:xfrm>
            <a:off x="-26457" y="963174"/>
            <a:ext cx="8770925" cy="5100742"/>
          </a:xfrm>
          <a:prstGeom prst="rect">
            <a:avLst/>
          </a:prstGeom>
        </p:spPr>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342900">
              <a:spcBef>
                <a:spcPts val="600"/>
              </a:spcBef>
              <a:buFont typeface="Arial"/>
              <a:buNone/>
            </a:pPr>
            <a:r>
              <a:rPr lang="en-US" sz="4000" dirty="0" smtClean="0">
                <a:solidFill>
                  <a:prstClr val="black"/>
                </a:solidFill>
                <a:latin typeface="Fira Sans Light"/>
              </a:rPr>
              <a:t>COVID-19</a:t>
            </a:r>
          </a:p>
          <a:p>
            <a:pPr marL="0" indent="0" defTabSz="342900">
              <a:spcBef>
                <a:spcPts val="600"/>
              </a:spcBef>
              <a:buNone/>
            </a:pPr>
            <a:r>
              <a:rPr lang="en-US" sz="4000" dirty="0" smtClean="0">
                <a:solidFill>
                  <a:prstClr val="black"/>
                </a:solidFill>
                <a:latin typeface="Fira Sans Light"/>
              </a:rPr>
              <a:t>………………………………………....</a:t>
            </a:r>
          </a:p>
          <a:p>
            <a:pPr defTabSz="342900">
              <a:spcBef>
                <a:spcPts val="600"/>
              </a:spcBef>
            </a:pPr>
            <a:r>
              <a:rPr lang="en-US" sz="3600" dirty="0" smtClean="0">
                <a:solidFill>
                  <a:prstClr val="black"/>
                </a:solidFill>
                <a:latin typeface="Fira Sans Light"/>
              </a:rPr>
              <a:t>Early alert detection of emergent condition</a:t>
            </a:r>
          </a:p>
          <a:p>
            <a:pPr defTabSz="342900">
              <a:spcBef>
                <a:spcPts val="600"/>
              </a:spcBef>
            </a:pPr>
            <a:r>
              <a:rPr lang="en-US" sz="3600" dirty="0" smtClean="0">
                <a:solidFill>
                  <a:prstClr val="black"/>
                </a:solidFill>
                <a:latin typeface="Fira Sans Light"/>
              </a:rPr>
              <a:t>Severity of hospitalizations</a:t>
            </a:r>
          </a:p>
          <a:p>
            <a:pPr defTabSz="342900">
              <a:spcBef>
                <a:spcPts val="600"/>
              </a:spcBef>
            </a:pPr>
            <a:r>
              <a:rPr lang="en-US" sz="3600" dirty="0" smtClean="0">
                <a:solidFill>
                  <a:prstClr val="black"/>
                </a:solidFill>
                <a:latin typeface="Fira Sans Light"/>
              </a:rPr>
              <a:t>Trends of community spread of disease</a:t>
            </a:r>
          </a:p>
        </p:txBody>
      </p:sp>
    </p:spTree>
    <p:extLst>
      <p:ext uri="{BB962C8B-B14F-4D97-AF65-F5344CB8AC3E}">
        <p14:creationId xmlns:p14="http://schemas.microsoft.com/office/powerpoint/2010/main" val="337058167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0000"/>
            <a:lum/>
          </a:blip>
          <a:srcRect/>
          <a:stretch>
            <a:fillRect/>
          </a:stretch>
        </a:blipFill>
        <a:effectLst/>
      </p:bgPr>
    </p:bg>
    <p:spTree>
      <p:nvGrpSpPr>
        <p:cNvPr id="1" name=""/>
        <p:cNvGrpSpPr/>
        <p:nvPr/>
      </p:nvGrpSpPr>
      <p:grpSpPr>
        <a:xfrm>
          <a:off x="0" y="0"/>
          <a:ext cx="0" cy="0"/>
          <a:chOff x="0" y="0"/>
          <a:chExt cx="0" cy="0"/>
        </a:xfrm>
      </p:grpSpPr>
      <p:sp>
        <p:nvSpPr>
          <p:cNvPr id="2" name="Content Placeholder 4"/>
          <p:cNvSpPr txBox="1">
            <a:spLocks/>
          </p:cNvSpPr>
          <p:nvPr/>
        </p:nvSpPr>
        <p:spPr>
          <a:xfrm>
            <a:off x="373074" y="878629"/>
            <a:ext cx="8770925" cy="5100742"/>
          </a:xfrm>
          <a:prstGeom prst="rect">
            <a:avLst/>
          </a:prstGeom>
        </p:spPr>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342900">
              <a:spcBef>
                <a:spcPts val="600"/>
              </a:spcBef>
              <a:buFont typeface="Arial"/>
              <a:buNone/>
            </a:pPr>
            <a:r>
              <a:rPr lang="en-US" sz="4000" dirty="0" smtClean="0">
                <a:solidFill>
                  <a:prstClr val="black"/>
                </a:solidFill>
                <a:latin typeface="Fira Sans Light"/>
              </a:rPr>
              <a:t>Rocky Mountain Spotted Fever</a:t>
            </a:r>
          </a:p>
          <a:p>
            <a:pPr marL="0" indent="0" defTabSz="342900">
              <a:spcBef>
                <a:spcPts val="600"/>
              </a:spcBef>
              <a:buNone/>
            </a:pPr>
            <a:r>
              <a:rPr lang="en-US" sz="4000" dirty="0" smtClean="0">
                <a:solidFill>
                  <a:prstClr val="black"/>
                </a:solidFill>
                <a:latin typeface="Fira Sans Light"/>
              </a:rPr>
              <a:t>………………………………………....</a:t>
            </a:r>
          </a:p>
          <a:p>
            <a:pPr defTabSz="342900">
              <a:spcBef>
                <a:spcPts val="600"/>
              </a:spcBef>
            </a:pPr>
            <a:r>
              <a:rPr lang="en-US" sz="3600" dirty="0" smtClean="0">
                <a:solidFill>
                  <a:prstClr val="black"/>
                </a:solidFill>
                <a:latin typeface="Fira Sans Light"/>
              </a:rPr>
              <a:t>Continuity of care</a:t>
            </a:r>
          </a:p>
        </p:txBody>
      </p:sp>
    </p:spTree>
    <p:extLst>
      <p:ext uri="{BB962C8B-B14F-4D97-AF65-F5344CB8AC3E}">
        <p14:creationId xmlns:p14="http://schemas.microsoft.com/office/powerpoint/2010/main" val="155081588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0000"/>
            <a:lum/>
          </a:blip>
          <a:srcRect/>
          <a:stretch>
            <a:fillRect l="-6000" r="-6000"/>
          </a:stretch>
        </a:blipFill>
        <a:effectLst/>
      </p:bgPr>
    </p:bg>
    <p:spTree>
      <p:nvGrpSpPr>
        <p:cNvPr id="1" name=""/>
        <p:cNvGrpSpPr/>
        <p:nvPr/>
      </p:nvGrpSpPr>
      <p:grpSpPr>
        <a:xfrm>
          <a:off x="0" y="0"/>
          <a:ext cx="0" cy="0"/>
          <a:chOff x="0" y="0"/>
          <a:chExt cx="0" cy="0"/>
        </a:xfrm>
      </p:grpSpPr>
      <p:sp>
        <p:nvSpPr>
          <p:cNvPr id="2" name="Content Placeholder 4"/>
          <p:cNvSpPr txBox="1">
            <a:spLocks/>
          </p:cNvSpPr>
          <p:nvPr/>
        </p:nvSpPr>
        <p:spPr>
          <a:xfrm>
            <a:off x="373074" y="878629"/>
            <a:ext cx="8770925" cy="5100742"/>
          </a:xfrm>
          <a:prstGeom prst="rect">
            <a:avLst/>
          </a:prstGeom>
        </p:spPr>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342900">
              <a:spcBef>
                <a:spcPts val="600"/>
              </a:spcBef>
              <a:buFont typeface="Arial"/>
              <a:buNone/>
            </a:pPr>
            <a:r>
              <a:rPr lang="en-US" sz="4000" dirty="0" smtClean="0">
                <a:solidFill>
                  <a:prstClr val="black"/>
                </a:solidFill>
                <a:latin typeface="Fira Sans Light"/>
              </a:rPr>
              <a:t>Opioid Overdose</a:t>
            </a:r>
          </a:p>
          <a:p>
            <a:pPr marL="0" indent="0" defTabSz="342900">
              <a:spcBef>
                <a:spcPts val="600"/>
              </a:spcBef>
              <a:buNone/>
            </a:pPr>
            <a:r>
              <a:rPr lang="en-US" sz="4000" dirty="0" smtClean="0">
                <a:solidFill>
                  <a:prstClr val="black"/>
                </a:solidFill>
                <a:latin typeface="Fira Sans Light"/>
              </a:rPr>
              <a:t>………………………………………....</a:t>
            </a:r>
          </a:p>
          <a:p>
            <a:pPr defTabSz="342900">
              <a:spcBef>
                <a:spcPts val="600"/>
              </a:spcBef>
            </a:pPr>
            <a:r>
              <a:rPr lang="en-US" sz="3600" dirty="0" smtClean="0">
                <a:solidFill>
                  <a:prstClr val="black"/>
                </a:solidFill>
                <a:latin typeface="Fira Sans Light"/>
              </a:rPr>
              <a:t>Identify Cases for follow up</a:t>
            </a:r>
          </a:p>
          <a:p>
            <a:pPr defTabSz="342900">
              <a:spcBef>
                <a:spcPts val="600"/>
              </a:spcBef>
            </a:pPr>
            <a:r>
              <a:rPr lang="en-US" sz="3600" dirty="0" smtClean="0">
                <a:solidFill>
                  <a:prstClr val="black"/>
                </a:solidFill>
                <a:latin typeface="Fira Sans Light"/>
              </a:rPr>
              <a:t>Prevention of overdoses</a:t>
            </a:r>
          </a:p>
        </p:txBody>
      </p:sp>
    </p:spTree>
    <p:extLst>
      <p:ext uri="{BB962C8B-B14F-4D97-AF65-F5344CB8AC3E}">
        <p14:creationId xmlns:p14="http://schemas.microsoft.com/office/powerpoint/2010/main" val="392517798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descr="FB icon.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0615" y="3929829"/>
            <a:ext cx="182880" cy="182880"/>
          </a:xfrm>
          <a:prstGeom prst="rect">
            <a:avLst/>
          </a:prstGeom>
        </p:spPr>
      </p:pic>
      <p:pic>
        <p:nvPicPr>
          <p:cNvPr id="7" name="Picture 6" descr="Twitter icon.ep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93670" y="3512970"/>
            <a:ext cx="182880" cy="182880"/>
          </a:xfrm>
          <a:prstGeom prst="rect">
            <a:avLst/>
          </a:prstGeom>
        </p:spPr>
      </p:pic>
      <p:pic>
        <p:nvPicPr>
          <p:cNvPr id="8" name="Picture 7" descr="12340-3_ADHS_CorpID_PPT temp 4.3_V4_3.ep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TextBox 8"/>
          <p:cNvSpPr txBox="1"/>
          <p:nvPr/>
        </p:nvSpPr>
        <p:spPr>
          <a:xfrm>
            <a:off x="1535837" y="1486711"/>
            <a:ext cx="6072326" cy="2786917"/>
          </a:xfrm>
          <a:prstGeom prst="rect">
            <a:avLst/>
          </a:prstGeom>
          <a:noFill/>
        </p:spPr>
        <p:txBody>
          <a:bodyPr wrap="square" rtlCol="0">
            <a:spAutoFit/>
          </a:bodyPr>
          <a:lstStyle/>
          <a:p>
            <a:pPr algn="ctr"/>
            <a:r>
              <a:rPr lang="en-US" sz="4400" dirty="0" smtClean="0">
                <a:latin typeface="Fira Sans"/>
                <a:cs typeface="Fira Sans"/>
              </a:rPr>
              <a:t>THANK YOU!</a:t>
            </a:r>
          </a:p>
          <a:p>
            <a:pPr algn="ctr"/>
            <a:endParaRPr lang="en-US" sz="1900" dirty="0" smtClean="0">
              <a:latin typeface="Fira Sans Light"/>
              <a:cs typeface="Fira Sans Light"/>
            </a:endParaRPr>
          </a:p>
          <a:p>
            <a:pPr algn="ctr"/>
            <a:r>
              <a:rPr lang="en-US" sz="1900" dirty="0" smtClean="0">
                <a:latin typeface="Fira Sans Light"/>
                <a:cs typeface="Fira Sans Light"/>
              </a:rPr>
              <a:t>syndromicsurveillance@azdhs.gov  |  602-542-6002</a:t>
            </a:r>
          </a:p>
          <a:p>
            <a:pPr algn="ctr">
              <a:lnSpc>
                <a:spcPct val="70000"/>
              </a:lnSpc>
            </a:pPr>
            <a:endParaRPr lang="en-US" sz="1900" dirty="0" smtClean="0">
              <a:latin typeface="Fira Sans Light"/>
              <a:cs typeface="Fira Sans Light"/>
            </a:endParaRPr>
          </a:p>
          <a:p>
            <a:pPr algn="ctr">
              <a:lnSpc>
                <a:spcPct val="120000"/>
              </a:lnSpc>
            </a:pPr>
            <a:r>
              <a:rPr lang="en-US" sz="1900" dirty="0" smtClean="0">
                <a:latin typeface="Fira Sans"/>
                <a:cs typeface="Fira Sans"/>
              </a:rPr>
              <a:t> </a:t>
            </a:r>
            <a:r>
              <a:rPr lang="en-US" sz="1900" dirty="0" err="1" smtClean="0">
                <a:latin typeface="Fira Sans"/>
                <a:cs typeface="Fira Sans"/>
              </a:rPr>
              <a:t>azhealth.gov</a:t>
            </a:r>
            <a:endParaRPr lang="en-US" sz="1900" dirty="0" smtClean="0">
              <a:latin typeface="Fira Sans"/>
              <a:cs typeface="Fira Sans"/>
            </a:endParaRPr>
          </a:p>
          <a:p>
            <a:pPr algn="ctr">
              <a:lnSpc>
                <a:spcPct val="150000"/>
              </a:lnSpc>
            </a:pPr>
            <a:r>
              <a:rPr lang="en-US" sz="1900" dirty="0" smtClean="0">
                <a:latin typeface="Fira Sans"/>
                <a:cs typeface="Fira Sans"/>
              </a:rPr>
              <a:t>@</a:t>
            </a:r>
            <a:r>
              <a:rPr lang="en-US" sz="1900" dirty="0" err="1" smtClean="0">
                <a:latin typeface="Fira Sans"/>
                <a:cs typeface="Fira Sans"/>
              </a:rPr>
              <a:t>azdhs</a:t>
            </a:r>
            <a:endParaRPr lang="en-US" sz="1900" dirty="0" smtClean="0">
              <a:latin typeface="Fira Sans"/>
              <a:cs typeface="Fira Sans"/>
            </a:endParaRPr>
          </a:p>
          <a:p>
            <a:pPr algn="ctr">
              <a:lnSpc>
                <a:spcPct val="150000"/>
              </a:lnSpc>
            </a:pPr>
            <a:r>
              <a:rPr lang="en-US" sz="1900" dirty="0" err="1" smtClean="0">
                <a:latin typeface="Fira Sans"/>
                <a:cs typeface="Fira Sans"/>
              </a:rPr>
              <a:t>facebook.com</a:t>
            </a:r>
            <a:r>
              <a:rPr lang="en-US" sz="1900" dirty="0" smtClean="0">
                <a:latin typeface="Fira Sans"/>
                <a:cs typeface="Fira Sans"/>
              </a:rPr>
              <a:t>/</a:t>
            </a:r>
            <a:r>
              <a:rPr lang="en-US" sz="1900" dirty="0" err="1" smtClean="0">
                <a:latin typeface="Fira Sans"/>
                <a:cs typeface="Fira Sans"/>
              </a:rPr>
              <a:t>azdhs</a:t>
            </a:r>
            <a:endParaRPr lang="en-US" sz="1900" dirty="0" smtClean="0">
              <a:latin typeface="Fira Sans Light"/>
              <a:cs typeface="Fira Sans Light"/>
            </a:endParaRPr>
          </a:p>
        </p:txBody>
      </p:sp>
    </p:spTree>
    <p:extLst>
      <p:ext uri="{BB962C8B-B14F-4D97-AF65-F5344CB8AC3E}">
        <p14:creationId xmlns:p14="http://schemas.microsoft.com/office/powerpoint/2010/main" val="32962894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4"/>
          <p:cNvSpPr txBox="1">
            <a:spLocks/>
          </p:cNvSpPr>
          <p:nvPr/>
        </p:nvSpPr>
        <p:spPr>
          <a:xfrm>
            <a:off x="373074" y="878629"/>
            <a:ext cx="8770925" cy="5100742"/>
          </a:xfrm>
          <a:prstGeom prst="rect">
            <a:avLst/>
          </a:prstGeom>
        </p:spPr>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342900">
              <a:spcBef>
                <a:spcPts val="600"/>
              </a:spcBef>
              <a:buFont typeface="Arial"/>
              <a:buNone/>
            </a:pPr>
            <a:r>
              <a:rPr lang="en-US" sz="4000" dirty="0" smtClean="0">
                <a:solidFill>
                  <a:prstClr val="black"/>
                </a:solidFill>
                <a:latin typeface="Fira Sans Light"/>
              </a:rPr>
              <a:t>“Quick and Dirty”</a:t>
            </a:r>
          </a:p>
          <a:p>
            <a:pPr marL="0" indent="0" defTabSz="342900">
              <a:spcBef>
                <a:spcPts val="600"/>
              </a:spcBef>
              <a:buNone/>
            </a:pPr>
            <a:r>
              <a:rPr lang="en-US" sz="4000" dirty="0" smtClean="0">
                <a:solidFill>
                  <a:prstClr val="black"/>
                </a:solidFill>
                <a:latin typeface="Fira Sans Light"/>
              </a:rPr>
              <a:t>………………………………………....</a:t>
            </a:r>
          </a:p>
          <a:p>
            <a:pPr defTabSz="342900">
              <a:spcBef>
                <a:spcPts val="600"/>
              </a:spcBef>
            </a:pPr>
            <a:r>
              <a:rPr lang="en-US" sz="3600" dirty="0" smtClean="0">
                <a:solidFill>
                  <a:prstClr val="black"/>
                </a:solidFill>
                <a:latin typeface="Fira Sans Light"/>
              </a:rPr>
              <a:t>Timeliness over accuracy</a:t>
            </a:r>
          </a:p>
          <a:p>
            <a:pPr defTabSz="342900">
              <a:spcBef>
                <a:spcPts val="600"/>
              </a:spcBef>
            </a:pPr>
            <a:r>
              <a:rPr lang="en-US" sz="3600" dirty="0" smtClean="0">
                <a:solidFill>
                  <a:prstClr val="black"/>
                </a:solidFill>
                <a:latin typeface="Fira Sans Light"/>
              </a:rPr>
              <a:t>Reported at least daily</a:t>
            </a:r>
          </a:p>
          <a:p>
            <a:pPr defTabSz="342900">
              <a:spcBef>
                <a:spcPts val="600"/>
              </a:spcBef>
            </a:pPr>
            <a:r>
              <a:rPr lang="en-US" sz="3600" dirty="0" smtClean="0">
                <a:solidFill>
                  <a:prstClr val="black"/>
                </a:solidFill>
                <a:latin typeface="Fira Sans Light"/>
              </a:rPr>
              <a:t>Available before diagnosis, lab results</a:t>
            </a:r>
          </a:p>
        </p:txBody>
      </p:sp>
    </p:spTree>
    <p:extLst>
      <p:ext uri="{BB962C8B-B14F-4D97-AF65-F5344CB8AC3E}">
        <p14:creationId xmlns:p14="http://schemas.microsoft.com/office/powerpoint/2010/main" val="27982868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4"/>
          <p:cNvSpPr txBox="1">
            <a:spLocks/>
          </p:cNvSpPr>
          <p:nvPr/>
        </p:nvSpPr>
        <p:spPr>
          <a:xfrm>
            <a:off x="373074" y="878629"/>
            <a:ext cx="8770925" cy="5100742"/>
          </a:xfrm>
          <a:prstGeom prst="rect">
            <a:avLst/>
          </a:prstGeom>
        </p:spPr>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342900">
              <a:spcBef>
                <a:spcPts val="600"/>
              </a:spcBef>
              <a:buFont typeface="Arial"/>
              <a:buNone/>
            </a:pPr>
            <a:r>
              <a:rPr lang="en-US" sz="4000" dirty="0" smtClean="0">
                <a:solidFill>
                  <a:prstClr val="black"/>
                </a:solidFill>
                <a:latin typeface="Fira Sans Light"/>
              </a:rPr>
              <a:t>Multiple records per visit</a:t>
            </a:r>
          </a:p>
          <a:p>
            <a:pPr marL="0" indent="0" defTabSz="342900">
              <a:spcBef>
                <a:spcPts val="600"/>
              </a:spcBef>
              <a:buNone/>
            </a:pPr>
            <a:r>
              <a:rPr lang="en-US" sz="4000" dirty="0" smtClean="0">
                <a:solidFill>
                  <a:prstClr val="black"/>
                </a:solidFill>
                <a:latin typeface="Fira Sans Light"/>
              </a:rPr>
              <a:t>………………………………………....</a:t>
            </a:r>
          </a:p>
          <a:p>
            <a:pPr defTabSz="342900">
              <a:spcBef>
                <a:spcPts val="600"/>
              </a:spcBef>
            </a:pPr>
            <a:r>
              <a:rPr lang="en-US" sz="3600" dirty="0" smtClean="0">
                <a:solidFill>
                  <a:prstClr val="black"/>
                </a:solidFill>
                <a:latin typeface="Fira Sans Light"/>
              </a:rPr>
              <a:t>Message sent for updates</a:t>
            </a:r>
          </a:p>
          <a:p>
            <a:pPr defTabSz="342900">
              <a:spcBef>
                <a:spcPts val="600"/>
              </a:spcBef>
            </a:pPr>
            <a:r>
              <a:rPr lang="en-US" sz="3600" dirty="0" smtClean="0">
                <a:solidFill>
                  <a:prstClr val="black"/>
                </a:solidFill>
                <a:latin typeface="Fira Sans Light"/>
              </a:rPr>
              <a:t>Deduplicated by visit</a:t>
            </a:r>
          </a:p>
          <a:p>
            <a:pPr defTabSz="342900">
              <a:spcBef>
                <a:spcPts val="600"/>
              </a:spcBef>
            </a:pPr>
            <a:r>
              <a:rPr lang="en-US" sz="3600" dirty="0" smtClean="0">
                <a:solidFill>
                  <a:prstClr val="black"/>
                </a:solidFill>
                <a:latin typeface="Fira Sans Light"/>
              </a:rPr>
              <a:t>Average of 147</a:t>
            </a:r>
            <a:r>
              <a:rPr lang="en" sz="3600" dirty="0" smtClean="0">
                <a:solidFill>
                  <a:schemeClr val="dk1"/>
                </a:solidFill>
                <a:highlight>
                  <a:srgbClr val="FFFFFF"/>
                </a:highlight>
              </a:rPr>
              <a:t>, 147</a:t>
            </a:r>
            <a:r>
              <a:rPr lang="en-US" sz="3600" dirty="0" smtClean="0">
                <a:solidFill>
                  <a:prstClr val="black"/>
                </a:solidFill>
                <a:latin typeface="Fira Sans Light"/>
              </a:rPr>
              <a:t> messages per day</a:t>
            </a:r>
          </a:p>
        </p:txBody>
      </p:sp>
    </p:spTree>
    <p:extLst>
      <p:ext uri="{BB962C8B-B14F-4D97-AF65-F5344CB8AC3E}">
        <p14:creationId xmlns:p14="http://schemas.microsoft.com/office/powerpoint/2010/main" val="15493478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4"/>
          <p:cNvSpPr txBox="1">
            <a:spLocks/>
          </p:cNvSpPr>
          <p:nvPr/>
        </p:nvSpPr>
        <p:spPr>
          <a:xfrm>
            <a:off x="332434" y="191629"/>
            <a:ext cx="8770925" cy="1972452"/>
          </a:xfrm>
          <a:prstGeom prst="rect">
            <a:avLst/>
          </a:prstGeom>
        </p:spPr>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342900">
              <a:spcBef>
                <a:spcPts val="600"/>
              </a:spcBef>
              <a:buFont typeface="Arial"/>
              <a:buNone/>
            </a:pPr>
            <a:r>
              <a:rPr lang="en-US" sz="4000" dirty="0" smtClean="0">
                <a:solidFill>
                  <a:prstClr val="black"/>
                </a:solidFill>
                <a:latin typeface="Fira Sans Light"/>
              </a:rPr>
              <a:t>Demographic and clinical data</a:t>
            </a:r>
          </a:p>
          <a:p>
            <a:pPr marL="0" indent="0" defTabSz="342900">
              <a:spcBef>
                <a:spcPts val="600"/>
              </a:spcBef>
              <a:buNone/>
            </a:pPr>
            <a:r>
              <a:rPr lang="en-US" sz="4000" dirty="0" smtClean="0">
                <a:solidFill>
                  <a:prstClr val="black"/>
                </a:solidFill>
                <a:latin typeface="Fira Sans Light"/>
              </a:rPr>
              <a:t>………………………………………....</a:t>
            </a:r>
          </a:p>
          <a:p>
            <a:pPr defTabSz="342900">
              <a:spcBef>
                <a:spcPts val="600"/>
              </a:spcBef>
            </a:pPr>
            <a:endParaRPr lang="en-US" sz="3600" dirty="0" smtClean="0">
              <a:solidFill>
                <a:prstClr val="black"/>
              </a:solidFill>
              <a:latin typeface="Fira Sans Light"/>
            </a:endParaRPr>
          </a:p>
        </p:txBody>
      </p:sp>
      <p:sp>
        <p:nvSpPr>
          <p:cNvPr id="8" name="Rectangle 7"/>
          <p:cNvSpPr/>
          <p:nvPr/>
        </p:nvSpPr>
        <p:spPr>
          <a:xfrm>
            <a:off x="138286" y="1787903"/>
            <a:ext cx="9331960" cy="6278642"/>
          </a:xfrm>
          <a:prstGeom prst="rect">
            <a:avLst/>
          </a:prstGeom>
        </p:spPr>
        <p:txBody>
          <a:bodyPr wrap="square" numCol="2">
            <a:spAutoFit/>
          </a:bodyPr>
          <a:lstStyle/>
          <a:p>
            <a:pPr marL="342900" lvl="0" indent="-342900" defTabSz="342900">
              <a:spcBef>
                <a:spcPts val="600"/>
              </a:spcBef>
              <a:buFont typeface="Arial"/>
              <a:buChar char="•"/>
            </a:pPr>
            <a:r>
              <a:rPr lang="en-US" sz="3200" dirty="0">
                <a:solidFill>
                  <a:prstClr val="black"/>
                </a:solidFill>
                <a:latin typeface="Fira Sans Light"/>
              </a:rPr>
              <a:t>Medical Record </a:t>
            </a:r>
            <a:r>
              <a:rPr lang="en-US" sz="3200" dirty="0" smtClean="0">
                <a:solidFill>
                  <a:prstClr val="black"/>
                </a:solidFill>
                <a:latin typeface="Fira Sans Light"/>
              </a:rPr>
              <a:t>Number</a:t>
            </a:r>
          </a:p>
          <a:p>
            <a:pPr marL="342900" lvl="0" indent="-342900" defTabSz="342900">
              <a:spcBef>
                <a:spcPts val="600"/>
              </a:spcBef>
              <a:buFont typeface="Arial"/>
              <a:buChar char="•"/>
            </a:pPr>
            <a:r>
              <a:rPr lang="en-US" sz="3200" dirty="0" smtClean="0">
                <a:solidFill>
                  <a:prstClr val="black"/>
                </a:solidFill>
                <a:latin typeface="Fira Sans Light"/>
              </a:rPr>
              <a:t>Visit ID</a:t>
            </a:r>
            <a:endParaRPr lang="en-US" sz="3200" dirty="0">
              <a:solidFill>
                <a:prstClr val="black"/>
              </a:solidFill>
              <a:latin typeface="Fira Sans Light"/>
            </a:endParaRPr>
          </a:p>
          <a:p>
            <a:pPr marL="342900" lvl="0" indent="-342900" defTabSz="342900">
              <a:spcBef>
                <a:spcPts val="600"/>
              </a:spcBef>
              <a:buFont typeface="Arial"/>
              <a:buChar char="•"/>
            </a:pPr>
            <a:r>
              <a:rPr lang="en-US" sz="3200" dirty="0">
                <a:solidFill>
                  <a:prstClr val="black"/>
                </a:solidFill>
                <a:latin typeface="Fira Sans Light"/>
              </a:rPr>
              <a:t>Date of Birth/Age</a:t>
            </a:r>
          </a:p>
          <a:p>
            <a:pPr marL="342900" lvl="0" indent="-342900" defTabSz="342900">
              <a:spcBef>
                <a:spcPts val="600"/>
              </a:spcBef>
              <a:buFont typeface="Arial"/>
              <a:buChar char="•"/>
            </a:pPr>
            <a:r>
              <a:rPr lang="en-US" sz="3200" dirty="0">
                <a:solidFill>
                  <a:prstClr val="black"/>
                </a:solidFill>
                <a:latin typeface="Fira Sans Light"/>
              </a:rPr>
              <a:t>Race/Ethnicity</a:t>
            </a:r>
          </a:p>
          <a:p>
            <a:pPr marL="342900" lvl="0" indent="-342900" defTabSz="342900">
              <a:spcBef>
                <a:spcPts val="600"/>
              </a:spcBef>
              <a:buFont typeface="Arial"/>
              <a:buChar char="•"/>
            </a:pPr>
            <a:r>
              <a:rPr lang="en-US" sz="3200" dirty="0">
                <a:solidFill>
                  <a:prstClr val="black"/>
                </a:solidFill>
                <a:latin typeface="Fira Sans Light"/>
              </a:rPr>
              <a:t>Chief Complaint</a:t>
            </a:r>
          </a:p>
          <a:p>
            <a:pPr marL="342900" lvl="0" indent="-342900" defTabSz="342900">
              <a:spcBef>
                <a:spcPts val="600"/>
              </a:spcBef>
              <a:buFont typeface="Arial"/>
              <a:buChar char="•"/>
            </a:pPr>
            <a:r>
              <a:rPr lang="en-US" sz="3200" dirty="0">
                <a:solidFill>
                  <a:prstClr val="black"/>
                </a:solidFill>
                <a:latin typeface="Fira Sans Light"/>
              </a:rPr>
              <a:t>Clinical </a:t>
            </a:r>
            <a:r>
              <a:rPr lang="en-US" sz="3200" dirty="0" smtClean="0">
                <a:solidFill>
                  <a:prstClr val="black"/>
                </a:solidFill>
                <a:latin typeface="Fira Sans Light"/>
              </a:rPr>
              <a:t>Impression</a:t>
            </a:r>
          </a:p>
          <a:p>
            <a:pPr marL="342900" lvl="0" indent="-342900" defTabSz="342900">
              <a:spcBef>
                <a:spcPts val="600"/>
              </a:spcBef>
              <a:buFont typeface="Arial"/>
              <a:buChar char="•"/>
            </a:pPr>
            <a:endParaRPr lang="en-US" sz="3200" dirty="0">
              <a:solidFill>
                <a:prstClr val="black"/>
              </a:solidFill>
              <a:latin typeface="Fira Sans Light"/>
            </a:endParaRPr>
          </a:p>
          <a:p>
            <a:pPr marL="342900" lvl="0" indent="-342900" defTabSz="342900">
              <a:spcBef>
                <a:spcPts val="600"/>
              </a:spcBef>
              <a:buFont typeface="Arial"/>
              <a:buChar char="•"/>
            </a:pPr>
            <a:endParaRPr lang="en-US" sz="3200" dirty="0" smtClean="0">
              <a:solidFill>
                <a:prstClr val="black"/>
              </a:solidFill>
              <a:latin typeface="Fira Sans Light"/>
            </a:endParaRPr>
          </a:p>
          <a:p>
            <a:pPr marL="342900" lvl="0" indent="-342900" defTabSz="342900">
              <a:spcBef>
                <a:spcPts val="600"/>
              </a:spcBef>
              <a:buFont typeface="Arial"/>
              <a:buChar char="•"/>
            </a:pPr>
            <a:endParaRPr lang="en-US" sz="3200" dirty="0">
              <a:solidFill>
                <a:prstClr val="black"/>
              </a:solidFill>
              <a:latin typeface="Fira Sans Light"/>
            </a:endParaRPr>
          </a:p>
          <a:p>
            <a:pPr marL="342900" lvl="0" indent="-342900" defTabSz="342900">
              <a:spcBef>
                <a:spcPts val="600"/>
              </a:spcBef>
              <a:buFont typeface="Arial"/>
              <a:buChar char="•"/>
            </a:pPr>
            <a:endParaRPr lang="en-US" sz="3200" dirty="0" smtClean="0">
              <a:solidFill>
                <a:prstClr val="black"/>
              </a:solidFill>
              <a:latin typeface="Fira Sans Light"/>
            </a:endParaRPr>
          </a:p>
          <a:p>
            <a:pPr marL="342900" lvl="0" indent="-342900" defTabSz="342900">
              <a:spcBef>
                <a:spcPts val="600"/>
              </a:spcBef>
              <a:buFont typeface="Arial"/>
              <a:buChar char="•"/>
            </a:pPr>
            <a:endParaRPr lang="en-US" sz="3200" dirty="0">
              <a:solidFill>
                <a:prstClr val="black"/>
              </a:solidFill>
              <a:latin typeface="Fira Sans Light"/>
            </a:endParaRPr>
          </a:p>
          <a:p>
            <a:pPr marL="342900" lvl="0" indent="-342900" defTabSz="342900">
              <a:spcBef>
                <a:spcPts val="600"/>
              </a:spcBef>
              <a:buFont typeface="Arial"/>
              <a:buChar char="•"/>
            </a:pPr>
            <a:r>
              <a:rPr lang="en-US" sz="3200" dirty="0">
                <a:solidFill>
                  <a:prstClr val="black"/>
                </a:solidFill>
                <a:latin typeface="Fira Sans Light"/>
              </a:rPr>
              <a:t>Admit Reason </a:t>
            </a:r>
          </a:p>
          <a:p>
            <a:pPr marL="342900" lvl="0" indent="-342900" defTabSz="342900">
              <a:spcBef>
                <a:spcPts val="600"/>
              </a:spcBef>
              <a:buFont typeface="Arial"/>
              <a:buChar char="•"/>
            </a:pPr>
            <a:r>
              <a:rPr lang="en-US" sz="3200" dirty="0">
                <a:solidFill>
                  <a:prstClr val="black"/>
                </a:solidFill>
                <a:latin typeface="Fira Sans Light"/>
              </a:rPr>
              <a:t>Triage Notes</a:t>
            </a:r>
          </a:p>
          <a:p>
            <a:pPr marL="342900" lvl="0" indent="-342900" defTabSz="342900">
              <a:spcBef>
                <a:spcPts val="600"/>
              </a:spcBef>
              <a:buFont typeface="Arial"/>
              <a:buChar char="•"/>
            </a:pPr>
            <a:r>
              <a:rPr lang="en-US" sz="3200" dirty="0">
                <a:solidFill>
                  <a:prstClr val="black"/>
                </a:solidFill>
                <a:latin typeface="Fira Sans Light"/>
              </a:rPr>
              <a:t>Diagnosis</a:t>
            </a:r>
          </a:p>
          <a:p>
            <a:pPr marL="342900" lvl="0" indent="-342900" defTabSz="342900">
              <a:spcBef>
                <a:spcPts val="600"/>
              </a:spcBef>
              <a:buFont typeface="Arial"/>
              <a:buChar char="•"/>
            </a:pPr>
            <a:r>
              <a:rPr lang="en-US" sz="3200" dirty="0">
                <a:solidFill>
                  <a:prstClr val="black"/>
                </a:solidFill>
                <a:latin typeface="Fira Sans Light"/>
              </a:rPr>
              <a:t>Vitals</a:t>
            </a:r>
          </a:p>
          <a:p>
            <a:pPr marL="342900" lvl="0" indent="-342900" defTabSz="342900">
              <a:spcBef>
                <a:spcPts val="600"/>
              </a:spcBef>
              <a:buFont typeface="Arial"/>
              <a:buChar char="•"/>
            </a:pPr>
            <a:r>
              <a:rPr lang="en-US" sz="3200" dirty="0">
                <a:solidFill>
                  <a:prstClr val="black"/>
                </a:solidFill>
                <a:latin typeface="Fira Sans Light"/>
              </a:rPr>
              <a:t>Insurance</a:t>
            </a:r>
          </a:p>
          <a:p>
            <a:pPr marL="342900" lvl="0" indent="-342900" defTabSz="342900">
              <a:spcBef>
                <a:spcPts val="600"/>
              </a:spcBef>
              <a:buFont typeface="Arial"/>
              <a:buChar char="•"/>
            </a:pPr>
            <a:r>
              <a:rPr lang="en-US" sz="3200" dirty="0">
                <a:solidFill>
                  <a:prstClr val="black"/>
                </a:solidFill>
                <a:latin typeface="Fira Sans Light"/>
              </a:rPr>
              <a:t>Procedures</a:t>
            </a:r>
          </a:p>
        </p:txBody>
      </p:sp>
    </p:spTree>
    <p:extLst>
      <p:ext uri="{BB962C8B-B14F-4D97-AF65-F5344CB8AC3E}">
        <p14:creationId xmlns:p14="http://schemas.microsoft.com/office/powerpoint/2010/main" val="54638316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19686</TotalTime>
  <Words>4210</Words>
  <Application>Microsoft Office PowerPoint</Application>
  <PresentationFormat>On-screen Show (4:3)</PresentationFormat>
  <Paragraphs>645</Paragraphs>
  <Slides>63</Slides>
  <Notes>63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63</vt:i4>
      </vt:variant>
    </vt:vector>
  </HeadingPairs>
  <TitlesOfParts>
    <vt:vector size="71" baseType="lpstr">
      <vt:lpstr>Adobe Devanagari</vt:lpstr>
      <vt:lpstr>Arial</vt:lpstr>
      <vt:lpstr>Calibri</vt:lpstr>
      <vt:lpstr>Euphemia</vt:lpstr>
      <vt:lpstr>Fira Sans</vt:lpstr>
      <vt:lpstr>Fira Sans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is Syndromic Surveillance NOT?</vt:lpstr>
      <vt:lpstr>PowerPoint Presentation</vt:lpstr>
      <vt:lpstr>PowerPoint Presentation</vt:lpstr>
      <vt:lpstr>PowerPoint Presentation</vt:lpstr>
      <vt:lpstr>Current Facilities in Production</vt:lpstr>
      <vt:lpstr>Current Facilities in Production</vt:lpstr>
      <vt:lpstr>Current Facilities in Production</vt:lpstr>
      <vt:lpstr>Current Facilities in Production</vt:lpstr>
      <vt:lpstr>Increasing Hospital Representation</vt:lpstr>
      <vt:lpstr>PowerPoint Presentation</vt:lpstr>
      <vt:lpstr>Coverage</vt:lpstr>
      <vt:lpstr>PowerPoint Presentation</vt:lpstr>
      <vt:lpstr>PowerPoint Presentation</vt:lpstr>
      <vt:lpstr>PowerPoint Presentation</vt:lpstr>
      <vt:lpstr>PowerPoint Presentation</vt:lpstr>
      <vt:lpstr>PowerPoint Presentation</vt:lpstr>
      <vt:lpstr>Data Flow</vt:lpstr>
      <vt:lpstr>PowerPoint Presentation</vt:lpstr>
      <vt:lpstr>PowerPoint Presentation</vt:lpstr>
      <vt:lpstr>PowerPoint Presentation</vt:lpstr>
      <vt:lpstr>Collaboration</vt:lpstr>
      <vt:lpstr>PowerPoint Presentation</vt:lpstr>
      <vt:lpstr>PowerPoint Presentation</vt:lpstr>
      <vt:lpstr>PowerPoint Presentation</vt:lpstr>
      <vt:lpstr>Data Access</vt:lpstr>
      <vt:lpstr>PowerPoint Presentation</vt:lpstr>
      <vt:lpstr>PowerPoint Presentation</vt:lpstr>
      <vt:lpstr>PowerPoint Presentation</vt:lpstr>
      <vt:lpstr>PowerPoint Presentation</vt:lpstr>
      <vt:lpstr>PowerPoint Presentation</vt:lpstr>
      <vt:lpstr>Case Example:  ILI Patient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Use Cases</vt:lpstr>
      <vt:lpstr>Other Use Cases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BrookeWest</dc:creator>
  <cp:lastModifiedBy>Krystal Collier</cp:lastModifiedBy>
  <cp:revision>244</cp:revision>
  <cp:lastPrinted>2019-01-28T21:21:23Z</cp:lastPrinted>
  <dcterms:created xsi:type="dcterms:W3CDTF">2016-05-18T19:23:34Z</dcterms:created>
  <dcterms:modified xsi:type="dcterms:W3CDTF">2021-07-23T18:41:32Z</dcterms:modified>
</cp:coreProperties>
</file>