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46667fa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446667fa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446667fab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446667fab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4d675712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4d675712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44d6757120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44d6757120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44d6757120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44d6757120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44d6757120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44d6757120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44d6757120_0_1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144d6757120_0_1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mbria"/>
              <a:buNone/>
              <a:defRPr sz="45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connect.azdhs.gov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Essence to </a:t>
            </a:r>
            <a:r>
              <a:rPr lang="en"/>
              <a:t>Tableau</a:t>
            </a:r>
            <a:r>
              <a:rPr lang="en"/>
              <a:t>- Developing a Heat Dashboard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882"/>
          <a:stretch/>
        </p:blipFill>
        <p:spPr>
          <a:xfrm>
            <a:off x="3" y="8"/>
            <a:ext cx="9143987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525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2420">
                <a:solidFill>
                  <a:srgbClr val="9900FF"/>
                </a:solidFill>
                <a:highlight>
                  <a:schemeClr val="lt1"/>
                </a:highlight>
              </a:rPr>
              <a:t>From Essence to </a:t>
            </a:r>
            <a:r>
              <a:rPr lang="en" sz="2420">
                <a:solidFill>
                  <a:srgbClr val="9900FF"/>
                </a:solidFill>
                <a:highlight>
                  <a:schemeClr val="lt1"/>
                </a:highlight>
              </a:rPr>
              <a:t>Tableau</a:t>
            </a:r>
            <a:r>
              <a:rPr lang="en" sz="2420">
                <a:solidFill>
                  <a:srgbClr val="9900FF"/>
                </a:solidFill>
                <a:highlight>
                  <a:schemeClr val="lt1"/>
                </a:highlight>
              </a:rPr>
              <a:t> Developing a Heat Illness Dashboard</a:t>
            </a:r>
            <a:endParaRPr sz="2420">
              <a:solidFill>
                <a:srgbClr val="9900FF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2420">
                <a:solidFill>
                  <a:srgbClr val="9900FF"/>
                </a:solidFill>
                <a:highlight>
                  <a:schemeClr val="lt1"/>
                </a:highlight>
              </a:rPr>
              <a:t>Exploratory Analysis Subgroup</a:t>
            </a:r>
            <a:endParaRPr sz="2420">
              <a:solidFill>
                <a:srgbClr val="9900FF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2420">
                <a:solidFill>
                  <a:srgbClr val="9900FF"/>
                </a:solidFill>
                <a:highlight>
                  <a:schemeClr val="lt1"/>
                </a:highlight>
              </a:rPr>
              <a:t>Jamaica Dillard, MPH</a:t>
            </a:r>
            <a:endParaRPr sz="2420">
              <a:solidFill>
                <a:srgbClr val="9900FF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" sz="2420">
                <a:solidFill>
                  <a:srgbClr val="9900FF"/>
                </a:solidFill>
                <a:highlight>
                  <a:schemeClr val="lt1"/>
                </a:highlight>
              </a:rPr>
              <a:t>Niki Lajevardi-khosh, MPH</a:t>
            </a:r>
            <a:endParaRPr sz="2420">
              <a:solidFill>
                <a:srgbClr val="9900FF"/>
              </a:solidFill>
              <a:highlight>
                <a:schemeClr val="lt1"/>
              </a:highlight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94900" y="263025"/>
            <a:ext cx="8897100" cy="188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383150" y="438125"/>
            <a:ext cx="85206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From </a:t>
            </a:r>
            <a:r>
              <a:rPr b="1" lang="en" sz="1900"/>
              <a:t>Essence</a:t>
            </a:r>
            <a:r>
              <a:rPr b="1" lang="en" sz="1900"/>
              <a:t> to </a:t>
            </a:r>
            <a:r>
              <a:rPr b="1" lang="en" sz="1900"/>
              <a:t>Tableau</a:t>
            </a:r>
            <a:r>
              <a:rPr b="1" lang="en" sz="1900"/>
              <a:t>- Developing a Heat Related Illness (HRI) Dashboard</a:t>
            </a:r>
            <a:endParaRPr b="1"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Exploratory Analysis Subgroup- Aug 17, 2022</a:t>
            </a:r>
            <a:endParaRPr b="1"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Jamaica Dillard, MPH</a:t>
            </a:r>
            <a:endParaRPr b="1"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Niki Lajevardi Khosh, MPH</a:t>
            </a:r>
            <a:endParaRPr b="1" sz="1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50" y="-56950"/>
            <a:ext cx="7718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786625" y="2145350"/>
            <a:ext cx="1477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HRI Dashboard</a:t>
            </a:r>
            <a:endParaRPr b="1" sz="1800"/>
          </a:p>
        </p:txBody>
      </p:sp>
      <p:sp>
        <p:nvSpPr>
          <p:cNvPr id="71" name="Google Shape;71;p15"/>
          <p:cNvSpPr txBox="1"/>
          <p:nvPr/>
        </p:nvSpPr>
        <p:spPr>
          <a:xfrm>
            <a:off x="3228450" y="383425"/>
            <a:ext cx="766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Train Staff</a:t>
            </a:r>
            <a:endParaRPr b="1"/>
          </a:p>
        </p:txBody>
      </p:sp>
      <p:sp>
        <p:nvSpPr>
          <p:cNvPr id="72" name="Google Shape;72;p15"/>
          <p:cNvSpPr txBox="1"/>
          <p:nvPr/>
        </p:nvSpPr>
        <p:spPr>
          <a:xfrm>
            <a:off x="5614200" y="491125"/>
            <a:ext cx="95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Monitor</a:t>
            </a:r>
            <a:endParaRPr b="1"/>
          </a:p>
        </p:txBody>
      </p:sp>
      <p:sp>
        <p:nvSpPr>
          <p:cNvPr id="73" name="Google Shape;73;p15"/>
          <p:cNvSpPr txBox="1"/>
          <p:nvPr/>
        </p:nvSpPr>
        <p:spPr>
          <a:xfrm>
            <a:off x="6785150" y="1806050"/>
            <a:ext cx="70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Act</a:t>
            </a:r>
            <a:endParaRPr b="1"/>
          </a:p>
        </p:txBody>
      </p:sp>
      <p:sp>
        <p:nvSpPr>
          <p:cNvPr id="74" name="Google Shape;74;p15"/>
          <p:cNvSpPr txBox="1"/>
          <p:nvPr/>
        </p:nvSpPr>
        <p:spPr>
          <a:xfrm>
            <a:off x="6599100" y="2809925"/>
            <a:ext cx="95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Analyze</a:t>
            </a:r>
            <a:endParaRPr b="1"/>
          </a:p>
        </p:txBody>
      </p:sp>
      <p:sp>
        <p:nvSpPr>
          <p:cNvPr id="75" name="Google Shape;75;p15"/>
          <p:cNvSpPr txBox="1"/>
          <p:nvPr/>
        </p:nvSpPr>
        <p:spPr>
          <a:xfrm>
            <a:off x="5077950" y="4049500"/>
            <a:ext cx="119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Collaborate</a:t>
            </a:r>
            <a:endParaRPr b="1"/>
          </a:p>
        </p:txBody>
      </p:sp>
      <p:sp>
        <p:nvSpPr>
          <p:cNvPr id="76" name="Google Shape;76;p15"/>
          <p:cNvSpPr txBox="1"/>
          <p:nvPr/>
        </p:nvSpPr>
        <p:spPr>
          <a:xfrm>
            <a:off x="2440550" y="4243550"/>
            <a:ext cx="147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Communicate</a:t>
            </a:r>
            <a:endParaRPr b="1"/>
          </a:p>
        </p:txBody>
      </p:sp>
      <p:sp>
        <p:nvSpPr>
          <p:cNvPr id="77" name="Google Shape;77;p15"/>
          <p:cNvSpPr txBox="1"/>
          <p:nvPr/>
        </p:nvSpPr>
        <p:spPr>
          <a:xfrm>
            <a:off x="1160125" y="2747200"/>
            <a:ext cx="1356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Data </a:t>
            </a:r>
            <a:r>
              <a:rPr b="1" lang="en"/>
              <a:t>Visualization</a:t>
            </a:r>
            <a:endParaRPr b="1"/>
          </a:p>
        </p:txBody>
      </p:sp>
      <p:sp>
        <p:nvSpPr>
          <p:cNvPr id="78" name="Google Shape;78;p15"/>
          <p:cNvSpPr txBox="1"/>
          <p:nvPr/>
        </p:nvSpPr>
        <p:spPr>
          <a:xfrm>
            <a:off x="1127300" y="1685650"/>
            <a:ext cx="897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Internal/External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HRI Emergency Room Query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ESSENCE filters used to identify emergency department (ED) Visits in Arizona facilities in Arizona residents: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Datasource: Facility Location (full details)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Date: May 1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 Date: September 30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State: AZ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 Location: All AZ Counties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 and DD Category: Heat-related Illness v2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 Class: Emergency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LcPeriod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Facility Type: Emergency</a:t>
            </a:r>
            <a:endParaRPr sz="1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25" y="568175"/>
            <a:ext cx="8520600" cy="3509287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267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HRI Dashboard Data Workflow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17725"/>
            <a:ext cx="8839199" cy="3568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240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Access to the HRI Dashboard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812900"/>
            <a:ext cx="8520600" cy="42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HRI dashboard available on the Local Public Health Server via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Health Services Portal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Permission is granted automatically once user logs in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1-2 users from each local jurisdiction will have access to the dashboard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Viewers can view statewide data and data for their respective jurisdictions</a:t>
            </a:r>
            <a:endParaRPr/>
          </a:p>
        </p:txBody>
      </p:sp>
      <p:grpSp>
        <p:nvGrpSpPr>
          <p:cNvPr id="104" name="Google Shape;104;p19"/>
          <p:cNvGrpSpPr/>
          <p:nvPr/>
        </p:nvGrpSpPr>
        <p:grpSpPr>
          <a:xfrm>
            <a:off x="1417738" y="1832575"/>
            <a:ext cx="6308524" cy="1874650"/>
            <a:chOff x="1417738" y="1756375"/>
            <a:chExt cx="6308524" cy="1874650"/>
          </a:xfrm>
        </p:grpSpPr>
        <p:pic>
          <p:nvPicPr>
            <p:cNvPr id="105" name="Google Shape;105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17738" y="1756375"/>
              <a:ext cx="6308524" cy="1874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9"/>
            <p:cNvSpPr/>
            <p:nvPr/>
          </p:nvSpPr>
          <p:spPr>
            <a:xfrm>
              <a:off x="5645925" y="2425200"/>
              <a:ext cx="1541400" cy="1089900"/>
            </a:xfrm>
            <a:prstGeom prst="ellipse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155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Dashboard Demonstration</a:t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1900" y="613775"/>
            <a:ext cx="5260199" cy="428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Yellow and blue symbols" id="118" name="Google Shape;118;p21"/>
          <p:cNvPicPr preferRelativeResize="0"/>
          <p:nvPr/>
        </p:nvPicPr>
        <p:blipFill rotWithShape="1">
          <a:blip r:embed="rId3">
            <a:alphaModFix/>
          </a:blip>
          <a:srcRect b="0" l="2362" r="7482" t="0"/>
          <a:stretch/>
        </p:blipFill>
        <p:spPr>
          <a:xfrm>
            <a:off x="3082595" y="8"/>
            <a:ext cx="6061405" cy="5143500"/>
          </a:xfrm>
          <a:custGeom>
            <a:rect b="b" l="l" r="r" t="t"/>
            <a:pathLst>
              <a:path extrusionOk="0" h="6858000" w="8081873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9" name="Google Shape;119;p21"/>
          <p:cNvSpPr/>
          <p:nvPr/>
        </p:nvSpPr>
        <p:spPr>
          <a:xfrm>
            <a:off x="0" y="0"/>
            <a:ext cx="3719285" cy="51435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D8D8D8">
                <a:alpha val="2902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1"/>
          <p:cNvSpPr/>
          <p:nvPr/>
        </p:nvSpPr>
        <p:spPr>
          <a:xfrm>
            <a:off x="0" y="0"/>
            <a:ext cx="3711665" cy="51435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1"/>
          <p:cNvSpPr txBox="1"/>
          <p:nvPr>
            <p:ph type="title"/>
          </p:nvPr>
        </p:nvSpPr>
        <p:spPr>
          <a:xfrm>
            <a:off x="358486" y="841772"/>
            <a:ext cx="3017400" cy="240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mbria"/>
              <a:buNone/>
            </a:pPr>
            <a:r>
              <a:rPr b="1" lang="en" sz="2700"/>
              <a:t>Evaluation</a:t>
            </a:r>
            <a:endParaRPr sz="3300"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58486" y="3654692"/>
            <a:ext cx="29499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23" name="Google Shape;123;p21"/>
          <p:cNvSpPr/>
          <p:nvPr/>
        </p:nvSpPr>
        <p:spPr>
          <a:xfrm rot="5400000">
            <a:off x="569938" y="260162"/>
            <a:ext cx="109800" cy="52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360772" y="3410190"/>
            <a:ext cx="3017400" cy="138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