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5143500" cx="9144000"/>
  <p:notesSz cx="6858000" cy="9144000"/>
  <p:embeddedFontLst>
    <p:embeddedFont>
      <p:font typeface="Roboto"/>
      <p:regular r:id="rId31"/>
      <p:bold r:id="rId32"/>
      <p:italic r:id="rId33"/>
      <p:boldItalic r:id="rId34"/>
    </p:embeddedFont>
    <p:embeddedFont>
      <p:font typeface="PT Sans Narrow"/>
      <p:regular r:id="rId35"/>
      <p:bold r:id="rId36"/>
    </p:embeddedFont>
    <p:embeddedFont>
      <p:font typeface="Fira Sans Light"/>
      <p:regular r:id="rId37"/>
      <p:bold r:id="rId38"/>
      <p:italic r:id="rId39"/>
      <p:boldItalic r:id="rId40"/>
    </p:embeddedFont>
    <p:embeddedFont>
      <p:font typeface="Open Sans Light"/>
      <p:regular r:id="rId41"/>
      <p:bold r:id="rId42"/>
      <p:italic r:id="rId43"/>
      <p:boldItalic r:id="rId44"/>
    </p:embeddedFont>
    <p:embeddedFont>
      <p:font typeface="Open Sans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FiraSansLight-boldItalic.fntdata"/><Relationship Id="rId20" Type="http://schemas.openxmlformats.org/officeDocument/2006/relationships/slide" Target="slides/slide14.xml"/><Relationship Id="rId42" Type="http://schemas.openxmlformats.org/officeDocument/2006/relationships/font" Target="fonts/OpenSansLight-bold.fntdata"/><Relationship Id="rId41" Type="http://schemas.openxmlformats.org/officeDocument/2006/relationships/font" Target="fonts/OpenSansLight-regular.fntdata"/><Relationship Id="rId22" Type="http://schemas.openxmlformats.org/officeDocument/2006/relationships/slide" Target="slides/slide16.xml"/><Relationship Id="rId44" Type="http://schemas.openxmlformats.org/officeDocument/2006/relationships/font" Target="fonts/OpenSansLight-boldItalic.fntdata"/><Relationship Id="rId21" Type="http://schemas.openxmlformats.org/officeDocument/2006/relationships/slide" Target="slides/slide15.xml"/><Relationship Id="rId43" Type="http://schemas.openxmlformats.org/officeDocument/2006/relationships/font" Target="fonts/OpenSansLight-italic.fntdata"/><Relationship Id="rId24" Type="http://schemas.openxmlformats.org/officeDocument/2006/relationships/slide" Target="slides/slide18.xml"/><Relationship Id="rId46" Type="http://schemas.openxmlformats.org/officeDocument/2006/relationships/font" Target="fonts/OpenSans-bold.fntdata"/><Relationship Id="rId23" Type="http://schemas.openxmlformats.org/officeDocument/2006/relationships/slide" Target="slides/slide17.xml"/><Relationship Id="rId45" Type="http://schemas.openxmlformats.org/officeDocument/2006/relationships/font" Target="fonts/OpenSans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8" Type="http://schemas.openxmlformats.org/officeDocument/2006/relationships/font" Target="fonts/OpenSans-boldItalic.fntdata"/><Relationship Id="rId25" Type="http://schemas.openxmlformats.org/officeDocument/2006/relationships/slide" Target="slides/slide19.xml"/><Relationship Id="rId47" Type="http://schemas.openxmlformats.org/officeDocument/2006/relationships/font" Target="fonts/OpenSans-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regular.fntdata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Roboto-italic.fntdata"/><Relationship Id="rId10" Type="http://schemas.openxmlformats.org/officeDocument/2006/relationships/slide" Target="slides/slide4.xml"/><Relationship Id="rId32" Type="http://schemas.openxmlformats.org/officeDocument/2006/relationships/font" Target="fonts/Roboto-bold.fntdata"/><Relationship Id="rId13" Type="http://schemas.openxmlformats.org/officeDocument/2006/relationships/slide" Target="slides/slide7.xml"/><Relationship Id="rId35" Type="http://schemas.openxmlformats.org/officeDocument/2006/relationships/font" Target="fonts/PTSansNarrow-regular.fntdata"/><Relationship Id="rId12" Type="http://schemas.openxmlformats.org/officeDocument/2006/relationships/slide" Target="slides/slide6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9.xml"/><Relationship Id="rId37" Type="http://schemas.openxmlformats.org/officeDocument/2006/relationships/font" Target="fonts/FiraSansLight-regular.fntdata"/><Relationship Id="rId14" Type="http://schemas.openxmlformats.org/officeDocument/2006/relationships/slide" Target="slides/slide8.xml"/><Relationship Id="rId36" Type="http://schemas.openxmlformats.org/officeDocument/2006/relationships/font" Target="fonts/PTSansNarrow-bold.fntdata"/><Relationship Id="rId17" Type="http://schemas.openxmlformats.org/officeDocument/2006/relationships/slide" Target="slides/slide11.xml"/><Relationship Id="rId39" Type="http://schemas.openxmlformats.org/officeDocument/2006/relationships/font" Target="fonts/FiraSansLight-italic.fntdata"/><Relationship Id="rId16" Type="http://schemas.openxmlformats.org/officeDocument/2006/relationships/slide" Target="slides/slide10.xml"/><Relationship Id="rId38" Type="http://schemas.openxmlformats.org/officeDocument/2006/relationships/font" Target="fonts/FiraSansLight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6dac59404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6dac59404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632ee9f3e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632ee9f3e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632ee9f3e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632ee9f3e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6dac59404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6dac59404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66fecc86d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66fecc86d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632ee9f3e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632ee9f3e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6dac594041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6dac594041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6dac594041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6dac594041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6dac594041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6dac594041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6dac594041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6dac594041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632ee9f3e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632ee9f3e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6dac59404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6dac59404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6e10003701_1_45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16e10003701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6e10003701_1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6e10003701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6e10003701_1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6e10003701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6e10003701_1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6e10003701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6e10003701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6e10003701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6e10003701_1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6e10003701_1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6e10003701_1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6e10003701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Mention that we consistently had nothing significant to report since starting this in June (week 2022-22), but had the numbers spiked, this would have been our only tool to observe health outcomes from the shortage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6e10003701_1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16e10003701_1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65fa336ec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65fa336ec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6c41a2e3a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6c41a2e3a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6dac594041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16dac594041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8" name="Google Shape;68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9" name="Google Shape;6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0" name="Google Shape;80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1" name="Google Shape;9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5" name="Google Shape;95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6" name="Google Shape;96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0" name="Google Shape;10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3" name="Google Shape;103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4" name="Google Shape;104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5" name="Google Shape;65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app.smartsheet.com/b/form/6d266eb6f7234490beef8218422e3f3f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14.png"/><Relationship Id="rId8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5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Exploratory Analysis</a:t>
            </a:r>
            <a:endParaRPr/>
          </a:p>
        </p:txBody>
      </p:sp>
      <p:sp>
        <p:nvSpPr>
          <p:cNvPr id="112" name="Google Shape;112;p25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19th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6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7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Introduction &amp; Welcome 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Updates </a:t>
            </a:r>
            <a:endParaRPr sz="2000"/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1800"/>
              <a:t>NSSP</a:t>
            </a:r>
            <a:r>
              <a:rPr lang="en" sz="2000"/>
              <a:t> </a:t>
            </a:r>
            <a:endParaRPr sz="20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Arizona 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Call for Workgroup 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Drowning Query </a:t>
            </a:r>
            <a:endParaRPr sz="18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Presentations</a:t>
            </a:r>
            <a:r>
              <a:rPr lang="en" sz="2000"/>
              <a:t> </a:t>
            </a:r>
            <a:endParaRPr sz="20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Opioid Dashboard 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Infant Formula Shortage Response </a:t>
            </a:r>
            <a:endParaRPr sz="18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Questions/Open Mic 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Closing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2650" y="974000"/>
            <a:ext cx="4691351" cy="235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Updates: NSSP </a:t>
            </a:r>
            <a:endParaRPr/>
          </a:p>
        </p:txBody>
      </p:sp>
      <p:sp>
        <p:nvSpPr>
          <p:cNvPr id="132" name="Google Shape;132;p28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lang="en" sz="2000"/>
              <a:t>Syndromic Surveillance Symposium </a:t>
            </a:r>
            <a:endParaRPr b="1" sz="20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Registration Now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 Open 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Register By November 14th 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Dates: December 6th and 7th from 10:45AM - 3:00 PM and December 8th from 10:45 AM - 1:30 PM</a:t>
            </a:r>
            <a:endParaRPr sz="18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lang="en" sz="2000"/>
              <a:t>Updates to AMC &amp; Dashboard</a:t>
            </a:r>
            <a:endParaRPr b="1" sz="20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DQ Dashboard Updated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Now alert system on BioSense page about what is going on 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Updates to Adding new users and adding facilities to MFT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Dashboard Update</a:t>
            </a:r>
            <a:endParaRPr/>
          </a:p>
        </p:txBody>
      </p:sp>
      <p:sp>
        <p:nvSpPr>
          <p:cNvPr id="138" name="Google Shape;138;p29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725" y="1305877"/>
            <a:ext cx="7807825" cy="322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Updates: Arizona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30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lang="en" sz="2000"/>
              <a:t>Onboarding </a:t>
            </a:r>
            <a:endParaRPr b="1" sz="20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Still undergoing a re-validation of Arizona General Hospitals and </a:t>
            </a:r>
            <a:r>
              <a:rPr lang="en" sz="18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Northwest</a:t>
            </a:r>
            <a:r>
              <a:rPr lang="en" sz="18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 Medical as they undergo a EHR vendor switch. </a:t>
            </a:r>
            <a:endParaRPr sz="18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Awaiting responses from Benson, Sage, and Yavapai for Hl7 Data </a:t>
            </a:r>
            <a:endParaRPr sz="18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lang="en" sz="2000"/>
              <a:t>Data Quality </a:t>
            </a:r>
            <a:endParaRPr b="1" sz="20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No  issues with validity </a:t>
            </a:r>
            <a:endParaRPr sz="18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Seven Facilities saw low timeliness</a:t>
            </a:r>
            <a:endParaRPr sz="18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There was low completeness amongst urgent care clinics</a:t>
            </a:r>
            <a:endParaRPr sz="18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We have reached out to affected facilities. </a:t>
            </a:r>
            <a:endParaRPr sz="18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Call for Workgroup </a:t>
            </a:r>
            <a:endParaRPr/>
          </a:p>
        </p:txBody>
      </p:sp>
      <p:sp>
        <p:nvSpPr>
          <p:cNvPr id="151" name="Google Shape;151;p3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Super bowl happening on February 12th, 2023 at the State Farm Stadium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Call for Maricopa County and State users who want to join our workgroup  for events around the Superbowl.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Monthly</a:t>
            </a:r>
            <a:r>
              <a:rPr lang="en" sz="2000"/>
              <a:t> meetings leading up to the event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Send me an email:</a:t>
            </a:r>
            <a:r>
              <a:rPr b="1" lang="en" sz="2000"/>
              <a:t> </a:t>
            </a:r>
            <a:r>
              <a:rPr b="1" lang="en" sz="2000">
                <a:solidFill>
                  <a:srgbClr val="5F636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rachel.berg@azdhs.gov</a:t>
            </a:r>
            <a:endParaRPr b="1"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7250" y="2855600"/>
            <a:ext cx="2335725" cy="154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Drowning Data  </a:t>
            </a:r>
            <a:endParaRPr/>
          </a:p>
        </p:txBody>
      </p:sp>
      <p:sp>
        <p:nvSpPr>
          <p:cNvPr id="158" name="Google Shape;158;p32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CDC has a </a:t>
            </a:r>
            <a:r>
              <a:rPr lang="en" sz="2000"/>
              <a:t>unintentional</a:t>
            </a:r>
            <a:r>
              <a:rPr lang="en" sz="2000"/>
              <a:t> drowning CCDD </a:t>
            </a:r>
            <a:r>
              <a:rPr lang="en" sz="2000"/>
              <a:t>Category, this query was developed to identify initial visits for unintentional drownings in Emergency Departments.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CDC Unintentional Drowning v1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There is also an example of a free text query that can be applied to the Discharge Diagnosis Category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(,^drown^,or,^submer[gs]^,or,^under water^,),andnot,(,^feel[s] like^,or,^suicid[ea]^,or,^sensation^,or,^cast^,),or,^;9941^,or,^;T751^,or,^;E910^,or,^;W67^,or,^;W69^,or,^;W73^,or,^;W74^,or,^Y21^,or,^W65^ </a:t>
            </a:r>
            <a:endParaRPr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Drowning-CCDD</a:t>
            </a:r>
            <a:endParaRPr/>
          </a:p>
        </p:txBody>
      </p:sp>
      <p:sp>
        <p:nvSpPr>
          <p:cNvPr id="164" name="Google Shape;164;p33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5" name="Google Shape;16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415" y="1152425"/>
            <a:ext cx="7206937" cy="341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3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2" name="Google Shape;17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8350" y="0"/>
            <a:ext cx="6152176" cy="505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Drowning- Discharge Diagnosis </a:t>
            </a:r>
            <a:endParaRPr/>
          </a:p>
        </p:txBody>
      </p:sp>
      <p:sp>
        <p:nvSpPr>
          <p:cNvPr id="178" name="Google Shape;178;p35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6327"/>
            <a:ext cx="9144001" cy="3578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Presentations </a:t>
            </a:r>
            <a:endParaRPr/>
          </a:p>
        </p:txBody>
      </p:sp>
      <p:sp>
        <p:nvSpPr>
          <p:cNvPr id="185" name="Google Shape;185;p36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000"/>
              <a:t>Opioid Dashboard-Lubaba Tasnim </a:t>
            </a:r>
            <a:endParaRPr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</a:t>
            </a:r>
            <a:endParaRPr/>
          </a:p>
        </p:txBody>
      </p:sp>
      <p:sp>
        <p:nvSpPr>
          <p:cNvPr id="191" name="Google Shape;191;p37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000"/>
              <a:t>Use of Syndromic Surveillance for the Infant Formula Shortage Response - Shayne Gallaway &amp; Samantha Davidson </a:t>
            </a:r>
            <a:endParaRPr sz="2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280"/>
              <a:t>Use of Syndromic Surveillance for the Infant Formula Shortage Response</a:t>
            </a:r>
            <a:endParaRPr b="1" sz="3280"/>
          </a:p>
        </p:txBody>
      </p:sp>
      <p:sp>
        <p:nvSpPr>
          <p:cNvPr id="197" name="Google Shape;197;p38"/>
          <p:cNvSpPr txBox="1"/>
          <p:nvPr>
            <p:ph idx="1" type="subTitle"/>
          </p:nvPr>
        </p:nvSpPr>
        <p:spPr>
          <a:xfrm>
            <a:off x="311700" y="2834125"/>
            <a:ext cx="8520600" cy="175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Samantha Davidson, MS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Shayne Gallaway, PhD, MPH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Infant Formula Shortage, Impact Monitoring Team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Brief Overview</a:t>
            </a:r>
            <a:endParaRPr/>
          </a:p>
        </p:txBody>
      </p:sp>
      <p:sp>
        <p:nvSpPr>
          <p:cNvPr id="203" name="Google Shape;203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Timeline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Formula Recall/Production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Media Attention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Health Response Operation Center (HROC)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Structure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Roles	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Guidance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Direction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Types</a:t>
            </a:r>
            <a:endParaRPr/>
          </a:p>
        </p:txBody>
      </p:sp>
      <p:sp>
        <p:nvSpPr>
          <p:cNvPr id="209" name="Google Shape;209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we know to help inform Arizona mothers and families?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Availability of formula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Assistance needed by families/infants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Health outcomes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Sources</a:t>
            </a:r>
            <a:endParaRPr/>
          </a:p>
        </p:txBody>
      </p:sp>
      <p:sp>
        <p:nvSpPr>
          <p:cNvPr id="215" name="Google Shape;215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GIS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Hotlines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Syndromic Surveillance (ESSENCE)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Syndromic Surveillance Dashboard Design</a:t>
            </a:r>
            <a:endParaRPr/>
          </a:p>
        </p:txBody>
      </p:sp>
      <p:sp>
        <p:nvSpPr>
          <p:cNvPr id="221" name="Google Shape;221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Query Language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NSSP Collaboration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Dashboard Development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Syndromic Surveillance Monitoring Process</a:t>
            </a:r>
            <a:endParaRPr/>
          </a:p>
        </p:txBody>
      </p:sp>
      <p:sp>
        <p:nvSpPr>
          <p:cNvPr id="227" name="Google Shape;227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Updated the Impact Monitoring Team’s “Dashboard” </a:t>
            </a:r>
            <a:r>
              <a:rPr lang="en"/>
              <a:t>on a weekly basis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Every Monday Pull Previous Week’s Data 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Sunday-Saturday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Will monitor </a:t>
            </a:r>
            <a:r>
              <a:rPr lang="en"/>
              <a:t>intermittently</a:t>
            </a:r>
            <a:r>
              <a:rPr lang="en"/>
              <a:t> as ADHS response comes to an end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4"/>
          <p:cNvSpPr txBox="1"/>
          <p:nvPr>
            <p:ph type="title"/>
          </p:nvPr>
        </p:nvSpPr>
        <p:spPr>
          <a:xfrm>
            <a:off x="273325" y="112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AZ ESSENCE</a:t>
            </a:r>
            <a:endParaRPr u="sng"/>
          </a:p>
          <a:p>
            <a:pPr indent="0" lvl="0" marL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  <a:p>
            <a:pPr indent="0" lvl="0" marL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 sz="1244"/>
          </a:p>
        </p:txBody>
      </p:sp>
      <p:sp>
        <p:nvSpPr>
          <p:cNvPr id="233" name="Google Shape;233;p44"/>
          <p:cNvSpPr txBox="1"/>
          <p:nvPr/>
        </p:nvSpPr>
        <p:spPr>
          <a:xfrm>
            <a:off x="0" y="4767300"/>
            <a:ext cx="55395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44">
                <a:solidFill>
                  <a:schemeClr val="dk1"/>
                </a:solidFill>
              </a:rPr>
              <a:t>(POC: Shayne Gallaway, Sam Davidson, Glenda Ramirez; Impact Monitoring Team)</a:t>
            </a:r>
            <a:endParaRPr sz="1200"/>
          </a:p>
        </p:txBody>
      </p:sp>
      <p:sp>
        <p:nvSpPr>
          <p:cNvPr id="234" name="Google Shape;234;p44"/>
          <p:cNvSpPr txBox="1"/>
          <p:nvPr/>
        </p:nvSpPr>
        <p:spPr>
          <a:xfrm>
            <a:off x="0" y="0"/>
            <a:ext cx="55395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44">
                <a:solidFill>
                  <a:schemeClr val="dk1"/>
                </a:solidFill>
              </a:rPr>
              <a:t>Week Ending October 1st (as of October 3rd) </a:t>
            </a:r>
            <a:endParaRPr sz="1100"/>
          </a:p>
        </p:txBody>
      </p:sp>
      <p:sp>
        <p:nvSpPr>
          <p:cNvPr id="235" name="Google Shape;235;p44"/>
          <p:cNvSpPr txBox="1"/>
          <p:nvPr/>
        </p:nvSpPr>
        <p:spPr>
          <a:xfrm>
            <a:off x="1523400" y="4285125"/>
            <a:ext cx="6097200" cy="5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66">
                <a:solidFill>
                  <a:srgbClr val="6AA84F"/>
                </a:solidFill>
              </a:rPr>
              <a:t>Summary: Nothing significant to report; no emerging trends during previous week</a:t>
            </a:r>
            <a:endParaRPr>
              <a:solidFill>
                <a:srgbClr val="6AA84F"/>
              </a:solidFill>
            </a:endParaRPr>
          </a:p>
        </p:txBody>
      </p:sp>
      <p:pic>
        <p:nvPicPr>
          <p:cNvPr id="236" name="Google Shape;23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16325"/>
            <a:ext cx="2874825" cy="179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4575" y="716325"/>
            <a:ext cx="2774840" cy="173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6775" y="716325"/>
            <a:ext cx="2874825" cy="1796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3324" y="2513100"/>
            <a:ext cx="2774826" cy="173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96213" y="2462022"/>
            <a:ext cx="2874825" cy="1796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16775" y="2513100"/>
            <a:ext cx="2774825" cy="17342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Lessons Learned/Best Practices</a:t>
            </a:r>
            <a:endParaRPr/>
          </a:p>
        </p:txBody>
      </p:sp>
      <p:sp>
        <p:nvSpPr>
          <p:cNvPr id="247" name="Google Shape;247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Engage early with key stakeholders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Leverage key information for multiple purposes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Multiple-roles/users with access to ESSENCE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 </a:t>
            </a:r>
            <a:endParaRPr/>
          </a:p>
        </p:txBody>
      </p:sp>
      <p:sp>
        <p:nvSpPr>
          <p:cNvPr id="253" name="Google Shape;253;p46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Have you used the Handbook since it has been published? </a:t>
            </a:r>
            <a:endParaRPr sz="2000"/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Do you think it </a:t>
            </a:r>
            <a:r>
              <a:rPr lang="en" sz="2000"/>
              <a:t>would</a:t>
            </a:r>
            <a:r>
              <a:rPr lang="en" sz="2000"/>
              <a:t> be beneficial work with university partners and share syndromic surveillance data?</a:t>
            </a:r>
            <a:endParaRPr sz="2000"/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What questions do you have about using syndromic data this month? </a:t>
            </a:r>
            <a:endParaRPr sz="2000"/>
          </a:p>
          <a:p>
            <a:pPr indent="0" lvl="0" marL="457200" rtl="0" algn="l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Upcoming Dates </a:t>
            </a:r>
            <a:endParaRPr/>
          </a:p>
        </p:txBody>
      </p:sp>
      <p:sp>
        <p:nvSpPr>
          <p:cNvPr id="259" name="Google Shape;259;p47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lang="en" sz="2000"/>
              <a:t>NSSP CoP October 26th at 9:00-10:30 </a:t>
            </a:r>
            <a:endParaRPr b="1" sz="2000"/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Every 4th Wednesday of the month</a:t>
            </a:r>
            <a:endParaRPr sz="1800"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lang="en" sz="2000"/>
              <a:t>Arizona Community of Practice November 30th at 1:30PM</a:t>
            </a:r>
            <a:endParaRPr b="1" sz="2000"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lang="en" sz="2000"/>
              <a:t>Syndromic </a:t>
            </a:r>
            <a:r>
              <a:rPr b="1" lang="en" sz="2000"/>
              <a:t>Surveillance</a:t>
            </a:r>
            <a:r>
              <a:rPr b="1" lang="en" sz="2000"/>
              <a:t> Symposium December 6th-8th</a:t>
            </a:r>
            <a:endParaRPr b="1" sz="2000"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lang="en" sz="2000"/>
              <a:t>Exploratory Analysis December 21st at 1:30 </a:t>
            </a:r>
            <a:endParaRPr b="1" sz="2000"/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Every other month on the 3rd Wednesday 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 </a:t>
            </a:r>
            <a:endParaRPr/>
          </a:p>
        </p:txBody>
      </p:sp>
      <p:sp>
        <p:nvSpPr>
          <p:cNvPr id="265" name="Google Shape;265;p48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syndromicsurveillance@azdhs.gov  </a:t>
            </a:r>
            <a:endParaRPr sz="1500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z="1900">
              <a:solidFill>
                <a:srgbClr val="000000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z="1900">
              <a:solidFill>
                <a:srgbClr val="000000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6750" y="3083125"/>
            <a:ext cx="5924550" cy="14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