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 id="214748366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embeddedFontLst>
    <p:embeddedFont>
      <p:font typeface="Carme"/>
      <p:regular r:id="rId43"/>
    </p:embeddedFont>
    <p:embeddedFont>
      <p:font typeface="Oswald Medium"/>
      <p:regular r:id="rId44"/>
      <p:bold r:id="rId45"/>
    </p:embeddedFont>
    <p:embeddedFont>
      <p:font typeface="Roboto Medium"/>
      <p:regular r:id="rId46"/>
      <p:bold r:id="rId47"/>
      <p:italic r:id="rId48"/>
      <p:boldItalic r:id="rId49"/>
    </p:embeddedFont>
    <p:embeddedFont>
      <p:font typeface="Roboto"/>
      <p:regular r:id="rId50"/>
      <p:bold r:id="rId51"/>
      <p:italic r:id="rId52"/>
      <p:boldItalic r:id="rId53"/>
    </p:embeddedFont>
    <p:embeddedFont>
      <p:font typeface="Oswald SemiBold"/>
      <p:regular r:id="rId54"/>
      <p:bold r:id="rId55"/>
    </p:embeddedFont>
    <p:embeddedFont>
      <p:font typeface="Oswald"/>
      <p:regular r:id="rId56"/>
      <p:bold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OswaldMedium-regular.fntdata"/><Relationship Id="rId43" Type="http://schemas.openxmlformats.org/officeDocument/2006/relationships/font" Target="fonts/Carme-regular.fntdata"/><Relationship Id="rId46" Type="http://schemas.openxmlformats.org/officeDocument/2006/relationships/font" Target="fonts/RobotoMedium-regular.fntdata"/><Relationship Id="rId45" Type="http://schemas.openxmlformats.org/officeDocument/2006/relationships/font" Target="fonts/Oswald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obotoMedium-italic.fntdata"/><Relationship Id="rId47" Type="http://schemas.openxmlformats.org/officeDocument/2006/relationships/font" Target="fonts/RobotoMedium-bold.fntdata"/><Relationship Id="rId49" Type="http://schemas.openxmlformats.org/officeDocument/2006/relationships/font" Target="fonts/RobotoMedium-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1" Type="http://schemas.openxmlformats.org/officeDocument/2006/relationships/font" Target="fonts/OpenSans-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OpenSans-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5.xml"/><Relationship Id="rId55" Type="http://schemas.openxmlformats.org/officeDocument/2006/relationships/font" Target="fonts/OswaldSemiBold-bold.fntdata"/><Relationship Id="rId10" Type="http://schemas.openxmlformats.org/officeDocument/2006/relationships/slide" Target="slides/slide4.xml"/><Relationship Id="rId54" Type="http://schemas.openxmlformats.org/officeDocument/2006/relationships/font" Target="fonts/OswaldSemiBold-regular.fntdata"/><Relationship Id="rId13" Type="http://schemas.openxmlformats.org/officeDocument/2006/relationships/slide" Target="slides/slide7.xml"/><Relationship Id="rId57" Type="http://schemas.openxmlformats.org/officeDocument/2006/relationships/font" Target="fonts/Oswald-bold.fntdata"/><Relationship Id="rId12" Type="http://schemas.openxmlformats.org/officeDocument/2006/relationships/slide" Target="slides/slide6.xml"/><Relationship Id="rId56" Type="http://schemas.openxmlformats.org/officeDocument/2006/relationships/font" Target="fonts/Oswald-regular.fntdata"/><Relationship Id="rId15" Type="http://schemas.openxmlformats.org/officeDocument/2006/relationships/slide" Target="slides/slide9.xml"/><Relationship Id="rId59" Type="http://schemas.openxmlformats.org/officeDocument/2006/relationships/font" Target="fonts/OpenSans-bold.fntdata"/><Relationship Id="rId14" Type="http://schemas.openxmlformats.org/officeDocument/2006/relationships/slide" Target="slides/slide8.xml"/><Relationship Id="rId58" Type="http://schemas.openxmlformats.org/officeDocument/2006/relationships/font" Target="fonts/OpenSans-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ealthsurveillance.org/members/member_engagement/groups.aspx?id=190904"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zdhs.gov/documents/prevention/womens-childrens-health/assessment-evaluation/aces-brief-az-may-2021.pdf"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c.gov/nssp/tech-tips/free-text-coding/part1.html"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09f7a064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09f7a064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2cdb37beb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2cdb37beb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2d410cbe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2d410cbe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2cdb37beb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2cdb37beb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09f7a064e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09f7a064e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2d410cb88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2d410cb88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2d410cb88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2d410cb88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09f7a064e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09f7a064e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2cdb37beb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2cdb37beb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Deliverables: Framework for an </a:t>
            </a:r>
            <a:r>
              <a:rPr lang="en"/>
              <a:t>initial</a:t>
            </a:r>
            <a:r>
              <a:rPr lang="en"/>
              <a:t> public use dataset from emergency department data including </a:t>
            </a:r>
            <a:r>
              <a:rPr lang="en"/>
              <a:t>variables, usage recommendations, documentation of data provenance and footnotes, ect</a:t>
            </a:r>
            <a:endParaRPr/>
          </a:p>
          <a:p>
            <a:pPr indent="0" lvl="0" marL="0" rtl="0" algn="l">
              <a:spcBef>
                <a:spcPts val="0"/>
              </a:spcBef>
              <a:spcAft>
                <a:spcPts val="0"/>
              </a:spcAft>
              <a:buNone/>
            </a:pPr>
            <a:r>
              <a:rPr lang="en"/>
              <a:t>Best Practices document that outlines important considerations around the public sharing of syndromic surveillance data and information</a:t>
            </a:r>
            <a:endParaRPr/>
          </a:p>
          <a:p>
            <a:pPr indent="0" lvl="0" marL="0" rtl="0" algn="l">
              <a:spcBef>
                <a:spcPts val="0"/>
              </a:spcBef>
              <a:spcAft>
                <a:spcPts val="0"/>
              </a:spcAft>
              <a:buNone/>
            </a:pPr>
            <a:r>
              <a:rPr lang="en"/>
              <a:t>Sucess stories of how publicly shared data has been used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2d410cb88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2d410cb88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50">
                <a:solidFill>
                  <a:srgbClr val="1D1C1D"/>
                </a:solidFill>
                <a:highlight>
                  <a:srgbClr val="F8F8F8"/>
                </a:highlight>
              </a:rPr>
              <a:t>The topic will be the Moving Epidemics Method (MEM) for computing intensity levels from multi-year baselines of influenza or RSV  (or potentially other seasonal outcomes) visits, including methods for detecting out-of-season behavior using seasonal temporal detectors</a:t>
            </a:r>
            <a:endParaRPr sz="1150">
              <a:solidFill>
                <a:srgbClr val="1D1C1D"/>
              </a:solidFill>
              <a:highlight>
                <a:srgbClr val="F8F8F8"/>
              </a:highlight>
            </a:endParaRPr>
          </a:p>
          <a:p>
            <a:pPr indent="0" lvl="0" marL="0" rtl="0" algn="l">
              <a:spcBef>
                <a:spcPts val="0"/>
              </a:spcBef>
              <a:spcAft>
                <a:spcPts val="0"/>
              </a:spcAft>
              <a:buNone/>
            </a:pPr>
            <a:r>
              <a:rPr lang="en" sz="1150">
                <a:solidFill>
                  <a:srgbClr val="1D1C1D"/>
                </a:solidFill>
                <a:highlight>
                  <a:srgbClr val="F8F8F8"/>
                </a:highlight>
              </a:rPr>
              <a:t>Focus on providing each LHJ local intensity thresholds.</a:t>
            </a:r>
            <a:endParaRPr sz="1150">
              <a:solidFill>
                <a:srgbClr val="1D1C1D"/>
              </a:solidFill>
              <a:highlight>
                <a:srgbClr val="F8F8F8"/>
              </a:highlight>
            </a:endParaRPr>
          </a:p>
          <a:p>
            <a:pPr indent="0" lvl="0" marL="0" rtl="0" algn="l">
              <a:spcBef>
                <a:spcPts val="0"/>
              </a:spcBef>
              <a:spcAft>
                <a:spcPts val="0"/>
              </a:spcAft>
              <a:buNone/>
            </a:pPr>
            <a:r>
              <a:t/>
            </a:r>
            <a:endParaRPr sz="1150">
              <a:solidFill>
                <a:srgbClr val="1D1C1D"/>
              </a:solidFill>
              <a:highlight>
                <a:srgbClr val="F8F8F8"/>
              </a:highlight>
            </a:endParaRPr>
          </a:p>
          <a:p>
            <a:pPr indent="0" lvl="0" marL="0" rtl="0" algn="l">
              <a:spcBef>
                <a:spcPts val="0"/>
              </a:spcBef>
              <a:spcAft>
                <a:spcPts val="0"/>
              </a:spcAft>
              <a:buNone/>
            </a:pPr>
            <a:r>
              <a:rPr lang="en" sz="1150">
                <a:solidFill>
                  <a:srgbClr val="1D1C1D"/>
                </a:solidFill>
                <a:highlight>
                  <a:srgbClr val="F8F8F8"/>
                </a:highlight>
              </a:rPr>
              <a:t>Another sesion focused on Anomaly Detection and Trend Classification </a:t>
            </a:r>
            <a:endParaRPr>
              <a:solidFill>
                <a:schemeClr val="dk1"/>
              </a:solidFill>
            </a:endParaRPr>
          </a:p>
          <a:p>
            <a:pPr indent="0" lvl="0" marL="0" rtl="0" algn="l">
              <a:spcBef>
                <a:spcPts val="0"/>
              </a:spcBef>
              <a:spcAft>
                <a:spcPts val="0"/>
              </a:spcAft>
              <a:buNone/>
            </a:pPr>
            <a:r>
              <a:t/>
            </a:r>
            <a:endParaRPr sz="1150">
              <a:solidFill>
                <a:srgbClr val="1D1C1D"/>
              </a:solidFill>
              <a:highlight>
                <a:srgbClr val="F8F8F8"/>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2cdb37beb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2cdb37beb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NSSP Team has created a few initial query ideas to help look at the Marburg Virus. If you are interested in assisting with </a:t>
            </a:r>
            <a:r>
              <a:rPr lang="en"/>
              <a:t>improving</a:t>
            </a:r>
            <a:r>
              <a:rPr lang="en"/>
              <a:t> this, look to the NSSP slack channel under general to see the discussion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09f7a064e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09f7a064e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30e96cfb41_1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5" name="Google Shape;185;g230e96cfb41_1_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30e96cfb41_1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 name="Google Shape;191;g230e96cfb41_1_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30e96cfb41_1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9" name="Google Shape;199;g230e96cfb41_1_6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30e96cfb41_1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g230e96cfb41_1_6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30e96cfb41_1_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g230e96cfb41_1_7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30e96cfb41_1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8" name="Google Shape;218;g230e96cfb41_1_7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30e96cfb41_1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g230e96cfb41_1_8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30e96cfb41_1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0" name="Google Shape;230;g230e96cfb41_1_8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457200" rtl="0" algn="l">
              <a:lnSpc>
                <a:spcPct val="117999"/>
              </a:lnSpc>
              <a:spcBef>
                <a:spcPts val="0"/>
              </a:spcBef>
              <a:spcAft>
                <a:spcPts val="0"/>
              </a:spcAft>
              <a:buNone/>
            </a:pPr>
            <a:r>
              <a:rPr lang="en"/>
              <a:t>Only certain types of Ace’s can be directly measured using Syndromic Surveillance Emergency department data source. </a:t>
            </a:r>
            <a:endParaRPr/>
          </a:p>
          <a:p>
            <a:pPr indent="-298450" lvl="0" marL="457200" rtl="0" algn="l">
              <a:lnSpc>
                <a:spcPct val="117999"/>
              </a:lnSpc>
              <a:spcBef>
                <a:spcPts val="0"/>
              </a:spcBef>
              <a:spcAft>
                <a:spcPts val="0"/>
              </a:spcAft>
              <a:buSzPts val="1100"/>
              <a:buAutoNum type="arabicPeriod"/>
            </a:pPr>
            <a:r>
              <a:rPr lang="en"/>
              <a:t>Childhood abuse and neglect, childhood sexual violence, childhood firearm injury, childhood experiences of homelessness</a:t>
            </a:r>
            <a:endParaRPr/>
          </a:p>
          <a:p>
            <a:pPr indent="-298450" lvl="0" marL="457200" rtl="0" algn="l">
              <a:lnSpc>
                <a:spcPct val="117999"/>
              </a:lnSpc>
              <a:spcBef>
                <a:spcPts val="0"/>
              </a:spcBef>
              <a:spcAft>
                <a:spcPts val="0"/>
              </a:spcAft>
              <a:buSzPts val="1100"/>
              <a:buAutoNum type="arabicPeriod"/>
            </a:pPr>
            <a:r>
              <a:rPr lang="en" sz="1400">
                <a:solidFill>
                  <a:srgbClr val="205372"/>
                </a:solidFill>
                <a:latin typeface="Oswald"/>
                <a:ea typeface="Oswald"/>
                <a:cs typeface="Oswald"/>
                <a:sym typeface="Oswald"/>
              </a:rPr>
              <a:t>Can only be assessed indirectly to gauge general adult household burden, </a:t>
            </a:r>
            <a:r>
              <a:rPr lang="en"/>
              <a:t>Only looking at adults over 18 to measure: Mental Health conditions, Suicide related visits, drug overdose and alchohol misuse, adult sexual violence, intimate partner violence, and  firearm injury </a:t>
            </a:r>
            <a:endParaRPr/>
          </a:p>
          <a:p>
            <a:pPr indent="-298450" lvl="0" marL="457200" rtl="0" algn="l">
              <a:lnSpc>
                <a:spcPct val="117999"/>
              </a:lnSpc>
              <a:spcBef>
                <a:spcPts val="0"/>
              </a:spcBef>
              <a:spcAft>
                <a:spcPts val="0"/>
              </a:spcAft>
              <a:buSzPts val="1100"/>
              <a:buAutoNum type="arabicPeriod"/>
            </a:pPr>
            <a:r>
              <a:rPr lang="en"/>
              <a:t>Childhood mental health, childhood substance abuse, childhood sucicide related, queries that have been linked to ace’s previously, among kids and </a:t>
            </a:r>
            <a:r>
              <a:rPr lang="en"/>
              <a:t>adolescents.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30e96cfb41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30e96cfb41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Status of various definitions, all syndrome definitions are patient visit level data and all are CCDD CDC Definitions that either have a fact sheet or explanation of the defintion in the available in ESSENCE.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Already validated syndrome definitions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30e96cfb41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30e96cfb41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Suspected Child Abuse- </a:t>
            </a:r>
            <a:r>
              <a:rPr lang="en" sz="900">
                <a:solidFill>
                  <a:schemeClr val="dk1"/>
                </a:solidFill>
                <a:highlight>
                  <a:srgbClr val="FFFFFF"/>
                </a:highlight>
              </a:rPr>
              <a:t>The purpose of the suspected child abuse and neglect (sCAN) syndromic surveillance definition is to monitor trends in childhood maltreatment in emergency departments and ambulatory healthcare settings. For the purposes of this syndromic definition, suspected child abuse or neglect are categorized as visits related to suspected or confirmed physical, sexual, or emotional abuse; and physical or emotional neglect as perpetrated by parents, caregivers, or an authorized custodian of the child. Acts of violence perpetrated by peers, siblings, or intimate partners are excluded from the sCAN definition.</a:t>
            </a:r>
            <a:endParaRPr sz="900">
              <a:solidFill>
                <a:schemeClr val="dk1"/>
              </a:solidFill>
              <a:highlight>
                <a:srgbClr val="FFFFFF"/>
              </a:highlight>
            </a:endParaRPr>
          </a:p>
          <a:p>
            <a:pPr indent="0" lvl="0" marL="0" rtl="0" algn="l">
              <a:spcBef>
                <a:spcPts val="0"/>
              </a:spcBef>
              <a:spcAft>
                <a:spcPts val="0"/>
              </a:spcAft>
              <a:buNone/>
            </a:pPr>
            <a:r>
              <a:t/>
            </a:r>
            <a:endParaRPr sz="900">
              <a:solidFill>
                <a:schemeClr val="dk1"/>
              </a:solidFill>
              <a:highlight>
                <a:srgbClr val="FFFFFF"/>
              </a:highlight>
            </a:endParaRPr>
          </a:p>
          <a:p>
            <a:pPr indent="0" lvl="0" marL="0" rtl="0" algn="l">
              <a:spcBef>
                <a:spcPts val="0"/>
              </a:spcBef>
              <a:spcAft>
                <a:spcPts val="0"/>
              </a:spcAft>
              <a:buNone/>
            </a:pPr>
            <a:r>
              <a:rPr lang="en" sz="900">
                <a:solidFill>
                  <a:schemeClr val="dk1"/>
                </a:solidFill>
                <a:highlight>
                  <a:srgbClr val="FFFFFF"/>
                </a:highlight>
              </a:rPr>
              <a:t>Firearm injury: Created by partners in the CDCs National Center for Injury Prevention and Control to support states and jurisdictions to query visits related to an initial encounter of a firearm injury, including the following types: unintentional, intentional self-directed, assault, legal intervention, terrorism, and undetermined intent.</a:t>
            </a:r>
            <a:endParaRPr sz="900">
              <a:solidFill>
                <a:schemeClr val="dk1"/>
              </a:solidFill>
              <a:highlight>
                <a:srgbClr val="FFFFFF"/>
              </a:highlight>
            </a:endParaRPr>
          </a:p>
          <a:p>
            <a:pPr indent="0" lvl="0" marL="0" rtl="0" algn="l">
              <a:spcBef>
                <a:spcPts val="0"/>
              </a:spcBef>
              <a:spcAft>
                <a:spcPts val="0"/>
              </a:spcAft>
              <a:buNone/>
            </a:pPr>
            <a:r>
              <a:t/>
            </a:r>
            <a:endParaRPr sz="900">
              <a:solidFill>
                <a:schemeClr val="dk1"/>
              </a:solidFill>
              <a:highlight>
                <a:srgbClr val="FFFFFF"/>
              </a:highlight>
            </a:endParaRPr>
          </a:p>
          <a:p>
            <a:pPr indent="0" lvl="0" marL="0" rtl="0" algn="l">
              <a:spcBef>
                <a:spcPts val="0"/>
              </a:spcBef>
              <a:spcAft>
                <a:spcPts val="0"/>
              </a:spcAft>
              <a:buNone/>
            </a:pPr>
            <a:r>
              <a:rPr lang="en" sz="900">
                <a:solidFill>
                  <a:schemeClr val="dk1"/>
                </a:solidFill>
                <a:highlight>
                  <a:srgbClr val="FFFFFF"/>
                </a:highlight>
              </a:rPr>
              <a:t>Intimate partner violence: </a:t>
            </a:r>
            <a:r>
              <a:rPr lang="en" sz="1050">
                <a:solidFill>
                  <a:srgbClr val="333333"/>
                </a:solidFill>
                <a:highlight>
                  <a:srgbClr val="FFFFFF"/>
                </a:highlight>
              </a:rPr>
              <a:t>The query was developed by NSSP and CDC Division of Violence Prevention. It was developed to assist rape prevention coordinators and project officers in doing sexual violence and intimate partner violence surveillance using syndromic surveillance. An ESSENCE CCDD category has been created and its called Intimate Partner Violence v1.</a:t>
            </a:r>
            <a:endParaRPr sz="1050">
              <a:solidFill>
                <a:srgbClr val="333333"/>
              </a:solidFill>
              <a:highlight>
                <a:srgbClr val="FFFFFF"/>
              </a:highlight>
            </a:endParaRPr>
          </a:p>
          <a:p>
            <a:pPr indent="0" lvl="0" marL="0" rtl="0" algn="l">
              <a:spcBef>
                <a:spcPts val="0"/>
              </a:spcBef>
              <a:spcAft>
                <a:spcPts val="0"/>
              </a:spcAft>
              <a:buNone/>
            </a:pPr>
            <a:r>
              <a:t/>
            </a:r>
            <a:endParaRPr sz="1050">
              <a:solidFill>
                <a:srgbClr val="333333"/>
              </a:solidFill>
              <a:highlight>
                <a:srgbClr val="FFFFFF"/>
              </a:highlight>
            </a:endParaRPr>
          </a:p>
          <a:p>
            <a:pPr indent="0" lvl="0" marL="0" rtl="0" algn="l">
              <a:spcBef>
                <a:spcPts val="0"/>
              </a:spcBef>
              <a:spcAft>
                <a:spcPts val="0"/>
              </a:spcAft>
              <a:buNone/>
            </a:pPr>
            <a:r>
              <a:rPr lang="en" sz="1050">
                <a:solidFill>
                  <a:srgbClr val="333333"/>
                </a:solidFill>
                <a:highlight>
                  <a:srgbClr val="FFFFFF"/>
                </a:highlight>
              </a:rPr>
              <a:t>Sexual Violence-The query was updated and developed in collaboration with NSSP &amp; CDC Division of Violence Prevention for a version 2 of the Sexual Violence syndrome. The syndrome is intended for rape prevention coordinators for their surveillance work at local and state health departments. The query has been added to the CCDD category and is named Sexual Violence v2.</a:t>
            </a:r>
            <a:endParaRPr sz="1050">
              <a:solidFill>
                <a:srgbClr val="333333"/>
              </a:solidFill>
              <a:highlight>
                <a:srgbClr val="FFFFFF"/>
              </a:highlight>
            </a:endParaRPr>
          </a:p>
          <a:p>
            <a:pPr indent="0" lvl="0" marL="0" rtl="0" algn="l">
              <a:spcBef>
                <a:spcPts val="0"/>
              </a:spcBef>
              <a:spcAft>
                <a:spcPts val="0"/>
              </a:spcAft>
              <a:buNone/>
            </a:pPr>
            <a:r>
              <a:t/>
            </a:r>
            <a:endParaRPr sz="1050">
              <a:solidFill>
                <a:srgbClr val="333333"/>
              </a:solidFill>
              <a:highlight>
                <a:srgbClr val="FFFFFF"/>
              </a:highlight>
            </a:endParaRPr>
          </a:p>
          <a:p>
            <a:pPr indent="0" lvl="0" marL="0" rtl="0" algn="l">
              <a:spcBef>
                <a:spcPts val="0"/>
              </a:spcBef>
              <a:spcAft>
                <a:spcPts val="0"/>
              </a:spcAft>
              <a:buNone/>
            </a:pPr>
            <a:r>
              <a:rPr lang="en" sz="1050">
                <a:solidFill>
                  <a:srgbClr val="333333"/>
                </a:solidFill>
                <a:highlight>
                  <a:srgbClr val="FFFFFF"/>
                </a:highlight>
              </a:rPr>
              <a:t>Drug Overdose-CDC scientists first started developing the definition using guidance from the United States Drug Enforcement Administration, Council of State and Territorial Epidemiologists, and the Substance Abuse and Mental Health Services Administration. First, International Classification of Diseases, 10th Revision (ICD-10-CM) and 9th Revision Clinical Modification (ICD-9-CM), and Systematized Nomenclature of Medicine (SNOMED) diagnosis codes indicating an acute drug poisoning were identified; this was followed by identifying and adding overdose terms that could be presented in the chief complaint free text. Finally, drug terms indicating that any type of drug was involved in the overdose, also that could be presented in the chief complaint free text, were identified and added. The definition was developed to be inclusive of all drug types, not specifically those that may be illicit versus prescription</a:t>
            </a:r>
            <a:endParaRPr sz="1050">
              <a:solidFill>
                <a:srgbClr val="333333"/>
              </a:solidFill>
              <a:highlight>
                <a:srgbClr val="FFFFFF"/>
              </a:highlight>
            </a:endParaRPr>
          </a:p>
          <a:p>
            <a:pPr indent="0" lvl="0" marL="0" rtl="0" algn="l">
              <a:lnSpc>
                <a:spcPct val="115000"/>
              </a:lnSpc>
              <a:spcBef>
                <a:spcPts val="0"/>
              </a:spcBef>
              <a:spcAft>
                <a:spcPts val="0"/>
              </a:spcAft>
              <a:buNone/>
            </a:pPr>
            <a:r>
              <a:rPr lang="en" sz="1050">
                <a:solidFill>
                  <a:srgbClr val="333333"/>
                </a:solidFill>
                <a:highlight>
                  <a:srgbClr val="FFFFFF"/>
                </a:highlight>
              </a:rPr>
              <a:t> </a:t>
            </a:r>
            <a:endParaRPr sz="1050">
              <a:solidFill>
                <a:srgbClr val="333333"/>
              </a:solidFill>
              <a:highlight>
                <a:srgbClr val="FFFFFF"/>
              </a:highlight>
            </a:endParaRPr>
          </a:p>
          <a:p>
            <a:pPr indent="0" lvl="0" marL="0" rtl="0" algn="l">
              <a:lnSpc>
                <a:spcPct val="115000"/>
              </a:lnSpc>
              <a:spcBef>
                <a:spcPts val="800"/>
              </a:spcBef>
              <a:spcAft>
                <a:spcPts val="0"/>
              </a:spcAft>
              <a:buNone/>
            </a:pPr>
            <a:r>
              <a:t/>
            </a:r>
            <a:endParaRPr sz="1050">
              <a:solidFill>
                <a:srgbClr val="333333"/>
              </a:solidFill>
              <a:highlight>
                <a:srgbClr val="FFFFFF"/>
              </a:highlight>
            </a:endParaRPr>
          </a:p>
          <a:p>
            <a:pPr indent="0" lvl="0" marL="0" rtl="0" algn="l">
              <a:lnSpc>
                <a:spcPct val="115000"/>
              </a:lnSpc>
              <a:spcBef>
                <a:spcPts val="800"/>
              </a:spcBef>
              <a:spcAft>
                <a:spcPts val="0"/>
              </a:spcAft>
              <a:buClr>
                <a:schemeClr val="dk1"/>
              </a:buClr>
              <a:buSzPts val="1100"/>
              <a:buFont typeface="Arial"/>
              <a:buNone/>
            </a:pPr>
            <a:r>
              <a:rPr lang="en" sz="1050">
                <a:solidFill>
                  <a:srgbClr val="333333"/>
                </a:solidFill>
                <a:highlight>
                  <a:srgbClr val="FFFFFF"/>
                </a:highlight>
              </a:rPr>
              <a:t>Suicide related-This query was created as a collaboration between the </a:t>
            </a:r>
            <a:r>
              <a:rPr lang="en" sz="1050" u="sng">
                <a:solidFill>
                  <a:srgbClr val="205372"/>
                </a:solidFill>
                <a:highlight>
                  <a:srgbClr val="FFFFFF"/>
                </a:highlight>
                <a:hlinkClick r:id="rId2">
                  <a:extLst>
                    <a:ext uri="{A12FA001-AC4F-418D-AE19-62706E023703}">
                      <ahyp:hlinkClr val="tx"/>
                    </a:ext>
                  </a:extLst>
                </a:hlinkClick>
              </a:rPr>
              <a:t>ISDS Syndrome Definition Committee (SDC)</a:t>
            </a:r>
            <a:r>
              <a:rPr lang="en" sz="1050">
                <a:solidFill>
                  <a:srgbClr val="333333"/>
                </a:solidFill>
                <a:highlight>
                  <a:srgbClr val="FFFFFF"/>
                </a:highlight>
              </a:rPr>
              <a:t> members with input from the CDC, Division of Violence Prevention. The query includes keywords and discharge diagnosis codes (ICD 10, ICD 9, and SNOMED) for self-harm, suicide ideation and suicide attempt. The query has been evaluated using national and local data from several states and counties. The results from the evaluations can be found on the slides and recordings from the monthly meetings, located on the SDC page. The group is currently working on documenting the creation process in a guidance document.</a:t>
            </a:r>
            <a:endParaRPr sz="1050">
              <a:solidFill>
                <a:srgbClr val="333333"/>
              </a:solidFill>
              <a:highlight>
                <a:srgbClr val="FFFFFF"/>
              </a:highlight>
            </a:endParaRPr>
          </a:p>
          <a:p>
            <a:pPr indent="0" lvl="0" marL="0" rtl="0" algn="l">
              <a:lnSpc>
                <a:spcPct val="115000"/>
              </a:lnSpc>
              <a:spcBef>
                <a:spcPts val="800"/>
              </a:spcBef>
              <a:spcAft>
                <a:spcPts val="0"/>
              </a:spcAft>
              <a:buClr>
                <a:schemeClr val="dk1"/>
              </a:buClr>
              <a:buSzPts val="1100"/>
              <a:buFont typeface="Arial"/>
              <a:buNone/>
            </a:pPr>
            <a:r>
              <a:t/>
            </a:r>
            <a:endParaRPr sz="1050">
              <a:solidFill>
                <a:srgbClr val="333333"/>
              </a:solidFill>
              <a:highlight>
                <a:srgbClr val="FFFFFF"/>
              </a:highlight>
            </a:endParaRPr>
          </a:p>
          <a:p>
            <a:pPr indent="0" lvl="0" marL="0" rtl="0" algn="l">
              <a:lnSpc>
                <a:spcPct val="115000"/>
              </a:lnSpc>
              <a:spcBef>
                <a:spcPts val="800"/>
              </a:spcBef>
              <a:spcAft>
                <a:spcPts val="0"/>
              </a:spcAft>
              <a:buClr>
                <a:schemeClr val="dk1"/>
              </a:buClr>
              <a:buSzPts val="1100"/>
              <a:buFont typeface="Arial"/>
              <a:buNone/>
            </a:pPr>
            <a:r>
              <a:rPr lang="en" sz="900">
                <a:solidFill>
                  <a:schemeClr val="dk1"/>
                </a:solidFill>
                <a:highlight>
                  <a:schemeClr val="lt1"/>
                </a:highlight>
              </a:rPr>
              <a:t>Mental Health-The purpose of this query is to identify visits among persons experiencing mental illness in emergency departments and ambulatory healthcare settings. This includes capturing visits where there are acute mental health crises (i.e., the sole or primary reason for the visit is only related to mental health) as well as visits where mental health conditions are present (defined as coded in the discharge diagnosis or mentioned in the chief complaint text) but may not be the sole reason for the visit.</a:t>
            </a:r>
            <a:endParaRPr sz="900">
              <a:solidFill>
                <a:schemeClr val="dk1"/>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highlight>
                  <a:schemeClr val="lt1"/>
                </a:highlight>
              </a:rPr>
              <a:t>Updated v1 on 12/16/21 to add ICD-10-CM F32.A (Depression, unspecified).</a:t>
            </a:r>
            <a:endParaRPr sz="900">
              <a:solidFill>
                <a:schemeClr val="dk1"/>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t/>
            </a:r>
            <a:endParaRPr sz="1050">
              <a:solidFill>
                <a:srgbClr val="333333"/>
              </a:solidFill>
              <a:highlight>
                <a:srgbClr val="FFFFFF"/>
              </a:highlight>
            </a:endParaRPr>
          </a:p>
          <a:p>
            <a:pPr indent="0" lvl="0" marL="0" rtl="0" algn="l">
              <a:lnSpc>
                <a:spcPct val="115000"/>
              </a:lnSpc>
              <a:spcBef>
                <a:spcPts val="800"/>
              </a:spcBef>
              <a:spcAft>
                <a:spcPts val="0"/>
              </a:spcAft>
              <a:buClr>
                <a:schemeClr val="dk1"/>
              </a:buClr>
              <a:buSzPts val="1100"/>
              <a:buFont typeface="Arial"/>
              <a:buNone/>
            </a:pPr>
            <a:r>
              <a:rPr lang="en" sz="1050">
                <a:solidFill>
                  <a:srgbClr val="333333"/>
                </a:solidFill>
                <a:highlight>
                  <a:srgbClr val="FFFFFF"/>
                </a:highlight>
              </a:rPr>
              <a:t>Anxiety Disorders=</a:t>
            </a:r>
            <a:r>
              <a:rPr lang="en" sz="900">
                <a:solidFill>
                  <a:schemeClr val="dk1"/>
                </a:solidFill>
                <a:highlight>
                  <a:srgbClr val="FFFFFF"/>
                </a:highlight>
              </a:rPr>
              <a:t>The purpose of this query is to identify visits among persons experiencing mental illness in emergency departments and ambulatory healthcare settings. This includes capturing visits where there are acute mental health crises (i.e., the sole or primary reason for the visit is only related to mental health) as well as visits where mental health conditions are present (defined as coded in the discharge diagnosis or mentioned in the chief complaint text) but may not be the sole reason for the visit.</a:t>
            </a:r>
            <a:endParaRPr sz="1050">
              <a:solidFill>
                <a:srgbClr val="333333"/>
              </a:solidFill>
              <a:highlight>
                <a:srgbClr val="FFFFFF"/>
              </a:highlight>
            </a:endParaRPr>
          </a:p>
          <a:p>
            <a:pPr indent="0" lvl="0" marL="0" rtl="0" algn="l">
              <a:spcBef>
                <a:spcPts val="800"/>
              </a:spcBef>
              <a:spcAft>
                <a:spcPts val="0"/>
              </a:spcAft>
              <a:buNone/>
            </a:pPr>
            <a:r>
              <a:rPr lang="en" sz="1050">
                <a:solidFill>
                  <a:srgbClr val="333333"/>
                </a:solidFill>
                <a:highlight>
                  <a:srgbClr val="FFFFFF"/>
                </a:highlight>
              </a:rPr>
              <a:t>Depressive Disorders: </a:t>
            </a:r>
            <a:r>
              <a:rPr lang="en" sz="900">
                <a:solidFill>
                  <a:schemeClr val="dk1"/>
                </a:solidFill>
                <a:highlight>
                  <a:srgbClr val="FFFFFF"/>
                </a:highlight>
              </a:rPr>
              <a:t>The purpose of this query is to identify visits among persons experiencing mental illness in emergency departments and ambulatory healthcare settings. This includes capturing visits where there are acute mental health crises (i.e., the sole or primary reason for the visit is only related to mental health) as well as visits where mental health conditions are present (defined as coded in the discharge diagnosis or mentioned in the chief complaint text) but may not be the sole reason for the visit. Updated v1 on 12/16/21 to add ICD-10-CM F32.A (Depression, unspecified).</a:t>
            </a:r>
            <a:endParaRPr sz="900">
              <a:solidFill>
                <a:schemeClr val="dk1"/>
              </a:solidFill>
              <a:highlight>
                <a:srgbClr val="FFFFFF"/>
              </a:highlight>
            </a:endParaRPr>
          </a:p>
          <a:p>
            <a:pPr indent="0" lvl="0" marL="0" rtl="0" algn="l">
              <a:spcBef>
                <a:spcPts val="0"/>
              </a:spcBef>
              <a:spcAft>
                <a:spcPts val="0"/>
              </a:spcAft>
              <a:buNone/>
            </a:pPr>
            <a:r>
              <a:t/>
            </a:r>
            <a:endParaRPr sz="900">
              <a:solidFill>
                <a:schemeClr val="dk1"/>
              </a:solidFill>
              <a:highlight>
                <a:srgbClr val="FFFFFF"/>
              </a:highlight>
            </a:endParaRPr>
          </a:p>
          <a:p>
            <a:pPr indent="0" lvl="0" marL="0" rtl="0" algn="l">
              <a:spcBef>
                <a:spcPts val="0"/>
              </a:spcBef>
              <a:spcAft>
                <a:spcPts val="0"/>
              </a:spcAft>
              <a:buNone/>
            </a:pPr>
            <a:r>
              <a:rPr lang="en" sz="1050">
                <a:solidFill>
                  <a:srgbClr val="333333"/>
                </a:solidFill>
                <a:highlight>
                  <a:srgbClr val="FFFFFF"/>
                </a:highlight>
              </a:rPr>
              <a:t>Eating Disorders: </a:t>
            </a:r>
            <a:r>
              <a:rPr lang="en" sz="900">
                <a:solidFill>
                  <a:schemeClr val="dk1"/>
                </a:solidFill>
                <a:highlight>
                  <a:srgbClr val="FFFFFF"/>
                </a:highlight>
              </a:rPr>
              <a:t>The purpose of this query is to identify visits among persons experiencing mental illness in emergency departments and ambulatory healthcare settings. This includes capturing visits where there are acute mental health crises (i.e., the sole or primary reason for the visit is only related to mental health) as well as visits where mental health conditions are present (defined as coded in the discharge diagnosis or mentioned in the chief complaint text) but may not be the sole reason for the visit.</a:t>
            </a:r>
            <a:endParaRPr sz="900">
              <a:solidFill>
                <a:schemeClr val="dk1"/>
              </a:solidFill>
              <a:highlight>
                <a:srgbClr val="FFFFFF"/>
              </a:highlight>
            </a:endParaRPr>
          </a:p>
          <a:p>
            <a:pPr indent="0" lvl="0" marL="0" rtl="0" algn="l">
              <a:spcBef>
                <a:spcPts val="0"/>
              </a:spcBef>
              <a:spcAft>
                <a:spcPts val="0"/>
              </a:spcAft>
              <a:buNone/>
            </a:pPr>
            <a:r>
              <a:t/>
            </a:r>
            <a:endParaRPr sz="900">
              <a:solidFill>
                <a:schemeClr val="dk1"/>
              </a:solidFill>
              <a:highlight>
                <a:srgbClr val="FFFFFF"/>
              </a:highlight>
            </a:endParaRPr>
          </a:p>
          <a:p>
            <a:pPr indent="0" lvl="0" marL="0" rtl="0" algn="l">
              <a:spcBef>
                <a:spcPts val="0"/>
              </a:spcBef>
              <a:spcAft>
                <a:spcPts val="0"/>
              </a:spcAft>
              <a:buNone/>
            </a:pPr>
            <a:r>
              <a:rPr lang="en" sz="900">
                <a:solidFill>
                  <a:schemeClr val="dk1"/>
                </a:solidFill>
                <a:highlight>
                  <a:srgbClr val="FFFFFF"/>
                </a:highlight>
              </a:rPr>
              <a:t>Trauma : The purpose of this query is to identify visits among persons experiencing mental illness in emergency departments and ambulatory healthcare settings. This includes capturing visits where there are acute mental health crises (i.e., the sole or primary reason for the visit is only related to mental health) as well as visits where mental health conditions are present (defined as coded in the discharge diagnosis or mentioned in the chief complaint text) but may not be the sole reason for the visit.</a:t>
            </a:r>
            <a:endParaRPr sz="900">
              <a:solidFill>
                <a:schemeClr val="dk1"/>
              </a:solidFill>
              <a:highlight>
                <a:srgbClr val="FFFFFF"/>
              </a:high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30e96cfb41_1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g230e96cfb41_1_10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30e96cfb41_1_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g230e96cfb41_1_1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rPr lang="en"/>
              <a:t>Are all the adults parents? </a:t>
            </a:r>
            <a:endParaRPr/>
          </a:p>
          <a:p>
            <a:pPr indent="-228600" lvl="0" marL="457200" marR="0" rtl="0" algn="l">
              <a:lnSpc>
                <a:spcPct val="117999"/>
              </a:lnSpc>
              <a:spcBef>
                <a:spcPts val="0"/>
              </a:spcBef>
              <a:spcAft>
                <a:spcPts val="0"/>
              </a:spcAft>
              <a:buSzPts val="1400"/>
              <a:buNone/>
            </a:pPr>
            <a:r>
              <a:rPr lang="en"/>
              <a:t>Usages of the dashboards?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30e96cfb41_1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g230e96cfb41_1_1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17999"/>
              </a:lnSpc>
              <a:spcBef>
                <a:spcPts val="0"/>
              </a:spcBef>
              <a:spcAft>
                <a:spcPts val="0"/>
              </a:spcAft>
              <a:buSzPts val="1400"/>
              <a:buNone/>
            </a:pPr>
            <a:r>
              <a:rPr lang="en" u="sng">
                <a:solidFill>
                  <a:schemeClr val="hlink"/>
                </a:solidFill>
                <a:hlinkClick r:id="rId2"/>
              </a:rPr>
              <a:t>aces-brief-az-may-2021.pdf (azdhs.gov)</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2f7b3aae0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2f7b3aae0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205372"/>
                </a:solidFill>
                <a:latin typeface="Oswald"/>
                <a:ea typeface="Oswald"/>
                <a:cs typeface="Oswald"/>
                <a:sym typeface="Oswald"/>
              </a:rPr>
              <a:t>Wanted to talk about how NSSP is always validating Syndrome Definitions but you don’t have to wait on the </a:t>
            </a:r>
            <a:r>
              <a:rPr lang="en" sz="1200">
                <a:solidFill>
                  <a:srgbClr val="205372"/>
                </a:solidFill>
                <a:latin typeface="Oswald"/>
                <a:ea typeface="Oswald"/>
                <a:cs typeface="Oswald"/>
                <a:sym typeface="Oswald"/>
              </a:rPr>
              <a:t>official</a:t>
            </a:r>
            <a:r>
              <a:rPr lang="en" sz="1200">
                <a:solidFill>
                  <a:srgbClr val="205372"/>
                </a:solidFill>
                <a:latin typeface="Oswald"/>
                <a:ea typeface="Oswald"/>
                <a:cs typeface="Oswald"/>
                <a:sym typeface="Oswald"/>
              </a:rPr>
              <a:t> CDC </a:t>
            </a:r>
            <a:r>
              <a:rPr lang="en" sz="1200">
                <a:solidFill>
                  <a:srgbClr val="205372"/>
                </a:solidFill>
                <a:latin typeface="Oswald"/>
                <a:ea typeface="Oswald"/>
                <a:cs typeface="Oswald"/>
                <a:sym typeface="Oswald"/>
              </a:rPr>
              <a:t>definition</a:t>
            </a:r>
            <a:r>
              <a:rPr lang="en" sz="1200">
                <a:solidFill>
                  <a:srgbClr val="205372"/>
                </a:solidFill>
                <a:latin typeface="Oswald"/>
                <a:ea typeface="Oswald"/>
                <a:cs typeface="Oswald"/>
                <a:sym typeface="Oswald"/>
              </a:rPr>
              <a:t> to be able to use ESSENCE. There is actually a CDC guide on how to develop queries, so I thought we could review it together. </a:t>
            </a:r>
            <a:endParaRPr sz="1200">
              <a:solidFill>
                <a:srgbClr val="205372"/>
              </a:solidFill>
              <a:latin typeface="Oswald"/>
              <a:ea typeface="Oswald"/>
              <a:cs typeface="Oswald"/>
              <a:sym typeface="Oswald"/>
            </a:endParaRPr>
          </a:p>
          <a:p>
            <a:pPr indent="-304800" lvl="0" marL="457200" rtl="0" algn="l">
              <a:lnSpc>
                <a:spcPct val="115000"/>
              </a:lnSpc>
              <a:spcBef>
                <a:spcPts val="120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List out alternative names, causes, and symptoms for disease or condition</a:t>
            </a:r>
            <a:endParaRPr sz="1200">
              <a:solidFill>
                <a:srgbClr val="205372"/>
              </a:solidFill>
              <a:latin typeface="Oswald"/>
              <a:ea typeface="Oswald"/>
              <a:cs typeface="Oswald"/>
              <a:sym typeface="Oswald"/>
            </a:endParaRPr>
          </a:p>
          <a:p>
            <a:pPr indent="-304800" lvl="0" marL="457200" rtl="0" algn="l">
              <a:lnSpc>
                <a:spcPct val="115000"/>
              </a:lnSpc>
              <a:spcBef>
                <a:spcPts val="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See what work has been already been done to avoid duplicate work</a:t>
            </a:r>
            <a:endParaRPr sz="1200">
              <a:solidFill>
                <a:srgbClr val="205372"/>
              </a:solidFill>
              <a:latin typeface="Oswald"/>
              <a:ea typeface="Oswald"/>
              <a:cs typeface="Oswald"/>
              <a:sym typeface="Oswald"/>
            </a:endParaRPr>
          </a:p>
          <a:p>
            <a:pPr indent="-304800" lvl="1" marL="914400" rtl="0" algn="l">
              <a:lnSpc>
                <a:spcPct val="115000"/>
              </a:lnSpc>
              <a:spcBef>
                <a:spcPts val="0"/>
              </a:spcBef>
              <a:spcAft>
                <a:spcPts val="0"/>
              </a:spcAft>
              <a:buClr>
                <a:srgbClr val="205372"/>
              </a:buClr>
              <a:buSzPts val="1200"/>
              <a:buFont typeface="Oswald"/>
              <a:buAutoNum type="alphaLcPeriod"/>
            </a:pPr>
            <a:r>
              <a:rPr lang="en" sz="1200">
                <a:solidFill>
                  <a:srgbClr val="205372"/>
                </a:solidFill>
                <a:latin typeface="Oswald"/>
                <a:ea typeface="Oswald"/>
                <a:cs typeface="Oswald"/>
                <a:sym typeface="Oswald"/>
              </a:rPr>
              <a:t>Check the Syndrome Definition Library, check the Knowledge Repository for syndrome definition fact sheets</a:t>
            </a:r>
            <a:endParaRPr sz="1200">
              <a:solidFill>
                <a:srgbClr val="205372"/>
              </a:solidFill>
              <a:latin typeface="Oswald"/>
              <a:ea typeface="Oswald"/>
              <a:cs typeface="Oswald"/>
              <a:sym typeface="Oswald"/>
            </a:endParaRPr>
          </a:p>
          <a:p>
            <a:pPr indent="-304800" lvl="0" marL="457200" rtl="0" algn="l">
              <a:lnSpc>
                <a:spcPct val="115000"/>
              </a:lnSpc>
              <a:spcBef>
                <a:spcPts val="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Search for topics in the NSSP Community of Practice Slack platform and knowledge repository, </a:t>
            </a:r>
            <a:endParaRPr sz="1200">
              <a:solidFill>
                <a:srgbClr val="205372"/>
              </a:solidFill>
              <a:latin typeface="Oswald"/>
              <a:ea typeface="Oswald"/>
              <a:cs typeface="Oswald"/>
              <a:sym typeface="Oswald"/>
            </a:endParaRPr>
          </a:p>
          <a:p>
            <a:pPr indent="-304800" lvl="0" marL="457200" rtl="0" algn="l">
              <a:lnSpc>
                <a:spcPct val="115000"/>
              </a:lnSpc>
              <a:spcBef>
                <a:spcPts val="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Search ICD-10 codes  When selecting one, note that ICD-10-CM </a:t>
            </a:r>
            <a:endParaRPr sz="1200">
              <a:solidFill>
                <a:srgbClr val="205372"/>
              </a:solidFill>
              <a:latin typeface="Oswald"/>
              <a:ea typeface="Oswald"/>
              <a:cs typeface="Oswald"/>
              <a:sym typeface="Oswald"/>
            </a:endParaRPr>
          </a:p>
          <a:p>
            <a:pPr indent="-304800" lvl="0" marL="457200" rtl="0" algn="l">
              <a:lnSpc>
                <a:spcPct val="115000"/>
              </a:lnSpc>
              <a:spcBef>
                <a:spcPts val="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List symptoms and other free text query criteria related to condition. Also list appropriate negation. </a:t>
            </a:r>
            <a:endParaRPr sz="1200">
              <a:solidFill>
                <a:srgbClr val="205372"/>
              </a:solidFill>
              <a:latin typeface="Oswald"/>
              <a:ea typeface="Oswald"/>
              <a:cs typeface="Oswald"/>
              <a:sym typeface="Oswald"/>
            </a:endParaRPr>
          </a:p>
          <a:p>
            <a:pPr indent="-304800" lvl="0" marL="457200" rtl="0" algn="l">
              <a:lnSpc>
                <a:spcPct val="115000"/>
              </a:lnSpc>
              <a:spcBef>
                <a:spcPts val="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Put terms in ESSENCE syntax</a:t>
            </a:r>
            <a:endParaRPr sz="1200">
              <a:solidFill>
                <a:srgbClr val="205372"/>
              </a:solidFill>
              <a:latin typeface="Oswald"/>
              <a:ea typeface="Oswald"/>
              <a:cs typeface="Oswald"/>
              <a:sym typeface="Oswald"/>
            </a:endParaRPr>
          </a:p>
          <a:p>
            <a:pPr indent="-304800" lvl="0" marL="457200" rtl="0" algn="l">
              <a:lnSpc>
                <a:spcPct val="115000"/>
              </a:lnSpc>
              <a:spcBef>
                <a:spcPts val="0"/>
              </a:spcBef>
              <a:spcAft>
                <a:spcPts val="0"/>
              </a:spcAft>
              <a:buClr>
                <a:srgbClr val="205372"/>
              </a:buClr>
              <a:buSzPts val="1200"/>
              <a:buFont typeface="Oswald"/>
              <a:buAutoNum type="arabicPeriod"/>
            </a:pPr>
            <a:r>
              <a:rPr lang="en" sz="1200">
                <a:solidFill>
                  <a:srgbClr val="205372"/>
                </a:solidFill>
                <a:latin typeface="Oswald"/>
                <a:ea typeface="Oswald"/>
                <a:cs typeface="Oswald"/>
                <a:sym typeface="Oswald"/>
              </a:rPr>
              <a:t>Review Syntax </a:t>
            </a:r>
            <a:endParaRPr sz="1200">
              <a:solidFill>
                <a:srgbClr val="205372"/>
              </a:solidFill>
              <a:latin typeface="Oswald"/>
              <a:ea typeface="Oswald"/>
              <a:cs typeface="Oswald"/>
              <a:sym typeface="Oswald"/>
            </a:endParaRPr>
          </a:p>
          <a:p>
            <a:pPr indent="0" lvl="0" marL="457200" rtl="0" algn="l">
              <a:lnSpc>
                <a:spcPct val="115000"/>
              </a:lnSpc>
              <a:spcBef>
                <a:spcPts val="1200"/>
              </a:spcBef>
              <a:spcAft>
                <a:spcPts val="0"/>
              </a:spcAft>
              <a:buClr>
                <a:schemeClr val="dk1"/>
              </a:buClr>
              <a:buSzPts val="1100"/>
              <a:buFont typeface="Arial"/>
              <a:buNone/>
            </a:pPr>
            <a:r>
              <a:t/>
            </a:r>
            <a:endParaRPr sz="1200">
              <a:solidFill>
                <a:srgbClr val="595959"/>
              </a:solidFill>
            </a:endParaRPr>
          </a:p>
          <a:p>
            <a:pPr indent="0" lvl="0" marL="0" rtl="0" algn="l">
              <a:spcBef>
                <a:spcPts val="1200"/>
              </a:spcBef>
              <a:spcAft>
                <a:spcPts val="0"/>
              </a:spcAft>
              <a:buNone/>
            </a:pPr>
            <a:r>
              <a:rPr lang="en" sz="1200"/>
              <a:t>https://www.cdc.gov/nssp/documents/guides/Query-Development-Job-Aid-508-FCx.pdf</a:t>
            </a:r>
            <a:endParaRPr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19cf25eb8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19cf25eb8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A caret in a free-text ESSENCE query can represent a search for anything, everything, and nothing—and all at the same time! If a user submitted a Chief Complaint free-text query of only a caret, the query would return </a:t>
            </a:r>
            <a:r>
              <a:rPr i="1" lang="en" sz="1300">
                <a:solidFill>
                  <a:schemeClr val="dk1"/>
                </a:solidFill>
                <a:highlight>
                  <a:srgbClr val="FFFFFF"/>
                </a:highlight>
                <a:latin typeface="Open Sans"/>
                <a:ea typeface="Open Sans"/>
                <a:cs typeface="Open Sans"/>
                <a:sym typeface="Open Sans"/>
              </a:rPr>
              <a:t>all visits</a:t>
            </a:r>
            <a:r>
              <a:rPr lang="en" sz="1300">
                <a:solidFill>
                  <a:schemeClr val="dk1"/>
                </a:solidFill>
                <a:highlight>
                  <a:srgbClr val="FFFFFF"/>
                </a:highlight>
                <a:latin typeface="Open Sans"/>
                <a:ea typeface="Open Sans"/>
                <a:cs typeface="Open Sans"/>
                <a:sym typeface="Open Sans"/>
              </a:rPr>
              <a:t>.</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Brackets are commonly used in discharge diagnosis (DD) queries. DD codes frequently begin with a bracketed list of punctuation to ensure you get the </a:t>
            </a:r>
            <a:r>
              <a:rPr i="1" lang="en" sz="1300">
                <a:solidFill>
                  <a:schemeClr val="dk1"/>
                </a:solidFill>
                <a:highlight>
                  <a:srgbClr val="FFFFFF"/>
                </a:highlight>
                <a:latin typeface="Open Sans"/>
                <a:ea typeface="Open Sans"/>
                <a:cs typeface="Open Sans"/>
                <a:sym typeface="Open Sans"/>
              </a:rPr>
              <a:t>start</a:t>
            </a:r>
            <a:r>
              <a:rPr lang="en" sz="1300">
                <a:solidFill>
                  <a:schemeClr val="dk1"/>
                </a:solidFill>
                <a:highlight>
                  <a:srgbClr val="FFFFFF"/>
                </a:highlight>
                <a:latin typeface="Open Sans"/>
                <a:ea typeface="Open Sans"/>
                <a:cs typeface="Open Sans"/>
                <a:sym typeface="Open Sans"/>
              </a:rPr>
              <a:t> of a DD code and that your queried text won’t appear in the middle. Underscores are also useful in DD queries.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 applied to terms separated by a comma, but a best practice is to include </a:t>
            </a:r>
            <a:r>
              <a:rPr i="1" lang="en" sz="1300">
                <a:solidFill>
                  <a:schemeClr val="dk1"/>
                </a:solidFill>
                <a:highlight>
                  <a:srgbClr val="FFFFFF"/>
                </a:highlight>
                <a:latin typeface="Open Sans"/>
                <a:ea typeface="Open Sans"/>
                <a:cs typeface="Open Sans"/>
                <a:sym typeface="Open Sans"/>
              </a:rPr>
              <a:t>all operators</a:t>
            </a:r>
            <a:r>
              <a:rPr lang="en" sz="1300">
                <a:solidFill>
                  <a:schemeClr val="dk1"/>
                </a:solidFill>
                <a:highlight>
                  <a:srgbClr val="FFFFFF"/>
                </a:highlight>
                <a:latin typeface="Open Sans"/>
                <a:ea typeface="Open Sans"/>
                <a:cs typeface="Open Sans"/>
                <a:sym typeface="Open Sans"/>
              </a:rPr>
              <a:t> to improve troubleshooting and readability when sharing syndrome definitions.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“AND” statements do not specify the order the terms appear or location within the field queried. “AND” operators follow the same format as “OR” statements and must be surrounded by commas. The correct query format for THIS, and THAT, and THERE follows: THIS,AND,THAT,AND,THERE</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300">
              <a:solidFill>
                <a:schemeClr val="dk1"/>
              </a:solidFill>
              <a:highlight>
                <a:srgbClr val="FFFFFF"/>
              </a:highlight>
              <a:latin typeface="Open Sans"/>
              <a:ea typeface="Open Sans"/>
              <a:cs typeface="Open Sans"/>
              <a:sym typeface="Open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2f7b3aae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2f7b3aae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highlight>
                  <a:srgbClr val="FFFFFF"/>
                </a:highlight>
                <a:latin typeface="Open Sans"/>
                <a:ea typeface="Open Sans"/>
                <a:cs typeface="Open Sans"/>
                <a:sym typeface="Open Sans"/>
              </a:rPr>
              <a:t>,(,^cough^,or,^fever^,),andnot,^cold^,),and,^flu^</a:t>
            </a:r>
            <a:endParaRPr sz="1300">
              <a:solidFill>
                <a:schemeClr val="dk1"/>
              </a:solidFill>
              <a:highlight>
                <a:srgbClr val="FFFFFF"/>
              </a:highlight>
              <a:latin typeface="Open Sans"/>
              <a:ea typeface="Open Sans"/>
              <a:cs typeface="Open Sans"/>
              <a:sym typeface="Open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highlight>
                  <a:srgbClr val="FFFFFF"/>
                </a:highlight>
                <a:latin typeface="Open Sans"/>
                <a:ea typeface="Open Sans"/>
                <a:cs typeface="Open Sans"/>
                <a:sym typeface="Open Sans"/>
              </a:rPr>
              <a:t>Note the common practice of enclosing a free-text term within two carets. This ensures that despite the location or order, the terms cough, fever, or flu will appear in the Chief Complaint and be applied correctly.</a:t>
            </a:r>
            <a:endParaRPr sz="1300">
              <a:solidFill>
                <a:schemeClr val="dk1"/>
              </a:solidFill>
              <a:highlight>
                <a:srgbClr val="FFFFFF"/>
              </a:highlight>
              <a:latin typeface="Open Sans"/>
              <a:ea typeface="Open Sans"/>
              <a:cs typeface="Open Sans"/>
              <a:sym typeface="Open Sans"/>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highlight>
                  <a:srgbClr val="FFFFFF"/>
                </a:highlight>
                <a:latin typeface="Open Sans"/>
                <a:ea typeface="Open Sans"/>
                <a:cs typeface="Open Sans"/>
                <a:sym typeface="Open Sans"/>
              </a:rPr>
              <a:t>For short text segments like the preceding ^flu^ example, surrounding text in carets increases the power of your query by allowing a single term to return text related to FLU and inFLUenza; however, these short text segments can also appear within other words like FLUid, reFLUx, or inFLUence. The example above solves this problem by linking ^Flu^ to other terms with an “And” operator to help narrow down results.</a:t>
            </a:r>
            <a:endParaRPr sz="1300">
              <a:solidFill>
                <a:schemeClr val="dk1"/>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u="sng">
                <a:solidFill>
                  <a:schemeClr val="hlink"/>
                </a:solidFill>
                <a:hlinkClick r:id="rId2"/>
              </a:rPr>
              <a:t>https://www.cdc.gov/nssp/tech-tips/free-text-coding/part1.html</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32b314ed1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32b314ed1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19cf25eb8e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19cf25eb8e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NSSP–ESSENCE Chief Complaint SubSyndrome “DrowningOrSubmersion.” This syndrome uses the Chief Complaint field, searching for one or more of the following terms: DROWN, DROWNED, DROWNING, SUBMERSION, SUBMERGE, or UNDER WATER.</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This DrowningOrSubmersion ESSENCE SubSyndrome does not leverage other fields and sometimes captures a few false positives and misses true drowning or submersion visits, so there is room for improvement. Keep in mind, however, that the subsyndrome in ESSENCE captures intended ED visits quite well. In this walkthrough, we are improving upon an </a:t>
            </a:r>
            <a:r>
              <a:rPr i="1" lang="en" sz="1300">
                <a:solidFill>
                  <a:schemeClr val="dk1"/>
                </a:solidFill>
                <a:highlight>
                  <a:srgbClr val="FFFFFF"/>
                </a:highlight>
                <a:latin typeface="Open Sans"/>
                <a:ea typeface="Open Sans"/>
                <a:cs typeface="Open Sans"/>
                <a:sym typeface="Open Sans"/>
              </a:rPr>
              <a:t>already successful</a:t>
            </a:r>
            <a:r>
              <a:rPr lang="en" sz="1300">
                <a:solidFill>
                  <a:schemeClr val="dk1"/>
                </a:solidFill>
                <a:highlight>
                  <a:srgbClr val="FFFFFF"/>
                </a:highlight>
                <a:latin typeface="Open Sans"/>
                <a:ea typeface="Open Sans"/>
                <a:cs typeface="Open Sans"/>
                <a:sym typeface="Open Sans"/>
              </a:rPr>
              <a:t> syndrome definition.</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sz="1300">
              <a:solidFill>
                <a:schemeClr val="dk1"/>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https://www.cdc.gov/nssp/drowning-and-submersion-syndrome-definitions.html</a:t>
            </a:r>
            <a:endParaRPr sz="1300">
              <a:solidFill>
                <a:schemeClr val="dk1"/>
              </a:solidFill>
              <a:highlight>
                <a:srgbClr val="FFFFFF"/>
              </a:highlight>
              <a:latin typeface="Open Sans"/>
              <a:ea typeface="Open Sans"/>
              <a:cs typeface="Open Sans"/>
              <a:sym typeface="Open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19cf25eb8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19cf25eb8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subsyndrome currently being used provided an excellent starting point. We looked at the two terms that have a major influence over how data returns for this syndrome: DROWN and SUBMER.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SUBMER appears to work very well. After a quick review, we noticed some false positives but nearly all true positives.</a:t>
            </a:r>
            <a:endParaRPr/>
          </a:p>
          <a:p>
            <a:pPr indent="0" lvl="0" marL="0" rtl="0" algn="l">
              <a:spcBef>
                <a:spcPts val="0"/>
              </a:spcBef>
              <a:spcAft>
                <a:spcPts val="0"/>
              </a:spcAft>
              <a:buNone/>
            </a:pPr>
            <a:r>
              <a:rPr lang="en"/>
              <a:t>DROWN (when searched as a free-text query) already negates some false positives that are artifacts of the way ESSENCE’s fuzzy-matching algorithms work. These are, for example, false positives from Chief Complaints like “molar recently CROWNED” or misspelled words like “patient DROWSING from meds.” Two other negations were selected for common false positives FEEL DROWN and FELT DROWN.</a:t>
            </a:r>
            <a:endParaRPr/>
          </a:p>
          <a:p>
            <a:pPr indent="0" lvl="0" marL="0" rtl="0" algn="l">
              <a:spcBef>
                <a:spcPts val="0"/>
              </a:spcBef>
              <a:spcAft>
                <a:spcPts val="0"/>
              </a:spcAft>
              <a:buNone/>
            </a:pPr>
            <a:r>
              <a:rPr lang="en"/>
              <a:t>Next, we reviewed CCQV Chief Complaint Query Validation tool -  data to identify other drowning-related key terms. We focused on text contained in positive visit data and other Chief Complaint text indicating possible drownings, submersion, and related location or activities.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BOTTOM OF POOL – A lot of unintended visits are due to patients hitting their heads on the bottom of a pool. Most true positive visits already have a positive ICD-10 code. What seems to capture the rest is the code ^FOUND^BOTTOM^POOL^ or ^NOTE^BOTTOM^POOL^.</a:t>
            </a:r>
            <a:endParaRPr/>
          </a:p>
          <a:p>
            <a:pPr indent="0" lvl="0" marL="0" rtl="0" algn="l">
              <a:spcBef>
                <a:spcPts val="0"/>
              </a:spcBef>
              <a:spcAft>
                <a:spcPts val="0"/>
              </a:spcAft>
              <a:buNone/>
            </a:pPr>
            <a:r>
              <a:rPr lang="en"/>
              <a:t>WATER IN LUNGS – The code ^WATER^LUNG^ returns a lot of visits (878), and a quick review revealed that most are not the visit types we intend to capture. Also, the crossover between WATER^LUNGS and the identified ICD-10 is only 35 (4%) ED visits across CCQV data from January through November 2018. For reference, the term ^SUBMER^ returns 737 visits during the same period, and the crossover between these data and the ICD-10 positive visits is 363 (49%). We chose to not include this term because it pulls too many false positives, and the likelihood that a portion of true-positives will be captured by other terms and codes.</a:t>
            </a:r>
            <a:endParaRPr/>
          </a:p>
          <a:p>
            <a:pPr indent="0" lvl="0" marL="0" rtl="0" algn="l">
              <a:spcBef>
                <a:spcPts val="0"/>
              </a:spcBef>
              <a:spcAft>
                <a:spcPts val="0"/>
              </a:spcAft>
              <a:buNone/>
            </a:pPr>
            <a:r>
              <a:rPr lang="en"/>
              <a:t>UNRESPONSIVE IN POOL – The code ^UNRESPONSIVE^,and,^POOL^ doesn’t return many visits. After removing ICD-10-positive cases and spot checking the remaining data, about half the returned visits referred to a true “pool” accident whereas the half referred to a pool of bodily fluids. We decided not to use this term.</a:t>
            </a:r>
            <a:endParaRPr/>
          </a:p>
          <a:p>
            <a:pPr indent="0" lvl="0" marL="0" rtl="0" algn="l">
              <a:spcBef>
                <a:spcPts val="0"/>
              </a:spcBef>
              <a:spcAft>
                <a:spcPts val="0"/>
              </a:spcAft>
              <a:buNone/>
            </a:pPr>
            <a:r>
              <a:rPr lang="en"/>
              <a:t>UNDERWATER – The code ^Under^Water^ returns a lot of false positives. Most true positives were already picked up by the ICD-10 portion. A lower false positive count can be achieved with the code ^UNDER^WATER^,and,(,^TUB^,or,^POOL^,or,^BATH^,or,^SWIM^,or,^LAKE^,or,^POND^,or,^OCEAN^,or,^WAVE^,).</a:t>
            </a:r>
            <a:endParaRPr/>
          </a:p>
          <a:p>
            <a:pPr indent="0" lvl="0" marL="0" rtl="0" algn="l">
              <a:spcBef>
                <a:spcPts val="0"/>
              </a:spcBef>
              <a:spcAft>
                <a:spcPts val="0"/>
              </a:spcAft>
              <a:buNone/>
            </a:pPr>
            <a:r>
              <a:rPr lang="en"/>
              <a:t>INHALED WATER – The code ^INHALE^WATER^ appears to be working alright, but improvements were made similar to the UNDERWATER term to create ^WATER^,and,^INHAL^,and,(,^TUB^,or,^POOL^,or,^BATH^,or,^SWIM^,or,^LAKE^,or,^POND^,or,^OCEAN^,or,^WAVE^,).</a:t>
            </a:r>
            <a:endParaRPr/>
          </a:p>
          <a:p>
            <a:pPr indent="0" lvl="0" marL="0" rtl="0" algn="l">
              <a:spcBef>
                <a:spcPts val="0"/>
              </a:spcBef>
              <a:spcAft>
                <a:spcPts val="0"/>
              </a:spcAft>
              <a:buNone/>
            </a:pPr>
            <a:r>
              <a:rPr lang="en"/>
              <a:t>SINK – This term brings up an excessive number of bathroom sinks and is not a good term for the intent of this query.</a:t>
            </a:r>
            <a:endParaRPr/>
          </a:p>
          <a:p>
            <a:pPr indent="0" lvl="0" marL="0" rtl="0" algn="l">
              <a:spcBef>
                <a:spcPts val="0"/>
              </a:spcBef>
              <a:spcAft>
                <a:spcPts val="0"/>
              </a:spcAft>
              <a:buNone/>
            </a:pPr>
            <a:r>
              <a:rPr lang="en"/>
              <a:t>FOUND POOL, TUB, BATH, SWIM – A brief review of the returns for these terms showed a lot of false positives. Other than the already discussed ^FOUND^BOTTOM^POOL^ or ^NOTE^BOTTOM^POOL^, these terms were excluded.</a:t>
            </a:r>
            <a:endParaRPr/>
          </a:p>
          <a:p>
            <a:pPr indent="0" lvl="0" marL="0" rtl="0" algn="l">
              <a:spcBef>
                <a:spcPts val="0"/>
              </a:spcBef>
              <a:spcAft>
                <a:spcPts val="0"/>
              </a:spcAft>
              <a:buNone/>
            </a:pPr>
            <a:r>
              <a:rPr lang="en"/>
              <a:t>We encourage others to tailor this definition to the types of bodies of water in their regions. Some ideas could be assessing terms like Rocks, Logs, Rip Tides, Currents, Rivers, and Creeks.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19cf25eb8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19cf25eb8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09f7a064e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09f7a064e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09f7a064e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09f7a064e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09f7a064e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09f7a064e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Title">
  <p:cSld name="Welcome Message_1">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4"/>
          <p:cNvSpPr/>
          <p:nvPr/>
        </p:nvSpPr>
        <p:spPr>
          <a:xfrm>
            <a:off x="25" y="1799344"/>
            <a:ext cx="9144000" cy="2128800"/>
          </a:xfrm>
          <a:prstGeom prst="rect">
            <a:avLst/>
          </a:prstGeom>
          <a:solidFill>
            <a:srgbClr val="FFFFFF">
              <a:alpha val="8313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4"/>
          <p:cNvSpPr txBox="1"/>
          <p:nvPr>
            <p:ph idx="1" type="body"/>
          </p:nvPr>
        </p:nvSpPr>
        <p:spPr>
          <a:xfrm>
            <a:off x="734125" y="3430800"/>
            <a:ext cx="7675800" cy="357300"/>
          </a:xfrm>
          <a:prstGeom prst="rect">
            <a:avLst/>
          </a:prstGeom>
          <a:noFill/>
          <a:ln>
            <a:noFill/>
          </a:ln>
        </p:spPr>
        <p:txBody>
          <a:bodyPr anchorCtr="0" anchor="t" bIns="45650" lIns="45650" spcFirstLastPara="1" rIns="45650" wrap="square" tIns="45650">
            <a:noAutofit/>
          </a:bodyPr>
          <a:lstStyle>
            <a:lvl1pPr indent="-342900" lvl="0" marL="457200" marR="0" algn="ctr">
              <a:lnSpc>
                <a:spcPct val="130000"/>
              </a:lnSpc>
              <a:spcBef>
                <a:spcPts val="210"/>
              </a:spcBef>
              <a:spcAft>
                <a:spcPts val="0"/>
              </a:spcAft>
              <a:buClr>
                <a:srgbClr val="1F497D"/>
              </a:buClr>
              <a:buSzPts val="1800"/>
              <a:buFont typeface="Oswald SemiBold"/>
              <a:buChar char="●"/>
              <a:defRPr i="1" sz="1800" u="none" cap="none" strike="noStrike">
                <a:solidFill>
                  <a:srgbClr val="1F497D"/>
                </a:solidFill>
                <a:latin typeface="Oswald SemiBold"/>
                <a:ea typeface="Oswald SemiBold"/>
                <a:cs typeface="Oswald SemiBold"/>
                <a:sym typeface="Oswald SemiBold"/>
              </a:defRPr>
            </a:lvl1pPr>
            <a:lvl2pPr indent="-355600" lvl="1" marL="914400" marR="0" algn="ctr">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ctr">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ctr">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ctr">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ctr">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ctr">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ctr">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sp>
        <p:nvSpPr>
          <p:cNvPr id="57" name="Google Shape;57;p14"/>
          <p:cNvSpPr txBox="1"/>
          <p:nvPr>
            <p:ph idx="2" type="body"/>
          </p:nvPr>
        </p:nvSpPr>
        <p:spPr>
          <a:xfrm>
            <a:off x="25" y="2460200"/>
            <a:ext cx="9144000" cy="705300"/>
          </a:xfrm>
          <a:prstGeom prst="rect">
            <a:avLst/>
          </a:prstGeom>
          <a:noFill/>
          <a:ln>
            <a:noFill/>
          </a:ln>
        </p:spPr>
        <p:txBody>
          <a:bodyPr anchorCtr="0" anchor="t" bIns="45650" lIns="45650" spcFirstLastPara="1" rIns="45650" wrap="square" tIns="45650">
            <a:noAutofit/>
          </a:bodyPr>
          <a:lstStyle>
            <a:lvl1pPr indent="-355600" lvl="0" marL="457200" marR="0" algn="ctr">
              <a:lnSpc>
                <a:spcPct val="130000"/>
              </a:lnSpc>
              <a:spcBef>
                <a:spcPts val="210"/>
              </a:spcBef>
              <a:spcAft>
                <a:spcPts val="0"/>
              </a:spcAft>
              <a:buClr>
                <a:srgbClr val="C34511"/>
              </a:buClr>
              <a:buSzPts val="2000"/>
              <a:buFont typeface="Oswald SemiBold"/>
              <a:buChar char="●"/>
              <a:defRPr u="none" cap="none" strike="noStrike">
                <a:solidFill>
                  <a:srgbClr val="C34511"/>
                </a:solidFill>
                <a:latin typeface="Oswald SemiBold"/>
                <a:ea typeface="Oswald SemiBold"/>
                <a:cs typeface="Oswald SemiBold"/>
                <a:sym typeface="Oswald SemiBold"/>
              </a:defRPr>
            </a:lvl1pPr>
            <a:lvl2pPr indent="-355600" lvl="1" marL="914400" marR="0" algn="ctr">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ctr">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ctr">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ctr">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ctr">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ctr">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ctr">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ctr">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pic>
        <p:nvPicPr>
          <p:cNvPr id="58" name="Google Shape;58;p14"/>
          <p:cNvPicPr preferRelativeResize="0"/>
          <p:nvPr/>
        </p:nvPicPr>
        <p:blipFill rotWithShape="1">
          <a:blip r:embed="rId3">
            <a:alphaModFix/>
          </a:blip>
          <a:srcRect b="0" l="0" r="0" t="0"/>
          <a:stretch/>
        </p:blipFill>
        <p:spPr>
          <a:xfrm>
            <a:off x="3442400" y="1971650"/>
            <a:ext cx="2259250" cy="488550"/>
          </a:xfrm>
          <a:prstGeom prst="rect">
            <a:avLst/>
          </a:prstGeom>
          <a:noFill/>
          <a:ln>
            <a:noFill/>
          </a:ln>
        </p:spPr>
      </p:pic>
      <p:cxnSp>
        <p:nvCxnSpPr>
          <p:cNvPr id="59" name="Google Shape;59;p14"/>
          <p:cNvCxnSpPr/>
          <p:nvPr/>
        </p:nvCxnSpPr>
        <p:spPr>
          <a:xfrm>
            <a:off x="555375" y="3312475"/>
            <a:ext cx="8013300" cy="0"/>
          </a:xfrm>
          <a:prstGeom prst="straightConnector1">
            <a:avLst/>
          </a:prstGeom>
          <a:noFill/>
          <a:ln cap="flat" cmpd="sng" w="9525">
            <a:solidFill>
              <a:srgbClr val="1F497D"/>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Welcome Message_2">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5"/>
          <p:cNvSpPr/>
          <p:nvPr/>
        </p:nvSpPr>
        <p:spPr>
          <a:xfrm>
            <a:off x="25" y="1799344"/>
            <a:ext cx="9144000" cy="2128800"/>
          </a:xfrm>
          <a:prstGeom prst="rect">
            <a:avLst/>
          </a:prstGeom>
          <a:solidFill>
            <a:srgbClr val="FFFFFF">
              <a:alpha val="8313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5"/>
          <p:cNvSpPr txBox="1"/>
          <p:nvPr>
            <p:ph idx="1" type="body"/>
          </p:nvPr>
        </p:nvSpPr>
        <p:spPr>
          <a:xfrm>
            <a:off x="1367100" y="2665875"/>
            <a:ext cx="7675800" cy="299400"/>
          </a:xfrm>
          <a:prstGeom prst="rect">
            <a:avLst/>
          </a:prstGeom>
          <a:noFill/>
          <a:ln>
            <a:noFill/>
          </a:ln>
        </p:spPr>
        <p:txBody>
          <a:bodyPr anchorCtr="0" anchor="t" bIns="45650" lIns="45650" spcFirstLastPara="1" rIns="45650" wrap="square" tIns="45650">
            <a:noAutofit/>
          </a:bodyPr>
          <a:lstStyle>
            <a:lvl1pPr indent="-355600" lvl="0" marL="457200" marR="0" algn="l">
              <a:lnSpc>
                <a:spcPct val="130000"/>
              </a:lnSpc>
              <a:spcBef>
                <a:spcPts val="210"/>
              </a:spcBef>
              <a:spcAft>
                <a:spcPts val="0"/>
              </a:spcAft>
              <a:buClr>
                <a:srgbClr val="C34511"/>
              </a:buClr>
              <a:buSzPts val="2000"/>
              <a:buFont typeface="Oswald SemiBold"/>
              <a:buChar char="●"/>
              <a:defRPr u="none" cap="none" strike="noStrike">
                <a:solidFill>
                  <a:srgbClr val="C34511"/>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sp>
        <p:nvSpPr>
          <p:cNvPr id="63" name="Google Shape;63;p15"/>
          <p:cNvSpPr txBox="1"/>
          <p:nvPr>
            <p:ph idx="2" type="body"/>
          </p:nvPr>
        </p:nvSpPr>
        <p:spPr>
          <a:xfrm>
            <a:off x="1366975" y="3015844"/>
            <a:ext cx="7675800" cy="357300"/>
          </a:xfrm>
          <a:prstGeom prst="rect">
            <a:avLst/>
          </a:prstGeom>
          <a:noFill/>
          <a:ln>
            <a:noFill/>
          </a:ln>
        </p:spPr>
        <p:txBody>
          <a:bodyPr anchorCtr="0" anchor="t" bIns="45650" lIns="45650" spcFirstLastPara="1" rIns="45650" wrap="square" tIns="45650">
            <a:noAutofit/>
          </a:bodyPr>
          <a:lstStyle>
            <a:lvl1pPr indent="-342900" lvl="0" marL="457200" marR="0" algn="l">
              <a:lnSpc>
                <a:spcPct val="130000"/>
              </a:lnSpc>
              <a:spcBef>
                <a:spcPts val="210"/>
              </a:spcBef>
              <a:spcAft>
                <a:spcPts val="0"/>
              </a:spcAft>
              <a:buClr>
                <a:srgbClr val="1F497D"/>
              </a:buClr>
              <a:buSzPts val="1800"/>
              <a:buFont typeface="Oswald SemiBold"/>
              <a:buChar char="●"/>
              <a:defRPr i="1" sz="1800" u="none" cap="none" strike="noStrike">
                <a:solidFill>
                  <a:srgbClr val="1F497D"/>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pic>
        <p:nvPicPr>
          <p:cNvPr id="64" name="Google Shape;64;p15"/>
          <p:cNvPicPr preferRelativeResize="0"/>
          <p:nvPr/>
        </p:nvPicPr>
        <p:blipFill rotWithShape="1">
          <a:blip r:embed="rId3">
            <a:alphaModFix/>
          </a:blip>
          <a:srcRect b="0" l="0" r="0" t="0"/>
          <a:stretch/>
        </p:blipFill>
        <p:spPr>
          <a:xfrm>
            <a:off x="317275" y="2007628"/>
            <a:ext cx="788675" cy="757125"/>
          </a:xfrm>
          <a:prstGeom prst="rect">
            <a:avLst/>
          </a:prstGeom>
          <a:noFill/>
          <a:ln>
            <a:noFill/>
          </a:ln>
        </p:spPr>
      </p:pic>
      <p:sp>
        <p:nvSpPr>
          <p:cNvPr id="65" name="Google Shape;65;p15"/>
          <p:cNvSpPr txBox="1"/>
          <p:nvPr>
            <p:ph idx="3" type="body"/>
          </p:nvPr>
        </p:nvSpPr>
        <p:spPr>
          <a:xfrm>
            <a:off x="1366975" y="2094850"/>
            <a:ext cx="7675800" cy="299400"/>
          </a:xfrm>
          <a:prstGeom prst="rect">
            <a:avLst/>
          </a:prstGeom>
          <a:noFill/>
          <a:ln>
            <a:noFill/>
          </a:ln>
        </p:spPr>
        <p:txBody>
          <a:bodyPr anchorCtr="0" anchor="t" bIns="45650" lIns="45650" spcFirstLastPara="1" rIns="45650" wrap="square" tIns="45650">
            <a:noAutofit/>
          </a:bodyPr>
          <a:lstStyle>
            <a:lvl1pPr indent="-381000" lvl="0" marL="457200" marR="0" algn="l">
              <a:lnSpc>
                <a:spcPct val="130000"/>
              </a:lnSpc>
              <a:spcBef>
                <a:spcPts val="210"/>
              </a:spcBef>
              <a:spcAft>
                <a:spcPts val="0"/>
              </a:spcAft>
              <a:buClr>
                <a:srgbClr val="C34511"/>
              </a:buClr>
              <a:buSzPts val="2400"/>
              <a:buFont typeface="Oswald SemiBold"/>
              <a:buChar char="●"/>
              <a:defRPr sz="2400" u="none" cap="none" strike="noStrike">
                <a:solidFill>
                  <a:srgbClr val="C34511"/>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cxnSp>
        <p:nvCxnSpPr>
          <p:cNvPr id="66" name="Google Shape;66;p15"/>
          <p:cNvCxnSpPr/>
          <p:nvPr/>
        </p:nvCxnSpPr>
        <p:spPr>
          <a:xfrm>
            <a:off x="1259525" y="2608325"/>
            <a:ext cx="3927300" cy="0"/>
          </a:xfrm>
          <a:prstGeom prst="straightConnector1">
            <a:avLst/>
          </a:prstGeom>
          <a:noFill/>
          <a:ln cap="flat" cmpd="sng" w="9525">
            <a:solidFill>
              <a:srgbClr val="C34511"/>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ith title">
  <p:cSld name="Quote_1">
    <p:spTree>
      <p:nvGrpSpPr>
        <p:cNvPr id="67" name="Shape 67"/>
        <p:cNvGrpSpPr/>
        <p:nvPr/>
      </p:nvGrpSpPr>
      <p:grpSpPr>
        <a:xfrm>
          <a:off x="0" y="0"/>
          <a:ext cx="0" cy="0"/>
          <a:chOff x="0" y="0"/>
          <a:chExt cx="0" cy="0"/>
        </a:xfrm>
      </p:grpSpPr>
      <p:sp>
        <p:nvSpPr>
          <p:cNvPr id="68" name="Google Shape;68;p16"/>
          <p:cNvSpPr txBox="1"/>
          <p:nvPr>
            <p:ph idx="12" type="sldNum"/>
          </p:nvPr>
        </p:nvSpPr>
        <p:spPr>
          <a:xfrm>
            <a:off x="8245450" y="4737169"/>
            <a:ext cx="441000" cy="168600"/>
          </a:xfrm>
          <a:prstGeom prst="rect">
            <a:avLst/>
          </a:prstGeom>
          <a:solidFill>
            <a:srgbClr val="1F497D"/>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1pPr>
            <a:lvl2pPr indent="0" lvl="1"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2pPr>
            <a:lvl3pPr indent="0" lvl="2"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3pPr>
            <a:lvl4pPr indent="0" lvl="3"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4pPr>
            <a:lvl5pPr indent="0" lvl="4"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5pPr>
            <a:lvl6pPr indent="0" lvl="5"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6pPr>
            <a:lvl7pPr indent="0" lvl="6"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7pPr>
            <a:lvl8pPr indent="0" lvl="7"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8pPr>
            <a:lvl9pPr indent="0" lvl="8"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9pPr>
          </a:lstStyle>
          <a:p>
            <a:pPr indent="0" lvl="0" marL="0" rtl="0" algn="ctr">
              <a:spcBef>
                <a:spcPts val="0"/>
              </a:spcBef>
              <a:spcAft>
                <a:spcPts val="0"/>
              </a:spcAft>
              <a:buNone/>
            </a:pPr>
            <a:fld id="{00000000-1234-1234-1234-123412341234}" type="slidenum">
              <a:rPr lang="en"/>
              <a:t>‹#›</a:t>
            </a:fld>
            <a:endParaRPr/>
          </a:p>
        </p:txBody>
      </p:sp>
      <p:sp>
        <p:nvSpPr>
          <p:cNvPr id="69" name="Google Shape;69;p16"/>
          <p:cNvSpPr txBox="1"/>
          <p:nvPr>
            <p:ph idx="1" type="body"/>
          </p:nvPr>
        </p:nvSpPr>
        <p:spPr>
          <a:xfrm>
            <a:off x="414900" y="1314575"/>
            <a:ext cx="8271900" cy="3420300"/>
          </a:xfrm>
          <a:prstGeom prst="rect">
            <a:avLst/>
          </a:prstGeom>
          <a:noFill/>
          <a:ln>
            <a:noFill/>
          </a:ln>
        </p:spPr>
        <p:txBody>
          <a:bodyPr anchorCtr="0" anchor="t" bIns="45650" lIns="45650" spcFirstLastPara="1" rIns="45650" wrap="square" tIns="45650">
            <a:noAutofit/>
          </a:bodyPr>
          <a:lstStyle>
            <a:lvl1pPr indent="-355600" lvl="0" marL="457200" marR="0" algn="l">
              <a:lnSpc>
                <a:spcPct val="130000"/>
              </a:lnSpc>
              <a:spcBef>
                <a:spcPts val="210"/>
              </a:spcBef>
              <a:spcAft>
                <a:spcPts val="0"/>
              </a:spcAft>
              <a:buClr>
                <a:srgbClr val="1F497D"/>
              </a:buClr>
              <a:buSzPts val="2000"/>
              <a:buFont typeface="Oswald"/>
              <a:buChar char="●"/>
              <a:defRPr i="0" sz="2000" u="none" cap="none" strike="noStrike">
                <a:solidFill>
                  <a:srgbClr val="1F497D"/>
                </a:solidFill>
                <a:latin typeface="Oswald"/>
                <a:ea typeface="Oswald"/>
                <a:cs typeface="Oswald"/>
                <a:sym typeface="Oswald"/>
              </a:defRPr>
            </a:lvl1pPr>
            <a:lvl2pPr indent="-355600" lvl="1" marL="914400" marR="0" algn="l">
              <a:lnSpc>
                <a:spcPct val="130000"/>
              </a:lnSpc>
              <a:spcBef>
                <a:spcPts val="210"/>
              </a:spcBef>
              <a:spcAft>
                <a:spcPts val="0"/>
              </a:spcAft>
              <a:buClr>
                <a:srgbClr val="1F497D"/>
              </a:buClr>
              <a:buSzPts val="2000"/>
              <a:buFont typeface="Oswald"/>
              <a:buChar char="○"/>
              <a:defRPr i="1" sz="2000" u="none" cap="none" strike="noStrike">
                <a:solidFill>
                  <a:srgbClr val="1F497D"/>
                </a:solidFill>
                <a:latin typeface="Oswald"/>
                <a:ea typeface="Oswald"/>
                <a:cs typeface="Oswald"/>
                <a:sym typeface="Oswald"/>
              </a:defRPr>
            </a:lvl2pPr>
            <a:lvl3pPr indent="-355600" lvl="2" marL="1371600" marR="0" algn="l">
              <a:lnSpc>
                <a:spcPct val="130000"/>
              </a:lnSpc>
              <a:spcBef>
                <a:spcPts val="210"/>
              </a:spcBef>
              <a:spcAft>
                <a:spcPts val="0"/>
              </a:spcAft>
              <a:buClr>
                <a:srgbClr val="1F497D"/>
              </a:buClr>
              <a:buSzPts val="2000"/>
              <a:buFont typeface="Oswald Medium"/>
              <a:buChar char="■"/>
              <a:defRPr i="0" sz="2000" u="sng" cap="none" strike="noStrike">
                <a:solidFill>
                  <a:srgbClr val="1F497D"/>
                </a:solidFill>
                <a:latin typeface="Oswald Medium"/>
                <a:ea typeface="Oswald Medium"/>
                <a:cs typeface="Oswald Medium"/>
                <a:sym typeface="Oswald Medium"/>
              </a:defRPr>
            </a:lvl3pPr>
            <a:lvl4pPr indent="-355600" lvl="3" marL="1828800" marR="0" algn="l">
              <a:lnSpc>
                <a:spcPct val="130000"/>
              </a:lnSpc>
              <a:spcBef>
                <a:spcPts val="210"/>
              </a:spcBef>
              <a:spcAft>
                <a:spcPts val="0"/>
              </a:spcAft>
              <a:buClr>
                <a:srgbClr val="1F497D"/>
              </a:buClr>
              <a:buSzPts val="2000"/>
              <a:buFont typeface="Oswald"/>
              <a:buChar char="●"/>
              <a:defRPr i="1" sz="2000" u="sng" cap="none" strike="noStrike">
                <a:solidFill>
                  <a:srgbClr val="1F497D"/>
                </a:solidFill>
                <a:latin typeface="Oswald"/>
                <a:ea typeface="Oswald"/>
                <a:cs typeface="Oswald"/>
                <a:sym typeface="Oswald"/>
              </a:defRPr>
            </a:lvl4pPr>
            <a:lvl5pPr indent="-355600" lvl="4" marL="2286000" marR="0" algn="l">
              <a:lnSpc>
                <a:spcPct val="130000"/>
              </a:lnSpc>
              <a:spcBef>
                <a:spcPts val="210"/>
              </a:spcBef>
              <a:spcAft>
                <a:spcPts val="0"/>
              </a:spcAft>
              <a:buClr>
                <a:srgbClr val="1F497D"/>
              </a:buClr>
              <a:buSzPts val="2000"/>
              <a:buFont typeface="Oswald SemiBold"/>
              <a:buChar char="○"/>
              <a:defRPr i="0" sz="2000" u="none" cap="none" strike="noStrike">
                <a:solidFill>
                  <a:srgbClr val="1F497D"/>
                </a:solidFill>
                <a:latin typeface="Oswald SemiBold"/>
                <a:ea typeface="Oswald SemiBold"/>
                <a:cs typeface="Oswald SemiBold"/>
                <a:sym typeface="Oswald SemiBold"/>
              </a:defRPr>
            </a:lvl5pPr>
            <a:lvl6pPr indent="-355600" lvl="5" marL="2743200" marR="0" algn="l">
              <a:lnSpc>
                <a:spcPct val="130000"/>
              </a:lnSpc>
              <a:spcBef>
                <a:spcPts val="210"/>
              </a:spcBef>
              <a:spcAft>
                <a:spcPts val="0"/>
              </a:spcAft>
              <a:buClr>
                <a:srgbClr val="1F497D"/>
              </a:buClr>
              <a:buSzPts val="2000"/>
              <a:buFont typeface="Oswald Medium"/>
              <a:buChar char="■"/>
              <a:defRPr i="1" sz="2000" u="none" cap="none" strike="noStrike">
                <a:solidFill>
                  <a:srgbClr val="1F497D"/>
                </a:solidFill>
                <a:latin typeface="Oswald Medium"/>
                <a:ea typeface="Oswald Medium"/>
                <a:cs typeface="Oswald Medium"/>
                <a:sym typeface="Oswald Medium"/>
              </a:defRPr>
            </a:lvl6pPr>
            <a:lvl7pPr indent="-355600" lvl="6" marL="3200400" marR="0" algn="l">
              <a:lnSpc>
                <a:spcPct val="130000"/>
              </a:lnSpc>
              <a:spcBef>
                <a:spcPts val="210"/>
              </a:spcBef>
              <a:spcAft>
                <a:spcPts val="0"/>
              </a:spcAft>
              <a:buClr>
                <a:srgbClr val="1F497D"/>
              </a:buClr>
              <a:buSzPts val="2000"/>
              <a:buFont typeface="Oswald Medium"/>
              <a:buChar char="●"/>
              <a:defRPr i="0" sz="2000" u="sng" cap="none" strike="noStrike">
                <a:solidFill>
                  <a:srgbClr val="1F497D"/>
                </a:solidFill>
                <a:latin typeface="Oswald Medium"/>
                <a:ea typeface="Oswald Medium"/>
                <a:cs typeface="Oswald Medium"/>
                <a:sym typeface="Oswald Medium"/>
              </a:defRPr>
            </a:lvl7pPr>
            <a:lvl8pPr indent="-355600" lvl="7" marL="3657600" marR="0" algn="l">
              <a:lnSpc>
                <a:spcPct val="130000"/>
              </a:lnSpc>
              <a:spcBef>
                <a:spcPts val="210"/>
              </a:spcBef>
              <a:spcAft>
                <a:spcPts val="0"/>
              </a:spcAft>
              <a:buClr>
                <a:srgbClr val="1F497D"/>
              </a:buClr>
              <a:buSzPts val="2000"/>
              <a:buFont typeface="Oswald"/>
              <a:buChar char="○"/>
              <a:defRPr i="1" sz="2000" u="sng" cap="none" strike="noStrike">
                <a:solidFill>
                  <a:srgbClr val="1F497D"/>
                </a:solidFill>
                <a:latin typeface="Oswald"/>
                <a:ea typeface="Oswald"/>
                <a:cs typeface="Oswald"/>
                <a:sym typeface="Oswald"/>
              </a:defRPr>
            </a:lvl8pPr>
            <a:lvl9pPr indent="-342900" lvl="8" marL="4114800" marR="0" algn="l">
              <a:lnSpc>
                <a:spcPct val="130000"/>
              </a:lnSpc>
              <a:spcBef>
                <a:spcPts val="210"/>
              </a:spcBef>
              <a:spcAft>
                <a:spcPts val="0"/>
              </a:spcAft>
              <a:buClr>
                <a:srgbClr val="1F497D"/>
              </a:buClr>
              <a:buSzPts val="1800"/>
              <a:buFont typeface="Oswald Medium"/>
              <a:buChar char="■"/>
              <a:defRPr i="1" sz="1800" u="none" cap="none" strike="noStrike">
                <a:solidFill>
                  <a:srgbClr val="1F497D"/>
                </a:solidFill>
                <a:latin typeface="Oswald Medium"/>
                <a:ea typeface="Oswald Medium"/>
                <a:cs typeface="Oswald Medium"/>
                <a:sym typeface="Oswald Medium"/>
              </a:defRPr>
            </a:lvl9pPr>
          </a:lstStyle>
          <a:p/>
        </p:txBody>
      </p:sp>
      <p:sp>
        <p:nvSpPr>
          <p:cNvPr id="70" name="Google Shape;70;p16"/>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lvl1pPr indent="-381000" lvl="0" marL="457200" marR="0" algn="l">
              <a:lnSpc>
                <a:spcPct val="130000"/>
              </a:lnSpc>
              <a:spcBef>
                <a:spcPts val="210"/>
              </a:spcBef>
              <a:spcAft>
                <a:spcPts val="0"/>
              </a:spcAft>
              <a:buClr>
                <a:srgbClr val="C34511"/>
              </a:buClr>
              <a:buSzPts val="2400"/>
              <a:buFont typeface="Oswald SemiBold"/>
              <a:buChar char="●"/>
              <a:defRPr sz="2400" u="none" cap="none" strike="noStrike">
                <a:solidFill>
                  <a:srgbClr val="C34511"/>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cxnSp>
        <p:nvCxnSpPr>
          <p:cNvPr id="71" name="Google Shape;71;p16"/>
          <p:cNvCxnSpPr/>
          <p:nvPr/>
        </p:nvCxnSpPr>
        <p:spPr>
          <a:xfrm>
            <a:off x="396425" y="679988"/>
            <a:ext cx="8271900" cy="0"/>
          </a:xfrm>
          <a:prstGeom prst="straightConnector1">
            <a:avLst/>
          </a:prstGeom>
          <a:noFill/>
          <a:ln cap="flat" cmpd="sng" w="9525">
            <a:solidFill>
              <a:schemeClr val="dk2"/>
            </a:solidFill>
            <a:prstDash val="solid"/>
            <a:round/>
            <a:headEnd len="sm" w="sm" type="none"/>
            <a:tailEnd len="sm" w="sm" type="none"/>
          </a:ln>
        </p:spPr>
      </p:cxnSp>
      <p:sp>
        <p:nvSpPr>
          <p:cNvPr id="72" name="Google Shape;72;p16"/>
          <p:cNvSpPr txBox="1"/>
          <p:nvPr>
            <p:ph idx="3" type="body"/>
          </p:nvPr>
        </p:nvSpPr>
        <p:spPr>
          <a:xfrm>
            <a:off x="569650" y="790375"/>
            <a:ext cx="7675800" cy="299400"/>
          </a:xfrm>
          <a:prstGeom prst="rect">
            <a:avLst/>
          </a:prstGeom>
          <a:noFill/>
          <a:ln>
            <a:noFill/>
          </a:ln>
        </p:spPr>
        <p:txBody>
          <a:bodyPr anchorCtr="0" anchor="t" bIns="45650" lIns="45650" spcFirstLastPara="1" rIns="45650" wrap="square" tIns="45650">
            <a:noAutofit/>
          </a:bodyPr>
          <a:lstStyle>
            <a:lvl1pPr indent="-355600" lvl="0" marL="457200" marR="0" algn="l">
              <a:lnSpc>
                <a:spcPct val="130000"/>
              </a:lnSpc>
              <a:spcBef>
                <a:spcPts val="210"/>
              </a:spcBef>
              <a:spcAft>
                <a:spcPts val="0"/>
              </a:spcAft>
              <a:buClr>
                <a:srgbClr val="C34511"/>
              </a:buClr>
              <a:buSzPts val="2000"/>
              <a:buFont typeface="Oswald"/>
              <a:buChar char="●"/>
              <a:defRPr u="none" cap="none" strike="noStrike">
                <a:solidFill>
                  <a:srgbClr val="C34511"/>
                </a:solidFill>
                <a:latin typeface="Oswald"/>
                <a:ea typeface="Oswald"/>
                <a:cs typeface="Oswald"/>
                <a:sym typeface="Oswa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pic>
        <p:nvPicPr>
          <p:cNvPr id="73" name="Google Shape;73;p16"/>
          <p:cNvPicPr preferRelativeResize="0"/>
          <p:nvPr/>
        </p:nvPicPr>
        <p:blipFill rotWithShape="1">
          <a:blip r:embed="rId2">
            <a:alphaModFix/>
          </a:blip>
          <a:srcRect b="0" l="0" r="0" t="0"/>
          <a:stretch/>
        </p:blipFill>
        <p:spPr>
          <a:xfrm>
            <a:off x="7054575" y="4734996"/>
            <a:ext cx="1095276" cy="23685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ith title - with seal">
  <p:cSld name="Quote_1_2">
    <p:spTree>
      <p:nvGrpSpPr>
        <p:cNvPr id="74" name="Shape 74"/>
        <p:cNvGrpSpPr/>
        <p:nvPr/>
      </p:nvGrpSpPr>
      <p:grpSpPr>
        <a:xfrm>
          <a:off x="0" y="0"/>
          <a:ext cx="0" cy="0"/>
          <a:chOff x="0" y="0"/>
          <a:chExt cx="0" cy="0"/>
        </a:xfrm>
      </p:grpSpPr>
      <p:pic>
        <p:nvPicPr>
          <p:cNvPr id="75" name="Google Shape;75;p17"/>
          <p:cNvPicPr preferRelativeResize="0"/>
          <p:nvPr/>
        </p:nvPicPr>
        <p:blipFill rotWithShape="1">
          <a:blip r:embed="rId2">
            <a:alphaModFix/>
          </a:blip>
          <a:srcRect b="0" l="0" r="0" t="0"/>
          <a:stretch/>
        </p:blipFill>
        <p:spPr>
          <a:xfrm>
            <a:off x="3140750" y="1314575"/>
            <a:ext cx="3169950" cy="3169950"/>
          </a:xfrm>
          <a:prstGeom prst="rect">
            <a:avLst/>
          </a:prstGeom>
          <a:noFill/>
          <a:ln>
            <a:noFill/>
          </a:ln>
        </p:spPr>
      </p:pic>
      <p:sp>
        <p:nvSpPr>
          <p:cNvPr id="76" name="Google Shape;76;p17"/>
          <p:cNvSpPr txBox="1"/>
          <p:nvPr>
            <p:ph idx="12" type="sldNum"/>
          </p:nvPr>
        </p:nvSpPr>
        <p:spPr>
          <a:xfrm>
            <a:off x="8245450" y="4737169"/>
            <a:ext cx="441000" cy="168600"/>
          </a:xfrm>
          <a:prstGeom prst="rect">
            <a:avLst/>
          </a:prstGeom>
          <a:solidFill>
            <a:srgbClr val="1F497D"/>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1pPr>
            <a:lvl2pPr indent="0" lvl="1"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2pPr>
            <a:lvl3pPr indent="0" lvl="2"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3pPr>
            <a:lvl4pPr indent="0" lvl="3"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4pPr>
            <a:lvl5pPr indent="0" lvl="4"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5pPr>
            <a:lvl6pPr indent="0" lvl="5"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6pPr>
            <a:lvl7pPr indent="0" lvl="6"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7pPr>
            <a:lvl8pPr indent="0" lvl="7"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8pPr>
            <a:lvl9pPr indent="0" lvl="8"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9pPr>
          </a:lstStyle>
          <a:p>
            <a:pPr indent="0" lvl="0" marL="0" rtl="0" algn="ctr">
              <a:spcBef>
                <a:spcPts val="0"/>
              </a:spcBef>
              <a:spcAft>
                <a:spcPts val="0"/>
              </a:spcAft>
              <a:buNone/>
            </a:pPr>
            <a:fld id="{00000000-1234-1234-1234-123412341234}" type="slidenum">
              <a:rPr lang="en"/>
              <a:t>‹#›</a:t>
            </a:fld>
            <a:endParaRPr/>
          </a:p>
        </p:txBody>
      </p:sp>
      <p:sp>
        <p:nvSpPr>
          <p:cNvPr id="77" name="Google Shape;77;p17"/>
          <p:cNvSpPr txBox="1"/>
          <p:nvPr>
            <p:ph idx="1" type="body"/>
          </p:nvPr>
        </p:nvSpPr>
        <p:spPr>
          <a:xfrm>
            <a:off x="414900" y="1314575"/>
            <a:ext cx="8271900" cy="3420300"/>
          </a:xfrm>
          <a:prstGeom prst="rect">
            <a:avLst/>
          </a:prstGeom>
          <a:noFill/>
          <a:ln>
            <a:noFill/>
          </a:ln>
        </p:spPr>
        <p:txBody>
          <a:bodyPr anchorCtr="0" anchor="t" bIns="45650" lIns="45650" spcFirstLastPara="1" rIns="45650" wrap="square" tIns="45650">
            <a:noAutofit/>
          </a:bodyPr>
          <a:lstStyle>
            <a:lvl1pPr indent="-355600" lvl="0" marL="457200" marR="0" algn="l">
              <a:lnSpc>
                <a:spcPct val="130000"/>
              </a:lnSpc>
              <a:spcBef>
                <a:spcPts val="210"/>
              </a:spcBef>
              <a:spcAft>
                <a:spcPts val="0"/>
              </a:spcAft>
              <a:buClr>
                <a:srgbClr val="1F497D"/>
              </a:buClr>
              <a:buSzPts val="2000"/>
              <a:buFont typeface="Oswald"/>
              <a:buChar char="●"/>
              <a:defRPr i="0" sz="2000" u="none" cap="none" strike="noStrike">
                <a:solidFill>
                  <a:srgbClr val="1F497D"/>
                </a:solidFill>
                <a:latin typeface="Oswald"/>
                <a:ea typeface="Oswald"/>
                <a:cs typeface="Oswald"/>
                <a:sym typeface="Oswald"/>
              </a:defRPr>
            </a:lvl1pPr>
            <a:lvl2pPr indent="-355600" lvl="1" marL="914400" marR="0" algn="l">
              <a:lnSpc>
                <a:spcPct val="130000"/>
              </a:lnSpc>
              <a:spcBef>
                <a:spcPts val="210"/>
              </a:spcBef>
              <a:spcAft>
                <a:spcPts val="0"/>
              </a:spcAft>
              <a:buClr>
                <a:srgbClr val="1F497D"/>
              </a:buClr>
              <a:buSzPts val="2000"/>
              <a:buFont typeface="Oswald"/>
              <a:buChar char="○"/>
              <a:defRPr i="1" sz="2000" u="none" cap="none" strike="noStrike">
                <a:solidFill>
                  <a:srgbClr val="1F497D"/>
                </a:solidFill>
                <a:latin typeface="Oswald"/>
                <a:ea typeface="Oswald"/>
                <a:cs typeface="Oswald"/>
                <a:sym typeface="Oswald"/>
              </a:defRPr>
            </a:lvl2pPr>
            <a:lvl3pPr indent="-355600" lvl="2" marL="1371600" marR="0" algn="l">
              <a:lnSpc>
                <a:spcPct val="130000"/>
              </a:lnSpc>
              <a:spcBef>
                <a:spcPts val="210"/>
              </a:spcBef>
              <a:spcAft>
                <a:spcPts val="0"/>
              </a:spcAft>
              <a:buClr>
                <a:srgbClr val="1F497D"/>
              </a:buClr>
              <a:buSzPts val="2000"/>
              <a:buFont typeface="Oswald Medium"/>
              <a:buChar char="■"/>
              <a:defRPr i="0" sz="2000" u="sng" cap="none" strike="noStrike">
                <a:solidFill>
                  <a:srgbClr val="1F497D"/>
                </a:solidFill>
                <a:latin typeface="Oswald Medium"/>
                <a:ea typeface="Oswald Medium"/>
                <a:cs typeface="Oswald Medium"/>
                <a:sym typeface="Oswald Medium"/>
              </a:defRPr>
            </a:lvl3pPr>
            <a:lvl4pPr indent="-355600" lvl="3" marL="1828800" marR="0" algn="l">
              <a:lnSpc>
                <a:spcPct val="130000"/>
              </a:lnSpc>
              <a:spcBef>
                <a:spcPts val="210"/>
              </a:spcBef>
              <a:spcAft>
                <a:spcPts val="0"/>
              </a:spcAft>
              <a:buClr>
                <a:srgbClr val="1F497D"/>
              </a:buClr>
              <a:buSzPts val="2000"/>
              <a:buFont typeface="Oswald"/>
              <a:buChar char="●"/>
              <a:defRPr i="1" sz="2000" u="sng" cap="none" strike="noStrike">
                <a:solidFill>
                  <a:srgbClr val="1F497D"/>
                </a:solidFill>
                <a:latin typeface="Oswald"/>
                <a:ea typeface="Oswald"/>
                <a:cs typeface="Oswald"/>
                <a:sym typeface="Oswald"/>
              </a:defRPr>
            </a:lvl4pPr>
            <a:lvl5pPr indent="-355600" lvl="4" marL="2286000" marR="0" algn="l">
              <a:lnSpc>
                <a:spcPct val="130000"/>
              </a:lnSpc>
              <a:spcBef>
                <a:spcPts val="210"/>
              </a:spcBef>
              <a:spcAft>
                <a:spcPts val="0"/>
              </a:spcAft>
              <a:buClr>
                <a:srgbClr val="1F497D"/>
              </a:buClr>
              <a:buSzPts val="2000"/>
              <a:buFont typeface="Oswald SemiBold"/>
              <a:buChar char="○"/>
              <a:defRPr i="0" sz="2000" u="none" cap="none" strike="noStrike">
                <a:solidFill>
                  <a:srgbClr val="1F497D"/>
                </a:solidFill>
                <a:latin typeface="Oswald SemiBold"/>
                <a:ea typeface="Oswald SemiBold"/>
                <a:cs typeface="Oswald SemiBold"/>
                <a:sym typeface="Oswald SemiBold"/>
              </a:defRPr>
            </a:lvl5pPr>
            <a:lvl6pPr indent="-355600" lvl="5" marL="2743200" marR="0" algn="l">
              <a:lnSpc>
                <a:spcPct val="130000"/>
              </a:lnSpc>
              <a:spcBef>
                <a:spcPts val="210"/>
              </a:spcBef>
              <a:spcAft>
                <a:spcPts val="0"/>
              </a:spcAft>
              <a:buClr>
                <a:srgbClr val="1F497D"/>
              </a:buClr>
              <a:buSzPts val="2000"/>
              <a:buFont typeface="Oswald Medium"/>
              <a:buChar char="■"/>
              <a:defRPr i="1" sz="2000" u="none" cap="none" strike="noStrike">
                <a:solidFill>
                  <a:srgbClr val="1F497D"/>
                </a:solidFill>
                <a:latin typeface="Oswald Medium"/>
                <a:ea typeface="Oswald Medium"/>
                <a:cs typeface="Oswald Medium"/>
                <a:sym typeface="Oswald Medium"/>
              </a:defRPr>
            </a:lvl6pPr>
            <a:lvl7pPr indent="-355600" lvl="6" marL="3200400" marR="0" algn="l">
              <a:lnSpc>
                <a:spcPct val="130000"/>
              </a:lnSpc>
              <a:spcBef>
                <a:spcPts val="210"/>
              </a:spcBef>
              <a:spcAft>
                <a:spcPts val="0"/>
              </a:spcAft>
              <a:buClr>
                <a:srgbClr val="1F497D"/>
              </a:buClr>
              <a:buSzPts val="2000"/>
              <a:buFont typeface="Oswald Medium"/>
              <a:buChar char="●"/>
              <a:defRPr i="0" sz="2000" u="sng" cap="none" strike="noStrike">
                <a:solidFill>
                  <a:srgbClr val="1F497D"/>
                </a:solidFill>
                <a:latin typeface="Oswald Medium"/>
                <a:ea typeface="Oswald Medium"/>
                <a:cs typeface="Oswald Medium"/>
                <a:sym typeface="Oswald Medium"/>
              </a:defRPr>
            </a:lvl7pPr>
            <a:lvl8pPr indent="-355600" lvl="7" marL="3657600" marR="0" algn="l">
              <a:lnSpc>
                <a:spcPct val="130000"/>
              </a:lnSpc>
              <a:spcBef>
                <a:spcPts val="210"/>
              </a:spcBef>
              <a:spcAft>
                <a:spcPts val="0"/>
              </a:spcAft>
              <a:buClr>
                <a:srgbClr val="1F497D"/>
              </a:buClr>
              <a:buSzPts val="2000"/>
              <a:buFont typeface="Oswald"/>
              <a:buChar char="○"/>
              <a:defRPr i="1" sz="2000" u="sng" cap="none" strike="noStrike">
                <a:solidFill>
                  <a:srgbClr val="1F497D"/>
                </a:solidFill>
                <a:latin typeface="Oswald"/>
                <a:ea typeface="Oswald"/>
                <a:cs typeface="Oswald"/>
                <a:sym typeface="Oswald"/>
              </a:defRPr>
            </a:lvl8pPr>
            <a:lvl9pPr indent="-342900" lvl="8" marL="4114800" marR="0" algn="l">
              <a:lnSpc>
                <a:spcPct val="130000"/>
              </a:lnSpc>
              <a:spcBef>
                <a:spcPts val="210"/>
              </a:spcBef>
              <a:spcAft>
                <a:spcPts val="0"/>
              </a:spcAft>
              <a:buClr>
                <a:srgbClr val="1F497D"/>
              </a:buClr>
              <a:buSzPts val="1800"/>
              <a:buFont typeface="Oswald Medium"/>
              <a:buChar char="■"/>
              <a:defRPr i="1" sz="1800" u="none" cap="none" strike="noStrike">
                <a:solidFill>
                  <a:srgbClr val="1F497D"/>
                </a:solidFill>
                <a:latin typeface="Oswald Medium"/>
                <a:ea typeface="Oswald Medium"/>
                <a:cs typeface="Oswald Medium"/>
                <a:sym typeface="Oswald Medium"/>
              </a:defRPr>
            </a:lvl9pPr>
          </a:lstStyle>
          <a:p/>
        </p:txBody>
      </p:sp>
      <p:sp>
        <p:nvSpPr>
          <p:cNvPr id="78" name="Google Shape;78;p17"/>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lvl1pPr indent="-381000" lvl="0" marL="457200" marR="0" algn="l">
              <a:lnSpc>
                <a:spcPct val="130000"/>
              </a:lnSpc>
              <a:spcBef>
                <a:spcPts val="210"/>
              </a:spcBef>
              <a:spcAft>
                <a:spcPts val="0"/>
              </a:spcAft>
              <a:buClr>
                <a:srgbClr val="C34511"/>
              </a:buClr>
              <a:buSzPts val="2400"/>
              <a:buFont typeface="Oswald SemiBold"/>
              <a:buChar char="●"/>
              <a:defRPr sz="2400" u="none" cap="none" strike="noStrike">
                <a:solidFill>
                  <a:srgbClr val="C34511"/>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cxnSp>
        <p:nvCxnSpPr>
          <p:cNvPr id="79" name="Google Shape;79;p17"/>
          <p:cNvCxnSpPr/>
          <p:nvPr/>
        </p:nvCxnSpPr>
        <p:spPr>
          <a:xfrm>
            <a:off x="396425" y="679988"/>
            <a:ext cx="8271900" cy="0"/>
          </a:xfrm>
          <a:prstGeom prst="straightConnector1">
            <a:avLst/>
          </a:prstGeom>
          <a:noFill/>
          <a:ln cap="flat" cmpd="sng" w="9525">
            <a:solidFill>
              <a:schemeClr val="dk2"/>
            </a:solidFill>
            <a:prstDash val="solid"/>
            <a:round/>
            <a:headEnd len="sm" w="sm" type="none"/>
            <a:tailEnd len="sm" w="sm" type="none"/>
          </a:ln>
        </p:spPr>
      </p:cxnSp>
      <p:sp>
        <p:nvSpPr>
          <p:cNvPr id="80" name="Google Shape;80;p17"/>
          <p:cNvSpPr txBox="1"/>
          <p:nvPr>
            <p:ph idx="3" type="body"/>
          </p:nvPr>
        </p:nvSpPr>
        <p:spPr>
          <a:xfrm>
            <a:off x="569650" y="790375"/>
            <a:ext cx="7675800" cy="299400"/>
          </a:xfrm>
          <a:prstGeom prst="rect">
            <a:avLst/>
          </a:prstGeom>
          <a:noFill/>
          <a:ln>
            <a:noFill/>
          </a:ln>
        </p:spPr>
        <p:txBody>
          <a:bodyPr anchorCtr="0" anchor="t" bIns="45650" lIns="45650" spcFirstLastPara="1" rIns="45650" wrap="square" tIns="45650">
            <a:noAutofit/>
          </a:bodyPr>
          <a:lstStyle>
            <a:lvl1pPr indent="-355600" lvl="0" marL="457200" marR="0" algn="l">
              <a:lnSpc>
                <a:spcPct val="130000"/>
              </a:lnSpc>
              <a:spcBef>
                <a:spcPts val="210"/>
              </a:spcBef>
              <a:spcAft>
                <a:spcPts val="0"/>
              </a:spcAft>
              <a:buClr>
                <a:srgbClr val="C34511"/>
              </a:buClr>
              <a:buSzPts val="2000"/>
              <a:buFont typeface="Oswald"/>
              <a:buChar char="●"/>
              <a:defRPr u="none" cap="none" strike="noStrike">
                <a:solidFill>
                  <a:srgbClr val="C34511"/>
                </a:solidFill>
                <a:latin typeface="Oswald"/>
                <a:ea typeface="Oswald"/>
                <a:cs typeface="Oswald"/>
                <a:sym typeface="Oswa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pic>
        <p:nvPicPr>
          <p:cNvPr id="81" name="Google Shape;81;p17"/>
          <p:cNvPicPr preferRelativeResize="0"/>
          <p:nvPr/>
        </p:nvPicPr>
        <p:blipFill rotWithShape="1">
          <a:blip r:embed="rId3">
            <a:alphaModFix/>
          </a:blip>
          <a:srcRect b="0" l="0" r="0" t="0"/>
          <a:stretch/>
        </p:blipFill>
        <p:spPr>
          <a:xfrm>
            <a:off x="7054575" y="4734996"/>
            <a:ext cx="1095276" cy="23685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title">
  <p:cSld name="Quote">
    <p:spTree>
      <p:nvGrpSpPr>
        <p:cNvPr id="82" name="Shape 82"/>
        <p:cNvGrpSpPr/>
        <p:nvPr/>
      </p:nvGrpSpPr>
      <p:grpSpPr>
        <a:xfrm>
          <a:off x="0" y="0"/>
          <a:ext cx="0" cy="0"/>
          <a:chOff x="0" y="0"/>
          <a:chExt cx="0" cy="0"/>
        </a:xfrm>
      </p:grpSpPr>
      <p:sp>
        <p:nvSpPr>
          <p:cNvPr id="83" name="Google Shape;83;p18"/>
          <p:cNvSpPr txBox="1"/>
          <p:nvPr>
            <p:ph idx="12" type="sldNum"/>
          </p:nvPr>
        </p:nvSpPr>
        <p:spPr>
          <a:xfrm>
            <a:off x="8245450" y="4737169"/>
            <a:ext cx="441000" cy="168600"/>
          </a:xfrm>
          <a:prstGeom prst="rect">
            <a:avLst/>
          </a:prstGeom>
          <a:solidFill>
            <a:srgbClr val="1F497D"/>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1pPr>
            <a:lvl2pPr indent="0" lvl="1"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2pPr>
            <a:lvl3pPr indent="0" lvl="2"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3pPr>
            <a:lvl4pPr indent="0" lvl="3"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4pPr>
            <a:lvl5pPr indent="0" lvl="4"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5pPr>
            <a:lvl6pPr indent="0" lvl="5"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6pPr>
            <a:lvl7pPr indent="0" lvl="6"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7pPr>
            <a:lvl8pPr indent="0" lvl="7"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8pPr>
            <a:lvl9pPr indent="0" lvl="8"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9pPr>
          </a:lstStyle>
          <a:p>
            <a:pPr indent="0" lvl="0" marL="0" rtl="0" algn="ctr">
              <a:spcBef>
                <a:spcPts val="0"/>
              </a:spcBef>
              <a:spcAft>
                <a:spcPts val="0"/>
              </a:spcAft>
              <a:buNone/>
            </a:pPr>
            <a:fld id="{00000000-1234-1234-1234-123412341234}" type="slidenum">
              <a:rPr lang="en"/>
              <a:t>‹#›</a:t>
            </a:fld>
            <a:endParaRPr/>
          </a:p>
        </p:txBody>
      </p:sp>
      <p:cxnSp>
        <p:nvCxnSpPr>
          <p:cNvPr id="84" name="Google Shape;84;p18"/>
          <p:cNvCxnSpPr/>
          <p:nvPr/>
        </p:nvCxnSpPr>
        <p:spPr>
          <a:xfrm>
            <a:off x="396425" y="4677713"/>
            <a:ext cx="8271900" cy="0"/>
          </a:xfrm>
          <a:prstGeom prst="straightConnector1">
            <a:avLst/>
          </a:prstGeom>
          <a:noFill/>
          <a:ln cap="flat" cmpd="sng" w="9525">
            <a:solidFill>
              <a:schemeClr val="dk2"/>
            </a:solidFill>
            <a:prstDash val="solid"/>
            <a:round/>
            <a:headEnd len="sm" w="sm" type="none"/>
            <a:tailEnd len="sm" w="sm" type="none"/>
          </a:ln>
        </p:spPr>
      </p:cxnSp>
      <p:sp>
        <p:nvSpPr>
          <p:cNvPr id="85" name="Google Shape;85;p18"/>
          <p:cNvSpPr txBox="1"/>
          <p:nvPr>
            <p:ph idx="1" type="body"/>
          </p:nvPr>
        </p:nvSpPr>
        <p:spPr>
          <a:xfrm>
            <a:off x="457200" y="1200150"/>
            <a:ext cx="8229600" cy="3420300"/>
          </a:xfrm>
          <a:prstGeom prst="rect">
            <a:avLst/>
          </a:prstGeom>
          <a:noFill/>
          <a:ln>
            <a:noFill/>
          </a:ln>
        </p:spPr>
        <p:txBody>
          <a:bodyPr anchorCtr="0" anchor="t" bIns="45650" lIns="45650" spcFirstLastPara="1" rIns="45650" wrap="square" tIns="45650">
            <a:noAutofit/>
          </a:bodyPr>
          <a:lstStyle>
            <a:lvl1pPr indent="-355600" lvl="0" marL="457200" marR="0" algn="ctr">
              <a:lnSpc>
                <a:spcPct val="130000"/>
              </a:lnSpc>
              <a:spcBef>
                <a:spcPts val="210"/>
              </a:spcBef>
              <a:spcAft>
                <a:spcPts val="0"/>
              </a:spcAft>
              <a:buClr>
                <a:srgbClr val="1F497D"/>
              </a:buClr>
              <a:buSzPts val="2000"/>
              <a:buFont typeface="Oswald Medium"/>
              <a:buChar char="●"/>
              <a:defRPr i="0" sz="2000" u="none" cap="none" strike="noStrike">
                <a:solidFill>
                  <a:srgbClr val="1F497D"/>
                </a:solidFill>
                <a:latin typeface="Oswald Medium"/>
                <a:ea typeface="Oswald Medium"/>
                <a:cs typeface="Oswald Medium"/>
                <a:sym typeface="Oswald Medium"/>
              </a:defRPr>
            </a:lvl1pPr>
            <a:lvl2pPr indent="-355600" lvl="1" marL="914400" marR="0" algn="ctr">
              <a:lnSpc>
                <a:spcPct val="130000"/>
              </a:lnSpc>
              <a:spcBef>
                <a:spcPts val="210"/>
              </a:spcBef>
              <a:spcAft>
                <a:spcPts val="0"/>
              </a:spcAft>
              <a:buClr>
                <a:srgbClr val="1F497D"/>
              </a:buClr>
              <a:buSzPts val="2000"/>
              <a:buFont typeface="Oswald"/>
              <a:buChar char="○"/>
              <a:defRPr i="1" sz="2000" u="none" cap="none" strike="noStrike">
                <a:solidFill>
                  <a:srgbClr val="1F497D"/>
                </a:solidFill>
                <a:latin typeface="Oswald"/>
                <a:ea typeface="Oswald"/>
                <a:cs typeface="Oswald"/>
                <a:sym typeface="Oswald"/>
              </a:defRPr>
            </a:lvl2pPr>
            <a:lvl3pPr indent="-355600" lvl="2" marL="1371600" marR="0" algn="ctr">
              <a:lnSpc>
                <a:spcPct val="130000"/>
              </a:lnSpc>
              <a:spcBef>
                <a:spcPts val="210"/>
              </a:spcBef>
              <a:spcAft>
                <a:spcPts val="0"/>
              </a:spcAft>
              <a:buClr>
                <a:srgbClr val="1F497D"/>
              </a:buClr>
              <a:buSzPts val="2000"/>
              <a:buFont typeface="Oswald Medium"/>
              <a:buChar char="■"/>
              <a:defRPr i="0" sz="2000" u="sng" cap="none" strike="noStrike">
                <a:solidFill>
                  <a:srgbClr val="1F497D"/>
                </a:solidFill>
                <a:latin typeface="Oswald Medium"/>
                <a:ea typeface="Oswald Medium"/>
                <a:cs typeface="Oswald Medium"/>
                <a:sym typeface="Oswald Medium"/>
              </a:defRPr>
            </a:lvl3pPr>
            <a:lvl4pPr indent="-355600" lvl="3" marL="1828800" marR="0" algn="ctr">
              <a:lnSpc>
                <a:spcPct val="130000"/>
              </a:lnSpc>
              <a:spcBef>
                <a:spcPts val="210"/>
              </a:spcBef>
              <a:spcAft>
                <a:spcPts val="0"/>
              </a:spcAft>
              <a:buClr>
                <a:srgbClr val="1F497D"/>
              </a:buClr>
              <a:buSzPts val="2000"/>
              <a:buFont typeface="Oswald"/>
              <a:buChar char="●"/>
              <a:defRPr i="1" sz="2000" u="sng" cap="none" strike="noStrike">
                <a:solidFill>
                  <a:srgbClr val="1F497D"/>
                </a:solidFill>
                <a:latin typeface="Oswald"/>
                <a:ea typeface="Oswald"/>
                <a:cs typeface="Oswald"/>
                <a:sym typeface="Oswald"/>
              </a:defRPr>
            </a:lvl4pPr>
            <a:lvl5pPr indent="-355600" lvl="4" marL="2286000" marR="0" algn="ctr">
              <a:lnSpc>
                <a:spcPct val="130000"/>
              </a:lnSpc>
              <a:spcBef>
                <a:spcPts val="210"/>
              </a:spcBef>
              <a:spcAft>
                <a:spcPts val="0"/>
              </a:spcAft>
              <a:buClr>
                <a:srgbClr val="1F497D"/>
              </a:buClr>
              <a:buSzPts val="2000"/>
              <a:buFont typeface="Oswald SemiBold"/>
              <a:buChar char="○"/>
              <a:defRPr i="0" sz="2000" u="none" cap="none" strike="noStrike">
                <a:solidFill>
                  <a:srgbClr val="1F497D"/>
                </a:solidFill>
                <a:latin typeface="Oswald SemiBold"/>
                <a:ea typeface="Oswald SemiBold"/>
                <a:cs typeface="Oswald SemiBold"/>
                <a:sym typeface="Oswald SemiBold"/>
              </a:defRPr>
            </a:lvl5pPr>
            <a:lvl6pPr indent="-355600" lvl="5" marL="2743200" marR="0" algn="ctr">
              <a:lnSpc>
                <a:spcPct val="130000"/>
              </a:lnSpc>
              <a:spcBef>
                <a:spcPts val="210"/>
              </a:spcBef>
              <a:spcAft>
                <a:spcPts val="0"/>
              </a:spcAft>
              <a:buClr>
                <a:srgbClr val="1F497D"/>
              </a:buClr>
              <a:buSzPts val="2000"/>
              <a:buFont typeface="Oswald Medium"/>
              <a:buChar char="■"/>
              <a:defRPr i="1" sz="2000" u="none" cap="none" strike="noStrike">
                <a:solidFill>
                  <a:srgbClr val="1F497D"/>
                </a:solidFill>
                <a:latin typeface="Oswald Medium"/>
                <a:ea typeface="Oswald Medium"/>
                <a:cs typeface="Oswald Medium"/>
                <a:sym typeface="Oswald Medium"/>
              </a:defRPr>
            </a:lvl6pPr>
            <a:lvl7pPr indent="-355600" lvl="6" marL="3200400" marR="0" algn="ctr">
              <a:lnSpc>
                <a:spcPct val="130000"/>
              </a:lnSpc>
              <a:spcBef>
                <a:spcPts val="210"/>
              </a:spcBef>
              <a:spcAft>
                <a:spcPts val="0"/>
              </a:spcAft>
              <a:buClr>
                <a:srgbClr val="1F497D"/>
              </a:buClr>
              <a:buSzPts val="2000"/>
              <a:buFont typeface="Oswald Medium"/>
              <a:buChar char="●"/>
              <a:defRPr i="0" sz="2000" u="sng" cap="none" strike="noStrike">
                <a:solidFill>
                  <a:srgbClr val="1F497D"/>
                </a:solidFill>
                <a:latin typeface="Oswald Medium"/>
                <a:ea typeface="Oswald Medium"/>
                <a:cs typeface="Oswald Medium"/>
                <a:sym typeface="Oswald Medium"/>
              </a:defRPr>
            </a:lvl7pPr>
            <a:lvl8pPr indent="-355600" lvl="7" marL="3657600" marR="0" algn="ctr">
              <a:lnSpc>
                <a:spcPct val="130000"/>
              </a:lnSpc>
              <a:spcBef>
                <a:spcPts val="210"/>
              </a:spcBef>
              <a:spcAft>
                <a:spcPts val="0"/>
              </a:spcAft>
              <a:buClr>
                <a:srgbClr val="1F497D"/>
              </a:buClr>
              <a:buSzPts val="2000"/>
              <a:buFont typeface="Oswald"/>
              <a:buChar char="○"/>
              <a:defRPr i="1" sz="2000" u="sng" cap="none" strike="noStrike">
                <a:solidFill>
                  <a:srgbClr val="1F497D"/>
                </a:solidFill>
                <a:latin typeface="Oswald"/>
                <a:ea typeface="Oswald"/>
                <a:cs typeface="Oswald"/>
                <a:sym typeface="Oswald"/>
              </a:defRPr>
            </a:lvl8pPr>
            <a:lvl9pPr indent="-342900" lvl="8" marL="4114800" marR="0" algn="ctr">
              <a:lnSpc>
                <a:spcPct val="130000"/>
              </a:lnSpc>
              <a:spcBef>
                <a:spcPts val="210"/>
              </a:spcBef>
              <a:spcAft>
                <a:spcPts val="0"/>
              </a:spcAft>
              <a:buClr>
                <a:srgbClr val="1F497D"/>
              </a:buClr>
              <a:buSzPts val="1800"/>
              <a:buFont typeface="Oswald Medium"/>
              <a:buChar char="■"/>
              <a:defRPr i="1" sz="1800" u="none" cap="none" strike="noStrike">
                <a:solidFill>
                  <a:srgbClr val="1F497D"/>
                </a:solidFill>
                <a:latin typeface="Oswald Medium"/>
                <a:ea typeface="Oswald Medium"/>
                <a:cs typeface="Oswald Medium"/>
                <a:sym typeface="Oswald Medium"/>
              </a:defRPr>
            </a:lvl9pPr>
          </a:lstStyle>
          <a:p/>
        </p:txBody>
      </p:sp>
      <p:pic>
        <p:nvPicPr>
          <p:cNvPr id="86" name="Google Shape;86;p18"/>
          <p:cNvPicPr preferRelativeResize="0"/>
          <p:nvPr/>
        </p:nvPicPr>
        <p:blipFill rotWithShape="1">
          <a:blip r:embed="rId2">
            <a:alphaModFix/>
          </a:blip>
          <a:srcRect b="0" l="0" r="0" t="0"/>
          <a:stretch/>
        </p:blipFill>
        <p:spPr>
          <a:xfrm>
            <a:off x="7054575" y="4734996"/>
            <a:ext cx="1095276" cy="2368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footer">
  <p:cSld name="Quote_1_1">
    <p:spTree>
      <p:nvGrpSpPr>
        <p:cNvPr id="87" name="Shape 87"/>
        <p:cNvGrpSpPr/>
        <p:nvPr/>
      </p:nvGrpSpPr>
      <p:grpSpPr>
        <a:xfrm>
          <a:off x="0" y="0"/>
          <a:ext cx="0" cy="0"/>
          <a:chOff x="0" y="0"/>
          <a:chExt cx="0" cy="0"/>
        </a:xfrm>
      </p:grpSpPr>
      <p:sp>
        <p:nvSpPr>
          <p:cNvPr id="88" name="Google Shape;88;p19"/>
          <p:cNvSpPr txBox="1"/>
          <p:nvPr>
            <p:ph idx="12" type="sldNum"/>
          </p:nvPr>
        </p:nvSpPr>
        <p:spPr>
          <a:xfrm>
            <a:off x="8245450" y="4737169"/>
            <a:ext cx="441000" cy="168600"/>
          </a:xfrm>
          <a:prstGeom prst="rect">
            <a:avLst/>
          </a:prstGeom>
          <a:solidFill>
            <a:srgbClr val="1F497D"/>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1pPr>
            <a:lvl2pPr indent="0" lvl="1"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2pPr>
            <a:lvl3pPr indent="0" lvl="2"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3pPr>
            <a:lvl4pPr indent="0" lvl="3"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4pPr>
            <a:lvl5pPr indent="0" lvl="4"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5pPr>
            <a:lvl6pPr indent="0" lvl="5"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6pPr>
            <a:lvl7pPr indent="0" lvl="6"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7pPr>
            <a:lvl8pPr indent="0" lvl="7"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8pPr>
            <a:lvl9pPr indent="0" lvl="8"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9pPr>
          </a:lstStyle>
          <a:p>
            <a:pPr indent="0" lvl="0" marL="0" rtl="0" algn="ctr">
              <a:spcBef>
                <a:spcPts val="0"/>
              </a:spcBef>
              <a:spcAft>
                <a:spcPts val="0"/>
              </a:spcAft>
              <a:buNone/>
            </a:pPr>
            <a:fld id="{00000000-1234-1234-1234-123412341234}" type="slidenum">
              <a:rPr lang="en"/>
              <a:t>‹#›</a:t>
            </a:fld>
            <a:endParaRPr/>
          </a:p>
        </p:txBody>
      </p:sp>
      <p:sp>
        <p:nvSpPr>
          <p:cNvPr id="89" name="Google Shape;89;p19"/>
          <p:cNvSpPr txBox="1"/>
          <p:nvPr>
            <p:ph idx="1"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lvl1pPr indent="-381000" lvl="0" marL="457200" marR="0" algn="l">
              <a:lnSpc>
                <a:spcPct val="130000"/>
              </a:lnSpc>
              <a:spcBef>
                <a:spcPts val="210"/>
              </a:spcBef>
              <a:spcAft>
                <a:spcPts val="0"/>
              </a:spcAft>
              <a:buClr>
                <a:srgbClr val="C34511"/>
              </a:buClr>
              <a:buSzPts val="2400"/>
              <a:buFont typeface="Oswald SemiBold"/>
              <a:buChar char="●"/>
              <a:defRPr sz="2400" u="none" cap="none" strike="noStrike">
                <a:solidFill>
                  <a:srgbClr val="C34511"/>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cxnSp>
        <p:nvCxnSpPr>
          <p:cNvPr id="90" name="Google Shape;90;p19"/>
          <p:cNvCxnSpPr/>
          <p:nvPr/>
        </p:nvCxnSpPr>
        <p:spPr>
          <a:xfrm>
            <a:off x="396425" y="679988"/>
            <a:ext cx="82719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footer - with seal">
  <p:cSld name="Quote_1_1_1">
    <p:spTree>
      <p:nvGrpSpPr>
        <p:cNvPr id="91" name="Shape 91"/>
        <p:cNvGrpSpPr/>
        <p:nvPr/>
      </p:nvGrpSpPr>
      <p:grpSpPr>
        <a:xfrm>
          <a:off x="0" y="0"/>
          <a:ext cx="0" cy="0"/>
          <a:chOff x="0" y="0"/>
          <a:chExt cx="0" cy="0"/>
        </a:xfrm>
      </p:grpSpPr>
      <p:sp>
        <p:nvSpPr>
          <p:cNvPr id="92" name="Google Shape;92;p20"/>
          <p:cNvSpPr txBox="1"/>
          <p:nvPr>
            <p:ph idx="12" type="sldNum"/>
          </p:nvPr>
        </p:nvSpPr>
        <p:spPr>
          <a:xfrm>
            <a:off x="8245450" y="4737169"/>
            <a:ext cx="441000" cy="168600"/>
          </a:xfrm>
          <a:prstGeom prst="rect">
            <a:avLst/>
          </a:prstGeom>
          <a:solidFill>
            <a:srgbClr val="1F497D"/>
          </a:solid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1pPr>
            <a:lvl2pPr indent="0" lvl="1"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2pPr>
            <a:lvl3pPr indent="0" lvl="2"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3pPr>
            <a:lvl4pPr indent="0" lvl="3"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4pPr>
            <a:lvl5pPr indent="0" lvl="4"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5pPr>
            <a:lvl6pPr indent="0" lvl="5"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6pPr>
            <a:lvl7pPr indent="0" lvl="6"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7pPr>
            <a:lvl8pPr indent="0" lvl="7"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8pPr>
            <a:lvl9pPr indent="0" lvl="8" marL="0" marR="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9pPr>
          </a:lstStyle>
          <a:p>
            <a:pPr indent="0" lvl="0" marL="0" rtl="0" algn="ctr">
              <a:spcBef>
                <a:spcPts val="0"/>
              </a:spcBef>
              <a:spcAft>
                <a:spcPts val="0"/>
              </a:spcAft>
              <a:buNone/>
            </a:pPr>
            <a:fld id="{00000000-1234-1234-1234-123412341234}" type="slidenum">
              <a:rPr lang="en"/>
              <a:t>‹#›</a:t>
            </a:fld>
            <a:endParaRPr/>
          </a:p>
        </p:txBody>
      </p:sp>
      <p:sp>
        <p:nvSpPr>
          <p:cNvPr id="93" name="Google Shape;93;p20"/>
          <p:cNvSpPr txBox="1"/>
          <p:nvPr>
            <p:ph idx="1"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lvl1pPr indent="-381000" lvl="0" marL="457200" marR="0" algn="l">
              <a:lnSpc>
                <a:spcPct val="130000"/>
              </a:lnSpc>
              <a:spcBef>
                <a:spcPts val="210"/>
              </a:spcBef>
              <a:spcAft>
                <a:spcPts val="0"/>
              </a:spcAft>
              <a:buClr>
                <a:srgbClr val="C34511"/>
              </a:buClr>
              <a:buSzPts val="2400"/>
              <a:buFont typeface="Oswald SemiBold"/>
              <a:buChar char="●"/>
              <a:defRPr sz="2400" u="none" cap="none" strike="noStrike">
                <a:solidFill>
                  <a:srgbClr val="C34511"/>
                </a:solidFill>
                <a:latin typeface="Oswald SemiBold"/>
                <a:ea typeface="Oswald SemiBold"/>
                <a:cs typeface="Oswald SemiBold"/>
                <a:sym typeface="Oswald SemiBold"/>
              </a:defRPr>
            </a:lvl1pPr>
            <a:lvl2pPr indent="-355600" lvl="1" marL="914400" marR="0" algn="l">
              <a:lnSpc>
                <a:spcPct val="130000"/>
              </a:lnSpc>
              <a:spcBef>
                <a:spcPts val="210"/>
              </a:spcBef>
              <a:spcAft>
                <a:spcPts val="0"/>
              </a:spcAft>
              <a:buClr>
                <a:srgbClr val="1F497D"/>
              </a:buClr>
              <a:buSzPts val="2000"/>
              <a:buFont typeface="Roboto Medium"/>
              <a:buChar char="○"/>
              <a:defRPr sz="2000" u="none" cap="none" strike="noStrike">
                <a:solidFill>
                  <a:srgbClr val="1F497D"/>
                </a:solidFill>
                <a:latin typeface="Roboto Medium"/>
                <a:ea typeface="Roboto Medium"/>
                <a:cs typeface="Roboto Medium"/>
                <a:sym typeface="Roboto Medium"/>
              </a:defRPr>
            </a:lvl2pPr>
            <a:lvl3pPr indent="-355600" lvl="2" marL="13716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3pPr>
            <a:lvl4pPr indent="-355600" lvl="3" marL="18288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4pPr>
            <a:lvl5pPr indent="-355600" lvl="4" marL="2286000" marR="0" algn="l">
              <a:lnSpc>
                <a:spcPct val="130000"/>
              </a:lnSpc>
              <a:spcBef>
                <a:spcPts val="210"/>
              </a:spcBef>
              <a:spcAft>
                <a:spcPts val="0"/>
              </a:spcAft>
              <a:buClr>
                <a:srgbClr val="1F497D"/>
              </a:buClr>
              <a:buSzPts val="2000"/>
              <a:buFont typeface="Roboto"/>
              <a:buChar char="○"/>
              <a:defRPr b="1" i="0" sz="2000" u="none" cap="none" strike="noStrike">
                <a:solidFill>
                  <a:srgbClr val="1F497D"/>
                </a:solidFill>
                <a:latin typeface="Roboto"/>
                <a:ea typeface="Roboto"/>
                <a:cs typeface="Roboto"/>
                <a:sym typeface="Roboto"/>
              </a:defRPr>
            </a:lvl5pPr>
            <a:lvl6pPr indent="-355600" lvl="5" marL="2743200" marR="0" algn="l">
              <a:lnSpc>
                <a:spcPct val="130000"/>
              </a:lnSpc>
              <a:spcBef>
                <a:spcPts val="210"/>
              </a:spcBef>
              <a:spcAft>
                <a:spcPts val="0"/>
              </a:spcAft>
              <a:buClr>
                <a:srgbClr val="1F497D"/>
              </a:buClr>
              <a:buSzPts val="2000"/>
              <a:buFont typeface="Roboto Medium"/>
              <a:buChar char="■"/>
              <a:defRPr i="1" sz="2000" u="none" cap="none" strike="noStrike">
                <a:solidFill>
                  <a:srgbClr val="1F497D"/>
                </a:solidFill>
                <a:latin typeface="Roboto Medium"/>
                <a:ea typeface="Roboto Medium"/>
                <a:cs typeface="Roboto Medium"/>
                <a:sym typeface="Roboto Medium"/>
              </a:defRPr>
            </a:lvl6pPr>
            <a:lvl7pPr indent="-355600" lvl="6" marL="3200400" marR="0" algn="l">
              <a:lnSpc>
                <a:spcPct val="130000"/>
              </a:lnSpc>
              <a:spcBef>
                <a:spcPts val="210"/>
              </a:spcBef>
              <a:spcAft>
                <a:spcPts val="0"/>
              </a:spcAft>
              <a:buClr>
                <a:srgbClr val="1F497D"/>
              </a:buClr>
              <a:buSzPts val="2000"/>
              <a:buFont typeface="Roboto Medium"/>
              <a:buChar char="●"/>
              <a:defRPr i="0" sz="2000" u="sng" cap="none" strike="noStrike">
                <a:solidFill>
                  <a:srgbClr val="1F497D"/>
                </a:solidFill>
                <a:latin typeface="Roboto Medium"/>
                <a:ea typeface="Roboto Medium"/>
                <a:cs typeface="Roboto Medium"/>
                <a:sym typeface="Roboto Medium"/>
              </a:defRPr>
            </a:lvl7pPr>
            <a:lvl8pPr indent="-355600" lvl="7" marL="3657600" marR="0" algn="l">
              <a:lnSpc>
                <a:spcPct val="130000"/>
              </a:lnSpc>
              <a:spcBef>
                <a:spcPts val="210"/>
              </a:spcBef>
              <a:spcAft>
                <a:spcPts val="0"/>
              </a:spcAft>
              <a:buClr>
                <a:srgbClr val="1F497D"/>
              </a:buClr>
              <a:buSzPts val="2000"/>
              <a:buFont typeface="Roboto Medium"/>
              <a:buChar char="○"/>
              <a:defRPr i="1" sz="2000" u="sng" cap="none" strike="noStrike">
                <a:solidFill>
                  <a:srgbClr val="1F497D"/>
                </a:solidFill>
                <a:latin typeface="Roboto Medium"/>
                <a:ea typeface="Roboto Medium"/>
                <a:cs typeface="Roboto Medium"/>
                <a:sym typeface="Roboto Medium"/>
              </a:defRPr>
            </a:lvl8pPr>
            <a:lvl9pPr indent="-342900" lvl="8" marL="4114800" marR="0" algn="l">
              <a:lnSpc>
                <a:spcPct val="130000"/>
              </a:lnSpc>
              <a:spcBef>
                <a:spcPts val="210"/>
              </a:spcBef>
              <a:spcAft>
                <a:spcPts val="0"/>
              </a:spcAft>
              <a:buClr>
                <a:srgbClr val="1F497D"/>
              </a:buClr>
              <a:buSzPts val="1800"/>
              <a:buFont typeface="Roboto"/>
              <a:buChar char="■"/>
              <a:defRPr b="1" i="1" sz="1800" u="none" cap="none" strike="noStrike">
                <a:solidFill>
                  <a:srgbClr val="1F497D"/>
                </a:solidFill>
                <a:latin typeface="Roboto"/>
                <a:ea typeface="Roboto"/>
                <a:cs typeface="Roboto"/>
                <a:sym typeface="Roboto"/>
              </a:defRPr>
            </a:lvl9pPr>
          </a:lstStyle>
          <a:p/>
        </p:txBody>
      </p:sp>
      <p:cxnSp>
        <p:nvCxnSpPr>
          <p:cNvPr id="94" name="Google Shape;94;p20"/>
          <p:cNvCxnSpPr/>
          <p:nvPr/>
        </p:nvCxnSpPr>
        <p:spPr>
          <a:xfrm>
            <a:off x="396425" y="679988"/>
            <a:ext cx="8271900" cy="0"/>
          </a:xfrm>
          <a:prstGeom prst="straightConnector1">
            <a:avLst/>
          </a:prstGeom>
          <a:noFill/>
          <a:ln cap="flat" cmpd="sng" w="9525">
            <a:solidFill>
              <a:schemeClr val="dk2"/>
            </a:solidFill>
            <a:prstDash val="solid"/>
            <a:round/>
            <a:headEnd len="sm" w="sm" type="none"/>
            <a:tailEnd len="sm" w="sm" type="none"/>
          </a:ln>
        </p:spPr>
      </p:cxnSp>
      <p:pic>
        <p:nvPicPr>
          <p:cNvPr id="95" name="Google Shape;95;p20"/>
          <p:cNvPicPr preferRelativeResize="0"/>
          <p:nvPr/>
        </p:nvPicPr>
        <p:blipFill rotWithShape="1">
          <a:blip r:embed="rId2">
            <a:alphaModFix/>
          </a:blip>
          <a:srcRect b="0" l="0" r="0" t="0"/>
          <a:stretch/>
        </p:blipFill>
        <p:spPr>
          <a:xfrm>
            <a:off x="3140750" y="1380850"/>
            <a:ext cx="3169950" cy="316995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6" name="Shape 96"/>
        <p:cNvGrpSpPr/>
        <p:nvPr/>
      </p:nvGrpSpPr>
      <p:grpSpPr>
        <a:xfrm>
          <a:off x="0" y="0"/>
          <a:ext cx="0" cy="0"/>
          <a:chOff x="0" y="0"/>
          <a:chExt cx="0" cy="0"/>
        </a:xfrm>
      </p:grpSpPr>
      <p:sp>
        <p:nvSpPr>
          <p:cNvPr id="97" name="Google Shape;97;p21"/>
          <p:cNvSpPr txBox="1"/>
          <p:nvPr>
            <p:ph type="title"/>
          </p:nvPr>
        </p:nvSpPr>
        <p:spPr>
          <a:xfrm>
            <a:off x="311700" y="445025"/>
            <a:ext cx="8520600" cy="572700"/>
          </a:xfrm>
          <a:prstGeom prst="rect">
            <a:avLst/>
          </a:prstGeom>
        </p:spPr>
        <p:txBody>
          <a:bodyPr anchorCtr="0" anchor="ctr" bIns="45650" lIns="45650" spcFirstLastPara="1" rIns="45650" wrap="square" tIns="45650">
            <a:noAutofit/>
          </a:bodyPr>
          <a:lstStyle>
            <a:lvl1pPr lvl="0" rtl="0">
              <a:spcBef>
                <a:spcPts val="0"/>
              </a:spcBef>
              <a:spcAft>
                <a:spcPts val="0"/>
              </a:spcAft>
              <a:buSzPts val="2500"/>
              <a:buNone/>
              <a:defRPr/>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p:txBody>
      </p:sp>
      <p:sp>
        <p:nvSpPr>
          <p:cNvPr id="98" name="Google Shape;98;p21"/>
          <p:cNvSpPr txBox="1"/>
          <p:nvPr>
            <p:ph idx="1" type="body"/>
          </p:nvPr>
        </p:nvSpPr>
        <p:spPr>
          <a:xfrm>
            <a:off x="311700" y="1152475"/>
            <a:ext cx="8520600" cy="3416400"/>
          </a:xfrm>
          <a:prstGeom prst="rect">
            <a:avLst/>
          </a:prstGeom>
        </p:spPr>
        <p:txBody>
          <a:bodyPr anchorCtr="0" anchor="t" bIns="45650" lIns="45650" spcFirstLastPara="1" rIns="45650" wrap="square" tIns="45650">
            <a:noAutofit/>
          </a:bodyPr>
          <a:lstStyle>
            <a:lvl1pPr indent="-355600" lvl="0" marL="457200" rtl="0">
              <a:spcBef>
                <a:spcPts val="210"/>
              </a:spcBef>
              <a:spcAft>
                <a:spcPts val="0"/>
              </a:spcAft>
              <a:buSzPts val="2000"/>
              <a:buChar char="●"/>
              <a:defRPr/>
            </a:lvl1pPr>
            <a:lvl2pPr indent="-355600" lvl="1" marL="914400" rtl="0">
              <a:spcBef>
                <a:spcPts val="210"/>
              </a:spcBef>
              <a:spcAft>
                <a:spcPts val="0"/>
              </a:spcAft>
              <a:buSzPts val="2000"/>
              <a:buChar char="○"/>
              <a:defRPr/>
            </a:lvl2pPr>
            <a:lvl3pPr indent="-355600" lvl="2" marL="1371600" rtl="0">
              <a:spcBef>
                <a:spcPts val="210"/>
              </a:spcBef>
              <a:spcAft>
                <a:spcPts val="0"/>
              </a:spcAft>
              <a:buSzPts val="2000"/>
              <a:buChar char="■"/>
              <a:defRPr/>
            </a:lvl3pPr>
            <a:lvl4pPr indent="-355600" lvl="3" marL="1828800" rtl="0">
              <a:spcBef>
                <a:spcPts val="210"/>
              </a:spcBef>
              <a:spcAft>
                <a:spcPts val="0"/>
              </a:spcAft>
              <a:buSzPts val="2000"/>
              <a:buChar char="●"/>
              <a:defRPr/>
            </a:lvl4pPr>
            <a:lvl5pPr indent="-355600" lvl="4" marL="2286000" rtl="0">
              <a:spcBef>
                <a:spcPts val="210"/>
              </a:spcBef>
              <a:spcAft>
                <a:spcPts val="0"/>
              </a:spcAft>
              <a:buSzPts val="2000"/>
              <a:buChar char="○"/>
              <a:defRPr/>
            </a:lvl5pPr>
            <a:lvl6pPr indent="-355600" lvl="5" marL="2743200" rtl="0">
              <a:spcBef>
                <a:spcPts val="210"/>
              </a:spcBef>
              <a:spcAft>
                <a:spcPts val="0"/>
              </a:spcAft>
              <a:buSzPts val="2000"/>
              <a:buChar char="■"/>
              <a:defRPr/>
            </a:lvl6pPr>
            <a:lvl7pPr indent="-355600" lvl="6" marL="3200400" rtl="0">
              <a:spcBef>
                <a:spcPts val="210"/>
              </a:spcBef>
              <a:spcAft>
                <a:spcPts val="0"/>
              </a:spcAft>
              <a:buSzPts val="2000"/>
              <a:buChar char="●"/>
              <a:defRPr/>
            </a:lvl7pPr>
            <a:lvl8pPr indent="-355600" lvl="7" marL="3657600" rtl="0">
              <a:spcBef>
                <a:spcPts val="210"/>
              </a:spcBef>
              <a:spcAft>
                <a:spcPts val="0"/>
              </a:spcAft>
              <a:buSzPts val="2000"/>
              <a:buChar char="○"/>
              <a:defRPr/>
            </a:lvl8pPr>
            <a:lvl9pPr indent="-342900" lvl="8" marL="4114800" rtl="0">
              <a:spcBef>
                <a:spcPts val="210"/>
              </a:spcBef>
              <a:spcAft>
                <a:spcPts val="0"/>
              </a:spcAft>
              <a:buSzPts val="1800"/>
              <a:buChar char="■"/>
              <a:defRPr/>
            </a:lvl9pPr>
          </a:lstStyle>
          <a:p/>
        </p:txBody>
      </p:sp>
      <p:sp>
        <p:nvSpPr>
          <p:cNvPr id="99" name="Google Shape;99;p21"/>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8591169" y="231917"/>
            <a:ext cx="309300" cy="92400"/>
          </a:xfrm>
          <a:prstGeom prst="rect">
            <a:avLst/>
          </a:prstGeom>
          <a:solidFill>
            <a:srgbClr val="1F497D"/>
          </a:solid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1pPr>
            <a:lvl2pPr indent="0" lvl="1"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2pPr>
            <a:lvl3pPr indent="0" lvl="2"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3pPr>
            <a:lvl4pPr indent="0" lvl="3"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4pPr>
            <a:lvl5pPr indent="0" lvl="4"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5pPr>
            <a:lvl6pPr indent="0" lvl="5"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6pPr>
            <a:lvl7pPr indent="0" lvl="6"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7pPr>
            <a:lvl8pPr indent="0" lvl="7"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8pPr>
            <a:lvl9pPr indent="0" lvl="8" marL="0" marR="0" rtl="0" algn="ctr">
              <a:lnSpc>
                <a:spcPct val="100000"/>
              </a:lnSpc>
              <a:spcBef>
                <a:spcPts val="0"/>
              </a:spcBef>
              <a:spcAft>
                <a:spcPts val="0"/>
              </a:spcAft>
              <a:buClr>
                <a:srgbClr val="FFFFFF"/>
              </a:buClr>
              <a:buSzPts val="800"/>
              <a:buFont typeface="Carme"/>
              <a:buNone/>
              <a:defRPr b="0" i="0" sz="800" u="none" cap="none" strike="noStrike">
                <a:solidFill>
                  <a:srgbClr val="FFFFFF"/>
                </a:solidFill>
                <a:latin typeface="Carme"/>
                <a:ea typeface="Carme"/>
                <a:cs typeface="Carme"/>
                <a:sym typeface="Carme"/>
              </a:defRPr>
            </a:lvl9pPr>
          </a:lstStyle>
          <a:p>
            <a:pPr indent="0" lvl="0" marL="0" rtl="0" algn="ctr">
              <a:spcBef>
                <a:spcPts val="0"/>
              </a:spcBef>
              <a:spcAft>
                <a:spcPts val="0"/>
              </a:spcAft>
              <a:buNone/>
            </a:pPr>
            <a:fld id="{00000000-1234-1234-1234-123412341234}" type="slidenum">
              <a:rPr lang="en"/>
              <a:t>‹#›</a:t>
            </a:fld>
            <a:endParaRPr/>
          </a:p>
        </p:txBody>
      </p:sp>
      <p:sp>
        <p:nvSpPr>
          <p:cNvPr id="52" name="Google Shape;52;p13"/>
          <p:cNvSpPr txBox="1"/>
          <p:nvPr>
            <p:ph type="title"/>
          </p:nvPr>
        </p:nvSpPr>
        <p:spPr>
          <a:xfrm>
            <a:off x="457200" y="69056"/>
            <a:ext cx="8229600" cy="1131000"/>
          </a:xfrm>
          <a:prstGeom prst="rect">
            <a:avLst/>
          </a:prstGeom>
          <a:noFill/>
          <a:ln>
            <a:noFill/>
          </a:ln>
        </p:spPr>
        <p:txBody>
          <a:bodyPr anchorCtr="0" anchor="ctr" bIns="45650" lIns="45650" spcFirstLastPara="1" rIns="45650" wrap="square" tIns="45650">
            <a:noAutofit/>
          </a:bodyPr>
          <a:lstStyle>
            <a:lvl1pPr lvl="0"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1pPr>
            <a:lvl2pPr lvl="1"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2pPr>
            <a:lvl3pPr lvl="2"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3pPr>
            <a:lvl4pPr lvl="3"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4pPr>
            <a:lvl5pPr lvl="4"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5pPr>
            <a:lvl6pPr lvl="5"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6pPr>
            <a:lvl7pPr lvl="6"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7pPr>
            <a:lvl8pPr lvl="7"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8pPr>
            <a:lvl9pPr lvl="8" marR="0" rtl="0" algn="ctr">
              <a:lnSpc>
                <a:spcPct val="100000"/>
              </a:lnSpc>
              <a:spcBef>
                <a:spcPts val="0"/>
              </a:spcBef>
              <a:spcAft>
                <a:spcPts val="0"/>
              </a:spcAft>
              <a:buClr>
                <a:srgbClr val="EEECE1"/>
              </a:buClr>
              <a:buSzPts val="2500"/>
              <a:buFont typeface="Carme"/>
              <a:buNone/>
              <a:defRPr b="0" i="0" sz="2500" u="none" cap="none" strike="noStrike">
                <a:solidFill>
                  <a:srgbClr val="EEECE1"/>
                </a:solidFill>
                <a:latin typeface="Carme"/>
                <a:ea typeface="Carme"/>
                <a:cs typeface="Carme"/>
                <a:sym typeface="Carme"/>
              </a:defRPr>
            </a:lvl9pPr>
          </a:lstStyle>
          <a:p/>
        </p:txBody>
      </p:sp>
      <p:sp>
        <p:nvSpPr>
          <p:cNvPr id="53" name="Google Shape;53;p13"/>
          <p:cNvSpPr txBox="1"/>
          <p:nvPr>
            <p:ph idx="1" type="body"/>
          </p:nvPr>
        </p:nvSpPr>
        <p:spPr>
          <a:xfrm>
            <a:off x="457200" y="1200150"/>
            <a:ext cx="8229600" cy="3943200"/>
          </a:xfrm>
          <a:prstGeom prst="rect">
            <a:avLst/>
          </a:prstGeom>
          <a:noFill/>
          <a:ln>
            <a:noFill/>
          </a:ln>
        </p:spPr>
        <p:txBody>
          <a:bodyPr anchorCtr="0" anchor="t" bIns="45650" lIns="45650" spcFirstLastPara="1" rIns="45650" wrap="square" tIns="45650">
            <a:noAutofit/>
          </a:bodyPr>
          <a:lstStyle>
            <a:lvl1pPr indent="-355600" lvl="0" marL="457200" marR="0" rtl="0" algn="ctr">
              <a:lnSpc>
                <a:spcPct val="130000"/>
              </a:lnSpc>
              <a:spcBef>
                <a:spcPts val="210"/>
              </a:spcBef>
              <a:spcAft>
                <a:spcPts val="0"/>
              </a:spcAft>
              <a:buClr>
                <a:srgbClr val="1F497D"/>
              </a:buClr>
              <a:buSzPts val="2000"/>
              <a:buFont typeface="Oswald Medium"/>
              <a:buChar char="●"/>
              <a:defRPr b="0" i="0" sz="2000" u="none" cap="none" strike="noStrike">
                <a:solidFill>
                  <a:srgbClr val="1F497D"/>
                </a:solidFill>
                <a:latin typeface="Oswald Medium"/>
                <a:ea typeface="Oswald Medium"/>
                <a:cs typeface="Oswald Medium"/>
                <a:sym typeface="Oswald Medium"/>
              </a:defRPr>
            </a:lvl1pPr>
            <a:lvl2pPr indent="-355600" lvl="1" marL="914400" marR="0" rtl="0" algn="ctr">
              <a:lnSpc>
                <a:spcPct val="130000"/>
              </a:lnSpc>
              <a:spcBef>
                <a:spcPts val="210"/>
              </a:spcBef>
              <a:spcAft>
                <a:spcPts val="0"/>
              </a:spcAft>
              <a:buClr>
                <a:srgbClr val="1F497D"/>
              </a:buClr>
              <a:buSzPts val="2000"/>
              <a:buFont typeface="Oswald"/>
              <a:buChar char="○"/>
              <a:defRPr b="0" i="1" sz="2000" u="none" cap="none" strike="noStrike">
                <a:solidFill>
                  <a:srgbClr val="1F497D"/>
                </a:solidFill>
                <a:latin typeface="Oswald"/>
                <a:ea typeface="Oswald"/>
                <a:cs typeface="Oswald"/>
                <a:sym typeface="Oswald"/>
              </a:defRPr>
            </a:lvl2pPr>
            <a:lvl3pPr indent="-355600" lvl="2" marL="1371600" marR="0" rtl="0" algn="ctr">
              <a:lnSpc>
                <a:spcPct val="130000"/>
              </a:lnSpc>
              <a:spcBef>
                <a:spcPts val="210"/>
              </a:spcBef>
              <a:spcAft>
                <a:spcPts val="0"/>
              </a:spcAft>
              <a:buClr>
                <a:srgbClr val="1F497D"/>
              </a:buClr>
              <a:buSzPts val="2000"/>
              <a:buFont typeface="Oswald Medium"/>
              <a:buChar char="■"/>
              <a:defRPr b="0" i="0" sz="2000" u="sng" cap="none" strike="noStrike">
                <a:solidFill>
                  <a:srgbClr val="1F497D"/>
                </a:solidFill>
                <a:latin typeface="Oswald Medium"/>
                <a:ea typeface="Oswald Medium"/>
                <a:cs typeface="Oswald Medium"/>
                <a:sym typeface="Oswald Medium"/>
              </a:defRPr>
            </a:lvl3pPr>
            <a:lvl4pPr indent="-355600" lvl="3" marL="1828800" marR="0" rtl="0" algn="ctr">
              <a:lnSpc>
                <a:spcPct val="130000"/>
              </a:lnSpc>
              <a:spcBef>
                <a:spcPts val="210"/>
              </a:spcBef>
              <a:spcAft>
                <a:spcPts val="0"/>
              </a:spcAft>
              <a:buClr>
                <a:srgbClr val="1F497D"/>
              </a:buClr>
              <a:buSzPts val="2000"/>
              <a:buFont typeface="Oswald"/>
              <a:buChar char="●"/>
              <a:defRPr b="0" i="1" sz="2000" u="sng" cap="none" strike="noStrike">
                <a:solidFill>
                  <a:srgbClr val="1F497D"/>
                </a:solidFill>
                <a:latin typeface="Oswald"/>
                <a:ea typeface="Oswald"/>
                <a:cs typeface="Oswald"/>
                <a:sym typeface="Oswald"/>
              </a:defRPr>
            </a:lvl4pPr>
            <a:lvl5pPr indent="-355600" lvl="4" marL="2286000" marR="0" rtl="0" algn="ctr">
              <a:lnSpc>
                <a:spcPct val="130000"/>
              </a:lnSpc>
              <a:spcBef>
                <a:spcPts val="210"/>
              </a:spcBef>
              <a:spcAft>
                <a:spcPts val="0"/>
              </a:spcAft>
              <a:buClr>
                <a:srgbClr val="1F497D"/>
              </a:buClr>
              <a:buSzPts val="2000"/>
              <a:buFont typeface="Oswald SemiBold"/>
              <a:buChar char="○"/>
              <a:defRPr b="0" i="0" sz="2000" u="none" cap="none" strike="noStrike">
                <a:solidFill>
                  <a:srgbClr val="1F497D"/>
                </a:solidFill>
                <a:latin typeface="Oswald SemiBold"/>
                <a:ea typeface="Oswald SemiBold"/>
                <a:cs typeface="Oswald SemiBold"/>
                <a:sym typeface="Oswald SemiBold"/>
              </a:defRPr>
            </a:lvl5pPr>
            <a:lvl6pPr indent="-355600" lvl="5" marL="2743200" marR="0" rtl="0" algn="ctr">
              <a:lnSpc>
                <a:spcPct val="130000"/>
              </a:lnSpc>
              <a:spcBef>
                <a:spcPts val="210"/>
              </a:spcBef>
              <a:spcAft>
                <a:spcPts val="0"/>
              </a:spcAft>
              <a:buClr>
                <a:srgbClr val="1F497D"/>
              </a:buClr>
              <a:buSzPts val="2000"/>
              <a:buFont typeface="Oswald Medium"/>
              <a:buChar char="■"/>
              <a:defRPr b="0" i="1" sz="2000" u="none" cap="none" strike="noStrike">
                <a:solidFill>
                  <a:srgbClr val="1F497D"/>
                </a:solidFill>
                <a:latin typeface="Oswald Medium"/>
                <a:ea typeface="Oswald Medium"/>
                <a:cs typeface="Oswald Medium"/>
                <a:sym typeface="Oswald Medium"/>
              </a:defRPr>
            </a:lvl6pPr>
            <a:lvl7pPr indent="-355600" lvl="6" marL="3200400" marR="0" rtl="0" algn="ctr">
              <a:lnSpc>
                <a:spcPct val="130000"/>
              </a:lnSpc>
              <a:spcBef>
                <a:spcPts val="210"/>
              </a:spcBef>
              <a:spcAft>
                <a:spcPts val="0"/>
              </a:spcAft>
              <a:buClr>
                <a:srgbClr val="1F497D"/>
              </a:buClr>
              <a:buSzPts val="2000"/>
              <a:buFont typeface="Oswald Medium"/>
              <a:buChar char="●"/>
              <a:defRPr b="0" i="0" sz="2000" u="sng" cap="none" strike="noStrike">
                <a:solidFill>
                  <a:srgbClr val="1F497D"/>
                </a:solidFill>
                <a:latin typeface="Oswald Medium"/>
                <a:ea typeface="Oswald Medium"/>
                <a:cs typeface="Oswald Medium"/>
                <a:sym typeface="Oswald Medium"/>
              </a:defRPr>
            </a:lvl7pPr>
            <a:lvl8pPr indent="-355600" lvl="7" marL="3657600" marR="0" rtl="0" algn="ctr">
              <a:lnSpc>
                <a:spcPct val="130000"/>
              </a:lnSpc>
              <a:spcBef>
                <a:spcPts val="210"/>
              </a:spcBef>
              <a:spcAft>
                <a:spcPts val="0"/>
              </a:spcAft>
              <a:buClr>
                <a:srgbClr val="1F497D"/>
              </a:buClr>
              <a:buSzPts val="2000"/>
              <a:buFont typeface="Oswald"/>
              <a:buChar char="○"/>
              <a:defRPr b="0" i="1" sz="2000" u="sng" cap="none" strike="noStrike">
                <a:solidFill>
                  <a:srgbClr val="1F497D"/>
                </a:solidFill>
                <a:latin typeface="Oswald"/>
                <a:ea typeface="Oswald"/>
                <a:cs typeface="Oswald"/>
                <a:sym typeface="Oswald"/>
              </a:defRPr>
            </a:lvl8pPr>
            <a:lvl9pPr indent="-342900" lvl="8" marL="4114800" marR="0" rtl="0" algn="ctr">
              <a:lnSpc>
                <a:spcPct val="130000"/>
              </a:lnSpc>
              <a:spcBef>
                <a:spcPts val="210"/>
              </a:spcBef>
              <a:spcAft>
                <a:spcPts val="0"/>
              </a:spcAft>
              <a:buClr>
                <a:srgbClr val="1F497D"/>
              </a:buClr>
              <a:buSzPts val="1800"/>
              <a:buFont typeface="Oswald Medium"/>
              <a:buChar char="■"/>
              <a:defRPr b="0" i="1" sz="1800" u="none" cap="none" strike="noStrike">
                <a:solidFill>
                  <a:srgbClr val="1F497D"/>
                </a:solidFill>
                <a:latin typeface="Oswald Medium"/>
                <a:ea typeface="Oswald Medium"/>
                <a:cs typeface="Oswald Medium"/>
                <a:sym typeface="Oswald Medium"/>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cdn.ymaws.com/www.cste.org/resource/resmgr/pdfs/CDC_Chickenpox_v2.pdf" TargetMode="External"/><Relationship Id="rId4" Type="http://schemas.openxmlformats.org/officeDocument/2006/relationships/hyperlink" Target="https://cdn.ymaws.com/www.cste.org/resource/resmgr/pdfs/CDC_Broad_Acute_Respiratory_.pdf" TargetMode="External"/><Relationship Id="rId5" Type="http://schemas.openxmlformats.org/officeDocument/2006/relationships/hyperlink" Target="https://cdn.ymaws.com/www.cste.org/resource/resmgr/pdfs/CDC_Broad_Acute_Respiratory_.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s://knowledgerepository.syndromicsurveillance.org/cdc-suspected-child-abuse-and-neglect-v1" TargetMode="External"/><Relationship Id="rId4" Type="http://schemas.openxmlformats.org/officeDocument/2006/relationships/hyperlink" Target="https://knowledgerepository.syndromicsurveillance.org/homeless-population-maricopa-county-department-public-health" TargetMode="External"/><Relationship Id="rId9" Type="http://schemas.openxmlformats.org/officeDocument/2006/relationships/hyperlink" Target="https://essence.syndromicsurveillance.org/nssp_essence/usersguide/ccddexplanations/CDC%20Suicide%20Attempt%20v2.pdf" TargetMode="External"/><Relationship Id="rId5" Type="http://schemas.openxmlformats.org/officeDocument/2006/relationships/hyperlink" Target="https://knowledgerepository.syndromicsurveillance.org/firearm-injury-maricopa-county-department-public-health" TargetMode="External"/><Relationship Id="rId6" Type="http://schemas.openxmlformats.org/officeDocument/2006/relationships/hyperlink" Target="https://knowledgerepository.syndromicsurveillance.org/intimate-partner-violence-v1-cdc" TargetMode="External"/><Relationship Id="rId7" Type="http://schemas.openxmlformats.org/officeDocument/2006/relationships/hyperlink" Target="https://knowledgerepository.syndromicsurveillance.org/sexual-violence-v2-cdc" TargetMode="External"/><Relationship Id="rId8" Type="http://schemas.openxmlformats.org/officeDocument/2006/relationships/hyperlink" Target="https://knowledgerepository.syndromicsurveillance.org/cdc-all-drug-overdose-v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hyperlink" Target="https://www.azdhs.gov/documents/prevention/womens-childrens-health/assessment-evaluation/aces-brief-az-may-2021.pdf" TargetMode="Externa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C34511"/>
                </a:solidFill>
                <a:latin typeface="Oswald"/>
                <a:ea typeface="Oswald"/>
                <a:cs typeface="Oswald"/>
                <a:sym typeface="Oswald"/>
              </a:rPr>
              <a:t>Exploratory Analysis </a:t>
            </a:r>
            <a:endParaRPr>
              <a:solidFill>
                <a:srgbClr val="C34511"/>
              </a:solidFill>
              <a:latin typeface="Oswald"/>
              <a:ea typeface="Oswald"/>
              <a:cs typeface="Oswald"/>
              <a:sym typeface="Oswald"/>
            </a:endParaRPr>
          </a:p>
        </p:txBody>
      </p:sp>
      <p:sp>
        <p:nvSpPr>
          <p:cNvPr id="105" name="Google Shape;105;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C34511"/>
                </a:solidFill>
                <a:latin typeface="Oswald"/>
                <a:ea typeface="Oswald"/>
                <a:cs typeface="Oswald"/>
                <a:sym typeface="Oswald"/>
              </a:rPr>
              <a:t>April 19th 2023</a:t>
            </a:r>
            <a:r>
              <a:rPr lang="en">
                <a:latin typeface="Oswald"/>
                <a:ea typeface="Oswald"/>
                <a:cs typeface="Oswald"/>
                <a:sym typeface="Oswald"/>
              </a:rPr>
              <a:t> </a:t>
            </a:r>
            <a:endParaRPr>
              <a:latin typeface="Oswald"/>
              <a:ea typeface="Oswald"/>
              <a:cs typeface="Oswald"/>
              <a:sym typeface="Oswald"/>
            </a:endParaRPr>
          </a:p>
        </p:txBody>
      </p:sp>
      <p:pic>
        <p:nvPicPr>
          <p:cNvPr id="106" name="Google Shape;106;p22"/>
          <p:cNvPicPr preferRelativeResize="0"/>
          <p:nvPr/>
        </p:nvPicPr>
        <p:blipFill>
          <a:blip r:embed="rId3">
            <a:alphaModFix/>
          </a:blip>
          <a:stretch>
            <a:fillRect/>
          </a:stretch>
        </p:blipFill>
        <p:spPr>
          <a:xfrm>
            <a:off x="2" y="4350900"/>
            <a:ext cx="3160199" cy="792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Agenda </a:t>
            </a:r>
            <a:endParaRPr b="1">
              <a:solidFill>
                <a:srgbClr val="C34511"/>
              </a:solidFill>
              <a:latin typeface="Oswald"/>
              <a:ea typeface="Oswald"/>
              <a:cs typeface="Oswald"/>
              <a:sym typeface="Oswald"/>
            </a:endParaRPr>
          </a:p>
        </p:txBody>
      </p:sp>
      <p:sp>
        <p:nvSpPr>
          <p:cNvPr id="112" name="Google Shape;112;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Introduction</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Updates </a:t>
            </a:r>
            <a:endParaRPr>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Arizona</a:t>
            </a:r>
            <a:endParaRPr sz="18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NSSP </a:t>
            </a:r>
            <a:endParaRPr sz="1800">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ACE’s Dashboard </a:t>
            </a:r>
            <a:endParaRPr sz="1800">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Syndrome Definition Creation </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Open Mic/Questions </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Closing </a:t>
            </a:r>
            <a:endParaRPr>
              <a:solidFill>
                <a:srgbClr val="205372"/>
              </a:solidFill>
              <a:latin typeface="Oswald"/>
              <a:ea typeface="Oswald"/>
              <a:cs typeface="Oswald"/>
              <a:sym typeface="Oswald"/>
            </a:endParaRPr>
          </a:p>
          <a:p>
            <a:pPr indent="0" lvl="0" marL="0" rtl="0" algn="l">
              <a:spcBef>
                <a:spcPts val="0"/>
              </a:spcBef>
              <a:spcAft>
                <a:spcPts val="1200"/>
              </a:spcAft>
              <a:buNone/>
            </a:pPr>
            <a:r>
              <a:t/>
            </a:r>
            <a:endParaRPr sz="1900">
              <a:solidFill>
                <a:srgbClr val="205372"/>
              </a:solidFill>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8" name="Google Shape;118;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9" name="Google Shape;119;p2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5" name="Google Shape;125;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6" name="Google Shape;126;p2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2" name="Google Shape;132;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3" name="Google Shape;133;p2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Updates: Arizona</a:t>
            </a:r>
            <a:endParaRPr b="1">
              <a:solidFill>
                <a:srgbClr val="C34511"/>
              </a:solidFill>
              <a:latin typeface="Oswald"/>
              <a:ea typeface="Oswald"/>
              <a:cs typeface="Oswald"/>
              <a:sym typeface="Oswald"/>
            </a:endParaRPr>
          </a:p>
        </p:txBody>
      </p:sp>
      <p:sp>
        <p:nvSpPr>
          <p:cNvPr id="139" name="Google Shape;139;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Onboarding </a:t>
            </a:r>
            <a:endParaRPr sz="22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Benson &amp; Sage</a:t>
            </a:r>
            <a:endParaRPr sz="18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Dignity Health - New Data Validation start date late April </a:t>
            </a:r>
            <a:endParaRPr sz="18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Recently Met with NSSP onboarding team about onboarding </a:t>
            </a:r>
            <a:r>
              <a:rPr lang="en" sz="1800">
                <a:solidFill>
                  <a:srgbClr val="205372"/>
                </a:solidFill>
                <a:latin typeface="Oswald"/>
                <a:ea typeface="Oswald"/>
                <a:cs typeface="Oswald"/>
                <a:sym typeface="Oswald"/>
              </a:rPr>
              <a:t>freestanding</a:t>
            </a:r>
            <a:r>
              <a:rPr lang="en" sz="1800">
                <a:solidFill>
                  <a:srgbClr val="205372"/>
                </a:solidFill>
                <a:latin typeface="Oswald"/>
                <a:ea typeface="Oswald"/>
                <a:cs typeface="Oswald"/>
                <a:sym typeface="Oswald"/>
              </a:rPr>
              <a:t> Urgent care centers</a:t>
            </a:r>
            <a:endParaRPr sz="1800">
              <a:solidFill>
                <a:srgbClr val="205372"/>
              </a:solidFill>
              <a:latin typeface="Oswald"/>
              <a:ea typeface="Oswald"/>
              <a:cs typeface="Oswald"/>
              <a:sym typeface="Oswald"/>
            </a:endParaRPr>
          </a:p>
          <a:p>
            <a:pPr indent="-368300" lvl="0" marL="457200" rtl="0" algn="l">
              <a:spcBef>
                <a:spcPts val="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Data Quality </a:t>
            </a:r>
            <a:endParaRPr sz="18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Still waiting for response from NSSP about Low CC string </a:t>
            </a:r>
            <a:r>
              <a:rPr lang="en" sz="1800">
                <a:solidFill>
                  <a:srgbClr val="205372"/>
                </a:solidFill>
                <a:latin typeface="Oswald"/>
                <a:ea typeface="Oswald"/>
                <a:cs typeface="Oswald"/>
                <a:sym typeface="Oswald"/>
              </a:rPr>
              <a:t>length</a:t>
            </a:r>
            <a:r>
              <a:rPr lang="en" sz="1800">
                <a:solidFill>
                  <a:srgbClr val="205372"/>
                </a:solidFill>
                <a:latin typeface="Oswald"/>
                <a:ea typeface="Oswald"/>
                <a:cs typeface="Oswald"/>
                <a:sym typeface="Oswald"/>
              </a:rPr>
              <a:t> for Banner Health facilities </a:t>
            </a:r>
            <a:endParaRPr sz="1800">
              <a:solidFill>
                <a:srgbClr val="205372"/>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Data Quality Report</a:t>
            </a:r>
            <a:r>
              <a:rPr lang="en"/>
              <a:t> </a:t>
            </a:r>
            <a:endParaRPr/>
          </a:p>
        </p:txBody>
      </p:sp>
      <p:sp>
        <p:nvSpPr>
          <p:cNvPr id="145" name="Google Shape;145;p2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1100"/>
              <a:buFont typeface="Arial"/>
              <a:buNone/>
            </a:pPr>
            <a:r>
              <a:rPr b="1" lang="en" sz="1100">
                <a:solidFill>
                  <a:srgbClr val="205372"/>
                </a:solidFill>
                <a:highlight>
                  <a:srgbClr val="FFFFFF"/>
                </a:highlight>
                <a:latin typeface="Oswald"/>
                <a:ea typeface="Oswald"/>
                <a:cs typeface="Oswald"/>
                <a:sym typeface="Oswald"/>
              </a:rPr>
              <a:t>Completeness (03/15/23 to 04/15/23)</a:t>
            </a:r>
            <a:endParaRPr b="1"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Banner Facilities</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St Joseph’s Hospital and Medical</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Mercy Gilbert Medical Center</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Chandler Regional Medical Center   </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     </a:t>
            </a:r>
            <a:endParaRPr sz="1100">
              <a:solidFill>
                <a:srgbClr val="205372"/>
              </a:solidFill>
              <a:highlight>
                <a:srgbClr val="FFFFFF"/>
              </a:highlight>
              <a:latin typeface="Oswald"/>
              <a:ea typeface="Oswald"/>
              <a:cs typeface="Oswald"/>
              <a:sym typeface="Oswald"/>
            </a:endParaRPr>
          </a:p>
          <a:p>
            <a:pPr indent="0" lvl="0" marL="0" rtl="0" algn="l">
              <a:lnSpc>
                <a:spcPct val="100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Summit Regional Medical Center</a:t>
            </a:r>
            <a:endParaRPr sz="1100">
              <a:solidFill>
                <a:srgbClr val="205372"/>
              </a:solidFill>
              <a:highlight>
                <a:srgbClr val="FFFFFF"/>
              </a:highlight>
              <a:latin typeface="Oswald"/>
              <a:ea typeface="Oswald"/>
              <a:cs typeface="Oswald"/>
              <a:sym typeface="Oswald"/>
            </a:endParaRPr>
          </a:p>
          <a:p>
            <a:pPr indent="0" lvl="0" marL="0" rtl="0" algn="l">
              <a:lnSpc>
                <a:spcPct val="105000"/>
              </a:lnSpc>
              <a:spcBef>
                <a:spcPts val="0"/>
              </a:spcBef>
              <a:spcAft>
                <a:spcPts val="0"/>
              </a:spcAft>
              <a:buClr>
                <a:schemeClr val="dk1"/>
              </a:buClr>
              <a:buSzPts val="1100"/>
              <a:buFont typeface="Arial"/>
              <a:buNone/>
            </a:pPr>
            <a:r>
              <a:rPr b="1" lang="en" sz="1100">
                <a:solidFill>
                  <a:srgbClr val="205372"/>
                </a:solidFill>
                <a:highlight>
                  <a:srgbClr val="FFFFFF"/>
                </a:highlight>
                <a:latin typeface="Oswald"/>
                <a:ea typeface="Oswald"/>
                <a:cs typeface="Oswald"/>
                <a:sym typeface="Oswald"/>
              </a:rPr>
              <a:t> </a:t>
            </a:r>
            <a:endParaRPr b="1" sz="1100">
              <a:solidFill>
                <a:srgbClr val="205372"/>
              </a:solidFill>
              <a:highlight>
                <a:srgbClr val="FFFFFF"/>
              </a:highlight>
              <a:latin typeface="Oswald"/>
              <a:ea typeface="Oswald"/>
              <a:cs typeface="Oswald"/>
              <a:sym typeface="Oswald"/>
            </a:endParaRPr>
          </a:p>
          <a:p>
            <a:pPr indent="0" lvl="0" marL="0" rtl="0" algn="l">
              <a:lnSpc>
                <a:spcPct val="105000"/>
              </a:lnSpc>
              <a:spcBef>
                <a:spcPts val="0"/>
              </a:spcBef>
              <a:spcAft>
                <a:spcPts val="0"/>
              </a:spcAft>
              <a:buClr>
                <a:schemeClr val="dk1"/>
              </a:buClr>
              <a:buSzPts val="1100"/>
              <a:buFont typeface="Arial"/>
              <a:buNone/>
            </a:pPr>
            <a:r>
              <a:rPr b="1" lang="en" sz="1100">
                <a:solidFill>
                  <a:srgbClr val="205372"/>
                </a:solidFill>
                <a:highlight>
                  <a:srgbClr val="FFFFFF"/>
                </a:highlight>
                <a:latin typeface="Oswald"/>
                <a:ea typeface="Oswald"/>
                <a:cs typeface="Oswald"/>
                <a:sym typeface="Oswald"/>
              </a:rPr>
              <a:t>Validity (03/15/23 to 04/15/23)</a:t>
            </a:r>
            <a:endParaRPr b="1" sz="1100">
              <a:solidFill>
                <a:srgbClr val="205372"/>
              </a:solidFill>
              <a:highlight>
                <a:srgbClr val="FFFFFF"/>
              </a:highlight>
              <a:latin typeface="Oswald"/>
              <a:ea typeface="Oswald"/>
              <a:cs typeface="Oswald"/>
              <a:sym typeface="Oswald"/>
            </a:endParaRPr>
          </a:p>
          <a:p>
            <a:pPr indent="0" lvl="0" marL="0" rtl="0" algn="l">
              <a:lnSpc>
                <a:spcPct val="105000"/>
              </a:lnSpc>
              <a:spcBef>
                <a:spcPts val="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Facility Type Code exceptions:</a:t>
            </a:r>
            <a:endParaRPr sz="1100">
              <a:solidFill>
                <a:srgbClr val="205372"/>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Summit Healthcare Regional Medical Center (0%) </a:t>
            </a:r>
            <a:endParaRPr sz="1100">
              <a:solidFill>
                <a:srgbClr val="205372"/>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Chandler Regional Medical Center (66%)</a:t>
            </a:r>
            <a:endParaRPr sz="1100">
              <a:solidFill>
                <a:srgbClr val="205372"/>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Mercy Gilbert Medical Center (68%)</a:t>
            </a:r>
            <a:endParaRPr sz="1100">
              <a:solidFill>
                <a:srgbClr val="205372"/>
              </a:solidFill>
              <a:highlight>
                <a:srgbClr val="FFFFFF"/>
              </a:highlight>
              <a:latin typeface="Oswald"/>
              <a:ea typeface="Oswald"/>
              <a:cs typeface="Oswald"/>
              <a:sym typeface="Oswald"/>
            </a:endParaRPr>
          </a:p>
          <a:p>
            <a:pPr indent="0" lvl="0" marL="0" rtl="0" algn="l">
              <a:lnSpc>
                <a:spcPct val="90000"/>
              </a:lnSpc>
              <a:spcBef>
                <a:spcPts val="1000"/>
              </a:spcBef>
              <a:spcAft>
                <a:spcPts val="0"/>
              </a:spcAft>
              <a:buClr>
                <a:schemeClr val="dk1"/>
              </a:buClr>
              <a:buSzPts val="1100"/>
              <a:buFont typeface="Arial"/>
              <a:buNone/>
            </a:pPr>
            <a:r>
              <a:rPr lang="en" sz="1100">
                <a:solidFill>
                  <a:srgbClr val="205372"/>
                </a:solidFill>
                <a:highlight>
                  <a:srgbClr val="FFFFFF"/>
                </a:highlight>
                <a:latin typeface="Oswald"/>
                <a:ea typeface="Oswald"/>
                <a:cs typeface="Oswald"/>
                <a:sym typeface="Oswald"/>
              </a:rPr>
              <a:t>St Joseph Hospital and Medical Center (85%)</a:t>
            </a:r>
            <a:endParaRPr sz="1100">
              <a:solidFill>
                <a:srgbClr val="205372"/>
              </a:solidFill>
              <a:highlight>
                <a:srgbClr val="FFFFFF"/>
              </a:highlight>
              <a:latin typeface="Oswald"/>
              <a:ea typeface="Oswald"/>
              <a:cs typeface="Oswald"/>
              <a:sym typeface="Oswald"/>
            </a:endParaRPr>
          </a:p>
        </p:txBody>
      </p:sp>
      <p:sp>
        <p:nvSpPr>
          <p:cNvPr id="146" name="Google Shape;146;p2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1500">
                <a:solidFill>
                  <a:srgbClr val="205372"/>
                </a:solidFill>
                <a:highlight>
                  <a:srgbClr val="FFFFFF"/>
                </a:highlight>
                <a:latin typeface="Oswald"/>
                <a:ea typeface="Oswald"/>
                <a:cs typeface="Oswald"/>
                <a:sym typeface="Oswald"/>
              </a:rPr>
              <a:t>Timeliness (03/15/23 to 04/15/23)</a:t>
            </a:r>
            <a:endParaRPr b="1" sz="1500">
              <a:solidFill>
                <a:srgbClr val="205372"/>
              </a:solidFill>
              <a:highlight>
                <a:srgbClr val="FFFFFF"/>
              </a:highlight>
              <a:latin typeface="Oswald"/>
              <a:ea typeface="Oswald"/>
              <a:cs typeface="Oswald"/>
              <a:sym typeface="Oswald"/>
            </a:endParaRPr>
          </a:p>
          <a:p>
            <a:pPr indent="0" lvl="0" marL="0" rtl="0" algn="l">
              <a:spcBef>
                <a:spcPts val="0"/>
              </a:spcBef>
              <a:spcAft>
                <a:spcPts val="0"/>
              </a:spcAft>
              <a:buClr>
                <a:schemeClr val="dk1"/>
              </a:buClr>
              <a:buSzPts val="1100"/>
              <a:buFont typeface="Arial"/>
              <a:buNone/>
            </a:pPr>
            <a:r>
              <a:rPr lang="en" sz="1500">
                <a:solidFill>
                  <a:srgbClr val="205372"/>
                </a:solidFill>
                <a:highlight>
                  <a:srgbClr val="FFFFFF"/>
                </a:highlight>
                <a:latin typeface="Oswald"/>
                <a:ea typeface="Oswald"/>
                <a:cs typeface="Oswald"/>
                <a:sym typeface="Oswald"/>
              </a:rPr>
              <a:t>These parent organizations have issues with timeliness:</a:t>
            </a:r>
            <a:endParaRPr sz="1500">
              <a:solidFill>
                <a:srgbClr val="205372"/>
              </a:solidFill>
              <a:highlight>
                <a:srgbClr val="FFFFFF"/>
              </a:highlight>
              <a:latin typeface="Oswald"/>
              <a:ea typeface="Oswald"/>
              <a:cs typeface="Oswald"/>
              <a:sym typeface="Oswald"/>
            </a:endParaRPr>
          </a:p>
          <a:p>
            <a:pPr indent="0" lvl="0" marL="0" rtl="0" algn="l">
              <a:spcBef>
                <a:spcPts val="1000"/>
              </a:spcBef>
              <a:spcAft>
                <a:spcPts val="0"/>
              </a:spcAft>
              <a:buClr>
                <a:schemeClr val="dk1"/>
              </a:buClr>
              <a:buSzPts val="1100"/>
              <a:buFont typeface="Arial"/>
              <a:buNone/>
            </a:pPr>
            <a:r>
              <a:rPr lang="en" sz="1500">
                <a:solidFill>
                  <a:srgbClr val="205372"/>
                </a:solidFill>
                <a:highlight>
                  <a:srgbClr val="FFFFFF"/>
                </a:highlight>
                <a:latin typeface="Oswald"/>
                <a:ea typeface="Oswald"/>
                <a:cs typeface="Oswald"/>
                <a:sym typeface="Oswald"/>
              </a:rPr>
              <a:t>·</a:t>
            </a:r>
            <a:r>
              <a:rPr lang="en" sz="1100">
                <a:solidFill>
                  <a:srgbClr val="205372"/>
                </a:solidFill>
                <a:highlight>
                  <a:srgbClr val="FFFFFF"/>
                </a:highlight>
                <a:latin typeface="Oswald"/>
                <a:ea typeface="Oswald"/>
                <a:cs typeface="Oswald"/>
                <a:sym typeface="Oswald"/>
              </a:rPr>
              <a:t>       </a:t>
            </a:r>
            <a:r>
              <a:rPr lang="en" sz="1500">
                <a:solidFill>
                  <a:srgbClr val="205372"/>
                </a:solidFill>
                <a:highlight>
                  <a:srgbClr val="FFFFFF"/>
                </a:highlight>
                <a:latin typeface="Oswald"/>
                <a:ea typeface="Oswald"/>
                <a:cs typeface="Oswald"/>
                <a:sym typeface="Oswald"/>
              </a:rPr>
              <a:t>Dignity Health </a:t>
            </a:r>
            <a:endParaRPr sz="1500">
              <a:solidFill>
                <a:srgbClr val="205372"/>
              </a:solidFill>
              <a:highlight>
                <a:srgbClr val="FFFFFF"/>
              </a:highlight>
              <a:latin typeface="Oswald"/>
              <a:ea typeface="Oswald"/>
              <a:cs typeface="Oswald"/>
              <a:sym typeface="Oswald"/>
            </a:endParaRPr>
          </a:p>
          <a:p>
            <a:pPr indent="0" lvl="0" marL="0" rtl="0" algn="l">
              <a:spcBef>
                <a:spcPts val="0"/>
              </a:spcBef>
              <a:spcAft>
                <a:spcPts val="1200"/>
              </a:spcAft>
              <a:buNone/>
            </a:pPr>
            <a:r>
              <a:t/>
            </a:r>
            <a:endParaRPr b="1" sz="1100">
              <a:solidFill>
                <a:srgbClr val="222222"/>
              </a:solidFill>
              <a:highlight>
                <a:srgbClr val="FFFFFF"/>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Syndromic Team </a:t>
            </a:r>
            <a:endParaRPr b="1">
              <a:solidFill>
                <a:srgbClr val="C34511"/>
              </a:solidFill>
              <a:latin typeface="Oswald"/>
              <a:ea typeface="Oswald"/>
              <a:cs typeface="Oswald"/>
              <a:sym typeface="Oswald"/>
            </a:endParaRPr>
          </a:p>
        </p:txBody>
      </p:sp>
      <p:sp>
        <p:nvSpPr>
          <p:cNvPr id="152" name="Google Shape;152;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Clr>
                <a:srgbClr val="205372"/>
              </a:buClr>
              <a:buSzPts val="2300"/>
              <a:buFont typeface="Oswald"/>
              <a:buChar char="❏"/>
            </a:pPr>
            <a:r>
              <a:rPr lang="en" sz="2300">
                <a:solidFill>
                  <a:srgbClr val="205372"/>
                </a:solidFill>
                <a:latin typeface="Oswald"/>
                <a:ea typeface="Oswald"/>
                <a:cs typeface="Oswald"/>
                <a:sym typeface="Oswald"/>
              </a:rPr>
              <a:t>Presenting the Ace’s dashboard and working with anyone interested in </a:t>
            </a:r>
            <a:r>
              <a:rPr lang="en" sz="2300">
                <a:solidFill>
                  <a:srgbClr val="205372"/>
                </a:solidFill>
                <a:latin typeface="Oswald"/>
                <a:ea typeface="Oswald"/>
                <a:cs typeface="Oswald"/>
                <a:sym typeface="Oswald"/>
              </a:rPr>
              <a:t>implementing</a:t>
            </a:r>
            <a:r>
              <a:rPr lang="en" sz="2300">
                <a:solidFill>
                  <a:srgbClr val="205372"/>
                </a:solidFill>
                <a:latin typeface="Oswald"/>
                <a:ea typeface="Oswald"/>
                <a:cs typeface="Oswald"/>
                <a:sym typeface="Oswald"/>
              </a:rPr>
              <a:t> using the dashboard</a:t>
            </a:r>
            <a:endParaRPr sz="2300">
              <a:solidFill>
                <a:srgbClr val="205372"/>
              </a:solidFill>
              <a:latin typeface="Oswald"/>
              <a:ea typeface="Oswald"/>
              <a:cs typeface="Oswald"/>
              <a:sym typeface="Oswald"/>
            </a:endParaRPr>
          </a:p>
          <a:p>
            <a:pPr indent="-374650" lvl="0" marL="457200" rtl="0" algn="l">
              <a:spcBef>
                <a:spcPts val="0"/>
              </a:spcBef>
              <a:spcAft>
                <a:spcPts val="0"/>
              </a:spcAft>
              <a:buClr>
                <a:srgbClr val="205372"/>
              </a:buClr>
              <a:buSzPts val="2300"/>
              <a:buFont typeface="Oswald"/>
              <a:buChar char="❏"/>
            </a:pPr>
            <a:r>
              <a:rPr lang="en" sz="2300">
                <a:solidFill>
                  <a:srgbClr val="205372"/>
                </a:solidFill>
                <a:latin typeface="Oswald"/>
                <a:ea typeface="Oswald"/>
                <a:cs typeface="Oswald"/>
                <a:sym typeface="Oswald"/>
              </a:rPr>
              <a:t>Exploring the possibility of onboarding mortality data</a:t>
            </a:r>
            <a:endParaRPr sz="2300">
              <a:solidFill>
                <a:srgbClr val="205372"/>
              </a:solidFill>
              <a:latin typeface="Oswald"/>
              <a:ea typeface="Oswald"/>
              <a:cs typeface="Oswald"/>
              <a:sym typeface="Oswald"/>
            </a:endParaRPr>
          </a:p>
          <a:p>
            <a:pPr indent="-374650" lvl="0" marL="457200" rtl="0" algn="l">
              <a:spcBef>
                <a:spcPts val="0"/>
              </a:spcBef>
              <a:spcAft>
                <a:spcPts val="0"/>
              </a:spcAft>
              <a:buClr>
                <a:srgbClr val="205372"/>
              </a:buClr>
              <a:buSzPts val="2300"/>
              <a:buFont typeface="Oswald"/>
              <a:buChar char="❏"/>
            </a:pPr>
            <a:r>
              <a:rPr lang="en" sz="2300">
                <a:solidFill>
                  <a:srgbClr val="205372"/>
                </a:solidFill>
                <a:latin typeface="Oswald"/>
                <a:ea typeface="Oswald"/>
                <a:cs typeface="Oswald"/>
                <a:sym typeface="Oswald"/>
              </a:rPr>
              <a:t>Creation of training, </a:t>
            </a:r>
            <a:r>
              <a:rPr lang="en" sz="2300">
                <a:solidFill>
                  <a:srgbClr val="205372"/>
                </a:solidFill>
                <a:latin typeface="Oswald"/>
                <a:ea typeface="Oswald"/>
                <a:cs typeface="Oswald"/>
                <a:sym typeface="Oswald"/>
              </a:rPr>
              <a:t>specifically</a:t>
            </a:r>
            <a:r>
              <a:rPr lang="en" sz="2300">
                <a:solidFill>
                  <a:srgbClr val="205372"/>
                </a:solidFill>
                <a:latin typeface="Oswald"/>
                <a:ea typeface="Oswald"/>
                <a:cs typeface="Oswald"/>
                <a:sym typeface="Oswald"/>
              </a:rPr>
              <a:t> around overdose and drug surveillance </a:t>
            </a:r>
            <a:endParaRPr sz="2300">
              <a:solidFill>
                <a:srgbClr val="205372"/>
              </a:solidFill>
              <a:latin typeface="Oswald"/>
              <a:ea typeface="Oswald"/>
              <a:cs typeface="Oswald"/>
              <a:sym typeface="Oswald"/>
            </a:endParaRPr>
          </a:p>
          <a:p>
            <a:pPr indent="-374650" lvl="0" marL="457200" rtl="0" algn="l">
              <a:spcBef>
                <a:spcPts val="0"/>
              </a:spcBef>
              <a:spcAft>
                <a:spcPts val="0"/>
              </a:spcAft>
              <a:buClr>
                <a:srgbClr val="205372"/>
              </a:buClr>
              <a:buSzPts val="2300"/>
              <a:buFont typeface="Oswald"/>
              <a:buChar char="❏"/>
            </a:pPr>
            <a:r>
              <a:rPr lang="en" sz="2300">
                <a:solidFill>
                  <a:srgbClr val="205372"/>
                </a:solidFill>
                <a:latin typeface="Oswald"/>
                <a:ea typeface="Oswald"/>
                <a:cs typeface="Oswald"/>
                <a:sym typeface="Oswald"/>
              </a:rPr>
              <a:t>Syndrome Validation for Youth and Community Violence </a:t>
            </a:r>
            <a:endParaRPr sz="2300">
              <a:solidFill>
                <a:srgbClr val="205372"/>
              </a:solidFill>
              <a:latin typeface="Oswald"/>
              <a:ea typeface="Oswald"/>
              <a:cs typeface="Oswald"/>
              <a:sym typeface="Oswald"/>
            </a:endParaRPr>
          </a:p>
          <a:p>
            <a:pPr indent="0" lvl="0" marL="0" rtl="0" algn="l">
              <a:spcBef>
                <a:spcPts val="1200"/>
              </a:spcBef>
              <a:spcAft>
                <a:spcPts val="1200"/>
              </a:spcAft>
              <a:buNone/>
            </a:pPr>
            <a:r>
              <a:t/>
            </a:r>
            <a:endParaRPr>
              <a:solidFill>
                <a:srgbClr val="205372"/>
              </a:solidFill>
              <a:latin typeface="Oswald"/>
              <a:ea typeface="Oswald"/>
              <a:cs typeface="Oswald"/>
              <a:sym typeface="Oswa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Updates: NSSP  </a:t>
            </a:r>
            <a:endParaRPr b="1">
              <a:solidFill>
                <a:srgbClr val="C34511"/>
              </a:solidFill>
              <a:latin typeface="Oswald"/>
              <a:ea typeface="Oswald"/>
              <a:cs typeface="Oswald"/>
              <a:sym typeface="Oswald"/>
            </a:endParaRPr>
          </a:p>
        </p:txBody>
      </p:sp>
      <p:sp>
        <p:nvSpPr>
          <p:cNvPr id="158" name="Google Shape;158;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68300" lvl="0" marL="457200" rtl="0" algn="l">
              <a:lnSpc>
                <a:spcPct val="150000"/>
              </a:lnSpc>
              <a:spcBef>
                <a:spcPts val="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Next NSSP Community of Practice Meeting will happen on April 26 at 9 AM</a:t>
            </a:r>
            <a:endParaRPr sz="2200">
              <a:solidFill>
                <a:srgbClr val="205372"/>
              </a:solidFill>
              <a:latin typeface="Oswald"/>
              <a:ea typeface="Oswald"/>
              <a:cs typeface="Oswald"/>
              <a:sym typeface="Oswald"/>
            </a:endParaRPr>
          </a:p>
          <a:p>
            <a:pPr indent="-368300" lvl="0" marL="457200" rtl="0" algn="l">
              <a:lnSpc>
                <a:spcPct val="150000"/>
              </a:lnSpc>
              <a:spcBef>
                <a:spcPts val="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2 new Syndrome Definition Fact sheets have been published on the Knowledge Repository. </a:t>
            </a:r>
            <a:r>
              <a:rPr lang="en" sz="2200" u="sng">
                <a:solidFill>
                  <a:srgbClr val="205372"/>
                </a:solidFill>
                <a:latin typeface="Oswald"/>
                <a:ea typeface="Oswald"/>
                <a:cs typeface="Oswald"/>
                <a:sym typeface="Oswald"/>
                <a:hlinkClick r:id="rId3">
                  <a:extLst>
                    <a:ext uri="{A12FA001-AC4F-418D-AE19-62706E023703}">
                      <ahyp:hlinkClr val="tx"/>
                    </a:ext>
                  </a:extLst>
                </a:hlinkClick>
              </a:rPr>
              <a:t>Chicken Pox </a:t>
            </a:r>
            <a:r>
              <a:rPr lang="en" sz="2200">
                <a:solidFill>
                  <a:srgbClr val="205372"/>
                </a:solidFill>
                <a:latin typeface="Oswald"/>
                <a:ea typeface="Oswald"/>
                <a:cs typeface="Oswald"/>
                <a:sym typeface="Oswald"/>
              </a:rPr>
              <a:t>and </a:t>
            </a:r>
            <a:r>
              <a:rPr lang="en" sz="2200" u="sng">
                <a:solidFill>
                  <a:srgbClr val="205372"/>
                </a:solidFill>
                <a:latin typeface="Oswald"/>
                <a:ea typeface="Oswald"/>
                <a:cs typeface="Oswald"/>
                <a:sym typeface="Oswald"/>
                <a:hlinkClick r:id="rId4">
                  <a:extLst>
                    <a:ext uri="{A12FA001-AC4F-418D-AE19-62706E023703}">
                      <ahyp:hlinkClr val="tx"/>
                    </a:ext>
                  </a:extLst>
                </a:hlinkClick>
              </a:rPr>
              <a:t>Broad Acute </a:t>
            </a:r>
            <a:r>
              <a:rPr lang="en" sz="2200" u="sng">
                <a:solidFill>
                  <a:srgbClr val="205372"/>
                </a:solidFill>
                <a:latin typeface="Oswald"/>
                <a:ea typeface="Oswald"/>
                <a:cs typeface="Oswald"/>
                <a:sym typeface="Oswald"/>
                <a:hlinkClick r:id="rId5">
                  <a:extLst>
                    <a:ext uri="{A12FA001-AC4F-418D-AE19-62706E023703}">
                      <ahyp:hlinkClr val="tx"/>
                    </a:ext>
                  </a:extLst>
                </a:hlinkClick>
              </a:rPr>
              <a:t>Respiratory</a:t>
            </a:r>
            <a:r>
              <a:rPr lang="en" sz="2200">
                <a:solidFill>
                  <a:srgbClr val="205372"/>
                </a:solidFill>
                <a:latin typeface="Oswald"/>
                <a:ea typeface="Oswald"/>
                <a:cs typeface="Oswald"/>
                <a:sym typeface="Oswald"/>
              </a:rPr>
              <a:t> Illness. </a:t>
            </a:r>
            <a:endParaRPr sz="2200">
              <a:solidFill>
                <a:srgbClr val="205372"/>
              </a:solidFill>
              <a:latin typeface="Oswald"/>
              <a:ea typeface="Oswald"/>
              <a:cs typeface="Oswald"/>
              <a:sym typeface="Oswald"/>
            </a:endParaRPr>
          </a:p>
          <a:p>
            <a:pPr indent="-368300" lvl="0" marL="457200" rtl="0" algn="l">
              <a:lnSpc>
                <a:spcPct val="150000"/>
              </a:lnSpc>
              <a:spcBef>
                <a:spcPts val="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Currently CDC is working on developing the following </a:t>
            </a:r>
            <a:r>
              <a:rPr lang="en" sz="2200">
                <a:solidFill>
                  <a:srgbClr val="205372"/>
                </a:solidFill>
                <a:latin typeface="Oswald"/>
                <a:ea typeface="Oswald"/>
                <a:cs typeface="Oswald"/>
                <a:sym typeface="Oswald"/>
              </a:rPr>
              <a:t>syndromes</a:t>
            </a:r>
            <a:r>
              <a:rPr lang="en" sz="2200">
                <a:solidFill>
                  <a:srgbClr val="205372"/>
                </a:solidFill>
                <a:latin typeface="Oswald"/>
                <a:ea typeface="Oswald"/>
                <a:cs typeface="Oswald"/>
                <a:sym typeface="Oswald"/>
              </a:rPr>
              <a:t>, Boating Injuries, Confirmed Child abuse and neglect, initial visits for head injury, pedestrian injury, persons identifying as transgender, persons with diabilities, suicide attempt version 2. </a:t>
            </a:r>
            <a:endParaRPr sz="2200">
              <a:solidFill>
                <a:srgbClr val="205372"/>
              </a:solidFill>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NSSP New Workgroup </a:t>
            </a:r>
            <a:endParaRPr b="1">
              <a:solidFill>
                <a:srgbClr val="C34511"/>
              </a:solidFill>
              <a:latin typeface="Oswald"/>
              <a:ea typeface="Oswald"/>
              <a:cs typeface="Oswald"/>
              <a:sym typeface="Oswald"/>
            </a:endParaRPr>
          </a:p>
        </p:txBody>
      </p:sp>
      <p:sp>
        <p:nvSpPr>
          <p:cNvPr id="164" name="Google Shape;164;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rgbClr val="205372"/>
              </a:buClr>
              <a:buSzPts val="2000"/>
              <a:buFont typeface="Oswald"/>
              <a:buChar char="❏"/>
            </a:pPr>
            <a:r>
              <a:rPr b="1" lang="en" sz="2000">
                <a:solidFill>
                  <a:srgbClr val="205372"/>
                </a:solidFill>
                <a:latin typeface="Oswald"/>
                <a:ea typeface="Oswald"/>
                <a:cs typeface="Oswald"/>
                <a:sym typeface="Oswald"/>
              </a:rPr>
              <a:t>Public Use Data Set Workgroup</a:t>
            </a:r>
            <a:r>
              <a:rPr lang="en" sz="2000">
                <a:solidFill>
                  <a:srgbClr val="205372"/>
                </a:solidFill>
                <a:latin typeface="Oswald"/>
                <a:ea typeface="Oswald"/>
                <a:cs typeface="Oswald"/>
                <a:sym typeface="Oswald"/>
              </a:rPr>
              <a:t> , looking for co-leads and is in the planning stages, if you would like to be a co-lead of this workgroup reach out to James Muncy of CSTE. </a:t>
            </a:r>
            <a:endParaRPr sz="2000">
              <a:solidFill>
                <a:srgbClr val="205372"/>
              </a:solidFill>
              <a:latin typeface="Oswald"/>
              <a:ea typeface="Oswald"/>
              <a:cs typeface="Oswald"/>
              <a:sym typeface="Oswald"/>
            </a:endParaRPr>
          </a:p>
          <a:p>
            <a:pPr indent="-355600" lvl="0" marL="4572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Purpose: Explore questions and </a:t>
            </a:r>
            <a:r>
              <a:rPr lang="en" sz="2000">
                <a:solidFill>
                  <a:srgbClr val="205372"/>
                </a:solidFill>
                <a:latin typeface="Oswald"/>
                <a:ea typeface="Oswald"/>
                <a:cs typeface="Oswald"/>
                <a:sym typeface="Oswald"/>
              </a:rPr>
              <a:t>considerations</a:t>
            </a:r>
            <a:r>
              <a:rPr lang="en" sz="2000">
                <a:solidFill>
                  <a:srgbClr val="205372"/>
                </a:solidFill>
                <a:latin typeface="Oswald"/>
                <a:ea typeface="Oswald"/>
                <a:cs typeface="Oswald"/>
                <a:sym typeface="Oswald"/>
              </a:rPr>
              <a:t> that go along with the public presentation and release of data and information that are products of performing syndromic surveillance. </a:t>
            </a:r>
            <a:endParaRPr sz="2000">
              <a:solidFill>
                <a:srgbClr val="205372"/>
              </a:solidFill>
              <a:latin typeface="Oswald"/>
              <a:ea typeface="Oswald"/>
              <a:cs typeface="Oswald"/>
              <a:sym typeface="Oswald"/>
            </a:endParaRPr>
          </a:p>
          <a:p>
            <a:pPr indent="-355600" lvl="0" marL="4572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Develop a collective response to these that is informed by the </a:t>
            </a:r>
            <a:r>
              <a:rPr lang="en" sz="2000">
                <a:solidFill>
                  <a:srgbClr val="205372"/>
                </a:solidFill>
                <a:latin typeface="Oswald"/>
                <a:ea typeface="Oswald"/>
                <a:cs typeface="Oswald"/>
                <a:sym typeface="Oswald"/>
              </a:rPr>
              <a:t>community</a:t>
            </a:r>
            <a:r>
              <a:rPr lang="en" sz="2000">
                <a:solidFill>
                  <a:srgbClr val="205372"/>
                </a:solidFill>
                <a:latin typeface="Oswald"/>
                <a:ea typeface="Oswald"/>
                <a:cs typeface="Oswald"/>
                <a:sym typeface="Oswald"/>
              </a:rPr>
              <a:t> who works most closely with these data. </a:t>
            </a:r>
            <a:endParaRPr sz="2000">
              <a:solidFill>
                <a:srgbClr val="205372"/>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NSSP Updates </a:t>
            </a:r>
            <a:endParaRPr b="1">
              <a:solidFill>
                <a:srgbClr val="C34511"/>
              </a:solidFill>
              <a:latin typeface="Oswald"/>
              <a:ea typeface="Oswald"/>
              <a:cs typeface="Oswald"/>
              <a:sym typeface="Oswald"/>
            </a:endParaRPr>
          </a:p>
        </p:txBody>
      </p:sp>
      <p:sp>
        <p:nvSpPr>
          <p:cNvPr id="170" name="Google Shape;170;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205372"/>
              </a:buClr>
              <a:buSzPts val="1800"/>
              <a:buFont typeface="Oswald"/>
              <a:buChar char="❏"/>
            </a:pPr>
            <a:r>
              <a:rPr lang="en" sz="2200">
                <a:solidFill>
                  <a:srgbClr val="205372"/>
                </a:solidFill>
                <a:latin typeface="Oswald"/>
                <a:ea typeface="Oswald"/>
                <a:cs typeface="Oswald"/>
                <a:sym typeface="Oswald"/>
              </a:rPr>
              <a:t>Reminder: New Subcommittee: </a:t>
            </a:r>
            <a:r>
              <a:rPr b="1" lang="en" sz="2050">
                <a:solidFill>
                  <a:srgbClr val="205372"/>
                </a:solidFill>
                <a:highlight>
                  <a:srgbClr val="FFFFFF"/>
                </a:highlight>
                <a:latin typeface="Oswald"/>
                <a:ea typeface="Oswald"/>
                <a:cs typeface="Oswald"/>
                <a:sym typeface="Oswald"/>
              </a:rPr>
              <a:t>Analytic Tools for Routine Health Surveillance</a:t>
            </a:r>
            <a:r>
              <a:rPr lang="en" sz="2050">
                <a:solidFill>
                  <a:srgbClr val="205372"/>
                </a:solidFill>
                <a:highlight>
                  <a:srgbClr val="FFFFFF"/>
                </a:highlight>
                <a:latin typeface="Oswald"/>
                <a:ea typeface="Oswald"/>
                <a:cs typeface="Oswald"/>
                <a:sym typeface="Oswald"/>
              </a:rPr>
              <a:t>, meets monthly second Thursday each month. </a:t>
            </a:r>
            <a:endParaRPr sz="2050">
              <a:solidFill>
                <a:srgbClr val="205372"/>
              </a:solidFill>
              <a:highlight>
                <a:srgbClr val="FFFFFF"/>
              </a:highlight>
              <a:latin typeface="Oswald"/>
              <a:ea typeface="Oswald"/>
              <a:cs typeface="Oswald"/>
              <a:sym typeface="Oswald"/>
            </a:endParaRPr>
          </a:p>
          <a:p>
            <a:pPr indent="0" lvl="0" marL="0" rtl="0" algn="l">
              <a:spcBef>
                <a:spcPts val="1200"/>
              </a:spcBef>
              <a:spcAft>
                <a:spcPts val="0"/>
              </a:spcAft>
              <a:buNone/>
            </a:pPr>
            <a:r>
              <a:t/>
            </a:r>
            <a:endParaRPr sz="2050">
              <a:solidFill>
                <a:srgbClr val="205372"/>
              </a:solidFill>
              <a:highlight>
                <a:srgbClr val="FFFFFF"/>
              </a:highlight>
              <a:latin typeface="Oswald"/>
              <a:ea typeface="Oswald"/>
              <a:cs typeface="Oswald"/>
              <a:sym typeface="Oswald"/>
            </a:endParaRPr>
          </a:p>
          <a:p>
            <a:pPr indent="-358775" lvl="0" marL="457200" rtl="0" algn="l">
              <a:spcBef>
                <a:spcPts val="1200"/>
              </a:spcBef>
              <a:spcAft>
                <a:spcPts val="0"/>
              </a:spcAft>
              <a:buClr>
                <a:srgbClr val="205372"/>
              </a:buClr>
              <a:buSzPts val="2050"/>
              <a:buFont typeface="Oswald"/>
              <a:buChar char="❏"/>
            </a:pPr>
            <a:r>
              <a:rPr lang="en" sz="2050">
                <a:solidFill>
                  <a:srgbClr val="205372"/>
                </a:solidFill>
                <a:highlight>
                  <a:srgbClr val="FFFFFF"/>
                </a:highlight>
                <a:latin typeface="Oswald"/>
                <a:ea typeface="Oswald"/>
                <a:cs typeface="Oswald"/>
                <a:sym typeface="Oswald"/>
              </a:rPr>
              <a:t>Sex Trafficking syndrome validation,soon there will be a factsheet available, be on the lookout for that</a:t>
            </a:r>
            <a:endParaRPr sz="2050">
              <a:solidFill>
                <a:srgbClr val="205372"/>
              </a:solidFill>
              <a:highlight>
                <a:srgbClr val="FFFFFF"/>
              </a:highlight>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Marburg Virus </a:t>
            </a:r>
            <a:endParaRPr b="1">
              <a:solidFill>
                <a:srgbClr val="C34511"/>
              </a:solidFill>
              <a:latin typeface="Oswald"/>
              <a:ea typeface="Oswald"/>
              <a:cs typeface="Oswald"/>
              <a:sym typeface="Oswald"/>
            </a:endParaRPr>
          </a:p>
        </p:txBody>
      </p:sp>
      <p:sp>
        <p:nvSpPr>
          <p:cNvPr id="176" name="Google Shape;176;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40000" lnSpcReduction="10000"/>
          </a:bodyPr>
          <a:lstStyle/>
          <a:p>
            <a:pPr indent="-300781" lvl="0" marL="457200" rtl="0" algn="l">
              <a:spcBef>
                <a:spcPts val="0"/>
              </a:spcBef>
              <a:spcAft>
                <a:spcPts val="0"/>
              </a:spcAft>
              <a:buClr>
                <a:srgbClr val="205372"/>
              </a:buClr>
              <a:buSzPct val="100000"/>
              <a:buFont typeface="Oswald"/>
              <a:buChar char="❏"/>
            </a:pPr>
            <a:r>
              <a:rPr b="1" lang="en" sz="2841">
                <a:solidFill>
                  <a:srgbClr val="205372"/>
                </a:solidFill>
                <a:highlight>
                  <a:srgbClr val="FFFFFF"/>
                </a:highlight>
                <a:latin typeface="Oswald"/>
                <a:ea typeface="Oswald"/>
                <a:cs typeface="Oswald"/>
                <a:sym typeface="Oswald"/>
              </a:rPr>
              <a:t>Travel Mentions (Tanzania and Eq. Guinea-specific for MVD)</a:t>
            </a:r>
            <a:endParaRPr b="1" sz="2841">
              <a:solidFill>
                <a:srgbClr val="205372"/>
              </a:solidFill>
              <a:highlight>
                <a:srgbClr val="FFFFFF"/>
              </a:highlight>
              <a:latin typeface="Oswald"/>
              <a:ea typeface="Oswald"/>
              <a:cs typeface="Oswald"/>
              <a:sym typeface="Oswald"/>
            </a:endParaRPr>
          </a:p>
          <a:p>
            <a:pPr indent="0" lvl="0" marL="0" rtl="0" algn="l">
              <a:spcBef>
                <a:spcPts val="0"/>
              </a:spcBef>
              <a:spcAft>
                <a:spcPts val="0"/>
              </a:spcAft>
              <a:buNone/>
            </a:pPr>
            <a:r>
              <a:rPr lang="en" sz="2841">
                <a:solidFill>
                  <a:srgbClr val="205372"/>
                </a:solidFill>
                <a:highlight>
                  <a:srgbClr val="FFFFFF"/>
                </a:highlight>
                <a:latin typeface="Oswald"/>
                <a:ea typeface="Oswald"/>
                <a:cs typeface="Oswald"/>
                <a:sym typeface="Oswald"/>
              </a:rPr>
              <a:t>^Tanzania^,or,^equatorial guinea^,andnot,(,^taking trip to^,or,^travel consult^,or,^traveling to^,or,^immun^,or,^;Z7184^,or,^;Z298^,)</a:t>
            </a:r>
            <a:endParaRPr sz="2841">
              <a:solidFill>
                <a:srgbClr val="205372"/>
              </a:solidFill>
              <a:highlight>
                <a:srgbClr val="FFFFFF"/>
              </a:highlight>
              <a:latin typeface="Oswald"/>
              <a:ea typeface="Oswald"/>
              <a:cs typeface="Oswald"/>
              <a:sym typeface="Oswald"/>
            </a:endParaRPr>
          </a:p>
          <a:p>
            <a:pPr indent="0" lvl="0" marL="0" rtl="0" algn="l">
              <a:spcBef>
                <a:spcPts val="0"/>
              </a:spcBef>
              <a:spcAft>
                <a:spcPts val="0"/>
              </a:spcAft>
              <a:buNone/>
            </a:pPr>
            <a:r>
              <a:t/>
            </a:r>
            <a:endParaRPr sz="2841">
              <a:solidFill>
                <a:srgbClr val="205372"/>
              </a:solidFill>
              <a:highlight>
                <a:srgbClr val="FFFFFF"/>
              </a:highlight>
              <a:latin typeface="Oswald"/>
              <a:ea typeface="Oswald"/>
              <a:cs typeface="Oswald"/>
              <a:sym typeface="Oswald"/>
            </a:endParaRPr>
          </a:p>
          <a:p>
            <a:pPr indent="-300781" lvl="0" marL="457200" rtl="0" algn="l">
              <a:spcBef>
                <a:spcPts val="0"/>
              </a:spcBef>
              <a:spcAft>
                <a:spcPts val="0"/>
              </a:spcAft>
              <a:buClr>
                <a:srgbClr val="205372"/>
              </a:buClr>
              <a:buSzPct val="100000"/>
              <a:buFont typeface="Oswald"/>
              <a:buChar char="❏"/>
            </a:pPr>
            <a:r>
              <a:rPr b="1" lang="en" sz="2841">
                <a:solidFill>
                  <a:srgbClr val="205372"/>
                </a:solidFill>
                <a:highlight>
                  <a:srgbClr val="FFFFFF"/>
                </a:highlight>
                <a:latin typeface="Oswald"/>
                <a:ea typeface="Oswald"/>
                <a:cs typeface="Oswald"/>
                <a:sym typeface="Oswald"/>
              </a:rPr>
              <a:t>CCDD Definition: targeting Marburg virus disease</a:t>
            </a:r>
            <a:endParaRPr b="1" sz="2841">
              <a:solidFill>
                <a:srgbClr val="205372"/>
              </a:solidFill>
              <a:highlight>
                <a:srgbClr val="FFFFFF"/>
              </a:highlight>
              <a:latin typeface="Oswald"/>
              <a:ea typeface="Oswald"/>
              <a:cs typeface="Oswald"/>
              <a:sym typeface="Oswald"/>
            </a:endParaRPr>
          </a:p>
          <a:p>
            <a:pPr indent="0" lvl="0" marL="0" rtl="0" algn="l">
              <a:spcBef>
                <a:spcPts val="0"/>
              </a:spcBef>
              <a:spcAft>
                <a:spcPts val="0"/>
              </a:spcAft>
              <a:buNone/>
            </a:pPr>
            <a:r>
              <a:rPr lang="en" sz="2841">
                <a:solidFill>
                  <a:srgbClr val="205372"/>
                </a:solidFill>
                <a:highlight>
                  <a:srgbClr val="FFFFFF"/>
                </a:highlight>
                <a:latin typeface="Oswald"/>
                <a:ea typeface="Oswald"/>
                <a:cs typeface="Oswald"/>
                <a:sym typeface="Oswald"/>
              </a:rPr>
              <a:t>(,(,^marb[uae]rg[ v]^,or,^marb[uae]rg,or,!ravn!,or,^lake vi[kc]toria^,or,^[;/ ]a98.3^,or,^[;/ ]a983^,or,^[;/ ]77503002^,or,^[;/ ]788872004^,or,^[;/ ]766246000^,),andnot,(,^marburg variant^,or,^marburg heart score^,or,^marburg risk^,or,^ravn alaska^,or,^ravn air^,),)</a:t>
            </a:r>
            <a:endParaRPr sz="2841">
              <a:solidFill>
                <a:srgbClr val="205372"/>
              </a:solidFill>
              <a:highlight>
                <a:srgbClr val="FFFFFF"/>
              </a:highlight>
              <a:latin typeface="Oswald"/>
              <a:ea typeface="Oswald"/>
              <a:cs typeface="Oswald"/>
              <a:sym typeface="Oswald"/>
            </a:endParaRPr>
          </a:p>
          <a:p>
            <a:pPr indent="0" lvl="0" marL="457200" rtl="0" algn="l">
              <a:spcBef>
                <a:spcPts val="0"/>
              </a:spcBef>
              <a:spcAft>
                <a:spcPts val="0"/>
              </a:spcAft>
              <a:buNone/>
            </a:pPr>
            <a:r>
              <a:t/>
            </a:r>
            <a:endParaRPr sz="2841">
              <a:solidFill>
                <a:srgbClr val="205372"/>
              </a:solidFill>
              <a:highlight>
                <a:srgbClr val="FFFFFF"/>
              </a:highlight>
              <a:latin typeface="Oswald"/>
              <a:ea typeface="Oswald"/>
              <a:cs typeface="Oswald"/>
              <a:sym typeface="Oswald"/>
            </a:endParaRPr>
          </a:p>
          <a:p>
            <a:pPr indent="0" lvl="0" marL="457200" rtl="0" algn="l">
              <a:spcBef>
                <a:spcPts val="0"/>
              </a:spcBef>
              <a:spcAft>
                <a:spcPts val="0"/>
              </a:spcAft>
              <a:buNone/>
            </a:pPr>
            <a:r>
              <a:rPr lang="en" sz="2841">
                <a:solidFill>
                  <a:srgbClr val="205372"/>
                </a:solidFill>
                <a:highlight>
                  <a:srgbClr val="FFFFFF"/>
                </a:highlight>
                <a:latin typeface="Oswald"/>
                <a:ea typeface="Oswald"/>
                <a:cs typeface="Oswald"/>
                <a:sym typeface="Oswald"/>
              </a:rPr>
              <a:t>B</a:t>
            </a:r>
            <a:r>
              <a:rPr lang="en" sz="2841">
                <a:solidFill>
                  <a:srgbClr val="205372"/>
                </a:solidFill>
                <a:highlight>
                  <a:srgbClr val="FFFFFF"/>
                </a:highlight>
                <a:latin typeface="Oswald"/>
                <a:ea typeface="Oswald"/>
                <a:cs typeface="Oswald"/>
                <a:sym typeface="Oswald"/>
              </a:rPr>
              <a:t>road definition that may be useful:</a:t>
            </a:r>
            <a:endParaRPr sz="2841">
              <a:solidFill>
                <a:srgbClr val="205372"/>
              </a:solidFill>
              <a:highlight>
                <a:srgbClr val="FFFFFF"/>
              </a:highlight>
              <a:latin typeface="Oswald"/>
              <a:ea typeface="Oswald"/>
              <a:cs typeface="Oswald"/>
              <a:sym typeface="Oswald"/>
            </a:endParaRPr>
          </a:p>
          <a:p>
            <a:pPr indent="-300781" lvl="0" marL="457200" rtl="0" algn="l">
              <a:spcBef>
                <a:spcPts val="1200"/>
              </a:spcBef>
              <a:spcAft>
                <a:spcPts val="0"/>
              </a:spcAft>
              <a:buClr>
                <a:srgbClr val="205372"/>
              </a:buClr>
              <a:buSzPct val="100000"/>
              <a:buFont typeface="Oswald"/>
              <a:buChar char="❏"/>
            </a:pPr>
            <a:r>
              <a:rPr b="1" lang="en" sz="2841">
                <a:solidFill>
                  <a:srgbClr val="205372"/>
                </a:solidFill>
                <a:highlight>
                  <a:srgbClr val="FFFFFF"/>
                </a:highlight>
                <a:latin typeface="Oswald"/>
                <a:ea typeface="Oswald"/>
                <a:cs typeface="Oswald"/>
                <a:sym typeface="Oswald"/>
              </a:rPr>
              <a:t>Travel Mentions (Broad approach including Africa and neighboring countries of Tanzania and Eq. Guinea)</a:t>
            </a:r>
            <a:endParaRPr b="1" sz="2841">
              <a:solidFill>
                <a:srgbClr val="205372"/>
              </a:solidFill>
              <a:highlight>
                <a:srgbClr val="FFFFFF"/>
              </a:highlight>
              <a:latin typeface="Oswald"/>
              <a:ea typeface="Oswald"/>
              <a:cs typeface="Oswald"/>
              <a:sym typeface="Oswald"/>
            </a:endParaRPr>
          </a:p>
          <a:p>
            <a:pPr indent="0" lvl="0" marL="0" rtl="0" algn="l">
              <a:spcBef>
                <a:spcPts val="0"/>
              </a:spcBef>
              <a:spcAft>
                <a:spcPts val="0"/>
              </a:spcAft>
              <a:buNone/>
            </a:pPr>
            <a:r>
              <a:rPr lang="en" sz="2841">
                <a:solidFill>
                  <a:srgbClr val="205372"/>
                </a:solidFill>
                <a:highlight>
                  <a:srgbClr val="FFFFFF"/>
                </a:highlight>
                <a:latin typeface="Oswald"/>
                <a:ea typeface="Oswald"/>
                <a:cs typeface="Oswald"/>
                <a:sym typeface="Oswald"/>
              </a:rPr>
              <a:t>(,!africa!,ANDNOT,(,^south Africa^,or,^west Africa^,or,^taking trip to Africa^,or,^Africa trip^,),OR, ^tanzania^,OR,^uganda^,OR,!kenya!,OR,!rwanda!,OR,^burundi^,or,^equatorial guinea^,or,^cameroon^,or,^gabon^,),ANDNOT,(,^traveling to^,or,^travel consult^,OR,^;Z7184^,OR,^;Z298^,OR,^malaria^,OR,^;B5[0-4]^,OR,^typhoid^,OR,^;A010^,)</a:t>
            </a:r>
            <a:endParaRPr sz="2841">
              <a:solidFill>
                <a:srgbClr val="205372"/>
              </a:solidFill>
              <a:highlight>
                <a:srgbClr val="FFFFFF"/>
              </a:highlight>
              <a:latin typeface="Oswald"/>
              <a:ea typeface="Oswald"/>
              <a:cs typeface="Oswald"/>
              <a:sym typeface="Oswald"/>
            </a:endParaRPr>
          </a:p>
          <a:p>
            <a:pPr indent="0" lvl="0" marL="0" rtl="0" algn="l">
              <a:spcBef>
                <a:spcPts val="0"/>
              </a:spcBef>
              <a:spcAft>
                <a:spcPts val="0"/>
              </a:spcAft>
              <a:buNone/>
            </a:pPr>
            <a:r>
              <a:t/>
            </a:r>
            <a:endParaRPr b="1" sz="2841">
              <a:solidFill>
                <a:srgbClr val="205372"/>
              </a:solidFill>
              <a:highlight>
                <a:srgbClr val="FFFFFF"/>
              </a:highlight>
              <a:latin typeface="Oswald"/>
              <a:ea typeface="Oswald"/>
              <a:cs typeface="Oswald"/>
              <a:sym typeface="Oswald"/>
            </a:endParaRPr>
          </a:p>
          <a:p>
            <a:pPr indent="-300781" lvl="0" marL="457200" rtl="0" algn="l">
              <a:spcBef>
                <a:spcPts val="0"/>
              </a:spcBef>
              <a:spcAft>
                <a:spcPts val="0"/>
              </a:spcAft>
              <a:buClr>
                <a:srgbClr val="205372"/>
              </a:buClr>
              <a:buSzPct val="100000"/>
              <a:buFont typeface="Oswald"/>
              <a:buChar char="❏"/>
            </a:pPr>
            <a:r>
              <a:rPr b="1" lang="en" sz="2841">
                <a:solidFill>
                  <a:srgbClr val="205372"/>
                </a:solidFill>
                <a:highlight>
                  <a:srgbClr val="FFFFFF"/>
                </a:highlight>
                <a:latin typeface="Oswald"/>
                <a:ea typeface="Oswald"/>
                <a:cs typeface="Oswald"/>
                <a:sym typeface="Oswald"/>
              </a:rPr>
              <a:t>CCDD broad definition: with discharge diagnosis for other viral hemorrhagic fever (a98) included.</a:t>
            </a:r>
            <a:endParaRPr b="1" sz="2841">
              <a:solidFill>
                <a:srgbClr val="205372"/>
              </a:solidFill>
              <a:highlight>
                <a:srgbClr val="FFFFFF"/>
              </a:highlight>
              <a:latin typeface="Oswald"/>
              <a:ea typeface="Oswald"/>
              <a:cs typeface="Oswald"/>
              <a:sym typeface="Oswald"/>
            </a:endParaRPr>
          </a:p>
          <a:p>
            <a:pPr indent="0" lvl="0" marL="0" rtl="0" algn="l">
              <a:spcBef>
                <a:spcPts val="0"/>
              </a:spcBef>
              <a:spcAft>
                <a:spcPts val="0"/>
              </a:spcAft>
              <a:buNone/>
            </a:pPr>
            <a:r>
              <a:rPr lang="en" sz="2841">
                <a:solidFill>
                  <a:srgbClr val="205372"/>
                </a:solidFill>
                <a:highlight>
                  <a:srgbClr val="FFFFFF"/>
                </a:highlight>
                <a:latin typeface="Oswald"/>
                <a:ea typeface="Oswald"/>
                <a:cs typeface="Oswald"/>
                <a:sym typeface="Oswald"/>
              </a:rPr>
              <a:t>(,(,^marb[uae]rg[ v]^,or,^marb[uae]rg,or,!ravn!,or,^lake vi[kc]toria^,or,^;a98^,or,^[;/ ]77503002^,or,^[;/ ]788872004^,or,^[;/ ]766246000^,),andnot,(,^marburg variant^,or,^marburg heart score^,or,^marburg risk^,or,^ravn alaska^,or,^ravn air^,),)</a:t>
            </a:r>
            <a:endParaRPr sz="2841">
              <a:solidFill>
                <a:srgbClr val="205372"/>
              </a:solidFill>
              <a:highlight>
                <a:srgbClr val="FFFFFF"/>
              </a:highlight>
              <a:latin typeface="Oswald"/>
              <a:ea typeface="Oswald"/>
              <a:cs typeface="Oswald"/>
              <a:sym typeface="Oswald"/>
            </a:endParaRPr>
          </a:p>
          <a:p>
            <a:pPr indent="0" lvl="0" marL="0" rtl="0" algn="l">
              <a:spcBef>
                <a:spcPts val="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R scripts on Basecamp / Training videos </a:t>
            </a:r>
            <a:endParaRPr b="1">
              <a:solidFill>
                <a:srgbClr val="C34511"/>
              </a:solidFill>
              <a:latin typeface="Oswald"/>
              <a:ea typeface="Oswald"/>
              <a:cs typeface="Oswald"/>
              <a:sym typeface="Oswald"/>
            </a:endParaRPr>
          </a:p>
        </p:txBody>
      </p:sp>
      <p:sp>
        <p:nvSpPr>
          <p:cNvPr id="182" name="Google Shape;18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The Syndromic Surveillance Symposium to the Basecamp under Training Resources tab, along with some new essence training information, as well as the query development guide, the new guide to using R with ESSENCE API. </a:t>
            </a:r>
            <a:endParaRPr sz="2200">
              <a:solidFill>
                <a:srgbClr val="205372"/>
              </a:solidFill>
              <a:latin typeface="Oswald"/>
              <a:ea typeface="Oswald"/>
              <a:cs typeface="Oswald"/>
              <a:sym typeface="Oswald"/>
            </a:endParaRPr>
          </a:p>
          <a:p>
            <a:pPr indent="0" lvl="0" marL="0" rtl="0" algn="l">
              <a:spcBef>
                <a:spcPts val="1200"/>
              </a:spcBef>
              <a:spcAft>
                <a:spcPts val="0"/>
              </a:spcAft>
              <a:buNone/>
            </a:pPr>
            <a:r>
              <a:t/>
            </a:r>
            <a:endParaRPr sz="2200">
              <a:solidFill>
                <a:srgbClr val="205372"/>
              </a:solidFill>
              <a:latin typeface="Oswald"/>
              <a:ea typeface="Oswald"/>
              <a:cs typeface="Oswald"/>
              <a:sym typeface="Oswald"/>
            </a:endParaRPr>
          </a:p>
          <a:p>
            <a:pPr indent="-368300" lvl="0" marL="457200" rtl="0" algn="l">
              <a:spcBef>
                <a:spcPts val="1200"/>
              </a:spcBef>
              <a:spcAft>
                <a:spcPts val="0"/>
              </a:spcAft>
              <a:buClr>
                <a:srgbClr val="205372"/>
              </a:buClr>
              <a:buSzPts val="2200"/>
              <a:buFont typeface="Oswald"/>
              <a:buChar char="❏"/>
            </a:pPr>
            <a:r>
              <a:rPr lang="en" sz="2200">
                <a:solidFill>
                  <a:srgbClr val="205372"/>
                </a:solidFill>
                <a:latin typeface="Oswald"/>
                <a:ea typeface="Oswald"/>
                <a:cs typeface="Oswald"/>
                <a:sym typeface="Oswald"/>
              </a:rPr>
              <a:t>Also added R script from Opioid dashboard and flu dashboard, note, these might need to be updated every time NSSP does an update. </a:t>
            </a:r>
            <a:endParaRPr sz="2200">
              <a:solidFill>
                <a:srgbClr val="205372"/>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5"/>
          <p:cNvSpPr txBox="1"/>
          <p:nvPr>
            <p:ph idx="1" type="body"/>
          </p:nvPr>
        </p:nvSpPr>
        <p:spPr>
          <a:xfrm>
            <a:off x="734125" y="3430800"/>
            <a:ext cx="7675800" cy="357300"/>
          </a:xfrm>
          <a:prstGeom prst="rect">
            <a:avLst/>
          </a:prstGeom>
          <a:noFill/>
          <a:ln>
            <a:noFill/>
          </a:ln>
        </p:spPr>
        <p:txBody>
          <a:bodyPr anchorCtr="0" anchor="t" bIns="45650" lIns="45650" spcFirstLastPara="1" rIns="45650" wrap="square" tIns="45650">
            <a:noAutofit/>
          </a:bodyPr>
          <a:lstStyle/>
          <a:p>
            <a:pPr indent="0" lvl="0" marL="0" rtl="0" algn="ctr">
              <a:lnSpc>
                <a:spcPct val="130000"/>
              </a:lnSpc>
              <a:spcBef>
                <a:spcPts val="210"/>
              </a:spcBef>
              <a:spcAft>
                <a:spcPts val="0"/>
              </a:spcAft>
              <a:buSzPts val="1800"/>
              <a:buNone/>
            </a:pPr>
            <a:r>
              <a:rPr lang="en"/>
              <a:t>AZ Syndromic Surveillance Team</a:t>
            </a:r>
            <a:endParaRPr/>
          </a:p>
        </p:txBody>
      </p:sp>
      <p:sp>
        <p:nvSpPr>
          <p:cNvPr id="188" name="Google Shape;188;p35"/>
          <p:cNvSpPr txBox="1"/>
          <p:nvPr>
            <p:ph idx="2" type="body"/>
          </p:nvPr>
        </p:nvSpPr>
        <p:spPr>
          <a:xfrm>
            <a:off x="25" y="2460200"/>
            <a:ext cx="9144000" cy="705300"/>
          </a:xfrm>
          <a:prstGeom prst="rect">
            <a:avLst/>
          </a:prstGeom>
          <a:noFill/>
          <a:ln>
            <a:noFill/>
          </a:ln>
        </p:spPr>
        <p:txBody>
          <a:bodyPr anchorCtr="0" anchor="t" bIns="45650" lIns="45650" spcFirstLastPara="1" rIns="45650" wrap="square" tIns="45650">
            <a:noAutofit/>
          </a:bodyPr>
          <a:lstStyle/>
          <a:p>
            <a:pPr indent="0" lvl="0" marL="0" rtl="0" algn="ctr">
              <a:lnSpc>
                <a:spcPct val="130000"/>
              </a:lnSpc>
              <a:spcBef>
                <a:spcPts val="210"/>
              </a:spcBef>
              <a:spcAft>
                <a:spcPts val="0"/>
              </a:spcAft>
              <a:buSzPts val="2000"/>
              <a:buNone/>
            </a:pPr>
            <a:r>
              <a:rPr lang="en"/>
              <a:t>Adverse Childhood Experiences (ACEs) Dashboard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6"/>
          <p:cNvSpPr txBox="1"/>
          <p:nvPr>
            <p:ph idx="1" type="body"/>
          </p:nvPr>
        </p:nvSpPr>
        <p:spPr>
          <a:xfrm>
            <a:off x="1367100" y="2665875"/>
            <a:ext cx="7675800" cy="2994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000"/>
              <a:buNone/>
            </a:pPr>
            <a:r>
              <a:rPr lang="en"/>
              <a:t>What is ACEs?</a:t>
            </a:r>
            <a:endParaRPr/>
          </a:p>
        </p:txBody>
      </p:sp>
      <p:sp>
        <p:nvSpPr>
          <p:cNvPr id="194" name="Google Shape;194;p36"/>
          <p:cNvSpPr txBox="1"/>
          <p:nvPr>
            <p:ph idx="2" type="body"/>
          </p:nvPr>
        </p:nvSpPr>
        <p:spPr>
          <a:xfrm>
            <a:off x="1366975" y="3069730"/>
            <a:ext cx="7675800" cy="3573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1800"/>
              <a:buNone/>
            </a:pPr>
            <a:r>
              <a:rPr i="0" lang="en"/>
              <a:t>ACEs Dashboard</a:t>
            </a:r>
            <a:endParaRPr i="0"/>
          </a:p>
        </p:txBody>
      </p:sp>
      <p:sp>
        <p:nvSpPr>
          <p:cNvPr id="195" name="Google Shape;195;p36"/>
          <p:cNvSpPr txBox="1"/>
          <p:nvPr>
            <p:ph idx="3" type="body"/>
          </p:nvPr>
        </p:nvSpPr>
        <p:spPr>
          <a:xfrm>
            <a:off x="1366975" y="2094850"/>
            <a:ext cx="7675800" cy="4770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400"/>
              <a:buNone/>
            </a:pPr>
            <a:r>
              <a:rPr lang="en"/>
              <a:t>Agenda</a:t>
            </a:r>
            <a:endParaRPr/>
          </a:p>
        </p:txBody>
      </p:sp>
      <p:sp>
        <p:nvSpPr>
          <p:cNvPr id="196" name="Google Shape;196;p36"/>
          <p:cNvSpPr txBox="1"/>
          <p:nvPr/>
        </p:nvSpPr>
        <p:spPr>
          <a:xfrm>
            <a:off x="1366975" y="3409269"/>
            <a:ext cx="7675800" cy="299400"/>
          </a:xfrm>
          <a:prstGeom prst="rect">
            <a:avLst/>
          </a:prstGeom>
          <a:noFill/>
          <a:ln>
            <a:noFill/>
          </a:ln>
        </p:spPr>
        <p:txBody>
          <a:bodyPr anchorCtr="0" anchor="t" bIns="45650" lIns="45650" spcFirstLastPara="1" rIns="45650" wrap="square" tIns="45650">
            <a:noAutofit/>
          </a:bodyPr>
          <a:lstStyle/>
          <a:p>
            <a:pPr indent="0" lvl="0" marL="0" marR="0" rtl="0" algn="l">
              <a:lnSpc>
                <a:spcPct val="130000"/>
              </a:lnSpc>
              <a:spcBef>
                <a:spcPts val="210"/>
              </a:spcBef>
              <a:spcAft>
                <a:spcPts val="0"/>
              </a:spcAft>
              <a:buClr>
                <a:srgbClr val="C34511"/>
              </a:buClr>
              <a:buSzPts val="2000"/>
              <a:buFont typeface="Oswald SemiBold"/>
              <a:buNone/>
            </a:pPr>
            <a:r>
              <a:rPr b="0" i="0" lang="en" sz="2000" u="none" cap="none" strike="noStrike">
                <a:solidFill>
                  <a:srgbClr val="C34511"/>
                </a:solidFill>
                <a:latin typeface="Oswald SemiBold"/>
                <a:ea typeface="Oswald SemiBold"/>
                <a:cs typeface="Oswald SemiBold"/>
                <a:sym typeface="Oswald SemiBold"/>
              </a:rPr>
              <a:t>Next steps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7"/>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400"/>
              <a:buNone/>
            </a:pPr>
            <a:r>
              <a:rPr lang="en"/>
              <a:t>Adverse Childhood Experiences (ACEs)</a:t>
            </a:r>
            <a:endParaRPr/>
          </a:p>
        </p:txBody>
      </p:sp>
      <p:sp>
        <p:nvSpPr>
          <p:cNvPr id="202" name="Google Shape;202;p37"/>
          <p:cNvSpPr txBox="1"/>
          <p:nvPr>
            <p:ph idx="1" type="body"/>
          </p:nvPr>
        </p:nvSpPr>
        <p:spPr>
          <a:xfrm>
            <a:off x="414900" y="1314575"/>
            <a:ext cx="8271900" cy="34203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000"/>
              <a:buNone/>
            </a:pPr>
            <a:r>
              <a:rPr lang="en"/>
              <a:t>Adverse Childhood Experiences refer to specific kinds of adversity and traumatic events during childhood and adolescence (0-17 years). ACEs impact the health, wellbeing, and quality of life for children, families, and communities in Arizona. Since the 1990s, extensive research has shown how elevated stress and trauma experienced early in life can have detrimental and long-term effects on the quality of life into adulthood.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8"/>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400"/>
              <a:buNone/>
            </a:pPr>
            <a:r>
              <a:rPr lang="en"/>
              <a:t>What are ACEs?</a:t>
            </a:r>
            <a:endParaRPr/>
          </a:p>
        </p:txBody>
      </p:sp>
      <p:pic>
        <p:nvPicPr>
          <p:cNvPr id="208" name="Google Shape;208;p38"/>
          <p:cNvPicPr preferRelativeResize="0"/>
          <p:nvPr/>
        </p:nvPicPr>
        <p:blipFill rotWithShape="1">
          <a:blip r:embed="rId3">
            <a:alphaModFix/>
          </a:blip>
          <a:srcRect b="0" l="0" r="0" t="0"/>
          <a:stretch/>
        </p:blipFill>
        <p:spPr>
          <a:xfrm>
            <a:off x="0" y="811486"/>
            <a:ext cx="4701408" cy="3520528"/>
          </a:xfrm>
          <a:prstGeom prst="rect">
            <a:avLst/>
          </a:prstGeom>
          <a:noFill/>
          <a:ln>
            <a:noFill/>
          </a:ln>
        </p:spPr>
      </p:pic>
      <p:pic>
        <p:nvPicPr>
          <p:cNvPr id="209" name="Google Shape;209;p38"/>
          <p:cNvPicPr preferRelativeResize="0"/>
          <p:nvPr/>
        </p:nvPicPr>
        <p:blipFill rotWithShape="1">
          <a:blip r:embed="rId4">
            <a:alphaModFix/>
          </a:blip>
          <a:srcRect b="0" l="0" r="0" t="0"/>
          <a:stretch/>
        </p:blipFill>
        <p:spPr>
          <a:xfrm>
            <a:off x="4828619" y="811485"/>
            <a:ext cx="4188931" cy="35205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9"/>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400"/>
              <a:buNone/>
            </a:pPr>
            <a:r>
              <a:rPr lang="en"/>
              <a:t>ACEs Impact in Arizona</a:t>
            </a:r>
            <a:endParaRPr/>
          </a:p>
        </p:txBody>
      </p:sp>
      <p:sp>
        <p:nvSpPr>
          <p:cNvPr id="215" name="Google Shape;215;p39"/>
          <p:cNvSpPr txBox="1"/>
          <p:nvPr>
            <p:ph idx="1" type="body"/>
          </p:nvPr>
        </p:nvSpPr>
        <p:spPr>
          <a:xfrm>
            <a:off x="436050" y="989111"/>
            <a:ext cx="8271900" cy="34365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000"/>
              <a:buNone/>
            </a:pPr>
            <a:r>
              <a:rPr lang="en"/>
              <a:t>Between 2014 and 2016, Arizona has continually ranked as one of the top ten states with the worst child wellbeing outcomes. In 2019, the Arizona Department of Health Services issued an ACE action plan to address ACES in Arizona. The three primary objectives of the ACE plan are to:</a:t>
            </a:r>
            <a:endParaRPr/>
          </a:p>
          <a:p>
            <a:pPr indent="0" lvl="0" marL="0" rtl="0" algn="l">
              <a:lnSpc>
                <a:spcPct val="130000"/>
              </a:lnSpc>
              <a:spcBef>
                <a:spcPts val="210"/>
              </a:spcBef>
              <a:spcAft>
                <a:spcPts val="0"/>
              </a:spcAft>
              <a:buSzPts val="2000"/>
              <a:buNone/>
            </a:pPr>
            <a:r>
              <a:rPr lang="en"/>
              <a:t>	 1)  reduce the number of ACES children experience</a:t>
            </a:r>
            <a:endParaRPr/>
          </a:p>
          <a:p>
            <a:pPr indent="0" lvl="0" marL="0" rtl="0" algn="l">
              <a:lnSpc>
                <a:spcPct val="130000"/>
              </a:lnSpc>
              <a:spcBef>
                <a:spcPts val="210"/>
              </a:spcBef>
              <a:spcAft>
                <a:spcPts val="0"/>
              </a:spcAft>
              <a:buSzPts val="2000"/>
              <a:buNone/>
            </a:pPr>
            <a:r>
              <a:rPr lang="en"/>
              <a:t>	 2) evaluate Arizona’s data to understand the factors contributing to high ACE 	     exposure in children</a:t>
            </a:r>
            <a:endParaRPr/>
          </a:p>
          <a:p>
            <a:pPr indent="0" lvl="0" marL="0" rtl="0" algn="l">
              <a:lnSpc>
                <a:spcPct val="130000"/>
              </a:lnSpc>
              <a:spcBef>
                <a:spcPts val="210"/>
              </a:spcBef>
              <a:spcAft>
                <a:spcPts val="0"/>
              </a:spcAft>
              <a:buSzPts val="2000"/>
              <a:buNone/>
            </a:pPr>
            <a:r>
              <a:rPr lang="en"/>
              <a:t>	 3) mitigate the adverse health outcomes resulting from ACES.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0"/>
          <p:cNvSpPr txBox="1"/>
          <p:nvPr>
            <p:ph idx="1" type="body"/>
          </p:nvPr>
        </p:nvSpPr>
        <p:spPr>
          <a:xfrm>
            <a:off x="4832575" y="433852"/>
            <a:ext cx="3949642" cy="3934834"/>
          </a:xfrm>
          <a:prstGeom prst="rect">
            <a:avLst/>
          </a:prstGeom>
          <a:noFill/>
          <a:ln>
            <a:noFill/>
          </a:ln>
        </p:spPr>
        <p:txBody>
          <a:bodyPr anchorCtr="0" anchor="t" bIns="45650" lIns="45650" spcFirstLastPara="1" rIns="45650" wrap="square" tIns="45650">
            <a:noAutofit/>
          </a:bodyPr>
          <a:lstStyle/>
          <a:p>
            <a:pPr indent="0" lvl="0" marL="0" rtl="0" algn="ctr">
              <a:lnSpc>
                <a:spcPct val="130000"/>
              </a:lnSpc>
              <a:spcBef>
                <a:spcPts val="210"/>
              </a:spcBef>
              <a:spcAft>
                <a:spcPts val="0"/>
              </a:spcAft>
              <a:buSzPts val="2000"/>
              <a:buNone/>
            </a:pPr>
            <a:r>
              <a:rPr lang="en"/>
              <a:t>The original ACE Study was conducted in 1995-1997 by the U.S. Centers for Disease Control and Prevention (CDC) and Kaiser Permanente Health Care Organization in California. More than 9,000 adults in the Kaiser network were surveyed about their exposure to abuse and household dysfunction during childhood.</a:t>
            </a:r>
            <a:endParaRPr/>
          </a:p>
        </p:txBody>
      </p:sp>
      <p:pic>
        <p:nvPicPr>
          <p:cNvPr id="221" name="Google Shape;221;p40"/>
          <p:cNvPicPr preferRelativeResize="0"/>
          <p:nvPr/>
        </p:nvPicPr>
        <p:blipFill rotWithShape="1">
          <a:blip r:embed="rId3">
            <a:alphaModFix/>
          </a:blip>
          <a:srcRect b="0" l="0" r="0" t="0"/>
          <a:stretch/>
        </p:blipFill>
        <p:spPr>
          <a:xfrm>
            <a:off x="361783" y="685616"/>
            <a:ext cx="4375375" cy="299735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41"/>
          <p:cNvPicPr preferRelativeResize="0"/>
          <p:nvPr/>
        </p:nvPicPr>
        <p:blipFill rotWithShape="1">
          <a:blip r:embed="rId3">
            <a:alphaModFix/>
          </a:blip>
          <a:srcRect b="0" l="0" r="0" t="0"/>
          <a:stretch/>
        </p:blipFill>
        <p:spPr>
          <a:xfrm>
            <a:off x="968550" y="1086684"/>
            <a:ext cx="3657788" cy="3156112"/>
          </a:xfrm>
          <a:prstGeom prst="rect">
            <a:avLst/>
          </a:prstGeom>
          <a:noFill/>
          <a:ln>
            <a:noFill/>
          </a:ln>
        </p:spPr>
      </p:pic>
      <p:sp>
        <p:nvSpPr>
          <p:cNvPr id="227" name="Google Shape;227;p41"/>
          <p:cNvSpPr txBox="1"/>
          <p:nvPr>
            <p:ph idx="1" type="body"/>
          </p:nvPr>
        </p:nvSpPr>
        <p:spPr>
          <a:xfrm>
            <a:off x="4845647" y="900704"/>
            <a:ext cx="3949642" cy="3934834"/>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400"/>
              <a:buNone/>
            </a:pPr>
            <a:r>
              <a:rPr lang="en"/>
              <a:t>All information from the presentation is from the Adverse Childhood Experience in Arizona brief from the AZ Department of Health Services and AZ Adverse Childhood Experience Consortium.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2"/>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p>
            <a:pPr indent="0" lvl="0" marL="0" rtl="0" algn="l">
              <a:lnSpc>
                <a:spcPct val="130000"/>
              </a:lnSpc>
              <a:spcBef>
                <a:spcPts val="210"/>
              </a:spcBef>
              <a:spcAft>
                <a:spcPts val="0"/>
              </a:spcAft>
              <a:buSzPts val="2400"/>
              <a:buNone/>
            </a:pPr>
            <a:r>
              <a:rPr lang="en"/>
              <a:t>ACEs Dashboard </a:t>
            </a:r>
            <a:endParaRPr/>
          </a:p>
        </p:txBody>
      </p:sp>
      <p:sp>
        <p:nvSpPr>
          <p:cNvPr id="233" name="Google Shape;233;p42"/>
          <p:cNvSpPr txBox="1"/>
          <p:nvPr>
            <p:ph idx="1" type="body"/>
          </p:nvPr>
        </p:nvSpPr>
        <p:spPr>
          <a:xfrm>
            <a:off x="491100" y="1314575"/>
            <a:ext cx="8271900" cy="3420300"/>
          </a:xfrm>
          <a:prstGeom prst="rect">
            <a:avLst/>
          </a:prstGeom>
          <a:noFill/>
          <a:ln cap="flat" cmpd="sng" w="9525">
            <a:solidFill>
              <a:srgbClr val="205372"/>
            </a:solidFill>
            <a:prstDash val="solid"/>
            <a:round/>
            <a:headEnd len="sm" w="sm" type="none"/>
            <a:tailEnd len="sm" w="sm" type="none"/>
          </a:ln>
        </p:spPr>
        <p:txBody>
          <a:bodyPr anchorCtr="0" anchor="t" bIns="45650" lIns="45650" spcFirstLastPara="1" rIns="45650" wrap="square" tIns="45650">
            <a:noAutofit/>
          </a:bodyPr>
          <a:lstStyle/>
          <a:p>
            <a:pPr indent="0" lvl="0" marL="0" rtl="0" algn="l">
              <a:lnSpc>
                <a:spcPct val="115000"/>
              </a:lnSpc>
              <a:spcBef>
                <a:spcPts val="0"/>
              </a:spcBef>
              <a:spcAft>
                <a:spcPts val="0"/>
              </a:spcAft>
              <a:buSzPts val="1100"/>
              <a:buNone/>
            </a:pPr>
            <a:r>
              <a:rPr lang="en" sz="1800">
                <a:solidFill>
                  <a:srgbClr val="205372"/>
                </a:solidFill>
              </a:rPr>
              <a:t>Split into three categories </a:t>
            </a:r>
            <a:endParaRPr sz="1800">
              <a:solidFill>
                <a:srgbClr val="205372"/>
              </a:solidFill>
            </a:endParaRPr>
          </a:p>
          <a:p>
            <a:pPr indent="-342900" lvl="0" marL="457200" rtl="0" algn="l">
              <a:lnSpc>
                <a:spcPct val="115000"/>
              </a:lnSpc>
              <a:spcBef>
                <a:spcPts val="1200"/>
              </a:spcBef>
              <a:spcAft>
                <a:spcPts val="0"/>
              </a:spcAft>
              <a:buClr>
                <a:srgbClr val="205372"/>
              </a:buClr>
              <a:buSzPts val="1800"/>
              <a:buFont typeface="Oswald"/>
              <a:buAutoNum type="arabicPeriod"/>
            </a:pPr>
            <a:r>
              <a:rPr lang="en" sz="1800">
                <a:solidFill>
                  <a:srgbClr val="205372"/>
                </a:solidFill>
              </a:rPr>
              <a:t>Direct Experience of Adverse Childhood Experiences </a:t>
            </a:r>
            <a:endParaRPr sz="1800">
              <a:solidFill>
                <a:srgbClr val="205372"/>
              </a:solidFill>
            </a:endParaRPr>
          </a:p>
          <a:p>
            <a:pPr indent="-317500" lvl="1" marL="914400" rtl="0" algn="l">
              <a:lnSpc>
                <a:spcPct val="115000"/>
              </a:lnSpc>
              <a:spcBef>
                <a:spcPts val="0"/>
              </a:spcBef>
              <a:spcAft>
                <a:spcPts val="0"/>
              </a:spcAft>
              <a:buClr>
                <a:srgbClr val="205372"/>
              </a:buClr>
              <a:buSzPts val="1400"/>
              <a:buFont typeface="Oswald"/>
              <a:buAutoNum type="alphaLcPeriod"/>
            </a:pPr>
            <a:r>
              <a:rPr i="0" lang="en" sz="1400">
                <a:solidFill>
                  <a:srgbClr val="205372"/>
                </a:solidFill>
              </a:rPr>
              <a:t>Ace’s experienced by a child under 18 years of age that lend to direct measurement at patient or visit level. </a:t>
            </a:r>
            <a:endParaRPr i="0" sz="1400">
              <a:solidFill>
                <a:srgbClr val="205372"/>
              </a:solidFill>
            </a:endParaRPr>
          </a:p>
          <a:p>
            <a:pPr indent="-342900" lvl="0" marL="457200" rtl="0" algn="l">
              <a:lnSpc>
                <a:spcPct val="115000"/>
              </a:lnSpc>
              <a:spcBef>
                <a:spcPts val="0"/>
              </a:spcBef>
              <a:spcAft>
                <a:spcPts val="0"/>
              </a:spcAft>
              <a:buClr>
                <a:srgbClr val="205372"/>
              </a:buClr>
              <a:buSzPts val="1800"/>
              <a:buFont typeface="Oswald"/>
              <a:buAutoNum type="arabicPeriod"/>
            </a:pPr>
            <a:r>
              <a:rPr lang="en" sz="1800">
                <a:solidFill>
                  <a:srgbClr val="205372"/>
                </a:solidFill>
              </a:rPr>
              <a:t>Household and Community Challenges among adults </a:t>
            </a:r>
            <a:endParaRPr sz="1800">
              <a:solidFill>
                <a:srgbClr val="205372"/>
              </a:solidFill>
            </a:endParaRPr>
          </a:p>
          <a:p>
            <a:pPr indent="-317500" lvl="1" marL="914400" rtl="0" algn="l">
              <a:lnSpc>
                <a:spcPct val="115000"/>
              </a:lnSpc>
              <a:spcBef>
                <a:spcPts val="0"/>
              </a:spcBef>
              <a:spcAft>
                <a:spcPts val="0"/>
              </a:spcAft>
              <a:buClr>
                <a:srgbClr val="205372"/>
              </a:buClr>
              <a:buSzPts val="1400"/>
              <a:buFont typeface="Oswald"/>
              <a:buAutoNum type="alphaLcPeriod"/>
            </a:pPr>
            <a:r>
              <a:rPr i="0" lang="en" sz="1400">
                <a:solidFill>
                  <a:srgbClr val="205372"/>
                </a:solidFill>
              </a:rPr>
              <a:t>T</a:t>
            </a:r>
            <a:r>
              <a:rPr i="0" lang="en" sz="1400">
                <a:solidFill>
                  <a:srgbClr val="205372"/>
                </a:solidFill>
              </a:rPr>
              <a:t>his section looks at phenomena in adults over 18 as a indirect way to measure community and household challenges</a:t>
            </a:r>
            <a:endParaRPr i="0" sz="1400">
              <a:solidFill>
                <a:srgbClr val="205372"/>
              </a:solidFill>
            </a:endParaRPr>
          </a:p>
          <a:p>
            <a:pPr indent="-342900" lvl="0" marL="457200" rtl="0" algn="l">
              <a:lnSpc>
                <a:spcPct val="115000"/>
              </a:lnSpc>
              <a:spcBef>
                <a:spcPts val="0"/>
              </a:spcBef>
              <a:spcAft>
                <a:spcPts val="0"/>
              </a:spcAft>
              <a:buClr>
                <a:srgbClr val="205372"/>
              </a:buClr>
              <a:buSzPts val="1800"/>
              <a:buFont typeface="Oswald"/>
              <a:buAutoNum type="arabicPeriod"/>
            </a:pPr>
            <a:r>
              <a:rPr lang="en" sz="1800">
                <a:solidFill>
                  <a:srgbClr val="205372"/>
                </a:solidFill>
              </a:rPr>
              <a:t>Potential Outcomes of Adverse Childhood Experiences </a:t>
            </a:r>
            <a:endParaRPr sz="1800">
              <a:solidFill>
                <a:srgbClr val="205372"/>
              </a:solidFill>
            </a:endParaRPr>
          </a:p>
          <a:p>
            <a:pPr indent="-317500" lvl="1" marL="914400" rtl="0" algn="l">
              <a:lnSpc>
                <a:spcPct val="115000"/>
              </a:lnSpc>
              <a:spcBef>
                <a:spcPts val="0"/>
              </a:spcBef>
              <a:spcAft>
                <a:spcPts val="0"/>
              </a:spcAft>
              <a:buClr>
                <a:srgbClr val="205372"/>
              </a:buClr>
              <a:buSzPts val="1400"/>
              <a:buFont typeface="Oswald"/>
              <a:buAutoNum type="alphaLcPeriod"/>
            </a:pPr>
            <a:r>
              <a:rPr i="0" lang="en" sz="1400">
                <a:solidFill>
                  <a:srgbClr val="205372"/>
                </a:solidFill>
              </a:rPr>
              <a:t>A possible way to measure potential real time outcomes of ACEs</a:t>
            </a:r>
            <a:endParaRPr i="0" sz="1400">
              <a:solidFill>
                <a:srgbClr val="205372"/>
              </a:solidFill>
            </a:endParaRPr>
          </a:p>
          <a:p>
            <a:pPr indent="0" lvl="0" marL="0" rtl="0" algn="l">
              <a:lnSpc>
                <a:spcPct val="130000"/>
              </a:lnSpc>
              <a:spcBef>
                <a:spcPts val="1200"/>
              </a:spcBef>
              <a:spcAft>
                <a:spcPts val="0"/>
              </a:spcAft>
              <a:buSzPts val="20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3"/>
          <p:cNvSpPr txBox="1"/>
          <p:nvPr>
            <p:ph type="title"/>
          </p:nvPr>
        </p:nvSpPr>
        <p:spPr>
          <a:xfrm>
            <a:off x="311700" y="445025"/>
            <a:ext cx="8520600" cy="572700"/>
          </a:xfrm>
          <a:prstGeom prst="rect">
            <a:avLst/>
          </a:prstGeom>
        </p:spPr>
        <p:txBody>
          <a:bodyPr anchorCtr="0" anchor="ctr" bIns="45650" lIns="45650" spcFirstLastPara="1" rIns="45650" wrap="square" tIns="45650">
            <a:noAutofit/>
          </a:bodyPr>
          <a:lstStyle/>
          <a:p>
            <a:pPr indent="0" lvl="0" marL="0" rtl="0" algn="ctr">
              <a:spcBef>
                <a:spcPts val="0"/>
              </a:spcBef>
              <a:spcAft>
                <a:spcPts val="0"/>
              </a:spcAft>
              <a:buNone/>
            </a:pPr>
            <a:r>
              <a:rPr lang="en"/>
              <a:t>Ace’s Dashboard </a:t>
            </a:r>
            <a:endParaRPr/>
          </a:p>
          <a:p>
            <a:pPr indent="0" lvl="0" marL="0" rtl="0" algn="ctr">
              <a:spcBef>
                <a:spcPts val="0"/>
              </a:spcBef>
              <a:spcAft>
                <a:spcPts val="0"/>
              </a:spcAft>
              <a:buNone/>
            </a:pPr>
            <a:r>
              <a:t/>
            </a:r>
            <a:endParaRPr/>
          </a:p>
        </p:txBody>
      </p:sp>
      <p:sp>
        <p:nvSpPr>
          <p:cNvPr id="239" name="Google Shape;239;p43"/>
          <p:cNvSpPr txBox="1"/>
          <p:nvPr>
            <p:ph idx="1" type="body"/>
          </p:nvPr>
        </p:nvSpPr>
        <p:spPr>
          <a:xfrm>
            <a:off x="311700" y="1152475"/>
            <a:ext cx="8520600" cy="3416400"/>
          </a:xfrm>
          <a:prstGeom prst="rect">
            <a:avLst/>
          </a:prstGeom>
        </p:spPr>
        <p:txBody>
          <a:bodyPr anchorCtr="0" anchor="t" bIns="45650" lIns="45650" spcFirstLastPara="1" rIns="45650" wrap="square" tIns="45650">
            <a:noAutofit/>
          </a:bodyPr>
          <a:lstStyle/>
          <a:p>
            <a:pPr indent="0" lvl="0" marL="0" rtl="0" algn="ctr">
              <a:spcBef>
                <a:spcPts val="210"/>
              </a:spcBef>
              <a:spcAft>
                <a:spcPts val="0"/>
              </a:spcAft>
              <a:buNone/>
            </a:pPr>
            <a:r>
              <a:t/>
            </a:r>
            <a:endParaRPr/>
          </a:p>
        </p:txBody>
      </p:sp>
      <p:pic>
        <p:nvPicPr>
          <p:cNvPr id="240" name="Google Shape;240;p43"/>
          <p:cNvPicPr preferRelativeResize="0"/>
          <p:nvPr/>
        </p:nvPicPr>
        <p:blipFill>
          <a:blip r:embed="rId3">
            <a:alphaModFix/>
          </a:blip>
          <a:stretch>
            <a:fillRect/>
          </a:stretch>
        </p:blipFill>
        <p:spPr>
          <a:xfrm>
            <a:off x="0" y="59066"/>
            <a:ext cx="9144000" cy="502536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420">
                <a:solidFill>
                  <a:srgbClr val="C34511"/>
                </a:solidFill>
                <a:latin typeface="Oswald"/>
                <a:ea typeface="Oswald"/>
                <a:cs typeface="Oswald"/>
                <a:sym typeface="Oswald"/>
              </a:rPr>
              <a:t>Syndrome Definitions </a:t>
            </a:r>
            <a:endParaRPr b="1" sz="2420">
              <a:solidFill>
                <a:srgbClr val="C34511"/>
              </a:solidFill>
              <a:latin typeface="Oswald"/>
              <a:ea typeface="Oswald"/>
              <a:cs typeface="Oswald"/>
              <a:sym typeface="Oswald"/>
            </a:endParaRPr>
          </a:p>
        </p:txBody>
      </p:sp>
      <p:sp>
        <p:nvSpPr>
          <p:cNvPr id="246" name="Google Shape;246;p4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25000" lnSpcReduction="20000"/>
          </a:bodyPr>
          <a:lstStyle/>
          <a:p>
            <a:pPr indent="-381000" lvl="0" marL="457200" rtl="0" algn="l">
              <a:spcBef>
                <a:spcPts val="0"/>
              </a:spcBef>
              <a:spcAft>
                <a:spcPts val="0"/>
              </a:spcAft>
              <a:buClr>
                <a:srgbClr val="205372"/>
              </a:buClr>
              <a:buSzPct val="100000"/>
              <a:buFont typeface="Oswald"/>
              <a:buChar char="❏"/>
            </a:pPr>
            <a:r>
              <a:rPr lang="en" sz="9600" u="sng">
                <a:solidFill>
                  <a:srgbClr val="205372"/>
                </a:solidFill>
                <a:latin typeface="Oswald"/>
                <a:ea typeface="Oswald"/>
                <a:cs typeface="Oswald"/>
                <a:sym typeface="Oswald"/>
                <a:hlinkClick r:id="rId3">
                  <a:extLst>
                    <a:ext uri="{A12FA001-AC4F-418D-AE19-62706E023703}">
                      <ahyp:hlinkClr val="tx"/>
                    </a:ext>
                  </a:extLst>
                </a:hlinkClick>
              </a:rPr>
              <a:t>Suspected Child Abuse</a:t>
            </a:r>
            <a:r>
              <a:rPr lang="en" sz="9600">
                <a:solidFill>
                  <a:srgbClr val="205372"/>
                </a:solidFill>
                <a:latin typeface="Oswald"/>
                <a:ea typeface="Oswald"/>
                <a:cs typeface="Oswald"/>
                <a:sym typeface="Oswald"/>
              </a:rPr>
              <a:t>: </a:t>
            </a:r>
            <a:endParaRPr sz="96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ct val="100000"/>
              <a:buFont typeface="Oswald"/>
              <a:buChar char="❏"/>
            </a:pPr>
            <a:r>
              <a:rPr lang="en" sz="9600" u="sng">
                <a:solidFill>
                  <a:srgbClr val="205372"/>
                </a:solidFill>
                <a:latin typeface="Oswald"/>
                <a:ea typeface="Oswald"/>
                <a:cs typeface="Oswald"/>
                <a:sym typeface="Oswald"/>
                <a:hlinkClick r:id="rId4">
                  <a:extLst>
                    <a:ext uri="{A12FA001-AC4F-418D-AE19-62706E023703}">
                      <ahyp:hlinkClr val="tx"/>
                    </a:ext>
                  </a:extLst>
                </a:hlinkClick>
              </a:rPr>
              <a:t>Homelessness</a:t>
            </a:r>
            <a:r>
              <a:rPr lang="en" sz="9600">
                <a:solidFill>
                  <a:srgbClr val="205372"/>
                </a:solidFill>
                <a:latin typeface="Oswald"/>
                <a:ea typeface="Oswald"/>
                <a:cs typeface="Oswald"/>
                <a:sym typeface="Oswald"/>
              </a:rPr>
              <a:t>: </a:t>
            </a:r>
            <a:endParaRPr sz="96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ct val="100000"/>
              <a:buFont typeface="Oswald"/>
              <a:buChar char="❏"/>
            </a:pPr>
            <a:r>
              <a:rPr lang="en" sz="9600" u="sng">
                <a:solidFill>
                  <a:srgbClr val="205372"/>
                </a:solidFill>
                <a:latin typeface="Oswald"/>
                <a:ea typeface="Oswald"/>
                <a:cs typeface="Oswald"/>
                <a:sym typeface="Oswald"/>
                <a:hlinkClick r:id="rId5">
                  <a:extLst>
                    <a:ext uri="{A12FA001-AC4F-418D-AE19-62706E023703}">
                      <ahyp:hlinkClr val="tx"/>
                    </a:ext>
                  </a:extLst>
                </a:hlinkClick>
              </a:rPr>
              <a:t>Firearm Injury</a:t>
            </a:r>
            <a:r>
              <a:rPr lang="en" sz="9600">
                <a:solidFill>
                  <a:srgbClr val="205372"/>
                </a:solidFill>
                <a:latin typeface="Oswald"/>
                <a:ea typeface="Oswald"/>
                <a:cs typeface="Oswald"/>
                <a:sym typeface="Oswald"/>
              </a:rPr>
              <a:t>: </a:t>
            </a:r>
            <a:endParaRPr sz="96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ct val="100000"/>
              <a:buFont typeface="Oswald"/>
              <a:buChar char="❏"/>
            </a:pPr>
            <a:r>
              <a:rPr lang="en" sz="9600" u="sng">
                <a:solidFill>
                  <a:srgbClr val="205372"/>
                </a:solidFill>
                <a:latin typeface="Oswald"/>
                <a:ea typeface="Oswald"/>
                <a:cs typeface="Oswald"/>
                <a:sym typeface="Oswald"/>
                <a:hlinkClick r:id="rId6">
                  <a:extLst>
                    <a:ext uri="{A12FA001-AC4F-418D-AE19-62706E023703}">
                      <ahyp:hlinkClr val="tx"/>
                    </a:ext>
                  </a:extLst>
                </a:hlinkClick>
              </a:rPr>
              <a:t>Intimate Partner Violence</a:t>
            </a:r>
            <a:r>
              <a:rPr lang="en" sz="9600">
                <a:solidFill>
                  <a:srgbClr val="205372"/>
                </a:solidFill>
                <a:latin typeface="Oswald"/>
                <a:ea typeface="Oswald"/>
                <a:cs typeface="Oswald"/>
                <a:sym typeface="Oswald"/>
              </a:rPr>
              <a:t>:</a:t>
            </a:r>
            <a:endParaRPr sz="96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ct val="100000"/>
              <a:buFont typeface="Oswald"/>
              <a:buChar char="❏"/>
            </a:pPr>
            <a:r>
              <a:rPr lang="en" sz="9600" u="sng">
                <a:solidFill>
                  <a:srgbClr val="205372"/>
                </a:solidFill>
                <a:latin typeface="Oswald"/>
                <a:ea typeface="Oswald"/>
                <a:cs typeface="Oswald"/>
                <a:sym typeface="Oswald"/>
                <a:hlinkClick r:id="rId7">
                  <a:extLst>
                    <a:ext uri="{A12FA001-AC4F-418D-AE19-62706E023703}">
                      <ahyp:hlinkClr val="tx"/>
                    </a:ext>
                  </a:extLst>
                </a:hlinkClick>
              </a:rPr>
              <a:t>Sexual Violence</a:t>
            </a:r>
            <a:r>
              <a:rPr lang="en" sz="9600">
                <a:solidFill>
                  <a:srgbClr val="205372"/>
                </a:solidFill>
                <a:latin typeface="Oswald"/>
                <a:ea typeface="Oswald"/>
                <a:cs typeface="Oswald"/>
                <a:sym typeface="Oswald"/>
              </a:rPr>
              <a:t>:</a:t>
            </a:r>
            <a:endParaRPr sz="9600">
              <a:solidFill>
                <a:srgbClr val="205372"/>
              </a:solidFill>
              <a:latin typeface="Oswald"/>
              <a:ea typeface="Oswald"/>
              <a:cs typeface="Oswald"/>
              <a:sym typeface="Oswald"/>
            </a:endParaRPr>
          </a:p>
          <a:p>
            <a:pPr indent="0" lvl="0" marL="0" rtl="0" algn="l">
              <a:spcBef>
                <a:spcPts val="1200"/>
              </a:spcBef>
              <a:spcAft>
                <a:spcPts val="0"/>
              </a:spcAft>
              <a:buNone/>
            </a:pPr>
            <a:r>
              <a:t/>
            </a:r>
            <a:endParaRPr sz="11033"/>
          </a:p>
          <a:p>
            <a:pPr indent="0" lvl="0" marL="0" rtl="0" algn="l">
              <a:spcBef>
                <a:spcPts val="1200"/>
              </a:spcBef>
              <a:spcAft>
                <a:spcPts val="0"/>
              </a:spcAft>
              <a:buNone/>
            </a:pPr>
            <a:r>
              <a:t/>
            </a:r>
            <a:endParaRPr sz="11033"/>
          </a:p>
          <a:p>
            <a:pPr indent="0" lvl="0" marL="0" rtl="0" algn="l">
              <a:spcBef>
                <a:spcPts val="1200"/>
              </a:spcBef>
              <a:spcAft>
                <a:spcPts val="0"/>
              </a:spcAft>
              <a:buNone/>
            </a:pPr>
            <a:r>
              <a:t/>
            </a:r>
            <a:endParaRPr sz="6633"/>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247" name="Google Shape;247;p4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205372"/>
              </a:buClr>
              <a:buSzPts val="2400"/>
              <a:buFont typeface="Oswald"/>
              <a:buChar char="❏"/>
            </a:pPr>
            <a:r>
              <a:rPr lang="en" sz="2400" u="sng">
                <a:solidFill>
                  <a:srgbClr val="205372"/>
                </a:solidFill>
                <a:latin typeface="Oswald"/>
                <a:ea typeface="Oswald"/>
                <a:cs typeface="Oswald"/>
                <a:sym typeface="Oswald"/>
                <a:hlinkClick r:id="rId8">
                  <a:extLst>
                    <a:ext uri="{A12FA001-AC4F-418D-AE19-62706E023703}">
                      <ahyp:hlinkClr val="tx"/>
                    </a:ext>
                  </a:extLst>
                </a:hlinkClick>
              </a:rPr>
              <a:t>Drug Overdose</a:t>
            </a:r>
            <a:r>
              <a:rPr lang="en" sz="2400">
                <a:solidFill>
                  <a:srgbClr val="205372"/>
                </a:solidFill>
                <a:latin typeface="Oswald"/>
                <a:ea typeface="Oswald"/>
                <a:cs typeface="Oswald"/>
                <a:sym typeface="Oswald"/>
              </a:rPr>
              <a:t> and </a:t>
            </a:r>
            <a:endParaRPr sz="12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ts val="2400"/>
              <a:buFont typeface="Oswald"/>
              <a:buChar char="❏"/>
            </a:pPr>
            <a:r>
              <a:rPr lang="en" sz="2400">
                <a:solidFill>
                  <a:srgbClr val="205372"/>
                </a:solidFill>
                <a:latin typeface="Oswald"/>
                <a:ea typeface="Oswald"/>
                <a:cs typeface="Oswald"/>
                <a:sym typeface="Oswald"/>
              </a:rPr>
              <a:t>Alcohol misuse</a:t>
            </a:r>
            <a:endParaRPr sz="24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ts val="2400"/>
              <a:buFont typeface="Oswald"/>
              <a:buChar char="❏"/>
            </a:pPr>
            <a:r>
              <a:rPr lang="en" sz="2400" u="sng">
                <a:solidFill>
                  <a:srgbClr val="205372"/>
                </a:solidFill>
                <a:latin typeface="Oswald"/>
                <a:ea typeface="Oswald"/>
                <a:cs typeface="Oswald"/>
                <a:sym typeface="Oswald"/>
                <a:hlinkClick r:id="rId9">
                  <a:extLst>
                    <a:ext uri="{A12FA001-AC4F-418D-AE19-62706E023703}">
                      <ahyp:hlinkClr val="tx"/>
                    </a:ext>
                  </a:extLst>
                </a:hlinkClick>
              </a:rPr>
              <a:t>Suicide related visits</a:t>
            </a:r>
            <a:r>
              <a:rPr lang="en" sz="2400">
                <a:solidFill>
                  <a:srgbClr val="205372"/>
                </a:solidFill>
                <a:latin typeface="Oswald"/>
                <a:ea typeface="Oswald"/>
                <a:cs typeface="Oswald"/>
                <a:sym typeface="Oswald"/>
              </a:rPr>
              <a:t>: </a:t>
            </a:r>
            <a:endParaRPr sz="2400">
              <a:solidFill>
                <a:srgbClr val="205372"/>
              </a:solidFill>
              <a:latin typeface="Oswald"/>
              <a:ea typeface="Oswald"/>
              <a:cs typeface="Oswald"/>
              <a:sym typeface="Oswald"/>
            </a:endParaRPr>
          </a:p>
          <a:p>
            <a:pPr indent="-323850" lvl="1" marL="914400" rtl="0" algn="l">
              <a:spcBef>
                <a:spcPts val="0"/>
              </a:spcBef>
              <a:spcAft>
                <a:spcPts val="0"/>
              </a:spcAft>
              <a:buClr>
                <a:srgbClr val="205372"/>
              </a:buClr>
              <a:buSzPts val="1500"/>
              <a:buFont typeface="Oswald"/>
              <a:buChar char="❏"/>
            </a:pPr>
            <a:r>
              <a:rPr lang="en" sz="1500">
                <a:solidFill>
                  <a:srgbClr val="205372"/>
                </a:solidFill>
                <a:latin typeface="Oswald"/>
                <a:ea typeface="Oswald"/>
                <a:cs typeface="Oswald"/>
                <a:sym typeface="Oswald"/>
              </a:rPr>
              <a:t>Suicide ideation and suicide attempt</a:t>
            </a:r>
            <a:endParaRPr sz="1500">
              <a:solidFill>
                <a:srgbClr val="205372"/>
              </a:solidFill>
              <a:latin typeface="Oswald"/>
              <a:ea typeface="Oswald"/>
              <a:cs typeface="Oswald"/>
              <a:sym typeface="Oswald"/>
            </a:endParaRPr>
          </a:p>
          <a:p>
            <a:pPr indent="-381000" lvl="0" marL="457200" rtl="0" algn="l">
              <a:spcBef>
                <a:spcPts val="0"/>
              </a:spcBef>
              <a:spcAft>
                <a:spcPts val="0"/>
              </a:spcAft>
              <a:buClr>
                <a:srgbClr val="205372"/>
              </a:buClr>
              <a:buSzPts val="2400"/>
              <a:buFont typeface="Oswald"/>
              <a:buChar char="❏"/>
            </a:pPr>
            <a:r>
              <a:rPr lang="en" sz="2400">
                <a:solidFill>
                  <a:srgbClr val="205372"/>
                </a:solidFill>
                <a:latin typeface="Oswald"/>
                <a:ea typeface="Oswald"/>
                <a:cs typeface="Oswald"/>
                <a:sym typeface="Oswald"/>
              </a:rPr>
              <a:t>Mental health conditions</a:t>
            </a:r>
            <a:endParaRPr sz="2400">
              <a:solidFill>
                <a:srgbClr val="205372"/>
              </a:solidFill>
              <a:latin typeface="Oswald"/>
              <a:ea typeface="Oswald"/>
              <a:cs typeface="Oswald"/>
              <a:sym typeface="Oswald"/>
            </a:endParaRPr>
          </a:p>
          <a:p>
            <a:pPr indent="-304800" lvl="1" marL="914400" rtl="0" algn="l">
              <a:spcBef>
                <a:spcPts val="0"/>
              </a:spcBef>
              <a:spcAft>
                <a:spcPts val="0"/>
              </a:spcAft>
              <a:buClr>
                <a:srgbClr val="205372"/>
              </a:buClr>
              <a:buSzPts val="1200"/>
              <a:buFont typeface="Oswald"/>
              <a:buChar char="❏"/>
            </a:pPr>
            <a:r>
              <a:rPr lang="en">
                <a:solidFill>
                  <a:srgbClr val="205372"/>
                </a:solidFill>
                <a:latin typeface="Oswald"/>
                <a:ea typeface="Oswald"/>
                <a:cs typeface="Oswald"/>
                <a:sym typeface="Oswald"/>
              </a:rPr>
              <a:t>Anxiety Disorders, Depressive Disorders, Trauma and Stressor Disorders, ED Disorders</a:t>
            </a:r>
            <a:endParaRPr sz="350">
              <a:solidFill>
                <a:srgbClr val="205372"/>
              </a:solidFill>
              <a:latin typeface="Oswald"/>
              <a:ea typeface="Oswald"/>
              <a:cs typeface="Oswald"/>
              <a:sym typeface="Oswa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5"/>
          <p:cNvSpPr/>
          <p:nvPr/>
        </p:nvSpPr>
        <p:spPr>
          <a:xfrm>
            <a:off x="0" y="1769122"/>
            <a:ext cx="8938095" cy="175432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 sz="5400" u="none" cap="none" strike="noStrike">
                <a:solidFill>
                  <a:schemeClr val="accent4"/>
                </a:solidFill>
                <a:latin typeface="Arial"/>
                <a:ea typeface="Arial"/>
                <a:cs typeface="Arial"/>
                <a:sym typeface="Arial"/>
              </a:rPr>
              <a:t>Let’s Dive into the Dashboard</a:t>
            </a:r>
            <a:endParaRPr b="1" i="0" sz="5400" u="none" cap="none" strike="noStrike">
              <a:solidFill>
                <a:schemeClr val="accent4"/>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6"/>
          <p:cNvSpPr txBox="1"/>
          <p:nvPr>
            <p:ph idx="1" type="body"/>
          </p:nvPr>
        </p:nvSpPr>
        <p:spPr>
          <a:xfrm>
            <a:off x="457200" y="1200150"/>
            <a:ext cx="8229600" cy="3420300"/>
          </a:xfrm>
          <a:prstGeom prst="rect">
            <a:avLst/>
          </a:prstGeom>
          <a:noFill/>
          <a:ln>
            <a:noFill/>
          </a:ln>
        </p:spPr>
        <p:txBody>
          <a:bodyPr anchorCtr="0" anchor="t" bIns="45650" lIns="45650" spcFirstLastPara="1" rIns="45650" wrap="square" tIns="45650">
            <a:noAutofit/>
          </a:bodyPr>
          <a:lstStyle/>
          <a:p>
            <a:pPr indent="0" lvl="0" marL="101600" rtl="0" algn="ctr">
              <a:lnSpc>
                <a:spcPct val="130000"/>
              </a:lnSpc>
              <a:spcBef>
                <a:spcPts val="210"/>
              </a:spcBef>
              <a:spcAft>
                <a:spcPts val="0"/>
              </a:spcAft>
              <a:buSzPts val="2000"/>
              <a:buNone/>
            </a:pPr>
            <a:r>
              <a:rPr lang="en"/>
              <a:t>Questions?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7"/>
          <p:cNvSpPr txBox="1"/>
          <p:nvPr>
            <p:ph idx="1" type="body"/>
          </p:nvPr>
        </p:nvSpPr>
        <p:spPr>
          <a:xfrm>
            <a:off x="116236" y="735252"/>
            <a:ext cx="6573608" cy="4127068"/>
          </a:xfrm>
          <a:prstGeom prst="rect">
            <a:avLst/>
          </a:prstGeom>
          <a:noFill/>
          <a:ln>
            <a:noFill/>
          </a:ln>
        </p:spPr>
        <p:txBody>
          <a:bodyPr anchorCtr="0" anchor="t" bIns="45650" lIns="45650" spcFirstLastPara="1" rIns="45650" wrap="square" tIns="45650">
            <a:noAutofit/>
          </a:bodyPr>
          <a:lstStyle/>
          <a:p>
            <a:pPr indent="-355600" lvl="0" marL="457200" marR="0" rtl="0" algn="l">
              <a:lnSpc>
                <a:spcPct val="130000"/>
              </a:lnSpc>
              <a:spcBef>
                <a:spcPts val="210"/>
              </a:spcBef>
              <a:spcAft>
                <a:spcPts val="0"/>
              </a:spcAft>
              <a:buClr>
                <a:srgbClr val="1F497D"/>
              </a:buClr>
              <a:buSzPts val="2000"/>
              <a:buFont typeface="Oswald"/>
              <a:buChar char="●"/>
            </a:pPr>
            <a:r>
              <a:rPr lang="en"/>
              <a:t>Read the Adverse Childhood Experience in Arizona brief - </a:t>
            </a:r>
            <a:r>
              <a:rPr lang="en" u="sng">
                <a:solidFill>
                  <a:schemeClr val="hlink"/>
                </a:solidFill>
                <a:hlinkClick r:id="rId3"/>
              </a:rPr>
              <a:t>aces-brief-az-may-2021.pdf (azdhs.gov)</a:t>
            </a:r>
            <a:r>
              <a:rPr lang="en"/>
              <a:t> </a:t>
            </a:r>
            <a:endParaRPr/>
          </a:p>
          <a:p>
            <a:pPr indent="-355600" lvl="0" marL="457200" marR="0" rtl="0" algn="l">
              <a:lnSpc>
                <a:spcPct val="130000"/>
              </a:lnSpc>
              <a:spcBef>
                <a:spcPts val="210"/>
              </a:spcBef>
              <a:spcAft>
                <a:spcPts val="0"/>
              </a:spcAft>
              <a:buClr>
                <a:srgbClr val="1F497D"/>
              </a:buClr>
              <a:buSzPts val="2000"/>
              <a:buFont typeface="Oswald"/>
              <a:buChar char="●"/>
            </a:pPr>
            <a:r>
              <a:rPr lang="en"/>
              <a:t>We will share ACEs dashboard user manual when available.</a:t>
            </a:r>
            <a:endParaRPr/>
          </a:p>
          <a:p>
            <a:pPr indent="-355600" lvl="0" marL="457200" marR="0" rtl="0" algn="l">
              <a:lnSpc>
                <a:spcPct val="130000"/>
              </a:lnSpc>
              <a:spcBef>
                <a:spcPts val="210"/>
              </a:spcBef>
              <a:spcAft>
                <a:spcPts val="0"/>
              </a:spcAft>
              <a:buClr>
                <a:srgbClr val="1F497D"/>
              </a:buClr>
              <a:buSzPts val="2000"/>
              <a:buFont typeface="Oswald"/>
              <a:buChar char="●"/>
            </a:pPr>
            <a:r>
              <a:rPr lang="en"/>
              <a:t>You can share the dashboard with other members of your team.</a:t>
            </a:r>
            <a:endParaRPr/>
          </a:p>
          <a:p>
            <a:pPr indent="-355600" lvl="0" marL="457200" marR="0" rtl="0" algn="l">
              <a:lnSpc>
                <a:spcPct val="130000"/>
              </a:lnSpc>
              <a:spcBef>
                <a:spcPts val="210"/>
              </a:spcBef>
              <a:spcAft>
                <a:spcPts val="0"/>
              </a:spcAft>
              <a:buClr>
                <a:srgbClr val="1F497D"/>
              </a:buClr>
              <a:buSzPts val="2000"/>
              <a:buFont typeface="Oswald"/>
              <a:buChar char="●"/>
            </a:pPr>
            <a:r>
              <a:rPr lang="en"/>
              <a:t>Discuss the implementation or usage of the dashboard with your team. </a:t>
            </a:r>
            <a:endParaRPr/>
          </a:p>
          <a:p>
            <a:pPr indent="-355600" lvl="0" marL="457200" marR="0" rtl="0" algn="l">
              <a:lnSpc>
                <a:spcPct val="130000"/>
              </a:lnSpc>
              <a:spcBef>
                <a:spcPts val="210"/>
              </a:spcBef>
              <a:spcAft>
                <a:spcPts val="0"/>
              </a:spcAft>
              <a:buClr>
                <a:srgbClr val="1F497D"/>
              </a:buClr>
              <a:buSzPts val="2000"/>
              <a:buFont typeface="Oswald"/>
              <a:buChar char="●"/>
            </a:pPr>
            <a:r>
              <a:rPr lang="en"/>
              <a:t>Please reach out to the AZ SyS email (syndromicsurveillance@azdhs.gov) regarding questions on how to implement the ACEs dashboard. </a:t>
            </a:r>
            <a:endParaRPr/>
          </a:p>
          <a:p>
            <a:pPr indent="-355600" lvl="0" marL="457200" marR="0" rtl="0" algn="l">
              <a:lnSpc>
                <a:spcPct val="130000"/>
              </a:lnSpc>
              <a:spcBef>
                <a:spcPts val="210"/>
              </a:spcBef>
              <a:spcAft>
                <a:spcPts val="0"/>
              </a:spcAft>
              <a:buClr>
                <a:srgbClr val="1F497D"/>
              </a:buClr>
              <a:buSzPts val="2000"/>
              <a:buFont typeface="Oswald"/>
              <a:buChar char="●"/>
            </a:pPr>
            <a:r>
              <a:rPr lang="en"/>
              <a:t>Create a public facing dashboard for ACEs within AZDHS. </a:t>
            </a:r>
            <a:endParaRPr/>
          </a:p>
          <a:p>
            <a:pPr indent="0" lvl="0" marL="101600" rtl="0" algn="l">
              <a:lnSpc>
                <a:spcPct val="130000"/>
              </a:lnSpc>
              <a:spcBef>
                <a:spcPts val="210"/>
              </a:spcBef>
              <a:spcAft>
                <a:spcPts val="0"/>
              </a:spcAft>
              <a:buSzPts val="2000"/>
              <a:buNone/>
            </a:pPr>
            <a:r>
              <a:t/>
            </a:r>
            <a:endParaRPr/>
          </a:p>
        </p:txBody>
      </p:sp>
      <p:sp>
        <p:nvSpPr>
          <p:cNvPr id="263" name="Google Shape;263;p47"/>
          <p:cNvSpPr txBox="1"/>
          <p:nvPr>
            <p:ph idx="2" type="body"/>
          </p:nvPr>
        </p:nvSpPr>
        <p:spPr>
          <a:xfrm>
            <a:off x="457200" y="212600"/>
            <a:ext cx="7675800" cy="299400"/>
          </a:xfrm>
          <a:prstGeom prst="rect">
            <a:avLst/>
          </a:prstGeom>
          <a:noFill/>
          <a:ln>
            <a:noFill/>
          </a:ln>
        </p:spPr>
        <p:txBody>
          <a:bodyPr anchorCtr="0" anchor="t" bIns="45650" lIns="45650" spcFirstLastPara="1" rIns="45650" wrap="square" tIns="45650">
            <a:noAutofit/>
          </a:bodyPr>
          <a:lstStyle/>
          <a:p>
            <a:pPr indent="0" lvl="0" marL="76200" rtl="0" algn="l">
              <a:lnSpc>
                <a:spcPct val="130000"/>
              </a:lnSpc>
              <a:spcBef>
                <a:spcPts val="210"/>
              </a:spcBef>
              <a:spcAft>
                <a:spcPts val="0"/>
              </a:spcAft>
              <a:buSzPts val="2400"/>
              <a:buNone/>
            </a:pPr>
            <a:r>
              <a:rPr lang="en"/>
              <a:t>Next steps….</a:t>
            </a:r>
            <a:endParaRPr/>
          </a:p>
        </p:txBody>
      </p:sp>
      <p:pic>
        <p:nvPicPr>
          <p:cNvPr id="264" name="Google Shape;264;p47"/>
          <p:cNvPicPr preferRelativeResize="0"/>
          <p:nvPr/>
        </p:nvPicPr>
        <p:blipFill rotWithShape="1">
          <a:blip r:embed="rId4">
            <a:alphaModFix/>
          </a:blip>
          <a:srcRect b="0" l="18664" r="20293" t="0"/>
          <a:stretch/>
        </p:blipFill>
        <p:spPr>
          <a:xfrm>
            <a:off x="6689844" y="1129310"/>
            <a:ext cx="2337920" cy="310244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How to Create a Syndrome Definition </a:t>
            </a:r>
            <a:endParaRPr b="1">
              <a:solidFill>
                <a:srgbClr val="C34511"/>
              </a:solidFill>
              <a:latin typeface="Oswald"/>
              <a:ea typeface="Oswald"/>
              <a:cs typeface="Oswald"/>
              <a:sym typeface="Oswald"/>
            </a:endParaRPr>
          </a:p>
        </p:txBody>
      </p:sp>
      <p:sp>
        <p:nvSpPr>
          <p:cNvPr id="270" name="Google Shape;270;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rgbClr val="205372"/>
              </a:buClr>
              <a:buSzPts val="1800"/>
              <a:buFont typeface="Oswald"/>
              <a:buAutoNum type="arabicPeriod"/>
            </a:pPr>
            <a:r>
              <a:rPr lang="en">
                <a:solidFill>
                  <a:srgbClr val="205372"/>
                </a:solidFill>
                <a:latin typeface="Oswald"/>
                <a:ea typeface="Oswald"/>
                <a:cs typeface="Oswald"/>
                <a:sym typeface="Oswald"/>
              </a:rPr>
              <a:t>List out alternative names, causes, and symptoms for disease or condition</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AutoNum type="arabicPeriod"/>
            </a:pPr>
            <a:r>
              <a:rPr lang="en">
                <a:solidFill>
                  <a:srgbClr val="205372"/>
                </a:solidFill>
                <a:latin typeface="Oswald"/>
                <a:ea typeface="Oswald"/>
                <a:cs typeface="Oswald"/>
                <a:sym typeface="Oswald"/>
              </a:rPr>
              <a:t>See what work has been already been done to avoid duplicate work</a:t>
            </a:r>
            <a:endParaRPr>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AutoNum type="alphaLcPeriod"/>
            </a:pPr>
            <a:r>
              <a:rPr lang="en" sz="1800">
                <a:solidFill>
                  <a:srgbClr val="205372"/>
                </a:solidFill>
                <a:latin typeface="Oswald"/>
                <a:ea typeface="Oswald"/>
                <a:cs typeface="Oswald"/>
                <a:sym typeface="Oswald"/>
              </a:rPr>
              <a:t>Check the Syndrome Definition Library, check the Knowledge Repository for syndrome definition fact sheets</a:t>
            </a:r>
            <a:endParaRPr sz="1800">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AutoNum type="arabicPeriod"/>
            </a:pPr>
            <a:r>
              <a:rPr lang="en">
                <a:solidFill>
                  <a:srgbClr val="205372"/>
                </a:solidFill>
                <a:latin typeface="Oswald"/>
                <a:ea typeface="Oswald"/>
                <a:cs typeface="Oswald"/>
                <a:sym typeface="Oswald"/>
              </a:rPr>
              <a:t>Search for topics in the NSSP Community of Practice Slack platform and knowledge repository, </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AutoNum type="arabicPeriod"/>
            </a:pPr>
            <a:r>
              <a:rPr lang="en">
                <a:solidFill>
                  <a:srgbClr val="205372"/>
                </a:solidFill>
                <a:latin typeface="Oswald"/>
                <a:ea typeface="Oswald"/>
                <a:cs typeface="Oswald"/>
                <a:sym typeface="Oswald"/>
              </a:rPr>
              <a:t>Search ICD-10 codes  List symptoms and other free text query criteria related to condition. Also list appropriate negation. </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AutoNum type="arabicPeriod"/>
            </a:pPr>
            <a:r>
              <a:rPr lang="en">
                <a:solidFill>
                  <a:srgbClr val="205372"/>
                </a:solidFill>
                <a:latin typeface="Oswald"/>
                <a:ea typeface="Oswald"/>
                <a:cs typeface="Oswald"/>
                <a:sym typeface="Oswald"/>
              </a:rPr>
              <a:t>Put terms in ESSENCE syntax</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AutoNum type="arabicPeriod"/>
            </a:pPr>
            <a:r>
              <a:rPr lang="en">
                <a:solidFill>
                  <a:srgbClr val="205372"/>
                </a:solidFill>
                <a:latin typeface="Oswald"/>
                <a:ea typeface="Oswald"/>
                <a:cs typeface="Oswald"/>
                <a:sym typeface="Oswald"/>
              </a:rPr>
              <a:t>Review Syntax </a:t>
            </a:r>
            <a:endParaRPr>
              <a:solidFill>
                <a:srgbClr val="205372"/>
              </a:solidFill>
              <a:latin typeface="Oswald"/>
              <a:ea typeface="Oswald"/>
              <a:cs typeface="Oswald"/>
              <a:sym typeface="Oswald"/>
            </a:endParaRPr>
          </a:p>
          <a:p>
            <a:pPr indent="0" lvl="0" marL="457200" rtl="0" algn="l">
              <a:spcBef>
                <a:spcPts val="1200"/>
              </a:spcBef>
              <a:spcAft>
                <a:spcPts val="12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Essence Syntax</a:t>
            </a:r>
            <a:endParaRPr b="1">
              <a:solidFill>
                <a:srgbClr val="C34511"/>
              </a:solidFill>
              <a:latin typeface="Oswald"/>
              <a:ea typeface="Oswald"/>
              <a:cs typeface="Oswald"/>
              <a:sym typeface="Oswald"/>
            </a:endParaRPr>
          </a:p>
        </p:txBody>
      </p:sp>
      <p:sp>
        <p:nvSpPr>
          <p:cNvPr id="276" name="Google Shape;276;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0"/>
              </a:spcBef>
              <a:spcAft>
                <a:spcPts val="0"/>
              </a:spcAft>
              <a:buSzPct val="138461"/>
              <a:buChar char="❏"/>
            </a:pPr>
            <a:r>
              <a:rPr lang="en" sz="1300">
                <a:solidFill>
                  <a:schemeClr val="dk1"/>
                </a:solidFill>
                <a:highlight>
                  <a:srgbClr val="FFFFFF"/>
                </a:highlight>
                <a:latin typeface="Open Sans"/>
                <a:ea typeface="Open Sans"/>
                <a:cs typeface="Open Sans"/>
                <a:sym typeface="Open Sans"/>
              </a:rPr>
              <a:t> </a:t>
            </a:r>
            <a:r>
              <a:rPr lang="en">
                <a:solidFill>
                  <a:srgbClr val="205372"/>
                </a:solidFill>
                <a:latin typeface="Oswald"/>
                <a:ea typeface="Oswald"/>
                <a:cs typeface="Oswald"/>
                <a:sym typeface="Oswald"/>
              </a:rPr>
              <a:t>In ESSENCE, the wildcard is the “^” symbol, called a caret.</a:t>
            </a:r>
            <a:endParaRPr>
              <a:solidFill>
                <a:srgbClr val="205372"/>
              </a:solidFill>
              <a:latin typeface="Oswald"/>
              <a:ea typeface="Oswald"/>
              <a:cs typeface="Oswald"/>
              <a:sym typeface="Oswald"/>
            </a:endParaRPr>
          </a:p>
          <a:p>
            <a:pPr indent="-325755" lvl="0" marL="457200" rtl="0" algn="l">
              <a:spcBef>
                <a:spcPts val="0"/>
              </a:spcBef>
              <a:spcAft>
                <a:spcPts val="0"/>
              </a:spcAft>
              <a:buClr>
                <a:srgbClr val="205372"/>
              </a:buClr>
              <a:buSzPct val="100000"/>
              <a:buFont typeface="Oswald"/>
              <a:buChar char="❏"/>
            </a:pPr>
            <a:r>
              <a:rPr lang="en">
                <a:solidFill>
                  <a:srgbClr val="205372"/>
                </a:solidFill>
                <a:latin typeface="Oswald"/>
                <a:ea typeface="Oswald"/>
                <a:cs typeface="Oswald"/>
                <a:sym typeface="Oswald"/>
              </a:rPr>
              <a:t>_ Underscores: A placeholder indicating that something must be present in the position.</a:t>
            </a:r>
            <a:endParaRPr>
              <a:solidFill>
                <a:srgbClr val="205372"/>
              </a:solidFill>
              <a:latin typeface="Oswald"/>
              <a:ea typeface="Oswald"/>
              <a:cs typeface="Oswald"/>
              <a:sym typeface="Oswald"/>
            </a:endParaRPr>
          </a:p>
          <a:p>
            <a:pPr indent="-325755" lvl="0" marL="457200" rtl="0" algn="l">
              <a:spcBef>
                <a:spcPts val="0"/>
              </a:spcBef>
              <a:spcAft>
                <a:spcPts val="0"/>
              </a:spcAft>
              <a:buClr>
                <a:srgbClr val="205372"/>
              </a:buClr>
              <a:buSzPct val="100000"/>
              <a:buFont typeface="Oswald"/>
              <a:buChar char="❏"/>
            </a:pPr>
            <a:r>
              <a:rPr lang="en">
                <a:solidFill>
                  <a:srgbClr val="205372"/>
                </a:solidFill>
                <a:highlight>
                  <a:srgbClr val="FFFFFF"/>
                </a:highlight>
                <a:latin typeface="Oswald"/>
                <a:ea typeface="Oswald"/>
                <a:cs typeface="Oswald"/>
                <a:sym typeface="Oswald"/>
              </a:rPr>
              <a:t>[ ] Brackets: Placeholders that specify items that can be present in a position.</a:t>
            </a:r>
            <a:endParaRPr>
              <a:solidFill>
                <a:srgbClr val="205372"/>
              </a:solidFill>
              <a:highlight>
                <a:srgbClr val="FFFFFF"/>
              </a:highlight>
              <a:latin typeface="Oswald"/>
              <a:ea typeface="Oswald"/>
              <a:cs typeface="Oswald"/>
              <a:sym typeface="Oswald"/>
            </a:endParaRPr>
          </a:p>
          <a:p>
            <a:pPr indent="-325755" lvl="0" marL="457200" rtl="0" algn="l">
              <a:spcBef>
                <a:spcPts val="0"/>
              </a:spcBef>
              <a:spcAft>
                <a:spcPts val="0"/>
              </a:spcAft>
              <a:buClr>
                <a:srgbClr val="205372"/>
              </a:buClr>
              <a:buSzPct val="100000"/>
              <a:buFont typeface="Oswald"/>
              <a:buChar char="❏"/>
            </a:pPr>
            <a:r>
              <a:rPr lang="en">
                <a:solidFill>
                  <a:srgbClr val="205372"/>
                </a:solidFill>
                <a:latin typeface="Oswald"/>
                <a:ea typeface="Oswald"/>
                <a:cs typeface="Oswald"/>
                <a:sym typeface="Oswald"/>
              </a:rPr>
              <a:t>“OR” statements are the most basic way to use multiple query terms in ESSENCE. Many queries and data explorations start with a basic search for “SYMPTOM #1” OR “SYMPTOM #2.” </a:t>
            </a:r>
            <a:endParaRPr>
              <a:solidFill>
                <a:srgbClr val="205372"/>
              </a:solidFill>
              <a:latin typeface="Oswald"/>
              <a:ea typeface="Oswald"/>
              <a:cs typeface="Oswald"/>
              <a:sym typeface="Oswald"/>
            </a:endParaRPr>
          </a:p>
          <a:p>
            <a:pPr indent="-325755" lvl="0" marL="457200" rtl="0" algn="l">
              <a:spcBef>
                <a:spcPts val="0"/>
              </a:spcBef>
              <a:spcAft>
                <a:spcPts val="0"/>
              </a:spcAft>
              <a:buClr>
                <a:srgbClr val="205372"/>
              </a:buClr>
              <a:buSzPct val="100000"/>
              <a:buFont typeface="Oswald"/>
              <a:buChar char="❏"/>
            </a:pPr>
            <a:r>
              <a:rPr lang="en">
                <a:solidFill>
                  <a:srgbClr val="205372"/>
                </a:solidFill>
                <a:highlight>
                  <a:srgbClr val="FFFFFF"/>
                </a:highlight>
                <a:latin typeface="Oswald"/>
                <a:ea typeface="Oswald"/>
                <a:cs typeface="Oswald"/>
                <a:sym typeface="Oswald"/>
              </a:rPr>
              <a:t>“AND” statements are another way to use multiple query terms to craft a syndrome definition in ESSENCE. Terms linked by an “AND” statement look for visits that meet more than one criteria. </a:t>
            </a:r>
            <a:endParaRPr>
              <a:solidFill>
                <a:srgbClr val="205372"/>
              </a:solidFill>
              <a:highlight>
                <a:srgbClr val="FFFFFF"/>
              </a:highlight>
              <a:latin typeface="Oswald"/>
              <a:ea typeface="Oswald"/>
              <a:cs typeface="Oswald"/>
              <a:sym typeface="Oswald"/>
            </a:endParaRPr>
          </a:p>
          <a:p>
            <a:pPr indent="-325755" lvl="0" marL="457200" rtl="0" algn="l">
              <a:spcBef>
                <a:spcPts val="0"/>
              </a:spcBef>
              <a:spcAft>
                <a:spcPts val="0"/>
              </a:spcAft>
              <a:buClr>
                <a:srgbClr val="205372"/>
              </a:buClr>
              <a:buSzPct val="100000"/>
              <a:buFont typeface="Oswald"/>
              <a:buChar char="❏"/>
            </a:pPr>
            <a:r>
              <a:rPr lang="en">
                <a:solidFill>
                  <a:srgbClr val="205372"/>
                </a:solidFill>
                <a:latin typeface="Oswald"/>
                <a:ea typeface="Oswald"/>
                <a:cs typeface="Oswald"/>
                <a:sym typeface="Oswald"/>
              </a:rPr>
              <a:t>“ANDNOT” statements, also referred to as negations, exclusions, or exclusionary statements, are a common way to specify what you do not want your query to return.</a:t>
            </a:r>
            <a:endParaRPr>
              <a:solidFill>
                <a:srgbClr val="205372"/>
              </a:solidFill>
              <a:latin typeface="Oswald"/>
              <a:ea typeface="Oswald"/>
              <a:cs typeface="Oswald"/>
              <a:sym typeface="Oswald"/>
            </a:endParaRPr>
          </a:p>
          <a:p>
            <a:pPr indent="-331152" lvl="0" marL="457200" rtl="0" algn="l">
              <a:spcBef>
                <a:spcPts val="0"/>
              </a:spcBef>
              <a:spcAft>
                <a:spcPts val="0"/>
              </a:spcAft>
              <a:buClr>
                <a:srgbClr val="205372"/>
              </a:buClr>
              <a:buSzPct val="100000"/>
              <a:buFont typeface="Oswald"/>
              <a:buChar char="❏"/>
            </a:pPr>
            <a:r>
              <a:rPr lang="en" sz="1900">
                <a:solidFill>
                  <a:srgbClr val="205372"/>
                </a:solidFill>
                <a:latin typeface="Oswald"/>
                <a:ea typeface="Oswald"/>
                <a:cs typeface="Oswald"/>
                <a:sym typeface="Oswald"/>
              </a:rPr>
              <a:t>Parentheses: Complex syndrome definitions often use parentheses to group terms and apply statements in different ways. “ANDNOT” statements are frequently used alongside parenthetical groupings. </a:t>
            </a:r>
            <a:endParaRPr sz="1900">
              <a:solidFill>
                <a:srgbClr val="205372"/>
              </a:solidFill>
              <a:latin typeface="Oswald"/>
              <a:ea typeface="Oswald"/>
              <a:cs typeface="Oswald"/>
              <a:sym typeface="Oswald"/>
            </a:endParaRPr>
          </a:p>
          <a:p>
            <a:pPr indent="0" lvl="0" marL="457200" rtl="0" algn="l">
              <a:spcBef>
                <a:spcPts val="1200"/>
              </a:spcBef>
              <a:spcAft>
                <a:spcPts val="1200"/>
              </a:spcAft>
              <a:buNone/>
            </a:pPr>
            <a:r>
              <a:t/>
            </a:r>
            <a:endParaRPr sz="1900">
              <a:solidFill>
                <a:srgbClr val="205372"/>
              </a:solidFill>
              <a:latin typeface="Oswald"/>
              <a:ea typeface="Oswald"/>
              <a:cs typeface="Oswald"/>
              <a:sym typeface="Oswa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Free Text ESSENCE Syntax</a:t>
            </a:r>
            <a:endParaRPr b="1">
              <a:solidFill>
                <a:srgbClr val="C34511"/>
              </a:solidFill>
              <a:latin typeface="Oswald"/>
              <a:ea typeface="Oswald"/>
              <a:cs typeface="Oswald"/>
              <a:sym typeface="Oswald"/>
            </a:endParaRPr>
          </a:p>
        </p:txBody>
      </p:sp>
      <p:sp>
        <p:nvSpPr>
          <p:cNvPr id="282" name="Google Shape;282;p5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Free Text Querying is Syntax Based </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Free Text Queries are not case sensitive </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Free text querying syntax : AND, OR, ANDNOT</a:t>
            </a:r>
            <a:endParaRPr>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Order of Operations</a:t>
            </a:r>
            <a:endParaRPr>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Parenthesis </a:t>
            </a:r>
            <a:endParaRPr sz="18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AND/ANDNOT (left to right </a:t>
            </a:r>
            <a:endParaRPr sz="1800">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latin typeface="Oswald"/>
                <a:ea typeface="Oswald"/>
                <a:cs typeface="Oswald"/>
                <a:sym typeface="Oswald"/>
              </a:rPr>
              <a:t>OR (left to right)</a:t>
            </a:r>
            <a:endParaRPr sz="1800">
              <a:solidFill>
                <a:srgbClr val="205372"/>
              </a:solidFill>
              <a:latin typeface="Oswald"/>
              <a:ea typeface="Oswald"/>
              <a:cs typeface="Oswald"/>
              <a:sym typeface="Oswald"/>
            </a:endParaRPr>
          </a:p>
          <a:p>
            <a:pPr indent="-342900" lvl="0" marL="457200" rtl="0" algn="l">
              <a:spcBef>
                <a:spcPts val="0"/>
              </a:spcBef>
              <a:spcAft>
                <a:spcPts val="0"/>
              </a:spcAft>
              <a:buClr>
                <a:srgbClr val="205372"/>
              </a:buClr>
              <a:buSzPts val="1800"/>
              <a:buFont typeface="Oswald"/>
              <a:buChar char="❏"/>
            </a:pPr>
            <a:r>
              <a:rPr lang="en">
                <a:solidFill>
                  <a:srgbClr val="205372"/>
                </a:solidFill>
                <a:latin typeface="Oswald"/>
                <a:ea typeface="Oswald"/>
                <a:cs typeface="Oswald"/>
                <a:sym typeface="Oswald"/>
              </a:rPr>
              <a:t>Tip Use query builder to visualize operational grouping of logic</a:t>
            </a:r>
            <a:endParaRPr>
              <a:solidFill>
                <a:srgbClr val="205372"/>
              </a:solidFill>
              <a:latin typeface="Oswald"/>
              <a:ea typeface="Oswald"/>
              <a:cs typeface="Oswald"/>
              <a:sym typeface="Oswald"/>
            </a:endParaRPr>
          </a:p>
          <a:p>
            <a:pPr indent="-342900" lvl="1" marL="914400" rtl="0" algn="l">
              <a:spcBef>
                <a:spcPts val="0"/>
              </a:spcBef>
              <a:spcAft>
                <a:spcPts val="0"/>
              </a:spcAft>
              <a:buClr>
                <a:srgbClr val="205372"/>
              </a:buClr>
              <a:buSzPts val="1800"/>
              <a:buFont typeface="Oswald"/>
              <a:buChar char="❏"/>
            </a:pPr>
            <a:r>
              <a:rPr lang="en" sz="1800">
                <a:solidFill>
                  <a:srgbClr val="205372"/>
                </a:solidFill>
                <a:highlight>
                  <a:srgbClr val="FFFFFF"/>
                </a:highlight>
                <a:latin typeface="Oswald"/>
                <a:ea typeface="Oswald"/>
                <a:cs typeface="Oswald"/>
                <a:sym typeface="Oswald"/>
              </a:rPr>
              <a:t>,(,^cough^,or,^fever^,),andnot,^cold^,),and,^flu^</a:t>
            </a:r>
            <a:endParaRPr sz="1800">
              <a:solidFill>
                <a:srgbClr val="205372"/>
              </a:solidFill>
              <a:highlight>
                <a:srgbClr val="FFFFFF"/>
              </a:highlight>
              <a:latin typeface="Oswald"/>
              <a:ea typeface="Oswald"/>
              <a:cs typeface="Oswald"/>
              <a:sym typeface="Oswald"/>
            </a:endParaRPr>
          </a:p>
          <a:p>
            <a:pPr indent="0" lvl="0" marL="0" rtl="0" algn="l">
              <a:spcBef>
                <a:spcPts val="120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58753"/>
              <a:buFont typeface="Arial"/>
              <a:buNone/>
            </a:pPr>
            <a:r>
              <a:rPr b="1" lang="en" sz="1872" u="sng">
                <a:solidFill>
                  <a:srgbClr val="C34511"/>
                </a:solidFill>
                <a:latin typeface="Oswald"/>
                <a:ea typeface="Oswald"/>
                <a:cs typeface="Oswald"/>
                <a:sym typeface="Oswald"/>
              </a:rPr>
              <a:t>Example</a:t>
            </a:r>
            <a:endParaRPr b="1" sz="1872" u="sng">
              <a:solidFill>
                <a:srgbClr val="C34511"/>
              </a:solidFill>
              <a:latin typeface="Oswald"/>
              <a:ea typeface="Oswald"/>
              <a:cs typeface="Oswald"/>
              <a:sym typeface="Oswald"/>
            </a:endParaRPr>
          </a:p>
          <a:p>
            <a:pPr indent="0" lvl="0" marL="0" rtl="0" algn="l">
              <a:lnSpc>
                <a:spcPct val="115000"/>
              </a:lnSpc>
              <a:spcBef>
                <a:spcPts val="0"/>
              </a:spcBef>
              <a:spcAft>
                <a:spcPts val="0"/>
              </a:spcAft>
              <a:buClr>
                <a:schemeClr val="dk1"/>
              </a:buClr>
              <a:buSzPct val="58753"/>
              <a:buFont typeface="Arial"/>
              <a:buNone/>
            </a:pPr>
            <a:r>
              <a:rPr b="1" lang="en" sz="1872">
                <a:solidFill>
                  <a:srgbClr val="C34511"/>
                </a:solidFill>
                <a:latin typeface="Oswald"/>
                <a:ea typeface="Oswald"/>
                <a:cs typeface="Oswald"/>
                <a:sym typeface="Oswald"/>
              </a:rPr>
              <a:t>(,(,^dia^a^,or,^fever^,),andnot,^cold^,),and,^flu^</a:t>
            </a:r>
            <a:endParaRPr b="1" sz="1872">
              <a:solidFill>
                <a:srgbClr val="C34511"/>
              </a:solidFill>
              <a:latin typeface="Oswald"/>
              <a:ea typeface="Oswald"/>
              <a:cs typeface="Oswald"/>
              <a:sym typeface="Oswald"/>
            </a:endParaRPr>
          </a:p>
          <a:p>
            <a:pPr indent="0" lvl="0" marL="0" rtl="0" algn="l">
              <a:lnSpc>
                <a:spcPct val="115000"/>
              </a:lnSpc>
              <a:spcBef>
                <a:spcPts val="800"/>
              </a:spcBef>
              <a:spcAft>
                <a:spcPts val="0"/>
              </a:spcAft>
              <a:buClr>
                <a:schemeClr val="dk1"/>
              </a:buClr>
              <a:buSzPct val="100000"/>
              <a:buFont typeface="Arial"/>
              <a:buNone/>
            </a:pPr>
            <a:r>
              <a:t/>
            </a:r>
            <a:endParaRPr sz="1100"/>
          </a:p>
          <a:p>
            <a:pPr indent="0" lvl="0" marL="0" rtl="0" algn="l">
              <a:spcBef>
                <a:spcPts val="0"/>
              </a:spcBef>
              <a:spcAft>
                <a:spcPts val="0"/>
              </a:spcAft>
              <a:buNone/>
            </a:pPr>
            <a:r>
              <a:t/>
            </a:r>
            <a:endParaRPr/>
          </a:p>
        </p:txBody>
      </p:sp>
      <p:sp>
        <p:nvSpPr>
          <p:cNvPr id="288" name="Google Shape;288;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t/>
            </a:r>
            <a:endParaRPr sz="850">
              <a:solidFill>
                <a:schemeClr val="dk1"/>
              </a:solidFill>
            </a:endParaRPr>
          </a:p>
          <a:p>
            <a:pPr indent="0" lvl="0" marL="0" rtl="0" algn="l">
              <a:spcBef>
                <a:spcPts val="80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1200"/>
              </a:spcAft>
              <a:buNone/>
            </a:pPr>
            <a:r>
              <a:t/>
            </a:r>
            <a:endParaRPr/>
          </a:p>
        </p:txBody>
      </p:sp>
      <p:pic>
        <p:nvPicPr>
          <p:cNvPr id="289" name="Google Shape;289;p51"/>
          <p:cNvPicPr preferRelativeResize="0"/>
          <p:nvPr/>
        </p:nvPicPr>
        <p:blipFill>
          <a:blip r:embed="rId3">
            <a:alphaModFix/>
          </a:blip>
          <a:stretch>
            <a:fillRect/>
          </a:stretch>
        </p:blipFill>
        <p:spPr>
          <a:xfrm>
            <a:off x="943538" y="1266838"/>
            <a:ext cx="6296025" cy="3019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Example Drowning and </a:t>
            </a:r>
            <a:r>
              <a:rPr b="1" lang="en">
                <a:solidFill>
                  <a:srgbClr val="C34511"/>
                </a:solidFill>
                <a:latin typeface="Oswald"/>
                <a:ea typeface="Oswald"/>
                <a:cs typeface="Oswald"/>
                <a:sym typeface="Oswald"/>
              </a:rPr>
              <a:t>Submersion</a:t>
            </a:r>
            <a:r>
              <a:rPr b="1" lang="en">
                <a:solidFill>
                  <a:srgbClr val="C34511"/>
                </a:solidFill>
                <a:latin typeface="Oswald"/>
                <a:ea typeface="Oswald"/>
                <a:cs typeface="Oswald"/>
                <a:sym typeface="Oswald"/>
              </a:rPr>
              <a:t> Syndrome Definition</a:t>
            </a:r>
            <a:endParaRPr b="1">
              <a:solidFill>
                <a:srgbClr val="C34511"/>
              </a:solidFill>
              <a:latin typeface="Oswald"/>
              <a:ea typeface="Oswald"/>
              <a:cs typeface="Oswald"/>
              <a:sym typeface="Oswald"/>
            </a:endParaRPr>
          </a:p>
        </p:txBody>
      </p:sp>
      <p:sp>
        <p:nvSpPr>
          <p:cNvPr id="295" name="Google Shape;295;p5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sz="1200">
                <a:solidFill>
                  <a:srgbClr val="205372"/>
                </a:solidFill>
                <a:latin typeface="Oswald"/>
                <a:ea typeface="Oswald"/>
                <a:cs typeface="Oswald"/>
                <a:sym typeface="Oswald"/>
              </a:rPr>
              <a:t>Discharge Diagnosis</a:t>
            </a:r>
            <a:endParaRPr b="1" sz="1200">
              <a:solidFill>
                <a:srgbClr val="205372"/>
              </a:solidFill>
              <a:latin typeface="Oswald"/>
              <a:ea typeface="Oswald"/>
              <a:cs typeface="Oswald"/>
              <a:sym typeface="Oswald"/>
            </a:endParaRPr>
          </a:p>
          <a:p>
            <a:pPr indent="-304800" lvl="0" marL="457200" rtl="0" algn="l">
              <a:spcBef>
                <a:spcPts val="120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W16.__1 – W16 codes for any external cause of morbidity involving a fall, jump, or dive into specific types of water. The 1 in the 6th place of this code indicates the external cause caused drowning or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W16.[49]1X – W16 codes that end with 41X or 91X involve fall, jump, or dive into </a:t>
            </a:r>
            <a:r>
              <a:rPr i="1" lang="en" sz="1200">
                <a:solidFill>
                  <a:srgbClr val="205372"/>
                </a:solidFill>
                <a:latin typeface="Oswald"/>
                <a:ea typeface="Oswald"/>
                <a:cs typeface="Oswald"/>
                <a:sym typeface="Oswald"/>
              </a:rPr>
              <a:t>unspecified</a:t>
            </a:r>
            <a:r>
              <a:rPr lang="en" sz="1200">
                <a:solidFill>
                  <a:srgbClr val="205372"/>
                </a:solidFill>
                <a:latin typeface="Oswald"/>
                <a:ea typeface="Oswald"/>
                <a:cs typeface="Oswald"/>
                <a:sym typeface="Oswald"/>
              </a:rPr>
              <a:t> water</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Y21 – This is an event of undetermined intent code involving drowning and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X71 – Intentional self-harm by drowning and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V90 – Drowning and submersion due to accident to watercraft</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W65 – Accidental drowning and submersion while in bath-tub</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W67 – Accidental drowning and submersion while in swimming-pool</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W69 – Accidental drowning and submersion while in natural water</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W73 – Other specified cause of accident non-transport drowning and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W74 – Unspecified cause of accidental drowning and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X92 – Assault by drowning and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W22.041 – Striking against wall of swimming pool causing drowning and submersion</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V92 – Drowning and submersion due to accident on board watercraft</a:t>
            </a:r>
            <a:endParaRPr sz="1200">
              <a:solidFill>
                <a:srgbClr val="205372"/>
              </a:solidFill>
              <a:latin typeface="Oswald"/>
              <a:ea typeface="Oswald"/>
              <a:cs typeface="Oswald"/>
              <a:sym typeface="Oswald"/>
            </a:endParaRPr>
          </a:p>
          <a:p>
            <a:pPr indent="-304800" lvl="0" marL="457200" rtl="0" algn="l">
              <a:spcBef>
                <a:spcPts val="0"/>
              </a:spcBef>
              <a:spcAft>
                <a:spcPts val="0"/>
              </a:spcAft>
              <a:buClr>
                <a:srgbClr val="205372"/>
              </a:buClr>
              <a:buSzPts val="1200"/>
              <a:buFont typeface="Oswald"/>
              <a:buChar char="❏"/>
            </a:pPr>
            <a:r>
              <a:rPr lang="en" sz="1200">
                <a:solidFill>
                  <a:srgbClr val="205372"/>
                </a:solidFill>
                <a:latin typeface="Oswald"/>
                <a:ea typeface="Oswald"/>
                <a:cs typeface="Oswald"/>
                <a:sym typeface="Oswald"/>
              </a:rPr>
              <a:t>T75.1 – Unspecified effects of drowning and nonfatal submersion</a:t>
            </a:r>
            <a:endParaRPr sz="1200">
              <a:solidFill>
                <a:srgbClr val="205372"/>
              </a:solidFill>
              <a:latin typeface="Oswald"/>
              <a:ea typeface="Oswald"/>
              <a:cs typeface="Oswald"/>
              <a:sym typeface="Oswald"/>
            </a:endParaRPr>
          </a:p>
          <a:p>
            <a:pPr indent="0" lvl="0" marL="0" rtl="0" algn="l">
              <a:spcBef>
                <a:spcPts val="1200"/>
              </a:spcBef>
              <a:spcAft>
                <a:spcPts val="1200"/>
              </a:spcAft>
              <a:buNone/>
            </a:pPr>
            <a:r>
              <a:t/>
            </a:r>
            <a:endParaRPr sz="12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Keywords </a:t>
            </a:r>
            <a:endParaRPr b="1">
              <a:solidFill>
                <a:srgbClr val="C34511"/>
              </a:solidFill>
              <a:latin typeface="Oswald"/>
              <a:ea typeface="Oswald"/>
              <a:cs typeface="Oswald"/>
              <a:sym typeface="Oswald"/>
            </a:endParaRPr>
          </a:p>
        </p:txBody>
      </p:sp>
      <p:sp>
        <p:nvSpPr>
          <p:cNvPr id="301" name="Google Shape;301;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55600" lvl="0" marL="457200" rtl="0" algn="l">
              <a:spcBef>
                <a:spcPts val="0"/>
              </a:spcBef>
              <a:spcAft>
                <a:spcPts val="0"/>
              </a:spcAft>
              <a:buClr>
                <a:srgbClr val="205372"/>
              </a:buClr>
              <a:buSzPts val="2000"/>
              <a:buFont typeface="Oswald"/>
              <a:buChar char="❏"/>
            </a:pPr>
            <a:r>
              <a:rPr b="1" lang="en" sz="2000">
                <a:solidFill>
                  <a:srgbClr val="205372"/>
                </a:solidFill>
                <a:latin typeface="Oswald"/>
                <a:ea typeface="Oswald"/>
                <a:cs typeface="Oswald"/>
                <a:sym typeface="Oswald"/>
              </a:rPr>
              <a:t>Drown </a:t>
            </a:r>
            <a:endParaRPr b="1" sz="2000">
              <a:solidFill>
                <a:srgbClr val="205372"/>
              </a:solidFill>
              <a:latin typeface="Oswald"/>
              <a:ea typeface="Oswald"/>
              <a:cs typeface="Oswald"/>
              <a:sym typeface="Oswald"/>
            </a:endParaRPr>
          </a:p>
          <a:p>
            <a:pPr indent="-355600" lvl="0" marL="457200" rtl="0" algn="l">
              <a:spcBef>
                <a:spcPts val="0"/>
              </a:spcBef>
              <a:spcAft>
                <a:spcPts val="0"/>
              </a:spcAft>
              <a:buClr>
                <a:srgbClr val="205372"/>
              </a:buClr>
              <a:buSzPts val="2000"/>
              <a:buFont typeface="Oswald"/>
              <a:buChar char="❏"/>
            </a:pPr>
            <a:r>
              <a:rPr b="1" lang="en" sz="2000">
                <a:solidFill>
                  <a:srgbClr val="205372"/>
                </a:solidFill>
                <a:latin typeface="Oswald"/>
                <a:ea typeface="Oswald"/>
                <a:cs typeface="Oswald"/>
                <a:sym typeface="Oswald"/>
              </a:rPr>
              <a:t>Submer</a:t>
            </a:r>
            <a:endParaRPr b="1"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Bottom of Pool</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Water in Lungs </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Unresponsive in Pool </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Underwater</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Inhaled water </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Sink</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Found pool, tub, bath, swim</a:t>
            </a:r>
            <a:endParaRPr sz="2000">
              <a:solidFill>
                <a:srgbClr val="205372"/>
              </a:solidFill>
              <a:latin typeface="Oswald"/>
              <a:ea typeface="Oswald"/>
              <a:cs typeface="Oswald"/>
              <a:sym typeface="Oswald"/>
            </a:endParaRPr>
          </a:p>
          <a:p>
            <a:pPr indent="-355600" lvl="1" marL="914400" rtl="0" algn="l">
              <a:spcBef>
                <a:spcPts val="0"/>
              </a:spcBef>
              <a:spcAft>
                <a:spcPts val="0"/>
              </a:spcAft>
              <a:buClr>
                <a:srgbClr val="205372"/>
              </a:buClr>
              <a:buSzPts val="2000"/>
              <a:buFont typeface="Oswald"/>
              <a:buChar char="❏"/>
            </a:pPr>
            <a:r>
              <a:rPr lang="en" sz="2000">
                <a:solidFill>
                  <a:srgbClr val="205372"/>
                </a:solidFill>
                <a:latin typeface="Oswald"/>
                <a:ea typeface="Oswald"/>
                <a:cs typeface="Oswald"/>
                <a:sym typeface="Oswald"/>
              </a:rPr>
              <a:t>Specific Bodies of water </a:t>
            </a:r>
            <a:endParaRPr sz="2000">
              <a:solidFill>
                <a:srgbClr val="205372"/>
              </a:solidFill>
              <a:latin typeface="Oswald"/>
              <a:ea typeface="Oswald"/>
              <a:cs typeface="Oswald"/>
              <a:sym typeface="Oswa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Drowning and Submersion syndrome definition </a:t>
            </a:r>
            <a:endParaRPr b="1">
              <a:solidFill>
                <a:srgbClr val="C34511"/>
              </a:solidFill>
              <a:latin typeface="Oswald"/>
              <a:ea typeface="Oswald"/>
              <a:cs typeface="Oswald"/>
              <a:sym typeface="Oswald"/>
            </a:endParaRPr>
          </a:p>
        </p:txBody>
      </p:sp>
      <p:sp>
        <p:nvSpPr>
          <p:cNvPr id="307" name="Google Shape;307;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000">
                <a:solidFill>
                  <a:srgbClr val="205372"/>
                </a:solidFill>
                <a:latin typeface="Oswald"/>
                <a:ea typeface="Oswald"/>
                <a:cs typeface="Oswald"/>
                <a:sym typeface="Oswald"/>
              </a:rPr>
              <a:t>(,^DROWN^,andnot,(,^FEEL^DROWN^,or,^FELT^DROWN^,),),or,(,(,^NOTE^,or,^FOUND^,),and,^BOTTOM^,and,^POOL^,),or,(,(,(,^UNDER^WATER^,),or,(,^WATER^,and,^INHAL^,),),and,(,^TUB^,or,^POOL^,or,^BATH^,or,^SWIM^,or,^LAKE^,or,^POND^,or,^OCEAN^,or,^WAVE^,),),or,(,^[;/ ]W16.__1^,or,^[;/ ]W22.041^,or,^[;/ ]T75.1^,or,^[;/ ]W16[0-9]_1^,or,^W16.[49]1X^,or,^W16[49]1X^,or,^[;/ ]W22041^,or,[;/ ]^T751^,or,^[;/ ]Y21^,or,^[;/ ]X71^,or,^[;/ ]V90^,or,^W6[579]^,or,^[;/ ]W7[34]^,or,^[;/ ]X92^,or,^[;/ ]V92^,)</a:t>
            </a:r>
            <a:endParaRPr sz="2500">
              <a:solidFill>
                <a:srgbClr val="205372"/>
              </a:solidFill>
              <a:latin typeface="Oswald"/>
              <a:ea typeface="Oswald"/>
              <a:cs typeface="Oswald"/>
              <a:sym typeface="Oswa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Questions / Open Mic</a:t>
            </a:r>
            <a:endParaRPr b="1">
              <a:solidFill>
                <a:srgbClr val="C34511"/>
              </a:solidFill>
              <a:latin typeface="Oswald"/>
              <a:ea typeface="Oswald"/>
              <a:cs typeface="Oswald"/>
              <a:sym typeface="Oswald"/>
            </a:endParaRPr>
          </a:p>
        </p:txBody>
      </p:sp>
      <p:sp>
        <p:nvSpPr>
          <p:cNvPr id="313" name="Google Shape;313;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4" name="Google Shape;314;p55"/>
          <p:cNvPicPr preferRelativeResize="0"/>
          <p:nvPr/>
        </p:nvPicPr>
        <p:blipFill>
          <a:blip r:embed="rId3">
            <a:alphaModFix/>
          </a:blip>
          <a:stretch>
            <a:fillRect/>
          </a:stretch>
        </p:blipFill>
        <p:spPr>
          <a:xfrm>
            <a:off x="1640850" y="1454350"/>
            <a:ext cx="5000275" cy="281264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Next meetings </a:t>
            </a:r>
            <a:endParaRPr b="1">
              <a:solidFill>
                <a:srgbClr val="C34511"/>
              </a:solidFill>
              <a:latin typeface="Oswald"/>
              <a:ea typeface="Oswald"/>
              <a:cs typeface="Oswald"/>
              <a:sym typeface="Oswald"/>
            </a:endParaRPr>
          </a:p>
        </p:txBody>
      </p:sp>
      <p:sp>
        <p:nvSpPr>
          <p:cNvPr id="320" name="Google Shape;320;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93700" lvl="0" marL="457200" rtl="0" algn="l">
              <a:spcBef>
                <a:spcPts val="0"/>
              </a:spcBef>
              <a:spcAft>
                <a:spcPts val="0"/>
              </a:spcAft>
              <a:buClr>
                <a:srgbClr val="205372"/>
              </a:buClr>
              <a:buSzPts val="2600"/>
              <a:buFont typeface="Oswald"/>
              <a:buChar char="❏"/>
            </a:pPr>
            <a:r>
              <a:rPr lang="en" sz="2600">
                <a:solidFill>
                  <a:srgbClr val="205372"/>
                </a:solidFill>
                <a:latin typeface="Oswald"/>
                <a:ea typeface="Oswald"/>
                <a:cs typeface="Oswald"/>
                <a:sym typeface="Oswald"/>
              </a:rPr>
              <a:t>NSSP CoP : April 26th</a:t>
            </a:r>
            <a:endParaRPr sz="2600">
              <a:solidFill>
                <a:srgbClr val="205372"/>
              </a:solidFill>
              <a:latin typeface="Oswald"/>
              <a:ea typeface="Oswald"/>
              <a:cs typeface="Oswald"/>
              <a:sym typeface="Oswald"/>
            </a:endParaRPr>
          </a:p>
          <a:p>
            <a:pPr indent="-393700" lvl="0" marL="457200" rtl="0" algn="l">
              <a:spcBef>
                <a:spcPts val="0"/>
              </a:spcBef>
              <a:spcAft>
                <a:spcPts val="0"/>
              </a:spcAft>
              <a:buClr>
                <a:srgbClr val="205372"/>
              </a:buClr>
              <a:buSzPts val="2600"/>
              <a:buFont typeface="Oswald"/>
              <a:buChar char="❏"/>
            </a:pPr>
            <a:r>
              <a:rPr lang="en" sz="2600">
                <a:solidFill>
                  <a:srgbClr val="205372"/>
                </a:solidFill>
                <a:latin typeface="Oswald"/>
                <a:ea typeface="Oswald"/>
                <a:cs typeface="Oswald"/>
                <a:sym typeface="Oswald"/>
              </a:rPr>
              <a:t>Exploratory Analysis: June 21st </a:t>
            </a:r>
            <a:endParaRPr sz="2600">
              <a:solidFill>
                <a:srgbClr val="205372"/>
              </a:solidFill>
              <a:latin typeface="Oswald"/>
              <a:ea typeface="Oswald"/>
              <a:cs typeface="Oswald"/>
              <a:sym typeface="Oswald"/>
            </a:endParaRPr>
          </a:p>
          <a:p>
            <a:pPr indent="0" lvl="0" marL="0" rtl="0" algn="l">
              <a:spcBef>
                <a:spcPts val="1200"/>
              </a:spcBef>
              <a:spcAft>
                <a:spcPts val="120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C34511"/>
                </a:solidFill>
                <a:latin typeface="Oswald"/>
                <a:ea typeface="Oswald"/>
                <a:cs typeface="Oswald"/>
                <a:sym typeface="Oswald"/>
              </a:rPr>
              <a:t>Thank you! </a:t>
            </a:r>
            <a:endParaRPr b="1">
              <a:solidFill>
                <a:srgbClr val="C34511"/>
              </a:solidFill>
              <a:latin typeface="Oswald"/>
              <a:ea typeface="Oswald"/>
              <a:cs typeface="Oswald"/>
              <a:sym typeface="Oswald"/>
            </a:endParaRPr>
          </a:p>
        </p:txBody>
      </p:sp>
      <p:sp>
        <p:nvSpPr>
          <p:cNvPr id="326" name="Google Shape;326;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sz="2800">
              <a:latin typeface="Oswald"/>
              <a:ea typeface="Oswald"/>
              <a:cs typeface="Oswald"/>
              <a:sym typeface="Oswald"/>
            </a:endParaRPr>
          </a:p>
          <a:p>
            <a:pPr indent="0" lvl="0" marL="0" rtl="0" algn="ctr">
              <a:spcBef>
                <a:spcPts val="1200"/>
              </a:spcBef>
              <a:spcAft>
                <a:spcPts val="1200"/>
              </a:spcAft>
              <a:buNone/>
            </a:pPr>
            <a:r>
              <a:rPr lang="en" sz="2800">
                <a:solidFill>
                  <a:srgbClr val="205372"/>
                </a:solidFill>
                <a:latin typeface="Oswald"/>
                <a:ea typeface="Oswald"/>
                <a:cs typeface="Oswald"/>
                <a:sym typeface="Oswald"/>
              </a:rPr>
              <a:t>Syndromicsurveillance@azdhs.gov</a:t>
            </a:r>
            <a:endParaRPr sz="2800">
              <a:solidFill>
                <a:srgbClr val="205372"/>
              </a:solidFill>
              <a:latin typeface="Oswald"/>
              <a:ea typeface="Oswald"/>
              <a:cs typeface="Oswald"/>
              <a:sym typeface="Oswald"/>
            </a:endParaRPr>
          </a:p>
        </p:txBody>
      </p:sp>
      <p:pic>
        <p:nvPicPr>
          <p:cNvPr id="327" name="Google Shape;327;p57"/>
          <p:cNvPicPr preferRelativeResize="0"/>
          <p:nvPr/>
        </p:nvPicPr>
        <p:blipFill>
          <a:blip r:embed="rId3">
            <a:alphaModFix/>
          </a:blip>
          <a:stretch>
            <a:fillRect/>
          </a:stretch>
        </p:blipFill>
        <p:spPr>
          <a:xfrm>
            <a:off x="0" y="3915396"/>
            <a:ext cx="9144001" cy="122810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fault">
  <a:themeElements>
    <a:clrScheme name="Custom 6">
      <a:dk1>
        <a:srgbClr val="000000"/>
      </a:dk1>
      <a:lt1>
        <a:srgbClr val="FFFFFF"/>
      </a:lt1>
      <a:dk2>
        <a:srgbClr val="A7A7A7"/>
      </a:dk2>
      <a:lt2>
        <a:srgbClr val="535353"/>
      </a:lt2>
      <a:accent1>
        <a:srgbClr val="4F81BD"/>
      </a:accent1>
      <a:accent2>
        <a:srgbClr val="1BAAAA"/>
      </a:accent2>
      <a:accent3>
        <a:srgbClr val="3A5270"/>
      </a:accent3>
      <a:accent4>
        <a:srgbClr val="DE9531"/>
      </a:accent4>
      <a:accent5>
        <a:srgbClr val="5F5F80"/>
      </a:accent5>
      <a:accent6>
        <a:srgbClr val="CCCDC8"/>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