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283" r:id="rId3"/>
    <p:sldId id="447" r:id="rId4"/>
    <p:sldId id="318" r:id="rId5"/>
    <p:sldId id="322" r:id="rId6"/>
    <p:sldId id="321" r:id="rId7"/>
    <p:sldId id="424" r:id="rId8"/>
    <p:sldId id="454" r:id="rId9"/>
  </p:sldIdLst>
  <p:sldSz cx="12192000" cy="6858000"/>
  <p:notesSz cx="6858000" cy="9239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n Suh" initials="BS" lastIdx="1" clrIdx="0">
    <p:extLst>
      <p:ext uri="{19B8F6BF-5375-455C-9EA6-DF929625EA0E}">
        <p15:presenceInfo xmlns:p15="http://schemas.microsoft.com/office/powerpoint/2012/main" userId="S-1-5-21-2609046762-396019688-3823594762-598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203864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81" autoAdjust="0"/>
    <p:restoredTop sz="80390" autoAdjust="0"/>
  </p:normalViewPr>
  <p:slideViewPr>
    <p:cSldViewPr snapToGrid="0">
      <p:cViewPr varScale="1">
        <p:scale>
          <a:sx n="121" d="100"/>
          <a:sy n="121" d="100"/>
        </p:scale>
        <p:origin x="4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50514C-253A-4C09-9770-27D602C3C90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861526-10A9-4AE0-A0CC-9CA3ACA8E402}">
      <dgm:prSet phldrT="[Text]"/>
      <dgm:spPr/>
      <dgm:t>
        <a:bodyPr/>
        <a:lstStyle/>
        <a:p>
          <a:r>
            <a:rPr lang="en-US" dirty="0"/>
            <a:t>Youth Risk Behavior Survey</a:t>
          </a:r>
        </a:p>
      </dgm:t>
    </dgm:pt>
    <dgm:pt modelId="{17631DEC-10E0-4A4F-BF8D-0F286EDB5632}" type="parTrans" cxnId="{5610B80F-3C16-44BD-B76F-7BFD0048B645}">
      <dgm:prSet/>
      <dgm:spPr/>
      <dgm:t>
        <a:bodyPr/>
        <a:lstStyle/>
        <a:p>
          <a:endParaRPr lang="en-US"/>
        </a:p>
      </dgm:t>
    </dgm:pt>
    <dgm:pt modelId="{40A0079E-2181-4BBB-8E35-EFF8210F930B}" type="sibTrans" cxnId="{5610B80F-3C16-44BD-B76F-7BFD0048B645}">
      <dgm:prSet/>
      <dgm:spPr/>
      <dgm:t>
        <a:bodyPr/>
        <a:lstStyle/>
        <a:p>
          <a:endParaRPr lang="en-US"/>
        </a:p>
      </dgm:t>
    </dgm:pt>
    <dgm:pt modelId="{EF83F1E8-3EA5-4B91-BCB0-72D703EFE708}">
      <dgm:prSet phldrT="[Text]"/>
      <dgm:spPr>
        <a:ln w="57150">
          <a:solidFill>
            <a:srgbClr val="FF0000"/>
          </a:solidFill>
        </a:ln>
      </dgm:spPr>
      <dgm:t>
        <a:bodyPr/>
        <a:lstStyle/>
        <a:p>
          <a:r>
            <a:rPr lang="en-US" dirty="0"/>
            <a:t>National Survey of Children’s Health</a:t>
          </a:r>
        </a:p>
      </dgm:t>
    </dgm:pt>
    <dgm:pt modelId="{52EC1F4A-6F3F-400C-AA7B-6FE908753557}" type="parTrans" cxnId="{01FF8C4A-CEC1-4C5C-AFAD-DA22C528B940}">
      <dgm:prSet/>
      <dgm:spPr/>
      <dgm:t>
        <a:bodyPr/>
        <a:lstStyle/>
        <a:p>
          <a:endParaRPr lang="en-US"/>
        </a:p>
      </dgm:t>
    </dgm:pt>
    <dgm:pt modelId="{30AA4D56-10E6-433F-A5C9-0A69BFA414D0}" type="sibTrans" cxnId="{01FF8C4A-CEC1-4C5C-AFAD-DA22C528B940}">
      <dgm:prSet/>
      <dgm:spPr/>
      <dgm:t>
        <a:bodyPr/>
        <a:lstStyle/>
        <a:p>
          <a:endParaRPr lang="en-US"/>
        </a:p>
      </dgm:t>
    </dgm:pt>
    <dgm:pt modelId="{D3EFAA0B-6669-4C9E-A664-73C3F32E52A4}">
      <dgm:prSet phldrT="[Text]"/>
      <dgm:spPr>
        <a:ln w="57150">
          <a:solidFill>
            <a:srgbClr val="FF0000"/>
          </a:solidFill>
        </a:ln>
      </dgm:spPr>
      <dgm:t>
        <a:bodyPr/>
        <a:lstStyle/>
        <a:p>
          <a:r>
            <a:rPr lang="en-US" dirty="0"/>
            <a:t>Behavior Risk Factor Surveillance System </a:t>
          </a:r>
        </a:p>
      </dgm:t>
    </dgm:pt>
    <dgm:pt modelId="{27B38606-57E8-4B2D-B95F-84B0FC6E5520}" type="parTrans" cxnId="{15C6306B-C9C8-436E-8299-FB6B04D933D7}">
      <dgm:prSet/>
      <dgm:spPr/>
      <dgm:t>
        <a:bodyPr/>
        <a:lstStyle/>
        <a:p>
          <a:endParaRPr lang="en-US"/>
        </a:p>
      </dgm:t>
    </dgm:pt>
    <dgm:pt modelId="{2F58807D-F1EB-4279-96B6-39EF3CD3E0BE}" type="sibTrans" cxnId="{15C6306B-C9C8-436E-8299-FB6B04D933D7}">
      <dgm:prSet/>
      <dgm:spPr/>
      <dgm:t>
        <a:bodyPr/>
        <a:lstStyle/>
        <a:p>
          <a:endParaRPr lang="en-US"/>
        </a:p>
      </dgm:t>
    </dgm:pt>
    <dgm:pt modelId="{657D4795-A666-4372-A382-DCE009BF894B}">
      <dgm:prSet phldrT="[Text]"/>
      <dgm:spPr>
        <a:ln w="57150">
          <a:solidFill>
            <a:srgbClr val="FF0000"/>
          </a:solidFill>
        </a:ln>
      </dgm:spPr>
      <dgm:t>
        <a:bodyPr/>
        <a:lstStyle/>
        <a:p>
          <a:r>
            <a:rPr lang="en-US" dirty="0"/>
            <a:t>Syndromic Surveillance</a:t>
          </a:r>
        </a:p>
      </dgm:t>
    </dgm:pt>
    <dgm:pt modelId="{A89C1219-65D0-4D8D-A590-F27DA9CE649D}" type="parTrans" cxnId="{64E84216-2141-4F00-BAEF-1EBD42F0E739}">
      <dgm:prSet/>
      <dgm:spPr/>
      <dgm:t>
        <a:bodyPr/>
        <a:lstStyle/>
        <a:p>
          <a:endParaRPr lang="en-US"/>
        </a:p>
      </dgm:t>
    </dgm:pt>
    <dgm:pt modelId="{AC07F3A1-B689-49DD-9C68-07431242EF56}" type="sibTrans" cxnId="{64E84216-2141-4F00-BAEF-1EBD42F0E739}">
      <dgm:prSet/>
      <dgm:spPr/>
      <dgm:t>
        <a:bodyPr/>
        <a:lstStyle/>
        <a:p>
          <a:endParaRPr lang="en-US"/>
        </a:p>
      </dgm:t>
    </dgm:pt>
    <dgm:pt modelId="{AE4D2D41-7F36-43D6-A53B-9B7E62529715}">
      <dgm:prSet phldrT="[Text]"/>
      <dgm:spPr>
        <a:solidFill>
          <a:schemeClr val="accent3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n-US" dirty="0"/>
            <a:t>Arizona Youth Survey</a:t>
          </a:r>
        </a:p>
      </dgm:t>
    </dgm:pt>
    <dgm:pt modelId="{74F1A2C2-5CA2-45E0-8B56-A53CFA54DB83}" type="parTrans" cxnId="{547A6F05-E54E-42B8-AAC7-9816CEBBE8C1}">
      <dgm:prSet/>
      <dgm:spPr/>
      <dgm:t>
        <a:bodyPr/>
        <a:lstStyle/>
        <a:p>
          <a:endParaRPr lang="en-US"/>
        </a:p>
      </dgm:t>
    </dgm:pt>
    <dgm:pt modelId="{141E13FB-55F3-40FC-894D-478856692563}" type="sibTrans" cxnId="{547A6F05-E54E-42B8-AAC7-9816CEBBE8C1}">
      <dgm:prSet/>
      <dgm:spPr/>
      <dgm:t>
        <a:bodyPr/>
        <a:lstStyle/>
        <a:p>
          <a:endParaRPr lang="en-US"/>
        </a:p>
      </dgm:t>
    </dgm:pt>
    <dgm:pt modelId="{6CC96FC3-5D1B-4C2E-937A-42D315429A69}" type="pres">
      <dgm:prSet presAssocID="{5F50514C-253A-4C09-9770-27D602C3C900}" presName="diagram" presStyleCnt="0">
        <dgm:presLayoutVars>
          <dgm:dir/>
          <dgm:resizeHandles val="exact"/>
        </dgm:presLayoutVars>
      </dgm:prSet>
      <dgm:spPr/>
    </dgm:pt>
    <dgm:pt modelId="{4245F2CB-EE17-4D2B-B79C-C88B59294FFC}" type="pres">
      <dgm:prSet presAssocID="{6E861526-10A9-4AE0-A0CC-9CA3ACA8E402}" presName="node" presStyleLbl="node1" presStyleIdx="0" presStyleCnt="5">
        <dgm:presLayoutVars>
          <dgm:bulletEnabled val="1"/>
        </dgm:presLayoutVars>
      </dgm:prSet>
      <dgm:spPr/>
    </dgm:pt>
    <dgm:pt modelId="{0185C4C7-20EF-47F8-8FC5-94F4A01CB8EB}" type="pres">
      <dgm:prSet presAssocID="{40A0079E-2181-4BBB-8E35-EFF8210F930B}" presName="sibTrans" presStyleCnt="0"/>
      <dgm:spPr/>
    </dgm:pt>
    <dgm:pt modelId="{4F892D2C-2034-4C73-915B-D5C6CD896EF1}" type="pres">
      <dgm:prSet presAssocID="{EF83F1E8-3EA5-4B91-BCB0-72D703EFE708}" presName="node" presStyleLbl="node1" presStyleIdx="1" presStyleCnt="5">
        <dgm:presLayoutVars>
          <dgm:bulletEnabled val="1"/>
        </dgm:presLayoutVars>
      </dgm:prSet>
      <dgm:spPr/>
    </dgm:pt>
    <dgm:pt modelId="{3D9CE1B6-C4FF-4CD8-8572-2F75259A9415}" type="pres">
      <dgm:prSet presAssocID="{30AA4D56-10E6-433F-A5C9-0A69BFA414D0}" presName="sibTrans" presStyleCnt="0"/>
      <dgm:spPr/>
    </dgm:pt>
    <dgm:pt modelId="{BA3682DC-E2CF-462C-A519-E6952C5F0BA7}" type="pres">
      <dgm:prSet presAssocID="{D3EFAA0B-6669-4C9E-A664-73C3F32E52A4}" presName="node" presStyleLbl="node1" presStyleIdx="2" presStyleCnt="5">
        <dgm:presLayoutVars>
          <dgm:bulletEnabled val="1"/>
        </dgm:presLayoutVars>
      </dgm:prSet>
      <dgm:spPr/>
    </dgm:pt>
    <dgm:pt modelId="{539A8418-C9C2-4AB6-92E4-F3875A9DAD8C}" type="pres">
      <dgm:prSet presAssocID="{2F58807D-F1EB-4279-96B6-39EF3CD3E0BE}" presName="sibTrans" presStyleCnt="0"/>
      <dgm:spPr/>
    </dgm:pt>
    <dgm:pt modelId="{4008C848-7482-452A-A758-2F4F3EEC9F67}" type="pres">
      <dgm:prSet presAssocID="{657D4795-A666-4372-A382-DCE009BF894B}" presName="node" presStyleLbl="node1" presStyleIdx="3" presStyleCnt="5">
        <dgm:presLayoutVars>
          <dgm:bulletEnabled val="1"/>
        </dgm:presLayoutVars>
      </dgm:prSet>
      <dgm:spPr/>
    </dgm:pt>
    <dgm:pt modelId="{8ED9DE2B-A23E-455C-A60B-433D4979D209}" type="pres">
      <dgm:prSet presAssocID="{AC07F3A1-B689-49DD-9C68-07431242EF56}" presName="sibTrans" presStyleCnt="0"/>
      <dgm:spPr/>
    </dgm:pt>
    <dgm:pt modelId="{9D278F15-1D36-4D25-A21E-DE4F3A5652BA}" type="pres">
      <dgm:prSet presAssocID="{AE4D2D41-7F36-43D6-A53B-9B7E62529715}" presName="node" presStyleLbl="node1" presStyleIdx="4" presStyleCnt="5">
        <dgm:presLayoutVars>
          <dgm:bulletEnabled val="1"/>
        </dgm:presLayoutVars>
      </dgm:prSet>
      <dgm:spPr/>
    </dgm:pt>
  </dgm:ptLst>
  <dgm:cxnLst>
    <dgm:cxn modelId="{547A6F05-E54E-42B8-AAC7-9816CEBBE8C1}" srcId="{5F50514C-253A-4C09-9770-27D602C3C900}" destId="{AE4D2D41-7F36-43D6-A53B-9B7E62529715}" srcOrd="4" destOrd="0" parTransId="{74F1A2C2-5CA2-45E0-8B56-A53CFA54DB83}" sibTransId="{141E13FB-55F3-40FC-894D-478856692563}"/>
    <dgm:cxn modelId="{332F080A-F0BC-4BBF-926F-BA16102371E7}" type="presOf" srcId="{EF83F1E8-3EA5-4B91-BCB0-72D703EFE708}" destId="{4F892D2C-2034-4C73-915B-D5C6CD896EF1}" srcOrd="0" destOrd="0" presId="urn:microsoft.com/office/officeart/2005/8/layout/default"/>
    <dgm:cxn modelId="{5610B80F-3C16-44BD-B76F-7BFD0048B645}" srcId="{5F50514C-253A-4C09-9770-27D602C3C900}" destId="{6E861526-10A9-4AE0-A0CC-9CA3ACA8E402}" srcOrd="0" destOrd="0" parTransId="{17631DEC-10E0-4A4F-BF8D-0F286EDB5632}" sibTransId="{40A0079E-2181-4BBB-8E35-EFF8210F930B}"/>
    <dgm:cxn modelId="{64E84216-2141-4F00-BAEF-1EBD42F0E739}" srcId="{5F50514C-253A-4C09-9770-27D602C3C900}" destId="{657D4795-A666-4372-A382-DCE009BF894B}" srcOrd="3" destOrd="0" parTransId="{A89C1219-65D0-4D8D-A590-F27DA9CE649D}" sibTransId="{AC07F3A1-B689-49DD-9C68-07431242EF56}"/>
    <dgm:cxn modelId="{2480F732-7B3B-40D8-819C-66B586EDC943}" type="presOf" srcId="{657D4795-A666-4372-A382-DCE009BF894B}" destId="{4008C848-7482-452A-A758-2F4F3EEC9F67}" srcOrd="0" destOrd="0" presId="urn:microsoft.com/office/officeart/2005/8/layout/default"/>
    <dgm:cxn modelId="{4DA3DD36-F1E3-441E-B5E7-C312382C4BF6}" type="presOf" srcId="{5F50514C-253A-4C09-9770-27D602C3C900}" destId="{6CC96FC3-5D1B-4C2E-937A-42D315429A69}" srcOrd="0" destOrd="0" presId="urn:microsoft.com/office/officeart/2005/8/layout/default"/>
    <dgm:cxn modelId="{01FF8C4A-CEC1-4C5C-AFAD-DA22C528B940}" srcId="{5F50514C-253A-4C09-9770-27D602C3C900}" destId="{EF83F1E8-3EA5-4B91-BCB0-72D703EFE708}" srcOrd="1" destOrd="0" parTransId="{52EC1F4A-6F3F-400C-AA7B-6FE908753557}" sibTransId="{30AA4D56-10E6-433F-A5C9-0A69BFA414D0}"/>
    <dgm:cxn modelId="{15C6306B-C9C8-436E-8299-FB6B04D933D7}" srcId="{5F50514C-253A-4C09-9770-27D602C3C900}" destId="{D3EFAA0B-6669-4C9E-A664-73C3F32E52A4}" srcOrd="2" destOrd="0" parTransId="{27B38606-57E8-4B2D-B95F-84B0FC6E5520}" sibTransId="{2F58807D-F1EB-4279-96B6-39EF3CD3E0BE}"/>
    <dgm:cxn modelId="{4B0BC082-6389-4BC2-A813-0E46EC4139F7}" type="presOf" srcId="{D3EFAA0B-6669-4C9E-A664-73C3F32E52A4}" destId="{BA3682DC-E2CF-462C-A519-E6952C5F0BA7}" srcOrd="0" destOrd="0" presId="urn:microsoft.com/office/officeart/2005/8/layout/default"/>
    <dgm:cxn modelId="{CAE47CD4-BF97-4AA0-8164-8E3B22B995C2}" type="presOf" srcId="{AE4D2D41-7F36-43D6-A53B-9B7E62529715}" destId="{9D278F15-1D36-4D25-A21E-DE4F3A5652BA}" srcOrd="0" destOrd="0" presId="urn:microsoft.com/office/officeart/2005/8/layout/default"/>
    <dgm:cxn modelId="{48B36CF3-370F-4475-9717-266F4DF527EE}" type="presOf" srcId="{6E861526-10A9-4AE0-A0CC-9CA3ACA8E402}" destId="{4245F2CB-EE17-4D2B-B79C-C88B59294FFC}" srcOrd="0" destOrd="0" presId="urn:microsoft.com/office/officeart/2005/8/layout/default"/>
    <dgm:cxn modelId="{739A20BE-2489-4DAB-9295-109801775CBA}" type="presParOf" srcId="{6CC96FC3-5D1B-4C2E-937A-42D315429A69}" destId="{4245F2CB-EE17-4D2B-B79C-C88B59294FFC}" srcOrd="0" destOrd="0" presId="urn:microsoft.com/office/officeart/2005/8/layout/default"/>
    <dgm:cxn modelId="{28380A73-A13E-41A3-B0D2-8E504DAC3D54}" type="presParOf" srcId="{6CC96FC3-5D1B-4C2E-937A-42D315429A69}" destId="{0185C4C7-20EF-47F8-8FC5-94F4A01CB8EB}" srcOrd="1" destOrd="0" presId="urn:microsoft.com/office/officeart/2005/8/layout/default"/>
    <dgm:cxn modelId="{64DEDA37-86A6-431D-B8EE-30AE078ED628}" type="presParOf" srcId="{6CC96FC3-5D1B-4C2E-937A-42D315429A69}" destId="{4F892D2C-2034-4C73-915B-D5C6CD896EF1}" srcOrd="2" destOrd="0" presId="urn:microsoft.com/office/officeart/2005/8/layout/default"/>
    <dgm:cxn modelId="{820981F7-45CF-41EA-A72E-800EA4D84AB3}" type="presParOf" srcId="{6CC96FC3-5D1B-4C2E-937A-42D315429A69}" destId="{3D9CE1B6-C4FF-4CD8-8572-2F75259A9415}" srcOrd="3" destOrd="0" presId="urn:microsoft.com/office/officeart/2005/8/layout/default"/>
    <dgm:cxn modelId="{528FF1B9-3B79-47FC-B6F0-866BC3ECF583}" type="presParOf" srcId="{6CC96FC3-5D1B-4C2E-937A-42D315429A69}" destId="{BA3682DC-E2CF-462C-A519-E6952C5F0BA7}" srcOrd="4" destOrd="0" presId="urn:microsoft.com/office/officeart/2005/8/layout/default"/>
    <dgm:cxn modelId="{26BA7D9B-F3B2-499C-BCCD-0C2CE664E813}" type="presParOf" srcId="{6CC96FC3-5D1B-4C2E-937A-42D315429A69}" destId="{539A8418-C9C2-4AB6-92E4-F3875A9DAD8C}" srcOrd="5" destOrd="0" presId="urn:microsoft.com/office/officeart/2005/8/layout/default"/>
    <dgm:cxn modelId="{8E76938F-2D07-45B7-81DC-7452CA353622}" type="presParOf" srcId="{6CC96FC3-5D1B-4C2E-937A-42D315429A69}" destId="{4008C848-7482-452A-A758-2F4F3EEC9F67}" srcOrd="6" destOrd="0" presId="urn:microsoft.com/office/officeart/2005/8/layout/default"/>
    <dgm:cxn modelId="{140E897F-8EF8-4C03-B832-C91A1FA6037A}" type="presParOf" srcId="{6CC96FC3-5D1B-4C2E-937A-42D315429A69}" destId="{8ED9DE2B-A23E-455C-A60B-433D4979D209}" srcOrd="7" destOrd="0" presId="urn:microsoft.com/office/officeart/2005/8/layout/default"/>
    <dgm:cxn modelId="{F91B4A5A-45D8-4FCD-BFBE-7C74DA14E4AD}" type="presParOf" srcId="{6CC96FC3-5D1B-4C2E-937A-42D315429A69}" destId="{9D278F15-1D36-4D25-A21E-DE4F3A5652B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5F2CB-EE17-4D2B-B79C-C88B59294FFC}">
      <dsp:nvSpPr>
        <dsp:cNvPr id="0" name=""/>
        <dsp:cNvSpPr/>
      </dsp:nvSpPr>
      <dsp:spPr>
        <a:xfrm>
          <a:off x="1221978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Youth Risk Behavior Survey</a:t>
          </a:r>
        </a:p>
      </dsp:txBody>
      <dsp:txXfrm>
        <a:off x="1221978" y="2645"/>
        <a:ext cx="2706687" cy="1624012"/>
      </dsp:txXfrm>
    </dsp:sp>
    <dsp:sp modelId="{4F892D2C-2034-4C73-915B-D5C6CD896EF1}">
      <dsp:nvSpPr>
        <dsp:cNvPr id="0" name=""/>
        <dsp:cNvSpPr/>
      </dsp:nvSpPr>
      <dsp:spPr>
        <a:xfrm>
          <a:off x="4199334" y="2645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National Survey of Children’s Health</a:t>
          </a:r>
        </a:p>
      </dsp:txBody>
      <dsp:txXfrm>
        <a:off x="4199334" y="2645"/>
        <a:ext cx="2706687" cy="1624012"/>
      </dsp:txXfrm>
    </dsp:sp>
    <dsp:sp modelId="{BA3682DC-E2CF-462C-A519-E6952C5F0BA7}">
      <dsp:nvSpPr>
        <dsp:cNvPr id="0" name=""/>
        <dsp:cNvSpPr/>
      </dsp:nvSpPr>
      <dsp:spPr>
        <a:xfrm>
          <a:off x="1221978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Behavior Risk Factor Surveillance System </a:t>
          </a:r>
        </a:p>
      </dsp:txBody>
      <dsp:txXfrm>
        <a:off x="1221978" y="1897327"/>
        <a:ext cx="2706687" cy="1624012"/>
      </dsp:txXfrm>
    </dsp:sp>
    <dsp:sp modelId="{4008C848-7482-452A-A758-2F4F3EEC9F67}">
      <dsp:nvSpPr>
        <dsp:cNvPr id="0" name=""/>
        <dsp:cNvSpPr/>
      </dsp:nvSpPr>
      <dsp:spPr>
        <a:xfrm>
          <a:off x="4199334" y="1897327"/>
          <a:ext cx="2706687" cy="1624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Syndromic Surveillance</a:t>
          </a:r>
        </a:p>
      </dsp:txBody>
      <dsp:txXfrm>
        <a:off x="4199334" y="1897327"/>
        <a:ext cx="2706687" cy="1624012"/>
      </dsp:txXfrm>
    </dsp:sp>
    <dsp:sp modelId="{9D278F15-1D36-4D25-A21E-DE4F3A5652BA}">
      <dsp:nvSpPr>
        <dsp:cNvPr id="0" name=""/>
        <dsp:cNvSpPr/>
      </dsp:nvSpPr>
      <dsp:spPr>
        <a:xfrm>
          <a:off x="2710656" y="3792008"/>
          <a:ext cx="2706687" cy="162401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Arizona Youth Survey</a:t>
          </a:r>
        </a:p>
      </dsp:txBody>
      <dsp:txXfrm>
        <a:off x="2710656" y="3792008"/>
        <a:ext cx="2706687" cy="1624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35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635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F1022-4888-4AF3-8D9B-1C20F4A27E54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46389"/>
            <a:ext cx="5486400" cy="36379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5685"/>
            <a:ext cx="2971800" cy="4635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75685"/>
            <a:ext cx="2971800" cy="4635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07BA7-E63A-4EB4-9072-DFF626BFF8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86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07BA7-E63A-4EB4-9072-DFF626BFF8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10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07BA7-E63A-4EB4-9072-DFF626BFF8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68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07BA7-E63A-4EB4-9072-DFF626BFF8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786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07BA7-E63A-4EB4-9072-DFF626BFF8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752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mentor_2021 = 1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FamResilience_2021 = 3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NbhdSupp_2021=1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NbhdSafe_2021 = 1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AftSchAct_2021 =1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volunteer_2021= 1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ShareIdeas_2021= 1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BF8AB-4CF6-4DA5-9DBC-EE83B6B419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54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BF8AB-4CF6-4DA5-9DBC-EE83B6B419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7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07BA7-E63A-4EB4-9072-DFF626BFF8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41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/>
            <a:endParaRPr dirty="0"/>
          </a:p>
        </p:txBody>
      </p:sp>
      <p:sp>
        <p:nvSpPr>
          <p:cNvPr id="55" name="Google Shape;5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2214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FCED1-7E6A-4B4D-A8B3-6D7210C66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D7A13-64D1-4F54-8B8C-7E8E1D9F0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343D0-FC7B-4C1A-A618-AC1B9C06B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DDC30-51E8-4AE2-89F5-D4575169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A787C-76C0-4ACA-97D3-A984DA2B3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81BA8-847E-4354-8409-1241C8652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69450-3664-450C-AE11-BC31413E1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F2BF0-81BF-4953-A482-7C7FA147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31382-D854-4958-9A21-C53C9D1A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05371-4B74-4CCB-AB0B-14BC2C3C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3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2C25-BC35-4711-9D38-BABB0B8E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CADF1-3299-4DC4-BC13-9D8FF4EE1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AFA84-21E7-4236-B34F-8FDBFB573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C999F-0BF7-4945-91E2-DFEDCF364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C5077-FD20-4953-963C-2E268F29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20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D0FF3-7170-4D58-94A5-DAD79CADD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227B9-1FA4-463C-B4C4-CAAD5257E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9C3E4-BA08-4706-8F4E-C509C4618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41E30-83B0-40A4-98E7-2A520E378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34C11-1A8D-414B-8EA3-6DD825E3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25895-EB11-4E48-84B6-7EF60158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5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967D-E590-41EB-A6FE-23562091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66590-ACF7-47B7-942B-B3C4C535E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81B42-FA59-4C66-8FCC-34EDEB0C5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35D79E-696D-480C-9E56-E759D28B8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E93BB-CF9B-476B-9F89-07C417986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773FBD-BD13-4EAC-A035-B4A7539AA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6666E2-4C25-4DB6-A83D-0F3540855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E7D324-9B1B-452C-B0EE-9918BC494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32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E9748-FDFB-49F4-8C86-D3AD2C385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64B1FD-38FB-4281-B477-C1E6124E3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F1B5B-DDEC-4B23-A9D4-3FB32591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4C415-7EFC-43D9-95B6-7AF3581D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8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C9B386-BAE9-4E2F-8A17-F46B671AD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FD37F-D791-40A8-AC9F-CE6697236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36D7B-AE04-4CE3-9CF5-8B376863F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0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8A3FB-BC7E-44F9-B5DD-FACA44339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7EEDE-17D2-4F38-8927-0AE6C6CAA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BBB05-A5F7-4A3D-A68A-3CFBDD869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56556-5602-4FA8-95F1-F5495CB6C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AF04E-B955-40F7-AC57-28AF4952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979DE-1FA3-4BBE-BEB2-D2B265678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3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19A25-2089-4E4E-B9E1-93E4463E2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86971F-0AF2-40EE-8715-A23FD0AB08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47942-951D-4AB2-95EC-6D5D722FF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6D63C-F14A-42FC-A450-3937D057F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18762-7775-4943-8A80-4C78A0FE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B1C80-55A4-48AB-8279-B4B6B864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6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6B2F3-140C-46C2-8BA6-455719B2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9AB81-F7AE-4488-BC1C-618314350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748FD-213E-44A4-8587-98963B415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C763-8F56-4DB6-A25B-81A2A25D3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557B6-E940-44E5-A2A0-27AC06B9C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34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5592F1-2347-48EE-82B6-BF557792B2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926EDC-6D0E-4622-BF49-DD616B3A0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D5F09-2C72-4D80-9773-FFDCC98A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EA258-D884-4ADF-B289-877F01CE6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A6497-F85D-4477-B655-988CED06A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8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E35C44-F229-47C2-8D3A-6F246A46E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6764A-DDDD-416F-99E1-1AFC9BD5F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1EDD3-7DA6-48C3-AEA7-90C1BDBB4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831F2-BB8C-453D-A7DA-F2C5B915646E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7E27B-978F-480E-BD04-C861166D8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46DB0-F361-4D51-A35F-4947BC6FC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C1994-6755-485F-85BE-8B6F729242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1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0C4291-AA49-4611-97D5-21EC4368F85B}"/>
              </a:ext>
            </a:extLst>
          </p:cNvPr>
          <p:cNvSpPr txBox="1"/>
          <p:nvPr/>
        </p:nvSpPr>
        <p:spPr>
          <a:xfrm>
            <a:off x="1225932" y="2221349"/>
            <a:ext cx="9740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Cambria Math" panose="02040503050406030204" pitchFamily="18" charset="0"/>
                <a:cs typeface="Calibri" panose="020F0502020204030204" pitchFamily="34" charset="0"/>
              </a:rPr>
              <a:t>Positive &amp; Adverse Childhood Experiences Surveillance in Arizona</a:t>
            </a:r>
            <a:endParaRPr lang="ko-KR" altLang="en-US" sz="4000" dirty="0">
              <a:solidFill>
                <a:schemeClr val="bg1"/>
              </a:solidFill>
              <a:latin typeface="Cambria Math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1F12AE3B-B2F6-41CB-8089-A3BC3350D683}"/>
              </a:ext>
            </a:extLst>
          </p:cNvPr>
          <p:cNvCxnSpPr>
            <a:cxnSpLocks/>
          </p:cNvCxnSpPr>
          <p:nvPr/>
        </p:nvCxnSpPr>
        <p:spPr>
          <a:xfrm>
            <a:off x="3862055" y="1963588"/>
            <a:ext cx="446789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BDE27BE-D47F-4C86-A8A7-881E337B1B9F}"/>
              </a:ext>
            </a:extLst>
          </p:cNvPr>
          <p:cNvCxnSpPr>
            <a:cxnSpLocks/>
          </p:cNvCxnSpPr>
          <p:nvPr/>
        </p:nvCxnSpPr>
        <p:spPr>
          <a:xfrm>
            <a:off x="3862055" y="3802548"/>
            <a:ext cx="446789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A579EC9-5759-4D72-9456-D207CF1DDEEF}"/>
              </a:ext>
            </a:extLst>
          </p:cNvPr>
          <p:cNvSpPr txBox="1"/>
          <p:nvPr/>
        </p:nvSpPr>
        <p:spPr>
          <a:xfrm>
            <a:off x="4090481" y="4272856"/>
            <a:ext cx="40110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Bin Suh, Ph.D., RN</a:t>
            </a:r>
          </a:p>
          <a:p>
            <a:pPr algn="ctr"/>
            <a:r>
              <a:rPr lang="en-US" altLang="ko-KR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Senior Epidemiologist </a:t>
            </a:r>
          </a:p>
          <a:p>
            <a:pPr algn="ctr"/>
            <a:r>
              <a:rPr lang="en-US" altLang="ko-KR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Bureau of Assessment and Evaluation</a:t>
            </a:r>
          </a:p>
          <a:p>
            <a:pPr algn="ctr"/>
            <a:r>
              <a:rPr lang="en-US" altLang="ko-KR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Arizona Department of Health Services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5C5F8-B56A-420E-8B53-69C0E823EF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789" y="312952"/>
            <a:ext cx="3145348" cy="69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42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>
            <a:extLst>
              <a:ext uri="{FF2B5EF4-FFF2-40B4-BE49-F238E27FC236}">
                <a16:creationId xmlns:a16="http://schemas.microsoft.com/office/drawing/2014/main" id="{F2728DE2-B068-484E-9F9D-7DD13DCEC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60" t="16757" r="37260"/>
          <a:stretch/>
        </p:blipFill>
        <p:spPr>
          <a:xfrm>
            <a:off x="9416503" y="0"/>
            <a:ext cx="2775497" cy="3518393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9861F40-EF25-43F6-A701-1371F55CFD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768" b="5321"/>
          <a:stretch>
            <a:fillRect/>
          </a:stretch>
        </p:blipFill>
        <p:spPr>
          <a:xfrm>
            <a:off x="-2265" y="0"/>
            <a:ext cx="4407244" cy="6858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7EE207A-F3E7-4CC4-A502-957CF240C3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542" t="12770" r="13599" b="31068"/>
          <a:stretch>
            <a:fillRect/>
          </a:stretch>
        </p:blipFill>
        <p:spPr>
          <a:xfrm>
            <a:off x="4409510" y="-1"/>
            <a:ext cx="3337324" cy="3761713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0A470B95-B575-4D1B-8B80-A5AF76CC53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012" t="10996" r="10926" b="41989"/>
          <a:stretch>
            <a:fillRect/>
          </a:stretch>
        </p:blipFill>
        <p:spPr>
          <a:xfrm>
            <a:off x="7746835" y="2045747"/>
            <a:ext cx="4445166" cy="4812253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4DA0C510-0FE9-4C5C-A911-75935C2DFD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59" r="3361" b="37128"/>
          <a:stretch/>
        </p:blipFill>
        <p:spPr>
          <a:xfrm>
            <a:off x="4407245" y="3761713"/>
            <a:ext cx="3337324" cy="3103511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0A62942-654E-4C8E-86FB-22F9914C04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374" t="5351" r="19126"/>
          <a:stretch/>
        </p:blipFill>
        <p:spPr>
          <a:xfrm>
            <a:off x="7744569" y="-2"/>
            <a:ext cx="1669668" cy="20457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6C4117-5132-4DFA-9332-90913DE311A5}"/>
              </a:ext>
            </a:extLst>
          </p:cNvPr>
          <p:cNvSpPr/>
          <p:nvPr/>
        </p:nvSpPr>
        <p:spPr>
          <a:xfrm>
            <a:off x="-2265" y="-2"/>
            <a:ext cx="12194265" cy="686522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5E4BB34-1E38-45AD-BC1A-F9C2FF07CD08}"/>
              </a:ext>
            </a:extLst>
          </p:cNvPr>
          <p:cNvGrpSpPr/>
          <p:nvPr/>
        </p:nvGrpSpPr>
        <p:grpSpPr>
          <a:xfrm>
            <a:off x="1840969" y="808038"/>
            <a:ext cx="8329203" cy="2531569"/>
            <a:chOff x="2680354" y="1820054"/>
            <a:chExt cx="8329203" cy="253156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35E9AB-B261-42B6-8702-E5C1F939132C}"/>
                </a:ext>
              </a:extLst>
            </p:cNvPr>
            <p:cNvSpPr txBox="1"/>
            <p:nvPr/>
          </p:nvSpPr>
          <p:spPr>
            <a:xfrm>
              <a:off x="2680354" y="3520626"/>
              <a:ext cx="8329203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rgbClr val="393939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rPr>
                <a:t>Adverse Childhood Experiences</a:t>
              </a:r>
              <a:endParaRPr lang="ko-KR" altLang="en-US" sz="4800" b="1" dirty="0">
                <a:solidFill>
                  <a:srgbClr val="393939"/>
                </a:solidFill>
                <a:latin typeface="Cambria Math" panose="02040503050406030204" pitchFamily="18" charset="0"/>
                <a:ea typeface="나눔스퀘어 Light" panose="020B0600000101010101" pitchFamily="50" charset="-127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5C976C-05B7-4433-996B-A4CAE9DB2B1E}"/>
                </a:ext>
              </a:extLst>
            </p:cNvPr>
            <p:cNvSpPr txBox="1"/>
            <p:nvPr/>
          </p:nvSpPr>
          <p:spPr>
            <a:xfrm>
              <a:off x="3159943" y="1820054"/>
              <a:ext cx="18473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ko-KR" altLang="en-US" sz="11500" dirty="0">
                <a:solidFill>
                  <a:srgbClr val="ED7D31"/>
                </a:solidFill>
                <a:latin typeface="Cambria Math" panose="02040503050406030204" pitchFamily="18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A8A0863-E5F3-4295-B3A5-A266F1D2255C}"/>
              </a:ext>
            </a:extLst>
          </p:cNvPr>
          <p:cNvSpPr txBox="1"/>
          <p:nvPr/>
        </p:nvSpPr>
        <p:spPr>
          <a:xfrm>
            <a:off x="1840969" y="3518393"/>
            <a:ext cx="896328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“Potentially traumatic events that occur from 0 to 17 years of age,” according to the Centers for Disease Control and Prevention. </a:t>
            </a:r>
          </a:p>
        </p:txBody>
      </p:sp>
    </p:spTree>
    <p:extLst>
      <p:ext uri="{BB962C8B-B14F-4D97-AF65-F5344CB8AC3E}">
        <p14:creationId xmlns:p14="http://schemas.microsoft.com/office/powerpoint/2010/main" val="342181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>
            <a:extLst>
              <a:ext uri="{FF2B5EF4-FFF2-40B4-BE49-F238E27FC236}">
                <a16:creationId xmlns:a16="http://schemas.microsoft.com/office/drawing/2014/main" id="{F2728DE2-B068-484E-9F9D-7DD13DCEC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60" t="16757" r="37260"/>
          <a:stretch/>
        </p:blipFill>
        <p:spPr>
          <a:xfrm>
            <a:off x="9416503" y="0"/>
            <a:ext cx="2775497" cy="3518393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9861F40-EF25-43F6-A701-1371F55CFD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768" b="5321"/>
          <a:stretch>
            <a:fillRect/>
          </a:stretch>
        </p:blipFill>
        <p:spPr>
          <a:xfrm>
            <a:off x="-2265" y="0"/>
            <a:ext cx="4407244" cy="6858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7EE207A-F3E7-4CC4-A502-957CF240C3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542" t="12770" r="13599" b="31068"/>
          <a:stretch>
            <a:fillRect/>
          </a:stretch>
        </p:blipFill>
        <p:spPr>
          <a:xfrm>
            <a:off x="4409510" y="-1"/>
            <a:ext cx="3337324" cy="3761713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0A470B95-B575-4D1B-8B80-A5AF76CC53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012" t="10996" r="10926" b="41989"/>
          <a:stretch>
            <a:fillRect/>
          </a:stretch>
        </p:blipFill>
        <p:spPr>
          <a:xfrm>
            <a:off x="7746835" y="2045747"/>
            <a:ext cx="4445166" cy="4812253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4DA0C510-0FE9-4C5C-A911-75935C2DFD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59" r="3361" b="37128"/>
          <a:stretch/>
        </p:blipFill>
        <p:spPr>
          <a:xfrm>
            <a:off x="4407245" y="3761713"/>
            <a:ext cx="3337324" cy="3103511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0A62942-654E-4C8E-86FB-22F9914C04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374" t="5351" r="19126"/>
          <a:stretch/>
        </p:blipFill>
        <p:spPr>
          <a:xfrm>
            <a:off x="7744569" y="-2"/>
            <a:ext cx="1669668" cy="20457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6C4117-5132-4DFA-9332-90913DE311A5}"/>
              </a:ext>
            </a:extLst>
          </p:cNvPr>
          <p:cNvSpPr/>
          <p:nvPr/>
        </p:nvSpPr>
        <p:spPr>
          <a:xfrm>
            <a:off x="-2265" y="-2"/>
            <a:ext cx="12194265" cy="686522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5C976C-05B7-4433-996B-A4CAE9DB2B1E}"/>
              </a:ext>
            </a:extLst>
          </p:cNvPr>
          <p:cNvSpPr txBox="1"/>
          <p:nvPr/>
        </p:nvSpPr>
        <p:spPr>
          <a:xfrm>
            <a:off x="2320558" y="808038"/>
            <a:ext cx="1847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ko-KR" altLang="en-US" sz="11500" dirty="0">
              <a:solidFill>
                <a:srgbClr val="ED7D31"/>
              </a:solidFill>
              <a:latin typeface="Cambria Math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Take The ACE Quiz — And Learn What It Does And Doesn't Mean : Shots -  Health News : NPR">
            <a:extLst>
              <a:ext uri="{FF2B5EF4-FFF2-40B4-BE49-F238E27FC236}">
                <a16:creationId xmlns:a16="http://schemas.microsoft.com/office/drawing/2014/main" id="{715B5D73-7502-412D-BF8D-D7E715A73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838" y="0"/>
            <a:ext cx="9204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379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>
            <a:extLst>
              <a:ext uri="{FF2B5EF4-FFF2-40B4-BE49-F238E27FC236}">
                <a16:creationId xmlns:a16="http://schemas.microsoft.com/office/drawing/2014/main" id="{F2728DE2-B068-484E-9F9D-7DD13DCEC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60" t="16757" r="37260"/>
          <a:stretch/>
        </p:blipFill>
        <p:spPr>
          <a:xfrm>
            <a:off x="9416503" y="0"/>
            <a:ext cx="2775497" cy="3518393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9861F40-EF25-43F6-A701-1371F55CFD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768" b="5321"/>
          <a:stretch>
            <a:fillRect/>
          </a:stretch>
        </p:blipFill>
        <p:spPr>
          <a:xfrm>
            <a:off x="-2265" y="0"/>
            <a:ext cx="4407244" cy="6858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7EE207A-F3E7-4CC4-A502-957CF240C3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542" t="12770" r="13599" b="31068"/>
          <a:stretch>
            <a:fillRect/>
          </a:stretch>
        </p:blipFill>
        <p:spPr>
          <a:xfrm>
            <a:off x="4409510" y="-1"/>
            <a:ext cx="3337324" cy="3761713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0A470B95-B575-4D1B-8B80-A5AF76CC53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012" t="10996" r="10926" b="41989"/>
          <a:stretch>
            <a:fillRect/>
          </a:stretch>
        </p:blipFill>
        <p:spPr>
          <a:xfrm>
            <a:off x="7746835" y="2045747"/>
            <a:ext cx="4445166" cy="4812253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4DA0C510-0FE9-4C5C-A911-75935C2DFD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59" r="3361" b="37128"/>
          <a:stretch/>
        </p:blipFill>
        <p:spPr>
          <a:xfrm>
            <a:off x="4407245" y="3761713"/>
            <a:ext cx="3337324" cy="3103511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0A62942-654E-4C8E-86FB-22F9914C04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374" t="5351" r="19126"/>
          <a:stretch/>
        </p:blipFill>
        <p:spPr>
          <a:xfrm>
            <a:off x="7744569" y="-2"/>
            <a:ext cx="1669668" cy="20457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6C4117-5132-4DFA-9332-90913DE311A5}"/>
              </a:ext>
            </a:extLst>
          </p:cNvPr>
          <p:cNvSpPr/>
          <p:nvPr/>
        </p:nvSpPr>
        <p:spPr>
          <a:xfrm>
            <a:off x="-2265" y="-2"/>
            <a:ext cx="12194265" cy="686522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35E9AB-B261-42B6-8702-E5C1F939132C}"/>
              </a:ext>
            </a:extLst>
          </p:cNvPr>
          <p:cNvSpPr txBox="1"/>
          <p:nvPr/>
        </p:nvSpPr>
        <p:spPr>
          <a:xfrm>
            <a:off x="1714269" y="2392624"/>
            <a:ext cx="827881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anose="020F0502020204030204" pitchFamily="34" charset="0"/>
              </a:rPr>
              <a:t>Positive Childhood Experiences</a:t>
            </a:r>
            <a:endParaRPr lang="ko-KR" altLang="en-US" sz="4800" b="1" dirty="0">
              <a:solidFill>
                <a:srgbClr val="ED7D31"/>
              </a:solidFill>
              <a:latin typeface="Cambria Math" panose="02040503050406030204" pitchFamily="18" charset="0"/>
              <a:ea typeface="나눔스퀘어 Light" panose="020B0600000101010101" pitchFamily="50" charset="-127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8A0863-E5F3-4295-B3A5-A266F1D2255C}"/>
              </a:ext>
            </a:extLst>
          </p:cNvPr>
          <p:cNvSpPr txBox="1"/>
          <p:nvPr/>
        </p:nvSpPr>
        <p:spPr>
          <a:xfrm>
            <a:off x="1714270" y="3399354"/>
            <a:ext cx="873601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are advantageous or benevolent childhood experiences that promote positive development and resilience among youth ages 0-17 years.</a:t>
            </a:r>
          </a:p>
        </p:txBody>
      </p:sp>
    </p:spTree>
    <p:extLst>
      <p:ext uri="{BB962C8B-B14F-4D97-AF65-F5344CB8AC3E}">
        <p14:creationId xmlns:p14="http://schemas.microsoft.com/office/powerpoint/2010/main" val="248365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90FFA2B1-7CC1-4183-9744-9A20F0F9A4D3}"/>
              </a:ext>
            </a:extLst>
          </p:cNvPr>
          <p:cNvSpPr txBox="1"/>
          <p:nvPr/>
        </p:nvSpPr>
        <p:spPr>
          <a:xfrm>
            <a:off x="875104" y="101916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300" dirty="0">
                <a:solidFill>
                  <a:schemeClr val="bg1"/>
                </a:solidFill>
              </a:rPr>
              <a:t>제목을 입력하세요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FA404A-A053-40CB-A49C-F7D78F1195C4}"/>
              </a:ext>
            </a:extLst>
          </p:cNvPr>
          <p:cNvSpPr txBox="1"/>
          <p:nvPr/>
        </p:nvSpPr>
        <p:spPr>
          <a:xfrm>
            <a:off x="132080" y="117305"/>
            <a:ext cx="770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Part 1, 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DB3C97-01E5-462D-9F9A-AAF5CF8766BD}"/>
              </a:ext>
            </a:extLst>
          </p:cNvPr>
          <p:cNvSpPr txBox="1"/>
          <p:nvPr/>
        </p:nvSpPr>
        <p:spPr>
          <a:xfrm>
            <a:off x="875104" y="676096"/>
            <a:ext cx="4607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Arial Nova Light" panose="020B0304020202020204" pitchFamily="34" charset="0"/>
              </a:rPr>
              <a:t>Lorem Ipsum is simply dummy text of the printing and typesetting industry</a:t>
            </a:r>
            <a:endParaRPr lang="ko-KR" altLang="en-US" sz="1100" dirty="0">
              <a:solidFill>
                <a:schemeClr val="bg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E74859-D683-49B0-A5C5-4AF264C14332}"/>
              </a:ext>
            </a:extLst>
          </p:cNvPr>
          <p:cNvSpPr txBox="1"/>
          <p:nvPr/>
        </p:nvSpPr>
        <p:spPr>
          <a:xfrm>
            <a:off x="339536" y="1264666"/>
            <a:ext cx="2620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39393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Categories of PCEs</a:t>
            </a:r>
            <a:endParaRPr lang="ko-KR" altLang="en-US" sz="2400" dirty="0">
              <a:solidFill>
                <a:srgbClr val="393939"/>
              </a:solidFill>
              <a:latin typeface="Cambria Math" panose="02040503050406030204" pitchFamily="18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5E1FA96-17AB-4022-AD08-D003B776FB25}"/>
              </a:ext>
            </a:extLst>
          </p:cNvPr>
          <p:cNvSpPr/>
          <p:nvPr/>
        </p:nvSpPr>
        <p:spPr>
          <a:xfrm>
            <a:off x="132080" y="1261467"/>
            <a:ext cx="108000" cy="46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1">
            <a:extLst>
              <a:ext uri="{FF2B5EF4-FFF2-40B4-BE49-F238E27FC236}">
                <a16:creationId xmlns:a16="http://schemas.microsoft.com/office/drawing/2014/main" id="{62EEA1FF-BF82-4D68-AA71-5F8FBEF9FBDA}"/>
              </a:ext>
            </a:extLst>
          </p:cNvPr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6AE423-AC84-4EF2-8E71-CED44BE1ECF3}"/>
              </a:ext>
            </a:extLst>
          </p:cNvPr>
          <p:cNvSpPr txBox="1"/>
          <p:nvPr/>
        </p:nvSpPr>
        <p:spPr>
          <a:xfrm>
            <a:off x="148813" y="211634"/>
            <a:ext cx="6359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Cambria Math" panose="02040503050406030204" pitchFamily="18" charset="0"/>
              </a:rPr>
              <a:t>Positive Childhood Experiences</a:t>
            </a:r>
            <a:endParaRPr lang="ko-KR" altLang="en-US" sz="3600" dirty="0">
              <a:solidFill>
                <a:schemeClr val="bg1"/>
              </a:solidFill>
              <a:latin typeface="Cambria Math" panose="0204050305040603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099948-4539-4E71-A0A7-ABE6CB41A00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74" y="1764347"/>
            <a:ext cx="8885052" cy="45754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D15C948-0512-4EBF-A502-A4B59DC9C71B}"/>
              </a:ext>
            </a:extLst>
          </p:cNvPr>
          <p:cNvSpPr/>
          <p:nvPr/>
        </p:nvSpPr>
        <p:spPr>
          <a:xfrm>
            <a:off x="148813" y="6596390"/>
            <a:ext cx="1204318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Crouch, E., Radcliff, E., Merrell, M. A., Brown, M. J., Ingram, L. A., &amp; Probst, J. (2021). Racial/ethnic differences in positive childhood experiences across a national sample. </a:t>
            </a:r>
            <a:r>
              <a:rPr lang="en-US" sz="1100" i="1" dirty="0"/>
              <a:t>Child Abuse &amp; Neglect</a:t>
            </a:r>
            <a:r>
              <a:rPr lang="en-US" sz="1100" dirty="0"/>
              <a:t>, </a:t>
            </a:r>
            <a:r>
              <a:rPr lang="en-US" sz="1100" i="1" dirty="0"/>
              <a:t>115</a:t>
            </a:r>
            <a:r>
              <a:rPr lang="en-US" sz="1100" dirty="0"/>
              <a:t>, 105012.</a:t>
            </a:r>
          </a:p>
        </p:txBody>
      </p:sp>
    </p:spTree>
    <p:extLst>
      <p:ext uri="{BB962C8B-B14F-4D97-AF65-F5344CB8AC3E}">
        <p14:creationId xmlns:p14="http://schemas.microsoft.com/office/powerpoint/2010/main" val="3032918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: 도형 1">
            <a:extLst>
              <a:ext uri="{FF2B5EF4-FFF2-40B4-BE49-F238E27FC236}">
                <a16:creationId xmlns:a16="http://schemas.microsoft.com/office/drawing/2014/main" id="{253611C5-EB32-45B9-B157-2D3ED84BC205}"/>
              </a:ext>
            </a:extLst>
          </p:cNvPr>
          <p:cNvSpPr/>
          <p:nvPr/>
        </p:nvSpPr>
        <p:spPr>
          <a:xfrm>
            <a:off x="6694513" y="1428801"/>
            <a:ext cx="2137077" cy="3442272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57734" rIns="0" bIns="0" numCol="1" spcCol="1270" anchor="t" anchorCtr="0">
            <a:noAutofit/>
          </a:bodyPr>
          <a:lstStyle/>
          <a:p>
            <a:pPr marL="0" lvl="0" indent="0" algn="l" defTabSz="20447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ko-KR" altLang="en-US" sz="4600" kern="1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FFA2B1-7CC1-4183-9744-9A20F0F9A4D3}"/>
              </a:ext>
            </a:extLst>
          </p:cNvPr>
          <p:cNvSpPr txBox="1"/>
          <p:nvPr/>
        </p:nvSpPr>
        <p:spPr>
          <a:xfrm>
            <a:off x="875104" y="101916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300" dirty="0">
                <a:solidFill>
                  <a:schemeClr val="bg1"/>
                </a:solidFill>
              </a:rPr>
              <a:t>제목을 입력하세요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FA404A-A053-40CB-A49C-F7D78F1195C4}"/>
              </a:ext>
            </a:extLst>
          </p:cNvPr>
          <p:cNvSpPr txBox="1"/>
          <p:nvPr/>
        </p:nvSpPr>
        <p:spPr>
          <a:xfrm>
            <a:off x="132080" y="117305"/>
            <a:ext cx="770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</a:rPr>
              <a:t>Part 1, 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DB3C97-01E5-462D-9F9A-AAF5CF8766BD}"/>
              </a:ext>
            </a:extLst>
          </p:cNvPr>
          <p:cNvSpPr txBox="1"/>
          <p:nvPr/>
        </p:nvSpPr>
        <p:spPr>
          <a:xfrm>
            <a:off x="875104" y="676096"/>
            <a:ext cx="4607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Arial Nova Light" panose="020B0304020202020204" pitchFamily="34" charset="0"/>
              </a:rPr>
              <a:t>Lorem Ipsum is simply dummy text of the printing and typesetting industry</a:t>
            </a:r>
            <a:endParaRPr lang="ko-KR" altLang="en-US" sz="1100" dirty="0">
              <a:solidFill>
                <a:schemeClr val="bg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E74859-D683-49B0-A5C5-4AF264C14332}"/>
              </a:ext>
            </a:extLst>
          </p:cNvPr>
          <p:cNvSpPr txBox="1"/>
          <p:nvPr/>
        </p:nvSpPr>
        <p:spPr>
          <a:xfrm>
            <a:off x="339536" y="1264666"/>
            <a:ext cx="331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39393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Known Benefits of PCEs</a:t>
            </a:r>
            <a:endParaRPr lang="ko-KR" altLang="en-US" sz="2400" dirty="0">
              <a:solidFill>
                <a:srgbClr val="393939"/>
              </a:solidFill>
              <a:latin typeface="Cambria Math" panose="02040503050406030204" pitchFamily="18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5E1FA96-17AB-4022-AD08-D003B776FB25}"/>
              </a:ext>
            </a:extLst>
          </p:cNvPr>
          <p:cNvSpPr/>
          <p:nvPr/>
        </p:nvSpPr>
        <p:spPr>
          <a:xfrm>
            <a:off x="132080" y="1261467"/>
            <a:ext cx="108000" cy="46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1">
            <a:extLst>
              <a:ext uri="{FF2B5EF4-FFF2-40B4-BE49-F238E27FC236}">
                <a16:creationId xmlns:a16="http://schemas.microsoft.com/office/drawing/2014/main" id="{62EEA1FF-BF82-4D68-AA71-5F8FBEF9FBDA}"/>
              </a:ext>
            </a:extLst>
          </p:cNvPr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6AE423-AC84-4EF2-8E71-CED44BE1ECF3}"/>
              </a:ext>
            </a:extLst>
          </p:cNvPr>
          <p:cNvSpPr txBox="1"/>
          <p:nvPr/>
        </p:nvSpPr>
        <p:spPr>
          <a:xfrm>
            <a:off x="148813" y="211634"/>
            <a:ext cx="6359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Cambria Math" panose="02040503050406030204" pitchFamily="18" charset="0"/>
              </a:rPr>
              <a:t>Positive Childhood Experiences</a:t>
            </a:r>
            <a:endParaRPr lang="ko-KR" altLang="en-US" sz="3600" dirty="0">
              <a:solidFill>
                <a:schemeClr val="bg1"/>
              </a:solidFill>
              <a:latin typeface="Cambria Math" panose="02040503050406030204" pitchFamily="18" charset="0"/>
            </a:endParaRPr>
          </a:p>
        </p:txBody>
      </p:sp>
      <p:sp>
        <p:nvSpPr>
          <p:cNvPr id="23" name="타원 25">
            <a:extLst>
              <a:ext uri="{FF2B5EF4-FFF2-40B4-BE49-F238E27FC236}">
                <a16:creationId xmlns:a16="http://schemas.microsoft.com/office/drawing/2014/main" id="{25236CCE-FF50-482D-8A35-FE7574038D1A}"/>
              </a:ext>
            </a:extLst>
          </p:cNvPr>
          <p:cNvSpPr/>
          <p:nvPr/>
        </p:nvSpPr>
        <p:spPr>
          <a:xfrm>
            <a:off x="5925953" y="3311717"/>
            <a:ext cx="3080492" cy="3043702"/>
          </a:xfrm>
          <a:prstGeom prst="ellipse">
            <a:avLst/>
          </a:prstGeom>
          <a:solidFill>
            <a:srgbClr val="20386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Help Children Build </a:t>
            </a:r>
          </a:p>
          <a:p>
            <a:pPr algn="ctr"/>
            <a:r>
              <a:rPr lang="en-US" altLang="ko-K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Resilience</a:t>
            </a:r>
            <a:endParaRPr lang="ko-KR" altLang="en-US" sz="2000" dirty="0">
              <a:latin typeface="Cambria Math" panose="02040503050406030204" pitchFamily="18" charset="0"/>
            </a:endParaRPr>
          </a:p>
        </p:txBody>
      </p:sp>
      <p:sp>
        <p:nvSpPr>
          <p:cNvPr id="26" name="타원 26">
            <a:extLst>
              <a:ext uri="{FF2B5EF4-FFF2-40B4-BE49-F238E27FC236}">
                <a16:creationId xmlns:a16="http://schemas.microsoft.com/office/drawing/2014/main" id="{B3C7157B-2874-46A3-BC54-7F11A20C922C}"/>
              </a:ext>
            </a:extLst>
          </p:cNvPr>
          <p:cNvSpPr/>
          <p:nvPr/>
        </p:nvSpPr>
        <p:spPr>
          <a:xfrm>
            <a:off x="3328722" y="3311717"/>
            <a:ext cx="3080492" cy="3043702"/>
          </a:xfrm>
          <a:prstGeom prst="ellipse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Better Health and School Outcomes</a:t>
            </a:r>
            <a:endParaRPr lang="ko-KR" altLang="en-US" sz="2000" dirty="0">
              <a:latin typeface="Cambria Math" panose="02040503050406030204" pitchFamily="18" charset="0"/>
            </a:endParaRPr>
          </a:p>
        </p:txBody>
      </p:sp>
      <p:sp>
        <p:nvSpPr>
          <p:cNvPr id="30" name="타원 27">
            <a:extLst>
              <a:ext uri="{FF2B5EF4-FFF2-40B4-BE49-F238E27FC236}">
                <a16:creationId xmlns:a16="http://schemas.microsoft.com/office/drawing/2014/main" id="{015DA0CD-DAFB-4982-98A9-F2B9533545B4}"/>
              </a:ext>
            </a:extLst>
          </p:cNvPr>
          <p:cNvSpPr/>
          <p:nvPr/>
        </p:nvSpPr>
        <p:spPr>
          <a:xfrm>
            <a:off x="4710377" y="1204520"/>
            <a:ext cx="3080492" cy="3043702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Protective Against Adverse Childhood Experiences</a:t>
            </a:r>
            <a:endParaRPr lang="ko-KR" altLang="en-US" sz="2000" dirty="0">
              <a:latin typeface="Cambria Math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0AE38E-7AB3-434B-A9DC-E471FE76CD8D}"/>
              </a:ext>
            </a:extLst>
          </p:cNvPr>
          <p:cNvSpPr/>
          <p:nvPr/>
        </p:nvSpPr>
        <p:spPr>
          <a:xfrm>
            <a:off x="131912" y="6482979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Bethell, C., Jones, J., </a:t>
            </a:r>
            <a:r>
              <a:rPr lang="en-US" sz="1000" dirty="0" err="1"/>
              <a:t>Gombojav</a:t>
            </a:r>
            <a:r>
              <a:rPr lang="en-US" sz="1000" dirty="0"/>
              <a:t>, N., </a:t>
            </a:r>
            <a:r>
              <a:rPr lang="en-US" sz="1000" dirty="0" err="1"/>
              <a:t>Linkenbach</a:t>
            </a:r>
            <a:r>
              <a:rPr lang="en-US" sz="1000" dirty="0"/>
              <a:t>, J., &amp; Sege, R. (2019). Positive childhood experiences and adult mental and relational health in a statewide sample: Associations across adverse childhood experiences levels. </a:t>
            </a:r>
            <a:r>
              <a:rPr lang="en-US" sz="1000" i="1" dirty="0"/>
              <a:t>JAMA Pediatrics</a:t>
            </a:r>
            <a:r>
              <a:rPr lang="en-US" sz="1000" dirty="0"/>
              <a:t>, </a:t>
            </a:r>
            <a:r>
              <a:rPr lang="en-US" sz="1000" i="1" dirty="0"/>
              <a:t>173</a:t>
            </a:r>
            <a:r>
              <a:rPr lang="en-US" sz="1000" dirty="0"/>
              <a:t>(11), e193007-e193007.</a:t>
            </a:r>
          </a:p>
        </p:txBody>
      </p:sp>
    </p:spTree>
    <p:extLst>
      <p:ext uri="{BB962C8B-B14F-4D97-AF65-F5344CB8AC3E}">
        <p14:creationId xmlns:p14="http://schemas.microsoft.com/office/powerpoint/2010/main" val="1841946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>
            <a:extLst>
              <a:ext uri="{FF2B5EF4-FFF2-40B4-BE49-F238E27FC236}">
                <a16:creationId xmlns:a16="http://schemas.microsoft.com/office/drawing/2014/main" id="{F2728DE2-B068-484E-9F9D-7DD13DCEC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60" t="16757" r="37260"/>
          <a:stretch/>
        </p:blipFill>
        <p:spPr>
          <a:xfrm>
            <a:off x="9416503" y="0"/>
            <a:ext cx="2775497" cy="3518393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9861F40-EF25-43F6-A701-1371F55CFD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768" b="5321"/>
          <a:stretch>
            <a:fillRect/>
          </a:stretch>
        </p:blipFill>
        <p:spPr>
          <a:xfrm>
            <a:off x="-2265" y="0"/>
            <a:ext cx="4407244" cy="6858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7EE207A-F3E7-4CC4-A502-957CF240C3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542" t="12770" r="13599" b="31068"/>
          <a:stretch>
            <a:fillRect/>
          </a:stretch>
        </p:blipFill>
        <p:spPr>
          <a:xfrm>
            <a:off x="4409510" y="-1"/>
            <a:ext cx="3337324" cy="3761713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0A470B95-B575-4D1B-8B80-A5AF76CC53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012" t="10996" r="10926" b="41989"/>
          <a:stretch>
            <a:fillRect/>
          </a:stretch>
        </p:blipFill>
        <p:spPr>
          <a:xfrm>
            <a:off x="7746835" y="2045747"/>
            <a:ext cx="4445166" cy="4812253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4DA0C510-0FE9-4C5C-A911-75935C2DFD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59" r="3361" b="37128"/>
          <a:stretch/>
        </p:blipFill>
        <p:spPr>
          <a:xfrm>
            <a:off x="4407245" y="3761713"/>
            <a:ext cx="3337324" cy="3103511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D0A62942-654E-4C8E-86FB-22F9914C04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374" t="5351" r="19126"/>
          <a:stretch/>
        </p:blipFill>
        <p:spPr>
          <a:xfrm>
            <a:off x="7744569" y="-2"/>
            <a:ext cx="1669668" cy="20457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6C4117-5132-4DFA-9332-90913DE311A5}"/>
              </a:ext>
            </a:extLst>
          </p:cNvPr>
          <p:cNvSpPr/>
          <p:nvPr/>
        </p:nvSpPr>
        <p:spPr>
          <a:xfrm>
            <a:off x="-2265" y="-2"/>
            <a:ext cx="12194265" cy="6865226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5C976C-05B7-4433-996B-A4CAE9DB2B1E}"/>
              </a:ext>
            </a:extLst>
          </p:cNvPr>
          <p:cNvSpPr txBox="1"/>
          <p:nvPr/>
        </p:nvSpPr>
        <p:spPr>
          <a:xfrm>
            <a:off x="663129" y="1551005"/>
            <a:ext cx="1847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ko-KR" altLang="en-US" sz="11500" dirty="0">
              <a:solidFill>
                <a:schemeClr val="bg1"/>
              </a:solidFill>
              <a:latin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0809C7-F66E-44CA-AA23-AFA5B8983161}"/>
              </a:ext>
            </a:extLst>
          </p:cNvPr>
          <p:cNvSpPr/>
          <p:nvPr/>
        </p:nvSpPr>
        <p:spPr>
          <a:xfrm>
            <a:off x="1141644" y="4608891"/>
            <a:ext cx="3009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203864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Smoking/Vaping Infographic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DEC6D7-48AB-4257-91F7-4D80B679A0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288" y="675282"/>
            <a:ext cx="7735142" cy="53293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9909A6-0A50-46A1-9629-EE68805C75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7985" y="2821292"/>
            <a:ext cx="3219899" cy="32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89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>
            <a:extLst>
              <a:ext uri="{FF2B5EF4-FFF2-40B4-BE49-F238E27FC236}">
                <a16:creationId xmlns:a16="http://schemas.microsoft.com/office/drawing/2014/main" id="{44CE45A4-B74E-4317-B9A8-52125F4493ED}"/>
              </a:ext>
            </a:extLst>
          </p:cNvPr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Google Shape;57;p1"/>
          <p:cNvSpPr txBox="1">
            <a:spLocks noGrp="1"/>
          </p:cNvSpPr>
          <p:nvPr>
            <p:ph type="title"/>
          </p:nvPr>
        </p:nvSpPr>
        <p:spPr>
          <a:xfrm>
            <a:off x="422405" y="2632032"/>
            <a:ext cx="3219189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Data Sources </a:t>
            </a:r>
            <a:b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for P/ACEs Surveillance</a:t>
            </a:r>
            <a:endParaRPr sz="54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2223A08-9299-4ADE-B14A-8DB3EECC93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615608"/>
              </p:ext>
            </p:extLst>
          </p:nvPr>
        </p:nvGraphicFramePr>
        <p:xfrm>
          <a:off x="4064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4043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8488</TotalTime>
  <Words>321</Words>
  <Application>Microsoft Office PowerPoint</Application>
  <PresentationFormat>Widescreen</PresentationFormat>
  <Paragraphs>47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맑은 고딕</vt:lpstr>
      <vt:lpstr>나눔스퀘어 Light</vt:lpstr>
      <vt:lpstr>Arial</vt:lpstr>
      <vt:lpstr>Arial Nova Light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Sources  for P/ACEs Surveillance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 Suh</dc:creator>
  <cp:lastModifiedBy>Bin Suh</cp:lastModifiedBy>
  <cp:revision>755</cp:revision>
  <cp:lastPrinted>2023-07-20T13:46:27Z</cp:lastPrinted>
  <dcterms:created xsi:type="dcterms:W3CDTF">2022-10-26T17:56:22Z</dcterms:created>
  <dcterms:modified xsi:type="dcterms:W3CDTF">2023-10-18T21:26:32Z</dcterms:modified>
</cp:coreProperties>
</file>