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Lst>
  <p:sldSz cy="6858000" cx="9144000"/>
  <p:notesSz cx="6858000" cy="9144000"/>
  <p:embeddedFontLst>
    <p:embeddedFont>
      <p:font typeface="Fira Sans"/>
      <p:regular r:id="rId12"/>
      <p:bold r:id="rId13"/>
      <p:italic r:id="rId14"/>
      <p:boldItalic r:id="rId15"/>
    </p:embeddedFont>
    <p:embeddedFont>
      <p:font typeface="Fira Sans Light"/>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FiraSans-bold.fntdata"/><Relationship Id="rId12" Type="http://schemas.openxmlformats.org/officeDocument/2006/relationships/font" Target="fonts/FiraSans-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FiraSans-boldItalic.fntdata"/><Relationship Id="rId14" Type="http://schemas.openxmlformats.org/officeDocument/2006/relationships/font" Target="fonts/FiraSans-italic.fntdata"/><Relationship Id="rId17" Type="http://schemas.openxmlformats.org/officeDocument/2006/relationships/font" Target="fonts/FiraSansLight-bold.fntdata"/><Relationship Id="rId16" Type="http://schemas.openxmlformats.org/officeDocument/2006/relationships/font" Target="fonts/FiraSansLight-regular.fntdata"/><Relationship Id="rId5" Type="http://schemas.openxmlformats.org/officeDocument/2006/relationships/notesMaster" Target="notesMasters/notesMaster1.xml"/><Relationship Id="rId19" Type="http://schemas.openxmlformats.org/officeDocument/2006/relationships/font" Target="fonts/FiraSansLight-boldItalic.fntdata"/><Relationship Id="rId6" Type="http://schemas.openxmlformats.org/officeDocument/2006/relationships/slide" Target="slides/slide1.xml"/><Relationship Id="rId18" Type="http://schemas.openxmlformats.org/officeDocument/2006/relationships/font" Target="fonts/FiraSansLight-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zdhs.gov/operations/strategic-initiatives/adverse-childhood/dashboards/index.php#ace-surveillance"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49085b05b8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49085b05b8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We really wanted to recognize and highlight the importance of various SDOH in ACEs. ADHS SMEs created a working group in order to </a:t>
            </a:r>
            <a:r>
              <a:rPr lang="en-US"/>
              <a:t>determining</a:t>
            </a:r>
            <a:r>
              <a:rPr lang="en-US"/>
              <a:t> what indicators to include in the </a:t>
            </a:r>
            <a:r>
              <a:rPr lang="en-US"/>
              <a:t>dashboard</a:t>
            </a:r>
            <a:r>
              <a:rPr lang="en-US"/>
              <a:t>. Risk and protective factors for ACEs identified by the CDC were chosen. A matrix was created that outlined risk and protective </a:t>
            </a:r>
            <a:r>
              <a:rPr lang="en-US"/>
              <a:t>factors</a:t>
            </a:r>
            <a:r>
              <a:rPr lang="en-US"/>
              <a:t> at both the community and </a:t>
            </a:r>
            <a:r>
              <a:rPr lang="en-US"/>
              <a:t>individual</a:t>
            </a:r>
            <a:r>
              <a:rPr lang="en-US"/>
              <a:t> level. These were then evaluated for three criteria.. Public health action (lead? involved? not involved?), overall public health impact (high, medium, low) and how easy it is to capture the data for surveillance (easy, medium, hard). These indicators were then scored amongst those three categories and the top scoring indicators were included in the first iteration of the dashboard. We did not want to limit data to just that which comes </a:t>
            </a:r>
            <a:r>
              <a:rPr lang="en-US"/>
              <a:t>internally</a:t>
            </a:r>
            <a:r>
              <a:rPr lang="en-US"/>
              <a:t> from the agency, but also include external data in a one-stop-shop </a:t>
            </a:r>
            <a:r>
              <a:rPr lang="en-US"/>
              <a:t>dashboard</a:t>
            </a:r>
            <a:r>
              <a:rPr lang="en-US"/>
              <a:t> where end users can look at various social determinants of health that are related to ACEs.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49085b05b8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49085b05b8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So </a:t>
            </a:r>
            <a:r>
              <a:rPr lang="en-US"/>
              <a:t>where</a:t>
            </a:r>
            <a:r>
              <a:rPr lang="en-US"/>
              <a:t> does all this data come from? We will take a look at the dashboard in a moment, but here are the various data points included. We have several indicators on the dashboard from many different data sources. Some are updated monthly and some are updated annually. Data currently is pulled from the American Community Survey, Arizona Department of Economic Security, Arizona Department of Education, US Bureau of Labor Statistics, US Department of Education, and AHCCCS.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49085b05b8_0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49085b05b8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The root cause surveillance dashboards are really 10 dashboards in one, with detailed data about one indicator for each dashboard. Let’s visit the link for a quick walk through, and I can also drop it in the chat.     </a:t>
            </a:r>
            <a:r>
              <a:rPr lang="en-US" u="sng">
                <a:solidFill>
                  <a:schemeClr val="hlink"/>
                </a:solidFill>
                <a:hlinkClick r:id="rId2"/>
              </a:rPr>
              <a:t>https://www.azdhs.gov/operations/strategic-initiatives/adverse-childhood/dashboards/index.php#ace-surveillance</a:t>
            </a:r>
            <a:endParaRPr/>
          </a:p>
          <a:p>
            <a:pPr indent="0" lvl="0" marL="0" rtl="0" algn="l">
              <a:spcBef>
                <a:spcPts val="0"/>
              </a:spcBef>
              <a:spcAft>
                <a:spcPts val="0"/>
              </a:spcAft>
              <a:buNone/>
            </a:pPr>
            <a:r>
              <a:rPr lang="en-US"/>
              <a:t>Each dashboard has statewide KPIs at the top, to assist in comparison of smaller geographic locations to statewide metrics over the years. Most </a:t>
            </a:r>
            <a:r>
              <a:rPr lang="en-US"/>
              <a:t>dashboards</a:t>
            </a:r>
            <a:r>
              <a:rPr lang="en-US"/>
              <a:t> are filterable by county, year or date, and percent of children affected. As I mentioned there is both trend data and geographical data. The smallest geographic unit included is by census tract for some indicators.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-Walk </a:t>
            </a:r>
            <a:r>
              <a:rPr lang="en-US"/>
              <a:t>thru each. </a:t>
            </a:r>
            <a:r>
              <a:rPr lang="en-US"/>
              <a:t>Free or reduced lunch </a:t>
            </a:r>
            <a:r>
              <a:rPr lang="en-US"/>
              <a:t>eligibility and students experiencing homelessness</a:t>
            </a:r>
            <a:r>
              <a:rPr lang="en-US"/>
              <a:t> also have data available by school district. Health insurance data is reported by both no coverage/some coverage and type.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49085b05b8_0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49085b05b8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Initial feedback on the dashboards was very helpful. Some of the major next steps to revise the dashboards include adding in BRFSS data about ACEs to the root cause surveillance dashboards so users can make clear connections and relationships between the two. Future iterations may include other data sources such as the Arizona Youth Survey. </a:t>
            </a:r>
            <a:r>
              <a:rPr lang="en-US"/>
              <a:t>Additionally</a:t>
            </a:r>
            <a:r>
              <a:rPr lang="en-US"/>
              <a:t> some of the </a:t>
            </a:r>
            <a:r>
              <a:rPr lang="en-US"/>
              <a:t>dashboards</a:t>
            </a:r>
            <a:r>
              <a:rPr lang="en-US"/>
              <a:t> are overwhelming with a lot of data and visuals on one page, so keeping all the same visualizations (nothing is going away!) but allowing users to select from a dropdown if they would like to see more detailed trend data, geographical data, etc. We also plan on adding in some contextual statements to establish the association between ACEs and these various indicators. These social determinants of health will also be organized into ACE and positive childhood experiences based off of whether they are truly a risk or protective factor.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49085b05b8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49085b05b8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 name="Google Shape;12;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3" name="Google Shape;13;p2"/>
          <p:cNvSpPr txBox="1"/>
          <p:nvPr/>
        </p:nvSpPr>
        <p:spPr>
          <a:xfrm>
            <a:off x="1923027" y="1767239"/>
            <a:ext cx="5299200" cy="21795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3100" u="none" cap="none" strike="noStrike">
                <a:solidFill>
                  <a:schemeClr val="dk1"/>
                </a:solidFill>
                <a:latin typeface="Fira Sans"/>
                <a:ea typeface="Fira Sans"/>
                <a:cs typeface="Fira Sans"/>
                <a:sym typeface="Fira Sans"/>
              </a:rPr>
              <a:t>PRESENTATION TITLE</a:t>
            </a:r>
            <a:endParaRPr/>
          </a:p>
          <a:p>
            <a:pPr indent="0" lvl="0" marL="0" marR="0" rtl="0" algn="ctr">
              <a:lnSpc>
                <a:spcPct val="120000"/>
              </a:lnSpc>
              <a:spcBef>
                <a:spcPts val="0"/>
              </a:spcBef>
              <a:spcAft>
                <a:spcPts val="0"/>
              </a:spcAft>
              <a:buNone/>
            </a:pPr>
            <a:r>
              <a:rPr b="0" i="0" lang="en-US" sz="1900" u="none" cap="none" strike="noStrike">
                <a:solidFill>
                  <a:schemeClr val="dk1"/>
                </a:solidFill>
                <a:latin typeface="Fira Sans Light"/>
                <a:ea typeface="Fira Sans Light"/>
                <a:cs typeface="Fira Sans Light"/>
                <a:sym typeface="Fira Sans Light"/>
              </a:rPr>
              <a:t>May 18, 2016</a:t>
            </a:r>
            <a:endParaRPr/>
          </a:p>
          <a:p>
            <a:pPr indent="0" lvl="0" marL="0" marR="0" rtl="0" algn="ctr">
              <a:lnSpc>
                <a:spcPct val="200000"/>
              </a:lnSpc>
              <a:spcBef>
                <a:spcPts val="0"/>
              </a:spcBef>
              <a:spcAft>
                <a:spcPts val="0"/>
              </a:spcAft>
              <a:buNone/>
            </a:pPr>
            <a:r>
              <a:rPr b="0" i="0" lang="en-US" sz="1400" u="none" cap="none" strike="noStrike">
                <a:solidFill>
                  <a:schemeClr val="dk1"/>
                </a:solidFill>
                <a:latin typeface="Fira Sans Light"/>
                <a:ea typeface="Fira Sans Light"/>
                <a:cs typeface="Fira Sans Light"/>
                <a:sym typeface="Fira Sans Light"/>
              </a:rPr>
              <a:t>Presenting To</a:t>
            </a:r>
            <a:endParaRPr/>
          </a:p>
          <a:p>
            <a:pPr indent="0" lvl="0" marL="0" marR="0" rtl="0" algn="ctr">
              <a:spcBef>
                <a:spcPts val="0"/>
              </a:spcBef>
              <a:spcAft>
                <a:spcPts val="0"/>
              </a:spcAft>
              <a:buNone/>
            </a:pPr>
            <a:r>
              <a:rPr b="0" i="0" lang="en-US" sz="1900" u="none" cap="none" strike="noStrike">
                <a:solidFill>
                  <a:schemeClr val="dk1"/>
                </a:solidFill>
                <a:latin typeface="Fira Sans"/>
                <a:ea typeface="Fira Sans"/>
                <a:cs typeface="Fira Sans"/>
                <a:sym typeface="Fira Sans"/>
              </a:rPr>
              <a:t>Organization Name  </a:t>
            </a:r>
            <a:r>
              <a:rPr b="0" i="0" lang="en-US" sz="1900" u="none" cap="none" strike="noStrike">
                <a:solidFill>
                  <a:schemeClr val="dk1"/>
                </a:solidFill>
                <a:latin typeface="Fira Sans Light"/>
                <a:ea typeface="Fira Sans Light"/>
                <a:cs typeface="Fira Sans Light"/>
                <a:sym typeface="Fira Sans Light"/>
              </a:rPr>
              <a:t>|  Location</a:t>
            </a:r>
            <a:endParaRPr/>
          </a:p>
          <a:p>
            <a:pPr indent="0" lvl="0" marL="0" marR="0" rtl="0" algn="ctr">
              <a:lnSpc>
                <a:spcPct val="200000"/>
              </a:lnSpc>
              <a:spcBef>
                <a:spcPts val="0"/>
              </a:spcBef>
              <a:spcAft>
                <a:spcPts val="0"/>
              </a:spcAft>
              <a:buNone/>
            </a:pPr>
            <a:r>
              <a:rPr b="0" i="0" lang="en-US" sz="1900" u="none" cap="none" strike="noStrike">
                <a:solidFill>
                  <a:schemeClr val="dk1"/>
                </a:solidFill>
                <a:latin typeface="Fira Sans"/>
                <a:ea typeface="Fira Sans"/>
                <a:cs typeface="Fira Sans"/>
                <a:sym typeface="Fira Sans"/>
              </a:rPr>
              <a:t>Presenter Name  </a:t>
            </a:r>
            <a:r>
              <a:rPr b="0" i="0" lang="en-US" sz="1900" u="none" cap="none" strike="noStrike">
                <a:solidFill>
                  <a:schemeClr val="dk1"/>
                </a:solidFill>
                <a:latin typeface="Fira Sans Light"/>
                <a:ea typeface="Fira Sans Light"/>
                <a:cs typeface="Fira Sans Light"/>
                <a:sym typeface="Fira Sans Light"/>
              </a:rPr>
              <a:t>|  Title</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 name="Shape 14"/>
        <p:cNvGrpSpPr/>
        <p:nvPr/>
      </p:nvGrpSpPr>
      <p:grpSpPr>
        <a:xfrm>
          <a:off x="0" y="0"/>
          <a:ext cx="0" cy="0"/>
          <a:chOff x="0" y="0"/>
          <a:chExt cx="0" cy="0"/>
        </a:xfrm>
      </p:grpSpPr>
      <p:sp>
        <p:nvSpPr>
          <p:cNvPr id="15" name="Google Shape;15;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 name="Google Shape;16;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0" name="Shape 20"/>
        <p:cNvGrpSpPr/>
        <p:nvPr/>
      </p:nvGrpSpPr>
      <p:grpSpPr>
        <a:xfrm>
          <a:off x="0" y="0"/>
          <a:ext cx="0" cy="0"/>
          <a:chOff x="0" y="0"/>
          <a:chExt cx="0" cy="0"/>
        </a:xfrm>
      </p:grpSpPr>
      <p:sp>
        <p:nvSpPr>
          <p:cNvPr id="21" name="Google Shape;21;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3" name="Google Shape;23;p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4" name="Google Shape;24;p5"/>
          <p:cNvSpPr txBox="1"/>
          <p:nvPr>
            <p:ph idx="10" type="dt"/>
          </p:nvPr>
        </p:nvSpPr>
        <p:spPr>
          <a:xfrm>
            <a:off x="457200" y="6356350"/>
            <a:ext cx="21336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 name="Google Shape;25;p5"/>
          <p:cNvSpPr txBox="1"/>
          <p:nvPr>
            <p:ph idx="11" type="ftr"/>
          </p:nvPr>
        </p:nvSpPr>
        <p:spPr>
          <a:xfrm>
            <a:off x="3124200" y="6356350"/>
            <a:ext cx="28956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 name="Google Shape;26;p5"/>
          <p:cNvSpPr txBox="1"/>
          <p:nvPr>
            <p:ph idx="12" type="sldNum"/>
          </p:nvPr>
        </p:nvSpPr>
        <p:spPr>
          <a:xfrm>
            <a:off x="6553200" y="6356350"/>
            <a:ext cx="21336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7" name="Shape 27"/>
        <p:cNvGrpSpPr/>
        <p:nvPr/>
      </p:nvGrpSpPr>
      <p:grpSpPr>
        <a:xfrm>
          <a:off x="0" y="0"/>
          <a:ext cx="0" cy="0"/>
          <a:chOff x="0" y="0"/>
          <a:chExt cx="0" cy="0"/>
        </a:xfrm>
      </p:grpSpPr>
      <p:sp>
        <p:nvSpPr>
          <p:cNvPr id="28" name="Google Shape;28;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30" name="Google Shape;30;p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31" name="Google Shape;31;p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32" name="Google Shape;32;p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5" name="Shape 35"/>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6" name="Shape 36"/>
        <p:cNvGrpSpPr/>
        <p:nvPr/>
      </p:nvGrpSpPr>
      <p:grpSpPr>
        <a:xfrm>
          <a:off x="0" y="0"/>
          <a:ext cx="0" cy="0"/>
          <a:chOff x="0" y="0"/>
          <a:chExt cx="0" cy="0"/>
        </a:xfrm>
      </p:grpSpPr>
      <p:sp>
        <p:nvSpPr>
          <p:cNvPr id="37" name="Google Shape;37;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39" name="Google Shape;39;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0" name="Shape 40"/>
        <p:cNvGrpSpPr/>
        <p:nvPr/>
      </p:nvGrpSpPr>
      <p:grpSpPr>
        <a:xfrm>
          <a:off x="0" y="0"/>
          <a:ext cx="0" cy="0"/>
          <a:chOff x="0" y="0"/>
          <a:chExt cx="0" cy="0"/>
        </a:xfrm>
      </p:grpSpPr>
      <p:sp>
        <p:nvSpPr>
          <p:cNvPr id="41" name="Google Shape;41;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0"/>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43" name="Google Shape;43;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4" name="Shape 44"/>
        <p:cNvGrpSpPr/>
        <p:nvPr/>
      </p:nvGrpSpPr>
      <p:grpSpPr>
        <a:xfrm>
          <a:off x="0" y="0"/>
          <a:ext cx="0" cy="0"/>
          <a:chOff x="0" y="0"/>
          <a:chExt cx="0" cy="0"/>
        </a:xfrm>
      </p:grpSpPr>
      <p:sp>
        <p:nvSpPr>
          <p:cNvPr id="45" name="Google Shape;45;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11"/>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7" name="Shape 47"/>
        <p:cNvGrpSpPr/>
        <p:nvPr/>
      </p:nvGrpSpPr>
      <p:grpSpPr>
        <a:xfrm>
          <a:off x="0" y="0"/>
          <a:ext cx="0" cy="0"/>
          <a:chOff x="0" y="0"/>
          <a:chExt cx="0" cy="0"/>
        </a:xfrm>
      </p:grpSpPr>
      <p:sp>
        <p:nvSpPr>
          <p:cNvPr id="48" name="Google Shape;48;p1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pic>
        <p:nvPicPr>
          <p:cNvPr descr="12340-3_ADHS_CorpID_PPT temp 4.3_V4_1.eps" id="8" name="Google Shape;8;p1"/>
          <p:cNvPicPr preferRelativeResize="0"/>
          <p:nvPr/>
        </p:nvPicPr>
        <p:blipFill rotWithShape="1">
          <a:blip r:embed="rId1">
            <a:alphaModFix/>
          </a:blip>
          <a:srcRect b="0" l="0" r="0" t="0"/>
          <a:stretch/>
        </p:blipFill>
        <p:spPr>
          <a:xfrm>
            <a:off x="0" y="171823"/>
            <a:ext cx="9144000" cy="6858000"/>
          </a:xfrm>
          <a:prstGeom prst="rect">
            <a:avLst/>
          </a:prstGeom>
          <a:noFill/>
          <a:ln>
            <a:noFill/>
          </a:ln>
        </p:spPr>
      </p:pic>
      <p:pic>
        <p:nvPicPr>
          <p:cNvPr descr="12340-3_ADHS_CorpID_PPT temp 4.3_V4_1.eps" id="9" name="Google Shape;9;p1"/>
          <p:cNvPicPr preferRelativeResize="0"/>
          <p:nvPr/>
        </p:nvPicPr>
        <p:blipFill rotWithShape="1">
          <a:blip r:embed="rId1">
            <a:alphaModFix/>
          </a:blip>
          <a:srcRect b="0" l="0" r="0" t="0"/>
          <a:stretch/>
        </p:blipFill>
        <p:spPr>
          <a:xfrm>
            <a:off x="0" y="0"/>
            <a:ext cx="9143999" cy="6858001"/>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hyperlink" Target="https://www.azdhs.gov/operations/strategic-initiatives/adverse-childhood/dashboards/index.php#ace-surveillanc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879712" y="743945"/>
            <a:ext cx="1839862" cy="56979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600"/>
              <a:buFont typeface="Fira Sans"/>
              <a:buNone/>
            </a:pPr>
            <a:r>
              <a:t/>
            </a:r>
            <a:endParaRPr b="0" i="0" sz="2600" u="none" cap="none" strike="noStrike">
              <a:solidFill>
                <a:schemeClr val="dk1"/>
              </a:solidFill>
              <a:latin typeface="Fira Sans"/>
              <a:ea typeface="Fira Sans"/>
              <a:cs typeface="Fira Sans"/>
              <a:sym typeface="Fira Sans"/>
            </a:endParaRPr>
          </a:p>
        </p:txBody>
      </p:sp>
      <p:sp>
        <p:nvSpPr>
          <p:cNvPr id="55" name="Google Shape;55;p13"/>
          <p:cNvSpPr txBox="1"/>
          <p:nvPr/>
        </p:nvSpPr>
        <p:spPr>
          <a:xfrm>
            <a:off x="1620300" y="614700"/>
            <a:ext cx="6156900" cy="395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3100">
                <a:solidFill>
                  <a:schemeClr val="dk1"/>
                </a:solidFill>
                <a:latin typeface="Fira Sans"/>
                <a:ea typeface="Fira Sans"/>
                <a:cs typeface="Fira Sans"/>
                <a:sym typeface="Fira Sans"/>
              </a:rPr>
              <a:t>Adverse Childhood Experiences:</a:t>
            </a:r>
            <a:endParaRPr sz="3100">
              <a:solidFill>
                <a:schemeClr val="dk1"/>
              </a:solidFill>
              <a:latin typeface="Fira Sans"/>
              <a:ea typeface="Fira Sans"/>
              <a:cs typeface="Fira Sans"/>
              <a:sym typeface="Fira Sans"/>
            </a:endParaRPr>
          </a:p>
          <a:p>
            <a:pPr indent="0" lvl="0" marL="0" rtl="0" algn="ctr">
              <a:spcBef>
                <a:spcPts val="0"/>
              </a:spcBef>
              <a:spcAft>
                <a:spcPts val="0"/>
              </a:spcAft>
              <a:buNone/>
            </a:pPr>
            <a:r>
              <a:rPr b="1" lang="en-US" sz="3100">
                <a:solidFill>
                  <a:schemeClr val="dk1"/>
                </a:solidFill>
                <a:latin typeface="Fira Sans"/>
                <a:ea typeface="Fira Sans"/>
                <a:cs typeface="Fira Sans"/>
                <a:sym typeface="Fira Sans"/>
              </a:rPr>
              <a:t>Root Cause Surveillance Dashboard</a:t>
            </a:r>
            <a:endParaRPr b="1" sz="3100">
              <a:solidFill>
                <a:schemeClr val="dk1"/>
              </a:solidFill>
              <a:latin typeface="Fira Sans"/>
              <a:ea typeface="Fira Sans"/>
              <a:cs typeface="Fira Sans"/>
              <a:sym typeface="Fira Sans"/>
            </a:endParaRPr>
          </a:p>
          <a:p>
            <a:pPr indent="0" lvl="0" marL="0" rtl="0" algn="ctr">
              <a:spcBef>
                <a:spcPts val="0"/>
              </a:spcBef>
              <a:spcAft>
                <a:spcPts val="0"/>
              </a:spcAft>
              <a:buNone/>
            </a:pPr>
            <a:r>
              <a:t/>
            </a:r>
            <a:endParaRPr sz="3100">
              <a:solidFill>
                <a:schemeClr val="dk1"/>
              </a:solidFill>
              <a:latin typeface="Fira Sans"/>
              <a:ea typeface="Fira Sans"/>
              <a:cs typeface="Fira Sans"/>
              <a:sym typeface="Fira Sans"/>
            </a:endParaRPr>
          </a:p>
          <a:p>
            <a:pPr indent="0" lvl="0" marL="0" rtl="0" algn="ctr">
              <a:spcBef>
                <a:spcPts val="0"/>
              </a:spcBef>
              <a:spcAft>
                <a:spcPts val="0"/>
              </a:spcAft>
              <a:buNone/>
            </a:pPr>
            <a:r>
              <a:rPr lang="en-US" sz="1900">
                <a:solidFill>
                  <a:schemeClr val="dk1"/>
                </a:solidFill>
                <a:latin typeface="Fira Sans"/>
                <a:ea typeface="Fira Sans"/>
                <a:cs typeface="Fira Sans"/>
                <a:sym typeface="Fira Sans"/>
              </a:rPr>
              <a:t>Syndromic Surveillance Exploratory Analysis</a:t>
            </a:r>
            <a:endParaRPr sz="1900">
              <a:solidFill>
                <a:schemeClr val="dk1"/>
              </a:solidFill>
              <a:latin typeface="Fira Sans"/>
              <a:ea typeface="Fira Sans"/>
              <a:cs typeface="Fira Sans"/>
              <a:sym typeface="Fira Sans"/>
            </a:endParaRPr>
          </a:p>
          <a:p>
            <a:pPr indent="0" lvl="0" marL="0" rtl="0" algn="ctr">
              <a:spcBef>
                <a:spcPts val="0"/>
              </a:spcBef>
              <a:spcAft>
                <a:spcPts val="0"/>
              </a:spcAft>
              <a:buNone/>
            </a:pPr>
            <a:r>
              <a:rPr lang="en-US" sz="1900">
                <a:solidFill>
                  <a:schemeClr val="dk1"/>
                </a:solidFill>
                <a:latin typeface="Fira Sans"/>
                <a:ea typeface="Fira Sans"/>
                <a:cs typeface="Fira Sans"/>
                <a:sym typeface="Fira Sans"/>
              </a:rPr>
              <a:t>October 18, 2023</a:t>
            </a:r>
            <a:endParaRPr sz="1900">
              <a:solidFill>
                <a:schemeClr val="dk1"/>
              </a:solidFill>
              <a:latin typeface="Fira Sans"/>
              <a:ea typeface="Fira Sans"/>
              <a:cs typeface="Fira Sans"/>
              <a:sym typeface="Fira Sans"/>
            </a:endParaRPr>
          </a:p>
          <a:p>
            <a:pPr indent="0" lvl="0" marL="0" rtl="0" algn="ctr">
              <a:spcBef>
                <a:spcPts val="0"/>
              </a:spcBef>
              <a:spcAft>
                <a:spcPts val="0"/>
              </a:spcAft>
              <a:buNone/>
            </a:pPr>
            <a:r>
              <a:t/>
            </a:r>
            <a:endParaRPr sz="3100">
              <a:solidFill>
                <a:schemeClr val="dk1"/>
              </a:solidFill>
              <a:latin typeface="Fira Sans"/>
              <a:ea typeface="Fira Sans"/>
              <a:cs typeface="Fira Sans"/>
              <a:sym typeface="Fira Sans"/>
            </a:endParaRPr>
          </a:p>
          <a:p>
            <a:pPr indent="0" lvl="0" marL="0" rtl="0" algn="ctr">
              <a:lnSpc>
                <a:spcPct val="200000"/>
              </a:lnSpc>
              <a:spcBef>
                <a:spcPts val="0"/>
              </a:spcBef>
              <a:spcAft>
                <a:spcPts val="0"/>
              </a:spcAft>
              <a:buNone/>
            </a:pPr>
            <a:r>
              <a:rPr lang="en-US" sz="1900">
                <a:solidFill>
                  <a:schemeClr val="dk1"/>
                </a:solidFill>
                <a:latin typeface="Fira Sans"/>
                <a:ea typeface="Fira Sans"/>
                <a:cs typeface="Fira Sans"/>
                <a:sym typeface="Fira Sans"/>
              </a:rPr>
              <a:t>Cheyenne Pearson  </a:t>
            </a:r>
            <a:r>
              <a:rPr lang="en-US" sz="1900">
                <a:solidFill>
                  <a:schemeClr val="dk1"/>
                </a:solidFill>
                <a:latin typeface="Fira Sans Light"/>
                <a:ea typeface="Fira Sans Light"/>
                <a:cs typeface="Fira Sans Light"/>
                <a:sym typeface="Fira Sans Light"/>
              </a:rPr>
              <a:t>|  Epidemiologist</a:t>
            </a:r>
            <a:endParaRPr>
              <a:solidFill>
                <a:schemeClr val="dk1"/>
              </a:solidFill>
            </a:endParaRPr>
          </a:p>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457200" y="460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latin typeface="Fira Sans"/>
                <a:ea typeface="Fira Sans"/>
                <a:cs typeface="Fira Sans"/>
                <a:sym typeface="Fira Sans"/>
              </a:rPr>
              <a:t>Dashboard Creation</a:t>
            </a:r>
            <a:endParaRPr>
              <a:latin typeface="Fira Sans"/>
              <a:ea typeface="Fira Sans"/>
              <a:cs typeface="Fira Sans"/>
              <a:sym typeface="Fira Sans"/>
            </a:endParaRPr>
          </a:p>
        </p:txBody>
      </p:sp>
      <p:sp>
        <p:nvSpPr>
          <p:cNvPr id="61" name="Google Shape;61;p14"/>
          <p:cNvSpPr txBox="1"/>
          <p:nvPr>
            <p:ph idx="1" type="body"/>
          </p:nvPr>
        </p:nvSpPr>
        <p:spPr>
          <a:xfrm>
            <a:off x="457200" y="970400"/>
            <a:ext cx="8229600" cy="4526100"/>
          </a:xfrm>
          <a:prstGeom prst="rect">
            <a:avLst/>
          </a:prstGeom>
        </p:spPr>
        <p:txBody>
          <a:bodyPr anchorCtr="0" anchor="t" bIns="45700" lIns="91425" spcFirstLastPara="1" rIns="91425" wrap="square" tIns="45700">
            <a:noAutofit/>
          </a:bodyPr>
          <a:lstStyle/>
          <a:p>
            <a:pPr indent="-292100" lvl="0" marL="457200" rtl="0" algn="l">
              <a:spcBef>
                <a:spcPts val="360"/>
              </a:spcBef>
              <a:spcAft>
                <a:spcPts val="0"/>
              </a:spcAft>
              <a:buSzPts val="1000"/>
              <a:buFont typeface="Fira Sans"/>
              <a:buChar char="•"/>
            </a:pPr>
            <a:r>
              <a:rPr lang="en-US" sz="2400">
                <a:latin typeface="Fira Sans"/>
                <a:ea typeface="Fira Sans"/>
                <a:cs typeface="Fira Sans"/>
                <a:sym typeface="Fira Sans"/>
              </a:rPr>
              <a:t>Recognize importance of social determinants of health in ACEs</a:t>
            </a:r>
            <a:endParaRPr sz="2400">
              <a:latin typeface="Fira Sans"/>
              <a:ea typeface="Fira Sans"/>
              <a:cs typeface="Fira Sans"/>
              <a:sym typeface="Fira Sans"/>
            </a:endParaRPr>
          </a:p>
          <a:p>
            <a:pPr indent="0" lvl="0" marL="457200" rtl="0" algn="l">
              <a:spcBef>
                <a:spcPts val="360"/>
              </a:spcBef>
              <a:spcAft>
                <a:spcPts val="0"/>
              </a:spcAft>
              <a:buNone/>
            </a:pPr>
            <a:r>
              <a:t/>
            </a:r>
            <a:endParaRPr sz="2400">
              <a:latin typeface="Fira Sans"/>
              <a:ea typeface="Fira Sans"/>
              <a:cs typeface="Fira Sans"/>
              <a:sym typeface="Fira Sans"/>
            </a:endParaRPr>
          </a:p>
          <a:p>
            <a:pPr indent="-292100" lvl="0" marL="457200" rtl="0" algn="l">
              <a:spcBef>
                <a:spcPts val="360"/>
              </a:spcBef>
              <a:spcAft>
                <a:spcPts val="0"/>
              </a:spcAft>
              <a:buSzPts val="1000"/>
              <a:buFont typeface="Fira Sans"/>
              <a:buChar char="•"/>
            </a:pPr>
            <a:r>
              <a:rPr lang="en-US" sz="2400">
                <a:latin typeface="Fira Sans"/>
                <a:ea typeface="Fira Sans"/>
                <a:cs typeface="Fira Sans"/>
                <a:sym typeface="Fira Sans"/>
              </a:rPr>
              <a:t>National Center for Injury Prevention and Control, Division of Violence Prevention </a:t>
            </a:r>
            <a:endParaRPr sz="2400">
              <a:latin typeface="Fira Sans"/>
              <a:ea typeface="Fira Sans"/>
              <a:cs typeface="Fira Sans"/>
              <a:sym typeface="Fira Sans"/>
            </a:endParaRPr>
          </a:p>
          <a:p>
            <a:pPr indent="-292100" lvl="1" marL="914400" rtl="0" algn="l">
              <a:spcBef>
                <a:spcPts val="0"/>
              </a:spcBef>
              <a:spcAft>
                <a:spcPts val="0"/>
              </a:spcAft>
              <a:buSzPts val="1000"/>
              <a:buFont typeface="Fira Sans"/>
              <a:buChar char="–"/>
            </a:pPr>
            <a:r>
              <a:rPr lang="en-US" sz="2400">
                <a:latin typeface="Fira Sans"/>
                <a:ea typeface="Fira Sans"/>
                <a:cs typeface="Fira Sans"/>
                <a:sym typeface="Fira Sans"/>
              </a:rPr>
              <a:t>Risk/protective factors for ACEs</a:t>
            </a:r>
            <a:endParaRPr sz="2400">
              <a:latin typeface="Fira Sans"/>
              <a:ea typeface="Fira Sans"/>
              <a:cs typeface="Fira Sans"/>
              <a:sym typeface="Fira Sans"/>
            </a:endParaRPr>
          </a:p>
          <a:p>
            <a:pPr indent="0" lvl="0" marL="0" rtl="0" algn="l">
              <a:spcBef>
                <a:spcPts val="360"/>
              </a:spcBef>
              <a:spcAft>
                <a:spcPts val="0"/>
              </a:spcAft>
              <a:buNone/>
            </a:pPr>
            <a:r>
              <a:t/>
            </a:r>
            <a:endParaRPr sz="2400">
              <a:latin typeface="Fira Sans"/>
              <a:ea typeface="Fira Sans"/>
              <a:cs typeface="Fira Sans"/>
              <a:sym typeface="Fira Sans"/>
            </a:endParaRPr>
          </a:p>
          <a:p>
            <a:pPr indent="-292100" lvl="0" marL="457200" rtl="0" algn="l">
              <a:spcBef>
                <a:spcPts val="360"/>
              </a:spcBef>
              <a:spcAft>
                <a:spcPts val="0"/>
              </a:spcAft>
              <a:buSzPts val="1000"/>
              <a:buFont typeface="Fira Sans"/>
              <a:buChar char="•"/>
            </a:pPr>
            <a:r>
              <a:rPr lang="en-US" sz="2400">
                <a:latin typeface="Fira Sans"/>
                <a:ea typeface="Fira Sans"/>
                <a:cs typeface="Fira Sans"/>
                <a:sym typeface="Fira Sans"/>
              </a:rPr>
              <a:t>Created a matrix for determining what indicators to include in dashboard</a:t>
            </a:r>
            <a:endParaRPr sz="2400">
              <a:latin typeface="Fira Sans"/>
              <a:ea typeface="Fira Sans"/>
              <a:cs typeface="Fira Sans"/>
              <a:sym typeface="Fira Sans"/>
            </a:endParaRPr>
          </a:p>
          <a:p>
            <a:pPr indent="-298450" lvl="1" marL="914400" rtl="0" algn="l">
              <a:spcBef>
                <a:spcPts val="0"/>
              </a:spcBef>
              <a:spcAft>
                <a:spcPts val="0"/>
              </a:spcAft>
              <a:buSzPts val="1100"/>
              <a:buFont typeface="Fira Sans"/>
              <a:buChar char="–"/>
            </a:pPr>
            <a:r>
              <a:rPr lang="en-US" sz="2100">
                <a:latin typeface="Fira Sans"/>
                <a:ea typeface="Fira Sans"/>
                <a:cs typeface="Fira Sans"/>
                <a:sym typeface="Fira Sans"/>
              </a:rPr>
              <a:t>Public health involvement</a:t>
            </a:r>
            <a:endParaRPr sz="2100">
              <a:latin typeface="Fira Sans"/>
              <a:ea typeface="Fira Sans"/>
              <a:cs typeface="Fira Sans"/>
              <a:sym typeface="Fira Sans"/>
            </a:endParaRPr>
          </a:p>
          <a:p>
            <a:pPr indent="-298450" lvl="1" marL="914400" rtl="0" algn="l">
              <a:spcBef>
                <a:spcPts val="0"/>
              </a:spcBef>
              <a:spcAft>
                <a:spcPts val="0"/>
              </a:spcAft>
              <a:buSzPts val="1100"/>
              <a:buFont typeface="Fira Sans"/>
              <a:buChar char="–"/>
            </a:pPr>
            <a:r>
              <a:rPr lang="en-US" sz="2100">
                <a:latin typeface="Fira Sans"/>
                <a:ea typeface="Fira Sans"/>
                <a:cs typeface="Fira Sans"/>
                <a:sym typeface="Fira Sans"/>
              </a:rPr>
              <a:t>Public health impact</a:t>
            </a:r>
            <a:endParaRPr sz="2100">
              <a:latin typeface="Fira Sans"/>
              <a:ea typeface="Fira Sans"/>
              <a:cs typeface="Fira Sans"/>
              <a:sym typeface="Fira Sans"/>
            </a:endParaRPr>
          </a:p>
          <a:p>
            <a:pPr indent="-298450" lvl="1" marL="914400" rtl="0" algn="l">
              <a:spcBef>
                <a:spcPts val="0"/>
              </a:spcBef>
              <a:spcAft>
                <a:spcPts val="0"/>
              </a:spcAft>
              <a:buSzPts val="1100"/>
              <a:buFont typeface="Fira Sans"/>
              <a:buChar char="–"/>
            </a:pPr>
            <a:r>
              <a:rPr lang="en-US" sz="2100">
                <a:latin typeface="Fira Sans"/>
                <a:ea typeface="Fira Sans"/>
                <a:cs typeface="Fira Sans"/>
                <a:sym typeface="Fira Sans"/>
              </a:rPr>
              <a:t>Ease of access to data</a:t>
            </a:r>
            <a:endParaRPr sz="2100">
              <a:latin typeface="Fira Sans"/>
              <a:ea typeface="Fira Sans"/>
              <a:cs typeface="Fira Sans"/>
              <a:sym typeface="Fira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457200" y="274650"/>
            <a:ext cx="8686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latin typeface="Fira Sans"/>
                <a:ea typeface="Fira Sans"/>
                <a:cs typeface="Fira Sans"/>
                <a:sym typeface="Fira Sans"/>
              </a:rPr>
              <a:t>Where does the data come from?</a:t>
            </a:r>
            <a:endParaRPr>
              <a:latin typeface="Fira Sans"/>
              <a:ea typeface="Fira Sans"/>
              <a:cs typeface="Fira Sans"/>
              <a:sym typeface="Fira Sans"/>
            </a:endParaRPr>
          </a:p>
        </p:txBody>
      </p:sp>
      <p:sp>
        <p:nvSpPr>
          <p:cNvPr id="67" name="Google Shape;67;p15"/>
          <p:cNvSpPr txBox="1"/>
          <p:nvPr>
            <p:ph idx="1" type="body"/>
          </p:nvPr>
        </p:nvSpPr>
        <p:spPr>
          <a:xfrm>
            <a:off x="457200" y="1417650"/>
            <a:ext cx="8229600" cy="4526100"/>
          </a:xfrm>
          <a:prstGeom prst="rect">
            <a:avLst/>
          </a:prstGeom>
        </p:spPr>
        <p:txBody>
          <a:bodyPr anchorCtr="0" anchor="t" bIns="45700" lIns="91425" spcFirstLastPara="1" rIns="91425" wrap="square" tIns="45700">
            <a:noAutofit/>
          </a:bodyPr>
          <a:lstStyle/>
          <a:p>
            <a:pPr indent="-355600" lvl="0" marL="457200" rtl="0" algn="l">
              <a:spcBef>
                <a:spcPts val="360"/>
              </a:spcBef>
              <a:spcAft>
                <a:spcPts val="0"/>
              </a:spcAft>
              <a:buSzPts val="2000"/>
              <a:buChar char="•"/>
            </a:pPr>
            <a:r>
              <a:rPr b="1" lang="en-US" sz="2000">
                <a:latin typeface="Fira Sans"/>
                <a:ea typeface="Fira Sans"/>
                <a:cs typeface="Fira Sans"/>
                <a:sym typeface="Fira Sans"/>
              </a:rPr>
              <a:t>Household SNAP recipients</a:t>
            </a:r>
            <a:r>
              <a:rPr lang="en-US" sz="2000">
                <a:latin typeface="Fira Sans"/>
                <a:ea typeface="Fira Sans"/>
                <a:cs typeface="Fira Sans"/>
                <a:sym typeface="Fira Sans"/>
              </a:rPr>
              <a:t>: ACS 5 year estimates</a:t>
            </a:r>
            <a:endParaRPr sz="2000">
              <a:latin typeface="Fira Sans"/>
              <a:ea typeface="Fira Sans"/>
              <a:cs typeface="Fira Sans"/>
              <a:sym typeface="Fira Sans"/>
            </a:endParaRPr>
          </a:p>
          <a:p>
            <a:pPr indent="-355600" lvl="0" marL="457200" rtl="0" algn="l">
              <a:spcBef>
                <a:spcPts val="0"/>
              </a:spcBef>
              <a:spcAft>
                <a:spcPts val="0"/>
              </a:spcAft>
              <a:buSzPts val="2000"/>
              <a:buChar char="•"/>
            </a:pPr>
            <a:r>
              <a:rPr b="1" lang="en-US" sz="2000">
                <a:latin typeface="Fira Sans"/>
                <a:ea typeface="Fira Sans"/>
                <a:cs typeface="Fira Sans"/>
                <a:sym typeface="Fira Sans"/>
              </a:rPr>
              <a:t>Child SNAP </a:t>
            </a:r>
            <a:r>
              <a:rPr b="1" lang="en-US" sz="2000">
                <a:latin typeface="Fira Sans"/>
                <a:ea typeface="Fira Sans"/>
                <a:cs typeface="Fira Sans"/>
                <a:sym typeface="Fira Sans"/>
              </a:rPr>
              <a:t>recipients</a:t>
            </a:r>
            <a:r>
              <a:rPr lang="en-US" sz="2000">
                <a:latin typeface="Fira Sans"/>
                <a:ea typeface="Fira Sans"/>
                <a:cs typeface="Fira Sans"/>
                <a:sym typeface="Fira Sans"/>
              </a:rPr>
              <a:t>: AZ Dept Economic Security</a:t>
            </a:r>
            <a:endParaRPr sz="2000">
              <a:latin typeface="Fira Sans"/>
              <a:ea typeface="Fira Sans"/>
              <a:cs typeface="Fira Sans"/>
              <a:sym typeface="Fira Sans"/>
            </a:endParaRPr>
          </a:p>
          <a:p>
            <a:pPr indent="-355600" lvl="0" marL="457200" rtl="0" algn="l">
              <a:spcBef>
                <a:spcPts val="0"/>
              </a:spcBef>
              <a:spcAft>
                <a:spcPts val="0"/>
              </a:spcAft>
              <a:buSzPts val="2000"/>
              <a:buChar char="•"/>
            </a:pPr>
            <a:r>
              <a:rPr b="1" lang="en-US" sz="2000">
                <a:latin typeface="Fira Sans"/>
                <a:ea typeface="Fira Sans"/>
                <a:cs typeface="Fira Sans"/>
                <a:sym typeface="Fira Sans"/>
              </a:rPr>
              <a:t>Free/reduced lunch:</a:t>
            </a:r>
            <a:r>
              <a:rPr lang="en-US" sz="2000">
                <a:latin typeface="Fira Sans"/>
                <a:ea typeface="Fira Sans"/>
                <a:cs typeface="Fira Sans"/>
                <a:sym typeface="Fira Sans"/>
              </a:rPr>
              <a:t> AZ Dept Education</a:t>
            </a:r>
            <a:endParaRPr sz="2000">
              <a:latin typeface="Fira Sans"/>
              <a:ea typeface="Fira Sans"/>
              <a:cs typeface="Fira Sans"/>
              <a:sym typeface="Fira Sans"/>
            </a:endParaRPr>
          </a:p>
          <a:p>
            <a:pPr indent="-355600" lvl="0" marL="457200" rtl="0" algn="l">
              <a:spcBef>
                <a:spcPts val="0"/>
              </a:spcBef>
              <a:spcAft>
                <a:spcPts val="0"/>
              </a:spcAft>
              <a:buSzPts val="2000"/>
              <a:buChar char="•"/>
            </a:pPr>
            <a:r>
              <a:rPr b="1" lang="en-US" sz="2000">
                <a:latin typeface="Fira Sans"/>
                <a:ea typeface="Fira Sans"/>
                <a:cs typeface="Fira Sans"/>
                <a:sym typeface="Fira Sans"/>
              </a:rPr>
              <a:t>Children living in poverty</a:t>
            </a:r>
            <a:r>
              <a:rPr lang="en-US" sz="2000">
                <a:latin typeface="Fira Sans"/>
                <a:ea typeface="Fira Sans"/>
                <a:cs typeface="Fira Sans"/>
                <a:sym typeface="Fira Sans"/>
              </a:rPr>
              <a:t>: ACS 5 year </a:t>
            </a:r>
            <a:r>
              <a:rPr lang="en-US" sz="2000">
                <a:latin typeface="Fira Sans"/>
                <a:ea typeface="Fira Sans"/>
                <a:cs typeface="Fira Sans"/>
                <a:sym typeface="Fira Sans"/>
              </a:rPr>
              <a:t>estimates</a:t>
            </a:r>
            <a:endParaRPr sz="2000">
              <a:latin typeface="Fira Sans"/>
              <a:ea typeface="Fira Sans"/>
              <a:cs typeface="Fira Sans"/>
              <a:sym typeface="Fira Sans"/>
            </a:endParaRPr>
          </a:p>
          <a:p>
            <a:pPr indent="-355600" lvl="0" marL="457200" rtl="0" algn="l">
              <a:spcBef>
                <a:spcPts val="0"/>
              </a:spcBef>
              <a:spcAft>
                <a:spcPts val="0"/>
              </a:spcAft>
              <a:buSzPts val="2000"/>
              <a:buChar char="•"/>
            </a:pPr>
            <a:r>
              <a:rPr b="1" lang="en-US" sz="2000">
                <a:latin typeface="Fira Sans"/>
                <a:ea typeface="Fira Sans"/>
                <a:cs typeface="Fira Sans"/>
                <a:sym typeface="Fira Sans"/>
              </a:rPr>
              <a:t>Unemployment Rates</a:t>
            </a:r>
            <a:r>
              <a:rPr lang="en-US" sz="2000">
                <a:latin typeface="Fira Sans"/>
                <a:ea typeface="Fira Sans"/>
                <a:cs typeface="Fira Sans"/>
                <a:sym typeface="Fira Sans"/>
              </a:rPr>
              <a:t>: US Bureau of Labor Statistics</a:t>
            </a:r>
            <a:endParaRPr sz="2000">
              <a:latin typeface="Fira Sans"/>
              <a:ea typeface="Fira Sans"/>
              <a:cs typeface="Fira Sans"/>
              <a:sym typeface="Fira Sans"/>
            </a:endParaRPr>
          </a:p>
          <a:p>
            <a:pPr indent="-355600" lvl="0" marL="457200" rtl="0" algn="l">
              <a:spcBef>
                <a:spcPts val="0"/>
              </a:spcBef>
              <a:spcAft>
                <a:spcPts val="0"/>
              </a:spcAft>
              <a:buSzPts val="2000"/>
              <a:buChar char="•"/>
            </a:pPr>
            <a:r>
              <a:rPr b="1" lang="en-US" sz="2000">
                <a:latin typeface="Fira Sans"/>
                <a:ea typeface="Fira Sans"/>
                <a:cs typeface="Fira Sans"/>
                <a:sym typeface="Fira Sans"/>
              </a:rPr>
              <a:t>TANF Recipients:</a:t>
            </a:r>
            <a:r>
              <a:rPr lang="en-US" sz="2000">
                <a:latin typeface="Fira Sans"/>
                <a:ea typeface="Fira Sans"/>
                <a:cs typeface="Fira Sans"/>
                <a:sym typeface="Fira Sans"/>
              </a:rPr>
              <a:t> AZ Dept Economic Security</a:t>
            </a:r>
            <a:endParaRPr sz="2000">
              <a:latin typeface="Fira Sans"/>
              <a:ea typeface="Fira Sans"/>
              <a:cs typeface="Fira Sans"/>
              <a:sym typeface="Fira Sans"/>
            </a:endParaRPr>
          </a:p>
          <a:p>
            <a:pPr indent="-355600" lvl="0" marL="457200" rtl="0" algn="l">
              <a:spcBef>
                <a:spcPts val="0"/>
              </a:spcBef>
              <a:spcAft>
                <a:spcPts val="0"/>
              </a:spcAft>
              <a:buSzPts val="2000"/>
              <a:buChar char="•"/>
            </a:pPr>
            <a:r>
              <a:rPr b="1" lang="en-US" sz="2000">
                <a:latin typeface="Fira Sans"/>
                <a:ea typeface="Fira Sans"/>
                <a:cs typeface="Fira Sans"/>
                <a:sym typeface="Fira Sans"/>
              </a:rPr>
              <a:t>Individuals with a birth in the last 12 months by </a:t>
            </a:r>
            <a:r>
              <a:rPr b="1" lang="en-US" sz="2000">
                <a:latin typeface="Fira Sans"/>
                <a:ea typeface="Fira Sans"/>
                <a:cs typeface="Fira Sans"/>
                <a:sym typeface="Fira Sans"/>
              </a:rPr>
              <a:t>education</a:t>
            </a:r>
            <a:r>
              <a:rPr lang="en-US" sz="2000">
                <a:latin typeface="Fira Sans"/>
                <a:ea typeface="Fira Sans"/>
                <a:cs typeface="Fira Sans"/>
                <a:sym typeface="Fira Sans"/>
              </a:rPr>
              <a:t>: ACS 5 year estimates</a:t>
            </a:r>
            <a:endParaRPr sz="2000">
              <a:latin typeface="Fira Sans"/>
              <a:ea typeface="Fira Sans"/>
              <a:cs typeface="Fira Sans"/>
              <a:sym typeface="Fira Sans"/>
            </a:endParaRPr>
          </a:p>
          <a:p>
            <a:pPr indent="-355600" lvl="0" marL="457200" rtl="0" algn="l">
              <a:spcBef>
                <a:spcPts val="0"/>
              </a:spcBef>
              <a:spcAft>
                <a:spcPts val="0"/>
              </a:spcAft>
              <a:buSzPts val="2000"/>
              <a:buChar char="•"/>
            </a:pPr>
            <a:r>
              <a:rPr b="1" lang="en-US" sz="2000">
                <a:latin typeface="Fira Sans"/>
                <a:ea typeface="Fira Sans"/>
                <a:cs typeface="Fira Sans"/>
                <a:sym typeface="Fira Sans"/>
              </a:rPr>
              <a:t>Single Parents:</a:t>
            </a:r>
            <a:r>
              <a:rPr lang="en-US" sz="2000">
                <a:latin typeface="Fira Sans"/>
                <a:ea typeface="Fira Sans"/>
                <a:cs typeface="Fira Sans"/>
                <a:sym typeface="Fira Sans"/>
              </a:rPr>
              <a:t> ACS 5 year estimates</a:t>
            </a:r>
            <a:endParaRPr sz="2000">
              <a:latin typeface="Fira Sans"/>
              <a:ea typeface="Fira Sans"/>
              <a:cs typeface="Fira Sans"/>
              <a:sym typeface="Fira Sans"/>
            </a:endParaRPr>
          </a:p>
          <a:p>
            <a:pPr indent="-355600" lvl="0" marL="457200" rtl="0" algn="l">
              <a:spcBef>
                <a:spcPts val="0"/>
              </a:spcBef>
              <a:spcAft>
                <a:spcPts val="0"/>
              </a:spcAft>
              <a:buSzPts val="2000"/>
              <a:buChar char="•"/>
            </a:pPr>
            <a:r>
              <a:rPr b="1" lang="en-US" sz="2000">
                <a:latin typeface="Fira Sans"/>
                <a:ea typeface="Fira Sans"/>
                <a:cs typeface="Fira Sans"/>
                <a:sym typeface="Fira Sans"/>
              </a:rPr>
              <a:t>Students Experiencing Homelessness: </a:t>
            </a:r>
            <a:r>
              <a:rPr lang="en-US" sz="2000">
                <a:latin typeface="Fira Sans"/>
                <a:ea typeface="Fira Sans"/>
                <a:cs typeface="Fira Sans"/>
                <a:sym typeface="Fira Sans"/>
              </a:rPr>
              <a:t>US Dept Education</a:t>
            </a:r>
            <a:endParaRPr sz="2000">
              <a:latin typeface="Fira Sans"/>
              <a:ea typeface="Fira Sans"/>
              <a:cs typeface="Fira Sans"/>
              <a:sym typeface="Fira Sans"/>
            </a:endParaRPr>
          </a:p>
          <a:p>
            <a:pPr indent="-355600" lvl="0" marL="457200" rtl="0" algn="l">
              <a:spcBef>
                <a:spcPts val="0"/>
              </a:spcBef>
              <a:spcAft>
                <a:spcPts val="0"/>
              </a:spcAft>
              <a:buSzPts val="2000"/>
              <a:buChar char="•"/>
            </a:pPr>
            <a:r>
              <a:rPr b="1" lang="en-US" sz="2000">
                <a:latin typeface="Fira Sans"/>
                <a:ea typeface="Fira Sans"/>
                <a:cs typeface="Fira Sans"/>
                <a:sym typeface="Fira Sans"/>
              </a:rPr>
              <a:t>AHCCCS Members:</a:t>
            </a:r>
            <a:r>
              <a:rPr lang="en-US" sz="2000">
                <a:latin typeface="Fira Sans"/>
                <a:ea typeface="Fira Sans"/>
                <a:cs typeface="Fira Sans"/>
                <a:sym typeface="Fira Sans"/>
              </a:rPr>
              <a:t> AHCCCS</a:t>
            </a:r>
            <a:endParaRPr sz="2000">
              <a:latin typeface="Fira Sans"/>
              <a:ea typeface="Fira Sans"/>
              <a:cs typeface="Fira Sans"/>
              <a:sym typeface="Fira Sans"/>
            </a:endParaRPr>
          </a:p>
          <a:p>
            <a:pPr indent="-355600" lvl="0" marL="457200" rtl="0" algn="l">
              <a:spcBef>
                <a:spcPts val="0"/>
              </a:spcBef>
              <a:spcAft>
                <a:spcPts val="0"/>
              </a:spcAft>
              <a:buSzPts val="2000"/>
              <a:buChar char="•"/>
            </a:pPr>
            <a:r>
              <a:rPr b="1" lang="en-US" sz="2000">
                <a:latin typeface="Fira Sans"/>
                <a:ea typeface="Fira Sans"/>
                <a:cs typeface="Fira Sans"/>
                <a:sym typeface="Fira Sans"/>
              </a:rPr>
              <a:t>Health Insurance Coverage</a:t>
            </a:r>
            <a:r>
              <a:rPr lang="en-US" sz="2000">
                <a:latin typeface="Fira Sans"/>
                <a:ea typeface="Fira Sans"/>
                <a:cs typeface="Fira Sans"/>
                <a:sym typeface="Fira Sans"/>
              </a:rPr>
              <a:t>: ACS 5 year estimates</a:t>
            </a:r>
            <a:endParaRPr sz="2000">
              <a:latin typeface="Fira Sans"/>
              <a:ea typeface="Fira Sans"/>
              <a:cs typeface="Fira Sans"/>
              <a:sym typeface="Fira Sans"/>
            </a:endParaRPr>
          </a:p>
          <a:p>
            <a:pPr indent="0" lvl="0" marL="0" rtl="0" algn="l">
              <a:spcBef>
                <a:spcPts val="360"/>
              </a:spcBef>
              <a:spcAft>
                <a:spcPts val="0"/>
              </a:spcAft>
              <a:buNone/>
            </a:pPr>
            <a:r>
              <a:t/>
            </a:r>
            <a:endParaRPr sz="2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457200" y="-30162"/>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Dashboard Overview</a:t>
            </a:r>
            <a:endParaRPr/>
          </a:p>
        </p:txBody>
      </p:sp>
      <p:pic>
        <p:nvPicPr>
          <p:cNvPr id="73" name="Google Shape;73;p16"/>
          <p:cNvPicPr preferRelativeResize="0"/>
          <p:nvPr/>
        </p:nvPicPr>
        <p:blipFill>
          <a:blip r:embed="rId3">
            <a:alphaModFix/>
          </a:blip>
          <a:stretch>
            <a:fillRect/>
          </a:stretch>
        </p:blipFill>
        <p:spPr>
          <a:xfrm>
            <a:off x="1879050" y="861225"/>
            <a:ext cx="5322699" cy="4724874"/>
          </a:xfrm>
          <a:prstGeom prst="rect">
            <a:avLst/>
          </a:prstGeom>
          <a:noFill/>
          <a:ln>
            <a:noFill/>
          </a:ln>
        </p:spPr>
      </p:pic>
      <p:sp>
        <p:nvSpPr>
          <p:cNvPr id="74" name="Google Shape;74;p16"/>
          <p:cNvSpPr txBox="1"/>
          <p:nvPr/>
        </p:nvSpPr>
        <p:spPr>
          <a:xfrm>
            <a:off x="5568850" y="5586100"/>
            <a:ext cx="320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u="sng">
                <a:solidFill>
                  <a:schemeClr val="hlink"/>
                </a:solidFill>
                <a:hlinkClick r:id="rId4"/>
              </a:rPr>
              <a:t>Root Cause Surveillance Dashboards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type="title"/>
          </p:nvPr>
        </p:nvSpPr>
        <p:spPr>
          <a:xfrm>
            <a:off x="457200" y="274638"/>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latin typeface="Fira Sans"/>
                <a:ea typeface="Fira Sans"/>
                <a:cs typeface="Fira Sans"/>
                <a:sym typeface="Fira Sans"/>
              </a:rPr>
              <a:t>Next Steps</a:t>
            </a:r>
            <a:endParaRPr>
              <a:latin typeface="Fira Sans"/>
              <a:ea typeface="Fira Sans"/>
              <a:cs typeface="Fira Sans"/>
              <a:sym typeface="Fira Sans"/>
            </a:endParaRPr>
          </a:p>
        </p:txBody>
      </p:sp>
      <p:sp>
        <p:nvSpPr>
          <p:cNvPr id="80" name="Google Shape;80;p17"/>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342900" lvl="0" marL="457200" rtl="0" algn="l">
              <a:spcBef>
                <a:spcPts val="360"/>
              </a:spcBef>
              <a:spcAft>
                <a:spcPts val="0"/>
              </a:spcAft>
              <a:buSzPts val="1800"/>
              <a:buChar char="•"/>
            </a:pPr>
            <a:r>
              <a:rPr lang="en-US"/>
              <a:t>Making connection clear between ACEs and these social determinants of health</a:t>
            </a:r>
            <a:endParaRPr/>
          </a:p>
          <a:p>
            <a:pPr indent="-342900" lvl="0" marL="457200" rtl="0" algn="l">
              <a:spcBef>
                <a:spcPts val="0"/>
              </a:spcBef>
              <a:spcAft>
                <a:spcPts val="0"/>
              </a:spcAft>
              <a:buSzPts val="1800"/>
              <a:buChar char="•"/>
            </a:pPr>
            <a:r>
              <a:rPr lang="en-US"/>
              <a:t>Decreasing amount of data on dashboards, with ability to select type of data to view</a:t>
            </a:r>
            <a:endParaRPr/>
          </a:p>
          <a:p>
            <a:pPr indent="-342900" lvl="1" marL="914400" rtl="0" algn="l">
              <a:spcBef>
                <a:spcPts val="0"/>
              </a:spcBef>
              <a:spcAft>
                <a:spcPts val="0"/>
              </a:spcAft>
              <a:buSzPts val="1800"/>
              <a:buChar char="–"/>
            </a:pPr>
            <a:r>
              <a:rPr lang="en-US"/>
              <a:t>Easier navigation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ph idx="1" type="body"/>
          </p:nvPr>
        </p:nvSpPr>
        <p:spPr>
          <a:xfrm>
            <a:off x="457200" y="1600200"/>
            <a:ext cx="8229600" cy="13734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4400">
                <a:latin typeface="Fira Sans"/>
                <a:ea typeface="Fira Sans"/>
                <a:cs typeface="Fira Sans"/>
                <a:sym typeface="Fira Sans"/>
              </a:rPr>
              <a:t>We would love your feedback!</a:t>
            </a:r>
            <a:endParaRPr>
              <a:latin typeface="Fira Sans"/>
              <a:ea typeface="Fira Sans"/>
              <a:cs typeface="Fira Sans"/>
              <a:sym typeface="Fira Sans"/>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