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Lst>
  <p:sldSz cy="5143500" cx="9144000"/>
  <p:notesSz cx="6858000" cy="9144000"/>
  <p:embeddedFontLst>
    <p:embeddedFont>
      <p:font typeface="Playfair Display"/>
      <p:regular r:id="rId46"/>
      <p:bold r:id="rId47"/>
      <p:italic r:id="rId48"/>
      <p:boldItalic r:id="rId49"/>
    </p:embeddedFont>
    <p:embeddedFont>
      <p:font typeface="Lato"/>
      <p:regular r:id="rId50"/>
      <p:bold r:id="rId51"/>
      <p:italic r:id="rId52"/>
      <p:boldItalic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font" Target="fonts/PlayfairDisplay-regular.fntdata"/><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PlayfairDisplay-italic.fntdata"/><Relationship Id="rId47" Type="http://schemas.openxmlformats.org/officeDocument/2006/relationships/font" Target="fonts/PlayfairDisplay-bold.fntdata"/><Relationship Id="rId49" Type="http://schemas.openxmlformats.org/officeDocument/2006/relationships/font" Target="fonts/PlayfairDisplay-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Lato-bold.fntdata"/><Relationship Id="rId50" Type="http://schemas.openxmlformats.org/officeDocument/2006/relationships/font" Target="fonts/Lato-regular.fntdata"/><Relationship Id="rId53" Type="http://schemas.openxmlformats.org/officeDocument/2006/relationships/font" Target="fonts/Lato-boldItalic.fntdata"/><Relationship Id="rId52" Type="http://schemas.openxmlformats.org/officeDocument/2006/relationships/font" Target="fonts/Lato-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2b73737c6b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b73737c6b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Presentation from Maricopa’s </a:t>
            </a:r>
            <a:r>
              <a:rPr lang="en">
                <a:solidFill>
                  <a:schemeClr val="dk1"/>
                </a:solidFill>
                <a:highlight>
                  <a:srgbClr val="FFFFFF"/>
                </a:highlight>
              </a:rPr>
              <a:t>Climate and Health Team on HRI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2b73737c6b0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2b73737c6b0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solidFill>
                  <a:srgbClr val="222222"/>
                </a:solidFill>
                <a:highlight>
                  <a:srgbClr val="FFFFFF"/>
                </a:highlight>
              </a:rPr>
              <a:t>Tuba city updated that the change should go into production next week. I will follow up to see if the change fixes the low completion issue. </a:t>
            </a:r>
            <a:r>
              <a:rPr lang="en"/>
              <a:t>Banner University Medical Center -South Campus </a:t>
            </a:r>
            <a:endParaRPr/>
          </a:p>
          <a:p>
            <a:pPr indent="0" lvl="0" marL="0" rtl="0" algn="l">
              <a:spcBef>
                <a:spcPts val="0"/>
              </a:spcBef>
              <a:spcAft>
                <a:spcPts val="0"/>
              </a:spcAft>
              <a:buNone/>
            </a:pPr>
            <a:r>
              <a:rPr lang="en"/>
              <a:t>Banner Desert Medical Center </a:t>
            </a:r>
            <a:endParaRPr/>
          </a:p>
          <a:p>
            <a:pPr indent="0" lvl="0" marL="0" rtl="0" algn="l">
              <a:spcBef>
                <a:spcPts val="0"/>
              </a:spcBef>
              <a:spcAft>
                <a:spcPts val="0"/>
              </a:spcAft>
              <a:buNone/>
            </a:pPr>
            <a:r>
              <a:rPr lang="en"/>
              <a:t>Banner Estrella Medical Center</a:t>
            </a:r>
            <a:endParaRPr/>
          </a:p>
          <a:p>
            <a:pPr indent="0" lvl="0" marL="0" rtl="0" algn="l">
              <a:spcBef>
                <a:spcPts val="0"/>
              </a:spcBef>
              <a:spcAft>
                <a:spcPts val="0"/>
              </a:spcAft>
              <a:buNone/>
            </a:pPr>
            <a:r>
              <a:rPr lang="en"/>
              <a:t>Banner Thunderbird Medical Center </a:t>
            </a:r>
            <a:endParaRPr/>
          </a:p>
          <a:p>
            <a:pPr indent="0" lvl="0" marL="0" rtl="0" algn="l">
              <a:spcBef>
                <a:spcPts val="0"/>
              </a:spcBef>
              <a:spcAft>
                <a:spcPts val="0"/>
              </a:spcAft>
              <a:buNone/>
            </a:pPr>
            <a:r>
              <a:rPr lang="en"/>
              <a:t>Banner Del E Webb Medical Center </a:t>
            </a:r>
            <a:endParaRPr/>
          </a:p>
          <a:p>
            <a:pPr indent="0" lvl="0" marL="0" rtl="0" algn="l">
              <a:spcBef>
                <a:spcPts val="0"/>
              </a:spcBef>
              <a:spcAft>
                <a:spcPts val="0"/>
              </a:spcAft>
              <a:buNone/>
            </a:pPr>
            <a:r>
              <a:rPr lang="en"/>
              <a:t>Banner Boswell Medical Center </a:t>
            </a:r>
            <a:endParaRPr/>
          </a:p>
          <a:p>
            <a:pPr indent="0" lvl="0" marL="0" rtl="0" algn="l">
              <a:spcBef>
                <a:spcPts val="0"/>
              </a:spcBef>
              <a:spcAft>
                <a:spcPts val="0"/>
              </a:spcAft>
              <a:buNone/>
            </a:pPr>
            <a:r>
              <a:rPr lang="en"/>
              <a:t>Banner Baywood Medical Center </a:t>
            </a:r>
            <a:endParaRPr/>
          </a:p>
          <a:p>
            <a:pPr indent="0" lvl="0" marL="0" rtl="0" algn="l">
              <a:spcBef>
                <a:spcPts val="0"/>
              </a:spcBef>
              <a:spcAft>
                <a:spcPts val="0"/>
              </a:spcAft>
              <a:buNone/>
            </a:pPr>
            <a:r>
              <a:rPr lang="en"/>
              <a:t>Banner </a:t>
            </a:r>
            <a:r>
              <a:rPr lang="en"/>
              <a:t>University</a:t>
            </a:r>
            <a:r>
              <a:rPr lang="en"/>
              <a:t> Medical Center - </a:t>
            </a:r>
            <a:r>
              <a:rPr lang="en"/>
              <a:t>phoenix</a:t>
            </a:r>
            <a:r>
              <a:rPr lang="en"/>
              <a:t> campus </a:t>
            </a:r>
            <a:endParaRPr/>
          </a:p>
          <a:p>
            <a:pPr indent="0" lvl="0" marL="0" rtl="0" algn="l">
              <a:spcBef>
                <a:spcPts val="0"/>
              </a:spcBef>
              <a:spcAft>
                <a:spcPts val="0"/>
              </a:spcAft>
              <a:buNone/>
            </a:pPr>
            <a:r>
              <a:rPr lang="en"/>
              <a:t>Banner Universiry Medical Center -Tucson Campus</a:t>
            </a:r>
            <a:endParaRPr/>
          </a:p>
          <a:p>
            <a:pPr indent="0" lvl="0" marL="0" rtl="0" algn="l">
              <a:spcBef>
                <a:spcPts val="0"/>
              </a:spcBef>
              <a:spcAft>
                <a:spcPts val="0"/>
              </a:spcAft>
              <a:buNone/>
            </a:pPr>
            <a:r>
              <a:rPr lang="en"/>
              <a:t>Banner Gateway Medical Center </a:t>
            </a:r>
            <a:endParaRPr/>
          </a:p>
          <a:p>
            <a:pPr indent="0" lvl="0" marL="0" rtl="0" algn="l">
              <a:spcBef>
                <a:spcPts val="0"/>
              </a:spcBef>
              <a:spcAft>
                <a:spcPts val="0"/>
              </a:spcAft>
              <a:buNone/>
            </a:pPr>
            <a:r>
              <a:rPr lang="en"/>
              <a:t>Banner Heart </a:t>
            </a:r>
            <a:r>
              <a:rPr lang="en"/>
              <a:t>Hospital</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Banner Urgent Care -Mcmurray And Arizola </a:t>
            </a:r>
            <a:endParaRPr/>
          </a:p>
          <a:p>
            <a:pPr indent="0" lvl="0" marL="0" rtl="0" algn="l">
              <a:spcBef>
                <a:spcPts val="0"/>
              </a:spcBef>
              <a:spcAft>
                <a:spcPts val="0"/>
              </a:spcAft>
              <a:buNone/>
            </a:pPr>
            <a:r>
              <a:rPr lang="en"/>
              <a:t>Banner Urgent Care- Bell and Reems </a:t>
            </a:r>
            <a:endParaRPr/>
          </a:p>
          <a:p>
            <a:pPr indent="0" lvl="0" marL="0" rtl="0" algn="l">
              <a:spcBef>
                <a:spcPts val="0"/>
              </a:spcBef>
              <a:spcAft>
                <a:spcPts val="0"/>
              </a:spcAft>
              <a:buNone/>
            </a:pPr>
            <a:r>
              <a:rPr lang="en"/>
              <a:t>Banner Urgent Care-Crismon and Southern</a:t>
            </a:r>
            <a:endParaRPr/>
          </a:p>
          <a:p>
            <a:pPr indent="0" lvl="0" marL="0" rtl="0" algn="l">
              <a:spcBef>
                <a:spcPts val="0"/>
              </a:spcBef>
              <a:spcAft>
                <a:spcPts val="0"/>
              </a:spcAft>
              <a:buNone/>
            </a:pPr>
            <a:r>
              <a:rPr lang="en"/>
              <a:t>Banner Urgent Care-Sarivale and Yuma </a:t>
            </a:r>
            <a:endParaRPr/>
          </a:p>
          <a:p>
            <a:pPr indent="0" lvl="0" marL="0" rtl="0" algn="l">
              <a:spcBef>
                <a:spcPts val="0"/>
              </a:spcBef>
              <a:spcAft>
                <a:spcPts val="0"/>
              </a:spcAft>
              <a:buNone/>
            </a:pPr>
            <a:r>
              <a:rPr lang="en"/>
              <a:t>Gary and Empire </a:t>
            </a:r>
            <a:endParaRPr/>
          </a:p>
          <a:p>
            <a:pPr indent="0" lvl="0" marL="0" rtl="0" algn="l">
              <a:spcBef>
                <a:spcPts val="0"/>
              </a:spcBef>
              <a:spcAft>
                <a:spcPts val="0"/>
              </a:spcAft>
              <a:buNone/>
            </a:pPr>
            <a:r>
              <a:rPr lang="en"/>
              <a:t>Cactus and 75th</a:t>
            </a:r>
            <a:endParaRPr/>
          </a:p>
          <a:p>
            <a:pPr indent="0" lvl="0" marL="0" rtl="0" algn="l">
              <a:spcBef>
                <a:spcPts val="0"/>
              </a:spcBef>
              <a:spcAft>
                <a:spcPts val="0"/>
              </a:spcAft>
              <a:buNone/>
            </a:pPr>
            <a:r>
              <a:rPr lang="en"/>
              <a:t>Higley and Queen Creek </a:t>
            </a:r>
            <a:endParaRPr/>
          </a:p>
          <a:p>
            <a:pPr indent="0" lvl="0" marL="0" rtl="0" algn="l">
              <a:spcBef>
                <a:spcPts val="0"/>
              </a:spcBef>
              <a:spcAft>
                <a:spcPts val="0"/>
              </a:spcAft>
              <a:buNone/>
            </a:pPr>
            <a:r>
              <a:rPr lang="en"/>
              <a:t>Van Buran and Avondale </a:t>
            </a:r>
            <a:endParaRPr/>
          </a:p>
          <a:p>
            <a:pPr indent="0" lvl="0" marL="0" rtl="0" algn="l">
              <a:spcBef>
                <a:spcPts val="0"/>
              </a:spcBef>
              <a:spcAft>
                <a:spcPts val="0"/>
              </a:spcAft>
              <a:buNone/>
            </a:pPr>
            <a:r>
              <a:rPr lang="en"/>
              <a:t>Rural and Guadalupe </a:t>
            </a:r>
            <a:endParaRPr/>
          </a:p>
          <a:p>
            <a:pPr indent="0" lvl="0" marL="0" rtl="0" algn="l">
              <a:spcBef>
                <a:spcPts val="0"/>
              </a:spcBef>
              <a:spcAft>
                <a:spcPts val="0"/>
              </a:spcAft>
              <a:buNone/>
            </a:pPr>
            <a:r>
              <a:rPr lang="en"/>
              <a:t>Ironwood and </a:t>
            </a:r>
            <a:r>
              <a:rPr lang="en"/>
              <a:t>Ocotillo</a:t>
            </a:r>
            <a:r>
              <a:rPr lang="en"/>
              <a:t> </a:t>
            </a:r>
            <a:endParaRPr/>
          </a:p>
          <a:p>
            <a:pPr indent="0" lvl="0" marL="0" rtl="0" algn="l">
              <a:spcBef>
                <a:spcPts val="0"/>
              </a:spcBef>
              <a:spcAft>
                <a:spcPts val="0"/>
              </a:spcAft>
              <a:buNone/>
            </a:pPr>
            <a:r>
              <a:rPr lang="en"/>
              <a:t>Glendale</a:t>
            </a:r>
            <a:r>
              <a:rPr lang="en"/>
              <a:t> and 19th </a:t>
            </a:r>
            <a:endParaRPr/>
          </a:p>
          <a:p>
            <a:pPr indent="0" lvl="0" marL="0" rtl="0" algn="l">
              <a:spcBef>
                <a:spcPts val="0"/>
              </a:spcBef>
              <a:spcAft>
                <a:spcPts val="0"/>
              </a:spcAft>
              <a:buNone/>
            </a:pPr>
            <a:r>
              <a:rPr lang="en"/>
              <a:t>Indian School and 32nd st </a:t>
            </a:r>
            <a:endParaRPr/>
          </a:p>
          <a:p>
            <a:pPr indent="0" lvl="0" marL="0" rtl="0" algn="l">
              <a:spcBef>
                <a:spcPts val="0"/>
              </a:spcBef>
              <a:spcAft>
                <a:spcPts val="0"/>
              </a:spcAft>
              <a:buNone/>
            </a:pPr>
            <a:r>
              <a:rPr lang="en"/>
              <a:t>Scottsdale and Shea </a:t>
            </a:r>
            <a:endParaRPr/>
          </a:p>
          <a:p>
            <a:pPr indent="0" lvl="0" marL="0" rtl="0" algn="l">
              <a:spcBef>
                <a:spcPts val="0"/>
              </a:spcBef>
              <a:spcAft>
                <a:spcPts val="0"/>
              </a:spcAft>
              <a:buNone/>
            </a:pPr>
            <a:r>
              <a:rPr lang="en"/>
              <a:t>Warner and Cooper </a:t>
            </a:r>
            <a:endParaRPr/>
          </a:p>
          <a:p>
            <a:pPr indent="0" lvl="0" marL="0" rtl="0" algn="l">
              <a:spcBef>
                <a:spcPts val="0"/>
              </a:spcBef>
              <a:spcAft>
                <a:spcPts val="0"/>
              </a:spcAft>
              <a:buNone/>
            </a:pPr>
            <a:r>
              <a:rPr lang="en"/>
              <a:t>Johnson and Meeker </a:t>
            </a:r>
            <a:endParaRPr/>
          </a:p>
          <a:p>
            <a:pPr indent="0" lvl="0" marL="0" rtl="0" algn="l">
              <a:spcBef>
                <a:spcPts val="0"/>
              </a:spcBef>
              <a:spcAft>
                <a:spcPts val="0"/>
              </a:spcAft>
              <a:buNone/>
            </a:pPr>
            <a:r>
              <a:rPr lang="en"/>
              <a:t>Dobson and Guadalupe </a:t>
            </a:r>
            <a:endParaRPr/>
          </a:p>
          <a:p>
            <a:pPr indent="0" lvl="0" marL="0" rtl="0" algn="l">
              <a:spcBef>
                <a:spcPts val="0"/>
              </a:spcBef>
              <a:spcAft>
                <a:spcPts val="0"/>
              </a:spcAft>
              <a:buNone/>
            </a:pPr>
            <a:r>
              <a:rPr lang="en"/>
              <a:t>Bell and 32nd </a:t>
            </a:r>
            <a:endParaRPr/>
          </a:p>
          <a:p>
            <a:pPr indent="0" lvl="0" marL="0" rtl="0" algn="l">
              <a:spcBef>
                <a:spcPts val="0"/>
              </a:spcBef>
              <a:spcAft>
                <a:spcPts val="0"/>
              </a:spcAft>
              <a:buNone/>
            </a:pPr>
            <a:r>
              <a:rPr lang="en"/>
              <a:t>Camelback and 7th st</a:t>
            </a:r>
            <a:endParaRPr/>
          </a:p>
          <a:p>
            <a:pPr indent="0" lvl="0" marL="0" rtl="0" algn="l">
              <a:spcBef>
                <a:spcPts val="0"/>
              </a:spcBef>
              <a:spcAft>
                <a:spcPts val="0"/>
              </a:spcAft>
              <a:buNone/>
            </a:pPr>
            <a:r>
              <a:rPr lang="en"/>
              <a:t>Alma school and Queen Creek</a:t>
            </a:r>
            <a:endParaRPr/>
          </a:p>
          <a:p>
            <a:pPr indent="0" lvl="0" marL="0" rtl="0" algn="l">
              <a:spcBef>
                <a:spcPts val="0"/>
              </a:spcBef>
              <a:spcAft>
                <a:spcPts val="0"/>
              </a:spcAft>
              <a:buNone/>
            </a:pPr>
            <a:r>
              <a:rPr lang="en"/>
              <a:t>Higley and Baseline </a:t>
            </a:r>
            <a:endParaRPr/>
          </a:p>
          <a:p>
            <a:pPr indent="0" lvl="0" marL="0" rtl="0" algn="l">
              <a:spcBef>
                <a:spcPts val="0"/>
              </a:spcBef>
              <a:spcAft>
                <a:spcPts val="0"/>
              </a:spcAft>
              <a:buNone/>
            </a:pPr>
            <a:r>
              <a:rPr lang="en"/>
              <a:t>Central</a:t>
            </a:r>
            <a:r>
              <a:rPr lang="en"/>
              <a:t> and Washington</a:t>
            </a:r>
            <a:endParaRPr/>
          </a:p>
          <a:p>
            <a:pPr indent="0" lvl="0" marL="0" rtl="0" algn="l">
              <a:spcBef>
                <a:spcPts val="0"/>
              </a:spcBef>
              <a:spcAft>
                <a:spcPts val="0"/>
              </a:spcAft>
              <a:buNone/>
            </a:pPr>
            <a:r>
              <a:rPr lang="en"/>
              <a:t>Old Linden and Deuce of Clubs </a:t>
            </a:r>
            <a:endParaRPr/>
          </a:p>
          <a:p>
            <a:pPr indent="0" lvl="0" marL="0" rtl="0" algn="l">
              <a:spcBef>
                <a:spcPts val="0"/>
              </a:spcBef>
              <a:spcAft>
                <a:spcPts val="0"/>
              </a:spcAft>
              <a:buNone/>
            </a:pPr>
            <a:r>
              <a:rPr lang="en"/>
              <a:t>Bell and 43rd </a:t>
            </a:r>
            <a:endParaRPr/>
          </a:p>
          <a:p>
            <a:pPr indent="0" lvl="0" marL="0" rtl="0" algn="l">
              <a:spcBef>
                <a:spcPts val="0"/>
              </a:spcBef>
              <a:spcAft>
                <a:spcPts val="0"/>
              </a:spcAft>
              <a:buNone/>
            </a:pPr>
            <a:r>
              <a:rPr lang="en"/>
              <a:t>Pima and 87th </a:t>
            </a:r>
            <a:endParaRPr/>
          </a:p>
          <a:p>
            <a:pPr indent="0" lvl="0" marL="0" rtl="0" algn="l">
              <a:spcBef>
                <a:spcPts val="0"/>
              </a:spcBef>
              <a:spcAft>
                <a:spcPts val="0"/>
              </a:spcAft>
              <a:buNone/>
            </a:pPr>
            <a:r>
              <a:rPr lang="en"/>
              <a:t>Greenway and 64th </a:t>
            </a:r>
            <a:endParaRPr/>
          </a:p>
          <a:p>
            <a:pPr indent="0" lvl="0" marL="0" rtl="0" algn="l">
              <a:spcBef>
                <a:spcPts val="0"/>
              </a:spcBef>
              <a:spcAft>
                <a:spcPts val="0"/>
              </a:spcAft>
              <a:buNone/>
            </a:pPr>
            <a:r>
              <a:rPr lang="en"/>
              <a:t>Ina and Thornydale </a:t>
            </a:r>
            <a:endParaRPr/>
          </a:p>
          <a:p>
            <a:pPr indent="0" lvl="0" marL="0" rtl="0" algn="l">
              <a:spcBef>
                <a:spcPts val="0"/>
              </a:spcBef>
              <a:spcAft>
                <a:spcPts val="0"/>
              </a:spcAft>
              <a:buNone/>
            </a:pPr>
            <a:r>
              <a:rPr lang="en"/>
              <a:t>Higley and Southern </a:t>
            </a:r>
            <a:endParaRPr/>
          </a:p>
          <a:p>
            <a:pPr indent="0" lvl="0" marL="0" rtl="0" algn="l">
              <a:spcBef>
                <a:spcPts val="0"/>
              </a:spcBef>
              <a:spcAft>
                <a:spcPts val="0"/>
              </a:spcAft>
              <a:buNone/>
            </a:pPr>
            <a:r>
              <a:rPr lang="en"/>
              <a:t>White Mtn and Hwy 260</a:t>
            </a:r>
            <a:endParaRPr/>
          </a:p>
          <a:p>
            <a:pPr indent="0" lvl="0" marL="0" rtl="0" algn="l">
              <a:spcBef>
                <a:spcPts val="0"/>
              </a:spcBef>
              <a:spcAft>
                <a:spcPts val="0"/>
              </a:spcAft>
              <a:buNone/>
            </a:pPr>
            <a:r>
              <a:rPr lang="en"/>
              <a:t>Prince and Campbell </a:t>
            </a:r>
            <a:endParaRPr/>
          </a:p>
          <a:p>
            <a:pPr indent="0" lvl="0" marL="0" rtl="0" algn="l">
              <a:spcBef>
                <a:spcPts val="0"/>
              </a:spcBef>
              <a:spcAft>
                <a:spcPts val="0"/>
              </a:spcAft>
              <a:buNone/>
            </a:pPr>
            <a:r>
              <a:rPr lang="en"/>
              <a:t>Higley and Pecos </a:t>
            </a:r>
            <a:endParaRPr/>
          </a:p>
          <a:p>
            <a:pPr indent="0" lvl="0" marL="0" rtl="0" algn="l">
              <a:spcBef>
                <a:spcPts val="0"/>
              </a:spcBef>
              <a:spcAft>
                <a:spcPts val="0"/>
              </a:spcAft>
              <a:buNone/>
            </a:pPr>
            <a:r>
              <a:rPr lang="en"/>
              <a:t>Deer Valley and 83rd </a:t>
            </a:r>
            <a:endParaRPr/>
          </a:p>
          <a:p>
            <a:pPr indent="0" lvl="0" marL="0" rtl="0" algn="l">
              <a:spcBef>
                <a:spcPts val="0"/>
              </a:spcBef>
              <a:spcAft>
                <a:spcPts val="0"/>
              </a:spcAft>
              <a:buNone/>
            </a:pPr>
            <a:r>
              <a:rPr lang="en"/>
              <a:t>Northern and 43rd </a:t>
            </a:r>
            <a:endParaRPr/>
          </a:p>
          <a:p>
            <a:pPr indent="0" lvl="0" marL="0" rtl="0" algn="l">
              <a:spcBef>
                <a:spcPts val="0"/>
              </a:spcBef>
              <a:spcAft>
                <a:spcPts val="0"/>
              </a:spcAft>
              <a:buNone/>
            </a:pPr>
            <a:r>
              <a:rPr lang="en"/>
              <a:t>Beeline and Hwy 260</a:t>
            </a:r>
            <a:endParaRPr/>
          </a:p>
          <a:p>
            <a:pPr indent="0" lvl="0" marL="0" rtl="0" algn="l">
              <a:spcBef>
                <a:spcPts val="0"/>
              </a:spcBef>
              <a:spcAft>
                <a:spcPts val="0"/>
              </a:spcAft>
              <a:buNone/>
            </a:pPr>
            <a:r>
              <a:rPr lang="en"/>
              <a:t>Prince and Campbell</a:t>
            </a:r>
            <a:endParaRPr/>
          </a:p>
          <a:p>
            <a:pPr indent="0" lvl="0" marL="0" rtl="0" algn="l">
              <a:spcBef>
                <a:spcPts val="0"/>
              </a:spcBef>
              <a:spcAft>
                <a:spcPts val="0"/>
              </a:spcAft>
              <a:buNone/>
            </a:pPr>
            <a:r>
              <a:rPr lang="en"/>
              <a:t>Deer Valley and 83rd </a:t>
            </a:r>
            <a:endParaRPr/>
          </a:p>
          <a:p>
            <a:pPr indent="0" lvl="0" marL="0" rtl="0" algn="l">
              <a:spcBef>
                <a:spcPts val="0"/>
              </a:spcBef>
              <a:spcAft>
                <a:spcPts val="0"/>
              </a:spcAft>
              <a:buNone/>
            </a:pPr>
            <a:r>
              <a:rPr lang="en"/>
              <a:t>Gilbert and Mckellips </a:t>
            </a:r>
            <a:endParaRPr/>
          </a:p>
          <a:p>
            <a:pPr indent="0" lvl="0" marL="0" rtl="0" algn="l">
              <a:spcBef>
                <a:spcPts val="0"/>
              </a:spcBef>
              <a:spcAft>
                <a:spcPts val="0"/>
              </a:spcAft>
              <a:buNone/>
            </a:pPr>
            <a:r>
              <a:rPr lang="en"/>
              <a:t>Rural</a:t>
            </a:r>
            <a:r>
              <a:rPr lang="en"/>
              <a:t> and Elliot </a:t>
            </a:r>
            <a:endParaRPr/>
          </a:p>
          <a:p>
            <a:pPr indent="0" lvl="0" marL="0" rtl="0" algn="l">
              <a:spcBef>
                <a:spcPts val="0"/>
              </a:spcBef>
              <a:spcAft>
                <a:spcPts val="0"/>
              </a:spcAft>
              <a:buNone/>
            </a:pPr>
            <a:r>
              <a:rPr lang="en"/>
              <a:t>Higley and Southern </a:t>
            </a:r>
            <a:endParaRPr/>
          </a:p>
          <a:p>
            <a:pPr indent="0" lvl="0" marL="0" rtl="0" algn="l">
              <a:spcBef>
                <a:spcPts val="0"/>
              </a:spcBef>
              <a:spcAft>
                <a:spcPts val="0"/>
              </a:spcAft>
              <a:buNone/>
            </a:pPr>
            <a:r>
              <a:rPr lang="en"/>
              <a:t>Northern and 43rd </a:t>
            </a:r>
            <a:endParaRPr/>
          </a:p>
          <a:p>
            <a:pPr indent="0" lvl="0" marL="0" rtl="0" algn="l">
              <a:spcBef>
                <a:spcPts val="0"/>
              </a:spcBef>
              <a:spcAft>
                <a:spcPts val="0"/>
              </a:spcAft>
              <a:buNone/>
            </a:pPr>
            <a:r>
              <a:rPr lang="en"/>
              <a:t>Gilbert and Southern </a:t>
            </a:r>
            <a:endParaRPr/>
          </a:p>
          <a:p>
            <a:pPr indent="0" lvl="0" marL="0" rtl="0" algn="l">
              <a:spcBef>
                <a:spcPts val="0"/>
              </a:spcBef>
              <a:spcAft>
                <a:spcPts val="0"/>
              </a:spcAft>
              <a:buNone/>
            </a:pPr>
            <a:r>
              <a:rPr lang="en"/>
              <a:t>Golf Links and Kolb</a:t>
            </a:r>
            <a:endParaRPr/>
          </a:p>
          <a:p>
            <a:pPr indent="0" lvl="0" marL="0" rtl="0" algn="l">
              <a:spcBef>
                <a:spcPts val="0"/>
              </a:spcBef>
              <a:spcAft>
                <a:spcPts val="0"/>
              </a:spcAft>
              <a:buNone/>
            </a:pPr>
            <a:r>
              <a:rPr lang="en"/>
              <a:t>Cave Creek and 7th st</a:t>
            </a:r>
            <a:endParaRPr/>
          </a:p>
          <a:p>
            <a:pPr indent="0" lvl="0" marL="0" rtl="0" algn="l">
              <a:spcBef>
                <a:spcPts val="0"/>
              </a:spcBef>
              <a:spcAft>
                <a:spcPts val="0"/>
              </a:spcAft>
              <a:buNone/>
            </a:pPr>
            <a:r>
              <a:rPr lang="en"/>
              <a:t>Lindsey and University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bb3b0b4606_0_2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2bb3b0b4606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269a73f0498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269a73f0498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269a73f049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269a73f049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Hear at ADHS we hope to connect with the Health Equity Team and the Woman and Children’s Buearu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b73737c6b0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b73737c6b0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222222"/>
                </a:solidFill>
                <a:highlight>
                  <a:srgbClr val="FFFFFF"/>
                </a:highlight>
                <a:latin typeface="Calibri"/>
                <a:ea typeface="Calibri"/>
                <a:cs typeface="Calibri"/>
                <a:sym typeface="Calibri"/>
              </a:rPr>
              <a:t>The CDC DOSE team has developed 8 technical briefs based on four updated syndrome definitions (all drug, all opioid, heroin, and all stimulants) and four new syndrome definitions (benzodiazepine, cocaine, fentanyl, and methamphetamine).  </a:t>
            </a:r>
            <a:endParaRPr>
              <a:solidFill>
                <a:srgbClr val="222222"/>
              </a:solidFill>
              <a:highlight>
                <a:srgbClr val="FFFFFF"/>
              </a:highlight>
              <a:latin typeface="Calibri"/>
              <a:ea typeface="Calibri"/>
              <a:cs typeface="Calibri"/>
              <a:sym typeface="Calibri"/>
            </a:endParaRPr>
          </a:p>
          <a:p>
            <a:pPr indent="0" lvl="0" marL="0" rtl="0" algn="l">
              <a:spcBef>
                <a:spcPts val="0"/>
              </a:spcBef>
              <a:spcAft>
                <a:spcPts val="0"/>
              </a:spcAft>
              <a:buNone/>
            </a:pPr>
            <a:r>
              <a:rPr lang="en">
                <a:solidFill>
                  <a:srgbClr val="222222"/>
                </a:solidFill>
                <a:highlight>
                  <a:srgbClr val="FFFFFF"/>
                </a:highlight>
                <a:latin typeface="Calibri"/>
                <a:ea typeface="Calibri"/>
                <a:cs typeface="Calibri"/>
                <a:sym typeface="Calibri"/>
              </a:rPr>
              <a:t>In the december meeting of the EA, we covered the updates to Benzondiasepine, Fentayl, heroin, and opioid overdose definitions, </a:t>
            </a:r>
            <a:endParaRPr>
              <a:solidFill>
                <a:srgbClr val="222222"/>
              </a:solidFill>
              <a:highlight>
                <a:srgbClr val="FFFFFF"/>
              </a:highlight>
              <a:latin typeface="Calibri"/>
              <a:ea typeface="Calibri"/>
              <a:cs typeface="Calibri"/>
              <a:sym typeface="Calibri"/>
            </a:endParaRPr>
          </a:p>
          <a:p>
            <a:pPr indent="0" lvl="0" marL="0" rtl="0" algn="l">
              <a:spcBef>
                <a:spcPts val="0"/>
              </a:spcBef>
              <a:spcAft>
                <a:spcPts val="0"/>
              </a:spcAft>
              <a:buNone/>
            </a:pPr>
            <a:r>
              <a:rPr lang="en">
                <a:solidFill>
                  <a:srgbClr val="222222"/>
                </a:solidFill>
                <a:highlight>
                  <a:srgbClr val="FFFFFF"/>
                </a:highlight>
                <a:latin typeface="Calibri"/>
                <a:ea typeface="Calibri"/>
                <a:cs typeface="Calibri"/>
                <a:sym typeface="Calibri"/>
              </a:rPr>
              <a:t>This meeting we will be covering the Methanphetamine, cocaine, stimulant and all drug definitions. </a:t>
            </a:r>
            <a:endParaRPr>
              <a:solidFill>
                <a:srgbClr val="222222"/>
              </a:solidFill>
              <a:highlight>
                <a:srgbClr val="FFFFFF"/>
              </a:highlight>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b73737c6b0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2b73737c6b0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Definition Purpose</a:t>
            </a:r>
            <a:r>
              <a:rPr lang="en"/>
              <a:t>: To assist state, local, tribal, territorial, and federal public health practitioners in monitoring emergency department (ED) visits for suspected nonfatal methamphetamine-involved overdoses. </a:t>
            </a:r>
            <a:endParaRPr/>
          </a:p>
          <a:p>
            <a:pPr indent="0" lvl="0" marL="0" rtl="0" algn="l">
              <a:spcBef>
                <a:spcPts val="0"/>
              </a:spcBef>
              <a:spcAft>
                <a:spcPts val="0"/>
              </a:spcAft>
              <a:buNone/>
            </a:pPr>
            <a:r>
              <a:rPr b="1" lang="en"/>
              <a:t>New or Revised Definition:</a:t>
            </a:r>
            <a:r>
              <a:rPr lang="en"/>
              <a:t> New</a:t>
            </a:r>
            <a:endParaRPr/>
          </a:p>
          <a:p>
            <a:pPr indent="0" lvl="0" marL="0" rtl="0" algn="l">
              <a:spcBef>
                <a:spcPts val="0"/>
              </a:spcBef>
              <a:spcAft>
                <a:spcPts val="0"/>
              </a:spcAft>
              <a:buNone/>
            </a:pPr>
            <a:r>
              <a:rPr lang="en"/>
              <a:t>Within CDC’s National Syndromic Surveillance Program (NSSP) ESSENCE the syndrome query is applied to the Chief Complaint Discharge Diagnosis (CCDD) Parsed field, which combines these two fields of interest. Additional ED visit records may be identified by this query if they include both a chief complaint free text term indicating methamphetamine involvement and a diagnostic code that indicates an acute drug or stimulant overdose or poisoning.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Justification for Development:</a:t>
            </a:r>
            <a:r>
              <a:rPr lang="en"/>
              <a:t> This definition was developed to help public health practitioners track and understand trends of nonfatal methamphetamine-involved overdoses treated in EDs in near real-time. Understanding trends in methamphetamine-involved nonfatal overdoses is important for the development of evidence-based prevention strategies. Data Source During Development: ED visits </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
              <a:t>Development Methods:</a:t>
            </a:r>
            <a:r>
              <a:rPr lang="en"/>
              <a:t> Members of the CDC’s Drug Overdose Surveillance and Epidemiology (DOSE) team in the Division of Overdose Prevention (DOP) developed this definition by building off the Stimulants v3 syndrome definition4 to capture only overdoses that indicated methamphetamine involvement. </a:t>
            </a:r>
            <a:r>
              <a:rPr b="1" lang="en"/>
              <a:t>First, ICD-10-CM diagnosis codes indicating acute methamphetamine poisoning of unintentional or undetermined intent were identified. Additional ICD-10-CM, ICD-9-CM and SNOMED-CT diagnosis codes indicating acute stimulant or psychostimulant poisoning of unintentional or undetermined intent were identified</a:t>
            </a:r>
            <a:r>
              <a:rPr lang="en"/>
              <a:t>. Next, </a:t>
            </a:r>
            <a:r>
              <a:rPr b="1" lang="en"/>
              <a:t>overdose terms and methamphetamine-specific terms that could be presented in the chief complaint free text field were identified. Lastly, exclusion terms were identified (e.g., terms indicating withdrawal without acute intoxication, etc.) to avoid incorrectly capturing encounters that were not due to a methamphetamine-involved overdose.</a:t>
            </a:r>
            <a:endParaRPr b="1"/>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2bb3b0b4606_0_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2bb3b0b4606_0_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Validation Methods: </a:t>
            </a:r>
            <a:r>
              <a:rPr lang="en"/>
              <a:t>Members of the CDC DOSE team piloted the draft definition by manually reviewing records that were captured using a broader query (e.g., any records with the character string “meth”) and comparing this to records that were captured using the full draft definition. Multiple iterations of the draft definition were tested, and the inclusion and exclusion terms were refined with each round of review. The definition was shared with CDC NSSP staff who reviewed the query syntax and made suggestions for improvement. The definition was further refined according to these suggestions and then shared with 48 jurisdictions participating in CDC’s DOSE program for review and feedback. The comment period was open for one month, and 10 jurisdictionssubmitted feedback during this period. Overall, feedback was positive, and suggestions for revisions focused on query term refinement of inclusion and exclusion criteria. The development team considered all feedback, made additional revisions, and then finalized the definition. Consideration was given to inclusion of ED visits with F15.1 codes. However, F15.1 codes were ultimately not included in the definition, as manual record review demonstrated that these codes indicated methamphetamine use but did not clearly indicate an acute poisoning or overdose event.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Chief Complaint Discharge Diagnosis (CCDD) Parsed field is used to query both the diagnosis codes and chief complaint free text with exclusions (as necessary) to develop the syndrome definition. • Automatic inclusion: o If a diagnosis code indicating an acute methamphetamine poisoning of unintentional or undetermined intent is present, the ED visit is automatically included. 4 CDC Stimulant Overdose v3 definition: https://knowledgerepository.syndromicsurveillance.org/cdc-stimulants-v3 3 • Conditional inclusion: o If the ED visit does not include a diagnosis code for methamphetamine poisoning, the visit is not automatically included. In these instances, the visit is captured only if it includes the following two components and no exclusion terms: 1) chief complaint text indicating methamphetamine involvement AND 2a) chief complaint text indicating an overdose or poisoning OR 2b) diagnosis code indicating a stimulant/amphetamine overdose or poisoning or diagnosis code indicating poisoning by unspecified drugs (T50.901A or T50.904A). o The exclusion terms are applied to the chief complaint text only when the automatic inclusion criteria are not met.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
              <a:t>Limitations</a:t>
            </a:r>
            <a:r>
              <a:rPr lang="en"/>
              <a:t>: The definition was developed to capture suspected nonfatal methamphetamine-involved overdoses treated in EDs. However, it is subject to both misclassification and under/overreporting for several reasons, including limited point-of-care confirmatory testing to identify the drug(s) involved in the overdose, and reliance on self-report, bystander reports, and/or clinical presentations to determine the drug(s) involved in an overdose. The codes provided in the discharge diagnosis field from the ED visit record do not necessarily represent the final diagnosis of a patient and should be considered preliminary. Additionally, some hospitals may enter all diagnosis codes from a patient’s entire medical history, including codes for previous methamphetamine-involved overdose visits; the definition may incorrectly capture such encounters that were not for a true methamphetamine-involved overdose and thus result in overreporting. Finally, methamphetamine-involved overdoses may be more difficult to identify than overdoses involving opioids due to a wide range of associated symptoms, including some that may overlap with mental health disorders. The team attempted to identify all appropriate inclusion and exclusion terms to capture any suspected nonfatal methamphetamine-involved overdoses while avoiding capturing encounters that were not for an acute methamphetamine-involved overdose or poisoning, but it is possible that some of these encounters were erroneously captured, leading to overreporting.</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2bb3b0b4606_0_2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2bb3b0b4606_0_2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Limitations</a:t>
            </a:r>
            <a:r>
              <a:rPr lang="en">
                <a:solidFill>
                  <a:schemeClr val="dk1"/>
                </a:solidFill>
              </a:rPr>
              <a:t>: The definition was developed to capture suspected nonfatal methamphetamine-involved overdoses treated in EDs. However, it is subject to both misclassification and under/overreporting for several reasons, including limited point-of-care confirmatory testing to identify the drug(s) involved in the overdose, and reliance on self-report, bystander reports, and/or clinical presentations to determine the drug(s) involved in an overdose. The codes provided in the discharge diagnosis field from the ED visit record do not necessarily represent the final diagnosis of a patient and should be considered preliminary. Additionally, some hospitals may enter all diagnosis codes from a patient’s entire medical history, including codes for previous methamphetamine-involved overdose visits; the definition may incorrectly capture such encounters that were not for a true methamphetamine-involved overdose and thus result in overreporting. Finally, methamphetamine-involved overdoses may be more difficult to identify than overdoses involving opioids due to a wide range of associated symptoms, including some that may overlap with mental health disorders. The team attempted to identify all appropriate inclusion and exclusion terms to capture any suspected nonfatal methamphetamine-involved overdoses while avoiding capturing encounters that were not for an acute methamphetamine-involved overdose or poisoning, but it is possible that some of these encounters were erroneously captured, leading to overreporting.</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2b73737c6b0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2b73737c6b0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b="1" lang="en"/>
              <a:t>Definition Purpose: </a:t>
            </a:r>
            <a:r>
              <a:rPr lang="en"/>
              <a:t>To assist state, local, tribal, territorial, and federal public health practitioners in monitoring emergency department (ED) visits for suspected nonfatal cocaine-involved overdose using syndromic surveillance data.</a:t>
            </a:r>
            <a:endParaRPr/>
          </a:p>
          <a:p>
            <a:pPr indent="0" lvl="0" marL="0" rtl="0" algn="l">
              <a:spcBef>
                <a:spcPts val="0"/>
              </a:spcBef>
              <a:spcAft>
                <a:spcPts val="0"/>
              </a:spcAft>
              <a:buNone/>
            </a:pPr>
            <a:r>
              <a:rPr lang="en"/>
              <a:t> New or Revised Definition: </a:t>
            </a:r>
            <a:r>
              <a:rPr b="1" lang="en"/>
              <a:t>Revision of Cocaine Overdose v1 </a:t>
            </a:r>
            <a:endParaRPr b="1"/>
          </a:p>
          <a:p>
            <a:pPr indent="0" lvl="0" marL="0" rtl="0" algn="l">
              <a:spcBef>
                <a:spcPts val="0"/>
              </a:spcBef>
              <a:spcAft>
                <a:spcPts val="0"/>
              </a:spcAft>
              <a:buNone/>
            </a:pPr>
            <a:r>
              <a:rPr lang="en"/>
              <a:t>Date Added to ESSENCE: January 2024</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317500" lvl="1" marL="914400" rtl="0" algn="l">
              <a:lnSpc>
                <a:spcPct val="115000"/>
              </a:lnSpc>
              <a:spcBef>
                <a:spcPts val="0"/>
              </a:spcBef>
              <a:spcAft>
                <a:spcPts val="0"/>
              </a:spcAft>
              <a:buClr>
                <a:srgbClr val="5E696C"/>
              </a:buClr>
              <a:buSzPts val="1400"/>
              <a:buFont typeface="Lato"/>
              <a:buChar char="○"/>
            </a:pPr>
            <a:r>
              <a:rPr lang="en" sz="1400">
                <a:solidFill>
                  <a:srgbClr val="5E696C"/>
                </a:solidFill>
                <a:latin typeface="Lato"/>
                <a:ea typeface="Lato"/>
                <a:cs typeface="Lato"/>
                <a:sym typeface="Lato"/>
              </a:rPr>
              <a:t>Within ESSENCE, the syndrome query is applied to the Chief Complaint Discharge Diagnosis (CCDD) Parsed field, which combines these two fields of interest.</a:t>
            </a:r>
            <a:endParaRPr sz="1400">
              <a:solidFill>
                <a:srgbClr val="5E696C"/>
              </a:solidFill>
              <a:latin typeface="Lato"/>
              <a:ea typeface="Lato"/>
              <a:cs typeface="Lato"/>
              <a:sym typeface="Lato"/>
            </a:endParaRPr>
          </a:p>
          <a:p>
            <a:pPr indent="0" lvl="0" marL="0" rtl="0" algn="l">
              <a:spcBef>
                <a:spcPts val="1200"/>
              </a:spcBef>
              <a:spcAft>
                <a:spcPts val="0"/>
              </a:spcAft>
              <a:buNone/>
            </a:pPr>
            <a:r>
              <a:t/>
            </a:r>
            <a:endParaRPr/>
          </a:p>
          <a:p>
            <a:pPr indent="0" lvl="0" marL="0" rtl="0" algn="l">
              <a:spcBef>
                <a:spcPts val="0"/>
              </a:spcBef>
              <a:spcAft>
                <a:spcPts val="0"/>
              </a:spcAft>
              <a:buClr>
                <a:schemeClr val="dk1"/>
              </a:buClr>
              <a:buSzPts val="1100"/>
              <a:buFont typeface="Arial"/>
              <a:buNone/>
            </a:pPr>
            <a:r>
              <a:rPr b="1" lang="en">
                <a:solidFill>
                  <a:schemeClr val="dk1"/>
                </a:solidFill>
              </a:rPr>
              <a:t>Justification for Development</a:t>
            </a:r>
            <a:r>
              <a:rPr lang="en">
                <a:solidFill>
                  <a:schemeClr val="dk1"/>
                </a:solidFill>
              </a:rPr>
              <a:t>: There have been rapid increases in cocaine-involved overdose deaths during the previous decade4 and especially from 2019–2020, with the rate of drug overdose deaths involving cocaine increasing by 22%. 5 Previous studies have shown that suspected nonfatal cocaineinvolved overdoses and those cocaine overdoses co-involving opioids have followed seasonal patterns, with increased numbers in spring/summer months and declines in fall/winter months. 6 Continued monitoring of nonfatal cocaine-involved overdoses is important for understanding the landscape of the most recent drug overdose trends. Data Source During Development: ED visits </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2bb3b0b4606_0_3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2bb3b0b4606_0_3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Development Methods:</a:t>
            </a:r>
            <a:r>
              <a:rPr lang="en"/>
              <a:t> This is the same logic as for the CCDD Category CDC Cocaine Overdose v1 syndrome definition, but it is adapted to query the CCDD Parsed field, which mainly removes extraneous text from the discharge diagnosis portion of the CCDD field. Because of differences between the CCDD and CCDD Parsed fields, query results may be different between versions 1 and 2 of the cocaine overdose syndrome definitions.</a:t>
            </a:r>
            <a:r>
              <a:rPr b="1" lang="en"/>
              <a:t> CDC scientists first started developing overdose definitions using lessons learned from jurisdictions funded by CDC’s Overdose Data to Action (OD2A) and Enhanced State Opioid Overdose Surveillance (ESOOS) Programs. First, International Classification of Diseases, 9th Revision, Clinical Modification (ICD9-CM) and 10th Revision, Clinical Modification (ICD-10-CM), and Systematized Nomenclature of Medicine – Clinical Terms (SNOMED-CT) diagnosis codes indicating an acute cocaine poisoning were identified</a:t>
            </a:r>
            <a:r>
              <a:rPr lang="en"/>
              <a:t>; </a:t>
            </a:r>
            <a:r>
              <a:rPr b="1" lang="en"/>
              <a:t>this was followed by identifying and adding overdose terms that could be presented in the chief complaint free text. Finally, overdose and cocaine terms that appeared in ED visit chief complaint text were iteratively added to the definition syntax and validated.</a:t>
            </a:r>
            <a:endParaRPr b="1"/>
          </a:p>
          <a:p>
            <a:pPr indent="0" lvl="0" marL="0" rtl="0" algn="l">
              <a:spcBef>
                <a:spcPts val="0"/>
              </a:spcBef>
              <a:spcAft>
                <a:spcPts val="0"/>
              </a:spcAft>
              <a:buNone/>
            </a:pPr>
            <a:r>
              <a:t/>
            </a:r>
            <a:endParaRPr/>
          </a:p>
          <a:p>
            <a:pPr indent="0" lvl="0" marL="0" rtl="0" algn="l">
              <a:spcBef>
                <a:spcPts val="0"/>
              </a:spcBef>
              <a:spcAft>
                <a:spcPts val="0"/>
              </a:spcAft>
              <a:buNone/>
            </a:pPr>
            <a:r>
              <a:rPr b="1" lang="en"/>
              <a:t>Validation Methods:</a:t>
            </a:r>
            <a:r>
              <a:rPr lang="en"/>
              <a:t> Three methods were employed to validate this new definition. 1) CDC scientists from the NSSP team used R code to convert the syntax from (A) the previous Cocaine Overdose versions that queried the Chief Complaint Discharge Diagnosis (CCDD) field to (B) syntax that would effectively query the Chief Complaint Discharge Diagnosis (CCDD) Parsed field. These conversions focused on changes to diagnostic code formatting within the syntax. The DOSE team verified that the syntax converted correctly (i.e., did not eliminate codes or terms that were intended to capture cocaine-involved overdose). 2) The CDC DOSE team incorporated corrections and improvements to the syntax logic and piloted the draft definition by manually reviewing records that were captured after aforementioned conversion of syntax. This process was done iteratively with the proposed changes and the DOSE team met and discussed visit reviews and incorporated the inclusion and exclusion terms. Terms that were associated with ED visits classified as true suspected overdoses were retained.. 3) The DOSE team evaluated the draft definition by comparing overdose counts and reviewing records that were captured before and after aforementioned conversion of syntax. Overall aggregate counts over time comparing CDC All Cocaine Overdose v1 and CDC All Cocaine Overdose v2 Parsed showed only minimal differences in counts, which were an anticipated outcome of the syntax conversion process</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For Consideration: </a:t>
            </a:r>
            <a:r>
              <a:rPr lang="en"/>
              <a:t>With the opioid query, CDC identified several non-poisoning ICD-10-CM codes for inclusion in the syndrome definition (e.g., F11 codes). CDC also explored the inclusion of the cocaine F codes (i.e., F14) in this definition. CDC explored these codes and found that, without additional information (e.g., other codes for cocaine overdose; chief complaint terms describing cocaine use and overdose), these ICD-10-CM codes did not always identify visits with acute cocaine-involved overdoses. Because the differentiation between poisoning and intoxication is unclear, CDC chose to consider the specific F-codes that include “with intoxication” in conjunction with cocaine-involved overdose symptoms. The team attempted to identify drug names used for cocaine, such as coke and crack; however, it is likely that some drug names and slang terms should be added to the next version of the definition. It is also important to consider that persons treated for cocaine-involved overdoses in EDs may have co-used other drugs.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2bb3b0b4606_0_3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2bb3b0b4606_0_3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Limitations:The nonfatal cocaine-involved syndrome definition was developed to capture suspected nonfatal cocaine-involved overdoses treated in EDs. However, it is subject to both misclassification and under/overreporting for several reasons, including limited point-of-care confirmatory testing to identify the drug(s) involved in the overdose, and reliance on self-report, bystander reports, and/or clinical presentations to determine the drug(s) involved in an overdose. The codes provided in the discharge diagnosis field from the ED visit record do not necessarily represent the final diagnosis of a patient and should be considered preliminary. Additionally, some hospitals may enter all diagnosis codes from a patient’s entire medical history, including codes for previous cocaine-involved overdose visits; the definition may incorrectly capture such encounters that were not for a true cocaine-involved overdose and thus result in overreporting. It is not possible in syndromic data to determine the primary reason for a patient’s visit, as syndromic data lack a primary diagnosis field. Therefore, all terms and codes are considered equally (i.e., not in any priority) regardless of what order they are in the record. Finally, cocaine-involved overdoses may be more difficult to identify than opioid overdoses and thus reported in chief complaints due to the diverse range of associated symptoms, including some that may overlap with cardiovascular health and mental health-involved ED visits. Future studies where provider triage notes are available may help further validate the use of chief complaints and discharge diagnoses to identify nonfatal cocaine-involved overdose visits in syndromic data.</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2b73737c6b0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2b73737c6b0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b="1" lang="en"/>
              <a:t>Definition Purpose: </a:t>
            </a:r>
            <a:r>
              <a:rPr lang="en"/>
              <a:t>To assist state, local, tribal, territorial, and federal public health practitioners in monitoring emergency department visits for suspected nonfatal stimulant-involved overdoses using syndromic surveillance data.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New or Revised Definition:</a:t>
            </a:r>
            <a:r>
              <a:rPr lang="en"/>
              <a:t> Revision of CDC All Stimulant Overdose v3 </a:t>
            </a:r>
            <a:endParaRPr/>
          </a:p>
          <a:p>
            <a:pPr indent="0" lvl="0" marL="0" rtl="0" algn="l">
              <a:spcBef>
                <a:spcPts val="0"/>
              </a:spcBef>
              <a:spcAft>
                <a:spcPts val="0"/>
              </a:spcAft>
              <a:buNone/>
            </a:pPr>
            <a:r>
              <a:rPr b="1" lang="en"/>
              <a:t>Date Added to ESSENCE: </a:t>
            </a:r>
            <a:r>
              <a:rPr lang="en"/>
              <a:t>January 6, 2023</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 Definition Description: </a:t>
            </a:r>
            <a:r>
              <a:rPr lang="en"/>
              <a:t>The CDC All Stimulant Overdose v4 Parsed syndrome definition was designed to be used to identify ED visits for suspected nonfatal stimulant-involved overdoses of unintentional or undetermined intent. The query relies on data in two fields from ED visit records to identify encounters that meet the definition criteria: (1) the chief complaint free text field, which is a processed version of the reported chief complaint and may include terms indicating a stimulant-involved overdose or poisoning, as well as relevant exclusion terms (e.g., terms indicating stimulant withdrawal without acute intoxication, etc., which would exclude ED visit records from this syndrome definition), and (2) the discharge diagnosis parsed field, which includes International Classification of Diseases, Clinical Modification, 9th Revision (ICD-9-CM), 1 International Classification of Diseases, Clinical Modification, 10th Revision (ICD-10-CM), 2 or Systematized Nomenclature of Medicine – Clinical Terms (SNOMED-CT) 3 diagnosis codes, with descriptive code text removed, and which may indicate an acute stimulant-involved overdose or poisoning of unintentional or undetermined intent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Within ESSENCE, the syndrome query is applied to the Chief Complaint Discharge Diagnosis (CCDD) Parsed field, which combines these two fields of interest.</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
              <a:t>Justification for Development:</a:t>
            </a:r>
            <a:r>
              <a:rPr lang="en"/>
              <a:t> The use of stimulants and stimulant-involved overdoses, including cocaine and methamphetamine, continue to rise in United States; stimulant-involved overdose deaths increased rapidly from 2012 to 2020. 4,5 This definition was developed to help public health practitioners track and understand overall trends of nonfatal stimulant-involved overdoses treated in EDs in near real-time. These encompass stimulants that are illegal (e.g., cocaine, methamphetamine) as well as legal prescription medications (e.g., attention-deficit/hyperactivity disorder [ADHD] treatment).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2bb3b0b4606_0_3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2bb3b0b4606_0_3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Development Methods:</a:t>
            </a:r>
            <a:r>
              <a:rPr lang="en"/>
              <a:t> This revision was developed to serve three purposes: (1) Adapt the CDC All Stimulant Overdose v3 definition syntax to query the newly developed CCDD Parsed field, which removes extraneous text from the discharge diagnosis portion of CCDD, (2) nest the logic for CDC Cocaine Overdose v2 Parsed and CDC Methamphetamine Overdose v1 Parsed definitions within the CDC All Stimulant Overdose v4 Parsed definition to ensure capture of ED Visits for suspected stimulant-involved overdoses by the CDC Stimulant Overdose v4 Parsed definition, and (3) revise the query syntax to incorporate corrections to logic and other identified improvements. CDC NSSP staff used R code to update the syntax to meet CCDD Parsed field requirements. The CDC DOSE team reviewed the revisions and compared total visits captured by CCDD and CCDD Parsed versions of the definition, with a focus on diagnosis codes, to ensure correct restructuring. The initial CDC All Stimulant Overdose definition6 development began with the DOSE team reviewing guidance from the United States Drug Enforcement Administration (DEA), Council of State and Territorial Epidemiologists (CSTE), and the Substance Abuse and Mental Health Services Administration (SAMHSA). First, ICD-9-CM, ICD-10-CM, and SNOMED-CT diagnosis codes indicating an acute stimulant poisoning were identified. Finally, overdose and stimulant terms that appeared in ED visit chief complaint text were iteratively added to the definition syntax and validated.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Validation Methods: </a:t>
            </a:r>
            <a:r>
              <a:rPr lang="en"/>
              <a:t>Three methods were employed to validate this new definition. 1) CDC scientists from the NSSP team used R code to convert the syntax from (A) the previous Stimulant Overdose versions that queried the Chief Complaint Discharge Diagnosis (CCDD) field to (B) syntax that would effectively query the Chief Complaint Discharge Diagnosis (CCDD) Parsed field. These conversions focused on changes to diagnostic code formatting within the syntax. The The CDC DOSE team incorporated corrections and improvements to the syntax logic and piloted the draft definition by manually reviewing records that were captured after aforementioned conversion of syntax. This process was done iteratively with the proposed changes and the DOSE team met and discussed visit reviews and incorporated the inclusion and exclusion terms. Terms that were associated with ED visits classified as true suspected overdoses were retained. 3) The DOSE team evaluated the draft definition by comparing overdose counts and reviewing records that were captured before and after aforementioned conversion of syntax. Overall aggregate counts over time comparing CDC All Stimulant Overdose v3 and CDC All Stimulant Overdose v4 Parsed showed only minimal differences in counts, which were an anticipated outcome of the syntax conversion process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2bb3b0b4606_0_3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2bb3b0b4606_0_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Definition Fields and Structure: The CCDD Parsed field is used to query both the diagnosis codes and chief complaint free text with exclusions (as necessary) to develop the syndrome definition. • Automatic inclusion: o If a diagnosis code (ICD-9-CM, ICD-10-CM, and/or SNOMED-CT) indicating a stimulant poisoning is present, the ED visit is automatically included in the syndrome. o The ED visit is automatically included in the syndrome definition if the ED visit meets one or more of the nested drug overdose definitions: ▪ CDC Cocaine Overdose v2 Parsed ▪ CDC Methamphetamine Overdose v1 Parsed • Conditional inclusion: o If the ED visit does not include a diagnosis code for stimulant poisoning or overdose of unintentional or undetermined intent, then the visit is not automatically included. In these instances, the visit is captured only if it includes two components and no exclusion terms: 1) chief complaint text indicating an overdose or poisoning AND 2) chief complainttext indicating stimulant involvementOR the SNOMEDCT code for stimulant abuse. o The exclusion terms are applied to the chief complainttext only when a discharge diagnosis code is not present for stimulant poisoning.</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
              <a:t> For Consideration</a:t>
            </a:r>
            <a:r>
              <a:rPr lang="en"/>
              <a:t>: With the separate opioid query, the DOSE team identified several non-poisoning ICD10-CM codes for inclusion in the syndrome definition (e.g., F11 codes indicating opioid abuse, dependence, or use). Similarly, the team also explored the inclusion of the stimulant abuse, dependence, or use F codes (i.e., F14 and F15) in this stimulant definition during the initial syndrome development. However, our analysis showed that these codes were not identifying acute overdose visits and instead were being coded correctly as stimulant use/abuse/dependence. The team attempted to identify most drug names used for stimulants; however, it is likely that some additional drug names and slang terms will be added to a future version of the definition. Additionally, the CDC Methamphetamine Overdose v1 Parsed and CDC Cocaine Overdose v2 Parsed definitions are nested within the CDC All Stimulant Overdose v4 Parsed syndrome definition; thus, terms and names for cocaine and methamphetamine and specific overdose terms that included in those queries are not described here for the CDC All Stimulant Overdose v4 Parsed syndrome definition</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Limitations</a:t>
            </a:r>
            <a:r>
              <a:rPr b="1" lang="en"/>
              <a:t>: </a:t>
            </a:r>
            <a:r>
              <a:rPr lang="en"/>
              <a:t>The definition was developed to capture suspected nonfatal stimulant-involved overdoses treated in EDs. However, it is subject to both misclassification and under/overreporting for several reasons, including limited point-of-care confirmatory testing to identify the drug(s) involved in the overdose, and reliance on self-report, bystander reports, and/or clinical presentations to determine the drug(s) involved in an overdose. The codes provided in the discharge diagnosis field from the ED visit record do not necessarily represent the final diagnosis of a patient and should be considered preliminary. Additionally, some hospitals may enter all diagnosis codes from a patient’s entire medical history, including codes for previous stimulant-involved overdose visits; the definition may incorrectly capture such encounters that were not for a true stimulant-involved overdose and thus result in overreporting. It is not possible in syndromic data to determine the primary reason for a patient’s visit, as syndromic data lack a primary diagnosis field. Therefore, all terms and codes are considered equally (i.e., not in any priority) regardless of what order they are in the record. Finally, stimulant-involved overdoses may be more difficult to identify than opioid-involved overdoses and thus reported in chief complaints due to the diverse range of associated symptoms, including some that may overlap with cardiovascular health and mental health-involved ED visits. For example, someone with heart palpitations and stimulant use may have been treated at an ED for cardiac symptoms and used a prescription stimulant as directed. This scenario could be captured as a stimulant-involved overdose. Future studies where provider triage notes are available may help further validate the use of chief complaints and discharge diagnoses to identify nonfatal stimulant-involved overdose visits in syndromic data. The team attempted to identify all appropriate inclusion and exclusion terms to capture any suspected nonfatalstimulant-involved overdose while avoiding capturing encounters that were not for an acute stimulant-involved overdose or poisoning; however, it is possible that some of these encounters were erroneously captured, leading to overreporting.</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2b73737c6b0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2b73737c6b0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Revision of All Drug Overdose v2 Date Added to ESSENCE: January 16, 2024 Definition Description: The CDC All Drug Overdose v3 Parsed syndrome definition was designed to be used to identify ED visits for suspected nonfatal drug overdoses of unintentional or undetermined intent. The query relies on data in two fields from ED visit records to identify encounters that meet the definition criteria: (1) the chief complaint free text field, which is a processed version of the reported chief complaint and may include terms indicating a drug overdose or poisoning, as well as relevant exclusion terms (e.g., terms indicating withdrawal without acute intoxication, etc., which would exclude ED visit records from this syndrome definition), and (2) the discharge diagnosis parsed field, which includes International Classification of Diseases, Clinical Modification, 9th Revision (ICD-9-CM), 1 International Classification of Diseases, Clinical Modification, 10th Revision (ICD-10-CM), 2 and/or Systematized Nomenclature of Medicine – Clinical Terms (SNOMED-CT) 3 diagnosis codes, with descriptive text removed, and which may indicate an acute drug overdose or poisoning of unintentional or undetermined intent. Within ESSENCE, the syndrome query is applied to the Chief Complaint Discharge Diagnosis (CCDD) Parsed field, which combines these two fields of interest.</a:t>
            </a:r>
            <a:endParaRPr/>
          </a:p>
          <a:p>
            <a:pPr indent="0" lvl="0" marL="0" rtl="0" algn="l">
              <a:spcBef>
                <a:spcPts val="0"/>
              </a:spcBef>
              <a:spcAft>
                <a:spcPts val="0"/>
              </a:spcAft>
              <a:buNone/>
            </a:pPr>
            <a:r>
              <a:rPr lang="en"/>
              <a:t>Justification for Development: Fatal and nonfatal drug overdoses are at historic levels in United States. 4 This definition was developed to help public health practitioners track and understand overall trends of nonfatal drug overdoses treated in EDs in near real-time. These encompass drugs that are illegal and legal (prescription, over the counter, etc.). Data Source During Development: ED visits Development Methods: This revision was developed to serve three purposes: (1) Adapt the CDC All Drug Overdose v2 definition5 syntax to query the newly developed CCDD Parsed field which removes extraneous text from the discharge diagnosis portion of CCDD, (2) nest the logic for CDC All Opioid Overdose v3 Parsed, All Stimulant Overdose v4 Parsed, and Benzodiazepine Overdose v2 Parsed definitions within the CDC All Drug Overdose definition to ensure capture of ED Visits for suspected drug overdoses by the All Drug Overdose definition, and (3) revise the query syntax to incorporate corrections to logic and other identified improvements. CDC NSSP staff used R code to update the syntax to meet CCDD Parsed field requirements. The CDC DOSE team reviewed the revisions and compared total visits captured by CCDD and CCDD Parsed versions of the definition, with a focus on diagnostic codes, to ensure correct restructuring. The CDC All Drug Overdose v2 syntax was reorganized to place exclusion terms with the relevant inclusion terms and group terms drug and overdose terms within the definition. Cannabis terms were removed from query syntax during validation of the definition, as CDC scientists conducting the review determined that cannabis terms in the chief complaint field were associated with intoxication and not poisoning or overdose. The ICD-10-CM code for poisoning by cannabis, T40.711A, was kept. A limited set of synthetic cannabinoid terms, which were determined to be associated with poisonings and which could be present in the chief complaint field, were retained. Drug terms included in the now nested All Opioid Overdose v4 Parsed, All Stimulant Overdose v3 Parsed, and Benzodiazepine Overdose v2 Parsed syndrome definitions were removed from themain body of the All Drug Overdose syntax. The initial All Drug Overdose definition development began with the DOSE team reviewing guidance from the United States Drug Enforcement Administration (DEA), Council of State and Territorial Epidemiologists (CSTE), and the Substance Abuse and Mental Health Services Administration (SAMHSA). First, ICD-9-CM, ICD-10-CM, and SNOMED-CT diagnosis codes indicating an acute drug poisoning were identified; this was followed by overdose terms in the chief complaint text. Finally, drug terms indicating that any type of drug was involved in the overdose were added. The definition was developed to be inclusive of overdoses involving all drug types, including both illegal and prescription drugs. Validation Methods: Three methods were employed to validate this new definition. 1) CDC scientists from the NSSP team used R code to convert the syntax from (A) the previous All Drug Overdose versions that queried the Chief Complaint Discharge Diagnosis (CCDD) field to (B) syntax that would effectively query the Chief Complaint Discharge Diagnosis (CCDD) Parsed field. These conversions focused on changes to diagnostic code formatting within the syntax. The DOSE </a:t>
            </a:r>
            <a:endParaRPr/>
          </a:p>
          <a:p>
            <a:pPr indent="0" lvl="0" marL="0" rtl="0" algn="l">
              <a:spcBef>
                <a:spcPts val="0"/>
              </a:spcBef>
              <a:spcAft>
                <a:spcPts val="0"/>
              </a:spcAft>
              <a:buNone/>
            </a:pPr>
            <a:r>
              <a:rPr lang="en"/>
              <a:t>team verified that the syntax converted correctly (i.e., did not eliminate codes or terms that were intended to capture stimulant-involved overdose). 2) The CDC DOSE team incorporated corrections and improvements to the syntax logic and piloted the draft definition by manually reviewing records that were captured after aforementioned conversion of syntax. This process was done iteratively with the proposed changes and the DOSE team met and discussed visit reviews and incorporated the inclusion and exclusion terms. Terms that were associated with ED visits classified in review as true suspected overdoses were retained. 3) The DOSE team evaluated the draft definition by comparing overdose counts and reviewing records that were captured before and after aforementioned conversion of syntax. Overall aggregate counts over time comparing CDC All Drug Overdose v2 and CDC All Drug Overdose v3 Parsed showed only minimal differences in counts, which were an anticipated outcome of the syntax conversion process. Definition Fields &amp; Structure: The CCDD Parsed field is used to query both the Discharge Diagnoses Parsed and Chief Complaint Free Text fields. • Automatic inclusion: o The ED visit is automatically included in the syndrome definition if the ED visit includes: ▪ If a diagnosis code indicating an acute unintentional or undetermined intent drug poisoning is present, and/or ▪ Mention of overdose in the chief complaint text. o The ED visit is automatically included in the syndrome definition if the ED visit meets one or more of the nested drug overdose definitions: ▪ CDC All Opioid Overdose v3 Parsed ▪ CDC All Stimulant Overdose v4 Parsed ▪ CDC Benzodiazepine Overdose v2 Parsed • Conditional inclusion: o If the ED visit does not include a diagnosis code for drug poisoning of unintentional or undetermined intent, an overdose term, or meet the criteria for one or more of the nested drug overdose definitions, the visit is captured only if it includes two components and no exclusion terms: 1) chief complaint text indicating an overdose or poisoning, AND 2) chief complaint text indicating drug involvement o The exclusion terms are applied to the chief complaint text only when the automatic inclusion criteria are not met. For Consideration: First, the CDC All Opioid Overdose v4 Parsed, CDC All Stimulant Overdose v4 Parsed, and CDC Benzodiazepine Overdose v2 Parsed syndrome definitions are nested within the All Drug Overdose v3 Parsed syndrome definition; thus, everything included in those queries and their associated sub-queries (Heroin and Fentanyl are sub-queries for All Opioid; Methamphetamine and Cocaine are subqueries for All Stimulant) are also included in the All Drug Overdose v3 Parsed syndrome definition. Second, many drug names included in this version of the definition with necessary exclusions (e.g., “PCP” is a drug but also an abbreviation used for “primary care physician”). Third, the DOSE team identified drug names, including popular brand or slang terms, that were found in chief complaint text and will routinely review this syndrome definition to identify any additional drug names and slang terms to add to a future version of the definition. This is especially true as new drugs enter the market. Limitations: This definition was developed to capture suspected nonfatal drug overdoses treated in EDs. However, it is subject to both misclassification and under/overreporting for several reasons, including 4 limited point-of-care confirmatory testing to identify the drug(s) involved in the overdose and reliance on self-report, bystander reports, and/or clinical presentations to determine the drug(s) involved in an overdose. The codes provided in the discharge diagnosis field from the ED visit record do not necessarily represent the final diagnosis of a patient and should be considered preliminary. Additionally, some hospitals may enter all diagnosis codes on a patient’s entire medical history that are not indicative of the current visit, thus resulting in overreporting if codes for historical drug use/abuse/dependence are included. Signs and symptoms of drug overdose may present differently depending on the drug(s) used; however, this revision decreases the potential impact of this limitation by nesting sub-queries in the All Drug Overdose v3 Parsed syndrome definition instead of merging all sub-query terms into syndrome definition syntax. It is not possible in syndromic data to determine the primary reason for a patient’s visit, as syndromic data lack a primary diagnosis field. Therefore, all terms and codes are considered equally (i.e., not in any priority) regardless of what order they are in the record. For some records with multiple descriptions and codes of symptoms and diseases, it may not be possible to determine the exact reason why a patient has entered care at an ED; it is dependent on the chief complaint terms and discharge diagnosis codes provided. For example, someone with shortness of breath and drug use may have been treated at an ED for asthma symptoms and used a prescription opioid as directed. This scenario could be captured as a drug overdose; however, these records were relatively uncommon. Future studies where provider triage notes are available may help validate the use of chief complaints and discharge diagnoses to identify drug overdose visits in syndromic data.</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2bb3b0b4606_0_3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2bb3b0b4606_0_3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Development Methods:</a:t>
            </a:r>
            <a:r>
              <a:rPr lang="en"/>
              <a:t> This revision was developed to serve three purposes: (1) Adapt the CDC All Drug Overdose v2 definition5 syntax to query the newly developed CCDD Parsed field which removes extraneous text from the discharge diagnosis portion of CCDD, (2) nest the logic for CDC All Opioid Overdose v3 Parsed, All Stimulant Overdose v4 Parsed, and Benzodiazepine Overdose v2 Parsed definitions within the CDC All Drug Overdose definition to ensure capture of ED Visits for suspected drug overdoses by the All Drug Overdose definition, and (3) revise the query syntax to incorporate corrections to logic and other identified improvements. CDC NSSP staff used R code to update the syntax to meet CCDD Parsed field requirements. The CDC DOSE team reviewed the revisions and compared total visits captured by CCDD and CCDD Parsed versions of the definition, with a focus on diagnostic codes, to ensure correct restructuring. </a:t>
            </a:r>
            <a:r>
              <a:rPr b="1" lang="en"/>
              <a:t>The CDC All Drug Overdose v2 syntax was reorganized to place exclusion terms with the relevant inclusion terms and group terms drug and overdose terms within the definition. Cannabis terms were removed from query syntax during validation of the definition, as CDC scientists conducting the review determined that cannabis terms in the chief complaint field were associated with intoxication and not poisoning or overdose. The ICD-10-CM code for poisoning by cannabis, T40.711A, was kept. A limited set of synthetic cannabinoid terms, which were determined to be associated with poisonings and which could be present in the chief complaint field, were retained. </a:t>
            </a:r>
            <a:r>
              <a:rPr lang="en"/>
              <a:t>Drug terms included in the now nested All Opioid Overdose v4 Parsed, All Stimulant Overdose v3 Parsed, and Benzodiazepine Overdose v2 Parsed syndrome definitions were removed from themain body of the All Drug Overdose syntax. The initial All Drug Overdose definition development began with the DOSE team reviewing guidance from the United States Drug Enforcement Administration (DEA), Council of State and Territorial Epidemiologists (CSTE), and the Substance Abuse and Mental Health Services Administration (SAMHSA). First, ICD-9-CM, ICD-10-CM, and SNOMED-CT diagnosis codes indicating an acute drug poisoning were identified; this was followed by overdose terms in the chief complaint text. Finally, drug terms indicating that any type of drug was involved in the overdose were added. The definition was developed to be inclusive of overdoses involving all drug types, including both illegal and prescription drugs.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2bb3b0b4606_0_3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2bb3b0b4606_0_3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Definition Fields &amp; Structure: The CCDD Parsed field is used to query both the Discharge Diagnoses Parsed and Chief Complaint Free Text fields. • Automatic inclusion: o The ED visit is automatically included in the syndrome definition if the ED visit includes: ▪ If a diagnosis code indicating an acute unintentional or undetermined intent drug poisoning is present, and/or ▪ Mention of overdose in the chief complaint text. o The ED visit is automatically included in the syndrome definition if the ED visit meets one or more of the nested drug overdose definitions: ▪ CDC All Opioid Overdose v3 Parsed ▪ CDC All Stimulant Overdose v4 Parsed ▪ CDC Benzodiazepine Overdose v2 Parsed • Conditional inclusion: o If the ED visit does not include a diagnosis code for drug poisoning of unintentional or undetermined intent, an overdose term, or meet the criteria for one or more of the nested drug overdose definitions, the visit is captured only if it includes two components and no exclusion terms: 1) chief complaint text indicating an overdose or poisoning, AND 2) chief complaint text indicating drug involvement o The exclusion terms are applied to the chief complaint text only when the automatic inclusion criteria are not met.</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For Consideration:</a:t>
            </a:r>
            <a:r>
              <a:rPr lang="en"/>
              <a:t> First, the </a:t>
            </a:r>
            <a:r>
              <a:rPr b="1" lang="en"/>
              <a:t>CDC All Opioid Overdose v4 Parsed, CDC All Stimulant Overdose v4 Parsed, and CDC Benzodiazepine Overdose v2 Parsed syndrome definitions are nested within the All Drug Overdose v3 Parsed syndrome definition; thus, everything included in those queries and their associated sub-queries (Heroin and Fentanyl are sub-queries for All Opioid; Methamphetamine and Cocaine are subqueries for All Stimulant) are also included in the All Drug Overdose v3 Parsed syndrome definition.</a:t>
            </a:r>
            <a:r>
              <a:rPr lang="en"/>
              <a:t> </a:t>
            </a:r>
            <a:endParaRPr/>
          </a:p>
          <a:p>
            <a:pPr indent="0" lvl="0" marL="0" rtl="0" algn="l">
              <a:spcBef>
                <a:spcPts val="0"/>
              </a:spcBef>
              <a:spcAft>
                <a:spcPts val="0"/>
              </a:spcAft>
              <a:buNone/>
            </a:pPr>
            <a:r>
              <a:rPr lang="en"/>
              <a:t>Second, </a:t>
            </a:r>
            <a:r>
              <a:rPr b="1" lang="en"/>
              <a:t>many drug names included in this version of the definition with necessary exclusions (e.g., “PCP” is a drug but also an abbreviation used for “primary care physician”). </a:t>
            </a:r>
            <a:r>
              <a:rPr lang="en"/>
              <a:t>Third, </a:t>
            </a:r>
            <a:r>
              <a:rPr b="1" lang="en"/>
              <a:t>the DOSE team identified drug names, including popular brand or slang terms, that were found in chief complaint text and will routinely review this syndrome definition to identify any additional drug names and slang terms to add to a future version of the definition. This is especially true as new drugs enter the market.</a:t>
            </a:r>
            <a:endParaRPr b="1"/>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2bb3b0b4606_0_3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2bb3b0b4606_0_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For Consideration:</a:t>
            </a:r>
            <a:r>
              <a:rPr lang="en"/>
              <a:t> First, the CDC All Opioid Overdose v4 Parsed, CDC All Stimulant Overdose v4 Parsed, and CDC Benzodiazepine Overdose v2 Parsed syndrome definitions are nested within the All Drug Overdose v3 Parsed syndrome definition; thus, everything included in those queries and their associated sub-queries (Heroin and Fentanyl are sub-queries for All Opioid; Methamphetamine and Cocaine are subqueries for All Stimulant) are also included in the All Drug Overdose v3 Parsed syndrome definition. Second, many drug names included in this version of the definition with necessary exclusions (e.g., “PCP” is a drug but also an abbreviation used for “primary care physician”). Third, the DOSE team identified drug names, including popular brand or slang terms, that were found in chief complaint text and will routinely review this syndrome definition to identify any additional drug names and slang terms to add to a future version of the definition. This is especially true as new drugs enter the market. </a:t>
            </a:r>
            <a:endParaRPr/>
          </a:p>
          <a:p>
            <a:pPr indent="0" lvl="0" marL="0" rtl="0" algn="l">
              <a:spcBef>
                <a:spcPts val="0"/>
              </a:spcBef>
              <a:spcAft>
                <a:spcPts val="0"/>
              </a:spcAft>
              <a:buNone/>
            </a:pPr>
            <a:r>
              <a:rPr b="1" lang="en"/>
              <a:t>Limitations:</a:t>
            </a:r>
            <a:r>
              <a:rPr lang="en"/>
              <a:t> This definition was developed to capture suspected nonfatal drug overdoses treated in EDs. However, it is subject to both misclassification and under/overreporting for several reasons, including 4 limited point-of-care confirmatory testing to identify the drug(s) involved in the overdose and reliance on self-report, bystander reports, and/or clinical presentations to determine the drug(s) involved in an overdose. The codes provided in the discharge diagnosis field from the ED visit record do not necessarily represent the final diagnosis of a patient and should be considered preliminary. Additionally, some hospitals may enter all diagnosis codes on a patient’s entire medical history that are not indicative of the current visit, thus resulting in overreporting if codes for historical drug use/abuse/dependence are included. Signs and symptoms of drug overdose may present differently depending on the drug(s) used; however, this revision decreases the potential impact of this limitation by nesting sub-queries in the All Drug Overdose v3 Parsed syndrome definition instead of merging all sub-query terms into syndrome definition syntax. It is not possible in syndromic data to determine the primary reason for a patient’s visit, as syndromic data lack a primary diagnosis field. Therefore, all terms and codes are considered equally (i.e., not in any priority) regardless of what order they are in the record. For some records with multiple descriptions and codes of symptoms and diseases, it may not be possible to determine the exact reason why a patient has entered care at an ED; it is dependent on the chief complaint terms and discharge diagnosis codes provided. For example, someone with shortness of breath and drug use may have been treated at an ED for asthma symptoms and used a prescription opioid as directed. This scenario could be captured as a drug overdose; however, these records were relatively uncommon. Future studies where provider triage notes are available may help validate the use of chief complaints and discharge diagnoses to identify drug overdose visits in syndromic data</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269a73f0498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269a73f0498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2bb3b0b4606_0_2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2bb3b0b4606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269a73f0498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269a73f0498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269a73f0498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269a73f0498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269a73f0498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269a73f0498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White Mountain Regional Medical Center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269a73f0498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269a73f0498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269a73f0498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269a73f0498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Clr>
                <a:schemeClr val="dk1"/>
              </a:buClr>
              <a:buSzPts val="1100"/>
              <a:buFont typeface="Arial"/>
              <a:buNone/>
            </a:pPr>
            <a:r>
              <a:t/>
            </a:r>
            <a:endParaRPr b="1" sz="670">
              <a:solidFill>
                <a:schemeClr val="dk1"/>
              </a:solidFill>
              <a:latin typeface="Lato"/>
              <a:ea typeface="Lato"/>
              <a:cs typeface="Lato"/>
              <a:sym typeface="Lato"/>
            </a:endParaRPr>
          </a:p>
          <a:p>
            <a:pPr indent="0" lvl="0" marL="0" rtl="0" algn="l">
              <a:lnSpc>
                <a:spcPct val="105000"/>
              </a:lnSpc>
              <a:spcBef>
                <a:spcPts val="0"/>
              </a:spcBef>
              <a:spcAft>
                <a:spcPts val="0"/>
              </a:spcAft>
              <a:buClr>
                <a:schemeClr val="dk1"/>
              </a:buClr>
              <a:buSzPts val="1100"/>
              <a:buFont typeface="Arial"/>
              <a:buNone/>
            </a:pPr>
            <a:r>
              <a:rPr b="1" lang="en" sz="622">
                <a:solidFill>
                  <a:schemeClr val="dk1"/>
                </a:solidFill>
              </a:rPr>
              <a:t>1.Banner Baywood Medical Center </a:t>
            </a:r>
            <a:endParaRPr b="1" sz="622">
              <a:solidFill>
                <a:schemeClr val="dk1"/>
              </a:solidFill>
            </a:endParaRPr>
          </a:p>
          <a:p>
            <a:pPr indent="0" lvl="0" marL="0" rtl="0" algn="l">
              <a:lnSpc>
                <a:spcPct val="105000"/>
              </a:lnSpc>
              <a:spcBef>
                <a:spcPts val="0"/>
              </a:spcBef>
              <a:spcAft>
                <a:spcPts val="0"/>
              </a:spcAft>
              <a:buClr>
                <a:schemeClr val="dk1"/>
              </a:buClr>
              <a:buSzPts val="1100"/>
              <a:buFont typeface="Arial"/>
              <a:buNone/>
            </a:pPr>
            <a:r>
              <a:rPr b="1" lang="en" sz="670">
                <a:solidFill>
                  <a:schemeClr val="dk1"/>
                </a:solidFill>
                <a:latin typeface="Lato"/>
                <a:ea typeface="Lato"/>
                <a:cs typeface="Lato"/>
                <a:sym typeface="Lato"/>
              </a:rPr>
              <a:t>2.Banner Boswell Medical Center</a:t>
            </a:r>
            <a:endParaRPr b="1" sz="670">
              <a:solidFill>
                <a:schemeClr val="dk1"/>
              </a:solidFill>
              <a:latin typeface="Lato"/>
              <a:ea typeface="Lato"/>
              <a:cs typeface="Lato"/>
              <a:sym typeface="Lato"/>
            </a:endParaRPr>
          </a:p>
          <a:p>
            <a:pPr indent="0" lvl="0" marL="0" rtl="0" algn="l">
              <a:lnSpc>
                <a:spcPct val="105000"/>
              </a:lnSpc>
              <a:spcBef>
                <a:spcPts val="0"/>
              </a:spcBef>
              <a:spcAft>
                <a:spcPts val="0"/>
              </a:spcAft>
              <a:buClr>
                <a:schemeClr val="dk1"/>
              </a:buClr>
              <a:buSzPts val="1100"/>
              <a:buFont typeface="Arial"/>
              <a:buNone/>
            </a:pPr>
            <a:r>
              <a:rPr b="1" lang="en" sz="670">
                <a:solidFill>
                  <a:schemeClr val="dk1"/>
                </a:solidFill>
                <a:latin typeface="Lato"/>
                <a:ea typeface="Lato"/>
                <a:cs typeface="Lato"/>
                <a:sym typeface="Lato"/>
              </a:rPr>
              <a:t>3.Banner Casa Grande Medical Center</a:t>
            </a:r>
            <a:endParaRPr b="1" sz="670">
              <a:solidFill>
                <a:schemeClr val="dk1"/>
              </a:solidFill>
              <a:latin typeface="Lato"/>
              <a:ea typeface="Lato"/>
              <a:cs typeface="Lato"/>
              <a:sym typeface="Lato"/>
            </a:endParaRPr>
          </a:p>
          <a:p>
            <a:pPr indent="0" lvl="0" marL="0" rtl="0" algn="l">
              <a:lnSpc>
                <a:spcPct val="105000"/>
              </a:lnSpc>
              <a:spcBef>
                <a:spcPts val="0"/>
              </a:spcBef>
              <a:spcAft>
                <a:spcPts val="0"/>
              </a:spcAft>
              <a:buClr>
                <a:schemeClr val="dk1"/>
              </a:buClr>
              <a:buSzPts val="1100"/>
              <a:buFont typeface="Arial"/>
              <a:buNone/>
            </a:pPr>
            <a:r>
              <a:rPr b="1" lang="en" sz="670">
                <a:solidFill>
                  <a:schemeClr val="dk1"/>
                </a:solidFill>
                <a:latin typeface="Lato"/>
                <a:ea typeface="Lato"/>
                <a:cs typeface="Lato"/>
                <a:sym typeface="Lato"/>
              </a:rPr>
              <a:t>4.Banner Del E. Webb Medical Center</a:t>
            </a:r>
            <a:endParaRPr b="1" sz="670">
              <a:solidFill>
                <a:schemeClr val="dk1"/>
              </a:solidFill>
              <a:latin typeface="Lato"/>
              <a:ea typeface="Lato"/>
              <a:cs typeface="Lato"/>
              <a:sym typeface="Lato"/>
            </a:endParaRPr>
          </a:p>
          <a:p>
            <a:pPr indent="0" lvl="0" marL="0" rtl="0" algn="l">
              <a:lnSpc>
                <a:spcPct val="105000"/>
              </a:lnSpc>
              <a:spcBef>
                <a:spcPts val="0"/>
              </a:spcBef>
              <a:spcAft>
                <a:spcPts val="0"/>
              </a:spcAft>
              <a:buClr>
                <a:schemeClr val="dk1"/>
              </a:buClr>
              <a:buSzPts val="1100"/>
              <a:buFont typeface="Arial"/>
              <a:buNone/>
            </a:pPr>
            <a:r>
              <a:rPr b="1" lang="en" sz="670">
                <a:solidFill>
                  <a:schemeClr val="dk1"/>
                </a:solidFill>
                <a:latin typeface="Lato"/>
                <a:ea typeface="Lato"/>
                <a:cs typeface="Lato"/>
                <a:sym typeface="Lato"/>
              </a:rPr>
              <a:t>5. Banner Desert Medical Center</a:t>
            </a:r>
            <a:endParaRPr b="1" sz="670">
              <a:solidFill>
                <a:schemeClr val="dk1"/>
              </a:solidFill>
              <a:latin typeface="Lato"/>
              <a:ea typeface="Lato"/>
              <a:cs typeface="Lato"/>
              <a:sym typeface="Lato"/>
            </a:endParaRPr>
          </a:p>
          <a:p>
            <a:pPr indent="0" lvl="0" marL="0" rtl="0" algn="l">
              <a:lnSpc>
                <a:spcPct val="105000"/>
              </a:lnSpc>
              <a:spcBef>
                <a:spcPts val="0"/>
              </a:spcBef>
              <a:spcAft>
                <a:spcPts val="0"/>
              </a:spcAft>
              <a:buClr>
                <a:schemeClr val="dk1"/>
              </a:buClr>
              <a:buSzPts val="1100"/>
              <a:buFont typeface="Arial"/>
              <a:buNone/>
            </a:pPr>
            <a:r>
              <a:rPr b="1" lang="en" sz="670">
                <a:solidFill>
                  <a:schemeClr val="dk1"/>
                </a:solidFill>
                <a:latin typeface="Lato"/>
                <a:ea typeface="Lato"/>
                <a:cs typeface="Lato"/>
                <a:sym typeface="Lato"/>
              </a:rPr>
              <a:t>6.Banner Estrella Medical Center</a:t>
            </a:r>
            <a:endParaRPr b="1" sz="670">
              <a:solidFill>
                <a:schemeClr val="dk1"/>
              </a:solidFill>
              <a:latin typeface="Lato"/>
              <a:ea typeface="Lato"/>
              <a:cs typeface="Lato"/>
              <a:sym typeface="Lato"/>
            </a:endParaRPr>
          </a:p>
          <a:p>
            <a:pPr indent="0" lvl="0" marL="0" rtl="0" algn="l">
              <a:lnSpc>
                <a:spcPct val="105000"/>
              </a:lnSpc>
              <a:spcBef>
                <a:spcPts val="0"/>
              </a:spcBef>
              <a:spcAft>
                <a:spcPts val="0"/>
              </a:spcAft>
              <a:buClr>
                <a:schemeClr val="dk1"/>
              </a:buClr>
              <a:buSzPts val="1100"/>
              <a:buFont typeface="Arial"/>
              <a:buNone/>
            </a:pPr>
            <a:r>
              <a:rPr b="1" lang="en" sz="670">
                <a:solidFill>
                  <a:schemeClr val="dk1"/>
                </a:solidFill>
                <a:latin typeface="Lato"/>
                <a:ea typeface="Lato"/>
                <a:cs typeface="Lato"/>
                <a:sym typeface="Lato"/>
              </a:rPr>
              <a:t>7.Banner Gateway Medical Center</a:t>
            </a:r>
            <a:endParaRPr b="1" sz="670">
              <a:solidFill>
                <a:schemeClr val="dk1"/>
              </a:solidFill>
              <a:latin typeface="Lato"/>
              <a:ea typeface="Lato"/>
              <a:cs typeface="Lato"/>
              <a:sym typeface="Lato"/>
            </a:endParaRPr>
          </a:p>
          <a:p>
            <a:pPr indent="0" lvl="0" marL="0" rtl="0" algn="l">
              <a:lnSpc>
                <a:spcPct val="105000"/>
              </a:lnSpc>
              <a:spcBef>
                <a:spcPts val="0"/>
              </a:spcBef>
              <a:spcAft>
                <a:spcPts val="0"/>
              </a:spcAft>
              <a:buClr>
                <a:schemeClr val="dk1"/>
              </a:buClr>
              <a:buSzPts val="1100"/>
              <a:buFont typeface="Arial"/>
              <a:buNone/>
            </a:pPr>
            <a:r>
              <a:rPr b="1" lang="en" sz="670">
                <a:solidFill>
                  <a:schemeClr val="dk1"/>
                </a:solidFill>
                <a:latin typeface="Lato"/>
                <a:ea typeface="Lato"/>
                <a:cs typeface="Lato"/>
                <a:sym typeface="Lato"/>
              </a:rPr>
              <a:t>8.Banner Goldfield Medical Center</a:t>
            </a:r>
            <a:endParaRPr b="1" sz="670">
              <a:solidFill>
                <a:schemeClr val="dk1"/>
              </a:solidFill>
              <a:latin typeface="Lato"/>
              <a:ea typeface="Lato"/>
              <a:cs typeface="Lato"/>
              <a:sym typeface="Lato"/>
            </a:endParaRPr>
          </a:p>
          <a:p>
            <a:pPr indent="0" lvl="0" marL="0" rtl="0" algn="l">
              <a:lnSpc>
                <a:spcPct val="105000"/>
              </a:lnSpc>
              <a:spcBef>
                <a:spcPts val="0"/>
              </a:spcBef>
              <a:spcAft>
                <a:spcPts val="0"/>
              </a:spcAft>
              <a:buClr>
                <a:schemeClr val="dk1"/>
              </a:buClr>
              <a:buSzPts val="1100"/>
              <a:buFont typeface="Arial"/>
              <a:buNone/>
            </a:pPr>
            <a:r>
              <a:rPr b="1" lang="en" sz="670">
                <a:solidFill>
                  <a:schemeClr val="dk1"/>
                </a:solidFill>
                <a:latin typeface="Lato"/>
                <a:ea typeface="Lato"/>
                <a:cs typeface="Lato"/>
                <a:sym typeface="Lato"/>
              </a:rPr>
              <a:t>9.Banner Ironwood Medical Center</a:t>
            </a:r>
            <a:endParaRPr b="1" sz="670">
              <a:solidFill>
                <a:schemeClr val="dk1"/>
              </a:solidFill>
              <a:latin typeface="Lato"/>
              <a:ea typeface="Lato"/>
              <a:cs typeface="Lato"/>
              <a:sym typeface="Lato"/>
            </a:endParaRPr>
          </a:p>
          <a:p>
            <a:pPr indent="0" lvl="0" marL="0" rtl="0" algn="l">
              <a:lnSpc>
                <a:spcPct val="105000"/>
              </a:lnSpc>
              <a:spcBef>
                <a:spcPts val="0"/>
              </a:spcBef>
              <a:spcAft>
                <a:spcPts val="0"/>
              </a:spcAft>
              <a:buClr>
                <a:schemeClr val="dk1"/>
              </a:buClr>
              <a:buSzPts val="1100"/>
              <a:buFont typeface="Arial"/>
              <a:buNone/>
            </a:pPr>
            <a:r>
              <a:rPr b="1" lang="en" sz="670">
                <a:solidFill>
                  <a:schemeClr val="dk1"/>
                </a:solidFill>
                <a:latin typeface="Lato"/>
                <a:ea typeface="Lato"/>
                <a:cs typeface="Lato"/>
                <a:sym typeface="Lato"/>
              </a:rPr>
              <a:t>10.Banner Thunderbird Medical Center</a:t>
            </a:r>
            <a:endParaRPr b="1" sz="670">
              <a:solidFill>
                <a:schemeClr val="dk1"/>
              </a:solidFill>
              <a:latin typeface="Lato"/>
              <a:ea typeface="Lato"/>
              <a:cs typeface="Lato"/>
              <a:sym typeface="Lato"/>
            </a:endParaRPr>
          </a:p>
          <a:p>
            <a:pPr indent="0" lvl="0" marL="0" rtl="0" algn="l">
              <a:lnSpc>
                <a:spcPct val="105000"/>
              </a:lnSpc>
              <a:spcBef>
                <a:spcPts val="0"/>
              </a:spcBef>
              <a:spcAft>
                <a:spcPts val="0"/>
              </a:spcAft>
              <a:buClr>
                <a:schemeClr val="dk1"/>
              </a:buClr>
              <a:buSzPts val="1100"/>
              <a:buFont typeface="Arial"/>
              <a:buNone/>
            </a:pPr>
            <a:r>
              <a:rPr b="1" lang="en" sz="670">
                <a:solidFill>
                  <a:schemeClr val="dk1"/>
                </a:solidFill>
                <a:latin typeface="Lato"/>
                <a:ea typeface="Lato"/>
                <a:cs typeface="Lato"/>
                <a:sym typeface="Lato"/>
              </a:rPr>
              <a:t>11. Banner University Medical Center - Phoenix Campus</a:t>
            </a:r>
            <a:endParaRPr b="1" sz="670">
              <a:solidFill>
                <a:schemeClr val="dk1"/>
              </a:solidFill>
              <a:latin typeface="Lato"/>
              <a:ea typeface="Lato"/>
              <a:cs typeface="Lato"/>
              <a:sym typeface="Lato"/>
            </a:endParaRPr>
          </a:p>
          <a:p>
            <a:pPr indent="0" lvl="0" marL="0" rtl="0" algn="l">
              <a:lnSpc>
                <a:spcPct val="105000"/>
              </a:lnSpc>
              <a:spcBef>
                <a:spcPts val="0"/>
              </a:spcBef>
              <a:spcAft>
                <a:spcPts val="0"/>
              </a:spcAft>
              <a:buClr>
                <a:schemeClr val="dk1"/>
              </a:buClr>
              <a:buSzPts val="1100"/>
              <a:buFont typeface="Arial"/>
              <a:buNone/>
            </a:pPr>
            <a:r>
              <a:rPr b="1" lang="en" sz="670">
                <a:solidFill>
                  <a:schemeClr val="dk1"/>
                </a:solidFill>
                <a:latin typeface="Lato"/>
                <a:ea typeface="Lato"/>
                <a:cs typeface="Lato"/>
                <a:sym typeface="Lato"/>
              </a:rPr>
              <a:t>12. Tempe St Luke's Hospital</a:t>
            </a:r>
            <a:endParaRPr b="1" sz="670">
              <a:solidFill>
                <a:schemeClr val="dk1"/>
              </a:solidFill>
              <a:latin typeface="Lato"/>
              <a:ea typeface="Lato"/>
              <a:cs typeface="Lato"/>
              <a:sym typeface="Lato"/>
            </a:endParaRPr>
          </a:p>
          <a:p>
            <a:pPr indent="0" lvl="0" marL="0" rtl="0" algn="l">
              <a:lnSpc>
                <a:spcPct val="105000"/>
              </a:lnSpc>
              <a:spcBef>
                <a:spcPts val="0"/>
              </a:spcBef>
              <a:spcAft>
                <a:spcPts val="0"/>
              </a:spcAft>
              <a:buClr>
                <a:schemeClr val="dk1"/>
              </a:buClr>
              <a:buSzPts val="1100"/>
              <a:buFont typeface="Arial"/>
              <a:buNone/>
            </a:pPr>
            <a:r>
              <a:rPr b="1" lang="en" sz="670">
                <a:solidFill>
                  <a:schemeClr val="dk1"/>
                </a:solidFill>
                <a:latin typeface="Lato"/>
                <a:ea typeface="Lato"/>
                <a:cs typeface="Lato"/>
                <a:sym typeface="Lato"/>
              </a:rPr>
              <a:t>13. Mountain Vista Medical Center</a:t>
            </a:r>
            <a:endParaRPr b="1" sz="670">
              <a:solidFill>
                <a:schemeClr val="dk1"/>
              </a:solidFill>
              <a:latin typeface="Lato"/>
              <a:ea typeface="Lato"/>
              <a:cs typeface="Lato"/>
              <a:sym typeface="Lato"/>
            </a:endParaRPr>
          </a:p>
          <a:p>
            <a:pPr indent="0" lvl="0" marL="0" rtl="0" algn="l">
              <a:lnSpc>
                <a:spcPct val="105000"/>
              </a:lnSpc>
              <a:spcBef>
                <a:spcPts val="0"/>
              </a:spcBef>
              <a:spcAft>
                <a:spcPts val="0"/>
              </a:spcAft>
              <a:buClr>
                <a:schemeClr val="dk1"/>
              </a:buClr>
              <a:buSzPts val="1100"/>
              <a:buFont typeface="Arial"/>
              <a:buNone/>
            </a:pPr>
            <a:r>
              <a:rPr b="1" lang="en" sz="670">
                <a:solidFill>
                  <a:schemeClr val="dk1"/>
                </a:solidFill>
                <a:latin typeface="Lato"/>
                <a:ea typeface="Lato"/>
                <a:cs typeface="Lato"/>
                <a:sym typeface="Lato"/>
              </a:rPr>
              <a:t>14. Banner Page Hospital</a:t>
            </a:r>
            <a:endParaRPr b="1" sz="670">
              <a:solidFill>
                <a:schemeClr val="dk1"/>
              </a:solidFill>
              <a:latin typeface="Lato"/>
              <a:ea typeface="Lato"/>
              <a:cs typeface="Lato"/>
              <a:sym typeface="Lato"/>
            </a:endParaRPr>
          </a:p>
          <a:p>
            <a:pPr indent="0" lvl="0" marL="0" rtl="0" algn="l">
              <a:lnSpc>
                <a:spcPct val="105000"/>
              </a:lnSpc>
              <a:spcBef>
                <a:spcPts val="0"/>
              </a:spcBef>
              <a:spcAft>
                <a:spcPts val="0"/>
              </a:spcAft>
              <a:buClr>
                <a:schemeClr val="dk1"/>
              </a:buClr>
              <a:buSzPts val="1100"/>
              <a:buFont typeface="Arial"/>
              <a:buNone/>
            </a:pPr>
            <a:r>
              <a:rPr b="1" lang="en" sz="670">
                <a:solidFill>
                  <a:schemeClr val="dk1"/>
                </a:solidFill>
                <a:latin typeface="Lato"/>
                <a:ea typeface="Lato"/>
                <a:cs typeface="Lato"/>
                <a:sym typeface="Lato"/>
              </a:rPr>
              <a:t>15. St Joseph's Hospital and Medical Center</a:t>
            </a:r>
            <a:endParaRPr b="1" sz="670">
              <a:solidFill>
                <a:schemeClr val="dk1"/>
              </a:solidFill>
              <a:latin typeface="Lato"/>
              <a:ea typeface="Lato"/>
              <a:cs typeface="Lato"/>
              <a:sym typeface="Lato"/>
            </a:endParaRPr>
          </a:p>
          <a:p>
            <a:pPr indent="0" lvl="0" marL="0" rtl="0" algn="l">
              <a:lnSpc>
                <a:spcPct val="105000"/>
              </a:lnSpc>
              <a:spcBef>
                <a:spcPts val="0"/>
              </a:spcBef>
              <a:spcAft>
                <a:spcPts val="0"/>
              </a:spcAft>
              <a:buClr>
                <a:schemeClr val="dk1"/>
              </a:buClr>
              <a:buSzPts val="1100"/>
              <a:buFont typeface="Arial"/>
              <a:buNone/>
            </a:pPr>
            <a:r>
              <a:rPr b="1" lang="en" sz="670">
                <a:solidFill>
                  <a:schemeClr val="dk1"/>
                </a:solidFill>
                <a:latin typeface="Lato"/>
                <a:ea typeface="Lato"/>
                <a:cs typeface="Lato"/>
                <a:sym typeface="Lato"/>
              </a:rPr>
              <a:t>16. St Joseph's Westgate Medical Center</a:t>
            </a:r>
            <a:endParaRPr b="1" sz="670">
              <a:solidFill>
                <a:schemeClr val="dk1"/>
              </a:solidFill>
              <a:latin typeface="Lato"/>
              <a:ea typeface="Lato"/>
              <a:cs typeface="Lato"/>
              <a:sym typeface="Lato"/>
            </a:endParaRPr>
          </a:p>
          <a:p>
            <a:pPr indent="0" lvl="0" marL="0" rtl="0" algn="l">
              <a:lnSpc>
                <a:spcPct val="105000"/>
              </a:lnSpc>
              <a:spcBef>
                <a:spcPts val="0"/>
              </a:spcBef>
              <a:spcAft>
                <a:spcPts val="0"/>
              </a:spcAft>
              <a:buClr>
                <a:schemeClr val="dk1"/>
              </a:buClr>
              <a:buSzPts val="1100"/>
              <a:buFont typeface="Arial"/>
              <a:buNone/>
            </a:pPr>
            <a:r>
              <a:rPr b="1" lang="en" sz="670">
                <a:solidFill>
                  <a:schemeClr val="dk1"/>
                </a:solidFill>
                <a:latin typeface="Lato"/>
                <a:ea typeface="Lato"/>
                <a:cs typeface="Lato"/>
                <a:sym typeface="Lato"/>
              </a:rPr>
              <a:t>17. Yavapai Regional Medical Center - East Campus</a:t>
            </a:r>
            <a:endParaRPr b="1" sz="670">
              <a:solidFill>
                <a:schemeClr val="dk1"/>
              </a:solidFill>
              <a:latin typeface="Lato"/>
              <a:ea typeface="Lato"/>
              <a:cs typeface="Lato"/>
              <a:sym typeface="Lato"/>
            </a:endParaRPr>
          </a:p>
          <a:p>
            <a:pPr indent="0" lvl="0" marL="0" rtl="0" algn="l">
              <a:lnSpc>
                <a:spcPct val="105000"/>
              </a:lnSpc>
              <a:spcBef>
                <a:spcPts val="0"/>
              </a:spcBef>
              <a:spcAft>
                <a:spcPts val="0"/>
              </a:spcAft>
              <a:buClr>
                <a:schemeClr val="dk1"/>
              </a:buClr>
              <a:buSzPts val="1100"/>
              <a:buFont typeface="Arial"/>
              <a:buNone/>
            </a:pPr>
            <a:r>
              <a:rPr b="1" lang="en" sz="670">
                <a:solidFill>
                  <a:schemeClr val="dk1"/>
                </a:solidFill>
                <a:latin typeface="Lato"/>
                <a:ea typeface="Lato"/>
                <a:cs typeface="Lato"/>
                <a:sym typeface="Lato"/>
              </a:rPr>
              <a:t>18.Yavapai Regional Medical Center - West Campus</a:t>
            </a:r>
            <a:endParaRPr b="1" sz="670">
              <a:solidFill>
                <a:schemeClr val="dk1"/>
              </a:solidFill>
              <a:latin typeface="Lato"/>
              <a:ea typeface="Lato"/>
              <a:cs typeface="Lato"/>
              <a:sym typeface="Lato"/>
            </a:endParaRPr>
          </a:p>
          <a:p>
            <a:pPr indent="0" lvl="0" marL="0" rtl="0" algn="l">
              <a:lnSpc>
                <a:spcPct val="105000"/>
              </a:lnSpc>
              <a:spcBef>
                <a:spcPts val="0"/>
              </a:spcBef>
              <a:spcAft>
                <a:spcPts val="0"/>
              </a:spcAft>
              <a:buClr>
                <a:schemeClr val="dk1"/>
              </a:buClr>
              <a:buSzPts val="1100"/>
              <a:buFont typeface="Arial"/>
              <a:buNone/>
            </a:pPr>
            <a:r>
              <a:rPr b="1" lang="en" sz="670">
                <a:solidFill>
                  <a:schemeClr val="dk1"/>
                </a:solidFill>
                <a:latin typeface="Lato"/>
                <a:ea typeface="Lato"/>
                <a:cs typeface="Lato"/>
                <a:sym typeface="Lato"/>
              </a:rPr>
              <a:t>19. Banner Payson  Medical Center </a:t>
            </a:r>
            <a:endParaRPr b="1" sz="670">
              <a:solidFill>
                <a:schemeClr val="dk1"/>
              </a:solidFill>
              <a:latin typeface="Lato"/>
              <a:ea typeface="Lato"/>
              <a:cs typeface="Lato"/>
              <a:sym typeface="Lato"/>
            </a:endParaRPr>
          </a:p>
          <a:p>
            <a:pPr indent="0" lvl="0" marL="0" rtl="0" algn="l">
              <a:lnSpc>
                <a:spcPct val="105000"/>
              </a:lnSpc>
              <a:spcBef>
                <a:spcPts val="0"/>
              </a:spcBef>
              <a:spcAft>
                <a:spcPts val="0"/>
              </a:spcAft>
              <a:buClr>
                <a:schemeClr val="dk1"/>
              </a:buClr>
              <a:buSzPts val="1100"/>
              <a:buFont typeface="Arial"/>
              <a:buNone/>
            </a:pPr>
            <a:r>
              <a:rPr b="1" lang="en" sz="670">
                <a:solidFill>
                  <a:schemeClr val="dk1"/>
                </a:solidFill>
                <a:latin typeface="Lato"/>
                <a:ea typeface="Lato"/>
                <a:cs typeface="Lato"/>
                <a:sym typeface="Lato"/>
              </a:rPr>
              <a:t>20. Chandler Regional Medical Center</a:t>
            </a:r>
            <a:endParaRPr b="1" sz="670">
              <a:solidFill>
                <a:schemeClr val="dk1"/>
              </a:solidFill>
              <a:latin typeface="Lato"/>
              <a:ea typeface="Lato"/>
              <a:cs typeface="Lato"/>
              <a:sym typeface="Lato"/>
            </a:endParaRPr>
          </a:p>
          <a:p>
            <a:pPr indent="0" lvl="0" marL="0" rtl="0" algn="l">
              <a:lnSpc>
                <a:spcPct val="105000"/>
              </a:lnSpc>
              <a:spcBef>
                <a:spcPts val="0"/>
              </a:spcBef>
              <a:spcAft>
                <a:spcPts val="0"/>
              </a:spcAft>
              <a:buClr>
                <a:schemeClr val="dk1"/>
              </a:buClr>
              <a:buSzPts val="1100"/>
              <a:buFont typeface="Arial"/>
              <a:buNone/>
            </a:pPr>
            <a:r>
              <a:rPr b="1" lang="en" sz="670">
                <a:solidFill>
                  <a:schemeClr val="dk1"/>
                </a:solidFill>
                <a:latin typeface="Lato"/>
                <a:ea typeface="Lato"/>
                <a:cs typeface="Lato"/>
                <a:sym typeface="Lato"/>
              </a:rPr>
              <a:t>21. Mercy Gilbert Medical Center</a:t>
            </a:r>
            <a:endParaRPr b="1" sz="670">
              <a:solidFill>
                <a:schemeClr val="dk1"/>
              </a:solidFill>
              <a:latin typeface="Lato"/>
              <a:ea typeface="Lato"/>
              <a:cs typeface="Lato"/>
              <a:sym typeface="Lato"/>
            </a:endParaRPr>
          </a:p>
          <a:p>
            <a:pPr indent="0" lvl="0" marL="0" rtl="0" algn="l">
              <a:lnSpc>
                <a:spcPct val="105000"/>
              </a:lnSpc>
              <a:spcBef>
                <a:spcPts val="0"/>
              </a:spcBef>
              <a:spcAft>
                <a:spcPts val="0"/>
              </a:spcAft>
              <a:buClr>
                <a:schemeClr val="dk1"/>
              </a:buClr>
              <a:buSzPts val="1100"/>
              <a:buFont typeface="Arial"/>
              <a:buNone/>
            </a:pPr>
            <a:r>
              <a:rPr b="1" lang="en" sz="670">
                <a:solidFill>
                  <a:schemeClr val="dk1"/>
                </a:solidFill>
                <a:latin typeface="Lato"/>
                <a:ea typeface="Lato"/>
                <a:cs typeface="Lato"/>
                <a:sym typeface="Lato"/>
              </a:rPr>
              <a:t>22. Deer Valley Medical Center</a:t>
            </a:r>
            <a:endParaRPr b="1" sz="670">
              <a:solidFill>
                <a:schemeClr val="dk1"/>
              </a:solidFill>
              <a:latin typeface="Lato"/>
              <a:ea typeface="Lato"/>
              <a:cs typeface="Lato"/>
              <a:sym typeface="Lato"/>
            </a:endParaRPr>
          </a:p>
          <a:p>
            <a:pPr indent="0" lvl="0" marL="0" rtl="0" algn="l">
              <a:lnSpc>
                <a:spcPct val="105000"/>
              </a:lnSpc>
              <a:spcBef>
                <a:spcPts val="0"/>
              </a:spcBef>
              <a:spcAft>
                <a:spcPts val="0"/>
              </a:spcAft>
              <a:buClr>
                <a:schemeClr val="dk1"/>
              </a:buClr>
              <a:buSzPts val="1100"/>
              <a:buFont typeface="Arial"/>
              <a:buNone/>
            </a:pPr>
            <a:r>
              <a:rPr b="1" lang="en" sz="670">
                <a:solidFill>
                  <a:schemeClr val="dk1"/>
                </a:solidFill>
                <a:latin typeface="Lato"/>
                <a:ea typeface="Lato"/>
                <a:cs typeface="Lato"/>
                <a:sym typeface="Lato"/>
              </a:rPr>
              <a:t>23. John C. Lincoln Medical Center</a:t>
            </a:r>
            <a:endParaRPr b="1" sz="670">
              <a:solidFill>
                <a:schemeClr val="dk1"/>
              </a:solidFill>
              <a:latin typeface="Lato"/>
              <a:ea typeface="Lato"/>
              <a:cs typeface="Lato"/>
              <a:sym typeface="Lato"/>
            </a:endParaRPr>
          </a:p>
          <a:p>
            <a:pPr indent="0" lvl="0" marL="0" rtl="0" algn="l">
              <a:lnSpc>
                <a:spcPct val="105000"/>
              </a:lnSpc>
              <a:spcBef>
                <a:spcPts val="0"/>
              </a:spcBef>
              <a:spcAft>
                <a:spcPts val="0"/>
              </a:spcAft>
              <a:buClr>
                <a:schemeClr val="dk1"/>
              </a:buClr>
              <a:buSzPts val="1100"/>
              <a:buFont typeface="Arial"/>
              <a:buNone/>
            </a:pPr>
            <a:r>
              <a:rPr b="1" lang="en" sz="670">
                <a:solidFill>
                  <a:schemeClr val="dk1"/>
                </a:solidFill>
                <a:latin typeface="Lato"/>
                <a:ea typeface="Lato"/>
                <a:cs typeface="Lato"/>
                <a:sym typeface="Lato"/>
              </a:rPr>
              <a:t>24. Scottsdale Osborn Medical Center </a:t>
            </a:r>
            <a:endParaRPr b="1" sz="670">
              <a:solidFill>
                <a:schemeClr val="dk1"/>
              </a:solidFill>
              <a:latin typeface="Lato"/>
              <a:ea typeface="Lato"/>
              <a:cs typeface="Lato"/>
              <a:sym typeface="Lato"/>
            </a:endParaRPr>
          </a:p>
          <a:p>
            <a:pPr indent="0" lvl="0" marL="0" rtl="0" algn="l">
              <a:lnSpc>
                <a:spcPct val="105000"/>
              </a:lnSpc>
              <a:spcBef>
                <a:spcPts val="0"/>
              </a:spcBef>
              <a:spcAft>
                <a:spcPts val="0"/>
              </a:spcAft>
              <a:buClr>
                <a:schemeClr val="dk1"/>
              </a:buClr>
              <a:buSzPts val="1100"/>
              <a:buFont typeface="Arial"/>
              <a:buNone/>
            </a:pPr>
            <a:r>
              <a:rPr b="1" lang="en" sz="670">
                <a:solidFill>
                  <a:schemeClr val="dk1"/>
                </a:solidFill>
                <a:latin typeface="Lato"/>
                <a:ea typeface="Lato"/>
                <a:cs typeface="Lato"/>
                <a:sym typeface="Lato"/>
              </a:rPr>
              <a:t>25. Scottsdale Shea Medical Center</a:t>
            </a:r>
            <a:endParaRPr b="1" sz="670">
              <a:solidFill>
                <a:schemeClr val="dk1"/>
              </a:solidFill>
              <a:latin typeface="Lato"/>
              <a:ea typeface="Lato"/>
              <a:cs typeface="Lato"/>
              <a:sym typeface="Lato"/>
            </a:endParaRPr>
          </a:p>
          <a:p>
            <a:pPr indent="0" lvl="0" marL="0" rtl="0" algn="l">
              <a:lnSpc>
                <a:spcPct val="105000"/>
              </a:lnSpc>
              <a:spcBef>
                <a:spcPts val="0"/>
              </a:spcBef>
              <a:spcAft>
                <a:spcPts val="0"/>
              </a:spcAft>
              <a:buClr>
                <a:schemeClr val="dk1"/>
              </a:buClr>
              <a:buSzPts val="1100"/>
              <a:buFont typeface="Arial"/>
              <a:buNone/>
            </a:pPr>
            <a:r>
              <a:rPr b="1" lang="en" sz="670">
                <a:solidFill>
                  <a:schemeClr val="dk1"/>
                </a:solidFill>
                <a:latin typeface="Lato"/>
                <a:ea typeface="Lato"/>
                <a:cs typeface="Lato"/>
                <a:sym typeface="Lato"/>
              </a:rPr>
              <a:t>26.Scottsdale Thompson Peak Medical Center</a:t>
            </a:r>
            <a:endParaRPr b="1" sz="670">
              <a:solidFill>
                <a:schemeClr val="dk1"/>
              </a:solidFill>
              <a:latin typeface="Lato"/>
              <a:ea typeface="Lato"/>
              <a:cs typeface="Lato"/>
              <a:sym typeface="Lato"/>
            </a:endParaRPr>
          </a:p>
          <a:p>
            <a:pPr indent="0" lvl="0" marL="0" rtl="0" algn="l">
              <a:lnSpc>
                <a:spcPct val="105000"/>
              </a:lnSpc>
              <a:spcBef>
                <a:spcPts val="0"/>
              </a:spcBef>
              <a:spcAft>
                <a:spcPts val="0"/>
              </a:spcAft>
              <a:buClr>
                <a:schemeClr val="dk1"/>
              </a:buClr>
              <a:buSzPts val="1100"/>
              <a:buFont typeface="Arial"/>
              <a:buNone/>
            </a:pPr>
            <a:r>
              <a:rPr b="1" lang="en" sz="670">
                <a:solidFill>
                  <a:schemeClr val="dk1"/>
                </a:solidFill>
                <a:latin typeface="Lato"/>
                <a:ea typeface="Lato"/>
                <a:cs typeface="Lato"/>
                <a:sym typeface="Lato"/>
              </a:rPr>
              <a:t>27. Abrazo Arizona heart hospital </a:t>
            </a:r>
            <a:endParaRPr b="1" sz="670">
              <a:solidFill>
                <a:schemeClr val="dk1"/>
              </a:solidFill>
              <a:latin typeface="Lato"/>
              <a:ea typeface="Lato"/>
              <a:cs typeface="Lato"/>
              <a:sym typeface="Lato"/>
            </a:endParaRPr>
          </a:p>
          <a:p>
            <a:pPr indent="0" lvl="0" marL="0" rtl="0" algn="l">
              <a:lnSpc>
                <a:spcPct val="105000"/>
              </a:lnSpc>
              <a:spcBef>
                <a:spcPts val="0"/>
              </a:spcBef>
              <a:spcAft>
                <a:spcPts val="0"/>
              </a:spcAft>
              <a:buClr>
                <a:schemeClr val="dk1"/>
              </a:buClr>
              <a:buSzPts val="1100"/>
              <a:buFont typeface="Arial"/>
              <a:buNone/>
            </a:pPr>
            <a:r>
              <a:rPr b="1" lang="en" sz="670">
                <a:solidFill>
                  <a:schemeClr val="dk1"/>
                </a:solidFill>
                <a:latin typeface="Lato"/>
                <a:ea typeface="Lato"/>
                <a:cs typeface="Lato"/>
                <a:sym typeface="Lato"/>
              </a:rPr>
              <a:t>28. Abrazo Arrowhead Campus</a:t>
            </a:r>
            <a:endParaRPr b="1" sz="670">
              <a:solidFill>
                <a:schemeClr val="dk1"/>
              </a:solidFill>
              <a:latin typeface="Lato"/>
              <a:ea typeface="Lato"/>
              <a:cs typeface="Lato"/>
              <a:sym typeface="Lato"/>
            </a:endParaRPr>
          </a:p>
          <a:p>
            <a:pPr indent="0" lvl="0" marL="0" rtl="0" algn="l">
              <a:lnSpc>
                <a:spcPct val="105000"/>
              </a:lnSpc>
              <a:spcBef>
                <a:spcPts val="0"/>
              </a:spcBef>
              <a:spcAft>
                <a:spcPts val="0"/>
              </a:spcAft>
              <a:buClr>
                <a:schemeClr val="dk1"/>
              </a:buClr>
              <a:buSzPts val="1100"/>
              <a:buFont typeface="Arial"/>
              <a:buNone/>
            </a:pPr>
            <a:r>
              <a:rPr b="1" lang="en" sz="670">
                <a:solidFill>
                  <a:schemeClr val="dk1"/>
                </a:solidFill>
                <a:latin typeface="Lato"/>
                <a:ea typeface="Lato"/>
                <a:cs typeface="Lato"/>
                <a:sym typeface="Lato"/>
              </a:rPr>
              <a:t>29. Abrazo Buckeye Emergency Center</a:t>
            </a:r>
            <a:endParaRPr b="1" sz="670">
              <a:solidFill>
                <a:schemeClr val="dk1"/>
              </a:solidFill>
              <a:latin typeface="Lato"/>
              <a:ea typeface="Lato"/>
              <a:cs typeface="Lato"/>
              <a:sym typeface="Lato"/>
            </a:endParaRPr>
          </a:p>
          <a:p>
            <a:pPr indent="0" lvl="0" marL="0" rtl="0" algn="l">
              <a:lnSpc>
                <a:spcPct val="105000"/>
              </a:lnSpc>
              <a:spcBef>
                <a:spcPts val="0"/>
              </a:spcBef>
              <a:spcAft>
                <a:spcPts val="0"/>
              </a:spcAft>
              <a:buClr>
                <a:schemeClr val="dk1"/>
              </a:buClr>
              <a:buSzPts val="1100"/>
              <a:buFont typeface="Arial"/>
              <a:buNone/>
            </a:pPr>
            <a:r>
              <a:rPr b="1" lang="en" sz="670">
                <a:solidFill>
                  <a:schemeClr val="dk1"/>
                </a:solidFill>
                <a:latin typeface="Lato"/>
                <a:ea typeface="Lato"/>
                <a:cs typeface="Lato"/>
                <a:sym typeface="Lato"/>
              </a:rPr>
              <a:t>30. Abrazo Cave Creek Hospital </a:t>
            </a:r>
            <a:endParaRPr b="1" sz="670">
              <a:solidFill>
                <a:schemeClr val="dk1"/>
              </a:solidFill>
              <a:latin typeface="Lato"/>
              <a:ea typeface="Lato"/>
              <a:cs typeface="Lato"/>
              <a:sym typeface="Lato"/>
            </a:endParaRPr>
          </a:p>
          <a:p>
            <a:pPr indent="0" lvl="0" marL="0" rtl="0" algn="l">
              <a:lnSpc>
                <a:spcPct val="105000"/>
              </a:lnSpc>
              <a:spcBef>
                <a:spcPts val="0"/>
              </a:spcBef>
              <a:spcAft>
                <a:spcPts val="0"/>
              </a:spcAft>
              <a:buClr>
                <a:schemeClr val="dk1"/>
              </a:buClr>
              <a:buSzPts val="1100"/>
              <a:buFont typeface="Arial"/>
              <a:buNone/>
            </a:pPr>
            <a:r>
              <a:rPr b="1" lang="en" sz="670">
                <a:solidFill>
                  <a:schemeClr val="dk1"/>
                </a:solidFill>
                <a:latin typeface="Lato"/>
                <a:ea typeface="Lato"/>
                <a:cs typeface="Lato"/>
                <a:sym typeface="Lato"/>
              </a:rPr>
              <a:t>31. Abrazo Central Campus </a:t>
            </a:r>
            <a:endParaRPr b="1" sz="670">
              <a:solidFill>
                <a:schemeClr val="dk1"/>
              </a:solidFill>
              <a:latin typeface="Lato"/>
              <a:ea typeface="Lato"/>
              <a:cs typeface="Lato"/>
              <a:sym typeface="Lato"/>
            </a:endParaRPr>
          </a:p>
          <a:p>
            <a:pPr indent="0" lvl="0" marL="0" rtl="0" algn="l">
              <a:lnSpc>
                <a:spcPct val="105000"/>
              </a:lnSpc>
              <a:spcBef>
                <a:spcPts val="0"/>
              </a:spcBef>
              <a:spcAft>
                <a:spcPts val="0"/>
              </a:spcAft>
              <a:buClr>
                <a:schemeClr val="dk1"/>
              </a:buClr>
              <a:buSzPts val="1100"/>
              <a:buFont typeface="Arial"/>
              <a:buNone/>
            </a:pPr>
            <a:r>
              <a:rPr b="1" lang="en" sz="670">
                <a:solidFill>
                  <a:schemeClr val="dk1"/>
                </a:solidFill>
                <a:latin typeface="Lato"/>
                <a:ea typeface="Lato"/>
                <a:cs typeface="Lato"/>
                <a:sym typeface="Lato"/>
              </a:rPr>
              <a:t>32. Abrazo Peoria  Emergency Center </a:t>
            </a:r>
            <a:endParaRPr b="1" sz="670">
              <a:solidFill>
                <a:schemeClr val="dk1"/>
              </a:solidFill>
              <a:latin typeface="Lato"/>
              <a:ea typeface="Lato"/>
              <a:cs typeface="Lato"/>
              <a:sym typeface="Lato"/>
            </a:endParaRPr>
          </a:p>
          <a:p>
            <a:pPr indent="0" lvl="0" marL="0" rtl="0" algn="l">
              <a:lnSpc>
                <a:spcPct val="105000"/>
              </a:lnSpc>
              <a:spcBef>
                <a:spcPts val="0"/>
              </a:spcBef>
              <a:spcAft>
                <a:spcPts val="0"/>
              </a:spcAft>
              <a:buClr>
                <a:schemeClr val="dk1"/>
              </a:buClr>
              <a:buSzPts val="1100"/>
              <a:buFont typeface="Arial"/>
              <a:buNone/>
            </a:pPr>
            <a:r>
              <a:rPr b="1" lang="en" sz="670">
                <a:solidFill>
                  <a:schemeClr val="dk1"/>
                </a:solidFill>
                <a:latin typeface="Lato"/>
                <a:ea typeface="Lato"/>
                <a:cs typeface="Lato"/>
                <a:sym typeface="Lato"/>
              </a:rPr>
              <a:t>33. Abrazo Scottsdale Campus </a:t>
            </a:r>
            <a:endParaRPr b="1" sz="670">
              <a:solidFill>
                <a:schemeClr val="dk1"/>
              </a:solidFill>
              <a:latin typeface="Lato"/>
              <a:ea typeface="Lato"/>
              <a:cs typeface="Lato"/>
              <a:sym typeface="Lato"/>
            </a:endParaRPr>
          </a:p>
          <a:p>
            <a:pPr indent="0" lvl="0" marL="0" rtl="0" algn="l">
              <a:lnSpc>
                <a:spcPct val="95000"/>
              </a:lnSpc>
              <a:spcBef>
                <a:spcPts val="0"/>
              </a:spcBef>
              <a:spcAft>
                <a:spcPts val="0"/>
              </a:spcAft>
              <a:buClr>
                <a:schemeClr val="dk1"/>
              </a:buClr>
              <a:buSzPts val="1100"/>
              <a:buFont typeface="Arial"/>
              <a:buNone/>
            </a:pPr>
            <a:r>
              <a:rPr b="1" lang="en" sz="860">
                <a:solidFill>
                  <a:schemeClr val="dk1"/>
                </a:solidFill>
                <a:latin typeface="Lato"/>
                <a:ea typeface="Lato"/>
                <a:cs typeface="Lato"/>
                <a:sym typeface="Lato"/>
              </a:rPr>
              <a:t>34. Abrazo Surprise Hospital </a:t>
            </a:r>
            <a:endParaRPr b="1" sz="860">
              <a:solidFill>
                <a:schemeClr val="dk1"/>
              </a:solidFill>
              <a:latin typeface="Lato"/>
              <a:ea typeface="Lato"/>
              <a:cs typeface="Lato"/>
              <a:sym typeface="Lato"/>
            </a:endParaRPr>
          </a:p>
          <a:p>
            <a:pPr indent="0" lvl="0" marL="0" rtl="0" algn="l">
              <a:lnSpc>
                <a:spcPct val="95000"/>
              </a:lnSpc>
              <a:spcBef>
                <a:spcPts val="0"/>
              </a:spcBef>
              <a:spcAft>
                <a:spcPts val="0"/>
              </a:spcAft>
              <a:buClr>
                <a:schemeClr val="dk1"/>
              </a:buClr>
              <a:buSzPts val="1100"/>
              <a:buFont typeface="Arial"/>
              <a:buNone/>
            </a:pPr>
            <a:r>
              <a:rPr b="1" lang="en" sz="860">
                <a:solidFill>
                  <a:schemeClr val="dk1"/>
                </a:solidFill>
                <a:latin typeface="Lato"/>
                <a:ea typeface="Lato"/>
                <a:cs typeface="Lato"/>
                <a:sym typeface="Lato"/>
              </a:rPr>
              <a:t>35. Abrazo West Campus </a:t>
            </a:r>
            <a:endParaRPr b="1" sz="860">
              <a:solidFill>
                <a:schemeClr val="dk1"/>
              </a:solidFill>
              <a:latin typeface="Lato"/>
              <a:ea typeface="Lato"/>
              <a:cs typeface="Lato"/>
              <a:sym typeface="Lato"/>
            </a:endParaRPr>
          </a:p>
          <a:p>
            <a:pPr indent="0" lvl="0" marL="0" rtl="0" algn="l">
              <a:lnSpc>
                <a:spcPct val="95000"/>
              </a:lnSpc>
              <a:spcBef>
                <a:spcPts val="0"/>
              </a:spcBef>
              <a:spcAft>
                <a:spcPts val="0"/>
              </a:spcAft>
              <a:buClr>
                <a:schemeClr val="dk1"/>
              </a:buClr>
              <a:buSzPts val="1100"/>
              <a:buFont typeface="Arial"/>
              <a:buNone/>
            </a:pPr>
            <a:r>
              <a:rPr b="1" lang="en" sz="860">
                <a:solidFill>
                  <a:schemeClr val="dk1"/>
                </a:solidFill>
                <a:latin typeface="Lato"/>
                <a:ea typeface="Lato"/>
                <a:cs typeface="Lato"/>
                <a:sym typeface="Lato"/>
              </a:rPr>
              <a:t>36. AZ General Hospital - Ahwatukee Emergency Room</a:t>
            </a:r>
            <a:endParaRPr b="1" sz="860">
              <a:solidFill>
                <a:schemeClr val="dk1"/>
              </a:solidFill>
              <a:latin typeface="Lato"/>
              <a:ea typeface="Lato"/>
              <a:cs typeface="Lato"/>
              <a:sym typeface="Lato"/>
            </a:endParaRPr>
          </a:p>
          <a:p>
            <a:pPr indent="0" lvl="0" marL="0" rtl="0" algn="l">
              <a:lnSpc>
                <a:spcPct val="95000"/>
              </a:lnSpc>
              <a:spcBef>
                <a:spcPts val="0"/>
              </a:spcBef>
              <a:spcAft>
                <a:spcPts val="0"/>
              </a:spcAft>
              <a:buClr>
                <a:schemeClr val="dk1"/>
              </a:buClr>
              <a:buSzPts val="1100"/>
              <a:buFont typeface="Arial"/>
              <a:buNone/>
            </a:pPr>
            <a:r>
              <a:rPr b="1" lang="en" sz="860">
                <a:solidFill>
                  <a:schemeClr val="dk1"/>
                </a:solidFill>
                <a:latin typeface="Lato"/>
                <a:ea typeface="Lato"/>
                <a:cs typeface="Lato"/>
                <a:sym typeface="Lato"/>
              </a:rPr>
              <a:t>37 Arizona General Hospital - Chandler McQueen Emergency Room</a:t>
            </a:r>
            <a:endParaRPr b="1" sz="860">
              <a:solidFill>
                <a:schemeClr val="dk1"/>
              </a:solidFill>
              <a:latin typeface="Lato"/>
              <a:ea typeface="Lato"/>
              <a:cs typeface="Lato"/>
              <a:sym typeface="Lato"/>
            </a:endParaRPr>
          </a:p>
          <a:p>
            <a:pPr indent="0" lvl="0" marL="0" rtl="0" algn="l">
              <a:lnSpc>
                <a:spcPct val="95000"/>
              </a:lnSpc>
              <a:spcBef>
                <a:spcPts val="0"/>
              </a:spcBef>
              <a:spcAft>
                <a:spcPts val="0"/>
              </a:spcAft>
              <a:buClr>
                <a:schemeClr val="dk1"/>
              </a:buClr>
              <a:buSzPts val="1100"/>
              <a:buFont typeface="Arial"/>
              <a:buNone/>
            </a:pPr>
            <a:r>
              <a:rPr b="1" lang="en" sz="860">
                <a:solidFill>
                  <a:schemeClr val="dk1"/>
                </a:solidFill>
                <a:latin typeface="Lato"/>
                <a:ea typeface="Lato"/>
                <a:cs typeface="Lato"/>
                <a:sym typeface="Lato"/>
              </a:rPr>
              <a:t>38. Arizona General Hospital - Gilbert Emergency Room</a:t>
            </a:r>
            <a:endParaRPr b="1" sz="860">
              <a:solidFill>
                <a:schemeClr val="dk1"/>
              </a:solidFill>
              <a:latin typeface="Lato"/>
              <a:ea typeface="Lato"/>
              <a:cs typeface="Lato"/>
              <a:sym typeface="Lato"/>
            </a:endParaRPr>
          </a:p>
          <a:p>
            <a:pPr indent="0" lvl="0" marL="0" rtl="0" algn="l">
              <a:lnSpc>
                <a:spcPct val="95000"/>
              </a:lnSpc>
              <a:spcBef>
                <a:spcPts val="0"/>
              </a:spcBef>
              <a:spcAft>
                <a:spcPts val="0"/>
              </a:spcAft>
              <a:buClr>
                <a:schemeClr val="dk1"/>
              </a:buClr>
              <a:buSzPts val="1100"/>
              <a:buFont typeface="Arial"/>
              <a:buNone/>
            </a:pPr>
            <a:r>
              <a:rPr b="1" lang="en" sz="860">
                <a:solidFill>
                  <a:schemeClr val="dk1"/>
                </a:solidFill>
                <a:latin typeface="Lato"/>
                <a:ea typeface="Lato"/>
                <a:cs typeface="Lato"/>
                <a:sym typeface="Lato"/>
              </a:rPr>
              <a:t>39. Arizona General Hospital - Glendale Camelback Emergency Room</a:t>
            </a:r>
            <a:endParaRPr b="1" sz="860">
              <a:solidFill>
                <a:schemeClr val="dk1"/>
              </a:solidFill>
              <a:latin typeface="Lato"/>
              <a:ea typeface="Lato"/>
              <a:cs typeface="Lato"/>
              <a:sym typeface="Lato"/>
            </a:endParaRPr>
          </a:p>
          <a:p>
            <a:pPr indent="0" lvl="0" marL="0" rtl="0" algn="l">
              <a:lnSpc>
                <a:spcPct val="95000"/>
              </a:lnSpc>
              <a:spcBef>
                <a:spcPts val="0"/>
              </a:spcBef>
              <a:spcAft>
                <a:spcPts val="0"/>
              </a:spcAft>
              <a:buClr>
                <a:schemeClr val="dk1"/>
              </a:buClr>
              <a:buSzPts val="1100"/>
              <a:buFont typeface="Arial"/>
              <a:buNone/>
            </a:pPr>
            <a:r>
              <a:rPr b="1" lang="en" sz="860">
                <a:solidFill>
                  <a:schemeClr val="dk1"/>
                </a:solidFill>
                <a:latin typeface="Lato"/>
                <a:ea typeface="Lato"/>
                <a:cs typeface="Lato"/>
                <a:sym typeface="Lato"/>
              </a:rPr>
              <a:t>40. Arizona General Hospital - Goodyear Emergency Room</a:t>
            </a:r>
            <a:endParaRPr b="1" sz="860">
              <a:solidFill>
                <a:schemeClr val="dk1"/>
              </a:solidFill>
              <a:latin typeface="Lato"/>
              <a:ea typeface="Lato"/>
              <a:cs typeface="Lato"/>
              <a:sym typeface="Lato"/>
            </a:endParaRPr>
          </a:p>
          <a:p>
            <a:pPr indent="0" lvl="0" marL="0" rtl="0" algn="l">
              <a:lnSpc>
                <a:spcPct val="95000"/>
              </a:lnSpc>
              <a:spcBef>
                <a:spcPts val="0"/>
              </a:spcBef>
              <a:spcAft>
                <a:spcPts val="0"/>
              </a:spcAft>
              <a:buClr>
                <a:schemeClr val="dk1"/>
              </a:buClr>
              <a:buSzPts val="1100"/>
              <a:buFont typeface="Arial"/>
              <a:buNone/>
            </a:pPr>
            <a:r>
              <a:rPr b="1" lang="en" sz="860">
                <a:solidFill>
                  <a:schemeClr val="dk1"/>
                </a:solidFill>
                <a:latin typeface="Lato"/>
                <a:ea typeface="Lato"/>
                <a:cs typeface="Lato"/>
                <a:sym typeface="Lato"/>
              </a:rPr>
              <a:t>41. Arizona General Hospital - Mesa Emergency Room</a:t>
            </a:r>
            <a:endParaRPr b="1" sz="860">
              <a:solidFill>
                <a:schemeClr val="dk1"/>
              </a:solidFill>
              <a:latin typeface="Lato"/>
              <a:ea typeface="Lato"/>
              <a:cs typeface="Lato"/>
              <a:sym typeface="Lato"/>
            </a:endParaRPr>
          </a:p>
          <a:p>
            <a:pPr indent="0" lvl="0" marL="0" rtl="0" algn="l">
              <a:lnSpc>
                <a:spcPct val="95000"/>
              </a:lnSpc>
              <a:spcBef>
                <a:spcPts val="0"/>
              </a:spcBef>
              <a:spcAft>
                <a:spcPts val="0"/>
              </a:spcAft>
              <a:buClr>
                <a:schemeClr val="dk1"/>
              </a:buClr>
              <a:buSzPts val="1100"/>
              <a:buFont typeface="Arial"/>
              <a:buNone/>
            </a:pPr>
            <a:r>
              <a:rPr b="1" lang="en" sz="860">
                <a:solidFill>
                  <a:schemeClr val="dk1"/>
                </a:solidFill>
                <a:latin typeface="Lato"/>
                <a:ea typeface="Lato"/>
                <a:cs typeface="Lato"/>
                <a:sym typeface="Lato"/>
              </a:rPr>
              <a:t>42. Arizona General Hospital - Mesa-Baseline Emergency Room</a:t>
            </a:r>
            <a:endParaRPr b="1" sz="860">
              <a:solidFill>
                <a:schemeClr val="dk1"/>
              </a:solidFill>
              <a:latin typeface="Lato"/>
              <a:ea typeface="Lato"/>
              <a:cs typeface="Lato"/>
              <a:sym typeface="Lato"/>
            </a:endParaRPr>
          </a:p>
          <a:p>
            <a:pPr indent="0" lvl="0" marL="0" rtl="0" algn="l">
              <a:lnSpc>
                <a:spcPct val="95000"/>
              </a:lnSpc>
              <a:spcBef>
                <a:spcPts val="0"/>
              </a:spcBef>
              <a:spcAft>
                <a:spcPts val="0"/>
              </a:spcAft>
              <a:buClr>
                <a:schemeClr val="dk1"/>
              </a:buClr>
              <a:buSzPts val="1100"/>
              <a:buFont typeface="Arial"/>
              <a:buNone/>
            </a:pPr>
            <a:r>
              <a:rPr b="1" lang="en" sz="860">
                <a:solidFill>
                  <a:schemeClr val="dk1"/>
                </a:solidFill>
                <a:latin typeface="Lato"/>
                <a:ea typeface="Lato"/>
                <a:cs typeface="Lato"/>
                <a:sym typeface="Lato"/>
              </a:rPr>
              <a:t>43. Arizona General Hospital - San Tan Valley Emergency Room</a:t>
            </a:r>
            <a:endParaRPr b="1" sz="860">
              <a:solidFill>
                <a:schemeClr val="dk1"/>
              </a:solidFill>
              <a:latin typeface="Lato"/>
              <a:ea typeface="Lato"/>
              <a:cs typeface="Lato"/>
              <a:sym typeface="Lato"/>
            </a:endParaRPr>
          </a:p>
          <a:p>
            <a:pPr indent="0" lvl="0" marL="0" rtl="0" algn="l">
              <a:lnSpc>
                <a:spcPct val="95000"/>
              </a:lnSpc>
              <a:spcBef>
                <a:spcPts val="0"/>
              </a:spcBef>
              <a:spcAft>
                <a:spcPts val="0"/>
              </a:spcAft>
              <a:buClr>
                <a:schemeClr val="dk1"/>
              </a:buClr>
              <a:buSzPts val="1100"/>
              <a:buFont typeface="Arial"/>
              <a:buNone/>
            </a:pPr>
            <a:r>
              <a:rPr b="1" lang="en" sz="860">
                <a:solidFill>
                  <a:schemeClr val="dk1"/>
                </a:solidFill>
                <a:latin typeface="Lato"/>
                <a:ea typeface="Lato"/>
                <a:cs typeface="Lato"/>
                <a:sym typeface="Lato"/>
              </a:rPr>
              <a:t>44. Arizona General Hospital - Surprise Emergency Room</a:t>
            </a:r>
            <a:endParaRPr b="1" sz="860">
              <a:solidFill>
                <a:schemeClr val="dk1"/>
              </a:solidFill>
              <a:latin typeface="Lato"/>
              <a:ea typeface="Lato"/>
              <a:cs typeface="Lato"/>
              <a:sym typeface="Lato"/>
            </a:endParaRPr>
          </a:p>
          <a:p>
            <a:pPr indent="0" lvl="0" marL="0" rtl="0" algn="l">
              <a:lnSpc>
                <a:spcPct val="95000"/>
              </a:lnSpc>
              <a:spcBef>
                <a:spcPts val="0"/>
              </a:spcBef>
              <a:spcAft>
                <a:spcPts val="0"/>
              </a:spcAft>
              <a:buClr>
                <a:schemeClr val="dk1"/>
              </a:buClr>
              <a:buSzPts val="1100"/>
              <a:buFont typeface="Arial"/>
              <a:buNone/>
            </a:pPr>
            <a:r>
              <a:rPr b="1" lang="en" sz="860">
                <a:solidFill>
                  <a:schemeClr val="dk1"/>
                </a:solidFill>
                <a:latin typeface="Lato"/>
                <a:ea typeface="Lato"/>
                <a:cs typeface="Lato"/>
                <a:sym typeface="Lato"/>
              </a:rPr>
              <a:t>45. Arizona General Hospital - Tempe Emergency Room</a:t>
            </a:r>
            <a:endParaRPr b="1" sz="860">
              <a:solidFill>
                <a:schemeClr val="dk1"/>
              </a:solidFill>
              <a:latin typeface="Lato"/>
              <a:ea typeface="Lato"/>
              <a:cs typeface="Lato"/>
              <a:sym typeface="Lato"/>
            </a:endParaRPr>
          </a:p>
          <a:p>
            <a:pPr indent="0" lvl="0" marL="0" rtl="0" algn="l">
              <a:lnSpc>
                <a:spcPct val="95000"/>
              </a:lnSpc>
              <a:spcBef>
                <a:spcPts val="0"/>
              </a:spcBef>
              <a:spcAft>
                <a:spcPts val="0"/>
              </a:spcAft>
              <a:buClr>
                <a:schemeClr val="dk1"/>
              </a:buClr>
              <a:buSzPts val="1100"/>
              <a:buFont typeface="Arial"/>
              <a:buNone/>
            </a:pPr>
            <a:r>
              <a:rPr b="1" lang="en" sz="860">
                <a:solidFill>
                  <a:schemeClr val="dk1"/>
                </a:solidFill>
                <a:latin typeface="Lato"/>
                <a:ea typeface="Lato"/>
                <a:cs typeface="Lato"/>
                <a:sym typeface="Lato"/>
              </a:rPr>
              <a:t>46. Arizona General Hospital Laveen</a:t>
            </a:r>
            <a:endParaRPr b="1" sz="860">
              <a:solidFill>
                <a:schemeClr val="dk1"/>
              </a:solidFill>
              <a:latin typeface="Lato"/>
              <a:ea typeface="Lato"/>
              <a:cs typeface="Lato"/>
              <a:sym typeface="Lato"/>
            </a:endParaRPr>
          </a:p>
          <a:p>
            <a:pPr indent="0" lvl="0" marL="0" rtl="0" algn="l">
              <a:lnSpc>
                <a:spcPct val="95000"/>
              </a:lnSpc>
              <a:spcBef>
                <a:spcPts val="0"/>
              </a:spcBef>
              <a:spcAft>
                <a:spcPts val="0"/>
              </a:spcAft>
              <a:buClr>
                <a:schemeClr val="dk1"/>
              </a:buClr>
              <a:buSzPts val="1100"/>
              <a:buFont typeface="Arial"/>
              <a:buNone/>
            </a:pPr>
            <a:r>
              <a:rPr b="1" lang="en" sz="860">
                <a:solidFill>
                  <a:schemeClr val="dk1"/>
                </a:solidFill>
                <a:latin typeface="Lato"/>
                <a:ea typeface="Lato"/>
                <a:cs typeface="Lato"/>
                <a:sym typeface="Lato"/>
              </a:rPr>
              <a:t>47. Arizona General Hospital Mesa</a:t>
            </a:r>
            <a:endParaRPr b="1" sz="860">
              <a:solidFill>
                <a:schemeClr val="dk1"/>
              </a:solidFill>
              <a:latin typeface="Lato"/>
              <a:ea typeface="Lato"/>
              <a:cs typeface="Lato"/>
              <a:sym typeface="Lato"/>
            </a:endParaRPr>
          </a:p>
          <a:p>
            <a:pPr indent="0" lvl="0" marL="0" rtl="0" algn="l">
              <a:lnSpc>
                <a:spcPct val="95000"/>
              </a:lnSpc>
              <a:spcBef>
                <a:spcPts val="0"/>
              </a:spcBef>
              <a:spcAft>
                <a:spcPts val="0"/>
              </a:spcAft>
              <a:buClr>
                <a:schemeClr val="dk1"/>
              </a:buClr>
              <a:buSzPts val="1100"/>
              <a:buFont typeface="Arial"/>
              <a:buNone/>
            </a:pPr>
            <a:r>
              <a:rPr b="1" lang="en" sz="860">
                <a:solidFill>
                  <a:schemeClr val="dk1"/>
                </a:solidFill>
                <a:latin typeface="Lato"/>
                <a:ea typeface="Lato"/>
                <a:cs typeface="Lato"/>
                <a:sym typeface="Lato"/>
              </a:rPr>
              <a:t>48. Banner - Ocotillo Medical Center </a:t>
            </a:r>
            <a:endParaRPr b="1" sz="860">
              <a:solidFill>
                <a:schemeClr val="dk1"/>
              </a:solidFill>
              <a:latin typeface="Lato"/>
              <a:ea typeface="Lato"/>
              <a:cs typeface="Lato"/>
              <a:sym typeface="Lato"/>
            </a:endParaRPr>
          </a:p>
          <a:p>
            <a:pPr indent="0" lvl="0" marL="0" rtl="0" algn="l">
              <a:lnSpc>
                <a:spcPct val="95000"/>
              </a:lnSpc>
              <a:spcBef>
                <a:spcPts val="0"/>
              </a:spcBef>
              <a:spcAft>
                <a:spcPts val="0"/>
              </a:spcAft>
              <a:buClr>
                <a:schemeClr val="dk1"/>
              </a:buClr>
              <a:buSzPts val="1100"/>
              <a:buFont typeface="Arial"/>
              <a:buNone/>
            </a:pPr>
            <a:r>
              <a:rPr b="1" lang="en" sz="860">
                <a:solidFill>
                  <a:schemeClr val="dk1"/>
                </a:solidFill>
                <a:latin typeface="Lato"/>
                <a:ea typeface="Lato"/>
                <a:cs typeface="Lato"/>
                <a:sym typeface="Lato"/>
              </a:rPr>
              <a:t>49. Cobre Valley Regional Medical Center</a:t>
            </a:r>
            <a:endParaRPr b="1" sz="860">
              <a:solidFill>
                <a:schemeClr val="dk1"/>
              </a:solidFill>
              <a:latin typeface="Lato"/>
              <a:ea typeface="Lato"/>
              <a:cs typeface="Lato"/>
              <a:sym typeface="Lato"/>
            </a:endParaRPr>
          </a:p>
          <a:p>
            <a:pPr indent="0" lvl="0" marL="0" rtl="0" algn="l">
              <a:lnSpc>
                <a:spcPct val="95000"/>
              </a:lnSpc>
              <a:spcBef>
                <a:spcPts val="0"/>
              </a:spcBef>
              <a:spcAft>
                <a:spcPts val="0"/>
              </a:spcAft>
              <a:buClr>
                <a:schemeClr val="dk1"/>
              </a:buClr>
              <a:buSzPts val="1100"/>
              <a:buFont typeface="Arial"/>
              <a:buNone/>
            </a:pPr>
            <a:r>
              <a:rPr b="1" lang="en" sz="860">
                <a:solidFill>
                  <a:schemeClr val="dk1"/>
                </a:solidFill>
                <a:latin typeface="Lato"/>
                <a:ea typeface="Lato"/>
                <a:cs typeface="Lato"/>
                <a:sym typeface="Lato"/>
              </a:rPr>
              <a:t>50. Dignity Health Urgent Care - Ahwatukee</a:t>
            </a:r>
            <a:endParaRPr b="1" sz="860">
              <a:solidFill>
                <a:schemeClr val="dk1"/>
              </a:solidFill>
              <a:latin typeface="Lato"/>
              <a:ea typeface="Lato"/>
              <a:cs typeface="Lato"/>
              <a:sym typeface="Lato"/>
            </a:endParaRPr>
          </a:p>
          <a:p>
            <a:pPr indent="0" lvl="0" marL="0" rtl="0" algn="l">
              <a:lnSpc>
                <a:spcPct val="95000"/>
              </a:lnSpc>
              <a:spcBef>
                <a:spcPts val="0"/>
              </a:spcBef>
              <a:spcAft>
                <a:spcPts val="0"/>
              </a:spcAft>
              <a:buClr>
                <a:schemeClr val="dk1"/>
              </a:buClr>
              <a:buSzPts val="1100"/>
              <a:buFont typeface="Arial"/>
              <a:buNone/>
            </a:pPr>
            <a:r>
              <a:rPr b="1" lang="en" sz="860">
                <a:solidFill>
                  <a:schemeClr val="dk1"/>
                </a:solidFill>
                <a:latin typeface="Lato"/>
                <a:ea typeface="Lato"/>
                <a:cs typeface="Lato"/>
                <a:sym typeface="Lato"/>
              </a:rPr>
              <a:t>51. Dignity Health Urgent Care - Gilbert</a:t>
            </a:r>
            <a:endParaRPr b="1" sz="860">
              <a:solidFill>
                <a:schemeClr val="dk1"/>
              </a:solidFill>
              <a:latin typeface="Lato"/>
              <a:ea typeface="Lato"/>
              <a:cs typeface="Lato"/>
              <a:sym typeface="Lato"/>
            </a:endParaRPr>
          </a:p>
          <a:p>
            <a:pPr indent="0" lvl="0" marL="0" rtl="0" algn="l">
              <a:lnSpc>
                <a:spcPct val="95000"/>
              </a:lnSpc>
              <a:spcBef>
                <a:spcPts val="0"/>
              </a:spcBef>
              <a:spcAft>
                <a:spcPts val="0"/>
              </a:spcAft>
              <a:buClr>
                <a:schemeClr val="dk1"/>
              </a:buClr>
              <a:buSzPts val="1100"/>
              <a:buFont typeface="Arial"/>
              <a:buNone/>
            </a:pPr>
            <a:r>
              <a:rPr b="1" lang="en" sz="860">
                <a:solidFill>
                  <a:schemeClr val="dk1"/>
                </a:solidFill>
                <a:latin typeface="Lato"/>
                <a:ea typeface="Lato"/>
                <a:cs typeface="Lato"/>
                <a:sym typeface="Lato"/>
              </a:rPr>
              <a:t>52. Dignity Health Urgent Care - Maricopa</a:t>
            </a:r>
            <a:endParaRPr b="1" sz="860">
              <a:solidFill>
                <a:schemeClr val="dk1"/>
              </a:solidFill>
              <a:latin typeface="Lato"/>
              <a:ea typeface="Lato"/>
              <a:cs typeface="Lato"/>
              <a:sym typeface="Lato"/>
            </a:endParaRPr>
          </a:p>
          <a:p>
            <a:pPr indent="0" lvl="0" marL="0" rtl="0" algn="l">
              <a:lnSpc>
                <a:spcPct val="95000"/>
              </a:lnSpc>
              <a:spcBef>
                <a:spcPts val="0"/>
              </a:spcBef>
              <a:spcAft>
                <a:spcPts val="0"/>
              </a:spcAft>
              <a:buClr>
                <a:schemeClr val="dk1"/>
              </a:buClr>
              <a:buSzPts val="1100"/>
              <a:buFont typeface="Arial"/>
              <a:buNone/>
            </a:pPr>
            <a:r>
              <a:rPr b="1" lang="en" sz="860">
                <a:solidFill>
                  <a:schemeClr val="dk1"/>
                </a:solidFill>
                <a:latin typeface="Lato"/>
                <a:ea typeface="Lato"/>
                <a:cs typeface="Lato"/>
                <a:sym typeface="Lato"/>
              </a:rPr>
              <a:t>53. Flagstaff Medical Center</a:t>
            </a:r>
            <a:endParaRPr b="1" sz="860">
              <a:solidFill>
                <a:schemeClr val="dk1"/>
              </a:solidFill>
              <a:latin typeface="Lato"/>
              <a:ea typeface="Lato"/>
              <a:cs typeface="Lato"/>
              <a:sym typeface="Lato"/>
            </a:endParaRPr>
          </a:p>
          <a:p>
            <a:pPr indent="0" lvl="0" marL="0" rtl="0" algn="l">
              <a:lnSpc>
                <a:spcPct val="95000"/>
              </a:lnSpc>
              <a:spcBef>
                <a:spcPts val="0"/>
              </a:spcBef>
              <a:spcAft>
                <a:spcPts val="0"/>
              </a:spcAft>
              <a:buClr>
                <a:schemeClr val="dk1"/>
              </a:buClr>
              <a:buSzPts val="1100"/>
              <a:buFont typeface="Arial"/>
              <a:buNone/>
            </a:pPr>
            <a:r>
              <a:rPr b="1" lang="en" sz="860">
                <a:solidFill>
                  <a:schemeClr val="dk1"/>
                </a:solidFill>
                <a:latin typeface="Lato"/>
                <a:ea typeface="Lato"/>
                <a:cs typeface="Lato"/>
                <a:sym typeface="Lato"/>
              </a:rPr>
              <a:t>54. Florence Hospital</a:t>
            </a:r>
            <a:endParaRPr b="1" sz="860">
              <a:solidFill>
                <a:schemeClr val="dk1"/>
              </a:solidFill>
              <a:latin typeface="Lato"/>
              <a:ea typeface="Lato"/>
              <a:cs typeface="Lato"/>
              <a:sym typeface="Lato"/>
            </a:endParaRPr>
          </a:p>
          <a:p>
            <a:pPr indent="0" lvl="0" marL="0" rtl="0" algn="l">
              <a:lnSpc>
                <a:spcPct val="95000"/>
              </a:lnSpc>
              <a:spcBef>
                <a:spcPts val="0"/>
              </a:spcBef>
              <a:spcAft>
                <a:spcPts val="0"/>
              </a:spcAft>
              <a:buClr>
                <a:schemeClr val="dk1"/>
              </a:buClr>
              <a:buSzPts val="1100"/>
              <a:buFont typeface="Arial"/>
              <a:buNone/>
            </a:pPr>
            <a:r>
              <a:rPr b="1" lang="en" sz="860">
                <a:solidFill>
                  <a:schemeClr val="dk1"/>
                </a:solidFill>
                <a:latin typeface="Lato"/>
                <a:ea typeface="Lato"/>
                <a:cs typeface="Lato"/>
                <a:sym typeface="Lato"/>
              </a:rPr>
              <a:t>55. HonorHealth Sonoran Crossing Medical Center</a:t>
            </a:r>
            <a:endParaRPr b="1" sz="860">
              <a:solidFill>
                <a:schemeClr val="dk1"/>
              </a:solidFill>
              <a:latin typeface="Lato"/>
              <a:ea typeface="Lato"/>
              <a:cs typeface="Lato"/>
              <a:sym typeface="Lato"/>
            </a:endParaRPr>
          </a:p>
          <a:p>
            <a:pPr indent="0" lvl="0" marL="0" rtl="0" algn="l">
              <a:lnSpc>
                <a:spcPct val="95000"/>
              </a:lnSpc>
              <a:spcBef>
                <a:spcPts val="0"/>
              </a:spcBef>
              <a:spcAft>
                <a:spcPts val="0"/>
              </a:spcAft>
              <a:buClr>
                <a:schemeClr val="dk1"/>
              </a:buClr>
              <a:buSzPts val="1100"/>
              <a:buFont typeface="Arial"/>
              <a:buNone/>
            </a:pPr>
            <a:r>
              <a:rPr b="1" lang="en" sz="860">
                <a:solidFill>
                  <a:schemeClr val="dk1"/>
                </a:solidFill>
                <a:latin typeface="Lato"/>
                <a:ea typeface="Lato"/>
                <a:cs typeface="Lato"/>
                <a:sym typeface="Lato"/>
              </a:rPr>
              <a:t>56. Mayo Clinic Hospital </a:t>
            </a:r>
            <a:endParaRPr b="1" sz="860">
              <a:solidFill>
                <a:schemeClr val="dk1"/>
              </a:solidFill>
              <a:latin typeface="Lato"/>
              <a:ea typeface="Lato"/>
              <a:cs typeface="Lato"/>
              <a:sym typeface="Lato"/>
            </a:endParaRPr>
          </a:p>
          <a:p>
            <a:pPr indent="0" lvl="0" marL="0" rtl="0" algn="l">
              <a:lnSpc>
                <a:spcPct val="95000"/>
              </a:lnSpc>
              <a:spcBef>
                <a:spcPts val="0"/>
              </a:spcBef>
              <a:spcAft>
                <a:spcPts val="0"/>
              </a:spcAft>
              <a:buClr>
                <a:schemeClr val="dk1"/>
              </a:buClr>
              <a:buSzPts val="1100"/>
              <a:buFont typeface="Arial"/>
              <a:buNone/>
            </a:pPr>
            <a:r>
              <a:rPr b="1" lang="en" sz="860">
                <a:solidFill>
                  <a:schemeClr val="dk1"/>
                </a:solidFill>
                <a:latin typeface="Lato"/>
                <a:ea typeface="Lato"/>
                <a:cs typeface="Lato"/>
                <a:sym typeface="Lato"/>
              </a:rPr>
              <a:t>57. Steward Mesa Hospital</a:t>
            </a:r>
            <a:endParaRPr b="1" sz="860">
              <a:solidFill>
                <a:schemeClr val="dk1"/>
              </a:solidFill>
              <a:latin typeface="Lato"/>
              <a:ea typeface="Lato"/>
              <a:cs typeface="Lato"/>
              <a:sym typeface="Lato"/>
            </a:endParaRPr>
          </a:p>
          <a:p>
            <a:pPr indent="0" lvl="0" marL="0" rtl="0" algn="l">
              <a:lnSpc>
                <a:spcPct val="95000"/>
              </a:lnSpc>
              <a:spcBef>
                <a:spcPts val="0"/>
              </a:spcBef>
              <a:spcAft>
                <a:spcPts val="0"/>
              </a:spcAft>
              <a:buClr>
                <a:schemeClr val="dk1"/>
              </a:buClr>
              <a:buSzPts val="1100"/>
              <a:buFont typeface="Arial"/>
              <a:buNone/>
            </a:pPr>
            <a:r>
              <a:rPr b="1" lang="en" sz="860">
                <a:solidFill>
                  <a:schemeClr val="dk1"/>
                </a:solidFill>
                <a:latin typeface="Lato"/>
                <a:ea typeface="Lato"/>
                <a:cs typeface="Lato"/>
                <a:sym typeface="Lato"/>
              </a:rPr>
              <a:t>58. Tuba City Regional Health Care Corporation</a:t>
            </a:r>
            <a:endParaRPr b="1" sz="860">
              <a:solidFill>
                <a:schemeClr val="dk1"/>
              </a:solidFill>
              <a:latin typeface="Lato"/>
              <a:ea typeface="Lato"/>
              <a:cs typeface="Lato"/>
              <a:sym typeface="Lato"/>
            </a:endParaRPr>
          </a:p>
          <a:p>
            <a:pPr indent="0" lvl="0" marL="0" rtl="0" algn="l">
              <a:lnSpc>
                <a:spcPct val="95000"/>
              </a:lnSpc>
              <a:spcBef>
                <a:spcPts val="0"/>
              </a:spcBef>
              <a:spcAft>
                <a:spcPts val="0"/>
              </a:spcAft>
              <a:buClr>
                <a:schemeClr val="dk1"/>
              </a:buClr>
              <a:buSzPts val="1100"/>
              <a:buFont typeface="Arial"/>
              <a:buNone/>
            </a:pPr>
            <a:r>
              <a:rPr b="1" lang="en" sz="860">
                <a:solidFill>
                  <a:schemeClr val="dk1"/>
                </a:solidFill>
                <a:latin typeface="Lato"/>
                <a:ea typeface="Lato"/>
                <a:cs typeface="Lato"/>
                <a:sym typeface="Lato"/>
              </a:rPr>
              <a:t>59. Valleywise Health Medical Center</a:t>
            </a:r>
            <a:endParaRPr b="1" sz="860">
              <a:solidFill>
                <a:schemeClr val="dk1"/>
              </a:solidFill>
              <a:latin typeface="Lato"/>
              <a:ea typeface="Lato"/>
              <a:cs typeface="Lato"/>
              <a:sym typeface="Lato"/>
            </a:endParaRPr>
          </a:p>
          <a:p>
            <a:pPr indent="0" lvl="0" marL="0" rtl="0" algn="l">
              <a:lnSpc>
                <a:spcPct val="95000"/>
              </a:lnSpc>
              <a:spcBef>
                <a:spcPts val="0"/>
              </a:spcBef>
              <a:spcAft>
                <a:spcPts val="0"/>
              </a:spcAft>
              <a:buClr>
                <a:schemeClr val="dk1"/>
              </a:buClr>
              <a:buSzPts val="1100"/>
              <a:buFont typeface="Arial"/>
              <a:buNone/>
            </a:pPr>
            <a:r>
              <a:rPr b="1" lang="en" sz="860">
                <a:solidFill>
                  <a:schemeClr val="dk1"/>
                </a:solidFill>
                <a:latin typeface="Lato"/>
                <a:ea typeface="Lato"/>
                <a:cs typeface="Lato"/>
                <a:sym typeface="Lato"/>
              </a:rPr>
              <a:t>60.Valleywise Emergency - Maryvale</a:t>
            </a:r>
            <a:endParaRPr b="1" sz="860">
              <a:solidFill>
                <a:schemeClr val="dk1"/>
              </a:solidFill>
              <a:latin typeface="Lato"/>
              <a:ea typeface="Lato"/>
              <a:cs typeface="Lato"/>
              <a:sym typeface="Lato"/>
            </a:endParaRPr>
          </a:p>
          <a:p>
            <a:pPr indent="0" lvl="0" marL="0" rtl="0" algn="l">
              <a:lnSpc>
                <a:spcPct val="95000"/>
              </a:lnSpc>
              <a:spcBef>
                <a:spcPts val="0"/>
              </a:spcBef>
              <a:spcAft>
                <a:spcPts val="0"/>
              </a:spcAft>
              <a:buClr>
                <a:schemeClr val="dk1"/>
              </a:buClr>
              <a:buSzPts val="1100"/>
              <a:buFont typeface="Arial"/>
              <a:buNone/>
            </a:pPr>
            <a:r>
              <a:rPr b="1" lang="en" sz="860">
                <a:solidFill>
                  <a:schemeClr val="dk1"/>
                </a:solidFill>
                <a:latin typeface="Lato"/>
                <a:ea typeface="Lato"/>
                <a:cs typeface="Lato"/>
                <a:sym typeface="Lato"/>
              </a:rPr>
              <a:t>61. Verde Valley Medical Center</a:t>
            </a:r>
            <a:endParaRPr b="1" sz="860">
              <a:solidFill>
                <a:schemeClr val="dk1"/>
              </a:solidFill>
              <a:latin typeface="Lato"/>
              <a:ea typeface="Lato"/>
              <a:cs typeface="Lato"/>
              <a:sym typeface="Lato"/>
            </a:endParaRPr>
          </a:p>
          <a:p>
            <a:pPr indent="0" lvl="0" marL="0" rtl="0" algn="l">
              <a:lnSpc>
                <a:spcPct val="95000"/>
              </a:lnSpc>
              <a:spcBef>
                <a:spcPts val="0"/>
              </a:spcBef>
              <a:spcAft>
                <a:spcPts val="0"/>
              </a:spcAft>
              <a:buClr>
                <a:schemeClr val="dk1"/>
              </a:buClr>
              <a:buSzPts val="1100"/>
              <a:buFont typeface="Arial"/>
              <a:buNone/>
            </a:pPr>
            <a:r>
              <a:rPr b="1" lang="en" sz="860">
                <a:solidFill>
                  <a:schemeClr val="dk1"/>
                </a:solidFill>
                <a:latin typeface="Lato"/>
                <a:ea typeface="Lato"/>
                <a:cs typeface="Lato"/>
                <a:sym typeface="Lato"/>
              </a:rPr>
              <a:t>62. Verde Valley Medical Center - Sedona Campus</a:t>
            </a:r>
            <a:endParaRPr b="1" sz="860">
              <a:solidFill>
                <a:schemeClr val="dk1"/>
              </a:solidFill>
              <a:latin typeface="Lato"/>
              <a:ea typeface="Lato"/>
              <a:cs typeface="Lato"/>
              <a:sym typeface="Lato"/>
            </a:endParaRPr>
          </a:p>
          <a:p>
            <a:pPr indent="0" lvl="0" marL="0" rtl="0" algn="l">
              <a:lnSpc>
                <a:spcPct val="95000"/>
              </a:lnSpc>
              <a:spcBef>
                <a:spcPts val="0"/>
              </a:spcBef>
              <a:spcAft>
                <a:spcPts val="0"/>
              </a:spcAft>
              <a:buClr>
                <a:schemeClr val="dk1"/>
              </a:buClr>
              <a:buSzPts val="1100"/>
              <a:buFont typeface="Arial"/>
              <a:buNone/>
            </a:pPr>
            <a:r>
              <a:rPr b="1" lang="en" sz="860">
                <a:solidFill>
                  <a:schemeClr val="dk1"/>
                </a:solidFill>
                <a:latin typeface="Lato"/>
                <a:ea typeface="Lato"/>
                <a:cs typeface="Lato"/>
                <a:sym typeface="Lato"/>
              </a:rPr>
              <a:t>63. Wickenberg Community Hospital </a:t>
            </a:r>
            <a:endParaRPr b="1" sz="860">
              <a:solidFill>
                <a:schemeClr val="dk1"/>
              </a:solidFill>
              <a:latin typeface="Lato"/>
              <a:ea typeface="Lato"/>
              <a:cs typeface="Lato"/>
              <a:sym typeface="Lato"/>
            </a:endParaRPr>
          </a:p>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269a73f0498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269a73f0498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269a73f0498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269a73f0498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Havasu Regional Medical Center </a:t>
            </a:r>
            <a:endParaRPr/>
          </a:p>
          <a:p>
            <a:pPr indent="0" lvl="0" marL="0" rtl="0" algn="l">
              <a:spcBef>
                <a:spcPts val="0"/>
              </a:spcBef>
              <a:spcAft>
                <a:spcPts val="0"/>
              </a:spcAft>
              <a:buNone/>
            </a:pPr>
            <a:r>
              <a:rPr lang="en"/>
              <a:t>Valley View Medical Center </a:t>
            </a:r>
            <a:endParaRPr/>
          </a:p>
          <a:p>
            <a:pPr indent="0" lvl="0" marL="0" rtl="0" algn="l">
              <a:spcBef>
                <a:spcPts val="0"/>
              </a:spcBef>
              <a:spcAft>
                <a:spcPts val="0"/>
              </a:spcAft>
              <a:buNone/>
            </a:pPr>
            <a:r>
              <a:rPr lang="en"/>
              <a:t>Kingman Regional medical Center </a:t>
            </a:r>
            <a:endParaRPr/>
          </a:p>
          <a:p>
            <a:pPr indent="0" lvl="0" marL="0" rtl="0" algn="l">
              <a:spcBef>
                <a:spcPts val="0"/>
              </a:spcBef>
              <a:spcAft>
                <a:spcPts val="0"/>
              </a:spcAft>
              <a:buNone/>
            </a:pPr>
            <a:r>
              <a:rPr lang="en"/>
              <a:t>Western Arizona Regional Medical Center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269a73f0498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269a73f0498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269a73f0498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269a73f0498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Little Colorado Medical Center </a:t>
            </a:r>
            <a:endParaRPr/>
          </a:p>
          <a:p>
            <a:pPr indent="0" lvl="0" marL="0" rtl="0" algn="l">
              <a:spcBef>
                <a:spcPts val="0"/>
              </a:spcBef>
              <a:spcAft>
                <a:spcPts val="0"/>
              </a:spcAft>
              <a:buNone/>
            </a:pPr>
            <a:r>
              <a:rPr lang="en"/>
              <a:t>Summit Healthcare Regional Medical Center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269a73f0498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269a73f0498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269a73f0498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269a73f0498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1.Banner University Medical Center-South Campus </a:t>
            </a:r>
            <a:endParaRPr/>
          </a:p>
          <a:p>
            <a:pPr indent="0" lvl="0" marL="0" rtl="0" algn="l">
              <a:spcBef>
                <a:spcPts val="0"/>
              </a:spcBef>
              <a:spcAft>
                <a:spcPts val="0"/>
              </a:spcAft>
              <a:buNone/>
            </a:pPr>
            <a:r>
              <a:rPr lang="en"/>
              <a:t>2.Canyon Vista Medical Center </a:t>
            </a:r>
            <a:endParaRPr/>
          </a:p>
          <a:p>
            <a:pPr indent="0" lvl="0" marL="0" rtl="0" algn="l">
              <a:spcBef>
                <a:spcPts val="0"/>
              </a:spcBef>
              <a:spcAft>
                <a:spcPts val="0"/>
              </a:spcAft>
              <a:buNone/>
            </a:pPr>
            <a:r>
              <a:rPr lang="en"/>
              <a:t>3.Banner University Medical Center -Tucson Campus </a:t>
            </a:r>
            <a:endParaRPr/>
          </a:p>
          <a:p>
            <a:pPr indent="0" lvl="0" marL="0" rtl="0" algn="l">
              <a:spcBef>
                <a:spcPts val="0"/>
              </a:spcBef>
              <a:spcAft>
                <a:spcPts val="0"/>
              </a:spcAft>
              <a:buNone/>
            </a:pPr>
            <a:r>
              <a:rPr lang="en"/>
              <a:t>4.Carondelet Marana Hospital </a:t>
            </a:r>
            <a:endParaRPr/>
          </a:p>
          <a:p>
            <a:pPr indent="0" lvl="0" marL="0" rtl="0" algn="l">
              <a:spcBef>
                <a:spcPts val="0"/>
              </a:spcBef>
              <a:spcAft>
                <a:spcPts val="0"/>
              </a:spcAft>
              <a:buNone/>
            </a:pPr>
            <a:r>
              <a:rPr lang="en"/>
              <a:t>5.Carondelet St. Raphael’s Emergency Center </a:t>
            </a:r>
            <a:endParaRPr/>
          </a:p>
          <a:p>
            <a:pPr indent="0" lvl="0" marL="0" rtl="0" algn="l">
              <a:spcBef>
                <a:spcPts val="0"/>
              </a:spcBef>
              <a:spcAft>
                <a:spcPts val="0"/>
              </a:spcAft>
              <a:buNone/>
            </a:pPr>
            <a:r>
              <a:rPr lang="en"/>
              <a:t>6.Copper Queen Community Hospital </a:t>
            </a:r>
            <a:endParaRPr/>
          </a:p>
          <a:p>
            <a:pPr indent="0" lvl="0" marL="0" rtl="0" algn="l">
              <a:spcBef>
                <a:spcPts val="0"/>
              </a:spcBef>
              <a:spcAft>
                <a:spcPts val="0"/>
              </a:spcAft>
              <a:buNone/>
            </a:pPr>
            <a:r>
              <a:rPr lang="en"/>
              <a:t>7.Copper Queen Community Hospital Douglas ED </a:t>
            </a:r>
            <a:endParaRPr/>
          </a:p>
          <a:p>
            <a:pPr indent="0" lvl="0" marL="0" rtl="0" algn="l">
              <a:spcBef>
                <a:spcPts val="0"/>
              </a:spcBef>
              <a:spcAft>
                <a:spcPts val="0"/>
              </a:spcAft>
              <a:buNone/>
            </a:pPr>
            <a:r>
              <a:rPr lang="en"/>
              <a:t>8.Holy Cross Hospital </a:t>
            </a:r>
            <a:endParaRPr/>
          </a:p>
          <a:p>
            <a:pPr indent="0" lvl="0" marL="0" rtl="0" algn="l">
              <a:spcBef>
                <a:spcPts val="0"/>
              </a:spcBef>
              <a:spcAft>
                <a:spcPts val="0"/>
              </a:spcAft>
              <a:buNone/>
            </a:pPr>
            <a:r>
              <a:rPr lang="en"/>
              <a:t>9/Mt Graham Regional Medical Center </a:t>
            </a:r>
            <a:endParaRPr/>
          </a:p>
          <a:p>
            <a:pPr indent="0" lvl="0" marL="0" rtl="0" algn="l">
              <a:spcBef>
                <a:spcPts val="0"/>
              </a:spcBef>
              <a:spcAft>
                <a:spcPts val="0"/>
              </a:spcAft>
              <a:buNone/>
            </a:pPr>
            <a:r>
              <a:rPr lang="en"/>
              <a:t>10.Northern Cochise Community Hospital </a:t>
            </a:r>
            <a:endParaRPr/>
          </a:p>
          <a:p>
            <a:pPr indent="0" lvl="0" marL="0" rtl="0" algn="l">
              <a:spcBef>
                <a:spcPts val="0"/>
              </a:spcBef>
              <a:spcAft>
                <a:spcPts val="0"/>
              </a:spcAft>
              <a:buNone/>
            </a:pPr>
            <a:r>
              <a:rPr lang="en"/>
              <a:t>11.Northwest Emergency Center at Marana </a:t>
            </a:r>
            <a:endParaRPr/>
          </a:p>
          <a:p>
            <a:pPr indent="0" lvl="0" marL="0" rtl="0" algn="l">
              <a:spcBef>
                <a:spcPts val="0"/>
              </a:spcBef>
              <a:spcAft>
                <a:spcPts val="0"/>
              </a:spcAft>
              <a:buNone/>
            </a:pPr>
            <a:r>
              <a:rPr lang="en"/>
              <a:t>12.Northwest Emergency Center at Vail </a:t>
            </a:r>
            <a:endParaRPr/>
          </a:p>
          <a:p>
            <a:pPr indent="0" lvl="0" marL="0" rtl="0" algn="l">
              <a:spcBef>
                <a:spcPts val="0"/>
              </a:spcBef>
              <a:spcAft>
                <a:spcPts val="0"/>
              </a:spcAft>
              <a:buNone/>
            </a:pPr>
            <a:r>
              <a:rPr lang="en"/>
              <a:t>13.</a:t>
            </a:r>
            <a:r>
              <a:rPr lang="en"/>
              <a:t>Northwest</a:t>
            </a:r>
            <a:r>
              <a:rPr lang="en"/>
              <a:t> Medical Center </a:t>
            </a:r>
            <a:endParaRPr/>
          </a:p>
          <a:p>
            <a:pPr indent="0" lvl="0" marL="0" rtl="0" algn="l">
              <a:spcBef>
                <a:spcPts val="0"/>
              </a:spcBef>
              <a:spcAft>
                <a:spcPts val="0"/>
              </a:spcAft>
              <a:buNone/>
            </a:pPr>
            <a:r>
              <a:rPr lang="en"/>
              <a:t>14.Northwest Medical Center at Sahuarita </a:t>
            </a:r>
            <a:endParaRPr/>
          </a:p>
          <a:p>
            <a:pPr indent="0" lvl="0" marL="0" rtl="0" algn="l">
              <a:spcBef>
                <a:spcPts val="0"/>
              </a:spcBef>
              <a:spcAft>
                <a:spcPts val="0"/>
              </a:spcAft>
              <a:buNone/>
            </a:pPr>
            <a:r>
              <a:rPr lang="en"/>
              <a:t>15.Northwest Medical Center Houghton</a:t>
            </a:r>
            <a:endParaRPr/>
          </a:p>
          <a:p>
            <a:pPr indent="0" lvl="0" marL="0" rtl="0" algn="l">
              <a:spcBef>
                <a:spcPts val="0"/>
              </a:spcBef>
              <a:spcAft>
                <a:spcPts val="0"/>
              </a:spcAft>
              <a:buNone/>
            </a:pPr>
            <a:r>
              <a:rPr lang="en"/>
              <a:t>16.Oro Valley Hospital </a:t>
            </a:r>
            <a:endParaRPr/>
          </a:p>
          <a:p>
            <a:pPr indent="0" lvl="0" marL="0" rtl="0" algn="l">
              <a:spcBef>
                <a:spcPts val="0"/>
              </a:spcBef>
              <a:spcAft>
                <a:spcPts val="0"/>
              </a:spcAft>
              <a:buNone/>
            </a:pPr>
            <a:r>
              <a:rPr lang="en"/>
              <a:t>17. St. Joseph’s Hospital </a:t>
            </a:r>
            <a:endParaRPr/>
          </a:p>
          <a:p>
            <a:pPr indent="0" lvl="0" marL="0" rtl="0" algn="l">
              <a:spcBef>
                <a:spcPts val="0"/>
              </a:spcBef>
              <a:spcAft>
                <a:spcPts val="0"/>
              </a:spcAft>
              <a:buNone/>
            </a:pPr>
            <a:r>
              <a:rPr lang="en"/>
              <a:t>18.St. Mary’s Hospital </a:t>
            </a:r>
            <a:endParaRPr/>
          </a:p>
          <a:p>
            <a:pPr indent="0" lvl="0" marL="0" rtl="0" algn="l">
              <a:spcBef>
                <a:spcPts val="0"/>
              </a:spcBef>
              <a:spcAft>
                <a:spcPts val="0"/>
              </a:spcAft>
              <a:buNone/>
            </a:pPr>
            <a:r>
              <a:rPr lang="en"/>
              <a:t>19. Tucson medical Center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2bb0c55328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2bb0c55328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2bb0c553285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2bb0c553285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La Paz Regional Hospital </a:t>
            </a:r>
            <a:endParaRPr/>
          </a:p>
          <a:p>
            <a:pPr indent="0" lvl="0" marL="0" rtl="0" algn="l">
              <a:spcBef>
                <a:spcPts val="0"/>
              </a:spcBef>
              <a:spcAft>
                <a:spcPts val="0"/>
              </a:spcAft>
              <a:buNone/>
            </a:pPr>
            <a:r>
              <a:rPr lang="en"/>
              <a:t>Yuma Regional Medical Center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269a73f0498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269a73f0498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15900" lvl="0" marL="342900" rtl="0" algn="l">
              <a:lnSpc>
                <a:spcPct val="90000"/>
              </a:lnSpc>
              <a:spcBef>
                <a:spcPts val="0"/>
              </a:spcBef>
              <a:spcAft>
                <a:spcPts val="0"/>
              </a:spcAft>
              <a:buClr>
                <a:schemeClr val="dk1"/>
              </a:buClr>
              <a:buSzPts val="1200"/>
              <a:buChar char="•"/>
            </a:pPr>
            <a:r>
              <a:rPr lang="en" sz="1200">
                <a:solidFill>
                  <a:schemeClr val="dk1"/>
                </a:solidFill>
                <a:latin typeface="Calibri"/>
                <a:ea typeface="Calibri"/>
                <a:cs typeface="Calibri"/>
                <a:sym typeface="Calibri"/>
              </a:rPr>
              <a:t>Represent today’s communities.</a:t>
            </a:r>
            <a:endParaRPr sz="1200">
              <a:solidFill>
                <a:schemeClr val="dk1"/>
              </a:solidFill>
              <a:latin typeface="Calibri"/>
              <a:ea typeface="Calibri"/>
              <a:cs typeface="Calibri"/>
              <a:sym typeface="Calibri"/>
            </a:endParaRPr>
          </a:p>
          <a:p>
            <a:pPr indent="-184150" lvl="1" marL="742950" rtl="0" algn="l">
              <a:lnSpc>
                <a:spcPct val="90000"/>
              </a:lnSpc>
              <a:spcBef>
                <a:spcPts val="560"/>
              </a:spcBef>
              <a:spcAft>
                <a:spcPts val="0"/>
              </a:spcAft>
              <a:buClr>
                <a:schemeClr val="dk1"/>
              </a:buClr>
              <a:buSzPts val="1200"/>
              <a:buChar char="–"/>
            </a:pPr>
            <a:r>
              <a:rPr lang="en" sz="1200">
                <a:solidFill>
                  <a:schemeClr val="dk1"/>
                </a:solidFill>
                <a:latin typeface="Calibri"/>
                <a:ea typeface="Calibri"/>
                <a:cs typeface="Calibri"/>
                <a:sym typeface="Calibri"/>
              </a:rPr>
              <a:t>Built in 2023</a:t>
            </a:r>
            <a:endParaRPr sz="1200">
              <a:solidFill>
                <a:schemeClr val="dk1"/>
              </a:solidFill>
              <a:latin typeface="Calibri"/>
              <a:ea typeface="Calibri"/>
              <a:cs typeface="Calibri"/>
              <a:sym typeface="Calibri"/>
            </a:endParaRPr>
          </a:p>
          <a:p>
            <a:pPr indent="-215900" lvl="0" marL="342900" rtl="0" algn="l">
              <a:lnSpc>
                <a:spcPct val="90000"/>
              </a:lnSpc>
              <a:spcBef>
                <a:spcPts val="640"/>
              </a:spcBef>
              <a:spcAft>
                <a:spcPts val="0"/>
              </a:spcAft>
              <a:buClr>
                <a:schemeClr val="dk1"/>
              </a:buClr>
              <a:buSzPts val="1200"/>
              <a:buChar char="•"/>
            </a:pPr>
            <a:r>
              <a:rPr lang="en" sz="1200">
                <a:solidFill>
                  <a:schemeClr val="dk1"/>
                </a:solidFill>
                <a:latin typeface="Calibri"/>
                <a:ea typeface="Calibri"/>
                <a:cs typeface="Calibri"/>
                <a:sym typeface="Calibri"/>
              </a:rPr>
              <a:t>Align with existing political boundaries whenever possible</a:t>
            </a:r>
            <a:endParaRPr sz="1200">
              <a:solidFill>
                <a:schemeClr val="dk1"/>
              </a:solidFill>
              <a:latin typeface="Calibri"/>
              <a:ea typeface="Calibri"/>
              <a:cs typeface="Calibri"/>
              <a:sym typeface="Calibri"/>
            </a:endParaRPr>
          </a:p>
          <a:p>
            <a:pPr indent="-215900" lvl="0" marL="342900" rtl="0" algn="l">
              <a:lnSpc>
                <a:spcPct val="90000"/>
              </a:lnSpc>
              <a:spcBef>
                <a:spcPts val="640"/>
              </a:spcBef>
              <a:spcAft>
                <a:spcPts val="0"/>
              </a:spcAft>
              <a:buClr>
                <a:schemeClr val="dk1"/>
              </a:buClr>
              <a:buSzPts val="1200"/>
              <a:buChar char="•"/>
            </a:pPr>
            <a:r>
              <a:rPr lang="en" sz="1200">
                <a:solidFill>
                  <a:schemeClr val="dk1"/>
                </a:solidFill>
                <a:latin typeface="Calibri"/>
                <a:ea typeface="Calibri"/>
                <a:cs typeface="Calibri"/>
                <a:sym typeface="Calibri"/>
              </a:rPr>
              <a:t>Maintain populations conducive to statistical analysis and patient confidentiality.</a:t>
            </a:r>
            <a:endParaRPr sz="1200">
              <a:solidFill>
                <a:schemeClr val="dk1"/>
              </a:solidFill>
              <a:latin typeface="Calibri"/>
              <a:ea typeface="Calibri"/>
              <a:cs typeface="Calibri"/>
              <a:sym typeface="Calibri"/>
            </a:endParaRPr>
          </a:p>
          <a:p>
            <a:pPr indent="-215900" lvl="0" marL="342900" rtl="0" algn="l">
              <a:lnSpc>
                <a:spcPct val="90000"/>
              </a:lnSpc>
              <a:spcBef>
                <a:spcPts val="640"/>
              </a:spcBef>
              <a:spcAft>
                <a:spcPts val="0"/>
              </a:spcAft>
              <a:buClr>
                <a:schemeClr val="dk1"/>
              </a:buClr>
              <a:buSzPts val="1200"/>
              <a:buChar char="•"/>
            </a:pPr>
            <a:r>
              <a:rPr lang="en" sz="1200">
                <a:solidFill>
                  <a:schemeClr val="dk1"/>
                </a:solidFill>
                <a:latin typeface="Calibri"/>
                <a:ea typeface="Calibri"/>
                <a:cs typeface="Calibri"/>
                <a:sym typeface="Calibri"/>
              </a:rPr>
              <a:t>Are built with a repeatable rule based methodology.</a:t>
            </a:r>
            <a:endParaRPr sz="1200">
              <a:solidFill>
                <a:schemeClr val="dk1"/>
              </a:solidFill>
              <a:latin typeface="Calibri"/>
              <a:ea typeface="Calibri"/>
              <a:cs typeface="Calibri"/>
              <a:sym typeface="Calibri"/>
            </a:endParaRPr>
          </a:p>
          <a:p>
            <a:pPr indent="-304800" lvl="0" marL="342900" rtl="0" algn="l">
              <a:spcBef>
                <a:spcPts val="0"/>
              </a:spcBef>
              <a:spcAft>
                <a:spcPts val="0"/>
              </a:spcAft>
              <a:buClr>
                <a:schemeClr val="dk1"/>
              </a:buClr>
              <a:buSzPts val="1200"/>
              <a:buChar char="•"/>
            </a:pPr>
            <a:r>
              <a:rPr lang="en" sz="1200">
                <a:solidFill>
                  <a:schemeClr val="dk1"/>
                </a:solidFill>
                <a:latin typeface="Calibri"/>
                <a:ea typeface="Calibri"/>
                <a:cs typeface="Calibri"/>
                <a:sym typeface="Calibri"/>
              </a:rPr>
              <a:t>CSAs are built from 2020 US Census Tracts</a:t>
            </a:r>
            <a:endParaRPr sz="1200">
              <a:solidFill>
                <a:schemeClr val="dk1"/>
              </a:solidFill>
              <a:latin typeface="Calibri"/>
              <a:ea typeface="Calibri"/>
              <a:cs typeface="Calibri"/>
              <a:sym typeface="Calibri"/>
            </a:endParaRPr>
          </a:p>
          <a:p>
            <a:pPr indent="-247650" lvl="1" marL="742950" rtl="0" algn="l">
              <a:spcBef>
                <a:spcPts val="400"/>
              </a:spcBef>
              <a:spcAft>
                <a:spcPts val="0"/>
              </a:spcAft>
              <a:buClr>
                <a:schemeClr val="dk1"/>
              </a:buClr>
              <a:buSzPts val="1200"/>
              <a:buChar char="–"/>
            </a:pPr>
            <a:r>
              <a:rPr lang="en" sz="1200">
                <a:solidFill>
                  <a:schemeClr val="dk1"/>
                </a:solidFill>
                <a:latin typeface="Calibri"/>
                <a:ea typeface="Calibri"/>
                <a:cs typeface="Calibri"/>
                <a:sym typeface="Calibri"/>
              </a:rPr>
              <a:t>Federal requirement</a:t>
            </a:r>
            <a:endParaRPr sz="1200">
              <a:solidFill>
                <a:schemeClr val="dk1"/>
              </a:solidFill>
              <a:latin typeface="Calibri"/>
              <a:ea typeface="Calibri"/>
              <a:cs typeface="Calibri"/>
              <a:sym typeface="Calibri"/>
            </a:endParaRPr>
          </a:p>
          <a:p>
            <a:pPr indent="-304800" lvl="0" marL="342900" rtl="0" algn="l">
              <a:spcBef>
                <a:spcPts val="480"/>
              </a:spcBef>
              <a:spcAft>
                <a:spcPts val="0"/>
              </a:spcAft>
              <a:buClr>
                <a:schemeClr val="dk1"/>
              </a:buClr>
              <a:buSzPts val="1200"/>
              <a:buChar char="•"/>
            </a:pPr>
            <a:r>
              <a:rPr lang="en" sz="1200">
                <a:solidFill>
                  <a:schemeClr val="dk1"/>
                </a:solidFill>
                <a:latin typeface="Calibri"/>
                <a:ea typeface="Calibri"/>
                <a:cs typeface="Calibri"/>
                <a:sym typeface="Calibri"/>
              </a:rPr>
              <a:t>No CSA should have an area greater than 7500 square miles</a:t>
            </a:r>
            <a:endParaRPr sz="1200">
              <a:solidFill>
                <a:schemeClr val="dk1"/>
              </a:solidFill>
              <a:latin typeface="Calibri"/>
              <a:ea typeface="Calibri"/>
              <a:cs typeface="Calibri"/>
              <a:sym typeface="Calibri"/>
            </a:endParaRPr>
          </a:p>
          <a:p>
            <a:pPr indent="-304800" lvl="0" marL="342900" rtl="0" algn="l">
              <a:spcBef>
                <a:spcPts val="480"/>
              </a:spcBef>
              <a:spcAft>
                <a:spcPts val="0"/>
              </a:spcAft>
              <a:buClr>
                <a:schemeClr val="dk1"/>
              </a:buClr>
              <a:buSzPts val="1200"/>
              <a:buChar char="•"/>
            </a:pPr>
            <a:r>
              <a:rPr lang="en" sz="1200">
                <a:solidFill>
                  <a:schemeClr val="dk1"/>
                </a:solidFill>
                <a:latin typeface="Calibri"/>
                <a:ea typeface="Calibri"/>
                <a:cs typeface="Calibri"/>
                <a:sym typeface="Calibri"/>
              </a:rPr>
              <a:t>All CSAs should have a 2020 population greater than 10,000 but less than 200,000</a:t>
            </a:r>
            <a:endParaRPr sz="1200">
              <a:solidFill>
                <a:schemeClr val="dk1"/>
              </a:solidFill>
              <a:latin typeface="Calibri"/>
              <a:ea typeface="Calibri"/>
              <a:cs typeface="Calibri"/>
              <a:sym typeface="Calibri"/>
            </a:endParaRPr>
          </a:p>
          <a:p>
            <a:pPr indent="-304800" lvl="0" marL="342900" rtl="0" algn="l">
              <a:spcBef>
                <a:spcPts val="480"/>
              </a:spcBef>
              <a:spcAft>
                <a:spcPts val="0"/>
              </a:spcAft>
              <a:buClr>
                <a:schemeClr val="dk1"/>
              </a:buClr>
              <a:buSzPts val="1200"/>
              <a:buChar char="•"/>
            </a:pPr>
            <a:r>
              <a:rPr lang="en" sz="1200">
                <a:solidFill>
                  <a:schemeClr val="dk1"/>
                </a:solidFill>
                <a:latin typeface="Calibri"/>
                <a:ea typeface="Calibri"/>
                <a:cs typeface="Calibri"/>
                <a:sym typeface="Calibri"/>
              </a:rPr>
              <a:t>CSAs should follow existing political boundaries as closely as possible</a:t>
            </a:r>
            <a:endParaRPr sz="1200">
              <a:solidFill>
                <a:schemeClr val="dk1"/>
              </a:solidFill>
              <a:latin typeface="Calibri"/>
              <a:ea typeface="Calibri"/>
              <a:cs typeface="Calibri"/>
              <a:sym typeface="Calibri"/>
            </a:endParaRPr>
          </a:p>
          <a:p>
            <a:pPr indent="-304800" lvl="0" marL="342900" rtl="0" algn="l">
              <a:spcBef>
                <a:spcPts val="480"/>
              </a:spcBef>
              <a:spcAft>
                <a:spcPts val="0"/>
              </a:spcAft>
              <a:buClr>
                <a:schemeClr val="dk1"/>
              </a:buClr>
              <a:buSzPts val="1200"/>
              <a:buChar char="•"/>
            </a:pPr>
            <a:r>
              <a:rPr lang="en" sz="1200">
                <a:solidFill>
                  <a:schemeClr val="dk1"/>
                </a:solidFill>
                <a:latin typeface="Calibri"/>
                <a:ea typeface="Calibri"/>
                <a:cs typeface="Calibri"/>
                <a:sym typeface="Calibri"/>
              </a:rPr>
              <a:t>CSAs should not cross county lines</a:t>
            </a:r>
            <a:endParaRPr sz="1200">
              <a:solidFill>
                <a:schemeClr val="dk1"/>
              </a:solidFill>
              <a:latin typeface="Calibri"/>
              <a:ea typeface="Calibri"/>
              <a:cs typeface="Calibri"/>
              <a:sym typeface="Calibri"/>
            </a:endParaRPr>
          </a:p>
          <a:p>
            <a:pPr indent="-304800" lvl="0" marL="342900" rtl="0" algn="l">
              <a:spcBef>
                <a:spcPts val="0"/>
              </a:spcBef>
              <a:spcAft>
                <a:spcPts val="0"/>
              </a:spcAft>
              <a:buClr>
                <a:schemeClr val="dk1"/>
              </a:buClr>
              <a:buSzPts val="1200"/>
              <a:buChar char="•"/>
            </a:pPr>
            <a:r>
              <a:rPr lang="en" sz="1200">
                <a:solidFill>
                  <a:schemeClr val="dk1"/>
                </a:solidFill>
                <a:latin typeface="Calibri"/>
                <a:ea typeface="Calibri"/>
                <a:cs typeface="Calibri"/>
                <a:sym typeface="Calibri"/>
              </a:rPr>
              <a:t>Tribal CSAs are exempt from population and area minimum and maximum rules.</a:t>
            </a:r>
            <a:endParaRPr sz="1200">
              <a:solidFill>
                <a:schemeClr val="dk1"/>
              </a:solidFill>
              <a:latin typeface="Calibri"/>
              <a:ea typeface="Calibri"/>
              <a:cs typeface="Calibri"/>
              <a:sym typeface="Calibri"/>
            </a:endParaRPr>
          </a:p>
          <a:p>
            <a:pPr indent="-304800" lvl="0" marL="342900" rtl="0" algn="l">
              <a:spcBef>
                <a:spcPts val="560"/>
              </a:spcBef>
              <a:spcAft>
                <a:spcPts val="0"/>
              </a:spcAft>
              <a:buClr>
                <a:schemeClr val="dk1"/>
              </a:buClr>
              <a:buSzPts val="1200"/>
              <a:buChar char="•"/>
            </a:pPr>
            <a:r>
              <a:rPr lang="en" sz="1200">
                <a:solidFill>
                  <a:schemeClr val="dk1"/>
                </a:solidFill>
                <a:latin typeface="Calibri"/>
                <a:ea typeface="Calibri"/>
                <a:cs typeface="Calibri"/>
                <a:sym typeface="Calibri"/>
              </a:rPr>
              <a:t>Tribal CSAs can cross county lines.</a:t>
            </a:r>
            <a:endParaRPr sz="1200">
              <a:solidFill>
                <a:schemeClr val="dk1"/>
              </a:solidFill>
              <a:latin typeface="Calibri"/>
              <a:ea typeface="Calibri"/>
              <a:cs typeface="Calibri"/>
              <a:sym typeface="Calibri"/>
            </a:endParaRPr>
          </a:p>
          <a:p>
            <a:pPr indent="-304800" lvl="0" marL="342900" rtl="0" algn="l">
              <a:spcBef>
                <a:spcPts val="560"/>
              </a:spcBef>
              <a:spcAft>
                <a:spcPts val="0"/>
              </a:spcAft>
              <a:buClr>
                <a:schemeClr val="dk1"/>
              </a:buClr>
              <a:buSzPts val="1200"/>
              <a:buChar char="•"/>
            </a:pPr>
            <a:r>
              <a:rPr lang="en" sz="1200">
                <a:solidFill>
                  <a:schemeClr val="dk1"/>
                </a:solidFill>
                <a:latin typeface="Calibri"/>
                <a:ea typeface="Calibri"/>
                <a:cs typeface="Calibri"/>
                <a:sym typeface="Calibri"/>
              </a:rPr>
              <a:t>Incorporated cities can cross county lines.</a:t>
            </a:r>
            <a:endParaRPr sz="1200">
              <a:solidFill>
                <a:schemeClr val="dk1"/>
              </a:solidFill>
              <a:latin typeface="Calibri"/>
              <a:ea typeface="Calibri"/>
              <a:cs typeface="Calibri"/>
              <a:sym typeface="Calibri"/>
            </a:endParaRPr>
          </a:p>
          <a:p>
            <a:pPr indent="0" lvl="0" marL="0" rtl="0" algn="l">
              <a:spcBef>
                <a:spcPts val="56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215900" lvl="0" marL="342900" rtl="0" algn="l">
              <a:spcBef>
                <a:spcPts val="0"/>
              </a:spcBef>
              <a:spcAft>
                <a:spcPts val="0"/>
              </a:spcAft>
              <a:buClr>
                <a:schemeClr val="dk1"/>
              </a:buClr>
              <a:buSzPts val="1200"/>
              <a:buChar char="•"/>
            </a:pPr>
            <a:r>
              <a:rPr lang="en" sz="1200">
                <a:solidFill>
                  <a:schemeClr val="dk1"/>
                </a:solidFill>
                <a:latin typeface="Calibri"/>
                <a:ea typeface="Calibri"/>
                <a:cs typeface="Calibri"/>
                <a:sym typeface="Calibri"/>
              </a:rPr>
              <a:t>139 communities (126 in 2010)</a:t>
            </a:r>
            <a:endParaRPr sz="1200">
              <a:solidFill>
                <a:schemeClr val="dk1"/>
              </a:solidFill>
              <a:latin typeface="Calibri"/>
              <a:ea typeface="Calibri"/>
              <a:cs typeface="Calibri"/>
              <a:sym typeface="Calibri"/>
            </a:endParaRPr>
          </a:p>
          <a:p>
            <a:pPr indent="-184150" lvl="1" marL="742950" rtl="0" algn="l">
              <a:spcBef>
                <a:spcPts val="560"/>
              </a:spcBef>
              <a:spcAft>
                <a:spcPts val="0"/>
              </a:spcAft>
              <a:buClr>
                <a:schemeClr val="dk1"/>
              </a:buClr>
              <a:buSzPts val="1200"/>
              <a:buChar char="–"/>
            </a:pPr>
            <a:r>
              <a:rPr lang="en" sz="1200">
                <a:solidFill>
                  <a:schemeClr val="dk1"/>
                </a:solidFill>
                <a:latin typeface="Calibri"/>
                <a:ea typeface="Calibri"/>
                <a:cs typeface="Calibri"/>
                <a:sym typeface="Calibri"/>
              </a:rPr>
              <a:t>The average CSA has a population of 51,450 and an area of 820 square miles</a:t>
            </a:r>
            <a:endParaRPr sz="1200">
              <a:solidFill>
                <a:schemeClr val="dk1"/>
              </a:solidFill>
              <a:latin typeface="Calibri"/>
              <a:ea typeface="Calibri"/>
              <a:cs typeface="Calibri"/>
              <a:sym typeface="Calibri"/>
            </a:endParaRPr>
          </a:p>
          <a:p>
            <a:pPr indent="-184150" lvl="1" marL="742950" rtl="0" algn="l">
              <a:spcBef>
                <a:spcPts val="560"/>
              </a:spcBef>
              <a:spcAft>
                <a:spcPts val="0"/>
              </a:spcAft>
              <a:buClr>
                <a:schemeClr val="dk1"/>
              </a:buClr>
              <a:buSzPts val="1200"/>
              <a:buChar char="–"/>
            </a:pPr>
            <a:r>
              <a:rPr lang="en" sz="1200">
                <a:solidFill>
                  <a:schemeClr val="dk1"/>
                </a:solidFill>
                <a:latin typeface="Calibri"/>
                <a:ea typeface="Calibri"/>
                <a:cs typeface="Calibri"/>
                <a:sym typeface="Calibri"/>
              </a:rPr>
              <a:t>58 Metro Phoenix CSAs</a:t>
            </a:r>
            <a:endParaRPr sz="1200">
              <a:solidFill>
                <a:schemeClr val="dk1"/>
              </a:solidFill>
              <a:latin typeface="Calibri"/>
              <a:ea typeface="Calibri"/>
              <a:cs typeface="Calibri"/>
              <a:sym typeface="Calibri"/>
            </a:endParaRPr>
          </a:p>
          <a:p>
            <a:pPr indent="-184150" lvl="1" marL="742950" rtl="0" algn="l">
              <a:spcBef>
                <a:spcPts val="560"/>
              </a:spcBef>
              <a:spcAft>
                <a:spcPts val="0"/>
              </a:spcAft>
              <a:buClr>
                <a:schemeClr val="dk1"/>
              </a:buClr>
              <a:buSzPts val="1200"/>
              <a:buChar char="–"/>
            </a:pPr>
            <a:r>
              <a:rPr lang="en" sz="1200">
                <a:solidFill>
                  <a:schemeClr val="dk1"/>
                </a:solidFill>
                <a:latin typeface="Calibri"/>
                <a:ea typeface="Calibri"/>
                <a:cs typeface="Calibri"/>
                <a:sym typeface="Calibri"/>
              </a:rPr>
              <a:t>20 Metro Tucson CSAs</a:t>
            </a:r>
            <a:endParaRPr sz="1200">
              <a:solidFill>
                <a:schemeClr val="dk1"/>
              </a:solidFill>
              <a:latin typeface="Calibri"/>
              <a:ea typeface="Calibri"/>
              <a:cs typeface="Calibri"/>
              <a:sym typeface="Calibri"/>
            </a:endParaRPr>
          </a:p>
          <a:p>
            <a:pPr indent="0" lvl="0" marL="0" rtl="0" algn="l">
              <a:spcBef>
                <a:spcPts val="56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2bb0c553285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2bb0c553285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2bb0c553285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2bb0c553285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2bb0c553285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2bb0c553285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2bb0c553285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2bb0c553285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749050" y="748800"/>
            <a:ext cx="3645900" cy="36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992950" y="992700"/>
            <a:ext cx="3158100" cy="3158100"/>
          </a:xfrm>
          <a:prstGeom prst="rect">
            <a:avLst/>
          </a:prstGeom>
          <a:noFill/>
          <a:ln cap="flat" cmpd="sng" w="28575">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096250" y="1627200"/>
            <a:ext cx="2951400" cy="15843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200"/>
              <a:buFont typeface="Lato"/>
              <a:buNone/>
              <a:defRPr>
                <a:solidFill>
                  <a:schemeClr val="lt1"/>
                </a:solidFill>
                <a:latin typeface="Lato"/>
                <a:ea typeface="Lato"/>
                <a:cs typeface="Lato"/>
                <a:sym typeface="Lato"/>
              </a:defRPr>
            </a:lvl1pPr>
            <a:lvl2pPr lvl="1" algn="ctr">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p:txBody>
      </p:sp>
      <p:sp>
        <p:nvSpPr>
          <p:cNvPr id="13" name="Google Shape;13;p2"/>
          <p:cNvSpPr txBox="1"/>
          <p:nvPr>
            <p:ph idx="1" type="subTitle"/>
          </p:nvPr>
        </p:nvSpPr>
        <p:spPr>
          <a:xfrm>
            <a:off x="3096363" y="3266930"/>
            <a:ext cx="2951400" cy="7014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9pPr>
          </a:lstStyle>
          <a:p/>
        </p:txBody>
      </p:sp>
      <p:sp>
        <p:nvSpPr>
          <p:cNvPr id="14" name="Google Shape;14;p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5" name="Shape 15"/>
        <p:cNvGrpSpPr/>
        <p:nvPr/>
      </p:nvGrpSpPr>
      <p:grpSpPr>
        <a:xfrm>
          <a:off x="0" y="0"/>
          <a:ext cx="0" cy="0"/>
          <a:chOff x="0" y="0"/>
          <a:chExt cx="0" cy="0"/>
        </a:xfrm>
      </p:grpSpPr>
      <p:sp>
        <p:nvSpPr>
          <p:cNvPr id="16" name="Google Shape;16;p3"/>
          <p:cNvSpPr txBox="1"/>
          <p:nvPr>
            <p:ph type="title"/>
          </p:nvPr>
        </p:nvSpPr>
        <p:spPr>
          <a:xfrm>
            <a:off x="509550" y="1423875"/>
            <a:ext cx="8124900" cy="17982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17" name="Google Shape;17;p3"/>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 name="Google Shape;22;p4"/>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0" name="Google Shape;30;p6"/>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91378"/>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2"/>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37" name="Google Shape;37;p8"/>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1" name="Google Shape;41;p9"/>
          <p:cNvSpPr txBox="1"/>
          <p:nvPr>
            <p:ph type="title"/>
          </p:nvPr>
        </p:nvSpPr>
        <p:spPr>
          <a:xfrm>
            <a:off x="265500" y="1107950"/>
            <a:ext cx="4045200" cy="16836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8452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4" name="Google Shape;44;p9"/>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7" name="Google Shape;47;p10"/>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1"/>
          <p:cNvSpPr txBox="1"/>
          <p:nvPr>
            <p:ph hasCustomPrompt="1" type="title"/>
          </p:nvPr>
        </p:nvSpPr>
        <p:spPr>
          <a:xfrm>
            <a:off x="311700" y="1233100"/>
            <a:ext cx="8520600" cy="1610100"/>
          </a:xfrm>
          <a:prstGeom prst="rect">
            <a:avLst/>
          </a:prstGeom>
        </p:spPr>
        <p:txBody>
          <a:bodyPr anchorCtr="0" anchor="b" bIns="91425" lIns="91425" spcFirstLastPara="1" rIns="91425" wrap="square" tIns="91425">
            <a:normAutofit/>
          </a:bodyPr>
          <a:lstStyle>
            <a:lvl1pPr lvl="0" algn="ctr">
              <a:spcBef>
                <a:spcPts val="0"/>
              </a:spcBef>
              <a:spcAft>
                <a:spcPts val="0"/>
              </a:spcAft>
              <a:buSzPts val="10000"/>
              <a:buFont typeface="Lato"/>
              <a:buNone/>
              <a:defRPr sz="10000">
                <a:latin typeface="Lato"/>
                <a:ea typeface="Lato"/>
                <a:cs typeface="Lato"/>
                <a:sym typeface="Lato"/>
              </a:defRPr>
            </a:lvl1pPr>
            <a:lvl2pPr lvl="1" algn="ctr">
              <a:spcBef>
                <a:spcPts val="0"/>
              </a:spcBef>
              <a:spcAft>
                <a:spcPts val="0"/>
              </a:spcAft>
              <a:buSzPts val="10000"/>
              <a:buFont typeface="Lato"/>
              <a:buNone/>
              <a:defRPr sz="10000">
                <a:latin typeface="Lato"/>
                <a:ea typeface="Lato"/>
                <a:cs typeface="Lato"/>
                <a:sym typeface="Lato"/>
              </a:defRPr>
            </a:lvl2pPr>
            <a:lvl3pPr lvl="2" algn="ctr">
              <a:spcBef>
                <a:spcPts val="0"/>
              </a:spcBef>
              <a:spcAft>
                <a:spcPts val="0"/>
              </a:spcAft>
              <a:buSzPts val="10000"/>
              <a:buFont typeface="Lato"/>
              <a:buNone/>
              <a:defRPr sz="10000">
                <a:latin typeface="Lato"/>
                <a:ea typeface="Lato"/>
                <a:cs typeface="Lato"/>
                <a:sym typeface="Lato"/>
              </a:defRPr>
            </a:lvl3pPr>
            <a:lvl4pPr lvl="3" algn="ctr">
              <a:spcBef>
                <a:spcPts val="0"/>
              </a:spcBef>
              <a:spcAft>
                <a:spcPts val="0"/>
              </a:spcAft>
              <a:buSzPts val="10000"/>
              <a:buFont typeface="Lato"/>
              <a:buNone/>
              <a:defRPr sz="10000">
                <a:latin typeface="Lato"/>
                <a:ea typeface="Lato"/>
                <a:cs typeface="Lato"/>
                <a:sym typeface="Lato"/>
              </a:defRPr>
            </a:lvl4pPr>
            <a:lvl5pPr lvl="4" algn="ctr">
              <a:spcBef>
                <a:spcPts val="0"/>
              </a:spcBef>
              <a:spcAft>
                <a:spcPts val="0"/>
              </a:spcAft>
              <a:buSzPts val="10000"/>
              <a:buFont typeface="Lato"/>
              <a:buNone/>
              <a:defRPr sz="10000">
                <a:latin typeface="Lato"/>
                <a:ea typeface="Lato"/>
                <a:cs typeface="Lato"/>
                <a:sym typeface="Lato"/>
              </a:defRPr>
            </a:lvl5pPr>
            <a:lvl6pPr lvl="5" algn="ctr">
              <a:spcBef>
                <a:spcPts val="0"/>
              </a:spcBef>
              <a:spcAft>
                <a:spcPts val="0"/>
              </a:spcAft>
              <a:buSzPts val="10000"/>
              <a:buFont typeface="Lato"/>
              <a:buNone/>
              <a:defRPr sz="10000">
                <a:latin typeface="Lato"/>
                <a:ea typeface="Lato"/>
                <a:cs typeface="Lato"/>
                <a:sym typeface="Lato"/>
              </a:defRPr>
            </a:lvl6pPr>
            <a:lvl7pPr lvl="6" algn="ctr">
              <a:spcBef>
                <a:spcPts val="0"/>
              </a:spcBef>
              <a:spcAft>
                <a:spcPts val="0"/>
              </a:spcAft>
              <a:buSzPts val="10000"/>
              <a:buFont typeface="Lato"/>
              <a:buNone/>
              <a:defRPr sz="10000">
                <a:latin typeface="Lato"/>
                <a:ea typeface="Lato"/>
                <a:cs typeface="Lato"/>
                <a:sym typeface="Lato"/>
              </a:defRPr>
            </a:lvl7pPr>
            <a:lvl8pPr lvl="7" algn="ctr">
              <a:spcBef>
                <a:spcPts val="0"/>
              </a:spcBef>
              <a:spcAft>
                <a:spcPts val="0"/>
              </a:spcAft>
              <a:buSzPts val="10000"/>
              <a:buFont typeface="Lato"/>
              <a:buNone/>
              <a:defRPr sz="10000">
                <a:latin typeface="Lato"/>
                <a:ea typeface="Lato"/>
                <a:cs typeface="Lato"/>
                <a:sym typeface="Lato"/>
              </a:defRPr>
            </a:lvl8pPr>
            <a:lvl9pPr lvl="8" algn="ctr">
              <a:spcBef>
                <a:spcPts val="0"/>
              </a:spcBef>
              <a:spcAft>
                <a:spcPts val="0"/>
              </a:spcAft>
              <a:buSzPts val="10000"/>
              <a:buFont typeface="Lato"/>
              <a:buNone/>
              <a:defRPr sz="10000">
                <a:latin typeface="Lato"/>
                <a:ea typeface="Lato"/>
                <a:cs typeface="Lato"/>
                <a:sym typeface="Lato"/>
              </a:defRPr>
            </a:lvl9pPr>
          </a:lstStyle>
          <a:p>
            <a:r>
              <a:t>xx%</a:t>
            </a:r>
          </a:p>
        </p:txBody>
      </p:sp>
      <p:sp>
        <p:nvSpPr>
          <p:cNvPr id="51" name="Google Shape;51;p11"/>
          <p:cNvSpPr txBox="1"/>
          <p:nvPr>
            <p:ph idx="1" type="body"/>
          </p:nvPr>
        </p:nvSpPr>
        <p:spPr>
          <a:xfrm>
            <a:off x="311700" y="29194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coral">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www.csteconference.org/index.php/registration/" TargetMode="Externa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www.grants.gov/search-results-detail/351314" TargetMode="External"/><Relationship Id="rId4" Type="http://schemas.openxmlformats.org/officeDocument/2006/relationships/hyperlink" Target="https://www.grants.gov/search-results-detail/351314" TargetMode="External"/><Relationship Id="rId5" Type="http://schemas.openxmlformats.org/officeDocument/2006/relationships/hyperlink" Target="https://www.grants.gov/search-results-detail/351314" TargetMode="External"/><Relationship Id="rId6" Type="http://schemas.openxmlformats.org/officeDocument/2006/relationships/hyperlink" Target="https://www.grants.gov/search-results-detail/351314" TargetMode="External"/><Relationship Id="rId7" Type="http://schemas.openxmlformats.org/officeDocument/2006/relationships/hyperlink" Target="https://www.grants.gov/search-results-detail/351314" TargetMode="External"/><Relationship Id="rId8" Type="http://schemas.openxmlformats.org/officeDocument/2006/relationships/hyperlink" Target="https://www.grants.gov/search-results-detail/351314"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1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1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1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3096250" y="1627200"/>
            <a:ext cx="2951400" cy="15843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Exploratory Analysis </a:t>
            </a:r>
            <a:endParaRPr/>
          </a:p>
        </p:txBody>
      </p:sp>
      <p:sp>
        <p:nvSpPr>
          <p:cNvPr id="60" name="Google Shape;60;p13"/>
          <p:cNvSpPr txBox="1"/>
          <p:nvPr>
            <p:ph idx="1" type="subTitle"/>
          </p:nvPr>
        </p:nvSpPr>
        <p:spPr>
          <a:xfrm>
            <a:off x="3096363" y="3266930"/>
            <a:ext cx="2951400" cy="7014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February</a:t>
            </a:r>
            <a:r>
              <a:rPr lang="en"/>
              <a:t> 21st, 2024</a:t>
            </a:r>
            <a:endParaRPr/>
          </a:p>
        </p:txBody>
      </p:sp>
      <p:pic>
        <p:nvPicPr>
          <p:cNvPr id="61" name="Google Shape;61;p13"/>
          <p:cNvPicPr preferRelativeResize="0"/>
          <p:nvPr/>
        </p:nvPicPr>
        <p:blipFill>
          <a:blip r:embed="rId3">
            <a:alphaModFix/>
          </a:blip>
          <a:stretch>
            <a:fillRect/>
          </a:stretch>
        </p:blipFill>
        <p:spPr>
          <a:xfrm>
            <a:off x="0" y="4403278"/>
            <a:ext cx="2951399" cy="74022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4"/>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Agenda </a:t>
            </a:r>
            <a:endParaRPr/>
          </a:p>
        </p:txBody>
      </p:sp>
      <p:sp>
        <p:nvSpPr>
          <p:cNvPr id="67" name="Google Shape;67;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Char char="●"/>
            </a:pPr>
            <a:r>
              <a:rPr lang="en"/>
              <a:t>Introduction</a:t>
            </a:r>
            <a:endParaRPr/>
          </a:p>
          <a:p>
            <a:pPr indent="-342900" lvl="0" marL="457200" rtl="0" algn="l">
              <a:spcBef>
                <a:spcPts val="0"/>
              </a:spcBef>
              <a:spcAft>
                <a:spcPts val="0"/>
              </a:spcAft>
              <a:buClr>
                <a:schemeClr val="dk1"/>
              </a:buClr>
              <a:buSzPts val="1800"/>
              <a:buChar char="●"/>
            </a:pPr>
            <a:r>
              <a:rPr lang="en"/>
              <a:t>Updates</a:t>
            </a:r>
            <a:endParaRPr/>
          </a:p>
          <a:p>
            <a:pPr indent="-342900" lvl="1" marL="914400" rtl="0" algn="l">
              <a:spcBef>
                <a:spcPts val="0"/>
              </a:spcBef>
              <a:spcAft>
                <a:spcPts val="0"/>
              </a:spcAft>
              <a:buClr>
                <a:schemeClr val="dk1"/>
              </a:buClr>
              <a:buSzPts val="1800"/>
              <a:buChar char="○"/>
            </a:pPr>
            <a:r>
              <a:rPr lang="en" sz="1800"/>
              <a:t>Onboarding </a:t>
            </a:r>
            <a:endParaRPr sz="1800"/>
          </a:p>
          <a:p>
            <a:pPr indent="-342900" lvl="1" marL="914400" rtl="0" algn="l">
              <a:spcBef>
                <a:spcPts val="0"/>
              </a:spcBef>
              <a:spcAft>
                <a:spcPts val="0"/>
              </a:spcAft>
              <a:buClr>
                <a:schemeClr val="dk1"/>
              </a:buClr>
              <a:buSzPts val="1800"/>
              <a:buChar char="○"/>
            </a:pPr>
            <a:r>
              <a:rPr lang="en" sz="1800"/>
              <a:t>Data Quality </a:t>
            </a:r>
            <a:endParaRPr sz="1800"/>
          </a:p>
          <a:p>
            <a:pPr indent="-342900" lvl="1" marL="914400" rtl="0" algn="l">
              <a:spcBef>
                <a:spcPts val="0"/>
              </a:spcBef>
              <a:spcAft>
                <a:spcPts val="0"/>
              </a:spcAft>
              <a:buClr>
                <a:schemeClr val="dk1"/>
              </a:buClr>
              <a:buSzPts val="1800"/>
              <a:buChar char="○"/>
            </a:pPr>
            <a:r>
              <a:rPr lang="en" sz="1800"/>
              <a:t>NSSP</a:t>
            </a:r>
            <a:endParaRPr sz="1800"/>
          </a:p>
          <a:p>
            <a:pPr indent="-342900" lvl="0" marL="457200" rtl="0" algn="l">
              <a:spcBef>
                <a:spcPts val="0"/>
              </a:spcBef>
              <a:spcAft>
                <a:spcPts val="0"/>
              </a:spcAft>
              <a:buClr>
                <a:schemeClr val="dk1"/>
              </a:buClr>
              <a:buSzPts val="1800"/>
              <a:buChar char="●"/>
            </a:pPr>
            <a:r>
              <a:rPr lang="en"/>
              <a:t>OD2A</a:t>
            </a:r>
            <a:endParaRPr/>
          </a:p>
          <a:p>
            <a:pPr indent="-342900" lvl="0" marL="457200" rtl="0" algn="l">
              <a:lnSpc>
                <a:spcPct val="100000"/>
              </a:lnSpc>
              <a:spcBef>
                <a:spcPts val="0"/>
              </a:spcBef>
              <a:spcAft>
                <a:spcPts val="0"/>
              </a:spcAft>
              <a:buClr>
                <a:schemeClr val="dk1"/>
              </a:buClr>
              <a:buSzPts val="1800"/>
              <a:buChar char="●"/>
            </a:pPr>
            <a:r>
              <a:rPr lang="en"/>
              <a:t>Respiratory Virus Activity Level Dashboard </a:t>
            </a:r>
            <a:endParaRPr/>
          </a:p>
          <a:p>
            <a:pPr indent="-342900" lvl="0" marL="457200" rtl="0" algn="l">
              <a:spcBef>
                <a:spcPts val="0"/>
              </a:spcBef>
              <a:spcAft>
                <a:spcPts val="0"/>
              </a:spcAft>
              <a:buClr>
                <a:schemeClr val="dk1"/>
              </a:buClr>
              <a:buSzPts val="1800"/>
              <a:buChar char="●"/>
            </a:pPr>
            <a:r>
              <a:rPr lang="en"/>
              <a:t>Presentation</a:t>
            </a:r>
            <a:endParaRPr/>
          </a:p>
          <a:p>
            <a:pPr indent="-342900" lvl="0" marL="457200" rtl="0" algn="l">
              <a:spcBef>
                <a:spcPts val="0"/>
              </a:spcBef>
              <a:spcAft>
                <a:spcPts val="0"/>
              </a:spcAft>
              <a:buClr>
                <a:schemeClr val="dk1"/>
              </a:buClr>
              <a:buSzPts val="1800"/>
              <a:buChar char="●"/>
            </a:pPr>
            <a:r>
              <a:rPr lang="en"/>
              <a:t>Questions</a:t>
            </a:r>
            <a:endParaRPr/>
          </a:p>
          <a:p>
            <a:pPr indent="-342900" lvl="0" marL="457200" rtl="0" algn="l">
              <a:spcBef>
                <a:spcPts val="0"/>
              </a:spcBef>
              <a:spcAft>
                <a:spcPts val="0"/>
              </a:spcAft>
              <a:buClr>
                <a:schemeClr val="dk1"/>
              </a:buClr>
              <a:buSzPts val="1800"/>
              <a:buChar char="●"/>
            </a:pPr>
            <a:r>
              <a:rPr lang="en"/>
              <a:t>Next Meetings</a:t>
            </a:r>
            <a:endParaRPr/>
          </a:p>
          <a:p>
            <a:pPr indent="-342900" lvl="0" marL="457200" rtl="0" algn="l">
              <a:spcBef>
                <a:spcPts val="0"/>
              </a:spcBef>
              <a:spcAft>
                <a:spcPts val="0"/>
              </a:spcAft>
              <a:buClr>
                <a:schemeClr val="dk1"/>
              </a:buClr>
              <a:buSzPts val="1800"/>
              <a:buChar char="●"/>
            </a:pPr>
            <a:r>
              <a:rPr lang="en"/>
              <a:t>End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5"/>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Updates: Data Quality 1/15/24-2/15/24</a:t>
            </a:r>
            <a:endParaRPr/>
          </a:p>
        </p:txBody>
      </p:sp>
      <p:sp>
        <p:nvSpPr>
          <p:cNvPr id="73" name="Google Shape;73;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Char char="●"/>
            </a:pPr>
            <a:r>
              <a:rPr lang="en"/>
              <a:t>Banner Facilities saw low completion rates along with low validity for Diagnosis Codes.</a:t>
            </a:r>
            <a:endParaRPr/>
          </a:p>
          <a:p>
            <a:pPr indent="-342900" lvl="0" marL="457200" rtl="0" algn="l">
              <a:spcBef>
                <a:spcPts val="0"/>
              </a:spcBef>
              <a:spcAft>
                <a:spcPts val="0"/>
              </a:spcAft>
              <a:buClr>
                <a:schemeClr val="dk1"/>
              </a:buClr>
              <a:buSzPts val="1800"/>
              <a:buChar char="●"/>
            </a:pPr>
            <a:r>
              <a:rPr lang="en"/>
              <a:t>No messages have been received for Banner UC - McClintock and Southern for 56 days.</a:t>
            </a:r>
            <a:endParaRPr/>
          </a:p>
          <a:p>
            <a:pPr indent="-342900" lvl="1" marL="914400" rtl="0" algn="l">
              <a:spcBef>
                <a:spcPts val="0"/>
              </a:spcBef>
              <a:spcAft>
                <a:spcPts val="0"/>
              </a:spcAft>
              <a:buClr>
                <a:schemeClr val="dk1"/>
              </a:buClr>
              <a:buSzPts val="1800"/>
              <a:buChar char="○"/>
            </a:pPr>
            <a:r>
              <a:rPr lang="en" sz="1800"/>
              <a:t>The McClintock and Southern location is dealing with fire damage, so it is temporarily closed and still undergoing repairs.</a:t>
            </a:r>
            <a:endParaRPr sz="1800"/>
          </a:p>
          <a:p>
            <a:pPr indent="-342900" lvl="0" marL="457200" rtl="0" algn="l">
              <a:spcBef>
                <a:spcPts val="0"/>
              </a:spcBef>
              <a:spcAft>
                <a:spcPts val="0"/>
              </a:spcAft>
              <a:buClr>
                <a:schemeClr val="dk1"/>
              </a:buClr>
              <a:buSzPts val="1800"/>
              <a:buChar char="●"/>
            </a:pPr>
            <a:r>
              <a:rPr lang="en"/>
              <a:t>Tuba City experienced low completion rates for admit reason descriptions.</a:t>
            </a:r>
            <a:endParaRPr/>
          </a:p>
          <a:p>
            <a:pPr indent="-342900" lvl="0" marL="457200" rtl="0" algn="l">
              <a:spcBef>
                <a:spcPts val="0"/>
              </a:spcBef>
              <a:spcAft>
                <a:spcPts val="0"/>
              </a:spcAft>
              <a:buClr>
                <a:schemeClr val="dk1"/>
              </a:buClr>
              <a:buSzPts val="1800"/>
              <a:buChar char="●"/>
            </a:pPr>
            <a:r>
              <a:rPr lang="en"/>
              <a:t>Summit experienced low completion rates and errors with facility type codes.</a:t>
            </a:r>
            <a:endParaRPr sz="23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6"/>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Updates: NSSP </a:t>
            </a:r>
            <a:endParaRPr/>
          </a:p>
        </p:txBody>
      </p:sp>
      <p:sp>
        <p:nvSpPr>
          <p:cNvPr id="79" name="Google Shape;79;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25000" lnSpcReduction="20000"/>
          </a:bodyPr>
          <a:lstStyle/>
          <a:p>
            <a:pPr indent="0" lvl="0" marL="0" rtl="0" algn="l">
              <a:lnSpc>
                <a:spcPct val="93068"/>
              </a:lnSpc>
              <a:spcBef>
                <a:spcPts val="0"/>
              </a:spcBef>
              <a:spcAft>
                <a:spcPts val="0"/>
              </a:spcAft>
              <a:buNone/>
            </a:pPr>
            <a:r>
              <a:rPr b="1" lang="en" sz="6761" u="sng"/>
              <a:t>BioSense Platform Unscheduled Dataflow Interruption:</a:t>
            </a:r>
            <a:endParaRPr b="1" sz="6761" u="sng"/>
          </a:p>
          <a:p>
            <a:pPr indent="0" lvl="0" marL="0" marR="292100" rtl="0" algn="l">
              <a:lnSpc>
                <a:spcPct val="93068"/>
              </a:lnSpc>
              <a:spcBef>
                <a:spcPts val="800"/>
              </a:spcBef>
              <a:spcAft>
                <a:spcPts val="0"/>
              </a:spcAft>
              <a:buNone/>
            </a:pPr>
            <a:r>
              <a:rPr lang="en" sz="6761"/>
              <a:t>The BioSense Platform will undergo unscheduled maintenance to rebuild the ESSENCE data cubes for new CCDD categories, starting on Wednesday, February 21, 2024, at 3:00 </a:t>
            </a:r>
            <a:r>
              <a:rPr lang="en" sz="6761" cap="small"/>
              <a:t>pm et</a:t>
            </a:r>
            <a:r>
              <a:rPr lang="en" sz="6761"/>
              <a:t>. Dataflow will be paused during maintenance. Access to ESSENCE will be available, but data will be static. We expect maintenance to be complete and dataflow to resume by 4:00 </a:t>
            </a:r>
            <a:r>
              <a:rPr lang="en" sz="6761" cap="small"/>
              <a:t>pm et</a:t>
            </a:r>
            <a:r>
              <a:rPr lang="en" sz="6761"/>
              <a:t>.</a:t>
            </a:r>
            <a:endParaRPr sz="6761"/>
          </a:p>
          <a:p>
            <a:pPr indent="0" lvl="0" marL="0" rtl="0" algn="l">
              <a:lnSpc>
                <a:spcPct val="93068"/>
              </a:lnSpc>
              <a:spcBef>
                <a:spcPts val="800"/>
              </a:spcBef>
              <a:spcAft>
                <a:spcPts val="0"/>
              </a:spcAft>
              <a:buNone/>
            </a:pPr>
            <a:r>
              <a:rPr lang="en" sz="6761"/>
              <a:t>Please continue to send your data as usual, but remember that data will not process through ESSENCE during this maintenance window.</a:t>
            </a:r>
            <a:endParaRPr sz="6761"/>
          </a:p>
          <a:p>
            <a:pPr indent="0" lvl="0" marL="0" rtl="0" algn="l">
              <a:lnSpc>
                <a:spcPct val="93068"/>
              </a:lnSpc>
              <a:spcBef>
                <a:spcPts val="800"/>
              </a:spcBef>
              <a:spcAft>
                <a:spcPts val="0"/>
              </a:spcAft>
              <a:buNone/>
            </a:pPr>
            <a:r>
              <a:rPr lang="en" sz="6761"/>
              <a:t>The new CCDD categories are:</a:t>
            </a:r>
            <a:endParaRPr sz="6761"/>
          </a:p>
          <a:p>
            <a:pPr indent="-335936" lvl="0" marL="596900" rtl="0" algn="l">
              <a:lnSpc>
                <a:spcPct val="101931"/>
              </a:lnSpc>
              <a:spcBef>
                <a:spcPts val="800"/>
              </a:spcBef>
              <a:spcAft>
                <a:spcPts val="0"/>
              </a:spcAft>
              <a:buClr>
                <a:schemeClr val="dk1"/>
              </a:buClr>
              <a:buSzPct val="100000"/>
              <a:buFont typeface="Lato"/>
              <a:buChar char="●"/>
            </a:pPr>
            <a:r>
              <a:rPr lang="en" sz="6761"/>
              <a:t>CDC Suspected Child Abuse and Neglect v1</a:t>
            </a:r>
            <a:endParaRPr sz="6761"/>
          </a:p>
          <a:p>
            <a:pPr indent="-335936" lvl="0" marL="596900" rtl="0" algn="l">
              <a:lnSpc>
                <a:spcPct val="101931"/>
              </a:lnSpc>
              <a:spcBef>
                <a:spcPts val="0"/>
              </a:spcBef>
              <a:spcAft>
                <a:spcPts val="0"/>
              </a:spcAft>
              <a:buClr>
                <a:schemeClr val="dk1"/>
              </a:buClr>
              <a:buSzPct val="100000"/>
              <a:buFont typeface="Lato"/>
              <a:buChar char="●"/>
            </a:pPr>
            <a:r>
              <a:rPr lang="en" sz="6761"/>
              <a:t>CDC Youth Violence v1</a:t>
            </a:r>
            <a:endParaRPr sz="6761"/>
          </a:p>
          <a:p>
            <a:pPr indent="0" lvl="0" marL="0" rtl="0" algn="l">
              <a:lnSpc>
                <a:spcPct val="93068"/>
              </a:lnSpc>
              <a:spcBef>
                <a:spcPts val="0"/>
              </a:spcBef>
              <a:spcAft>
                <a:spcPts val="0"/>
              </a:spcAft>
              <a:buNone/>
            </a:pPr>
            <a:r>
              <a:rPr b="1" lang="en" sz="6761" u="sng"/>
              <a:t>Effect on Services:</a:t>
            </a:r>
            <a:endParaRPr b="1" sz="6761" u="sng"/>
          </a:p>
          <a:p>
            <a:pPr indent="-335936" lvl="0" marL="596900" rtl="0" algn="l">
              <a:lnSpc>
                <a:spcPct val="93068"/>
              </a:lnSpc>
              <a:spcBef>
                <a:spcPts val="800"/>
              </a:spcBef>
              <a:spcAft>
                <a:spcPts val="0"/>
              </a:spcAft>
              <a:buClr>
                <a:schemeClr val="dk1"/>
              </a:buClr>
              <a:buSzPct val="100000"/>
              <a:buFont typeface="Lato"/>
              <a:buChar char="●"/>
            </a:pPr>
            <a:r>
              <a:rPr lang="en" sz="6761"/>
              <a:t>Dataflow to production ESSENCE environment</a:t>
            </a:r>
            <a:endParaRPr sz="6761"/>
          </a:p>
          <a:p>
            <a:pPr indent="-335936" lvl="0" marL="596900" rtl="0" algn="l">
              <a:lnSpc>
                <a:spcPct val="115000"/>
              </a:lnSpc>
              <a:spcBef>
                <a:spcPts val="0"/>
              </a:spcBef>
              <a:spcAft>
                <a:spcPts val="0"/>
              </a:spcAft>
              <a:buClr>
                <a:schemeClr val="dk1"/>
              </a:buClr>
              <a:buSzPct val="100000"/>
              <a:buFont typeface="Lato"/>
              <a:buChar char="●"/>
            </a:pPr>
            <a:r>
              <a:rPr lang="en" sz="6761"/>
              <a:t>ESSENCE data processing</a:t>
            </a:r>
            <a:endParaRPr sz="6761"/>
          </a:p>
          <a:p>
            <a:pPr indent="0" lvl="0" marL="0" rtl="0" algn="l">
              <a:spcBef>
                <a:spcPts val="1200"/>
              </a:spcBef>
              <a:spcAft>
                <a:spcPts val="12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7"/>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Updates-NSSP</a:t>
            </a:r>
            <a:endParaRPr/>
          </a:p>
        </p:txBody>
      </p:sp>
      <p:sp>
        <p:nvSpPr>
          <p:cNvPr id="85" name="Google Shape;85;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t>CSTE </a:t>
            </a:r>
            <a:r>
              <a:rPr lang="en"/>
              <a:t>Conference</a:t>
            </a:r>
            <a:r>
              <a:rPr lang="en"/>
              <a:t> </a:t>
            </a:r>
            <a:endParaRPr/>
          </a:p>
          <a:p>
            <a:pPr indent="-342900" lvl="0" marL="457200" rtl="0" algn="l">
              <a:spcBef>
                <a:spcPts val="0"/>
              </a:spcBef>
              <a:spcAft>
                <a:spcPts val="0"/>
              </a:spcAft>
              <a:buClr>
                <a:schemeClr val="dk1"/>
              </a:buClr>
              <a:buSzPts val="1800"/>
              <a:buChar char="●"/>
            </a:pPr>
            <a:r>
              <a:rPr lang="en"/>
              <a:t>When June 9th - 13th in Pittsburgh Pennsylvania </a:t>
            </a:r>
            <a:endParaRPr/>
          </a:p>
          <a:p>
            <a:pPr indent="-342900" lvl="0" marL="457200" rtl="0" algn="l">
              <a:spcBef>
                <a:spcPts val="0"/>
              </a:spcBef>
              <a:spcAft>
                <a:spcPts val="0"/>
              </a:spcAft>
              <a:buClr>
                <a:schemeClr val="dk1"/>
              </a:buClr>
              <a:buSzPts val="1800"/>
              <a:buChar char="●"/>
            </a:pPr>
            <a:r>
              <a:rPr lang="en" u="sng">
                <a:solidFill>
                  <a:schemeClr val="hlink"/>
                </a:solidFill>
                <a:hlinkClick r:id="rId3"/>
              </a:rPr>
              <a:t>Registration now open </a:t>
            </a:r>
            <a:endParaRPr/>
          </a:p>
          <a:p>
            <a:pPr indent="0" lvl="0" marL="0" rtl="0" algn="l">
              <a:spcBef>
                <a:spcPts val="1200"/>
              </a:spcBef>
              <a:spcAft>
                <a:spcPts val="1200"/>
              </a:spcAft>
              <a:buNone/>
            </a:pPr>
            <a:r>
              <a:t/>
            </a:r>
            <a:endParaRPr/>
          </a:p>
        </p:txBody>
      </p:sp>
      <p:pic>
        <p:nvPicPr>
          <p:cNvPr id="86" name="Google Shape;86;p17"/>
          <p:cNvPicPr preferRelativeResize="0"/>
          <p:nvPr/>
        </p:nvPicPr>
        <p:blipFill>
          <a:blip r:embed="rId4">
            <a:alphaModFix/>
          </a:blip>
          <a:stretch>
            <a:fillRect/>
          </a:stretch>
        </p:blipFill>
        <p:spPr>
          <a:xfrm>
            <a:off x="480400" y="2788900"/>
            <a:ext cx="8351901" cy="14472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8"/>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Grant Opportunity </a:t>
            </a:r>
            <a:endParaRPr/>
          </a:p>
        </p:txBody>
      </p:sp>
      <p:sp>
        <p:nvSpPr>
          <p:cNvPr id="92" name="Google Shape;92;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92500" lnSpcReduction="20000"/>
          </a:bodyPr>
          <a:lstStyle/>
          <a:p>
            <a:pPr indent="-334327" lvl="0" marL="457200" rtl="0" algn="l">
              <a:spcBef>
                <a:spcPts val="0"/>
              </a:spcBef>
              <a:spcAft>
                <a:spcPts val="0"/>
              </a:spcAft>
              <a:buClr>
                <a:schemeClr val="dk1"/>
              </a:buClr>
              <a:buSzPct val="100000"/>
              <a:buChar char="●"/>
            </a:pPr>
            <a:r>
              <a:rPr b="1" lang="en" u="sng">
                <a:solidFill>
                  <a:schemeClr val="hlink"/>
                </a:solidFill>
                <a:hlinkClick r:id="rId3"/>
              </a:rPr>
              <a:t>Strengthening</a:t>
            </a:r>
            <a:r>
              <a:rPr b="1" lang="en" u="sng">
                <a:solidFill>
                  <a:schemeClr val="hlink"/>
                </a:solidFill>
                <a:hlinkClick r:id="rId4"/>
              </a:rPr>
              <a:t> Public Health Systems and </a:t>
            </a:r>
            <a:r>
              <a:rPr b="1" lang="en" u="sng">
                <a:solidFill>
                  <a:schemeClr val="hlink"/>
                </a:solidFill>
                <a:hlinkClick r:id="rId5"/>
              </a:rPr>
              <a:t>Services</a:t>
            </a:r>
            <a:r>
              <a:rPr b="1" lang="en" u="sng">
                <a:solidFill>
                  <a:schemeClr val="hlink"/>
                </a:solidFill>
                <a:hlinkClick r:id="rId6"/>
              </a:rPr>
              <a:t> through National Partnership to </a:t>
            </a:r>
            <a:r>
              <a:rPr b="1" lang="en" u="sng">
                <a:solidFill>
                  <a:schemeClr val="hlink"/>
                </a:solidFill>
                <a:hlinkClick r:id="rId7"/>
              </a:rPr>
              <a:t>Improve</a:t>
            </a:r>
            <a:r>
              <a:rPr b="1" lang="en" u="sng">
                <a:solidFill>
                  <a:schemeClr val="hlink"/>
                </a:solidFill>
                <a:hlinkClick r:id="rId8"/>
              </a:rPr>
              <a:t> and Protect the Nation’s Health </a:t>
            </a:r>
            <a:endParaRPr b="1"/>
          </a:p>
          <a:p>
            <a:pPr indent="-334327" lvl="1" marL="914400" rtl="0" algn="l">
              <a:spcBef>
                <a:spcPts val="0"/>
              </a:spcBef>
              <a:spcAft>
                <a:spcPts val="0"/>
              </a:spcAft>
              <a:buClr>
                <a:schemeClr val="dk1"/>
              </a:buClr>
              <a:buSzPct val="100000"/>
              <a:buChar char="○"/>
            </a:pPr>
            <a:r>
              <a:rPr lang="en" sz="1800"/>
              <a:t>This “umbrella” cooperative agreement will support up to 45 organizations that work with governmental public health and other sectors, over five years, to provide capacity-building assistance within the public health system.</a:t>
            </a:r>
            <a:endParaRPr b="1" sz="1800"/>
          </a:p>
          <a:p>
            <a:pPr indent="-334327" lvl="1" marL="914400" rtl="0" algn="l">
              <a:lnSpc>
                <a:spcPct val="105000"/>
              </a:lnSpc>
              <a:spcBef>
                <a:spcPts val="0"/>
              </a:spcBef>
              <a:spcAft>
                <a:spcPts val="0"/>
              </a:spcAft>
              <a:buClr>
                <a:schemeClr val="dk1"/>
              </a:buClr>
              <a:buSzPct val="100000"/>
              <a:buChar char="○"/>
            </a:pPr>
            <a:r>
              <a:rPr lang="en" sz="1800"/>
              <a:t>This funding will provide capacity-building assistance to:</a:t>
            </a:r>
            <a:endParaRPr sz="1800"/>
          </a:p>
          <a:p>
            <a:pPr indent="-334327" lvl="2" marL="1371600" rtl="0" algn="l">
              <a:lnSpc>
                <a:spcPct val="105000"/>
              </a:lnSpc>
              <a:spcBef>
                <a:spcPts val="0"/>
              </a:spcBef>
              <a:spcAft>
                <a:spcPts val="0"/>
              </a:spcAft>
              <a:buClr>
                <a:schemeClr val="dk1"/>
              </a:buClr>
              <a:buSzPct val="100000"/>
              <a:buChar char="■"/>
            </a:pPr>
            <a:r>
              <a:rPr lang="en" sz="1800"/>
              <a:t>Increase the knowledge, skill, and ability to deliver essential public health services,</a:t>
            </a:r>
            <a:endParaRPr sz="1800"/>
          </a:p>
          <a:p>
            <a:pPr indent="-334327" lvl="2" marL="1371600" rtl="0" algn="l">
              <a:lnSpc>
                <a:spcPct val="105000"/>
              </a:lnSpc>
              <a:spcBef>
                <a:spcPts val="0"/>
              </a:spcBef>
              <a:spcAft>
                <a:spcPts val="0"/>
              </a:spcAft>
              <a:buClr>
                <a:schemeClr val="dk1"/>
              </a:buClr>
              <a:buSzPct val="100000"/>
              <a:buChar char="■"/>
            </a:pPr>
            <a:r>
              <a:rPr lang="en" sz="1800"/>
              <a:t>Improve organizational and systems capacity and capability to address prioritized, equity-based public health priorities, and</a:t>
            </a:r>
            <a:endParaRPr sz="1800"/>
          </a:p>
          <a:p>
            <a:pPr indent="-334327" lvl="2" marL="1371600" rtl="0" algn="l">
              <a:lnSpc>
                <a:spcPct val="105000"/>
              </a:lnSpc>
              <a:spcBef>
                <a:spcPts val="0"/>
              </a:spcBef>
              <a:spcAft>
                <a:spcPts val="0"/>
              </a:spcAft>
              <a:buClr>
                <a:schemeClr val="dk1"/>
              </a:buClr>
              <a:buSzPct val="100000"/>
              <a:buChar char="■"/>
            </a:pPr>
            <a:r>
              <a:rPr lang="en" sz="1800"/>
              <a:t>Strengthen the nation's public health infrastructure and performance. </a:t>
            </a:r>
            <a:endParaRPr sz="1800"/>
          </a:p>
          <a:p>
            <a:pPr indent="-334327" lvl="1" marL="914400" rtl="0" algn="l">
              <a:lnSpc>
                <a:spcPct val="105000"/>
              </a:lnSpc>
              <a:spcBef>
                <a:spcPts val="0"/>
              </a:spcBef>
              <a:spcAft>
                <a:spcPts val="0"/>
              </a:spcAft>
              <a:buClr>
                <a:schemeClr val="dk1"/>
              </a:buClr>
              <a:buSzPct val="100000"/>
              <a:buChar char="○"/>
            </a:pPr>
            <a:r>
              <a:rPr lang="en" sz="1800"/>
              <a:t>Estimated Application Due Date: March 25, 2024</a:t>
            </a:r>
            <a:endParaRPr sz="1800"/>
          </a:p>
          <a:p>
            <a:pPr indent="-334327" lvl="1" marL="914400" rtl="0" algn="l">
              <a:lnSpc>
                <a:spcPct val="105000"/>
              </a:lnSpc>
              <a:spcBef>
                <a:spcPts val="0"/>
              </a:spcBef>
              <a:spcAft>
                <a:spcPts val="0"/>
              </a:spcAft>
              <a:buClr>
                <a:schemeClr val="dk1"/>
              </a:buClr>
              <a:buSzPct val="100000"/>
              <a:buChar char="○"/>
            </a:pPr>
            <a:r>
              <a:rPr lang="en" sz="1800"/>
              <a:t>Estimated Award Date: August 1, 2024</a:t>
            </a:r>
            <a:endParaRPr sz="1800"/>
          </a:p>
          <a:p>
            <a:pPr indent="0" lvl="0" marL="914400" rtl="0" algn="l">
              <a:spcBef>
                <a:spcPts val="0"/>
              </a:spcBef>
              <a:spcAft>
                <a:spcPts val="1200"/>
              </a:spcAft>
              <a:buNone/>
            </a:pPr>
            <a:r>
              <a:rPr lang="en"/>
              <a:t>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9"/>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DOSE Technical Briefs Now Available </a:t>
            </a:r>
            <a:endParaRPr/>
          </a:p>
          <a:p>
            <a:pPr indent="0" lvl="0" marL="0" rtl="0" algn="l">
              <a:spcBef>
                <a:spcPts val="0"/>
              </a:spcBef>
              <a:spcAft>
                <a:spcPts val="0"/>
              </a:spcAft>
              <a:buNone/>
            </a:pPr>
            <a:r>
              <a:t/>
            </a:r>
            <a:endParaRPr/>
          </a:p>
        </p:txBody>
      </p:sp>
      <p:sp>
        <p:nvSpPr>
          <p:cNvPr id="98" name="Google Shape;98;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85000" lnSpcReduction="20000"/>
          </a:bodyPr>
          <a:lstStyle/>
          <a:p>
            <a:pPr indent="-382428" lvl="0" marL="457200" rtl="0" algn="l">
              <a:spcBef>
                <a:spcPts val="500"/>
              </a:spcBef>
              <a:spcAft>
                <a:spcPts val="0"/>
              </a:spcAft>
              <a:buClr>
                <a:schemeClr val="dk1"/>
              </a:buClr>
              <a:buSzPct val="100000"/>
              <a:buFont typeface="Lato"/>
              <a:buChar char="●"/>
            </a:pPr>
            <a:r>
              <a:rPr lang="en" sz="2850">
                <a:solidFill>
                  <a:srgbClr val="5E696C"/>
                </a:solidFill>
                <a:latin typeface="Lato"/>
                <a:ea typeface="Lato"/>
                <a:cs typeface="Lato"/>
                <a:sym typeface="Lato"/>
              </a:rPr>
              <a:t>CDC Benzodiazepine Overdose v2 Parsed</a:t>
            </a:r>
            <a:endParaRPr sz="2850">
              <a:solidFill>
                <a:srgbClr val="5E696C"/>
              </a:solidFill>
              <a:latin typeface="Lato"/>
              <a:ea typeface="Lato"/>
              <a:cs typeface="Lato"/>
              <a:sym typeface="Lato"/>
            </a:endParaRPr>
          </a:p>
          <a:p>
            <a:pPr indent="-382428" lvl="0" marL="457200" rtl="0" algn="l">
              <a:spcBef>
                <a:spcPts val="0"/>
              </a:spcBef>
              <a:spcAft>
                <a:spcPts val="0"/>
              </a:spcAft>
              <a:buClr>
                <a:schemeClr val="dk1"/>
              </a:buClr>
              <a:buSzPct val="100000"/>
              <a:buFont typeface="Lato"/>
              <a:buChar char="●"/>
            </a:pPr>
            <a:r>
              <a:rPr lang="en" sz="2850">
                <a:solidFill>
                  <a:srgbClr val="5E696C"/>
                </a:solidFill>
                <a:latin typeface="Lato"/>
                <a:ea typeface="Lato"/>
                <a:cs typeface="Lato"/>
                <a:sym typeface="Lato"/>
              </a:rPr>
              <a:t>CDC Fentanyl Overdose v2 Parsed</a:t>
            </a:r>
            <a:endParaRPr sz="2850">
              <a:solidFill>
                <a:srgbClr val="5E696C"/>
              </a:solidFill>
              <a:latin typeface="Lato"/>
              <a:ea typeface="Lato"/>
              <a:cs typeface="Lato"/>
              <a:sym typeface="Lato"/>
            </a:endParaRPr>
          </a:p>
          <a:p>
            <a:pPr indent="-382428" lvl="0" marL="457200" rtl="0" algn="l">
              <a:spcBef>
                <a:spcPts val="0"/>
              </a:spcBef>
              <a:spcAft>
                <a:spcPts val="0"/>
              </a:spcAft>
              <a:buClr>
                <a:schemeClr val="dk1"/>
              </a:buClr>
              <a:buSzPct val="100000"/>
              <a:buFont typeface="Lato"/>
              <a:buChar char="●"/>
            </a:pPr>
            <a:r>
              <a:rPr lang="en" sz="2850">
                <a:solidFill>
                  <a:srgbClr val="5E696C"/>
                </a:solidFill>
                <a:latin typeface="Lato"/>
                <a:ea typeface="Lato"/>
                <a:cs typeface="Lato"/>
                <a:sym typeface="Lato"/>
              </a:rPr>
              <a:t>CDC Heroin Overdose v5 Parsed</a:t>
            </a:r>
            <a:endParaRPr sz="2850">
              <a:solidFill>
                <a:srgbClr val="5E696C"/>
              </a:solidFill>
              <a:latin typeface="Lato"/>
              <a:ea typeface="Lato"/>
              <a:cs typeface="Lato"/>
              <a:sym typeface="Lato"/>
            </a:endParaRPr>
          </a:p>
          <a:p>
            <a:pPr indent="-382428" lvl="0" marL="457200" rtl="0" algn="l">
              <a:spcBef>
                <a:spcPts val="0"/>
              </a:spcBef>
              <a:spcAft>
                <a:spcPts val="0"/>
              </a:spcAft>
              <a:buClr>
                <a:schemeClr val="dk1"/>
              </a:buClr>
              <a:buSzPct val="100000"/>
              <a:buFont typeface="Lato"/>
              <a:buChar char="●"/>
            </a:pPr>
            <a:r>
              <a:rPr lang="en" sz="2850">
                <a:solidFill>
                  <a:srgbClr val="5E696C"/>
                </a:solidFill>
                <a:latin typeface="Lato"/>
                <a:ea typeface="Lato"/>
                <a:cs typeface="Lato"/>
                <a:sym typeface="Lato"/>
              </a:rPr>
              <a:t>CDC Opioid Overdose v4 Parsed</a:t>
            </a:r>
            <a:endParaRPr b="1" sz="2850">
              <a:solidFill>
                <a:srgbClr val="5E696C"/>
              </a:solidFill>
              <a:latin typeface="Lato"/>
              <a:ea typeface="Lato"/>
              <a:cs typeface="Lato"/>
              <a:sym typeface="Lato"/>
            </a:endParaRPr>
          </a:p>
          <a:p>
            <a:pPr indent="-382428" lvl="0" marL="457200" rtl="0" algn="l">
              <a:spcBef>
                <a:spcPts val="0"/>
              </a:spcBef>
              <a:spcAft>
                <a:spcPts val="0"/>
              </a:spcAft>
              <a:buClr>
                <a:schemeClr val="dk1"/>
              </a:buClr>
              <a:buSzPct val="100000"/>
              <a:buFont typeface="Lato"/>
              <a:buChar char="●"/>
            </a:pPr>
            <a:r>
              <a:rPr lang="en" sz="2850">
                <a:solidFill>
                  <a:srgbClr val="5E696C"/>
                </a:solidFill>
                <a:latin typeface="Lato"/>
                <a:ea typeface="Lato"/>
                <a:cs typeface="Lato"/>
                <a:sym typeface="Lato"/>
              </a:rPr>
              <a:t>CDC All-drug v3 Parsed</a:t>
            </a:r>
            <a:endParaRPr sz="2850">
              <a:solidFill>
                <a:srgbClr val="5E696C"/>
              </a:solidFill>
              <a:latin typeface="Lato"/>
              <a:ea typeface="Lato"/>
              <a:cs typeface="Lato"/>
              <a:sym typeface="Lato"/>
            </a:endParaRPr>
          </a:p>
          <a:p>
            <a:pPr indent="-382428" lvl="0" marL="457200" rtl="0" algn="l">
              <a:spcBef>
                <a:spcPts val="0"/>
              </a:spcBef>
              <a:spcAft>
                <a:spcPts val="0"/>
              </a:spcAft>
              <a:buClr>
                <a:schemeClr val="dk1"/>
              </a:buClr>
              <a:buSzPct val="100000"/>
              <a:buFont typeface="Lato"/>
              <a:buChar char="●"/>
            </a:pPr>
            <a:r>
              <a:rPr lang="en" sz="2850">
                <a:solidFill>
                  <a:srgbClr val="5E696C"/>
                </a:solidFill>
                <a:latin typeface="Lato"/>
                <a:ea typeface="Lato"/>
                <a:cs typeface="Lato"/>
                <a:sym typeface="Lato"/>
              </a:rPr>
              <a:t>CDC Stimulant Overdose v2 Parsed</a:t>
            </a:r>
            <a:endParaRPr sz="2850">
              <a:solidFill>
                <a:srgbClr val="5E696C"/>
              </a:solidFill>
            </a:endParaRPr>
          </a:p>
          <a:p>
            <a:pPr indent="-382428" lvl="0" marL="457200" rtl="0" algn="l">
              <a:spcBef>
                <a:spcPts val="0"/>
              </a:spcBef>
              <a:spcAft>
                <a:spcPts val="0"/>
              </a:spcAft>
              <a:buClr>
                <a:schemeClr val="dk1"/>
              </a:buClr>
              <a:buSzPct val="100000"/>
              <a:buFont typeface="Lato"/>
              <a:buChar char="●"/>
            </a:pPr>
            <a:r>
              <a:rPr lang="en" sz="2850">
                <a:solidFill>
                  <a:srgbClr val="5E696C"/>
                </a:solidFill>
                <a:latin typeface="Lato"/>
                <a:ea typeface="Lato"/>
                <a:cs typeface="Lato"/>
                <a:sym typeface="Lato"/>
              </a:rPr>
              <a:t>CDC Cocaine Overdose v2 Parsed</a:t>
            </a:r>
            <a:endParaRPr sz="2850">
              <a:solidFill>
                <a:srgbClr val="5E696C"/>
              </a:solidFill>
              <a:latin typeface="Lato"/>
              <a:ea typeface="Lato"/>
              <a:cs typeface="Lato"/>
              <a:sym typeface="Lato"/>
            </a:endParaRPr>
          </a:p>
          <a:p>
            <a:pPr indent="-382428" lvl="0" marL="457200" rtl="0" algn="l">
              <a:spcBef>
                <a:spcPts val="0"/>
              </a:spcBef>
              <a:spcAft>
                <a:spcPts val="0"/>
              </a:spcAft>
              <a:buClr>
                <a:schemeClr val="dk1"/>
              </a:buClr>
              <a:buSzPct val="100000"/>
              <a:buFont typeface="Lato"/>
              <a:buChar char="●"/>
            </a:pPr>
            <a:r>
              <a:rPr lang="en" sz="2850">
                <a:solidFill>
                  <a:srgbClr val="5E696C"/>
                </a:solidFill>
                <a:latin typeface="Lato"/>
                <a:ea typeface="Lato"/>
                <a:cs typeface="Lato"/>
                <a:sym typeface="Lato"/>
              </a:rPr>
              <a:t>CDC Methamphetamine Overdose v1 Parsed</a:t>
            </a:r>
            <a:endParaRPr sz="2850">
              <a:solidFill>
                <a:srgbClr val="5E696C"/>
              </a:solidFill>
              <a:latin typeface="Lato"/>
              <a:ea typeface="Lato"/>
              <a:cs typeface="Lato"/>
              <a:sym typeface="Lato"/>
            </a:endParaRPr>
          </a:p>
          <a:p>
            <a:pPr indent="0" lvl="0" marL="0" rtl="0" algn="l">
              <a:spcBef>
                <a:spcPts val="0"/>
              </a:spcBef>
              <a:spcAft>
                <a:spcPts val="12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0"/>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CDC Methamphetamine Overdose v1 Parsed  </a:t>
            </a:r>
            <a:endParaRPr/>
          </a:p>
        </p:txBody>
      </p:sp>
      <p:sp>
        <p:nvSpPr>
          <p:cNvPr id="104" name="Google Shape;104;p20"/>
          <p:cNvSpPr txBox="1"/>
          <p:nvPr>
            <p:ph idx="1" type="body"/>
          </p:nvPr>
        </p:nvSpPr>
        <p:spPr>
          <a:xfrm>
            <a:off x="311700" y="1165825"/>
            <a:ext cx="8520600" cy="3416400"/>
          </a:xfrm>
          <a:prstGeom prst="rect">
            <a:avLst/>
          </a:prstGeom>
        </p:spPr>
        <p:txBody>
          <a:bodyPr anchorCtr="0" anchor="t" bIns="91425" lIns="91425" spcFirstLastPara="1" rIns="91425" wrap="square" tIns="91425">
            <a:normAutofit fontScale="32500" lnSpcReduction="10000"/>
          </a:bodyPr>
          <a:lstStyle/>
          <a:p>
            <a:pPr indent="-311153" lvl="0" marL="457200" rtl="0" algn="l">
              <a:spcBef>
                <a:spcPts val="0"/>
              </a:spcBef>
              <a:spcAft>
                <a:spcPts val="0"/>
              </a:spcAft>
              <a:buClr>
                <a:schemeClr val="dk1"/>
              </a:buClr>
              <a:buSzPct val="100000"/>
              <a:buFont typeface="Arial"/>
              <a:buChar char="●"/>
            </a:pPr>
            <a:r>
              <a:rPr b="1" lang="en" sz="4000"/>
              <a:t>Definition: CDC Methamphetamine Overdose v1 Parsed</a:t>
            </a:r>
            <a:endParaRPr b="1" sz="4000"/>
          </a:p>
          <a:p>
            <a:pPr indent="-311153" lvl="0" marL="457200" rtl="0" algn="l">
              <a:spcBef>
                <a:spcPts val="0"/>
              </a:spcBef>
              <a:spcAft>
                <a:spcPts val="0"/>
              </a:spcAft>
              <a:buClr>
                <a:schemeClr val="dk1"/>
              </a:buClr>
              <a:buSzPct val="100000"/>
              <a:buChar char="●"/>
            </a:pPr>
            <a:r>
              <a:rPr lang="en" sz="4000"/>
              <a:t>Definition Description: The Methamphetamine Overdose v1 Parsed syndrome definition was designed to identify ED visits for suspected nonfatal methamphetamine-involved overdoses of unintentional or undetermined intent. The query relies on data in two fields from ED visit records to identify encounters that meet the definition criteria: </a:t>
            </a:r>
            <a:endParaRPr sz="4000"/>
          </a:p>
          <a:p>
            <a:pPr indent="-311153" lvl="1" marL="914400" rtl="0" algn="l">
              <a:spcBef>
                <a:spcPts val="0"/>
              </a:spcBef>
              <a:spcAft>
                <a:spcPts val="0"/>
              </a:spcAft>
              <a:buClr>
                <a:schemeClr val="dk1"/>
              </a:buClr>
              <a:buSzPct val="100000"/>
              <a:buChar char="○"/>
            </a:pPr>
            <a:r>
              <a:rPr lang="en" sz="4000"/>
              <a:t> the chief complaint free text field, may include terms indicating a methamphetamine-involved overdose or poisoning, as well as relevant exclusion terms (e.g., terms such as withdrawal without acute intoxication, etc., which would exclude ED visit records from this syndrome definition)</a:t>
            </a:r>
            <a:endParaRPr sz="4000"/>
          </a:p>
          <a:p>
            <a:pPr indent="-311153" lvl="1" marL="914400" rtl="0" algn="l">
              <a:spcBef>
                <a:spcPts val="0"/>
              </a:spcBef>
              <a:spcAft>
                <a:spcPts val="0"/>
              </a:spcAft>
              <a:buClr>
                <a:schemeClr val="dk1"/>
              </a:buClr>
              <a:buSzPct val="100000"/>
              <a:buChar char="○"/>
            </a:pPr>
            <a:r>
              <a:rPr lang="en" sz="4000"/>
              <a:t>  the discharge diagnosis parsed field, which includes (ICD-9-CM) , (ICD-10-CM)or (SNOMED-CT) diagnosis codes, with descriptive code text removed, may indicate an acute methamphetamine-involved overdose or poisoning of unintentional or undetermined intent</a:t>
            </a:r>
            <a:endParaRPr sz="4000"/>
          </a:p>
          <a:p>
            <a:pPr indent="-311153" lvl="0" marL="457200" rtl="0" algn="l">
              <a:spcBef>
                <a:spcPts val="0"/>
              </a:spcBef>
              <a:spcAft>
                <a:spcPts val="0"/>
              </a:spcAft>
              <a:buClr>
                <a:schemeClr val="dk1"/>
              </a:buClr>
              <a:buSzPct val="100000"/>
              <a:buChar char="●"/>
            </a:pPr>
            <a:r>
              <a:rPr lang="en" sz="4000"/>
              <a:t>Use Cases: Trend Monitoring, Early Outbreak Detection and case finding</a:t>
            </a:r>
            <a:endParaRPr sz="4000"/>
          </a:p>
          <a:p>
            <a:pPr indent="-311153" lvl="0" marL="457200" rtl="0" algn="l">
              <a:spcBef>
                <a:spcPts val="0"/>
              </a:spcBef>
              <a:spcAft>
                <a:spcPts val="0"/>
              </a:spcAft>
              <a:buClr>
                <a:schemeClr val="dk1"/>
              </a:buClr>
              <a:buSzPct val="100000"/>
              <a:buChar char="●"/>
            </a:pPr>
            <a:r>
              <a:rPr lang="en" sz="4000"/>
              <a:t>Development: Built off of the </a:t>
            </a:r>
            <a:r>
              <a:rPr lang="en" sz="4000"/>
              <a:t>Stimulants v3 syndrome definition to capture only overdoses that indicated methamphetamine involvement.</a:t>
            </a:r>
            <a:endParaRPr sz="4000"/>
          </a:p>
          <a:p>
            <a:pPr indent="0" lvl="0" marL="0" rtl="0" algn="l">
              <a:spcBef>
                <a:spcPts val="1200"/>
              </a:spcBef>
              <a:spcAft>
                <a:spcPts val="120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1"/>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CDC Methamphetamine Overdose v1 Parsed  </a:t>
            </a:r>
            <a:endParaRPr/>
          </a:p>
          <a:p>
            <a:pPr indent="0" lvl="0" marL="0" rtl="0" algn="l">
              <a:spcBef>
                <a:spcPts val="0"/>
              </a:spcBef>
              <a:spcAft>
                <a:spcPts val="0"/>
              </a:spcAft>
              <a:buNone/>
            </a:pPr>
            <a:r>
              <a:t/>
            </a:r>
            <a:endParaRPr/>
          </a:p>
        </p:txBody>
      </p:sp>
      <p:sp>
        <p:nvSpPr>
          <p:cNvPr id="110" name="Google Shape;110;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Char char="●"/>
            </a:pPr>
            <a:r>
              <a:rPr lang="en" sz="1400"/>
              <a:t>Parsed field is used to query both the diagnosis codes and chief complaint free text with exclusions (as necessary) to develop the syndrome definition. </a:t>
            </a:r>
            <a:endParaRPr sz="1400"/>
          </a:p>
          <a:p>
            <a:pPr indent="-317500" lvl="1" marL="914400" rtl="0" algn="l">
              <a:spcBef>
                <a:spcPts val="0"/>
              </a:spcBef>
              <a:spcAft>
                <a:spcPts val="0"/>
              </a:spcAft>
              <a:buClr>
                <a:schemeClr val="dk1"/>
              </a:buClr>
              <a:buSzPts val="1400"/>
              <a:buChar char="○"/>
            </a:pPr>
            <a:r>
              <a:rPr lang="en"/>
              <a:t>Automatic inclusion: </a:t>
            </a:r>
            <a:endParaRPr/>
          </a:p>
          <a:p>
            <a:pPr indent="-317500" lvl="2" marL="1371600" rtl="0" algn="l">
              <a:spcBef>
                <a:spcPts val="0"/>
              </a:spcBef>
              <a:spcAft>
                <a:spcPts val="0"/>
              </a:spcAft>
              <a:buClr>
                <a:schemeClr val="dk1"/>
              </a:buClr>
              <a:buSzPts val="1400"/>
              <a:buChar char="■"/>
            </a:pPr>
            <a:r>
              <a:rPr lang="en"/>
              <a:t>If a diagnosis code indicating an acute methamphetamine poisoning of unintentional or undetermined intent is present, the ED visit is automatically included.</a:t>
            </a:r>
            <a:endParaRPr/>
          </a:p>
          <a:p>
            <a:pPr indent="-317500" lvl="1" marL="914400" rtl="0" algn="l">
              <a:spcBef>
                <a:spcPts val="0"/>
              </a:spcBef>
              <a:spcAft>
                <a:spcPts val="0"/>
              </a:spcAft>
              <a:buClr>
                <a:schemeClr val="dk1"/>
              </a:buClr>
              <a:buSzPts val="1400"/>
              <a:buChar char="○"/>
            </a:pPr>
            <a:r>
              <a:rPr lang="en"/>
              <a:t>Conditional inclusion:</a:t>
            </a:r>
            <a:endParaRPr/>
          </a:p>
          <a:p>
            <a:pPr indent="-317500" lvl="2" marL="1371600" rtl="0" algn="l">
              <a:spcBef>
                <a:spcPts val="0"/>
              </a:spcBef>
              <a:spcAft>
                <a:spcPts val="0"/>
              </a:spcAft>
              <a:buClr>
                <a:schemeClr val="dk1"/>
              </a:buClr>
              <a:buSzPts val="1400"/>
              <a:buChar char="■"/>
            </a:pPr>
            <a:r>
              <a:rPr lang="en"/>
              <a:t> If the ED visit does not include a diagnosis code for methamphetamine poisoning, the visit is not automatically included. In these instances, the visit is captured only if it includes the following two components and no exclusion terms: </a:t>
            </a:r>
            <a:endParaRPr/>
          </a:p>
          <a:p>
            <a:pPr indent="-317500" lvl="3" marL="1828800" rtl="0" algn="l">
              <a:spcBef>
                <a:spcPts val="0"/>
              </a:spcBef>
              <a:spcAft>
                <a:spcPts val="0"/>
              </a:spcAft>
              <a:buClr>
                <a:schemeClr val="dk1"/>
              </a:buClr>
              <a:buSzPts val="1400"/>
              <a:buChar char="●"/>
            </a:pPr>
            <a:r>
              <a:rPr lang="en"/>
              <a:t> chief complaint text indicating methamphetamine involvement AND </a:t>
            </a:r>
            <a:endParaRPr/>
          </a:p>
          <a:p>
            <a:pPr indent="-317500" lvl="3" marL="1828800" rtl="0" algn="l">
              <a:spcBef>
                <a:spcPts val="0"/>
              </a:spcBef>
              <a:spcAft>
                <a:spcPts val="0"/>
              </a:spcAft>
              <a:buClr>
                <a:schemeClr val="dk1"/>
              </a:buClr>
              <a:buSzPts val="1400"/>
              <a:buChar char="●"/>
            </a:pPr>
            <a:r>
              <a:rPr lang="en"/>
              <a:t>chief complaint text indicating an overdose or poisoning OR </a:t>
            </a:r>
            <a:endParaRPr/>
          </a:p>
          <a:p>
            <a:pPr indent="-317500" lvl="3" marL="1828800" rtl="0" algn="l">
              <a:spcBef>
                <a:spcPts val="0"/>
              </a:spcBef>
              <a:spcAft>
                <a:spcPts val="0"/>
              </a:spcAft>
              <a:buClr>
                <a:schemeClr val="dk1"/>
              </a:buClr>
              <a:buSzPts val="1400"/>
              <a:buChar char="●"/>
            </a:pPr>
            <a:r>
              <a:rPr lang="en"/>
              <a:t> diagnosis code indicating a stimulant/amphetamine overdose or poisoning or diagnosis code indicating poisoning by unspecified drugs (T50.901A or T50.904A).  </a:t>
            </a:r>
            <a:endParaRPr/>
          </a:p>
          <a:p>
            <a:pPr indent="-317500" lvl="2" marL="1371600" rtl="0" algn="l">
              <a:spcBef>
                <a:spcPts val="0"/>
              </a:spcBef>
              <a:spcAft>
                <a:spcPts val="0"/>
              </a:spcAft>
              <a:buClr>
                <a:schemeClr val="dk1"/>
              </a:buClr>
              <a:buSzPts val="1400"/>
              <a:buChar char="■"/>
            </a:pPr>
            <a:r>
              <a:rPr lang="en"/>
              <a:t>The exclusion terms are applied to the chief complaint text only when the automatic inclusion criteria are not met.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2"/>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CDC Methamphetamine Overdose v1 Parsed  </a:t>
            </a:r>
            <a:endParaRPr/>
          </a:p>
          <a:p>
            <a:pPr indent="0" lvl="0" marL="0" rtl="0" algn="l">
              <a:spcBef>
                <a:spcPts val="0"/>
              </a:spcBef>
              <a:spcAft>
                <a:spcPts val="0"/>
              </a:spcAft>
              <a:buNone/>
            </a:pPr>
            <a:r>
              <a:t/>
            </a:r>
            <a:endParaRPr/>
          </a:p>
        </p:txBody>
      </p:sp>
      <p:sp>
        <p:nvSpPr>
          <p:cNvPr id="116" name="Google Shape;116;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Clr>
                <a:schemeClr val="dk1"/>
              </a:buClr>
              <a:buSzPts val="1600"/>
              <a:buChar char="●"/>
            </a:pPr>
            <a:r>
              <a:rPr lang="en" sz="1600"/>
              <a:t>Limitations</a:t>
            </a:r>
            <a:endParaRPr sz="1600"/>
          </a:p>
          <a:p>
            <a:pPr indent="-330200" lvl="1" marL="914400" rtl="0" algn="l">
              <a:spcBef>
                <a:spcPts val="0"/>
              </a:spcBef>
              <a:spcAft>
                <a:spcPts val="0"/>
              </a:spcAft>
              <a:buClr>
                <a:schemeClr val="dk1"/>
              </a:buClr>
              <a:buSzPts val="1600"/>
              <a:buChar char="○"/>
            </a:pPr>
            <a:r>
              <a:rPr lang="en" sz="1600"/>
              <a:t>Limited availability of point-of-care confirmatory testing for identifying drugs involved in overdoses.</a:t>
            </a:r>
            <a:endParaRPr sz="1600"/>
          </a:p>
          <a:p>
            <a:pPr indent="-330200" lvl="1" marL="914400" rtl="0" algn="l">
              <a:spcBef>
                <a:spcPts val="0"/>
              </a:spcBef>
              <a:spcAft>
                <a:spcPts val="0"/>
              </a:spcAft>
              <a:buClr>
                <a:schemeClr val="dk1"/>
              </a:buClr>
              <a:buSzPts val="1600"/>
              <a:buChar char="○"/>
            </a:pPr>
            <a:r>
              <a:rPr lang="en" sz="1600"/>
              <a:t>Reliance on self-report, bystander reports, and clinical presentations to determine the drugs involved.</a:t>
            </a:r>
            <a:endParaRPr sz="1600"/>
          </a:p>
          <a:p>
            <a:pPr indent="-330200" lvl="1" marL="914400" rtl="0" algn="l">
              <a:spcBef>
                <a:spcPts val="0"/>
              </a:spcBef>
              <a:spcAft>
                <a:spcPts val="0"/>
              </a:spcAft>
              <a:buClr>
                <a:schemeClr val="dk1"/>
              </a:buClr>
              <a:buSzPts val="1600"/>
              <a:buChar char="○"/>
            </a:pPr>
            <a:r>
              <a:rPr lang="en" sz="1600"/>
              <a:t>Discharge diagnosis codes from ED visits may not reflect final diagnoses, serving as preliminary indicators.</a:t>
            </a:r>
            <a:endParaRPr sz="1600"/>
          </a:p>
          <a:p>
            <a:pPr indent="-330200" lvl="1" marL="914400" rtl="0" algn="l">
              <a:spcBef>
                <a:spcPts val="0"/>
              </a:spcBef>
              <a:spcAft>
                <a:spcPts val="0"/>
              </a:spcAft>
              <a:buClr>
                <a:schemeClr val="dk1"/>
              </a:buClr>
              <a:buSzPts val="1600"/>
              <a:buChar char="○"/>
            </a:pPr>
            <a:r>
              <a:rPr lang="en" sz="1600"/>
              <a:t>Some hospitals enter all diagnosis codes from a patient's medical history, potentially including unrelated encounters, leading to overreporting.</a:t>
            </a:r>
            <a:endParaRPr sz="1600"/>
          </a:p>
          <a:p>
            <a:pPr indent="-330200" lvl="1" marL="914400" rtl="0" algn="l">
              <a:spcBef>
                <a:spcPts val="0"/>
              </a:spcBef>
              <a:spcAft>
                <a:spcPts val="0"/>
              </a:spcAft>
              <a:buClr>
                <a:schemeClr val="dk1"/>
              </a:buClr>
              <a:buSzPts val="1600"/>
              <a:buChar char="○"/>
            </a:pPr>
            <a:r>
              <a:rPr lang="en" sz="1600"/>
              <a:t>Difficulty in distinguishing methamphetamine-involved overdoses from other conditions due to overlapping symptoms, especially with mental health disorders.</a:t>
            </a:r>
            <a:endParaRPr sz="1600"/>
          </a:p>
          <a:p>
            <a:pPr indent="0" lvl="0" marL="0" rtl="0" algn="l">
              <a:spcBef>
                <a:spcPts val="0"/>
              </a:spcBef>
              <a:spcAft>
                <a:spcPts val="120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3"/>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CDC Cocaine Overdose v2 Parsed </a:t>
            </a:r>
            <a:endParaRPr/>
          </a:p>
        </p:txBody>
      </p:sp>
      <p:sp>
        <p:nvSpPr>
          <p:cNvPr id="122" name="Google Shape;122;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77500" lnSpcReduction="10000"/>
          </a:bodyPr>
          <a:lstStyle/>
          <a:p>
            <a:pPr indent="-317182" lvl="0" marL="457200" rtl="0" algn="l">
              <a:spcBef>
                <a:spcPts val="0"/>
              </a:spcBef>
              <a:spcAft>
                <a:spcPts val="0"/>
              </a:spcAft>
              <a:buClr>
                <a:schemeClr val="dk1"/>
              </a:buClr>
              <a:buSzPct val="100000"/>
              <a:buChar char="●"/>
            </a:pPr>
            <a:r>
              <a:rPr lang="en"/>
              <a:t>CDC Cocaine Overdose V2 Parsed </a:t>
            </a:r>
            <a:endParaRPr/>
          </a:p>
          <a:p>
            <a:pPr indent="-317182" lvl="0" marL="457200" rtl="0" algn="l">
              <a:spcBef>
                <a:spcPts val="0"/>
              </a:spcBef>
              <a:spcAft>
                <a:spcPts val="0"/>
              </a:spcAft>
              <a:buClr>
                <a:schemeClr val="dk1"/>
              </a:buClr>
              <a:buSzPct val="100000"/>
              <a:buChar char="●"/>
            </a:pPr>
            <a:r>
              <a:rPr b="1" lang="en"/>
              <a:t>Definition Description:</a:t>
            </a:r>
            <a:r>
              <a:rPr lang="en"/>
              <a:t> The CDC Cocaine Overdose v2 Parsed definition was designed to be used to identify ED visits for suspected nonfatal cocaine-involved overdoses of unintentional or undetermined intent. The query relies on data in two fields from ED visit records to identify encounters that meet the definition criteria:</a:t>
            </a:r>
            <a:endParaRPr/>
          </a:p>
          <a:p>
            <a:pPr indent="-317182" lvl="1" marL="914400" rtl="0" algn="l">
              <a:spcBef>
                <a:spcPts val="0"/>
              </a:spcBef>
              <a:spcAft>
                <a:spcPts val="0"/>
              </a:spcAft>
              <a:buClr>
                <a:schemeClr val="dk1"/>
              </a:buClr>
              <a:buSzPct val="100000"/>
              <a:buChar char="○"/>
            </a:pPr>
            <a:r>
              <a:rPr lang="en" sz="1800"/>
              <a:t>  the chief complaint free text field, may include terms indicating a cocaine-involved overdose or poisoning, as well as relevant exclusion terms (e.g., terms indicating cocaine withdrawal without acute intoxication, etc., which would exclude ED visit records from this syndrome definition), and</a:t>
            </a:r>
            <a:endParaRPr sz="1800"/>
          </a:p>
          <a:p>
            <a:pPr indent="-317182" lvl="1" marL="914400" rtl="0" algn="l">
              <a:spcBef>
                <a:spcPts val="0"/>
              </a:spcBef>
              <a:spcAft>
                <a:spcPts val="0"/>
              </a:spcAft>
              <a:buClr>
                <a:schemeClr val="dk1"/>
              </a:buClr>
              <a:buSzPct val="100000"/>
              <a:buChar char="○"/>
            </a:pPr>
            <a:r>
              <a:rPr lang="en" sz="1800"/>
              <a:t>  the discharge diagnosis parsed field, which includes (ICD-9-CM), (ICD-10-CM), (SNOMED-CT) diagnosis codes and may indicate an acute cocaine overdose or poisoning of unintentional or undetermined intent. Within ESSENCE, the syndrome query is applied to the Chief Complaint Discharge Diagnosis (CCDD) Parsed field, which combines these two fields of interest.</a:t>
            </a:r>
            <a:endParaRPr sz="1800"/>
          </a:p>
          <a:p>
            <a:pPr indent="-317182" lvl="0" marL="457200" rtl="0" algn="l">
              <a:spcBef>
                <a:spcPts val="0"/>
              </a:spcBef>
              <a:spcAft>
                <a:spcPts val="0"/>
              </a:spcAft>
              <a:buClr>
                <a:schemeClr val="dk1"/>
              </a:buClr>
              <a:buSzPct val="100000"/>
              <a:buChar char="●"/>
            </a:pPr>
            <a:r>
              <a:rPr lang="en"/>
              <a:t>Revision of Cocaine Overdose v1 </a:t>
            </a:r>
            <a:endParaRPr/>
          </a:p>
          <a:p>
            <a:pPr indent="-317182" lvl="0" marL="457200" rtl="0" algn="l">
              <a:spcBef>
                <a:spcPts val="0"/>
              </a:spcBef>
              <a:spcAft>
                <a:spcPts val="0"/>
              </a:spcAft>
              <a:buClr>
                <a:schemeClr val="dk1"/>
              </a:buClr>
              <a:buSzPct val="100000"/>
              <a:buChar char="●"/>
            </a:pPr>
            <a:r>
              <a:rPr lang="en"/>
              <a:t>Use Cases: Trend Monitoring, Early Outbreak detection and case finding</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4"/>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CDC Cocaine Overdose v2 Parsed </a:t>
            </a:r>
            <a:endParaRPr/>
          </a:p>
          <a:p>
            <a:pPr indent="0" lvl="0" marL="0" rtl="0" algn="l">
              <a:spcBef>
                <a:spcPts val="0"/>
              </a:spcBef>
              <a:spcAft>
                <a:spcPts val="0"/>
              </a:spcAft>
              <a:buNone/>
            </a:pPr>
            <a:r>
              <a:t/>
            </a:r>
            <a:endParaRPr/>
          </a:p>
        </p:txBody>
      </p:sp>
      <p:sp>
        <p:nvSpPr>
          <p:cNvPr id="128" name="Google Shape;128;p24"/>
          <p:cNvSpPr txBox="1"/>
          <p:nvPr>
            <p:ph idx="1" type="body"/>
          </p:nvPr>
        </p:nvSpPr>
        <p:spPr>
          <a:xfrm>
            <a:off x="365150" y="1017450"/>
            <a:ext cx="8520600" cy="3416400"/>
          </a:xfrm>
          <a:prstGeom prst="rect">
            <a:avLst/>
          </a:prstGeom>
        </p:spPr>
        <p:txBody>
          <a:bodyPr anchorCtr="0" anchor="t" bIns="91425" lIns="91425" spcFirstLastPara="1" rIns="91425" wrap="square" tIns="91425">
            <a:normAutofit fontScale="77500"/>
          </a:bodyPr>
          <a:lstStyle/>
          <a:p>
            <a:pPr indent="-317182" lvl="0" marL="457200" rtl="0" algn="l">
              <a:spcBef>
                <a:spcPts val="0"/>
              </a:spcBef>
              <a:spcAft>
                <a:spcPts val="0"/>
              </a:spcAft>
              <a:buClr>
                <a:schemeClr val="dk1"/>
              </a:buClr>
              <a:buSzPct val="100000"/>
              <a:buChar char="●"/>
            </a:pPr>
            <a:r>
              <a:rPr lang="en"/>
              <a:t>Validation Methods: </a:t>
            </a:r>
            <a:endParaRPr/>
          </a:p>
          <a:p>
            <a:pPr indent="-297497" lvl="1" marL="914400" rtl="0" algn="l">
              <a:spcBef>
                <a:spcPts val="0"/>
              </a:spcBef>
              <a:spcAft>
                <a:spcPts val="0"/>
              </a:spcAft>
              <a:buClr>
                <a:schemeClr val="dk1"/>
              </a:buClr>
              <a:buSzPct val="100000"/>
              <a:buChar char="○"/>
            </a:pPr>
            <a:r>
              <a:rPr lang="en"/>
              <a:t>NSSP team used R code to convert the syntax from </a:t>
            </a:r>
            <a:r>
              <a:rPr lang="en"/>
              <a:t>previous Cocaine overdose version </a:t>
            </a:r>
            <a:endParaRPr/>
          </a:p>
          <a:p>
            <a:pPr indent="-297497" lvl="2" marL="1371600" rtl="0" algn="l">
              <a:spcBef>
                <a:spcPts val="0"/>
              </a:spcBef>
              <a:spcAft>
                <a:spcPts val="0"/>
              </a:spcAft>
              <a:buClr>
                <a:schemeClr val="dk1"/>
              </a:buClr>
              <a:buSzPct val="100000"/>
              <a:buChar char="■"/>
            </a:pPr>
            <a:r>
              <a:rPr lang="en"/>
              <a:t>From CCDD field to CCDD parsed field </a:t>
            </a:r>
            <a:endParaRPr/>
          </a:p>
          <a:p>
            <a:pPr indent="-297497" lvl="1" marL="914400" rtl="0" algn="l">
              <a:spcBef>
                <a:spcPts val="0"/>
              </a:spcBef>
              <a:spcAft>
                <a:spcPts val="0"/>
              </a:spcAft>
              <a:buClr>
                <a:schemeClr val="dk1"/>
              </a:buClr>
              <a:buSzPct val="100000"/>
              <a:buChar char="○"/>
            </a:pPr>
            <a:r>
              <a:rPr lang="en"/>
              <a:t>CDC team incorporated corrections and improvements to syntax logic and piloted draft definition by manual review,</a:t>
            </a:r>
            <a:endParaRPr/>
          </a:p>
          <a:p>
            <a:pPr indent="-297497" lvl="1" marL="914400" rtl="0" algn="l">
              <a:spcBef>
                <a:spcPts val="0"/>
              </a:spcBef>
              <a:spcAft>
                <a:spcPts val="0"/>
              </a:spcAft>
              <a:buClr>
                <a:schemeClr val="dk1"/>
              </a:buClr>
              <a:buSzPct val="100000"/>
              <a:buChar char="○"/>
            </a:pPr>
            <a:r>
              <a:rPr lang="en"/>
              <a:t>Compared previous overdose counts and records before and after syntax conversions  </a:t>
            </a:r>
            <a:endParaRPr/>
          </a:p>
          <a:p>
            <a:pPr indent="-317182" lvl="0" marL="457200" rtl="0" algn="l">
              <a:spcBef>
                <a:spcPts val="0"/>
              </a:spcBef>
              <a:spcAft>
                <a:spcPts val="0"/>
              </a:spcAft>
              <a:buClr>
                <a:schemeClr val="dk1"/>
              </a:buClr>
              <a:buSzPct val="100000"/>
              <a:buChar char="●"/>
            </a:pPr>
            <a:r>
              <a:rPr lang="en"/>
              <a:t>Automatic inclusion </a:t>
            </a:r>
            <a:endParaRPr/>
          </a:p>
          <a:p>
            <a:pPr indent="-297497" lvl="1" marL="914400" rtl="0" algn="l">
              <a:spcBef>
                <a:spcPts val="0"/>
              </a:spcBef>
              <a:spcAft>
                <a:spcPts val="0"/>
              </a:spcAft>
              <a:buClr>
                <a:schemeClr val="dk1"/>
              </a:buClr>
              <a:buSzPct val="100000"/>
              <a:buChar char="○"/>
            </a:pPr>
            <a:r>
              <a:rPr lang="en"/>
              <a:t>If a diagnosis code indicating a cocaine overdose/poisoning is present, the ED visit is automatically included in the syndrome. </a:t>
            </a:r>
            <a:endParaRPr/>
          </a:p>
          <a:p>
            <a:pPr indent="-317182" lvl="0" marL="457200" rtl="0" algn="l">
              <a:spcBef>
                <a:spcPts val="0"/>
              </a:spcBef>
              <a:spcAft>
                <a:spcPts val="0"/>
              </a:spcAft>
              <a:buClr>
                <a:schemeClr val="dk1"/>
              </a:buClr>
              <a:buSzPct val="100000"/>
              <a:buChar char="●"/>
            </a:pPr>
            <a:r>
              <a:rPr lang="en"/>
              <a:t> Conditional inclusion </a:t>
            </a:r>
            <a:endParaRPr/>
          </a:p>
          <a:p>
            <a:pPr indent="-297497" lvl="1" marL="914400" rtl="0" algn="l">
              <a:spcBef>
                <a:spcPts val="0"/>
              </a:spcBef>
              <a:spcAft>
                <a:spcPts val="0"/>
              </a:spcAft>
              <a:buClr>
                <a:schemeClr val="dk1"/>
              </a:buClr>
              <a:buSzPct val="100000"/>
              <a:buChar char="○"/>
            </a:pPr>
            <a:r>
              <a:rPr lang="en"/>
              <a:t>If the ED visit does not include a diagnosis code for cocaine poisoning, then the visit is not automatically included in the syndrome. </a:t>
            </a:r>
            <a:endParaRPr/>
          </a:p>
          <a:p>
            <a:pPr indent="-297497" lvl="1" marL="914400" rtl="0" algn="l">
              <a:spcBef>
                <a:spcPts val="0"/>
              </a:spcBef>
              <a:spcAft>
                <a:spcPts val="0"/>
              </a:spcAft>
              <a:buClr>
                <a:schemeClr val="dk1"/>
              </a:buClr>
              <a:buSzPct val="100000"/>
              <a:buChar char="○"/>
            </a:pPr>
            <a:r>
              <a:rPr lang="en"/>
              <a:t>The visit is captured only if it includes two components: </a:t>
            </a:r>
            <a:endParaRPr/>
          </a:p>
          <a:p>
            <a:pPr indent="-297497" lvl="2" marL="1371600" rtl="0" algn="l">
              <a:spcBef>
                <a:spcPts val="0"/>
              </a:spcBef>
              <a:spcAft>
                <a:spcPts val="0"/>
              </a:spcAft>
              <a:buClr>
                <a:schemeClr val="dk1"/>
              </a:buClr>
              <a:buSzPct val="100000"/>
              <a:buChar char="■"/>
            </a:pPr>
            <a:r>
              <a:rPr lang="en"/>
              <a:t>chief complaint text indicating an overdose, poisoning, or symptoms of a potential cocaine-involved overdose AND </a:t>
            </a:r>
            <a:endParaRPr/>
          </a:p>
          <a:p>
            <a:pPr indent="-297497" lvl="2" marL="1371600" rtl="0" algn="l">
              <a:spcBef>
                <a:spcPts val="0"/>
              </a:spcBef>
              <a:spcAft>
                <a:spcPts val="0"/>
              </a:spcAft>
              <a:buClr>
                <a:schemeClr val="dk1"/>
              </a:buClr>
              <a:buSzPct val="100000"/>
              <a:buChar char="■"/>
            </a:pPr>
            <a:r>
              <a:rPr lang="en"/>
              <a:t> chief complaint text indicating cocaine involvement</a:t>
            </a:r>
            <a:endParaRPr/>
          </a:p>
          <a:p>
            <a:pPr indent="-297497" lvl="2" marL="1371600" rtl="0" algn="l">
              <a:spcBef>
                <a:spcPts val="0"/>
              </a:spcBef>
              <a:spcAft>
                <a:spcPts val="0"/>
              </a:spcAft>
              <a:buClr>
                <a:schemeClr val="dk1"/>
              </a:buClr>
              <a:buSzPct val="100000"/>
              <a:buChar char="■"/>
            </a:pPr>
            <a:r>
              <a:rPr lang="en"/>
              <a:t> OR an ICD-10-CM code for cocaine abuse/dependence/use with intoxication (e.g., F14.12). </a:t>
            </a:r>
            <a:endParaRPr/>
          </a:p>
          <a:p>
            <a:pPr indent="-297497" lvl="1" marL="914400" rtl="0" algn="l">
              <a:spcBef>
                <a:spcPts val="0"/>
              </a:spcBef>
              <a:spcAft>
                <a:spcPts val="0"/>
              </a:spcAft>
              <a:buClr>
                <a:schemeClr val="dk1"/>
              </a:buClr>
              <a:buSzPct val="100000"/>
              <a:buChar char="○"/>
            </a:pPr>
            <a:r>
              <a:rPr lang="en"/>
              <a:t>The list of exclusions is applied to the chief complaint text only when a discharge diagnosis code is not present for cocaine overdose.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5"/>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CDC Cocaine Overdose v2 Parsed </a:t>
            </a:r>
            <a:endParaRPr/>
          </a:p>
          <a:p>
            <a:pPr indent="0" lvl="0" marL="0" rtl="0" algn="l">
              <a:spcBef>
                <a:spcPts val="0"/>
              </a:spcBef>
              <a:spcAft>
                <a:spcPts val="0"/>
              </a:spcAft>
              <a:buNone/>
            </a:pPr>
            <a:r>
              <a:t/>
            </a:r>
            <a:endParaRPr/>
          </a:p>
        </p:txBody>
      </p:sp>
      <p:sp>
        <p:nvSpPr>
          <p:cNvPr id="134" name="Google Shape;134;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Clr>
                <a:schemeClr val="dk1"/>
              </a:buClr>
              <a:buSzPts val="1800"/>
              <a:buChar char="●"/>
            </a:pPr>
            <a:r>
              <a:rPr lang="en"/>
              <a:t>Limitations</a:t>
            </a:r>
            <a:endParaRPr/>
          </a:p>
          <a:p>
            <a:pPr indent="-330200" lvl="1" marL="914400" rtl="0" algn="l">
              <a:spcBef>
                <a:spcPts val="0"/>
              </a:spcBef>
              <a:spcAft>
                <a:spcPts val="0"/>
              </a:spcAft>
              <a:buClr>
                <a:schemeClr val="dk1"/>
              </a:buClr>
              <a:buSzPts val="1600"/>
              <a:buChar char="○"/>
            </a:pPr>
            <a:r>
              <a:rPr lang="en" sz="1600"/>
              <a:t>Limited availability of point-of-care confirmatory testing for identifying drugs involved in overdoses.</a:t>
            </a:r>
            <a:endParaRPr sz="1600"/>
          </a:p>
          <a:p>
            <a:pPr indent="-330200" lvl="1" marL="914400" rtl="0" algn="l">
              <a:spcBef>
                <a:spcPts val="0"/>
              </a:spcBef>
              <a:spcAft>
                <a:spcPts val="0"/>
              </a:spcAft>
              <a:buClr>
                <a:schemeClr val="dk1"/>
              </a:buClr>
              <a:buSzPts val="1600"/>
              <a:buChar char="○"/>
            </a:pPr>
            <a:r>
              <a:rPr lang="en" sz="1600"/>
              <a:t>Reliance on self-report, bystander reports, and clinical presentations to determine the drugs involved.</a:t>
            </a:r>
            <a:endParaRPr sz="1600"/>
          </a:p>
          <a:p>
            <a:pPr indent="-330200" lvl="1" marL="914400" rtl="0" algn="l">
              <a:spcBef>
                <a:spcPts val="0"/>
              </a:spcBef>
              <a:spcAft>
                <a:spcPts val="0"/>
              </a:spcAft>
              <a:buClr>
                <a:schemeClr val="dk1"/>
              </a:buClr>
              <a:buSzPts val="1600"/>
              <a:buChar char="○"/>
            </a:pPr>
            <a:r>
              <a:rPr lang="en" sz="1600"/>
              <a:t>Discharge diagnosis codes from ED visits may not reflect final diagnoses, serving as preliminary indicators.</a:t>
            </a:r>
            <a:endParaRPr sz="1600"/>
          </a:p>
          <a:p>
            <a:pPr indent="-330200" lvl="1" marL="914400" rtl="0" algn="l">
              <a:spcBef>
                <a:spcPts val="0"/>
              </a:spcBef>
              <a:spcAft>
                <a:spcPts val="0"/>
              </a:spcAft>
              <a:buClr>
                <a:schemeClr val="dk1"/>
              </a:buClr>
              <a:buSzPts val="1600"/>
              <a:buChar char="○"/>
            </a:pPr>
            <a:r>
              <a:rPr lang="en" sz="1600"/>
              <a:t>Some hospitals enter all diagnosis codes from a patient's medical history, potentially including unrelated encounters, leading to overreporting.</a:t>
            </a:r>
            <a:endParaRPr sz="1600"/>
          </a:p>
          <a:p>
            <a:pPr indent="-330200" lvl="1" marL="914400" rtl="0" algn="l">
              <a:spcBef>
                <a:spcPts val="0"/>
              </a:spcBef>
              <a:spcAft>
                <a:spcPts val="0"/>
              </a:spcAft>
              <a:buClr>
                <a:schemeClr val="dk1"/>
              </a:buClr>
              <a:buSzPts val="1600"/>
              <a:buChar char="○"/>
            </a:pPr>
            <a:r>
              <a:rPr lang="en" sz="1600"/>
              <a:t>Difficulty in distinguishing cocaine-involved overdoses from other conditions due to overlapping symptoms with cardiovascular health and mental-health involved ED visits.</a:t>
            </a:r>
            <a:endParaRPr sz="1600"/>
          </a:p>
          <a:p>
            <a:pPr indent="0" lvl="0" marL="914400" rtl="0" algn="l">
              <a:spcBef>
                <a:spcPts val="0"/>
              </a:spcBef>
              <a:spcAft>
                <a:spcPts val="120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6"/>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CDC All Stimulant Overdose v4 Parsed </a:t>
            </a:r>
            <a:endParaRPr/>
          </a:p>
        </p:txBody>
      </p:sp>
      <p:sp>
        <p:nvSpPr>
          <p:cNvPr id="140" name="Google Shape;140;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342900" lvl="0" marL="457200" rtl="0" algn="l">
              <a:lnSpc>
                <a:spcPct val="100000"/>
              </a:lnSpc>
              <a:spcBef>
                <a:spcPts val="0"/>
              </a:spcBef>
              <a:spcAft>
                <a:spcPts val="0"/>
              </a:spcAft>
              <a:buClr>
                <a:schemeClr val="dk1"/>
              </a:buClr>
              <a:buSzPts val="1800"/>
              <a:buChar char="●"/>
            </a:pPr>
            <a:r>
              <a:rPr b="1" lang="en"/>
              <a:t>CDC All Stimulate Overdose v4 Parsed </a:t>
            </a:r>
            <a:endParaRPr b="1"/>
          </a:p>
          <a:p>
            <a:pPr indent="-342900" lvl="0" marL="457200" rtl="0" algn="l">
              <a:lnSpc>
                <a:spcPct val="100000"/>
              </a:lnSpc>
              <a:spcBef>
                <a:spcPts val="0"/>
              </a:spcBef>
              <a:spcAft>
                <a:spcPts val="0"/>
              </a:spcAft>
              <a:buClr>
                <a:schemeClr val="dk1"/>
              </a:buClr>
              <a:buSzPts val="1800"/>
              <a:buChar char="●"/>
            </a:pPr>
            <a:r>
              <a:rPr lang="en"/>
              <a:t>The CDC All Stimulant Overdose v4 Parsed syndrome definition was designed to be used to identify ED visits for suspected nonfatal stimulant-involved overdoses of unintentional or undetermined intent. The query relies on data in two fields from ED visit records to identify encounters that meet the definition criteria:</a:t>
            </a:r>
            <a:endParaRPr/>
          </a:p>
          <a:p>
            <a:pPr indent="-342900" lvl="1" marL="914400" rtl="0" algn="l">
              <a:lnSpc>
                <a:spcPct val="100000"/>
              </a:lnSpc>
              <a:spcBef>
                <a:spcPts val="0"/>
              </a:spcBef>
              <a:spcAft>
                <a:spcPts val="0"/>
              </a:spcAft>
              <a:buClr>
                <a:schemeClr val="dk1"/>
              </a:buClr>
              <a:buSzPts val="1800"/>
              <a:buChar char="○"/>
            </a:pPr>
            <a:r>
              <a:rPr lang="en" sz="1800"/>
              <a:t>Chief Complaint and Discharge Diagnosis Codes </a:t>
            </a:r>
            <a:endParaRPr sz="1800"/>
          </a:p>
          <a:p>
            <a:pPr indent="-342900" lvl="0" marL="457200" rtl="0" algn="l">
              <a:spcBef>
                <a:spcPts val="0"/>
              </a:spcBef>
              <a:spcAft>
                <a:spcPts val="0"/>
              </a:spcAft>
              <a:buClr>
                <a:schemeClr val="dk1"/>
              </a:buClr>
              <a:buSzPts val="1800"/>
              <a:buChar char="●"/>
            </a:pPr>
            <a:r>
              <a:rPr lang="en"/>
              <a:t>Use Cases: Trend Monitoring, Early Outbreak detection and case finding</a:t>
            </a:r>
            <a:endParaRPr/>
          </a:p>
          <a:p>
            <a:pPr indent="-342900" lvl="0" marL="457200" rtl="0" algn="l">
              <a:spcBef>
                <a:spcPts val="0"/>
              </a:spcBef>
              <a:spcAft>
                <a:spcPts val="0"/>
              </a:spcAft>
              <a:buClr>
                <a:schemeClr val="dk1"/>
              </a:buClr>
              <a:buSzPts val="1800"/>
              <a:buChar char="●"/>
            </a:pPr>
            <a:r>
              <a:rPr lang="en"/>
              <a:t>Use of stimulants and stimulate-involved overdoses, including cocaine and methamphetamine, continue to rise in US; stimulant-involved overdose deaths increased rapidly from 2012 to 2020</a:t>
            </a:r>
            <a:endParaRPr/>
          </a:p>
          <a:p>
            <a:pPr indent="0" lvl="0" marL="0" rtl="0" algn="l">
              <a:lnSpc>
                <a:spcPct val="100000"/>
              </a:lnSpc>
              <a:spcBef>
                <a:spcPts val="1200"/>
              </a:spcBef>
              <a:spcAft>
                <a:spcPts val="0"/>
              </a:spcAft>
              <a:buNone/>
            </a:pPr>
            <a:r>
              <a:t/>
            </a:r>
            <a:endParaRPr sz="1100">
              <a:solidFill>
                <a:srgbClr val="00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7"/>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CDC All Stimulant Overdose v4 Parsed </a:t>
            </a:r>
            <a:endParaRPr/>
          </a:p>
          <a:p>
            <a:pPr indent="0" lvl="0" marL="0" rtl="0" algn="l">
              <a:spcBef>
                <a:spcPts val="0"/>
              </a:spcBef>
              <a:spcAft>
                <a:spcPts val="0"/>
              </a:spcAft>
              <a:buNone/>
            </a:pPr>
            <a:r>
              <a:t/>
            </a:r>
            <a:endParaRPr/>
          </a:p>
        </p:txBody>
      </p:sp>
      <p:sp>
        <p:nvSpPr>
          <p:cNvPr id="146" name="Google Shape;146;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t>Definition</a:t>
            </a:r>
            <a:r>
              <a:rPr lang="en"/>
              <a:t> was revised to </a:t>
            </a:r>
            <a:endParaRPr/>
          </a:p>
          <a:p>
            <a:pPr indent="-317500" lvl="1" marL="914400" rtl="0" algn="l">
              <a:spcBef>
                <a:spcPts val="0"/>
              </a:spcBef>
              <a:spcAft>
                <a:spcPts val="0"/>
              </a:spcAft>
              <a:buClr>
                <a:schemeClr val="dk1"/>
              </a:buClr>
              <a:buSzPts val="1400"/>
              <a:buChar char="○"/>
            </a:pPr>
            <a:r>
              <a:rPr lang="en"/>
              <a:t>Adapt the CDC All Stimulate Overdose v3 definition syntax to query the newly developed CCDD parsed field, which removed text from Discharge </a:t>
            </a:r>
            <a:r>
              <a:rPr lang="en"/>
              <a:t>Diagnosis</a:t>
            </a:r>
            <a:r>
              <a:rPr lang="en"/>
              <a:t> portion of CCDD</a:t>
            </a:r>
            <a:endParaRPr/>
          </a:p>
          <a:p>
            <a:pPr indent="-317500" lvl="1" marL="914400" rtl="0" algn="l">
              <a:spcBef>
                <a:spcPts val="0"/>
              </a:spcBef>
              <a:spcAft>
                <a:spcPts val="0"/>
              </a:spcAft>
              <a:buClr>
                <a:schemeClr val="dk1"/>
              </a:buClr>
              <a:buSzPts val="1400"/>
              <a:buChar char="○"/>
            </a:pPr>
            <a:r>
              <a:rPr lang="en"/>
              <a:t>Nest logic for CDC Cocaine Overdose v2 Parsed and CDC Methamphetamine Overdose v1 Parsed </a:t>
            </a:r>
            <a:r>
              <a:rPr lang="en"/>
              <a:t>Definitions</a:t>
            </a:r>
            <a:r>
              <a:rPr lang="en"/>
              <a:t> within the CDC All Stimulant Overdose v4 Parsed </a:t>
            </a:r>
            <a:r>
              <a:rPr lang="en"/>
              <a:t>definition</a:t>
            </a:r>
            <a:r>
              <a:rPr lang="en"/>
              <a:t> to ensure capture of ED visits for suspected </a:t>
            </a:r>
            <a:r>
              <a:rPr lang="en"/>
              <a:t>stimulant</a:t>
            </a:r>
            <a:r>
              <a:rPr lang="en"/>
              <a:t>-involved overdoses by the CDC Stimulant Overdose v4 Parsed </a:t>
            </a:r>
            <a:r>
              <a:rPr lang="en"/>
              <a:t>definition</a:t>
            </a:r>
            <a:r>
              <a:rPr lang="en"/>
              <a:t> </a:t>
            </a:r>
            <a:endParaRPr/>
          </a:p>
          <a:p>
            <a:pPr indent="-317500" lvl="1" marL="914400" rtl="0" algn="l">
              <a:spcBef>
                <a:spcPts val="0"/>
              </a:spcBef>
              <a:spcAft>
                <a:spcPts val="0"/>
              </a:spcAft>
              <a:buClr>
                <a:schemeClr val="dk1"/>
              </a:buClr>
              <a:buSzPts val="1400"/>
              <a:buChar char="○"/>
            </a:pPr>
            <a:r>
              <a:rPr lang="en"/>
              <a:t>Revise the query syntax to </a:t>
            </a:r>
            <a:r>
              <a:rPr lang="en"/>
              <a:t>incorporate</a:t>
            </a:r>
            <a:r>
              <a:rPr lang="en"/>
              <a:t> corrections to logic and other identified </a:t>
            </a:r>
            <a:r>
              <a:rPr lang="en"/>
              <a:t>improvements</a:t>
            </a:r>
            <a:r>
              <a:rPr lang="en"/>
              <a:t> </a:t>
            </a:r>
            <a:endParaRPr/>
          </a:p>
          <a:p>
            <a:pPr indent="-317500" lvl="0" marL="457200" rtl="0" algn="l">
              <a:spcBef>
                <a:spcPts val="0"/>
              </a:spcBef>
              <a:spcAft>
                <a:spcPts val="0"/>
              </a:spcAft>
              <a:buClr>
                <a:schemeClr val="dk1"/>
              </a:buClr>
              <a:buSzPts val="1400"/>
              <a:buChar char="●"/>
            </a:pPr>
            <a:r>
              <a:rPr lang="en" sz="1400"/>
              <a:t>NSSP team used R code to convert the syntax from previous Stimulant overdose version </a:t>
            </a:r>
            <a:endParaRPr sz="1400"/>
          </a:p>
          <a:p>
            <a:pPr indent="-317500" lvl="1" marL="914400" rtl="0" algn="l">
              <a:spcBef>
                <a:spcPts val="0"/>
              </a:spcBef>
              <a:spcAft>
                <a:spcPts val="0"/>
              </a:spcAft>
              <a:buClr>
                <a:schemeClr val="dk1"/>
              </a:buClr>
              <a:buSzPts val="1400"/>
              <a:buChar char="○"/>
            </a:pPr>
            <a:r>
              <a:rPr lang="en"/>
              <a:t>From CCDD field to CCDD parsed field </a:t>
            </a:r>
            <a:endParaRPr/>
          </a:p>
          <a:p>
            <a:pPr indent="-317500" lvl="0" marL="457200" rtl="0" algn="l">
              <a:spcBef>
                <a:spcPts val="0"/>
              </a:spcBef>
              <a:spcAft>
                <a:spcPts val="0"/>
              </a:spcAft>
              <a:buClr>
                <a:schemeClr val="dk1"/>
              </a:buClr>
              <a:buSzPts val="1400"/>
              <a:buChar char="●"/>
            </a:pPr>
            <a:r>
              <a:rPr lang="en" sz="1400"/>
              <a:t>CDC team incorporated corrections and improvements to syntax logic and piloted draft definition by manual review,</a:t>
            </a:r>
            <a:endParaRPr sz="1400"/>
          </a:p>
          <a:p>
            <a:pPr indent="-317500" lvl="0" marL="457200" rtl="0" algn="l">
              <a:spcBef>
                <a:spcPts val="0"/>
              </a:spcBef>
              <a:spcAft>
                <a:spcPts val="0"/>
              </a:spcAft>
              <a:buClr>
                <a:schemeClr val="dk1"/>
              </a:buClr>
              <a:buSzPts val="1400"/>
              <a:buChar char="●"/>
            </a:pPr>
            <a:r>
              <a:rPr lang="en" sz="1400"/>
              <a:t>Compared previous overdose counts and records before and after syntax conversions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8"/>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CDC All Stimulant Overdose v4 Parsed </a:t>
            </a:r>
            <a:endParaRPr/>
          </a:p>
          <a:p>
            <a:pPr indent="0" lvl="0" marL="0" rtl="0" algn="l">
              <a:spcBef>
                <a:spcPts val="0"/>
              </a:spcBef>
              <a:spcAft>
                <a:spcPts val="0"/>
              </a:spcAft>
              <a:buNone/>
            </a:pPr>
            <a:r>
              <a:t/>
            </a:r>
            <a:endParaRPr/>
          </a:p>
        </p:txBody>
      </p:sp>
      <p:sp>
        <p:nvSpPr>
          <p:cNvPr id="152" name="Google Shape;152;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b="1" lang="en" sz="1100"/>
              <a:t>Automatic inclusion: </a:t>
            </a:r>
            <a:endParaRPr b="1" sz="1100"/>
          </a:p>
          <a:p>
            <a:pPr indent="-298450" lvl="1" marL="914400" rtl="0" algn="l">
              <a:spcBef>
                <a:spcPts val="0"/>
              </a:spcBef>
              <a:spcAft>
                <a:spcPts val="0"/>
              </a:spcAft>
              <a:buClr>
                <a:schemeClr val="dk1"/>
              </a:buClr>
              <a:buSzPts val="1100"/>
              <a:buChar char="○"/>
            </a:pPr>
            <a:r>
              <a:rPr lang="en" sz="1100"/>
              <a:t>If a diagnosis code (ICD-9-CM, ICD-10-CM, and/or SNOMED-CT) indicating a stimulant poisoning is present, the ED visit is automatically included in the syndrome. </a:t>
            </a:r>
            <a:endParaRPr sz="1100"/>
          </a:p>
          <a:p>
            <a:pPr indent="-298450" lvl="1" marL="914400" rtl="0" algn="l">
              <a:spcBef>
                <a:spcPts val="0"/>
              </a:spcBef>
              <a:spcAft>
                <a:spcPts val="0"/>
              </a:spcAft>
              <a:buClr>
                <a:schemeClr val="dk1"/>
              </a:buClr>
              <a:buSzPts val="1100"/>
              <a:buChar char="○"/>
            </a:pPr>
            <a:r>
              <a:rPr lang="en" sz="1100"/>
              <a:t>The ED visit is automatically included in the syndrome definition if the ED visit meets one or more of the nested drug overdose definitions: </a:t>
            </a:r>
            <a:endParaRPr sz="1100"/>
          </a:p>
          <a:p>
            <a:pPr indent="-298450" lvl="2" marL="1371600" rtl="0" algn="l">
              <a:spcBef>
                <a:spcPts val="0"/>
              </a:spcBef>
              <a:spcAft>
                <a:spcPts val="0"/>
              </a:spcAft>
              <a:buClr>
                <a:schemeClr val="dk1"/>
              </a:buClr>
              <a:buSzPts val="1100"/>
              <a:buChar char="■"/>
            </a:pPr>
            <a:r>
              <a:rPr lang="en" sz="1100"/>
              <a:t>CDC Cocaine Overdose v2 Parsed </a:t>
            </a:r>
            <a:endParaRPr sz="1100"/>
          </a:p>
          <a:p>
            <a:pPr indent="-298450" lvl="2" marL="1371600" rtl="0" algn="l">
              <a:spcBef>
                <a:spcPts val="0"/>
              </a:spcBef>
              <a:spcAft>
                <a:spcPts val="0"/>
              </a:spcAft>
              <a:buClr>
                <a:schemeClr val="dk1"/>
              </a:buClr>
              <a:buSzPts val="1100"/>
              <a:buChar char="■"/>
            </a:pPr>
            <a:r>
              <a:rPr lang="en" sz="1100"/>
              <a:t>CDC Methamphetamine Overdose v1 Parsed </a:t>
            </a:r>
            <a:endParaRPr sz="1100"/>
          </a:p>
          <a:p>
            <a:pPr indent="-298450" lvl="0" marL="457200" rtl="0" algn="l">
              <a:spcBef>
                <a:spcPts val="0"/>
              </a:spcBef>
              <a:spcAft>
                <a:spcPts val="0"/>
              </a:spcAft>
              <a:buClr>
                <a:schemeClr val="dk1"/>
              </a:buClr>
              <a:buSzPts val="1100"/>
              <a:buChar char="●"/>
            </a:pPr>
            <a:r>
              <a:rPr b="1" lang="en" sz="1100"/>
              <a:t>Conditional inclusion: </a:t>
            </a:r>
            <a:endParaRPr b="1" sz="1100"/>
          </a:p>
          <a:p>
            <a:pPr indent="-298450" lvl="1" marL="914400" rtl="0" algn="l">
              <a:spcBef>
                <a:spcPts val="0"/>
              </a:spcBef>
              <a:spcAft>
                <a:spcPts val="0"/>
              </a:spcAft>
              <a:buClr>
                <a:schemeClr val="dk1"/>
              </a:buClr>
              <a:buSzPts val="1100"/>
              <a:buChar char="○"/>
            </a:pPr>
            <a:r>
              <a:rPr lang="en" sz="1100"/>
              <a:t>If the ED visit does not include a diagnosis code for stimulant poisoning or overdose of unintentional or undetermined intent, then the visit is not automatically included. In these instances, the visit is captured only if it includes two components and no exclusion terms: </a:t>
            </a:r>
            <a:endParaRPr sz="1100"/>
          </a:p>
          <a:p>
            <a:pPr indent="-298450" lvl="1" marL="914400" rtl="0" algn="l">
              <a:spcBef>
                <a:spcPts val="0"/>
              </a:spcBef>
              <a:spcAft>
                <a:spcPts val="0"/>
              </a:spcAft>
              <a:buClr>
                <a:schemeClr val="dk1"/>
              </a:buClr>
              <a:buSzPts val="1100"/>
              <a:buChar char="○"/>
            </a:pPr>
            <a:r>
              <a:rPr lang="en" sz="1100"/>
              <a:t> chief complaint text indicating an overdose or poisoning </a:t>
            </a:r>
            <a:endParaRPr sz="1100"/>
          </a:p>
          <a:p>
            <a:pPr indent="-298450" lvl="1" marL="914400" rtl="0" algn="l">
              <a:spcBef>
                <a:spcPts val="0"/>
              </a:spcBef>
              <a:spcAft>
                <a:spcPts val="0"/>
              </a:spcAft>
              <a:buClr>
                <a:schemeClr val="dk1"/>
              </a:buClr>
              <a:buSzPts val="1100"/>
              <a:buChar char="○"/>
            </a:pPr>
            <a:r>
              <a:rPr lang="en" sz="1100"/>
              <a:t> chief </a:t>
            </a:r>
            <a:r>
              <a:rPr lang="en" sz="1100"/>
              <a:t>complaint text</a:t>
            </a:r>
            <a:r>
              <a:rPr lang="en" sz="1100"/>
              <a:t> indicating stimulant </a:t>
            </a:r>
            <a:r>
              <a:rPr lang="en" sz="1100"/>
              <a:t>involvement </a:t>
            </a:r>
            <a:endParaRPr sz="1100"/>
          </a:p>
          <a:p>
            <a:pPr indent="-298450" lvl="1" marL="914400" rtl="0" algn="l">
              <a:spcBef>
                <a:spcPts val="0"/>
              </a:spcBef>
              <a:spcAft>
                <a:spcPts val="0"/>
              </a:spcAft>
              <a:buClr>
                <a:schemeClr val="dk1"/>
              </a:buClr>
              <a:buSzPts val="1100"/>
              <a:buChar char="○"/>
            </a:pPr>
            <a:r>
              <a:rPr lang="en" sz="1100"/>
              <a:t>OR</a:t>
            </a:r>
            <a:r>
              <a:rPr lang="en" sz="1100"/>
              <a:t> the </a:t>
            </a:r>
            <a:r>
              <a:rPr lang="en" sz="1100"/>
              <a:t>SNOMED CT</a:t>
            </a:r>
            <a:r>
              <a:rPr lang="en" sz="1100"/>
              <a:t> code for stimulant abuse. </a:t>
            </a:r>
            <a:endParaRPr sz="1100"/>
          </a:p>
          <a:p>
            <a:pPr indent="-298450" lvl="0" marL="457200" rtl="0" algn="l">
              <a:spcBef>
                <a:spcPts val="0"/>
              </a:spcBef>
              <a:spcAft>
                <a:spcPts val="0"/>
              </a:spcAft>
              <a:buClr>
                <a:schemeClr val="dk1"/>
              </a:buClr>
              <a:buSzPts val="1100"/>
              <a:buChar char="●"/>
            </a:pPr>
            <a:r>
              <a:rPr lang="en" sz="1100"/>
              <a:t>The exclusion terms are applied to the chief </a:t>
            </a:r>
            <a:r>
              <a:rPr lang="en" sz="1100"/>
              <a:t>complaint text</a:t>
            </a:r>
            <a:r>
              <a:rPr lang="en" sz="1100"/>
              <a:t> only when a discharge diagnosis code is not present for stimulant poisoning.</a:t>
            </a:r>
            <a:endParaRPr sz="1100"/>
          </a:p>
          <a:p>
            <a:pPr indent="-298450" lvl="0" marL="457200" rtl="0" algn="l">
              <a:spcBef>
                <a:spcPts val="0"/>
              </a:spcBef>
              <a:spcAft>
                <a:spcPts val="0"/>
              </a:spcAft>
              <a:buClr>
                <a:schemeClr val="dk1"/>
              </a:buClr>
              <a:buSzPts val="1100"/>
              <a:buChar char="●"/>
            </a:pPr>
            <a:r>
              <a:rPr b="1" lang="en" sz="1100"/>
              <a:t>Limitations</a:t>
            </a:r>
            <a:r>
              <a:rPr lang="en" sz="1100"/>
              <a:t>: Similar to Methamphetamine and Cocaine, </a:t>
            </a:r>
            <a:r>
              <a:rPr lang="en" sz="1100"/>
              <a:t>stimulant-involved overdoses may be more difficult to identify than opioid-involved overdoses and thus reported in chief complaints due to the diverse range of associated symptoms, including some that may overlap with cardiovascular health and mental health-involved ED visits.</a:t>
            </a:r>
            <a:endParaRPr sz="11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9"/>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CDC All Drug Overdose v3 Parsed</a:t>
            </a:r>
            <a:endParaRPr/>
          </a:p>
        </p:txBody>
      </p:sp>
      <p:sp>
        <p:nvSpPr>
          <p:cNvPr id="158" name="Google Shape;158;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Clr>
                <a:schemeClr val="dk1"/>
              </a:buClr>
              <a:buSzPts val="1600"/>
              <a:buChar char="●"/>
            </a:pPr>
            <a:r>
              <a:rPr lang="en" sz="1600"/>
              <a:t>All Drug Overdose v3 Parsed </a:t>
            </a:r>
            <a:endParaRPr sz="1600"/>
          </a:p>
          <a:p>
            <a:pPr indent="-330200" lvl="1" marL="914400" rtl="0" algn="l">
              <a:spcBef>
                <a:spcPts val="0"/>
              </a:spcBef>
              <a:spcAft>
                <a:spcPts val="0"/>
              </a:spcAft>
              <a:buClr>
                <a:schemeClr val="dk1"/>
              </a:buClr>
              <a:buSzPts val="1600"/>
              <a:buChar char="○"/>
            </a:pPr>
            <a:r>
              <a:rPr lang="en" sz="1600"/>
              <a:t>Revised from CDC All Drug V2 </a:t>
            </a:r>
            <a:endParaRPr sz="1600"/>
          </a:p>
          <a:p>
            <a:pPr indent="-330200" lvl="0" marL="457200" rtl="0" algn="l">
              <a:spcBef>
                <a:spcPts val="0"/>
              </a:spcBef>
              <a:spcAft>
                <a:spcPts val="0"/>
              </a:spcAft>
              <a:buClr>
                <a:schemeClr val="dk1"/>
              </a:buClr>
              <a:buSzPts val="1600"/>
              <a:buChar char="●"/>
            </a:pPr>
            <a:r>
              <a:rPr lang="en" sz="1600"/>
              <a:t>The CDC All Drug Overdose v3 Parsed syndrome definition was designed to be used to identify ED visits for suspected nonfatal drug overdoses of unintentional or undetermined intent. The query relies on data in two fields from ED visit records to identify encounters that meet the definition criteria: </a:t>
            </a:r>
            <a:r>
              <a:rPr lang="en" sz="1600"/>
              <a:t>chief complaint and discharge diagnosis codes </a:t>
            </a:r>
            <a:endParaRPr sz="1600"/>
          </a:p>
          <a:p>
            <a:pPr indent="-330200" lvl="0" marL="457200" rtl="0" algn="l">
              <a:spcBef>
                <a:spcPts val="0"/>
              </a:spcBef>
              <a:spcAft>
                <a:spcPts val="0"/>
              </a:spcAft>
              <a:buClr>
                <a:schemeClr val="dk1"/>
              </a:buClr>
              <a:buSzPts val="1600"/>
              <a:buChar char="●"/>
            </a:pPr>
            <a:r>
              <a:rPr lang="en" sz="1600"/>
              <a:t>Use Cases: Trend Monitoring, Early Outbreak Detection and case finding</a:t>
            </a:r>
            <a:endParaRPr sz="1600"/>
          </a:p>
          <a:p>
            <a:pPr indent="-330200" lvl="0" marL="457200" rtl="0" algn="l">
              <a:spcBef>
                <a:spcPts val="0"/>
              </a:spcBef>
              <a:spcAft>
                <a:spcPts val="0"/>
              </a:spcAft>
              <a:buClr>
                <a:schemeClr val="dk1"/>
              </a:buClr>
              <a:buSzPts val="1600"/>
              <a:buChar char="●"/>
            </a:pPr>
            <a:r>
              <a:rPr lang="en" sz="1600"/>
              <a:t>Fatal and nonfatal drug overdoses are at historic levels in United States. This definition was developed to help public health practitioners track and understand overall trends of nonfatal drug overdoses treated in EDs in near real-time. These encompass drugs that are illegal and legal (prescription, over the counter, etc.).</a:t>
            </a:r>
            <a:endParaRPr sz="16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30"/>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CDC All Drug Overdose v3 Parsed</a:t>
            </a:r>
            <a:endParaRPr/>
          </a:p>
          <a:p>
            <a:pPr indent="0" lvl="0" marL="0" rtl="0" algn="l">
              <a:spcBef>
                <a:spcPts val="0"/>
              </a:spcBef>
              <a:spcAft>
                <a:spcPts val="0"/>
              </a:spcAft>
              <a:buNone/>
            </a:pPr>
            <a:r>
              <a:t/>
            </a:r>
            <a:endParaRPr/>
          </a:p>
        </p:txBody>
      </p:sp>
      <p:sp>
        <p:nvSpPr>
          <p:cNvPr id="164" name="Google Shape;164;p3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92500"/>
          </a:bodyPr>
          <a:lstStyle/>
          <a:p>
            <a:pPr indent="-334327" lvl="0" marL="457200" rtl="0" algn="l">
              <a:spcBef>
                <a:spcPts val="0"/>
              </a:spcBef>
              <a:spcAft>
                <a:spcPts val="0"/>
              </a:spcAft>
              <a:buClr>
                <a:schemeClr val="dk1"/>
              </a:buClr>
              <a:buSzPct val="100000"/>
              <a:buChar char="●"/>
            </a:pPr>
            <a:r>
              <a:rPr lang="en"/>
              <a:t>The </a:t>
            </a:r>
            <a:r>
              <a:rPr lang="en"/>
              <a:t>definition</a:t>
            </a:r>
            <a:r>
              <a:rPr lang="en"/>
              <a:t> was </a:t>
            </a:r>
            <a:r>
              <a:rPr lang="en"/>
              <a:t>developed to </a:t>
            </a:r>
            <a:endParaRPr/>
          </a:p>
          <a:p>
            <a:pPr indent="-310832" lvl="1" marL="914400" rtl="0" algn="l">
              <a:spcBef>
                <a:spcPts val="0"/>
              </a:spcBef>
              <a:spcAft>
                <a:spcPts val="0"/>
              </a:spcAft>
              <a:buClr>
                <a:schemeClr val="dk1"/>
              </a:buClr>
              <a:buSzPct val="100000"/>
              <a:buChar char="○"/>
            </a:pPr>
            <a:r>
              <a:rPr lang="en"/>
              <a:t>Adapt the CDC All Drug Overdose v2 definition5 syntax to query the newly developed CCDD Parsed field which removes extraneous text from the discharge diagnosis portion of CCDD, </a:t>
            </a:r>
            <a:endParaRPr/>
          </a:p>
          <a:p>
            <a:pPr indent="-310832" lvl="1" marL="914400" rtl="0" algn="l">
              <a:spcBef>
                <a:spcPts val="0"/>
              </a:spcBef>
              <a:spcAft>
                <a:spcPts val="0"/>
              </a:spcAft>
              <a:buClr>
                <a:schemeClr val="dk1"/>
              </a:buClr>
              <a:buSzPct val="100000"/>
              <a:buChar char="○"/>
            </a:pPr>
            <a:r>
              <a:rPr lang="en"/>
              <a:t>nest the logic for CDC All Opioid Overdose v3 Parsed, All Stimulant Overdose v4 Parsed, and Benzodiazepine Overdose v2 Parsed definitions within the CDC All Drug Overdose definition to ensure capture of ED Visits for suspected drug overdoses by the All Drug Overdose definition,</a:t>
            </a:r>
            <a:endParaRPr/>
          </a:p>
          <a:p>
            <a:pPr indent="-310832" lvl="1" marL="914400" rtl="0" algn="l">
              <a:spcBef>
                <a:spcPts val="0"/>
              </a:spcBef>
              <a:spcAft>
                <a:spcPts val="0"/>
              </a:spcAft>
              <a:buClr>
                <a:schemeClr val="dk1"/>
              </a:buClr>
              <a:buSzPct val="100000"/>
              <a:buChar char="○"/>
            </a:pPr>
            <a:r>
              <a:rPr lang="en"/>
              <a:t> revise the query syntax to incorporate corrections to logic and other identified improvements.</a:t>
            </a:r>
            <a:endParaRPr/>
          </a:p>
          <a:p>
            <a:pPr indent="-334327" lvl="0" marL="457200" rtl="0" algn="l">
              <a:spcBef>
                <a:spcPts val="0"/>
              </a:spcBef>
              <a:spcAft>
                <a:spcPts val="0"/>
              </a:spcAft>
              <a:buClr>
                <a:schemeClr val="dk1"/>
              </a:buClr>
              <a:buSzPct val="100000"/>
              <a:buChar char="●"/>
            </a:pPr>
            <a:r>
              <a:rPr lang="en"/>
              <a:t>NSSP team used R code to convert the syntax from previous Drug overdose version </a:t>
            </a:r>
            <a:endParaRPr/>
          </a:p>
          <a:p>
            <a:pPr indent="-310832" lvl="1" marL="914400" rtl="0" algn="l">
              <a:spcBef>
                <a:spcPts val="0"/>
              </a:spcBef>
              <a:spcAft>
                <a:spcPts val="0"/>
              </a:spcAft>
              <a:buClr>
                <a:schemeClr val="dk1"/>
              </a:buClr>
              <a:buSzPct val="100000"/>
              <a:buChar char="○"/>
            </a:pPr>
            <a:r>
              <a:rPr lang="en"/>
              <a:t>From CCDD field to CCDD parsed field </a:t>
            </a:r>
            <a:endParaRPr/>
          </a:p>
          <a:p>
            <a:pPr indent="-334327" lvl="0" marL="457200" rtl="0" algn="l">
              <a:spcBef>
                <a:spcPts val="0"/>
              </a:spcBef>
              <a:spcAft>
                <a:spcPts val="0"/>
              </a:spcAft>
              <a:buClr>
                <a:schemeClr val="dk1"/>
              </a:buClr>
              <a:buSzPct val="100000"/>
              <a:buChar char="●"/>
            </a:pPr>
            <a:r>
              <a:rPr lang="en"/>
              <a:t>CDC team incorporated corrections and improvements to syntax logic and piloted draft definition by manual review,</a:t>
            </a:r>
            <a:endParaRPr/>
          </a:p>
          <a:p>
            <a:pPr indent="-334327" lvl="0" marL="457200" rtl="0" algn="l">
              <a:spcBef>
                <a:spcPts val="0"/>
              </a:spcBef>
              <a:spcAft>
                <a:spcPts val="0"/>
              </a:spcAft>
              <a:buClr>
                <a:schemeClr val="dk1"/>
              </a:buClr>
              <a:buSzPct val="100000"/>
              <a:buChar char="●"/>
            </a:pPr>
            <a:r>
              <a:rPr lang="en"/>
              <a:t>Compared previous overdose counts and records before and after syntax conversions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31"/>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CDC All Drug Overdose v3 Parsed</a:t>
            </a:r>
            <a:endParaRPr/>
          </a:p>
          <a:p>
            <a:pPr indent="0" lvl="0" marL="0" rtl="0" algn="l">
              <a:spcBef>
                <a:spcPts val="0"/>
              </a:spcBef>
              <a:spcAft>
                <a:spcPts val="0"/>
              </a:spcAft>
              <a:buNone/>
            </a:pPr>
            <a:r>
              <a:t/>
            </a:r>
            <a:endParaRPr/>
          </a:p>
        </p:txBody>
      </p:sp>
      <p:sp>
        <p:nvSpPr>
          <p:cNvPr id="170" name="Google Shape;170;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85000" lnSpcReduction="20000"/>
          </a:bodyPr>
          <a:lstStyle/>
          <a:p>
            <a:pPr indent="-325755" lvl="0" marL="457200" rtl="0" algn="l">
              <a:spcBef>
                <a:spcPts val="0"/>
              </a:spcBef>
              <a:spcAft>
                <a:spcPts val="0"/>
              </a:spcAft>
              <a:buClr>
                <a:schemeClr val="dk1"/>
              </a:buClr>
              <a:buSzPct val="100000"/>
              <a:buChar char="●"/>
            </a:pPr>
            <a:r>
              <a:rPr lang="en"/>
              <a:t>Automatic inclusion: </a:t>
            </a:r>
            <a:endParaRPr/>
          </a:p>
          <a:p>
            <a:pPr indent="-304165" lvl="1" marL="914400" rtl="0" algn="l">
              <a:spcBef>
                <a:spcPts val="0"/>
              </a:spcBef>
              <a:spcAft>
                <a:spcPts val="0"/>
              </a:spcAft>
              <a:buClr>
                <a:schemeClr val="dk1"/>
              </a:buClr>
              <a:buSzPct val="100000"/>
              <a:buChar char="○"/>
            </a:pPr>
            <a:r>
              <a:rPr lang="en"/>
              <a:t>The ED visit is automatically included in the syndrome definition if the ED visit includes: </a:t>
            </a:r>
            <a:endParaRPr/>
          </a:p>
          <a:p>
            <a:pPr indent="-304165" lvl="1" marL="914400" rtl="0" algn="l">
              <a:spcBef>
                <a:spcPts val="0"/>
              </a:spcBef>
              <a:spcAft>
                <a:spcPts val="0"/>
              </a:spcAft>
              <a:buClr>
                <a:schemeClr val="dk1"/>
              </a:buClr>
              <a:buSzPct val="100000"/>
              <a:buChar char="○"/>
            </a:pPr>
            <a:r>
              <a:rPr lang="en"/>
              <a:t>If a diagnosis code indicating an acute unintentional or undetermined intent drug poisoning is present, and/or </a:t>
            </a:r>
            <a:endParaRPr/>
          </a:p>
          <a:p>
            <a:pPr indent="-304165" lvl="1" marL="914400" rtl="0" algn="l">
              <a:spcBef>
                <a:spcPts val="0"/>
              </a:spcBef>
              <a:spcAft>
                <a:spcPts val="0"/>
              </a:spcAft>
              <a:buClr>
                <a:schemeClr val="dk1"/>
              </a:buClr>
              <a:buSzPct val="100000"/>
              <a:buChar char="○"/>
            </a:pPr>
            <a:r>
              <a:rPr lang="en"/>
              <a:t>Mention of overdose in the chief complaint text. </a:t>
            </a:r>
            <a:endParaRPr/>
          </a:p>
          <a:p>
            <a:pPr indent="-304164" lvl="2" marL="1371600" rtl="0" algn="l">
              <a:spcBef>
                <a:spcPts val="0"/>
              </a:spcBef>
              <a:spcAft>
                <a:spcPts val="0"/>
              </a:spcAft>
              <a:buClr>
                <a:schemeClr val="dk1"/>
              </a:buClr>
              <a:buSzPct val="100000"/>
              <a:buChar char="■"/>
            </a:pPr>
            <a:r>
              <a:rPr lang="en"/>
              <a:t>The ED visit is automatically included in the syndrome definition if the ED visit meets one or more of the nested drug overdose definitions: </a:t>
            </a:r>
            <a:endParaRPr/>
          </a:p>
          <a:p>
            <a:pPr indent="-304164" lvl="3" marL="1828800" rtl="0" algn="l">
              <a:spcBef>
                <a:spcPts val="0"/>
              </a:spcBef>
              <a:spcAft>
                <a:spcPts val="0"/>
              </a:spcAft>
              <a:buClr>
                <a:schemeClr val="dk1"/>
              </a:buClr>
              <a:buSzPct val="100000"/>
              <a:buChar char="●"/>
            </a:pPr>
            <a:r>
              <a:rPr lang="en"/>
              <a:t>CDC All Opioid Overdose v3 Parsed CDC </a:t>
            </a:r>
            <a:endParaRPr/>
          </a:p>
          <a:p>
            <a:pPr indent="-304164" lvl="3" marL="1828800" rtl="0" algn="l">
              <a:spcBef>
                <a:spcPts val="0"/>
              </a:spcBef>
              <a:spcAft>
                <a:spcPts val="0"/>
              </a:spcAft>
              <a:buClr>
                <a:schemeClr val="dk1"/>
              </a:buClr>
              <a:buSzPct val="100000"/>
              <a:buChar char="●"/>
            </a:pPr>
            <a:r>
              <a:rPr lang="en"/>
              <a:t>All Stimulant Overdose v4 Parsed </a:t>
            </a:r>
            <a:endParaRPr/>
          </a:p>
          <a:p>
            <a:pPr indent="-304164" lvl="3" marL="1828800" rtl="0" algn="l">
              <a:spcBef>
                <a:spcPts val="0"/>
              </a:spcBef>
              <a:spcAft>
                <a:spcPts val="0"/>
              </a:spcAft>
              <a:buClr>
                <a:schemeClr val="dk1"/>
              </a:buClr>
              <a:buSzPct val="100000"/>
              <a:buChar char="●"/>
            </a:pPr>
            <a:r>
              <a:rPr lang="en"/>
              <a:t>CDC Benzodiazepine Overdose v2 Parsed </a:t>
            </a:r>
            <a:endParaRPr/>
          </a:p>
          <a:p>
            <a:pPr indent="-325755" lvl="0" marL="457200" rtl="0" algn="l">
              <a:spcBef>
                <a:spcPts val="0"/>
              </a:spcBef>
              <a:spcAft>
                <a:spcPts val="0"/>
              </a:spcAft>
              <a:buClr>
                <a:schemeClr val="dk1"/>
              </a:buClr>
              <a:buSzPct val="100000"/>
              <a:buChar char="●"/>
            </a:pPr>
            <a:r>
              <a:rPr lang="en"/>
              <a:t>Conditional inclusion: </a:t>
            </a:r>
            <a:endParaRPr/>
          </a:p>
          <a:p>
            <a:pPr indent="-304165" lvl="1" marL="914400" rtl="0" algn="l">
              <a:spcBef>
                <a:spcPts val="0"/>
              </a:spcBef>
              <a:spcAft>
                <a:spcPts val="0"/>
              </a:spcAft>
              <a:buClr>
                <a:schemeClr val="dk1"/>
              </a:buClr>
              <a:buSzPct val="100000"/>
              <a:buChar char="○"/>
            </a:pPr>
            <a:r>
              <a:rPr lang="en"/>
              <a:t> If the ED visit does not include a diagnosis code for drug poisoning of unintentional or undetermined intent, an overdose term, or meet the criteria for one or more of the nested drug overdose definitions, the visit is captured only if it includes two components and no exclusion terms: </a:t>
            </a:r>
            <a:endParaRPr/>
          </a:p>
          <a:p>
            <a:pPr indent="-304164" lvl="2" marL="1371600" rtl="0" algn="l">
              <a:spcBef>
                <a:spcPts val="0"/>
              </a:spcBef>
              <a:spcAft>
                <a:spcPts val="0"/>
              </a:spcAft>
              <a:buClr>
                <a:schemeClr val="dk1"/>
              </a:buClr>
              <a:buSzPct val="100000"/>
              <a:buChar char="■"/>
            </a:pPr>
            <a:r>
              <a:rPr lang="en"/>
              <a:t>chief complaint text indicating an overdose or poisoning, </a:t>
            </a:r>
            <a:endParaRPr/>
          </a:p>
          <a:p>
            <a:pPr indent="-304164" lvl="2" marL="1371600" rtl="0" algn="l">
              <a:spcBef>
                <a:spcPts val="0"/>
              </a:spcBef>
              <a:spcAft>
                <a:spcPts val="0"/>
              </a:spcAft>
              <a:buClr>
                <a:schemeClr val="dk1"/>
              </a:buClr>
              <a:buSzPct val="100000"/>
              <a:buChar char="■"/>
            </a:pPr>
            <a:r>
              <a:rPr lang="en"/>
              <a:t>chief complaint text indicating drug involvement </a:t>
            </a:r>
            <a:endParaRPr/>
          </a:p>
          <a:p>
            <a:pPr indent="-325755" lvl="0" marL="457200" rtl="0" algn="l">
              <a:spcBef>
                <a:spcPts val="0"/>
              </a:spcBef>
              <a:spcAft>
                <a:spcPts val="0"/>
              </a:spcAft>
              <a:buClr>
                <a:schemeClr val="dk1"/>
              </a:buClr>
              <a:buSzPct val="100000"/>
              <a:buChar char="●"/>
            </a:pPr>
            <a:r>
              <a:rPr lang="en"/>
              <a:t>The exclusion terms are applied to the chief complaint text only when the automatic inclusion criteria are not met.</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32"/>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CDC All Drug Overdose v3 Parsed</a:t>
            </a:r>
            <a:endParaRPr/>
          </a:p>
          <a:p>
            <a:pPr indent="0" lvl="0" marL="0" rtl="0" algn="l">
              <a:spcBef>
                <a:spcPts val="0"/>
              </a:spcBef>
              <a:spcAft>
                <a:spcPts val="0"/>
              </a:spcAft>
              <a:buNone/>
            </a:pPr>
            <a:r>
              <a:t/>
            </a:r>
            <a:endParaRPr/>
          </a:p>
        </p:txBody>
      </p:sp>
      <p:sp>
        <p:nvSpPr>
          <p:cNvPr id="176" name="Google Shape;176;p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Clr>
                <a:schemeClr val="dk1"/>
              </a:buClr>
              <a:buSzPts val="1300"/>
              <a:buChar char="●"/>
            </a:pPr>
            <a:r>
              <a:rPr lang="en" sz="1300"/>
              <a:t>Considerations</a:t>
            </a:r>
            <a:endParaRPr sz="1300"/>
          </a:p>
          <a:p>
            <a:pPr indent="-311150" lvl="1" marL="914400" rtl="0" algn="l">
              <a:spcBef>
                <a:spcPts val="0"/>
              </a:spcBef>
              <a:spcAft>
                <a:spcPts val="0"/>
              </a:spcAft>
              <a:buClr>
                <a:schemeClr val="dk1"/>
              </a:buClr>
              <a:buSzPts val="1300"/>
              <a:buChar char="○"/>
            </a:pPr>
            <a:r>
              <a:rPr lang="en" sz="1300"/>
              <a:t>All drug syndrome definitions are nested under all drug</a:t>
            </a:r>
            <a:endParaRPr sz="1300"/>
          </a:p>
          <a:p>
            <a:pPr indent="-311150" lvl="1" marL="914400" rtl="0" algn="l">
              <a:spcBef>
                <a:spcPts val="0"/>
              </a:spcBef>
              <a:spcAft>
                <a:spcPts val="0"/>
              </a:spcAft>
              <a:buClr>
                <a:schemeClr val="dk1"/>
              </a:buClr>
              <a:buSzPts val="1300"/>
              <a:buChar char="○"/>
            </a:pPr>
            <a:r>
              <a:rPr lang="en" sz="1300"/>
              <a:t>Many durg names included in version of </a:t>
            </a:r>
            <a:r>
              <a:rPr lang="en" sz="1300"/>
              <a:t>definition</a:t>
            </a:r>
            <a:r>
              <a:rPr lang="en" sz="1300"/>
              <a:t> </a:t>
            </a:r>
            <a:endParaRPr sz="1300"/>
          </a:p>
          <a:p>
            <a:pPr indent="-311150" lvl="1" marL="914400" rtl="0" algn="l">
              <a:spcBef>
                <a:spcPts val="0"/>
              </a:spcBef>
              <a:spcAft>
                <a:spcPts val="0"/>
              </a:spcAft>
              <a:buClr>
                <a:schemeClr val="dk1"/>
              </a:buClr>
              <a:buSzPts val="1300"/>
              <a:buChar char="○"/>
            </a:pPr>
            <a:r>
              <a:rPr lang="en" sz="1300"/>
              <a:t>DOSE team identified drug names, including popular brand names or slang </a:t>
            </a:r>
            <a:r>
              <a:rPr lang="en" sz="1300"/>
              <a:t>terms</a:t>
            </a:r>
            <a:r>
              <a:rPr lang="en" sz="1300"/>
              <a:t> found</a:t>
            </a:r>
            <a:endParaRPr sz="1300"/>
          </a:p>
          <a:p>
            <a:pPr indent="-311150" lvl="2" marL="1371600" rtl="0" algn="l">
              <a:spcBef>
                <a:spcPts val="0"/>
              </a:spcBef>
              <a:spcAft>
                <a:spcPts val="0"/>
              </a:spcAft>
              <a:buClr>
                <a:schemeClr val="dk1"/>
              </a:buClr>
              <a:buSzPts val="1300"/>
              <a:buChar char="■"/>
            </a:pPr>
            <a:r>
              <a:rPr lang="en" sz="1300"/>
              <a:t>Will update in future versions</a:t>
            </a:r>
            <a:endParaRPr sz="1300"/>
          </a:p>
          <a:p>
            <a:pPr indent="-311150" lvl="0" marL="457200" rtl="0" algn="l">
              <a:spcBef>
                <a:spcPts val="0"/>
              </a:spcBef>
              <a:spcAft>
                <a:spcPts val="0"/>
              </a:spcAft>
              <a:buClr>
                <a:schemeClr val="dk1"/>
              </a:buClr>
              <a:buSzPts val="1300"/>
              <a:buChar char="●"/>
            </a:pPr>
            <a:r>
              <a:rPr lang="en" sz="1300"/>
              <a:t>Limitations</a:t>
            </a:r>
            <a:endParaRPr sz="1300"/>
          </a:p>
          <a:p>
            <a:pPr indent="-311150" lvl="1" marL="914400" rtl="0" algn="l">
              <a:spcBef>
                <a:spcPts val="0"/>
              </a:spcBef>
              <a:spcAft>
                <a:spcPts val="0"/>
              </a:spcAft>
              <a:buClr>
                <a:schemeClr val="dk1"/>
              </a:buClr>
              <a:buSzPts val="1300"/>
              <a:buChar char="○"/>
            </a:pPr>
            <a:r>
              <a:rPr lang="en" sz="1300"/>
              <a:t>Limited availability of point-of-care confirmatory testing for identifying drugs involved in overdoses.</a:t>
            </a:r>
            <a:endParaRPr sz="1300"/>
          </a:p>
          <a:p>
            <a:pPr indent="-311150" lvl="1" marL="914400" rtl="0" algn="l">
              <a:spcBef>
                <a:spcPts val="0"/>
              </a:spcBef>
              <a:spcAft>
                <a:spcPts val="0"/>
              </a:spcAft>
              <a:buClr>
                <a:schemeClr val="dk1"/>
              </a:buClr>
              <a:buSzPts val="1300"/>
              <a:buChar char="○"/>
            </a:pPr>
            <a:r>
              <a:rPr lang="en" sz="1300"/>
              <a:t>Reliance on self-report, bystander reports, and clinical presentations to determine the drugs involved.</a:t>
            </a:r>
            <a:endParaRPr sz="1300"/>
          </a:p>
          <a:p>
            <a:pPr indent="-311150" lvl="1" marL="914400" rtl="0" algn="l">
              <a:spcBef>
                <a:spcPts val="0"/>
              </a:spcBef>
              <a:spcAft>
                <a:spcPts val="0"/>
              </a:spcAft>
              <a:buClr>
                <a:schemeClr val="dk1"/>
              </a:buClr>
              <a:buSzPts val="1300"/>
              <a:buChar char="○"/>
            </a:pPr>
            <a:r>
              <a:rPr lang="en" sz="1300"/>
              <a:t>Discharge diagnosis codes from ED visits may not reflect final diagnoses, serving as preliminary indicators.</a:t>
            </a:r>
            <a:endParaRPr sz="1300"/>
          </a:p>
          <a:p>
            <a:pPr indent="-311150" lvl="1" marL="914400" rtl="0" algn="l">
              <a:spcBef>
                <a:spcPts val="0"/>
              </a:spcBef>
              <a:spcAft>
                <a:spcPts val="0"/>
              </a:spcAft>
              <a:buClr>
                <a:schemeClr val="dk1"/>
              </a:buClr>
              <a:buSzPts val="1300"/>
              <a:buChar char="○"/>
            </a:pPr>
            <a:r>
              <a:rPr lang="en" sz="1300"/>
              <a:t>Some hospitals enter all diagnosis codes from a patient's medical history, potentially including unrelated encounters, leading to overreporting.</a:t>
            </a:r>
            <a:endParaRPr sz="1300"/>
          </a:p>
          <a:p>
            <a:pPr indent="-311150" lvl="1" marL="914400" rtl="0" algn="l">
              <a:lnSpc>
                <a:spcPct val="100000"/>
              </a:lnSpc>
              <a:spcBef>
                <a:spcPts val="0"/>
              </a:spcBef>
              <a:spcAft>
                <a:spcPts val="0"/>
              </a:spcAft>
              <a:buClr>
                <a:schemeClr val="dk1"/>
              </a:buClr>
              <a:buSzPts val="1300"/>
              <a:buChar char="○"/>
            </a:pPr>
            <a:r>
              <a:rPr lang="en" sz="1300"/>
              <a:t>some records with multiple descriptions and codes of symptoms and diseases, it may not be possible to determine the exact reason why a patient has entered care at an ED; it is dependent on the chief complaint terms and discharge diagnosis codes provided</a:t>
            </a:r>
            <a:endParaRPr sz="1300"/>
          </a:p>
          <a:p>
            <a:pPr indent="0" lvl="0" marL="0" rtl="0" algn="l">
              <a:spcBef>
                <a:spcPts val="0"/>
              </a:spcBef>
              <a:spcAft>
                <a:spcPts val="120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33"/>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4375"/>
              <a:buFont typeface="Arial"/>
              <a:buNone/>
            </a:pPr>
            <a:r>
              <a:rPr lang="en"/>
              <a:t>Respiratory Virus Activity Level Dashboard </a:t>
            </a:r>
            <a:endParaRPr/>
          </a:p>
          <a:p>
            <a:pPr indent="0" lvl="0" marL="0" rtl="0" algn="l">
              <a:spcBef>
                <a:spcPts val="0"/>
              </a:spcBef>
              <a:spcAft>
                <a:spcPts val="0"/>
              </a:spcAft>
              <a:buNone/>
            </a:pPr>
            <a:r>
              <a:t/>
            </a:r>
            <a:endParaRPr/>
          </a:p>
        </p:txBody>
      </p:sp>
      <p:sp>
        <p:nvSpPr>
          <p:cNvPr id="182" name="Google Shape;182;p3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highlight>
                  <a:schemeClr val="lt1"/>
                </a:highlight>
              </a:rPr>
              <a:t>In December, Ken Komatsu, the State Epidemiologist, met with county partners at the ALHOA meeting. During the meeting, he shared the proposed sub-state HSA regions, indicating the counties represented and the facilities included in each HSA region.</a:t>
            </a:r>
            <a:endParaRPr/>
          </a:p>
          <a:p>
            <a:pPr indent="-342900" lvl="0" marL="457200" rtl="0" algn="l">
              <a:spcBef>
                <a:spcPts val="0"/>
              </a:spcBef>
              <a:spcAft>
                <a:spcPts val="0"/>
              </a:spcAft>
              <a:buClr>
                <a:schemeClr val="dk1"/>
              </a:buClr>
              <a:buSzPts val="1800"/>
              <a:buChar char="●"/>
            </a:pPr>
            <a:r>
              <a:rPr lang="en">
                <a:highlight>
                  <a:schemeClr val="lt1"/>
                </a:highlight>
              </a:rPr>
              <a:t>After the meeting and upon hearing feedback from counties, Ken decided to opt out of sharing this sub-state data with the CDC.</a:t>
            </a:r>
            <a:endParaRPr/>
          </a:p>
          <a:p>
            <a:pPr indent="-342900" lvl="1" marL="914400" rtl="0" algn="l">
              <a:spcBef>
                <a:spcPts val="0"/>
              </a:spcBef>
              <a:spcAft>
                <a:spcPts val="0"/>
              </a:spcAft>
              <a:buClr>
                <a:schemeClr val="dk1"/>
              </a:buClr>
              <a:buSzPts val="1800"/>
              <a:buChar char="○"/>
            </a:pPr>
            <a:r>
              <a:rPr lang="en" sz="1800"/>
              <a:t>“We have robust surveillance for COVID-19, flu, and RSV in Arizona which is shared with the public through established dashboards and reports. “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4"/>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88" name="Google Shape;188;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89" name="Google Shape;189;p34"/>
          <p:cNvPicPr preferRelativeResize="0"/>
          <p:nvPr/>
        </p:nvPicPr>
        <p:blipFill>
          <a:blip r:embed="rId3">
            <a:alphaModFix/>
          </a:blip>
          <a:stretch>
            <a:fillRect/>
          </a:stretch>
        </p:blipFill>
        <p:spPr>
          <a:xfrm>
            <a:off x="834483" y="508725"/>
            <a:ext cx="6720445" cy="412605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5"/>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95" name="Google Shape;195;p3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rgbClr val="0D0D0D"/>
                </a:solidFill>
                <a:highlight>
                  <a:schemeClr val="lt1"/>
                </a:highlight>
              </a:rPr>
              <a:t>In January, an NSSP representative reached out to possibly continue the conversation about the presentation of sub-state level data for the Respiratory Illness Dashboard.</a:t>
            </a:r>
            <a:endParaRPr/>
          </a:p>
          <a:p>
            <a:pPr indent="-342900" lvl="0" marL="457200" rtl="0" algn="l">
              <a:spcBef>
                <a:spcPts val="0"/>
              </a:spcBef>
              <a:spcAft>
                <a:spcPts val="0"/>
              </a:spcAft>
              <a:buClr>
                <a:schemeClr val="dk1"/>
              </a:buClr>
              <a:buSzPts val="1800"/>
              <a:buChar char="●"/>
            </a:pPr>
            <a:r>
              <a:rPr lang="en">
                <a:solidFill>
                  <a:srgbClr val="222222"/>
                </a:solidFill>
              </a:rPr>
              <a:t> </a:t>
            </a:r>
            <a:r>
              <a:rPr lang="en">
                <a:solidFill>
                  <a:srgbClr val="0D0D0D"/>
                </a:solidFill>
                <a:highlight>
                  <a:schemeClr val="lt1"/>
                </a:highlight>
              </a:rPr>
              <a:t>NSSP expressed interest in developing an approach to show sub-state data in a way that works best for Arizona’s priorities.</a:t>
            </a:r>
            <a:endParaRPr>
              <a:solidFill>
                <a:srgbClr val="0D0D0D"/>
              </a:solidFill>
              <a:highlight>
                <a:schemeClr val="lt1"/>
              </a:highlight>
            </a:endParaRPr>
          </a:p>
          <a:p>
            <a:pPr indent="-342900" lvl="0" marL="457200" rtl="0" algn="l">
              <a:spcBef>
                <a:spcPts val="0"/>
              </a:spcBef>
              <a:spcAft>
                <a:spcPts val="0"/>
              </a:spcAft>
              <a:buClr>
                <a:schemeClr val="dk1"/>
              </a:buClr>
              <a:buSzPts val="1800"/>
              <a:buChar char="●"/>
            </a:pPr>
            <a:r>
              <a:rPr lang="en">
                <a:solidFill>
                  <a:srgbClr val="0D0D0D"/>
                </a:solidFill>
                <a:highlight>
                  <a:schemeClr val="lt1"/>
                </a:highlight>
              </a:rPr>
              <a:t>They reiterated that they currently use Health Service Area Regions (HSAs) and shared an updated version of the report on how the data would be displayed.</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6"/>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HSA Region- Apache </a:t>
            </a:r>
            <a:endParaRPr/>
          </a:p>
        </p:txBody>
      </p:sp>
      <p:sp>
        <p:nvSpPr>
          <p:cNvPr id="201" name="Google Shape;201;p3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02" name="Google Shape;202;p36"/>
          <p:cNvPicPr preferRelativeResize="0"/>
          <p:nvPr/>
        </p:nvPicPr>
        <p:blipFill>
          <a:blip r:embed="rId3">
            <a:alphaModFix/>
          </a:blip>
          <a:stretch>
            <a:fillRect/>
          </a:stretch>
        </p:blipFill>
        <p:spPr>
          <a:xfrm>
            <a:off x="253579" y="1152475"/>
            <a:ext cx="8636845" cy="36295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7"/>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08" name="Google Shape;208;p3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09" name="Google Shape;209;p37"/>
          <p:cNvPicPr preferRelativeResize="0"/>
          <p:nvPr/>
        </p:nvPicPr>
        <p:blipFill>
          <a:blip r:embed="rId3">
            <a:alphaModFix/>
          </a:blip>
          <a:stretch>
            <a:fillRect/>
          </a:stretch>
        </p:blipFill>
        <p:spPr>
          <a:xfrm>
            <a:off x="169050" y="364325"/>
            <a:ext cx="8290775" cy="44148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8"/>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HSA Region Maricopa </a:t>
            </a:r>
            <a:endParaRPr/>
          </a:p>
        </p:txBody>
      </p:sp>
      <p:sp>
        <p:nvSpPr>
          <p:cNvPr id="215" name="Google Shape;215;p3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16" name="Google Shape;216;p38"/>
          <p:cNvPicPr preferRelativeResize="0"/>
          <p:nvPr/>
        </p:nvPicPr>
        <p:blipFill>
          <a:blip r:embed="rId3">
            <a:alphaModFix/>
          </a:blip>
          <a:stretch>
            <a:fillRect/>
          </a:stretch>
        </p:blipFill>
        <p:spPr>
          <a:xfrm>
            <a:off x="432363" y="1077425"/>
            <a:ext cx="8279274" cy="38493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9"/>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22" name="Google Shape;222;p3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23" name="Google Shape;223;p39"/>
          <p:cNvPicPr preferRelativeResize="0"/>
          <p:nvPr/>
        </p:nvPicPr>
        <p:blipFill>
          <a:blip r:embed="rId3">
            <a:alphaModFix/>
          </a:blip>
          <a:stretch>
            <a:fillRect/>
          </a:stretch>
        </p:blipFill>
        <p:spPr>
          <a:xfrm>
            <a:off x="65429" y="0"/>
            <a:ext cx="9013143" cy="51435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40"/>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HSA Region- Mohave </a:t>
            </a:r>
            <a:endParaRPr/>
          </a:p>
        </p:txBody>
      </p:sp>
      <p:sp>
        <p:nvSpPr>
          <p:cNvPr id="229" name="Google Shape;229;p4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30" name="Google Shape;230;p40"/>
          <p:cNvPicPr preferRelativeResize="0"/>
          <p:nvPr/>
        </p:nvPicPr>
        <p:blipFill>
          <a:blip r:embed="rId3">
            <a:alphaModFix/>
          </a:blip>
          <a:stretch>
            <a:fillRect/>
          </a:stretch>
        </p:blipFill>
        <p:spPr>
          <a:xfrm>
            <a:off x="223125" y="1017725"/>
            <a:ext cx="8697752" cy="40484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41"/>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36" name="Google Shape;236;p4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37" name="Google Shape;237;p41"/>
          <p:cNvPicPr preferRelativeResize="0"/>
          <p:nvPr/>
        </p:nvPicPr>
        <p:blipFill>
          <a:blip r:embed="rId3">
            <a:alphaModFix/>
          </a:blip>
          <a:stretch>
            <a:fillRect/>
          </a:stretch>
        </p:blipFill>
        <p:spPr>
          <a:xfrm>
            <a:off x="508322" y="445025"/>
            <a:ext cx="8177703" cy="44638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42"/>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HSA Region Navajo</a:t>
            </a:r>
            <a:endParaRPr/>
          </a:p>
        </p:txBody>
      </p:sp>
      <p:sp>
        <p:nvSpPr>
          <p:cNvPr id="243" name="Google Shape;243;p4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44" name="Google Shape;244;p42"/>
          <p:cNvPicPr preferRelativeResize="0"/>
          <p:nvPr/>
        </p:nvPicPr>
        <p:blipFill>
          <a:blip r:embed="rId3">
            <a:alphaModFix/>
          </a:blip>
          <a:stretch>
            <a:fillRect/>
          </a:stretch>
        </p:blipFill>
        <p:spPr>
          <a:xfrm>
            <a:off x="710450" y="1152476"/>
            <a:ext cx="7905100" cy="3137574"/>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43"/>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50" name="Google Shape;250;p4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51" name="Google Shape;251;p43"/>
          <p:cNvPicPr preferRelativeResize="0"/>
          <p:nvPr/>
        </p:nvPicPr>
        <p:blipFill>
          <a:blip r:embed="rId3">
            <a:alphaModFix/>
          </a:blip>
          <a:stretch>
            <a:fillRect/>
          </a:stretch>
        </p:blipFill>
        <p:spPr>
          <a:xfrm>
            <a:off x="399898" y="280913"/>
            <a:ext cx="8532728" cy="45816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44"/>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HSA Region - Pima</a:t>
            </a:r>
            <a:endParaRPr/>
          </a:p>
        </p:txBody>
      </p:sp>
      <p:sp>
        <p:nvSpPr>
          <p:cNvPr id="257" name="Google Shape;257;p4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58" name="Google Shape;258;p44"/>
          <p:cNvPicPr preferRelativeResize="0"/>
          <p:nvPr/>
        </p:nvPicPr>
        <p:blipFill>
          <a:blip r:embed="rId3">
            <a:alphaModFix/>
          </a:blip>
          <a:stretch>
            <a:fillRect/>
          </a:stretch>
        </p:blipFill>
        <p:spPr>
          <a:xfrm>
            <a:off x="311705" y="1254874"/>
            <a:ext cx="8192397" cy="321159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45"/>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64" name="Google Shape;264;p4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65" name="Google Shape;265;p45"/>
          <p:cNvPicPr preferRelativeResize="0"/>
          <p:nvPr/>
        </p:nvPicPr>
        <p:blipFill>
          <a:blip r:embed="rId3">
            <a:alphaModFix/>
          </a:blip>
          <a:stretch>
            <a:fillRect/>
          </a:stretch>
        </p:blipFill>
        <p:spPr>
          <a:xfrm>
            <a:off x="604750" y="775151"/>
            <a:ext cx="7605649" cy="41710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46"/>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HSA Region-Yuma</a:t>
            </a:r>
            <a:endParaRPr/>
          </a:p>
        </p:txBody>
      </p:sp>
      <p:sp>
        <p:nvSpPr>
          <p:cNvPr id="271" name="Google Shape;271;p4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72" name="Google Shape;272;p46"/>
          <p:cNvPicPr preferRelativeResize="0"/>
          <p:nvPr/>
        </p:nvPicPr>
        <p:blipFill>
          <a:blip r:embed="rId3">
            <a:alphaModFix/>
          </a:blip>
          <a:stretch>
            <a:fillRect/>
          </a:stretch>
        </p:blipFill>
        <p:spPr>
          <a:xfrm>
            <a:off x="419565" y="1017726"/>
            <a:ext cx="8304860" cy="34164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47"/>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78" name="Google Shape;278;p4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79" name="Google Shape;279;p47"/>
          <p:cNvPicPr preferRelativeResize="0"/>
          <p:nvPr/>
        </p:nvPicPr>
        <p:blipFill>
          <a:blip r:embed="rId3">
            <a:alphaModFix/>
          </a:blip>
          <a:stretch>
            <a:fillRect/>
          </a:stretch>
        </p:blipFill>
        <p:spPr>
          <a:xfrm>
            <a:off x="589150" y="445025"/>
            <a:ext cx="7954543" cy="43362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48"/>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85" name="Google Shape;285;p4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Clr>
                <a:schemeClr val="dk1"/>
              </a:buClr>
              <a:buSzPts val="1800"/>
              <a:buChar char="●"/>
            </a:pPr>
            <a:r>
              <a:rPr lang="en"/>
              <a:t>Wesley Kortuem, working on creating CSAs (Community Statistical Areas) as a a sub-state alternative. </a:t>
            </a:r>
            <a:endParaRPr/>
          </a:p>
          <a:p>
            <a:pPr indent="-342900" lvl="0" marL="457200" rtl="0" algn="l">
              <a:spcBef>
                <a:spcPts val="0"/>
              </a:spcBef>
              <a:spcAft>
                <a:spcPts val="0"/>
              </a:spcAft>
              <a:buClr>
                <a:schemeClr val="dk1"/>
              </a:buClr>
              <a:buSzPts val="1800"/>
              <a:buChar char="●"/>
            </a:pPr>
            <a:r>
              <a:rPr lang="en"/>
              <a:t>Community Statistical Areas (CSAs) were built by ADHS in 2023 to act as rational sub-county boundaries to represent Arizona’s communities while also providing population denominators conducive to statistical analysis and patient confidentiality.</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49"/>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Presentation</a:t>
            </a:r>
            <a:endParaRPr/>
          </a:p>
        </p:txBody>
      </p:sp>
      <p:sp>
        <p:nvSpPr>
          <p:cNvPr id="291" name="Google Shape;291;p4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92" name="Google Shape;292;p49"/>
          <p:cNvPicPr preferRelativeResize="0"/>
          <p:nvPr/>
        </p:nvPicPr>
        <p:blipFill>
          <a:blip r:embed="rId3">
            <a:alphaModFix/>
          </a:blip>
          <a:stretch>
            <a:fillRect/>
          </a:stretch>
        </p:blipFill>
        <p:spPr>
          <a:xfrm>
            <a:off x="1700725" y="1501512"/>
            <a:ext cx="5312200" cy="2905126"/>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50"/>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Questions</a:t>
            </a:r>
            <a:endParaRPr/>
          </a:p>
          <a:p>
            <a:pPr indent="0" lvl="0" marL="0" rtl="0" algn="l">
              <a:spcBef>
                <a:spcPts val="0"/>
              </a:spcBef>
              <a:spcAft>
                <a:spcPts val="0"/>
              </a:spcAft>
              <a:buNone/>
            </a:pPr>
            <a:r>
              <a:t/>
            </a:r>
            <a:endParaRPr/>
          </a:p>
        </p:txBody>
      </p:sp>
      <p:sp>
        <p:nvSpPr>
          <p:cNvPr id="298" name="Google Shape;298;p5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99" name="Google Shape;299;p50"/>
          <p:cNvPicPr preferRelativeResize="0"/>
          <p:nvPr/>
        </p:nvPicPr>
        <p:blipFill>
          <a:blip r:embed="rId3">
            <a:alphaModFix/>
          </a:blip>
          <a:stretch>
            <a:fillRect/>
          </a:stretch>
        </p:blipFill>
        <p:spPr>
          <a:xfrm>
            <a:off x="3557763" y="1789100"/>
            <a:ext cx="2143125" cy="21431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51"/>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Next Meetings </a:t>
            </a:r>
            <a:endParaRPr/>
          </a:p>
        </p:txBody>
      </p:sp>
      <p:sp>
        <p:nvSpPr>
          <p:cNvPr id="305" name="Google Shape;305;p5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t>NSSP Community of Practice Feb 28th </a:t>
            </a:r>
            <a:endParaRPr/>
          </a:p>
          <a:p>
            <a:pPr indent="-342900" lvl="0" marL="457200" rtl="0" algn="l">
              <a:spcBef>
                <a:spcPts val="0"/>
              </a:spcBef>
              <a:spcAft>
                <a:spcPts val="0"/>
              </a:spcAft>
              <a:buClr>
                <a:schemeClr val="dk1"/>
              </a:buClr>
              <a:buSzPts val="1800"/>
              <a:buChar char="●"/>
            </a:pPr>
            <a:r>
              <a:rPr lang="en"/>
              <a:t>Arizona Exploratory Analysis April 17th </a:t>
            </a:r>
            <a:endParaRPr/>
          </a:p>
          <a:p>
            <a:pPr indent="-342900" lvl="0" marL="457200" rtl="0" algn="l">
              <a:spcBef>
                <a:spcPts val="0"/>
              </a:spcBef>
              <a:spcAft>
                <a:spcPts val="0"/>
              </a:spcAft>
              <a:buClr>
                <a:schemeClr val="dk1"/>
              </a:buClr>
              <a:buSzPts val="1800"/>
              <a:buChar char="●"/>
            </a:pPr>
            <a:r>
              <a:rPr lang="en"/>
              <a:t>Arizona Community of Practice May 22nd </a:t>
            </a:r>
            <a:endParaRPr/>
          </a:p>
          <a:p>
            <a:pPr indent="0" lvl="0" marL="457200" rtl="0" algn="l">
              <a:spcBef>
                <a:spcPts val="1200"/>
              </a:spcBef>
              <a:spcAft>
                <a:spcPts val="1200"/>
              </a:spcAft>
              <a:buNone/>
            </a:pPr>
            <a:r>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52"/>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Thank you </a:t>
            </a:r>
            <a:endParaRPr/>
          </a:p>
        </p:txBody>
      </p:sp>
      <p:sp>
        <p:nvSpPr>
          <p:cNvPr id="311" name="Google Shape;311;p5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ctr">
              <a:lnSpc>
                <a:spcPct val="90000"/>
              </a:lnSpc>
              <a:spcBef>
                <a:spcPts val="900"/>
              </a:spcBef>
              <a:spcAft>
                <a:spcPts val="0"/>
              </a:spcAft>
              <a:buNone/>
            </a:pPr>
            <a:r>
              <a:rPr lang="en" sz="2700"/>
              <a:t>@syndromicsurveillance@azdhs.gov </a:t>
            </a:r>
            <a:endParaRPr sz="2700"/>
          </a:p>
          <a:p>
            <a:pPr indent="0" lvl="0" marL="0" rtl="0" algn="l">
              <a:spcBef>
                <a:spcPts val="0"/>
              </a:spcBef>
              <a:spcAft>
                <a:spcPts val="1200"/>
              </a:spcAft>
              <a:buNone/>
            </a:pPr>
            <a:r>
              <a:t/>
            </a:r>
            <a:endParaRPr/>
          </a:p>
        </p:txBody>
      </p:sp>
      <p:pic>
        <p:nvPicPr>
          <p:cNvPr id="312" name="Google Shape;312;p52"/>
          <p:cNvPicPr preferRelativeResize="0"/>
          <p:nvPr/>
        </p:nvPicPr>
        <p:blipFill>
          <a:blip r:embed="rId3">
            <a:alphaModFix/>
          </a:blip>
          <a:stretch>
            <a:fillRect/>
          </a:stretch>
        </p:blipFill>
        <p:spPr>
          <a:xfrm>
            <a:off x="0" y="3548675"/>
            <a:ext cx="5924550" cy="14859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