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omments/comment1.xml" ContentType="application/vnd.openxmlformats-officedocument.presentationml.comments+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74" r:id="rId8"/>
    <p:sldId id="262" r:id="rId9"/>
    <p:sldId id="263" r:id="rId10"/>
    <p:sldId id="264" r:id="rId11"/>
    <p:sldId id="265" r:id="rId12"/>
    <p:sldId id="275" r:id="rId13"/>
    <p:sldId id="277" r:id="rId14"/>
    <p:sldId id="267" r:id="rId15"/>
    <p:sldId id="278" r:id="rId16"/>
    <p:sldId id="268" r:id="rId17"/>
    <p:sldId id="269" r:id="rId18"/>
    <p:sldId id="276" r:id="rId19"/>
    <p:sldId id="270" r:id="rId20"/>
    <p:sldId id="271" r:id="rId21"/>
    <p:sldId id="272" r:id="rId22"/>
    <p:sldId id="273"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esar Pacheco" initials="CP" lastIdx="2" clrIdx="0">
    <p:extLst>
      <p:ext uri="{19B8F6BF-5375-455C-9EA6-DF929625EA0E}">
        <p15:presenceInfo xmlns:p15="http://schemas.microsoft.com/office/powerpoint/2012/main" userId="S-1-5-21-2609046762-396019688-3823594762-586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43" autoAdjust="0"/>
    <p:restoredTop sz="94660"/>
  </p:normalViewPr>
  <p:slideViewPr>
    <p:cSldViewPr snapToGrid="0">
      <p:cViewPr varScale="1">
        <p:scale>
          <a:sx n="105" d="100"/>
          <a:sy n="105" d="100"/>
        </p:scale>
        <p:origin x="132"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4-10T13:37:41.484" idx="2">
    <p:pos x="10" y="10"/>
    <p:text>Tons of info here, kinda hard to condence any further.</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4-04-10T13:36:43.322" idx="1">
    <p:pos x="10" y="10"/>
    <p:text>We can probably delete this as it doesn't give any useful info.</p:text>
    <p:extLst>
      <p:ext uri="{C676402C-5697-4E1C-873F-D02D1690AC5C}">
        <p15:threadingInfo xmlns:p15="http://schemas.microsoft.com/office/powerpoint/2012/main" timeZoneBias="42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70843C3-0189-4B55-ACDF-BC88AD49BFD4}" type="datetimeFigureOut">
              <a:rPr lang="en-US" smtClean="0"/>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F2C3A-A58A-47EE-A0AB-398F97B06817}" type="slidenum">
              <a:rPr lang="en-US" smtClean="0"/>
              <a:t>‹#›</a:t>
            </a:fld>
            <a:endParaRPr lang="en-US"/>
          </a:p>
        </p:txBody>
      </p:sp>
    </p:spTree>
    <p:extLst>
      <p:ext uri="{BB962C8B-B14F-4D97-AF65-F5344CB8AC3E}">
        <p14:creationId xmlns:p14="http://schemas.microsoft.com/office/powerpoint/2010/main" val="2642443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170843C3-0189-4B55-ACDF-BC88AD49BFD4}" type="datetimeFigureOut">
              <a:rPr lang="en-US" smtClean="0"/>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F2C3A-A58A-47EE-A0AB-398F97B06817}" type="slidenum">
              <a:rPr lang="en-US" smtClean="0"/>
              <a:t>‹#›</a:t>
            </a:fld>
            <a:endParaRPr lang="en-US"/>
          </a:p>
        </p:txBody>
      </p:sp>
    </p:spTree>
    <p:extLst>
      <p:ext uri="{BB962C8B-B14F-4D97-AF65-F5344CB8AC3E}">
        <p14:creationId xmlns:p14="http://schemas.microsoft.com/office/powerpoint/2010/main" val="571812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70843C3-0189-4B55-ACDF-BC88AD49BFD4}" type="datetimeFigureOut">
              <a:rPr lang="en-US" smtClean="0"/>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F2C3A-A58A-47EE-A0AB-398F97B06817}" type="slidenum">
              <a:rPr lang="en-US" smtClean="0"/>
              <a:t>‹#›</a:t>
            </a:fld>
            <a:endParaRPr lang="en-US"/>
          </a:p>
        </p:txBody>
      </p:sp>
    </p:spTree>
    <p:extLst>
      <p:ext uri="{BB962C8B-B14F-4D97-AF65-F5344CB8AC3E}">
        <p14:creationId xmlns:p14="http://schemas.microsoft.com/office/powerpoint/2010/main" val="4261807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70843C3-0189-4B55-ACDF-BC88AD49BFD4}" type="datetimeFigureOut">
              <a:rPr lang="en-US" smtClean="0"/>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0F2C3A-A58A-47EE-A0AB-398F97B06817}" type="slidenum">
              <a:rPr lang="en-US" smtClean="0"/>
              <a:t>‹#›</a:t>
            </a:fld>
            <a:endParaRPr lang="en-US"/>
          </a:p>
        </p:txBody>
      </p:sp>
    </p:spTree>
    <p:extLst>
      <p:ext uri="{BB962C8B-B14F-4D97-AF65-F5344CB8AC3E}">
        <p14:creationId xmlns:p14="http://schemas.microsoft.com/office/powerpoint/2010/main" val="2027630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70843C3-0189-4B55-ACDF-BC88AD49BFD4}" type="datetimeFigureOut">
              <a:rPr lang="en-US" smtClean="0"/>
              <a:t>4/8/2024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0F2C3A-A58A-47EE-A0AB-398F97B06817}" type="slidenum">
              <a:rPr lang="en-US" smtClean="0"/>
              <a:t>‹#›</a:t>
            </a:fld>
            <a:endParaRPr lang="en-US"/>
          </a:p>
        </p:txBody>
      </p:sp>
    </p:spTree>
    <p:extLst>
      <p:ext uri="{BB962C8B-B14F-4D97-AF65-F5344CB8AC3E}">
        <p14:creationId xmlns:p14="http://schemas.microsoft.com/office/powerpoint/2010/main" val="1080039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70843C3-0189-4B55-ACDF-BC88AD49BFD4}" type="datetimeFigureOut">
              <a:rPr lang="en-US" smtClean="0"/>
              <a:t>4/8/2024</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F0F2C3A-A58A-47EE-A0AB-398F97B06817}" type="slidenum">
              <a:rPr lang="en-US" smtClean="0"/>
              <a:t>‹#›</a:t>
            </a:fld>
            <a:endParaRPr lang="en-US"/>
          </a:p>
        </p:txBody>
      </p:sp>
    </p:spTree>
    <p:extLst>
      <p:ext uri="{BB962C8B-B14F-4D97-AF65-F5344CB8AC3E}">
        <p14:creationId xmlns:p14="http://schemas.microsoft.com/office/powerpoint/2010/main" val="3100597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70843C3-0189-4B55-ACDF-BC88AD49BFD4}" type="datetimeFigureOut">
              <a:rPr lang="en-US" smtClean="0"/>
              <a:t>4/8/2024</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F0F2C3A-A58A-47EE-A0AB-398F97B06817}" type="slidenum">
              <a:rPr lang="en-US" smtClean="0"/>
              <a:t>‹#›</a:t>
            </a:fld>
            <a:endParaRPr lang="en-US"/>
          </a:p>
        </p:txBody>
      </p:sp>
    </p:spTree>
    <p:extLst>
      <p:ext uri="{BB962C8B-B14F-4D97-AF65-F5344CB8AC3E}">
        <p14:creationId xmlns:p14="http://schemas.microsoft.com/office/powerpoint/2010/main" val="320137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170843C3-0189-4B55-ACDF-BC88AD49BFD4}" type="datetimeFigureOut">
              <a:rPr lang="en-US" smtClean="0"/>
              <a:t>4/8/2024</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F0F2C3A-A58A-47EE-A0AB-398F97B06817}" type="slidenum">
              <a:rPr lang="en-US" smtClean="0"/>
              <a:t>‹#›</a:t>
            </a:fld>
            <a:endParaRPr lang="en-US"/>
          </a:p>
        </p:txBody>
      </p:sp>
    </p:spTree>
    <p:extLst>
      <p:ext uri="{BB962C8B-B14F-4D97-AF65-F5344CB8AC3E}">
        <p14:creationId xmlns:p14="http://schemas.microsoft.com/office/powerpoint/2010/main" val="2496278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0843C3-0189-4B55-ACDF-BC88AD49BFD4}" type="datetimeFigureOut">
              <a:rPr lang="en-US" smtClean="0"/>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0F2C3A-A58A-47EE-A0AB-398F97B06817}" type="slidenum">
              <a:rPr lang="en-US" smtClean="0"/>
              <a:t>‹#›</a:t>
            </a:fld>
            <a:endParaRPr lang="en-US"/>
          </a:p>
        </p:txBody>
      </p:sp>
    </p:spTree>
    <p:extLst>
      <p:ext uri="{BB962C8B-B14F-4D97-AF65-F5344CB8AC3E}">
        <p14:creationId xmlns:p14="http://schemas.microsoft.com/office/powerpoint/2010/main" val="2982549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0843C3-0189-4B55-ACDF-BC88AD49BFD4}" type="datetimeFigureOut">
              <a:rPr lang="en-US" smtClean="0"/>
              <a:t>4/8/2024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0F2C3A-A58A-47EE-A0AB-398F97B06817}" type="slidenum">
              <a:rPr lang="en-US" smtClean="0"/>
              <a:t>‹#›</a:t>
            </a:fld>
            <a:endParaRPr lang="en-US"/>
          </a:p>
        </p:txBody>
      </p:sp>
    </p:spTree>
    <p:extLst>
      <p:ext uri="{BB962C8B-B14F-4D97-AF65-F5344CB8AC3E}">
        <p14:creationId xmlns:p14="http://schemas.microsoft.com/office/powerpoint/2010/main" val="849781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170843C3-0189-4B55-ACDF-BC88AD49BFD4}" type="datetimeFigureOut">
              <a:rPr lang="en-US" smtClean="0"/>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F2C3A-A58A-47EE-A0AB-398F97B06817}" type="slidenum">
              <a:rPr lang="en-US" smtClean="0"/>
              <a:t>‹#›</a:t>
            </a:fld>
            <a:endParaRPr lang="en-US"/>
          </a:p>
        </p:txBody>
      </p:sp>
    </p:spTree>
    <p:extLst>
      <p:ext uri="{BB962C8B-B14F-4D97-AF65-F5344CB8AC3E}">
        <p14:creationId xmlns:p14="http://schemas.microsoft.com/office/powerpoint/2010/main" val="2647735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170843C3-0189-4B55-ACDF-BC88AD49BFD4}" type="datetimeFigureOut">
              <a:rPr lang="en-US" smtClean="0"/>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F2C3A-A58A-47EE-A0AB-398F97B06817}"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267800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70843C3-0189-4B55-ACDF-BC88AD49BFD4}" type="datetimeFigureOut">
              <a:rPr lang="en-US" smtClean="0"/>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F2C3A-A58A-47EE-A0AB-398F97B06817}" type="slidenum">
              <a:rPr lang="en-US" smtClean="0"/>
              <a:t>‹#›</a:t>
            </a:fld>
            <a:endParaRPr lang="en-US"/>
          </a:p>
        </p:txBody>
      </p:sp>
    </p:spTree>
    <p:extLst>
      <p:ext uri="{BB962C8B-B14F-4D97-AF65-F5344CB8AC3E}">
        <p14:creationId xmlns:p14="http://schemas.microsoft.com/office/powerpoint/2010/main" val="10483511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70843C3-0189-4B55-ACDF-BC88AD49BFD4}" type="datetimeFigureOut">
              <a:rPr lang="en-US" smtClean="0"/>
              <a:t>4/8/2024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F2C3A-A58A-47EE-A0AB-398F97B06817}" type="slidenum">
              <a:rPr lang="en-US" smtClean="0"/>
              <a:t>‹#›</a:t>
            </a:fld>
            <a:endParaRPr lang="en-US"/>
          </a:p>
        </p:txBody>
      </p:sp>
    </p:spTree>
    <p:extLst>
      <p:ext uri="{BB962C8B-B14F-4D97-AF65-F5344CB8AC3E}">
        <p14:creationId xmlns:p14="http://schemas.microsoft.com/office/powerpoint/2010/main" val="168740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70843C3-0189-4B55-ACDF-BC88AD49BFD4}" type="datetimeFigureOut">
              <a:rPr lang="en-US" smtClean="0"/>
              <a:t>4/8/2024</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F2C3A-A58A-47EE-A0AB-398F97B06817}" type="slidenum">
              <a:rPr lang="en-US" smtClean="0"/>
              <a:t>‹#›</a:t>
            </a:fld>
            <a:endParaRPr lang="en-US"/>
          </a:p>
        </p:txBody>
      </p:sp>
    </p:spTree>
    <p:extLst>
      <p:ext uri="{BB962C8B-B14F-4D97-AF65-F5344CB8AC3E}">
        <p14:creationId xmlns:p14="http://schemas.microsoft.com/office/powerpoint/2010/main" val="15488517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0843C3-0189-4B55-ACDF-BC88AD49BFD4}" type="datetimeFigureOut">
              <a:rPr lang="en-US" smtClean="0"/>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F2C3A-A58A-47EE-A0AB-398F97B06817}" type="slidenum">
              <a:rPr lang="en-US" smtClean="0"/>
              <a:t>‹#›</a:t>
            </a:fld>
            <a:endParaRPr lang="en-US"/>
          </a:p>
        </p:txBody>
      </p:sp>
    </p:spTree>
    <p:extLst>
      <p:ext uri="{BB962C8B-B14F-4D97-AF65-F5344CB8AC3E}">
        <p14:creationId xmlns:p14="http://schemas.microsoft.com/office/powerpoint/2010/main" val="1142020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0843C3-0189-4B55-ACDF-BC88AD49BFD4}" type="datetimeFigureOut">
              <a:rPr lang="en-US" smtClean="0"/>
              <a:t>4/8/2024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0F2C3A-A58A-47EE-A0AB-398F97B06817}" type="slidenum">
              <a:rPr lang="en-US" smtClean="0"/>
              <a:t>‹#›</a:t>
            </a:fld>
            <a:endParaRPr lang="en-US"/>
          </a:p>
        </p:txBody>
      </p:sp>
    </p:spTree>
    <p:extLst>
      <p:ext uri="{BB962C8B-B14F-4D97-AF65-F5344CB8AC3E}">
        <p14:creationId xmlns:p14="http://schemas.microsoft.com/office/powerpoint/2010/main" val="1672012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70843C3-0189-4B55-ACDF-BC88AD49BFD4}" type="datetimeFigureOut">
              <a:rPr lang="en-US" smtClean="0"/>
              <a:t>4/8/2024</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F0F2C3A-A58A-47EE-A0AB-398F97B06817}" type="slidenum">
              <a:rPr lang="en-US" smtClean="0"/>
              <a:t>‹#›</a:t>
            </a:fld>
            <a:endParaRPr lang="en-US"/>
          </a:p>
        </p:txBody>
      </p:sp>
    </p:spTree>
    <p:extLst>
      <p:ext uri="{BB962C8B-B14F-4D97-AF65-F5344CB8AC3E}">
        <p14:creationId xmlns:p14="http://schemas.microsoft.com/office/powerpoint/2010/main" val="9409335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comments" Target="../comments/commen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C39E2-CB0F-44B7-B416-D1CEB39410A6}"/>
              </a:ext>
            </a:extLst>
          </p:cNvPr>
          <p:cNvSpPr>
            <a:spLocks noGrp="1"/>
          </p:cNvSpPr>
          <p:nvPr>
            <p:ph type="ctrTitle"/>
          </p:nvPr>
        </p:nvSpPr>
        <p:spPr/>
        <p:txBody>
          <a:bodyPr/>
          <a:lstStyle/>
          <a:p>
            <a:r>
              <a:rPr lang="en-US" dirty="0"/>
              <a:t>HL7 Overview</a:t>
            </a:r>
          </a:p>
        </p:txBody>
      </p:sp>
      <p:sp>
        <p:nvSpPr>
          <p:cNvPr id="3" name="Subtitle 2">
            <a:extLst>
              <a:ext uri="{FF2B5EF4-FFF2-40B4-BE49-F238E27FC236}">
                <a16:creationId xmlns:a16="http://schemas.microsoft.com/office/drawing/2014/main" id="{900AF260-8E6D-4C06-9549-C9F771EFC372}"/>
              </a:ext>
            </a:extLst>
          </p:cNvPr>
          <p:cNvSpPr>
            <a:spLocks noGrp="1"/>
          </p:cNvSpPr>
          <p:nvPr>
            <p:ph type="subTitle" idx="1"/>
          </p:nvPr>
        </p:nvSpPr>
        <p:spPr/>
        <p:txBody>
          <a:bodyPr/>
          <a:lstStyle/>
          <a:p>
            <a:r>
              <a:rPr lang="en-US" dirty="0"/>
              <a:t>AZ Syndromic Surveillance</a:t>
            </a:r>
          </a:p>
        </p:txBody>
      </p:sp>
    </p:spTree>
    <p:extLst>
      <p:ext uri="{BB962C8B-B14F-4D97-AF65-F5344CB8AC3E}">
        <p14:creationId xmlns:p14="http://schemas.microsoft.com/office/powerpoint/2010/main" val="3703995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0929E-B2FE-4F06-AA9B-C397AA3DAFE0}"/>
              </a:ext>
            </a:extLst>
          </p:cNvPr>
          <p:cNvSpPr>
            <a:spLocks noGrp="1"/>
          </p:cNvSpPr>
          <p:nvPr>
            <p:ph type="title"/>
          </p:nvPr>
        </p:nvSpPr>
        <p:spPr/>
        <p:txBody>
          <a:bodyPr/>
          <a:lstStyle/>
          <a:p>
            <a:r>
              <a:rPr lang="en-US" dirty="0"/>
              <a:t>HL7 in Syndromic Surveillance</a:t>
            </a:r>
          </a:p>
        </p:txBody>
      </p:sp>
      <p:sp>
        <p:nvSpPr>
          <p:cNvPr id="3" name="Content Placeholder 2">
            <a:extLst>
              <a:ext uri="{FF2B5EF4-FFF2-40B4-BE49-F238E27FC236}">
                <a16:creationId xmlns:a16="http://schemas.microsoft.com/office/drawing/2014/main" id="{262C6B9C-36B7-4815-B6DE-F8C752AC17EA}"/>
              </a:ext>
            </a:extLst>
          </p:cNvPr>
          <p:cNvSpPr>
            <a:spLocks noGrp="1"/>
          </p:cNvSpPr>
          <p:nvPr>
            <p:ph idx="1"/>
          </p:nvPr>
        </p:nvSpPr>
        <p:spPr/>
        <p:txBody>
          <a:bodyPr/>
          <a:lstStyle/>
          <a:p>
            <a:r>
              <a:rPr lang="en-US" dirty="0"/>
              <a:t>Syndromic surveillance is a process that regularly and systematically uses health and health-related data in near "real-time" to make information available on the health of a community.</a:t>
            </a:r>
          </a:p>
          <a:p>
            <a:r>
              <a:rPr lang="en-US" dirty="0"/>
              <a:t>HL7 is a set of international standards for the exchange of electronic health information. </a:t>
            </a:r>
          </a:p>
          <a:p>
            <a:r>
              <a:rPr lang="en-US" dirty="0"/>
              <a:t>HL7 Messages are used to facilitate the exchange of syndromic surveillance data between different health information systems</a:t>
            </a:r>
          </a:p>
        </p:txBody>
      </p:sp>
    </p:spTree>
    <p:extLst>
      <p:ext uri="{BB962C8B-B14F-4D97-AF65-F5344CB8AC3E}">
        <p14:creationId xmlns:p14="http://schemas.microsoft.com/office/powerpoint/2010/main" val="3064578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70C78-8E9A-4241-8E2F-C8E3145FA007}"/>
              </a:ext>
            </a:extLst>
          </p:cNvPr>
          <p:cNvSpPr>
            <a:spLocks noGrp="1"/>
          </p:cNvSpPr>
          <p:nvPr>
            <p:ph type="title"/>
          </p:nvPr>
        </p:nvSpPr>
        <p:spPr/>
        <p:txBody>
          <a:bodyPr/>
          <a:lstStyle/>
          <a:p>
            <a:r>
              <a:rPr lang="en-US" dirty="0"/>
              <a:t>Admission, Discharge and Transfer (ADT) Message Structure</a:t>
            </a:r>
          </a:p>
        </p:txBody>
      </p:sp>
      <p:sp>
        <p:nvSpPr>
          <p:cNvPr id="6" name="Content Placeholder 5">
            <a:extLst>
              <a:ext uri="{FF2B5EF4-FFF2-40B4-BE49-F238E27FC236}">
                <a16:creationId xmlns:a16="http://schemas.microsoft.com/office/drawing/2014/main" id="{874A84F1-D894-4644-A688-08972DB6933D}"/>
              </a:ext>
            </a:extLst>
          </p:cNvPr>
          <p:cNvSpPr>
            <a:spLocks noGrp="1"/>
          </p:cNvSpPr>
          <p:nvPr>
            <p:ph idx="1"/>
          </p:nvPr>
        </p:nvSpPr>
        <p:spPr>
          <a:xfrm>
            <a:off x="1104293" y="2438811"/>
            <a:ext cx="8946541" cy="3190201"/>
          </a:xfrm>
        </p:spPr>
        <p:txBody>
          <a:bodyPr/>
          <a:lstStyle/>
          <a:p>
            <a:r>
              <a:rPr lang="en-US" dirty="0"/>
              <a:t>This is specific to the Admission, Discharge, and Transfer (ADT) use case specifications for data exchange of Syndromic Surveillance elements from healthcare providers to Public Health. A file is comprised of a single batch containing an unlimited number of messages. Within each message is a series of segments which possess their own attributes. For example, a single message may contain an unlimited number of observations, diagnoses and procedures.</a:t>
            </a:r>
          </a:p>
        </p:txBody>
      </p:sp>
    </p:spTree>
    <p:extLst>
      <p:ext uri="{BB962C8B-B14F-4D97-AF65-F5344CB8AC3E}">
        <p14:creationId xmlns:p14="http://schemas.microsoft.com/office/powerpoint/2010/main" val="3310949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DAF02-D1E8-4622-BAC9-E9997ED1DC4B}"/>
              </a:ext>
            </a:extLst>
          </p:cNvPr>
          <p:cNvSpPr>
            <a:spLocks noGrp="1"/>
          </p:cNvSpPr>
          <p:nvPr>
            <p:ph type="title"/>
          </p:nvPr>
        </p:nvSpPr>
        <p:spPr>
          <a:xfrm>
            <a:off x="125835" y="364921"/>
            <a:ext cx="11945923" cy="2093053"/>
          </a:xfrm>
        </p:spPr>
        <p:txBody>
          <a:bodyPr>
            <a:normAutofit/>
          </a:bodyPr>
          <a:lstStyle/>
          <a:p>
            <a:r>
              <a:rPr lang="en-US" sz="3900" dirty="0"/>
              <a:t>A01(Admit/Visit Notification), A04(Register Patient), A08(Update Patient) Message Structure</a:t>
            </a:r>
          </a:p>
        </p:txBody>
      </p:sp>
      <p:sp>
        <p:nvSpPr>
          <p:cNvPr id="6" name="Content Placeholder 5">
            <a:extLst>
              <a:ext uri="{FF2B5EF4-FFF2-40B4-BE49-F238E27FC236}">
                <a16:creationId xmlns:a16="http://schemas.microsoft.com/office/drawing/2014/main" id="{33846A20-826C-49A3-8EC1-227EEC20F181}"/>
              </a:ext>
            </a:extLst>
          </p:cNvPr>
          <p:cNvSpPr>
            <a:spLocks noGrp="1"/>
          </p:cNvSpPr>
          <p:nvPr>
            <p:ph idx="1"/>
          </p:nvPr>
        </p:nvSpPr>
        <p:spPr>
          <a:xfrm>
            <a:off x="293615" y="2147581"/>
            <a:ext cx="11627141" cy="4029381"/>
          </a:xfrm>
        </p:spPr>
        <p:txBody>
          <a:bodyPr/>
          <a:lstStyle/>
          <a:p>
            <a:r>
              <a:rPr lang="en-US" dirty="0"/>
              <a:t>If hospital is sending a A01, A04, or A08 HL7 data, the message structure indicated below is required. Note these trigger events require a different order for the OBX, DG1, and PR1 segments within the message structure when compared to A03 (Discharge/End Visit)</a:t>
            </a:r>
          </a:p>
          <a:p>
            <a:endParaRPr lang="en-US" dirty="0"/>
          </a:p>
        </p:txBody>
      </p:sp>
      <p:pic>
        <p:nvPicPr>
          <p:cNvPr id="7" name="Picture 6">
            <a:extLst>
              <a:ext uri="{FF2B5EF4-FFF2-40B4-BE49-F238E27FC236}">
                <a16:creationId xmlns:a16="http://schemas.microsoft.com/office/drawing/2014/main" id="{F8581B2A-789B-497B-B832-32E63773494B}"/>
              </a:ext>
            </a:extLst>
          </p:cNvPr>
          <p:cNvPicPr>
            <a:picLocks noChangeAspect="1"/>
          </p:cNvPicPr>
          <p:nvPr/>
        </p:nvPicPr>
        <p:blipFill>
          <a:blip r:embed="rId2"/>
          <a:stretch>
            <a:fillRect/>
          </a:stretch>
        </p:blipFill>
        <p:spPr>
          <a:xfrm>
            <a:off x="2221311" y="3573710"/>
            <a:ext cx="7749377" cy="2919369"/>
          </a:xfrm>
          <a:prstGeom prst="rect">
            <a:avLst/>
          </a:prstGeom>
        </p:spPr>
      </p:pic>
    </p:spTree>
    <p:extLst>
      <p:ext uri="{BB962C8B-B14F-4D97-AF65-F5344CB8AC3E}">
        <p14:creationId xmlns:p14="http://schemas.microsoft.com/office/powerpoint/2010/main" val="1712680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C310C-AE9E-433E-8938-2B7A2C4992B7}"/>
              </a:ext>
            </a:extLst>
          </p:cNvPr>
          <p:cNvSpPr>
            <a:spLocks noGrp="1"/>
          </p:cNvSpPr>
          <p:nvPr>
            <p:ph type="title"/>
          </p:nvPr>
        </p:nvSpPr>
        <p:spPr/>
        <p:txBody>
          <a:bodyPr/>
          <a:lstStyle/>
          <a:p>
            <a:r>
              <a:rPr lang="en-US" dirty="0"/>
              <a:t>A03 (Discharge/End Visit)</a:t>
            </a:r>
          </a:p>
        </p:txBody>
      </p:sp>
      <p:sp>
        <p:nvSpPr>
          <p:cNvPr id="3" name="Content Placeholder 2">
            <a:extLst>
              <a:ext uri="{FF2B5EF4-FFF2-40B4-BE49-F238E27FC236}">
                <a16:creationId xmlns:a16="http://schemas.microsoft.com/office/drawing/2014/main" id="{1DDE5AE8-8413-4F63-8A3B-7113D7930FBB}"/>
              </a:ext>
            </a:extLst>
          </p:cNvPr>
          <p:cNvSpPr>
            <a:spLocks noGrp="1"/>
          </p:cNvSpPr>
          <p:nvPr>
            <p:ph idx="1"/>
          </p:nvPr>
        </p:nvSpPr>
        <p:spPr/>
        <p:txBody>
          <a:bodyPr/>
          <a:lstStyle/>
          <a:p>
            <a:r>
              <a:rPr lang="en-US" dirty="0"/>
              <a:t>If the facility is sending an A03 (Discharge/End Visit) message, the message structure indicated below is required. Note this trigger event requires a different order for the OBX, DG1, and PR1 segments within the message structure in comparison to A01, A04 &amp; A08 Table.</a:t>
            </a:r>
          </a:p>
        </p:txBody>
      </p:sp>
      <p:pic>
        <p:nvPicPr>
          <p:cNvPr id="5" name="Picture 4">
            <a:extLst>
              <a:ext uri="{FF2B5EF4-FFF2-40B4-BE49-F238E27FC236}">
                <a16:creationId xmlns:a16="http://schemas.microsoft.com/office/drawing/2014/main" id="{AB3F01FD-3A15-4442-8595-0C2AFBFDC8C9}"/>
              </a:ext>
            </a:extLst>
          </p:cNvPr>
          <p:cNvPicPr>
            <a:picLocks noChangeAspect="1"/>
          </p:cNvPicPr>
          <p:nvPr/>
        </p:nvPicPr>
        <p:blipFill>
          <a:blip r:embed="rId2"/>
          <a:stretch>
            <a:fillRect/>
          </a:stretch>
        </p:blipFill>
        <p:spPr>
          <a:xfrm>
            <a:off x="2797005" y="3663775"/>
            <a:ext cx="6942613" cy="2584624"/>
          </a:xfrm>
          <a:prstGeom prst="rect">
            <a:avLst/>
          </a:prstGeom>
        </p:spPr>
      </p:pic>
    </p:spTree>
    <p:extLst>
      <p:ext uri="{BB962C8B-B14F-4D97-AF65-F5344CB8AC3E}">
        <p14:creationId xmlns:p14="http://schemas.microsoft.com/office/powerpoint/2010/main" val="3903835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1B0DA-74F8-46D2-BF9F-3C94F9964DFF}"/>
              </a:ext>
            </a:extLst>
          </p:cNvPr>
          <p:cNvSpPr>
            <a:spLocks noGrp="1"/>
          </p:cNvSpPr>
          <p:nvPr>
            <p:ph type="title"/>
          </p:nvPr>
        </p:nvSpPr>
        <p:spPr>
          <a:xfrm>
            <a:off x="645130" y="201048"/>
            <a:ext cx="9404723" cy="1400530"/>
          </a:xfrm>
        </p:spPr>
        <p:txBody>
          <a:bodyPr/>
          <a:lstStyle/>
          <a:p>
            <a:r>
              <a:rPr lang="en-US" dirty="0"/>
              <a:t>How to read HL7 Segments</a:t>
            </a:r>
          </a:p>
        </p:txBody>
      </p:sp>
      <p:sp>
        <p:nvSpPr>
          <p:cNvPr id="3" name="Content Placeholder 2">
            <a:extLst>
              <a:ext uri="{FF2B5EF4-FFF2-40B4-BE49-F238E27FC236}">
                <a16:creationId xmlns:a16="http://schemas.microsoft.com/office/drawing/2014/main" id="{505D98D5-CB31-4F3D-BF22-5602399229F4}"/>
              </a:ext>
            </a:extLst>
          </p:cNvPr>
          <p:cNvSpPr>
            <a:spLocks noGrp="1"/>
          </p:cNvSpPr>
          <p:nvPr>
            <p:ph idx="1"/>
          </p:nvPr>
        </p:nvSpPr>
        <p:spPr>
          <a:xfrm>
            <a:off x="645130" y="1188852"/>
            <a:ext cx="10901740" cy="4195481"/>
          </a:xfrm>
        </p:spPr>
        <p:txBody>
          <a:bodyPr/>
          <a:lstStyle/>
          <a:p>
            <a:r>
              <a:rPr lang="en-US" dirty="0"/>
              <a:t>The segment begins with a three-letter segment ID that determines the arrangement of contents throughout the rest of the segment. MSH-1 indicates the field separator and MSH-2 indicates the set of delimiter values. Designating special characters in the first two fields of MSH establishes delimitation rules throughout the message, allowing MSH-3 and all subsequent segments to be separated using the appropriate delimiter values. </a:t>
            </a:r>
          </a:p>
          <a:p>
            <a:r>
              <a:rPr lang="en-US" dirty="0"/>
              <a:t>In the case of batch messaging protocol, delimiter values also appear in the first two fields of the file header (FHS) and batch header (BHS) segments. Special characters must always be positioned in the fixed order shown below.</a:t>
            </a:r>
          </a:p>
        </p:txBody>
      </p:sp>
      <p:pic>
        <p:nvPicPr>
          <p:cNvPr id="4" name="Picture 3">
            <a:extLst>
              <a:ext uri="{FF2B5EF4-FFF2-40B4-BE49-F238E27FC236}">
                <a16:creationId xmlns:a16="http://schemas.microsoft.com/office/drawing/2014/main" id="{128CEA9A-927A-4E34-AF05-14252E7ECDBF}"/>
              </a:ext>
            </a:extLst>
          </p:cNvPr>
          <p:cNvPicPr>
            <a:picLocks noChangeAspect="1"/>
          </p:cNvPicPr>
          <p:nvPr/>
        </p:nvPicPr>
        <p:blipFill>
          <a:blip r:embed="rId2"/>
          <a:stretch>
            <a:fillRect/>
          </a:stretch>
        </p:blipFill>
        <p:spPr>
          <a:xfrm>
            <a:off x="1091152" y="4347606"/>
            <a:ext cx="10455718" cy="1675689"/>
          </a:xfrm>
          <a:prstGeom prst="rect">
            <a:avLst/>
          </a:prstGeom>
        </p:spPr>
      </p:pic>
    </p:spTree>
    <p:extLst>
      <p:ext uri="{BB962C8B-B14F-4D97-AF65-F5344CB8AC3E}">
        <p14:creationId xmlns:p14="http://schemas.microsoft.com/office/powerpoint/2010/main" val="3558178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97253-714F-4609-8BE4-85FFFE7776F6}"/>
              </a:ext>
            </a:extLst>
          </p:cNvPr>
          <p:cNvSpPr>
            <a:spLocks noGrp="1"/>
          </p:cNvSpPr>
          <p:nvPr>
            <p:ph type="title"/>
          </p:nvPr>
        </p:nvSpPr>
        <p:spPr/>
        <p:txBody>
          <a:bodyPr/>
          <a:lstStyle/>
          <a:p>
            <a:r>
              <a:rPr lang="en-US" dirty="0"/>
              <a:t>How to read HL7 Segments Cont’d</a:t>
            </a:r>
          </a:p>
        </p:txBody>
      </p:sp>
      <p:sp>
        <p:nvSpPr>
          <p:cNvPr id="3" name="Content Placeholder 2">
            <a:extLst>
              <a:ext uri="{FF2B5EF4-FFF2-40B4-BE49-F238E27FC236}">
                <a16:creationId xmlns:a16="http://schemas.microsoft.com/office/drawing/2014/main" id="{71B497FA-65B4-48B0-A61D-5184AD94152A}"/>
              </a:ext>
            </a:extLst>
          </p:cNvPr>
          <p:cNvSpPr>
            <a:spLocks noGrp="1"/>
          </p:cNvSpPr>
          <p:nvPr>
            <p:ph idx="1"/>
          </p:nvPr>
        </p:nvSpPr>
        <p:spPr>
          <a:xfrm>
            <a:off x="646111" y="1331259"/>
            <a:ext cx="10486080" cy="4195481"/>
          </a:xfrm>
        </p:spPr>
        <p:txBody>
          <a:bodyPr/>
          <a:lstStyle/>
          <a:p>
            <a:r>
              <a:rPr lang="en-US" dirty="0"/>
              <a:t>It is important to note that PID-1 is the value populated after the first field separator. This is because the delimiter values are already established in the MSH segment, which precedes the PID segment. PID-2 is not present since there is no populated value between the enclosing field separators. PID-3 is a large field comprised of components and subcomponents, all of which are separated by the designated delimiters. PID-3.2 and 3.3 are not present for the same reason that applies to PID-2. PID-3.4 and 3.6 are each divided into three subcomponents. A repetition separator marks the end of the first occurrence of PID-3 as well as the beginning of the second occurrence, which begins with its own first component.</a:t>
            </a:r>
          </a:p>
        </p:txBody>
      </p:sp>
      <p:pic>
        <p:nvPicPr>
          <p:cNvPr id="4" name="Picture 3">
            <a:extLst>
              <a:ext uri="{FF2B5EF4-FFF2-40B4-BE49-F238E27FC236}">
                <a16:creationId xmlns:a16="http://schemas.microsoft.com/office/drawing/2014/main" id="{44A18C5D-A300-419B-8B63-1219845C9AEB}"/>
              </a:ext>
            </a:extLst>
          </p:cNvPr>
          <p:cNvPicPr>
            <a:picLocks noChangeAspect="1"/>
          </p:cNvPicPr>
          <p:nvPr/>
        </p:nvPicPr>
        <p:blipFill>
          <a:blip r:embed="rId2"/>
          <a:stretch>
            <a:fillRect/>
          </a:stretch>
        </p:blipFill>
        <p:spPr>
          <a:xfrm>
            <a:off x="1059809" y="4721899"/>
            <a:ext cx="9711689" cy="1400529"/>
          </a:xfrm>
          <a:prstGeom prst="rect">
            <a:avLst/>
          </a:prstGeom>
        </p:spPr>
      </p:pic>
    </p:spTree>
    <p:extLst>
      <p:ext uri="{BB962C8B-B14F-4D97-AF65-F5344CB8AC3E}">
        <p14:creationId xmlns:p14="http://schemas.microsoft.com/office/powerpoint/2010/main" val="2845009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AE7BA-6E39-4889-9D4E-A4CA4E413C80}"/>
              </a:ext>
            </a:extLst>
          </p:cNvPr>
          <p:cNvSpPr>
            <a:spLocks noGrp="1"/>
          </p:cNvSpPr>
          <p:nvPr>
            <p:ph type="title"/>
          </p:nvPr>
        </p:nvSpPr>
        <p:spPr/>
        <p:txBody>
          <a:bodyPr/>
          <a:lstStyle/>
          <a:p>
            <a:r>
              <a:rPr lang="en-US" dirty="0"/>
              <a:t>FHS – File Header Segment</a:t>
            </a:r>
          </a:p>
        </p:txBody>
      </p:sp>
      <p:sp>
        <p:nvSpPr>
          <p:cNvPr id="3" name="Content Placeholder 2">
            <a:extLst>
              <a:ext uri="{FF2B5EF4-FFF2-40B4-BE49-F238E27FC236}">
                <a16:creationId xmlns:a16="http://schemas.microsoft.com/office/drawing/2014/main" id="{17B47911-92CA-41EF-B137-3B6B67196C52}"/>
              </a:ext>
            </a:extLst>
          </p:cNvPr>
          <p:cNvSpPr>
            <a:spLocks noGrp="1"/>
          </p:cNvSpPr>
          <p:nvPr>
            <p:ph idx="1"/>
          </p:nvPr>
        </p:nvSpPr>
        <p:spPr>
          <a:xfrm>
            <a:off x="717417" y="1331259"/>
            <a:ext cx="11088689" cy="4195481"/>
          </a:xfrm>
        </p:spPr>
        <p:txBody>
          <a:bodyPr/>
          <a:lstStyle/>
          <a:p>
            <a:r>
              <a:rPr lang="en-US" dirty="0"/>
              <a:t>This segment is used as the lead-in to a file (group of batches).</a:t>
            </a:r>
          </a:p>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p:txBody>
      </p:sp>
      <p:pic>
        <p:nvPicPr>
          <p:cNvPr id="4" name="Picture 3">
            <a:extLst>
              <a:ext uri="{FF2B5EF4-FFF2-40B4-BE49-F238E27FC236}">
                <a16:creationId xmlns:a16="http://schemas.microsoft.com/office/drawing/2014/main" id="{E40C4BA1-AE9E-477E-9E0A-21D941D1EBB4}"/>
              </a:ext>
            </a:extLst>
          </p:cNvPr>
          <p:cNvPicPr>
            <a:picLocks noChangeAspect="1"/>
          </p:cNvPicPr>
          <p:nvPr/>
        </p:nvPicPr>
        <p:blipFill>
          <a:blip r:embed="rId2"/>
          <a:stretch>
            <a:fillRect/>
          </a:stretch>
        </p:blipFill>
        <p:spPr>
          <a:xfrm>
            <a:off x="1915106" y="1923751"/>
            <a:ext cx="8361788" cy="3532486"/>
          </a:xfrm>
          <a:prstGeom prst="rect">
            <a:avLst/>
          </a:prstGeom>
        </p:spPr>
      </p:pic>
      <p:pic>
        <p:nvPicPr>
          <p:cNvPr id="5" name="Picture 4">
            <a:extLst>
              <a:ext uri="{FF2B5EF4-FFF2-40B4-BE49-F238E27FC236}">
                <a16:creationId xmlns:a16="http://schemas.microsoft.com/office/drawing/2014/main" id="{873A8CA4-0659-4FDD-8D6D-45382B4F1EF6}"/>
              </a:ext>
            </a:extLst>
          </p:cNvPr>
          <p:cNvPicPr>
            <a:picLocks noChangeAspect="1"/>
          </p:cNvPicPr>
          <p:nvPr/>
        </p:nvPicPr>
        <p:blipFill>
          <a:blip r:embed="rId3"/>
          <a:stretch>
            <a:fillRect/>
          </a:stretch>
        </p:blipFill>
        <p:spPr>
          <a:xfrm>
            <a:off x="1151328" y="5677874"/>
            <a:ext cx="9720804" cy="741706"/>
          </a:xfrm>
          <a:prstGeom prst="rect">
            <a:avLst/>
          </a:prstGeom>
        </p:spPr>
      </p:pic>
    </p:spTree>
    <p:extLst>
      <p:ext uri="{BB962C8B-B14F-4D97-AF65-F5344CB8AC3E}">
        <p14:creationId xmlns:p14="http://schemas.microsoft.com/office/powerpoint/2010/main" val="2631526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FEEE1-375A-4DF4-AC76-6F35B848485C}"/>
              </a:ext>
            </a:extLst>
          </p:cNvPr>
          <p:cNvSpPr>
            <a:spLocks noGrp="1"/>
          </p:cNvSpPr>
          <p:nvPr>
            <p:ph type="title"/>
          </p:nvPr>
        </p:nvSpPr>
        <p:spPr/>
        <p:txBody>
          <a:bodyPr/>
          <a:lstStyle/>
          <a:p>
            <a:r>
              <a:rPr lang="en-US" dirty="0"/>
              <a:t>BHS – Batch Header Segment</a:t>
            </a:r>
          </a:p>
        </p:txBody>
      </p:sp>
      <p:sp>
        <p:nvSpPr>
          <p:cNvPr id="3" name="Content Placeholder 2">
            <a:extLst>
              <a:ext uri="{FF2B5EF4-FFF2-40B4-BE49-F238E27FC236}">
                <a16:creationId xmlns:a16="http://schemas.microsoft.com/office/drawing/2014/main" id="{894008B2-1920-4EA6-905B-EC882F1B14EC}"/>
              </a:ext>
            </a:extLst>
          </p:cNvPr>
          <p:cNvSpPr>
            <a:spLocks noGrp="1"/>
          </p:cNvSpPr>
          <p:nvPr>
            <p:ph idx="1"/>
          </p:nvPr>
        </p:nvSpPr>
        <p:spPr>
          <a:xfrm>
            <a:off x="1104293" y="1317072"/>
            <a:ext cx="8946541" cy="4931327"/>
          </a:xfrm>
        </p:spPr>
        <p:txBody>
          <a:bodyPr/>
          <a:lstStyle/>
          <a:p>
            <a:r>
              <a:rPr lang="en-US" dirty="0"/>
              <a:t>This segment is used as the lead-in to a batch (group of messages).</a:t>
            </a:r>
          </a:p>
        </p:txBody>
      </p:sp>
      <p:pic>
        <p:nvPicPr>
          <p:cNvPr id="4" name="Picture 3">
            <a:extLst>
              <a:ext uri="{FF2B5EF4-FFF2-40B4-BE49-F238E27FC236}">
                <a16:creationId xmlns:a16="http://schemas.microsoft.com/office/drawing/2014/main" id="{3269CBCF-2A13-46CD-9E12-C8FBC6F76D8A}"/>
              </a:ext>
            </a:extLst>
          </p:cNvPr>
          <p:cNvPicPr>
            <a:picLocks noChangeAspect="1"/>
          </p:cNvPicPr>
          <p:nvPr/>
        </p:nvPicPr>
        <p:blipFill>
          <a:blip r:embed="rId2"/>
          <a:stretch>
            <a:fillRect/>
          </a:stretch>
        </p:blipFill>
        <p:spPr>
          <a:xfrm>
            <a:off x="2334603" y="1857739"/>
            <a:ext cx="7271124" cy="3683189"/>
          </a:xfrm>
          <a:prstGeom prst="rect">
            <a:avLst/>
          </a:prstGeom>
        </p:spPr>
      </p:pic>
      <p:pic>
        <p:nvPicPr>
          <p:cNvPr id="5" name="Picture 4">
            <a:extLst>
              <a:ext uri="{FF2B5EF4-FFF2-40B4-BE49-F238E27FC236}">
                <a16:creationId xmlns:a16="http://schemas.microsoft.com/office/drawing/2014/main" id="{E6C124A5-B8DA-42A6-A4B5-57B006C2CC56}"/>
              </a:ext>
            </a:extLst>
          </p:cNvPr>
          <p:cNvPicPr>
            <a:picLocks noChangeAspect="1"/>
          </p:cNvPicPr>
          <p:nvPr/>
        </p:nvPicPr>
        <p:blipFill>
          <a:blip r:embed="rId3"/>
          <a:stretch>
            <a:fillRect/>
          </a:stretch>
        </p:blipFill>
        <p:spPr>
          <a:xfrm>
            <a:off x="1266738" y="5805182"/>
            <a:ext cx="9820969" cy="780176"/>
          </a:xfrm>
          <a:prstGeom prst="rect">
            <a:avLst/>
          </a:prstGeom>
        </p:spPr>
      </p:pic>
    </p:spTree>
    <p:extLst>
      <p:ext uri="{BB962C8B-B14F-4D97-AF65-F5344CB8AC3E}">
        <p14:creationId xmlns:p14="http://schemas.microsoft.com/office/powerpoint/2010/main" val="4065734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4252F-99B4-4D49-AC84-1996092B9A25}"/>
              </a:ext>
            </a:extLst>
          </p:cNvPr>
          <p:cNvSpPr>
            <a:spLocks noGrp="1"/>
          </p:cNvSpPr>
          <p:nvPr>
            <p:ph type="title"/>
          </p:nvPr>
        </p:nvSpPr>
        <p:spPr/>
        <p:txBody>
          <a:bodyPr/>
          <a:lstStyle/>
          <a:p>
            <a:r>
              <a:rPr lang="en-US" dirty="0"/>
              <a:t>MSH – Message Header Segment</a:t>
            </a:r>
          </a:p>
        </p:txBody>
      </p:sp>
      <p:sp>
        <p:nvSpPr>
          <p:cNvPr id="3" name="Content Placeholder 2">
            <a:extLst>
              <a:ext uri="{FF2B5EF4-FFF2-40B4-BE49-F238E27FC236}">
                <a16:creationId xmlns:a16="http://schemas.microsoft.com/office/drawing/2014/main" id="{CA9A1C39-57C8-4503-83EB-AE4EDD2B4A21}"/>
              </a:ext>
            </a:extLst>
          </p:cNvPr>
          <p:cNvSpPr>
            <a:spLocks noGrp="1"/>
          </p:cNvSpPr>
          <p:nvPr>
            <p:ph idx="1"/>
          </p:nvPr>
        </p:nvSpPr>
        <p:spPr>
          <a:xfrm>
            <a:off x="875201" y="1331259"/>
            <a:ext cx="10231823" cy="4195481"/>
          </a:xfrm>
        </p:spPr>
        <p:txBody>
          <a:bodyPr>
            <a:normAutofit lnSpcReduction="10000"/>
          </a:bodyPr>
          <a:lstStyle/>
          <a:p>
            <a:pPr marL="0" indent="0">
              <a:buNone/>
            </a:pPr>
            <a:r>
              <a:rPr lang="en-US" dirty="0"/>
              <a:t>The MSH segment is used to define the intent, source, destination, and some specifics of the syntax of the message. This segment includes identification of message delimiters, sender, receiver, message type, timestamp, etc.</a:t>
            </a:r>
          </a:p>
          <a:p>
            <a:r>
              <a:rPr lang="en-US" dirty="0"/>
              <a:t>MSH-3 – Sending Application</a:t>
            </a:r>
          </a:p>
          <a:p>
            <a:r>
              <a:rPr lang="en-US" dirty="0"/>
              <a:t>MSH-4 – Sending Facility </a:t>
            </a:r>
          </a:p>
          <a:p>
            <a:r>
              <a:rPr lang="en-US" dirty="0"/>
              <a:t>MSH-7 – Date and Time of Message</a:t>
            </a:r>
          </a:p>
          <a:p>
            <a:r>
              <a:rPr lang="en-US" dirty="0"/>
              <a:t>MSH-9 – Message Type (ADT_A01/A03/A04 or A08)</a:t>
            </a:r>
          </a:p>
          <a:p>
            <a:r>
              <a:rPr lang="en-US" dirty="0"/>
              <a:t>MSH-10 – Message Control ID (Unique identifier)</a:t>
            </a:r>
          </a:p>
          <a:p>
            <a:r>
              <a:rPr lang="en-US" dirty="0"/>
              <a:t>MSH-11 – Processing ID</a:t>
            </a:r>
          </a:p>
          <a:p>
            <a:r>
              <a:rPr lang="en-US" dirty="0"/>
              <a:t>MSH-12 – Version (2.5.1)</a:t>
            </a:r>
          </a:p>
          <a:p>
            <a:r>
              <a:rPr lang="en-US" dirty="0"/>
              <a:t>MSH-21 – Message Profile Identifier</a:t>
            </a:r>
          </a:p>
        </p:txBody>
      </p:sp>
      <p:pic>
        <p:nvPicPr>
          <p:cNvPr id="4" name="Picture 3">
            <a:extLst>
              <a:ext uri="{FF2B5EF4-FFF2-40B4-BE49-F238E27FC236}">
                <a16:creationId xmlns:a16="http://schemas.microsoft.com/office/drawing/2014/main" id="{C18AD64E-52B3-4873-A58F-8CC3CD829E6F}"/>
              </a:ext>
            </a:extLst>
          </p:cNvPr>
          <p:cNvPicPr>
            <a:picLocks noChangeAspect="1"/>
          </p:cNvPicPr>
          <p:nvPr/>
        </p:nvPicPr>
        <p:blipFill>
          <a:blip r:embed="rId2"/>
          <a:stretch>
            <a:fillRect/>
          </a:stretch>
        </p:blipFill>
        <p:spPr>
          <a:xfrm>
            <a:off x="1736520" y="5526740"/>
            <a:ext cx="8707773" cy="941172"/>
          </a:xfrm>
          <a:prstGeom prst="rect">
            <a:avLst/>
          </a:prstGeom>
        </p:spPr>
      </p:pic>
    </p:spTree>
    <p:extLst>
      <p:ext uri="{BB962C8B-B14F-4D97-AF65-F5344CB8AC3E}">
        <p14:creationId xmlns:p14="http://schemas.microsoft.com/office/powerpoint/2010/main" val="2252751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F7242-AB4A-42A5-BCA0-0F50C91A09B8}"/>
              </a:ext>
            </a:extLst>
          </p:cNvPr>
          <p:cNvSpPr>
            <a:spLocks noGrp="1"/>
          </p:cNvSpPr>
          <p:nvPr>
            <p:ph type="title"/>
          </p:nvPr>
        </p:nvSpPr>
        <p:spPr/>
        <p:txBody>
          <a:bodyPr/>
          <a:lstStyle/>
          <a:p>
            <a:r>
              <a:rPr lang="en-US" dirty="0"/>
              <a:t>EVN – Event Type Segment</a:t>
            </a:r>
          </a:p>
        </p:txBody>
      </p:sp>
      <p:sp>
        <p:nvSpPr>
          <p:cNvPr id="3" name="Content Placeholder 2">
            <a:extLst>
              <a:ext uri="{FF2B5EF4-FFF2-40B4-BE49-F238E27FC236}">
                <a16:creationId xmlns:a16="http://schemas.microsoft.com/office/drawing/2014/main" id="{8376555A-11F2-4D90-AD7C-F819AE8819B2}"/>
              </a:ext>
            </a:extLst>
          </p:cNvPr>
          <p:cNvSpPr>
            <a:spLocks noGrp="1"/>
          </p:cNvSpPr>
          <p:nvPr>
            <p:ph idx="1"/>
          </p:nvPr>
        </p:nvSpPr>
        <p:spPr/>
        <p:txBody>
          <a:bodyPr/>
          <a:lstStyle/>
          <a:p>
            <a:pPr marL="0" indent="0">
              <a:buNone/>
            </a:pPr>
            <a:r>
              <a:rPr lang="en-US" dirty="0"/>
              <a:t>The EVN segment is used to communicate trigger event information to receiving applications.</a:t>
            </a:r>
          </a:p>
          <a:p>
            <a:pPr marL="0" indent="0">
              <a:buNone/>
            </a:pPr>
            <a:endParaRPr lang="en-US" dirty="0"/>
          </a:p>
          <a:p>
            <a:r>
              <a:rPr lang="en-US" dirty="0"/>
              <a:t>EVN-1 – Event Type Code</a:t>
            </a:r>
          </a:p>
          <a:p>
            <a:r>
              <a:rPr lang="en-US" dirty="0"/>
              <a:t>EVN-2 – Recorded Date/Time</a:t>
            </a:r>
          </a:p>
          <a:p>
            <a:r>
              <a:rPr lang="en-US" dirty="0"/>
              <a:t>EVN-7 – Event Facility</a:t>
            </a:r>
          </a:p>
        </p:txBody>
      </p:sp>
      <p:pic>
        <p:nvPicPr>
          <p:cNvPr id="4" name="Picture 3">
            <a:extLst>
              <a:ext uri="{FF2B5EF4-FFF2-40B4-BE49-F238E27FC236}">
                <a16:creationId xmlns:a16="http://schemas.microsoft.com/office/drawing/2014/main" id="{D9649D8D-A5D9-4D6F-B447-13C1BE30CD7C}"/>
              </a:ext>
            </a:extLst>
          </p:cNvPr>
          <p:cNvPicPr>
            <a:picLocks noChangeAspect="1"/>
          </p:cNvPicPr>
          <p:nvPr/>
        </p:nvPicPr>
        <p:blipFill>
          <a:blip r:embed="rId2"/>
          <a:stretch>
            <a:fillRect/>
          </a:stretch>
        </p:blipFill>
        <p:spPr>
          <a:xfrm>
            <a:off x="3336022" y="4941115"/>
            <a:ext cx="5519955" cy="1149291"/>
          </a:xfrm>
          <a:prstGeom prst="rect">
            <a:avLst/>
          </a:prstGeom>
        </p:spPr>
      </p:pic>
    </p:spTree>
    <p:extLst>
      <p:ext uri="{BB962C8B-B14F-4D97-AF65-F5344CB8AC3E}">
        <p14:creationId xmlns:p14="http://schemas.microsoft.com/office/powerpoint/2010/main" val="1294833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5C121-11BA-4B08-9BBC-69F1D71F2F4C}"/>
              </a:ext>
            </a:extLst>
          </p:cNvPr>
          <p:cNvSpPr>
            <a:spLocks noGrp="1"/>
          </p:cNvSpPr>
          <p:nvPr>
            <p:ph type="title"/>
          </p:nvPr>
        </p:nvSpPr>
        <p:spPr>
          <a:xfrm>
            <a:off x="646111" y="335560"/>
            <a:ext cx="9764627" cy="973123"/>
          </a:xfrm>
        </p:spPr>
        <p:txBody>
          <a:bodyPr/>
          <a:lstStyle/>
          <a:p>
            <a:r>
              <a:rPr lang="en-US" dirty="0"/>
              <a:t>PID – Patient Identification Segment</a:t>
            </a:r>
          </a:p>
        </p:txBody>
      </p:sp>
      <p:sp>
        <p:nvSpPr>
          <p:cNvPr id="3" name="Content Placeholder 2">
            <a:extLst>
              <a:ext uri="{FF2B5EF4-FFF2-40B4-BE49-F238E27FC236}">
                <a16:creationId xmlns:a16="http://schemas.microsoft.com/office/drawing/2014/main" id="{9F7D8060-C5E8-4498-9B96-17746AA2A941}"/>
              </a:ext>
            </a:extLst>
          </p:cNvPr>
          <p:cNvSpPr>
            <a:spLocks noGrp="1"/>
          </p:cNvSpPr>
          <p:nvPr>
            <p:ph idx="1"/>
          </p:nvPr>
        </p:nvSpPr>
        <p:spPr>
          <a:xfrm>
            <a:off x="124265" y="1308683"/>
            <a:ext cx="11943470" cy="4848836"/>
          </a:xfrm>
        </p:spPr>
        <p:txBody>
          <a:bodyPr>
            <a:normAutofit fontScale="92500" lnSpcReduction="10000"/>
          </a:bodyPr>
          <a:lstStyle/>
          <a:p>
            <a:pPr marL="0" indent="0">
              <a:buNone/>
            </a:pPr>
            <a:r>
              <a:rPr lang="en-US" dirty="0"/>
              <a:t>This segment provides basic demographics regarding the subject of the laboratory observation.</a:t>
            </a:r>
          </a:p>
          <a:p>
            <a:pPr marL="0" indent="0">
              <a:buNone/>
            </a:pPr>
            <a:endParaRPr lang="en-US" dirty="0"/>
          </a:p>
          <a:p>
            <a:r>
              <a:rPr lang="en-US" dirty="0"/>
              <a:t>PID-3 – Patient Identifier List (The Medical Record number used in the 1st component of the CX data type)</a:t>
            </a:r>
          </a:p>
          <a:p>
            <a:r>
              <a:rPr lang="en-US" dirty="0"/>
              <a:t>PID-5 – Patient Name (Syndromic Surveillance uses the Patient ID number to uniquely identify the patient)</a:t>
            </a:r>
          </a:p>
          <a:p>
            <a:r>
              <a:rPr lang="en-US" dirty="0"/>
              <a:t>PID-7 – Date/Time of Birth (YYYYMMDDHHMM)</a:t>
            </a:r>
          </a:p>
          <a:p>
            <a:r>
              <a:rPr lang="en-US" dirty="0"/>
              <a:t>PID-8 – Administrative Sex (Gender)</a:t>
            </a:r>
          </a:p>
          <a:p>
            <a:r>
              <a:rPr lang="en-US" dirty="0"/>
              <a:t>PID-10 – Race (</a:t>
            </a:r>
            <a:r>
              <a:rPr lang="fr-FR" dirty="0" err="1"/>
              <a:t>Race^Description^CDCREC</a:t>
            </a:r>
            <a:r>
              <a:rPr lang="fr-FR" dirty="0"/>
              <a:t>)</a:t>
            </a:r>
            <a:endParaRPr lang="en-US" dirty="0"/>
          </a:p>
          <a:p>
            <a:r>
              <a:rPr lang="en-US" dirty="0"/>
              <a:t>PID-11 – Patient Address (Street </a:t>
            </a:r>
            <a:r>
              <a:rPr lang="en-US" dirty="0" err="1"/>
              <a:t>Address^Other</a:t>
            </a:r>
            <a:r>
              <a:rPr lang="en-US" dirty="0"/>
              <a:t> </a:t>
            </a:r>
            <a:r>
              <a:rPr lang="en-US" dirty="0" err="1"/>
              <a:t>Desig^City^State^ZIP</a:t>
            </a:r>
            <a:r>
              <a:rPr lang="en-US" dirty="0"/>
              <a:t> </a:t>
            </a:r>
            <a:r>
              <a:rPr lang="en-US" dirty="0" err="1"/>
              <a:t>Code^Country^Address</a:t>
            </a:r>
            <a:r>
              <a:rPr lang="en-US" dirty="0"/>
              <a:t> Type ^^County)</a:t>
            </a:r>
          </a:p>
          <a:p>
            <a:r>
              <a:rPr lang="en-US" dirty="0"/>
              <a:t>PID-18 – Patient Account Number (Identifier^^^Assigning Authority Name &amp; ID &amp; ID </a:t>
            </a:r>
            <a:r>
              <a:rPr lang="en-US" dirty="0" err="1"/>
              <a:t>Type^Identifier</a:t>
            </a:r>
            <a:r>
              <a:rPr lang="en-US" dirty="0"/>
              <a:t> Type^ Assigning Facility Name &amp; ID &amp; ID Type)</a:t>
            </a:r>
          </a:p>
        </p:txBody>
      </p:sp>
    </p:spTree>
    <p:extLst>
      <p:ext uri="{BB962C8B-B14F-4D97-AF65-F5344CB8AC3E}">
        <p14:creationId xmlns:p14="http://schemas.microsoft.com/office/powerpoint/2010/main" val="3867477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C98F6-C2DB-444B-BC64-B3BD4151DCEB}"/>
              </a:ext>
            </a:extLst>
          </p:cNvPr>
          <p:cNvSpPr>
            <a:spLocks noGrp="1"/>
          </p:cNvSpPr>
          <p:nvPr>
            <p:ph type="title"/>
          </p:nvPr>
        </p:nvSpPr>
        <p:spPr>
          <a:xfrm>
            <a:off x="98474" y="452718"/>
            <a:ext cx="11352627" cy="1400530"/>
          </a:xfrm>
        </p:spPr>
        <p:txBody>
          <a:bodyPr/>
          <a:lstStyle/>
          <a:p>
            <a:r>
              <a:rPr lang="en-US" dirty="0"/>
              <a:t>PID - Patient Identification Segment Cont’d</a:t>
            </a:r>
          </a:p>
        </p:txBody>
      </p:sp>
      <p:sp>
        <p:nvSpPr>
          <p:cNvPr id="3" name="Content Placeholder 2">
            <a:extLst>
              <a:ext uri="{FF2B5EF4-FFF2-40B4-BE49-F238E27FC236}">
                <a16:creationId xmlns:a16="http://schemas.microsoft.com/office/drawing/2014/main" id="{F9812E38-9C15-445E-9871-932DEE128A8F}"/>
              </a:ext>
            </a:extLst>
          </p:cNvPr>
          <p:cNvSpPr>
            <a:spLocks noGrp="1"/>
          </p:cNvSpPr>
          <p:nvPr>
            <p:ph idx="1"/>
          </p:nvPr>
        </p:nvSpPr>
        <p:spPr/>
        <p:txBody>
          <a:bodyPr/>
          <a:lstStyle/>
          <a:p>
            <a:r>
              <a:rPr lang="en-US" dirty="0"/>
              <a:t>PID-22 – Ethnic Group (Ethnicity ^ </a:t>
            </a:r>
            <a:r>
              <a:rPr lang="en-US" dirty="0" err="1"/>
              <a:t>Description^CDCREC</a:t>
            </a:r>
            <a:r>
              <a:rPr lang="en-US" dirty="0"/>
              <a:t>)</a:t>
            </a:r>
          </a:p>
          <a:p>
            <a:r>
              <a:rPr lang="en-US" dirty="0"/>
              <a:t>PID-29 – Patient Death Date/Time (YYYYMMDDHHMM[SS[.S[S[S[S]]]]]+/-ZZZZ)</a:t>
            </a:r>
          </a:p>
          <a:p>
            <a:r>
              <a:rPr lang="en-US" dirty="0"/>
              <a:t>PID-30 – Patient Death Indicator (Yes/No Indicator)</a:t>
            </a:r>
          </a:p>
          <a:p>
            <a:r>
              <a:rPr lang="en-US" dirty="0"/>
              <a:t>PID-33 – Last Update Date/Time (YYYYMMDDHHMM[SS[.S[S[S[S]]]]]+/-ZZZZ)</a:t>
            </a:r>
          </a:p>
          <a:p>
            <a:r>
              <a:rPr lang="en-US" dirty="0"/>
              <a:t>PID-34 – Last Update Facility (Facility </a:t>
            </a:r>
            <a:r>
              <a:rPr lang="en-US" dirty="0" err="1"/>
              <a:t>Name^Facility</a:t>
            </a:r>
            <a:r>
              <a:rPr lang="en-US" dirty="0"/>
              <a:t> ID^ID Type)</a:t>
            </a:r>
          </a:p>
        </p:txBody>
      </p:sp>
      <p:pic>
        <p:nvPicPr>
          <p:cNvPr id="4" name="Picture 3">
            <a:extLst>
              <a:ext uri="{FF2B5EF4-FFF2-40B4-BE49-F238E27FC236}">
                <a16:creationId xmlns:a16="http://schemas.microsoft.com/office/drawing/2014/main" id="{53D9C575-686B-4AD4-8303-344C215BE3EF}"/>
              </a:ext>
            </a:extLst>
          </p:cNvPr>
          <p:cNvPicPr>
            <a:picLocks noChangeAspect="1"/>
          </p:cNvPicPr>
          <p:nvPr/>
        </p:nvPicPr>
        <p:blipFill>
          <a:blip r:embed="rId2"/>
          <a:stretch>
            <a:fillRect/>
          </a:stretch>
        </p:blipFill>
        <p:spPr>
          <a:xfrm>
            <a:off x="914400" y="5627078"/>
            <a:ext cx="10339754" cy="1083020"/>
          </a:xfrm>
          <a:prstGeom prst="rect">
            <a:avLst/>
          </a:prstGeom>
        </p:spPr>
      </p:pic>
    </p:spTree>
    <p:extLst>
      <p:ext uri="{BB962C8B-B14F-4D97-AF65-F5344CB8AC3E}">
        <p14:creationId xmlns:p14="http://schemas.microsoft.com/office/powerpoint/2010/main" val="3463266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B832F-7A12-4C54-A10E-7337F51AD45A}"/>
              </a:ext>
            </a:extLst>
          </p:cNvPr>
          <p:cNvSpPr>
            <a:spLocks noGrp="1"/>
          </p:cNvSpPr>
          <p:nvPr>
            <p:ph type="title"/>
          </p:nvPr>
        </p:nvSpPr>
        <p:spPr>
          <a:xfrm>
            <a:off x="646111" y="235037"/>
            <a:ext cx="9404723" cy="1107634"/>
          </a:xfrm>
        </p:spPr>
        <p:txBody>
          <a:bodyPr/>
          <a:lstStyle/>
          <a:p>
            <a:r>
              <a:rPr lang="en-US" dirty="0"/>
              <a:t>PV1 – Patient Visit Segment</a:t>
            </a:r>
          </a:p>
        </p:txBody>
      </p:sp>
      <p:sp>
        <p:nvSpPr>
          <p:cNvPr id="3" name="Content Placeholder 2">
            <a:extLst>
              <a:ext uri="{FF2B5EF4-FFF2-40B4-BE49-F238E27FC236}">
                <a16:creationId xmlns:a16="http://schemas.microsoft.com/office/drawing/2014/main" id="{6F843835-32E8-491D-ABA4-01B161161EC2}"/>
              </a:ext>
            </a:extLst>
          </p:cNvPr>
          <p:cNvSpPr>
            <a:spLocks noGrp="1"/>
          </p:cNvSpPr>
          <p:nvPr>
            <p:ph idx="1"/>
          </p:nvPr>
        </p:nvSpPr>
        <p:spPr>
          <a:xfrm>
            <a:off x="646111" y="984738"/>
            <a:ext cx="10326689" cy="5176911"/>
          </a:xfrm>
        </p:spPr>
        <p:txBody>
          <a:bodyPr>
            <a:normAutofit/>
          </a:bodyPr>
          <a:lstStyle/>
          <a:p>
            <a:pPr marL="0" indent="0">
              <a:buNone/>
            </a:pPr>
            <a:r>
              <a:rPr lang="en-US" dirty="0"/>
              <a:t>The PV1 segment is used by Registration/Patient Administration applications to communicate information on a visit-specific basis.</a:t>
            </a:r>
          </a:p>
          <a:p>
            <a:pPr marL="0" indent="0">
              <a:buNone/>
            </a:pPr>
            <a:endParaRPr lang="en-US" dirty="0"/>
          </a:p>
          <a:p>
            <a:r>
              <a:rPr lang="en-US" dirty="0"/>
              <a:t>PV1-2 – Patient Class (</a:t>
            </a:r>
            <a:r>
              <a:rPr lang="en-US" dirty="0" err="1"/>
              <a:t>PHVS_PatientClass_SyndromicSurveillance</a:t>
            </a:r>
            <a:r>
              <a:rPr lang="en-US" dirty="0"/>
              <a:t>)</a:t>
            </a:r>
          </a:p>
          <a:p>
            <a:r>
              <a:rPr lang="en-US" dirty="0"/>
              <a:t>PV1-3 – Assigned Patient Location (Point of Care)</a:t>
            </a:r>
          </a:p>
          <a:p>
            <a:r>
              <a:rPr lang="en-US" dirty="0"/>
              <a:t>PV1-4 – Admission Type</a:t>
            </a:r>
          </a:p>
          <a:p>
            <a:r>
              <a:rPr lang="en-US" dirty="0"/>
              <a:t>PV1-6 – Prior Patient Location (Point of Care)</a:t>
            </a:r>
          </a:p>
          <a:p>
            <a:r>
              <a:rPr lang="en-US" dirty="0"/>
              <a:t>PV1-7 – Attending Doctor (Person Identifier)</a:t>
            </a:r>
          </a:p>
          <a:p>
            <a:r>
              <a:rPr lang="en-US" dirty="0"/>
              <a:t>PV1-10 – Hospital Service</a:t>
            </a:r>
          </a:p>
          <a:p>
            <a:r>
              <a:rPr lang="en-US" dirty="0"/>
              <a:t>PV1-14 – Admit Source (PHVS_AdmitSource_HL7_2x)</a:t>
            </a:r>
          </a:p>
          <a:p>
            <a:r>
              <a:rPr lang="en-US" dirty="0"/>
              <a:t>PV1-15 – Ambulatory Status</a:t>
            </a:r>
          </a:p>
          <a:p>
            <a:r>
              <a:rPr lang="en-US" dirty="0"/>
              <a:t>PV1-19 – Visit Number (Identifier ^^^ Assigning Authority Name &amp; ID &amp; ID Type)</a:t>
            </a:r>
          </a:p>
        </p:txBody>
      </p:sp>
    </p:spTree>
    <p:extLst>
      <p:ext uri="{BB962C8B-B14F-4D97-AF65-F5344CB8AC3E}">
        <p14:creationId xmlns:p14="http://schemas.microsoft.com/office/powerpoint/2010/main" val="211629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9F8FE-9FE7-4B95-A7A7-F6DEE4490A84}"/>
              </a:ext>
            </a:extLst>
          </p:cNvPr>
          <p:cNvSpPr>
            <a:spLocks noGrp="1"/>
          </p:cNvSpPr>
          <p:nvPr>
            <p:ph type="title"/>
          </p:nvPr>
        </p:nvSpPr>
        <p:spPr/>
        <p:txBody>
          <a:bodyPr/>
          <a:lstStyle/>
          <a:p>
            <a:r>
              <a:rPr lang="en-US" dirty="0"/>
              <a:t>PV1- Patient Visit Segment Cont’d</a:t>
            </a:r>
          </a:p>
        </p:txBody>
      </p:sp>
      <p:sp>
        <p:nvSpPr>
          <p:cNvPr id="3" name="Content Placeholder 2">
            <a:extLst>
              <a:ext uri="{FF2B5EF4-FFF2-40B4-BE49-F238E27FC236}">
                <a16:creationId xmlns:a16="http://schemas.microsoft.com/office/drawing/2014/main" id="{BC2FDC08-56D8-4CE8-BC78-41EF9161DE75}"/>
              </a:ext>
            </a:extLst>
          </p:cNvPr>
          <p:cNvSpPr>
            <a:spLocks noGrp="1"/>
          </p:cNvSpPr>
          <p:nvPr>
            <p:ph idx="1"/>
          </p:nvPr>
        </p:nvSpPr>
        <p:spPr>
          <a:xfrm>
            <a:off x="1103312" y="1526796"/>
            <a:ext cx="8946541" cy="4721603"/>
          </a:xfrm>
        </p:spPr>
        <p:txBody>
          <a:bodyPr/>
          <a:lstStyle/>
          <a:p>
            <a:r>
              <a:rPr lang="en-US" dirty="0"/>
              <a:t>PV1-36 – Discharge Disposition (Required for ADT_A03 &amp; ADT_A08 (if patient discharged) message types. Element not supported in ADT_A01 &amp; ADT_A04 messages.</a:t>
            </a:r>
          </a:p>
          <a:p>
            <a:r>
              <a:rPr lang="en-US" dirty="0"/>
              <a:t>Element not supported</a:t>
            </a:r>
          </a:p>
          <a:p>
            <a:r>
              <a:rPr lang="en-US" dirty="0"/>
              <a:t>PV1-44 – Admit Date/Time (YYYYMMDDHHMM[SS[.S[S[S[S]]]]]+/-ZZZZ)</a:t>
            </a:r>
          </a:p>
          <a:p>
            <a:r>
              <a:rPr lang="en-US" dirty="0"/>
              <a:t>PV1-45 – Discharge Date/Time (A03 Message Type Only)</a:t>
            </a:r>
          </a:p>
          <a:p>
            <a:endParaRPr lang="en-US" dirty="0"/>
          </a:p>
          <a:p>
            <a:endParaRPr lang="en-US" dirty="0"/>
          </a:p>
        </p:txBody>
      </p:sp>
      <p:pic>
        <p:nvPicPr>
          <p:cNvPr id="4" name="Picture 3">
            <a:extLst>
              <a:ext uri="{FF2B5EF4-FFF2-40B4-BE49-F238E27FC236}">
                <a16:creationId xmlns:a16="http://schemas.microsoft.com/office/drawing/2014/main" id="{DF73B06D-55CE-4E53-B133-430E2F6BBB20}"/>
              </a:ext>
            </a:extLst>
          </p:cNvPr>
          <p:cNvPicPr>
            <a:picLocks noChangeAspect="1"/>
          </p:cNvPicPr>
          <p:nvPr/>
        </p:nvPicPr>
        <p:blipFill>
          <a:blip r:embed="rId2"/>
          <a:stretch>
            <a:fillRect/>
          </a:stretch>
        </p:blipFill>
        <p:spPr>
          <a:xfrm>
            <a:off x="1162929" y="4838835"/>
            <a:ext cx="9866142" cy="984738"/>
          </a:xfrm>
          <a:prstGeom prst="rect">
            <a:avLst/>
          </a:prstGeom>
        </p:spPr>
      </p:pic>
    </p:spTree>
    <p:extLst>
      <p:ext uri="{BB962C8B-B14F-4D97-AF65-F5344CB8AC3E}">
        <p14:creationId xmlns:p14="http://schemas.microsoft.com/office/powerpoint/2010/main" val="17639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092BA-ABAB-45CD-B0F4-10468583F4BB}"/>
              </a:ext>
            </a:extLst>
          </p:cNvPr>
          <p:cNvSpPr>
            <a:spLocks noGrp="1"/>
          </p:cNvSpPr>
          <p:nvPr>
            <p:ph type="title"/>
          </p:nvPr>
        </p:nvSpPr>
        <p:spPr>
          <a:xfrm>
            <a:off x="201336" y="452718"/>
            <a:ext cx="10452681" cy="1400530"/>
          </a:xfrm>
        </p:spPr>
        <p:txBody>
          <a:bodyPr/>
          <a:lstStyle/>
          <a:p>
            <a:r>
              <a:rPr lang="en-US" dirty="0"/>
              <a:t>PV2 – Patient Visit – </a:t>
            </a:r>
            <a:r>
              <a:rPr lang="en-US" dirty="0" err="1"/>
              <a:t>Addt’l</a:t>
            </a:r>
            <a:r>
              <a:rPr lang="en-US" dirty="0"/>
              <a:t> Info Segment</a:t>
            </a:r>
          </a:p>
        </p:txBody>
      </p:sp>
      <p:sp>
        <p:nvSpPr>
          <p:cNvPr id="3" name="Content Placeholder 2">
            <a:extLst>
              <a:ext uri="{FF2B5EF4-FFF2-40B4-BE49-F238E27FC236}">
                <a16:creationId xmlns:a16="http://schemas.microsoft.com/office/drawing/2014/main" id="{4E0246B7-53AE-4A0A-BA2A-67DFF91B1AE4}"/>
              </a:ext>
            </a:extLst>
          </p:cNvPr>
          <p:cNvSpPr>
            <a:spLocks noGrp="1"/>
          </p:cNvSpPr>
          <p:nvPr>
            <p:ph idx="1"/>
          </p:nvPr>
        </p:nvSpPr>
        <p:spPr>
          <a:xfrm>
            <a:off x="309489" y="2052918"/>
            <a:ext cx="10818055" cy="4195481"/>
          </a:xfrm>
        </p:spPr>
        <p:txBody>
          <a:bodyPr/>
          <a:lstStyle/>
          <a:p>
            <a:pPr marL="0" indent="0">
              <a:buNone/>
            </a:pPr>
            <a:r>
              <a:rPr lang="en-US" dirty="0"/>
              <a:t>The PV2 segment is a continuation of visit-specific information and is the segment where the Admit Reason is passed.</a:t>
            </a:r>
          </a:p>
          <a:p>
            <a:pPr marL="0" indent="0">
              <a:buNone/>
            </a:pPr>
            <a:endParaRPr lang="en-US" dirty="0"/>
          </a:p>
          <a:p>
            <a:r>
              <a:rPr lang="en-US" dirty="0"/>
              <a:t>PV2-3 – Admit Reason (Identifier ^ Text ^ Coding System or Free Text Documented.</a:t>
            </a:r>
          </a:p>
          <a:p>
            <a:pPr marL="0" indent="0">
              <a:buNone/>
            </a:pPr>
            <a:r>
              <a:rPr lang="en-US" dirty="0"/>
              <a:t>	 	</a:t>
            </a:r>
            <a:r>
              <a:rPr lang="en-US" i="1" dirty="0"/>
              <a:t>PHVS AdministrativeDiagnosis_ICD-10CM or </a:t>
            </a:r>
            <a:r>
              <a:rPr lang="en-US" i="1" dirty="0" err="1"/>
              <a:t>PHVS_Disease_CDC</a:t>
            </a:r>
            <a:endParaRPr lang="en-US" i="1" dirty="0"/>
          </a:p>
        </p:txBody>
      </p:sp>
      <p:pic>
        <p:nvPicPr>
          <p:cNvPr id="4" name="Picture 3">
            <a:extLst>
              <a:ext uri="{FF2B5EF4-FFF2-40B4-BE49-F238E27FC236}">
                <a16:creationId xmlns:a16="http://schemas.microsoft.com/office/drawing/2014/main" id="{7F303F26-717F-4326-B4E7-5E1CEF7AF62E}"/>
              </a:ext>
            </a:extLst>
          </p:cNvPr>
          <p:cNvPicPr>
            <a:picLocks noChangeAspect="1"/>
          </p:cNvPicPr>
          <p:nvPr/>
        </p:nvPicPr>
        <p:blipFill>
          <a:blip r:embed="rId2"/>
          <a:stretch>
            <a:fillRect/>
          </a:stretch>
        </p:blipFill>
        <p:spPr>
          <a:xfrm>
            <a:off x="3221501" y="5162843"/>
            <a:ext cx="5613009" cy="835285"/>
          </a:xfrm>
          <a:prstGeom prst="rect">
            <a:avLst/>
          </a:prstGeom>
        </p:spPr>
      </p:pic>
    </p:spTree>
    <p:extLst>
      <p:ext uri="{BB962C8B-B14F-4D97-AF65-F5344CB8AC3E}">
        <p14:creationId xmlns:p14="http://schemas.microsoft.com/office/powerpoint/2010/main" val="1429397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DB72D-DD6F-472A-99EC-1B187848CEAE}"/>
              </a:ext>
            </a:extLst>
          </p:cNvPr>
          <p:cNvSpPr>
            <a:spLocks noGrp="1"/>
          </p:cNvSpPr>
          <p:nvPr>
            <p:ph type="title"/>
          </p:nvPr>
        </p:nvSpPr>
        <p:spPr/>
        <p:txBody>
          <a:bodyPr/>
          <a:lstStyle/>
          <a:p>
            <a:r>
              <a:rPr lang="en-US" dirty="0"/>
              <a:t>OBX – Observation/Result Segment</a:t>
            </a:r>
          </a:p>
        </p:txBody>
      </p:sp>
      <p:sp>
        <p:nvSpPr>
          <p:cNvPr id="3" name="Content Placeholder 2">
            <a:extLst>
              <a:ext uri="{FF2B5EF4-FFF2-40B4-BE49-F238E27FC236}">
                <a16:creationId xmlns:a16="http://schemas.microsoft.com/office/drawing/2014/main" id="{A2C33600-B1AE-4EFD-AAA7-A95AAC811D06}"/>
              </a:ext>
            </a:extLst>
          </p:cNvPr>
          <p:cNvSpPr>
            <a:spLocks noGrp="1"/>
          </p:cNvSpPr>
          <p:nvPr>
            <p:ph idx="1"/>
          </p:nvPr>
        </p:nvSpPr>
        <p:spPr>
          <a:xfrm>
            <a:off x="450166" y="1426128"/>
            <a:ext cx="11268222" cy="4979154"/>
          </a:xfrm>
        </p:spPr>
        <p:txBody>
          <a:bodyPr>
            <a:normAutofit fontScale="92500" lnSpcReduction="10000"/>
          </a:bodyPr>
          <a:lstStyle/>
          <a:p>
            <a:pPr marL="0" indent="0">
              <a:buNone/>
            </a:pPr>
            <a:r>
              <a:rPr lang="en-US" dirty="0"/>
              <a:t>This segment is used to transmit observations related to the patient and visit.</a:t>
            </a:r>
          </a:p>
          <a:p>
            <a:pPr marL="0" indent="0">
              <a:buNone/>
            </a:pPr>
            <a:endParaRPr lang="en-US" dirty="0"/>
          </a:p>
          <a:p>
            <a:r>
              <a:rPr lang="en-US" dirty="0"/>
              <a:t>OBX-1 – Set ID</a:t>
            </a:r>
          </a:p>
          <a:p>
            <a:r>
              <a:rPr lang="en-US" dirty="0"/>
              <a:t>OBX-2 – Value Type</a:t>
            </a:r>
          </a:p>
          <a:p>
            <a:r>
              <a:rPr lang="en-US" dirty="0"/>
              <a:t>OBX-3 – Observation Identifier</a:t>
            </a:r>
          </a:p>
          <a:p>
            <a:r>
              <a:rPr lang="en-US" dirty="0"/>
              <a:t>OBX-5 - The OBX-5 field is used to transmit a variety of observations related to the patient and the visit. Reportable observations are available based on Data Type.</a:t>
            </a:r>
          </a:p>
          <a:p>
            <a:pPr marL="0" indent="0">
              <a:buNone/>
            </a:pPr>
            <a:r>
              <a:rPr lang="en-US" dirty="0"/>
              <a:t>(Date of Onset, Triage Note, Clinical Impression, Medication List, Chief Complaint, Height, Weight, Travel History, BMI, Initial Temperature, Age, Systolic Blood Pressure, etc.)</a:t>
            </a:r>
          </a:p>
          <a:p>
            <a:r>
              <a:rPr lang="en-US" dirty="0"/>
              <a:t>OBX-6 – Units (Required if OBX-2 is NM. Defines units for pulse oximetry, temperature, age, etc. Refer to OBX-5 details for coding systems.)</a:t>
            </a:r>
          </a:p>
          <a:p>
            <a:r>
              <a:rPr lang="en-US" dirty="0"/>
              <a:t>OBX-11 – Observation Result Status</a:t>
            </a:r>
          </a:p>
          <a:p>
            <a:r>
              <a:rPr lang="en-US" dirty="0"/>
              <a:t>OBX-14 – Date/Time of Observation (YYYYMMDDHHMM[SS[.S[S[S[S]]]]]+/-ZZZZ)</a:t>
            </a:r>
          </a:p>
        </p:txBody>
      </p:sp>
    </p:spTree>
    <p:extLst>
      <p:ext uri="{BB962C8B-B14F-4D97-AF65-F5344CB8AC3E}">
        <p14:creationId xmlns:p14="http://schemas.microsoft.com/office/powerpoint/2010/main" val="2764822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B63E0-3A9E-4FF7-8CC3-85B8045B7387}"/>
              </a:ext>
            </a:extLst>
          </p:cNvPr>
          <p:cNvSpPr>
            <a:spLocks noGrp="1"/>
          </p:cNvSpPr>
          <p:nvPr>
            <p:ph type="title"/>
          </p:nvPr>
        </p:nvSpPr>
        <p:spPr>
          <a:xfrm>
            <a:off x="0" y="452718"/>
            <a:ext cx="10564837" cy="1400530"/>
          </a:xfrm>
        </p:spPr>
        <p:txBody>
          <a:bodyPr/>
          <a:lstStyle/>
          <a:p>
            <a:r>
              <a:rPr lang="en-US" dirty="0"/>
              <a:t>OBX – Observation/Result Example Data</a:t>
            </a:r>
          </a:p>
        </p:txBody>
      </p:sp>
      <p:pic>
        <p:nvPicPr>
          <p:cNvPr id="4" name="Content Placeholder 3">
            <a:extLst>
              <a:ext uri="{FF2B5EF4-FFF2-40B4-BE49-F238E27FC236}">
                <a16:creationId xmlns:a16="http://schemas.microsoft.com/office/drawing/2014/main" id="{65581712-7088-4207-9312-D96E9370B057}"/>
              </a:ext>
            </a:extLst>
          </p:cNvPr>
          <p:cNvPicPr>
            <a:picLocks noGrp="1" noChangeAspect="1"/>
          </p:cNvPicPr>
          <p:nvPr>
            <p:ph idx="1"/>
          </p:nvPr>
        </p:nvPicPr>
        <p:blipFill>
          <a:blip r:embed="rId2"/>
          <a:stretch>
            <a:fillRect/>
          </a:stretch>
        </p:blipFill>
        <p:spPr>
          <a:xfrm>
            <a:off x="534572" y="1853248"/>
            <a:ext cx="11000936" cy="4552034"/>
          </a:xfrm>
          <a:prstGeom prst="rect">
            <a:avLst/>
          </a:prstGeom>
        </p:spPr>
      </p:pic>
    </p:spTree>
    <p:extLst>
      <p:ext uri="{BB962C8B-B14F-4D97-AF65-F5344CB8AC3E}">
        <p14:creationId xmlns:p14="http://schemas.microsoft.com/office/powerpoint/2010/main" val="2936090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D6C95-01B5-44BC-A387-BE58920B221D}"/>
              </a:ext>
            </a:extLst>
          </p:cNvPr>
          <p:cNvSpPr>
            <a:spLocks noGrp="1"/>
          </p:cNvSpPr>
          <p:nvPr>
            <p:ph type="title"/>
          </p:nvPr>
        </p:nvSpPr>
        <p:spPr>
          <a:xfrm>
            <a:off x="456728" y="466786"/>
            <a:ext cx="9404723" cy="1400530"/>
          </a:xfrm>
        </p:spPr>
        <p:txBody>
          <a:bodyPr/>
          <a:lstStyle/>
          <a:p>
            <a:r>
              <a:rPr lang="en-US" dirty="0"/>
              <a:t>DG1 – Diagnosis Segment </a:t>
            </a:r>
          </a:p>
        </p:txBody>
      </p:sp>
      <p:sp>
        <p:nvSpPr>
          <p:cNvPr id="3" name="Content Placeholder 2">
            <a:extLst>
              <a:ext uri="{FF2B5EF4-FFF2-40B4-BE49-F238E27FC236}">
                <a16:creationId xmlns:a16="http://schemas.microsoft.com/office/drawing/2014/main" id="{B34C7407-E6A8-4021-AD89-A993D21116BE}"/>
              </a:ext>
            </a:extLst>
          </p:cNvPr>
          <p:cNvSpPr>
            <a:spLocks noGrp="1"/>
          </p:cNvSpPr>
          <p:nvPr>
            <p:ph idx="1"/>
          </p:nvPr>
        </p:nvSpPr>
        <p:spPr>
          <a:xfrm>
            <a:off x="1047042" y="1733743"/>
            <a:ext cx="9404723" cy="4195481"/>
          </a:xfrm>
        </p:spPr>
        <p:txBody>
          <a:bodyPr/>
          <a:lstStyle/>
          <a:p>
            <a:pPr marL="0" indent="0">
              <a:buNone/>
            </a:pPr>
            <a:r>
              <a:rPr lang="en-US" dirty="0"/>
              <a:t>The DG1 segment contains patient diagnosis information of various types. Syndromic Surveillance supports Admitting, Working and Final Diagnosis types.</a:t>
            </a:r>
          </a:p>
          <a:p>
            <a:pPr marL="0" indent="0">
              <a:buNone/>
            </a:pPr>
            <a:endParaRPr lang="en-US" sz="1050" dirty="0"/>
          </a:p>
          <a:p>
            <a:r>
              <a:rPr lang="en-US" dirty="0"/>
              <a:t>DG1-1 – Set ID – (DG1|1|…)</a:t>
            </a:r>
          </a:p>
          <a:p>
            <a:r>
              <a:rPr lang="en-US" dirty="0"/>
              <a:t>DG1-3 – Diagnosis Code (Identifier ^ Description ^ Coding System)</a:t>
            </a:r>
          </a:p>
          <a:p>
            <a:r>
              <a:rPr lang="en-US" dirty="0"/>
              <a:t>DG1-5 – Diagnosis Date/Time (YYYYMMDDHHMM[SS[.S[S[S[S]]]]]+/-ZZZZ)</a:t>
            </a:r>
          </a:p>
          <a:p>
            <a:r>
              <a:rPr lang="en-US" dirty="0"/>
              <a:t>DG1-6 – Diagnosis Type</a:t>
            </a:r>
          </a:p>
          <a:p>
            <a:r>
              <a:rPr lang="en-US" dirty="0"/>
              <a:t>DG1-15 – Diagnosis Priority</a:t>
            </a:r>
          </a:p>
        </p:txBody>
      </p:sp>
      <p:pic>
        <p:nvPicPr>
          <p:cNvPr id="4" name="Picture 3">
            <a:extLst>
              <a:ext uri="{FF2B5EF4-FFF2-40B4-BE49-F238E27FC236}">
                <a16:creationId xmlns:a16="http://schemas.microsoft.com/office/drawing/2014/main" id="{94D2C163-3F91-4C5B-95A7-98070011CC98}"/>
              </a:ext>
            </a:extLst>
          </p:cNvPr>
          <p:cNvPicPr>
            <a:picLocks noChangeAspect="1"/>
          </p:cNvPicPr>
          <p:nvPr/>
        </p:nvPicPr>
        <p:blipFill>
          <a:blip r:embed="rId2"/>
          <a:stretch>
            <a:fillRect/>
          </a:stretch>
        </p:blipFill>
        <p:spPr>
          <a:xfrm>
            <a:off x="2278966" y="5570807"/>
            <a:ext cx="7582485" cy="1083212"/>
          </a:xfrm>
          <a:prstGeom prst="rect">
            <a:avLst/>
          </a:prstGeom>
        </p:spPr>
      </p:pic>
    </p:spTree>
    <p:extLst>
      <p:ext uri="{BB962C8B-B14F-4D97-AF65-F5344CB8AC3E}">
        <p14:creationId xmlns:p14="http://schemas.microsoft.com/office/powerpoint/2010/main" val="1522149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857E4-2CC1-430C-ABC5-8D09757A7C71}"/>
              </a:ext>
            </a:extLst>
          </p:cNvPr>
          <p:cNvSpPr>
            <a:spLocks noGrp="1"/>
          </p:cNvSpPr>
          <p:nvPr>
            <p:ph type="title"/>
          </p:nvPr>
        </p:nvSpPr>
        <p:spPr/>
        <p:txBody>
          <a:bodyPr/>
          <a:lstStyle/>
          <a:p>
            <a:r>
              <a:rPr lang="en-US" dirty="0"/>
              <a:t>PR1 – Procedures Segment</a:t>
            </a:r>
          </a:p>
        </p:txBody>
      </p:sp>
      <p:sp>
        <p:nvSpPr>
          <p:cNvPr id="3" name="Content Placeholder 2">
            <a:extLst>
              <a:ext uri="{FF2B5EF4-FFF2-40B4-BE49-F238E27FC236}">
                <a16:creationId xmlns:a16="http://schemas.microsoft.com/office/drawing/2014/main" id="{82344CA1-9C9B-4276-802B-790E62F5A34F}"/>
              </a:ext>
            </a:extLst>
          </p:cNvPr>
          <p:cNvSpPr>
            <a:spLocks noGrp="1"/>
          </p:cNvSpPr>
          <p:nvPr>
            <p:ph idx="1"/>
          </p:nvPr>
        </p:nvSpPr>
        <p:spPr>
          <a:xfrm>
            <a:off x="872197" y="2052918"/>
            <a:ext cx="9847385" cy="4195481"/>
          </a:xfrm>
        </p:spPr>
        <p:txBody>
          <a:bodyPr/>
          <a:lstStyle/>
          <a:p>
            <a:pPr marL="0" indent="0">
              <a:buNone/>
            </a:pPr>
            <a:r>
              <a:rPr lang="en-US" dirty="0"/>
              <a:t>This segment is used to carry information relative to various types of procedures performed.</a:t>
            </a:r>
          </a:p>
          <a:p>
            <a:pPr marL="0" indent="0">
              <a:buNone/>
            </a:pPr>
            <a:endParaRPr lang="en-US" dirty="0"/>
          </a:p>
          <a:p>
            <a:r>
              <a:rPr lang="en-US" dirty="0"/>
              <a:t>PR1-1 – Set ID (PR1|1|…)</a:t>
            </a:r>
          </a:p>
          <a:p>
            <a:r>
              <a:rPr lang="en-US" dirty="0"/>
              <a:t>PR1-3 – Procedure Code (Identifier ^ Description ^ Coding System)</a:t>
            </a:r>
          </a:p>
          <a:p>
            <a:r>
              <a:rPr lang="en-US" dirty="0"/>
              <a:t>PR1-5 – Procedure Date and Time (YYYYMMDDHHMM[SS[.S[S[S[S]]]]]+/-ZZZZ)</a:t>
            </a:r>
          </a:p>
        </p:txBody>
      </p:sp>
      <p:pic>
        <p:nvPicPr>
          <p:cNvPr id="4" name="Picture 3">
            <a:extLst>
              <a:ext uri="{FF2B5EF4-FFF2-40B4-BE49-F238E27FC236}">
                <a16:creationId xmlns:a16="http://schemas.microsoft.com/office/drawing/2014/main" id="{6D59A9A5-12A3-4070-B544-0EEC1E1E6E0F}"/>
              </a:ext>
            </a:extLst>
          </p:cNvPr>
          <p:cNvPicPr>
            <a:picLocks noChangeAspect="1"/>
          </p:cNvPicPr>
          <p:nvPr/>
        </p:nvPicPr>
        <p:blipFill>
          <a:blip r:embed="rId2"/>
          <a:stretch>
            <a:fillRect/>
          </a:stretch>
        </p:blipFill>
        <p:spPr>
          <a:xfrm>
            <a:off x="2142148" y="5050303"/>
            <a:ext cx="6987784" cy="1354980"/>
          </a:xfrm>
          <a:prstGeom prst="rect">
            <a:avLst/>
          </a:prstGeom>
        </p:spPr>
      </p:pic>
    </p:spTree>
    <p:extLst>
      <p:ext uri="{BB962C8B-B14F-4D97-AF65-F5344CB8AC3E}">
        <p14:creationId xmlns:p14="http://schemas.microsoft.com/office/powerpoint/2010/main" val="4013463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2DF7D-97C4-4245-BA55-3CE4A40C20D9}"/>
              </a:ext>
            </a:extLst>
          </p:cNvPr>
          <p:cNvSpPr>
            <a:spLocks noGrp="1"/>
          </p:cNvSpPr>
          <p:nvPr>
            <p:ph type="title"/>
          </p:nvPr>
        </p:nvSpPr>
        <p:spPr/>
        <p:txBody>
          <a:bodyPr/>
          <a:lstStyle/>
          <a:p>
            <a:r>
              <a:rPr lang="en-US" dirty="0"/>
              <a:t>IN1 – Insurance Segment</a:t>
            </a:r>
          </a:p>
        </p:txBody>
      </p:sp>
      <p:sp>
        <p:nvSpPr>
          <p:cNvPr id="3" name="Content Placeholder 2">
            <a:extLst>
              <a:ext uri="{FF2B5EF4-FFF2-40B4-BE49-F238E27FC236}">
                <a16:creationId xmlns:a16="http://schemas.microsoft.com/office/drawing/2014/main" id="{10EB72D9-90C3-4461-8C8F-E8547BA7C645}"/>
              </a:ext>
            </a:extLst>
          </p:cNvPr>
          <p:cNvSpPr>
            <a:spLocks noGrp="1"/>
          </p:cNvSpPr>
          <p:nvPr>
            <p:ph idx="1"/>
          </p:nvPr>
        </p:nvSpPr>
        <p:spPr>
          <a:xfrm>
            <a:off x="1103312" y="1853248"/>
            <a:ext cx="8946541" cy="4395151"/>
          </a:xfrm>
        </p:spPr>
        <p:txBody>
          <a:bodyPr/>
          <a:lstStyle/>
          <a:p>
            <a:pPr marL="0" indent="0">
              <a:buNone/>
            </a:pPr>
            <a:r>
              <a:rPr lang="en-US" dirty="0"/>
              <a:t>The IN1 segment contains insurance policy coverage information necessary to produce properly pro-rated patient and insurance bills.</a:t>
            </a:r>
          </a:p>
          <a:p>
            <a:r>
              <a:rPr lang="en-US" dirty="0"/>
              <a:t>IN1-1 – Set ID</a:t>
            </a:r>
          </a:p>
          <a:p>
            <a:r>
              <a:rPr lang="en-US" dirty="0"/>
              <a:t>IN1-2 – Insurance Plan ID</a:t>
            </a:r>
          </a:p>
          <a:p>
            <a:r>
              <a:rPr lang="en-US" dirty="0"/>
              <a:t>IN1-3 – Insurance Company ID</a:t>
            </a:r>
          </a:p>
          <a:p>
            <a:r>
              <a:rPr lang="en-US" dirty="0"/>
              <a:t>IN1-15 – Plan Type</a:t>
            </a:r>
          </a:p>
          <a:p>
            <a:endParaRPr lang="en-US" dirty="0"/>
          </a:p>
          <a:p>
            <a:endParaRPr lang="en-US" dirty="0"/>
          </a:p>
        </p:txBody>
      </p:sp>
      <p:pic>
        <p:nvPicPr>
          <p:cNvPr id="4" name="Picture 3">
            <a:extLst>
              <a:ext uri="{FF2B5EF4-FFF2-40B4-BE49-F238E27FC236}">
                <a16:creationId xmlns:a16="http://schemas.microsoft.com/office/drawing/2014/main" id="{064255D1-8D0D-43E3-9A44-1377AB5BBB65}"/>
              </a:ext>
            </a:extLst>
          </p:cNvPr>
          <p:cNvPicPr>
            <a:picLocks noChangeAspect="1"/>
          </p:cNvPicPr>
          <p:nvPr/>
        </p:nvPicPr>
        <p:blipFill>
          <a:blip r:embed="rId2"/>
          <a:stretch>
            <a:fillRect/>
          </a:stretch>
        </p:blipFill>
        <p:spPr>
          <a:xfrm>
            <a:off x="1103312" y="4571636"/>
            <a:ext cx="9686607" cy="1238321"/>
          </a:xfrm>
          <a:prstGeom prst="rect">
            <a:avLst/>
          </a:prstGeom>
        </p:spPr>
      </p:pic>
    </p:spTree>
    <p:extLst>
      <p:ext uri="{BB962C8B-B14F-4D97-AF65-F5344CB8AC3E}">
        <p14:creationId xmlns:p14="http://schemas.microsoft.com/office/powerpoint/2010/main" val="1504658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6BE122-5A35-4B7D-8803-7E2B6296983B}"/>
              </a:ext>
            </a:extLst>
          </p:cNvPr>
          <p:cNvSpPr>
            <a:spLocks noGrp="1"/>
          </p:cNvSpPr>
          <p:nvPr>
            <p:ph idx="4294967295"/>
          </p:nvPr>
        </p:nvSpPr>
        <p:spPr>
          <a:xfrm>
            <a:off x="1283516" y="1073150"/>
            <a:ext cx="9127222" cy="2423019"/>
          </a:xfrm>
        </p:spPr>
        <p:txBody>
          <a:bodyPr/>
          <a:lstStyle/>
          <a:p>
            <a:pPr marL="0" indent="0">
              <a:buNone/>
            </a:pPr>
            <a:r>
              <a:rPr lang="en-US" dirty="0"/>
              <a:t>BTS – Batch Trailer Segment</a:t>
            </a:r>
          </a:p>
          <a:p>
            <a:r>
              <a:rPr lang="en-US" dirty="0"/>
              <a:t>BTS-1 – Batch Message Count</a:t>
            </a:r>
          </a:p>
          <a:p>
            <a:r>
              <a:rPr lang="en-US" dirty="0"/>
              <a:t>BTS-2 – Batch Comment</a:t>
            </a:r>
          </a:p>
        </p:txBody>
      </p:sp>
      <p:sp>
        <p:nvSpPr>
          <p:cNvPr id="4" name="Content Placeholder 2">
            <a:extLst>
              <a:ext uri="{FF2B5EF4-FFF2-40B4-BE49-F238E27FC236}">
                <a16:creationId xmlns:a16="http://schemas.microsoft.com/office/drawing/2014/main" id="{64382596-9769-4FE5-961D-77B94968A4AD}"/>
              </a:ext>
            </a:extLst>
          </p:cNvPr>
          <p:cNvSpPr txBox="1">
            <a:spLocks/>
          </p:cNvSpPr>
          <p:nvPr/>
        </p:nvSpPr>
        <p:spPr>
          <a:xfrm>
            <a:off x="5767372" y="3977780"/>
            <a:ext cx="4434881" cy="242301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r>
              <a:rPr lang="en-US" dirty="0"/>
              <a:t>FTS – File Trailer Segment</a:t>
            </a:r>
          </a:p>
          <a:p>
            <a:r>
              <a:rPr lang="en-US" dirty="0"/>
              <a:t>FTS-1 – File Batch Count</a:t>
            </a:r>
          </a:p>
          <a:p>
            <a:r>
              <a:rPr lang="en-US" dirty="0"/>
              <a:t>FTS-2 – File Trailer Comment</a:t>
            </a:r>
          </a:p>
        </p:txBody>
      </p:sp>
      <p:pic>
        <p:nvPicPr>
          <p:cNvPr id="5" name="Picture 4">
            <a:extLst>
              <a:ext uri="{FF2B5EF4-FFF2-40B4-BE49-F238E27FC236}">
                <a16:creationId xmlns:a16="http://schemas.microsoft.com/office/drawing/2014/main" id="{4CDA9666-C404-4621-8241-EDE2F84F8DDB}"/>
              </a:ext>
            </a:extLst>
          </p:cNvPr>
          <p:cNvPicPr>
            <a:picLocks noChangeAspect="1"/>
          </p:cNvPicPr>
          <p:nvPr/>
        </p:nvPicPr>
        <p:blipFill>
          <a:blip r:embed="rId2"/>
          <a:stretch>
            <a:fillRect/>
          </a:stretch>
        </p:blipFill>
        <p:spPr>
          <a:xfrm>
            <a:off x="3080825" y="2502263"/>
            <a:ext cx="1983544" cy="1197540"/>
          </a:xfrm>
          <a:prstGeom prst="rect">
            <a:avLst/>
          </a:prstGeom>
        </p:spPr>
      </p:pic>
      <p:pic>
        <p:nvPicPr>
          <p:cNvPr id="6" name="Picture 5">
            <a:extLst>
              <a:ext uri="{FF2B5EF4-FFF2-40B4-BE49-F238E27FC236}">
                <a16:creationId xmlns:a16="http://schemas.microsoft.com/office/drawing/2014/main" id="{17AC8D0D-6B49-4B46-BA3E-358ED3CFBE42}"/>
              </a:ext>
            </a:extLst>
          </p:cNvPr>
          <p:cNvPicPr>
            <a:picLocks noChangeAspect="1"/>
          </p:cNvPicPr>
          <p:nvPr/>
        </p:nvPicPr>
        <p:blipFill>
          <a:blip r:embed="rId3"/>
          <a:stretch>
            <a:fillRect/>
          </a:stretch>
        </p:blipFill>
        <p:spPr>
          <a:xfrm>
            <a:off x="7610622" y="5316946"/>
            <a:ext cx="1885070" cy="1083853"/>
          </a:xfrm>
          <a:prstGeom prst="rect">
            <a:avLst/>
          </a:prstGeom>
        </p:spPr>
      </p:pic>
    </p:spTree>
    <p:extLst>
      <p:ext uri="{BB962C8B-B14F-4D97-AF65-F5344CB8AC3E}">
        <p14:creationId xmlns:p14="http://schemas.microsoft.com/office/powerpoint/2010/main" val="38355718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2977</TotalTime>
  <Words>1546</Words>
  <Application>Microsoft Office PowerPoint</Application>
  <PresentationFormat>Widescreen</PresentationFormat>
  <Paragraphs>119</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Century Gothic</vt:lpstr>
      <vt:lpstr>Wingdings 3</vt:lpstr>
      <vt:lpstr>Ion</vt:lpstr>
      <vt:lpstr>HL7 Overview</vt:lpstr>
      <vt:lpstr>HL7 in Syndromic Surveillance</vt:lpstr>
      <vt:lpstr>Admission, Discharge and Transfer (ADT) Message Structure</vt:lpstr>
      <vt:lpstr>A01(Admit/Visit Notification), A04(Register Patient), A08(Update Patient) Message Structure</vt:lpstr>
      <vt:lpstr>A03 (Discharge/End Visit)</vt:lpstr>
      <vt:lpstr>How to read HL7 Segments</vt:lpstr>
      <vt:lpstr>How to read HL7 Segments Cont’d</vt:lpstr>
      <vt:lpstr>FHS – File Header Segment</vt:lpstr>
      <vt:lpstr>BHS – Batch Header Segment</vt:lpstr>
      <vt:lpstr>MSH – Message Header Segment</vt:lpstr>
      <vt:lpstr>EVN – Event Type Segment</vt:lpstr>
      <vt:lpstr>PID – Patient Identification Segment</vt:lpstr>
      <vt:lpstr>PID - Patient Identification Segment Cont’d</vt:lpstr>
      <vt:lpstr>PV1 – Patient Visit Segment</vt:lpstr>
      <vt:lpstr>PV1- Patient Visit Segment Cont’d</vt:lpstr>
      <vt:lpstr>PV2 – Patient Visit – Addt’l Info Segment</vt:lpstr>
      <vt:lpstr>OBX – Observation/Result Segment</vt:lpstr>
      <vt:lpstr>OBX – Observation/Result Example Data</vt:lpstr>
      <vt:lpstr>DG1 – Diagnosis Segment </vt:lpstr>
      <vt:lpstr>PR1 – Procedures Segment</vt:lpstr>
      <vt:lpstr>IN1 – Insurance Segment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HL7 Overview</dc:title>
  <dc:creator>Cesar Pacheco</dc:creator>
  <cp:lastModifiedBy>Cesar Pacheco</cp:lastModifiedBy>
  <cp:revision>45</cp:revision>
  <dcterms:created xsi:type="dcterms:W3CDTF">2024-04-08T19:00:58Z</dcterms:created>
  <dcterms:modified xsi:type="dcterms:W3CDTF">2024-04-10T20:38:24Z</dcterms:modified>
</cp:coreProperties>
</file>