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embeddedFontLst>
    <p:embeddedFont>
      <p:font typeface="League Spartan"/>
      <p:regular r:id="rId21"/>
      <p:bold r:id="rId22"/>
    </p:embeddedFont>
    <p:embeddedFont>
      <p:font typeface="Roboto"/>
      <p:regular r:id="rId23"/>
      <p:bold r:id="rId24"/>
      <p:italic r:id="rId25"/>
      <p:boldItalic r:id="rId26"/>
    </p:embeddedFont>
    <p:embeddedFont>
      <p:font typeface="Poppins"/>
      <p:regular r:id="rId27"/>
      <p:bold r:id="rId28"/>
      <p:italic r:id="rId29"/>
      <p:boldItalic r:id="rId30"/>
    </p:embeddedFont>
    <p:embeddedFont>
      <p:font typeface="Lato"/>
      <p:regular r:id="rId31"/>
      <p:bold r:id="rId32"/>
      <p:italic r:id="rId33"/>
      <p:boldItalic r:id="rId34"/>
    </p:embeddedFont>
    <p:embeddedFont>
      <p:font typeface="Oswald SemiBold"/>
      <p:regular r:id="rId35"/>
      <p:bold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LeagueSpartan-bold.fntdata"/><Relationship Id="rId21" Type="http://schemas.openxmlformats.org/officeDocument/2006/relationships/font" Target="fonts/LeagueSpartan-regular.fntdata"/><Relationship Id="rId24" Type="http://schemas.openxmlformats.org/officeDocument/2006/relationships/font" Target="fonts/Roboto-bold.fntdata"/><Relationship Id="rId23" Type="http://schemas.openxmlformats.org/officeDocument/2006/relationships/font" Target="fonts/Roboto-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boldItalic.fntdata"/><Relationship Id="rId25" Type="http://schemas.openxmlformats.org/officeDocument/2006/relationships/font" Target="fonts/Roboto-italic.fntdata"/><Relationship Id="rId28" Type="http://schemas.openxmlformats.org/officeDocument/2006/relationships/font" Target="fonts/Poppins-bold.fntdata"/><Relationship Id="rId27" Type="http://schemas.openxmlformats.org/officeDocument/2006/relationships/font" Target="fonts/Poppins-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Poppins-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ato-regular.fntdata"/><Relationship Id="rId30" Type="http://schemas.openxmlformats.org/officeDocument/2006/relationships/font" Target="fonts/Poppins-boldItalic.fntdata"/><Relationship Id="rId11" Type="http://schemas.openxmlformats.org/officeDocument/2006/relationships/slide" Target="slides/slide6.xml"/><Relationship Id="rId33" Type="http://schemas.openxmlformats.org/officeDocument/2006/relationships/font" Target="fonts/Lato-italic.fntdata"/><Relationship Id="rId10" Type="http://schemas.openxmlformats.org/officeDocument/2006/relationships/slide" Target="slides/slide5.xml"/><Relationship Id="rId32" Type="http://schemas.openxmlformats.org/officeDocument/2006/relationships/font" Target="fonts/Lato-bold.fntdata"/><Relationship Id="rId13" Type="http://schemas.openxmlformats.org/officeDocument/2006/relationships/slide" Target="slides/slide8.xml"/><Relationship Id="rId35" Type="http://schemas.openxmlformats.org/officeDocument/2006/relationships/font" Target="fonts/OswaldSemiBold-regular.fntdata"/><Relationship Id="rId12" Type="http://schemas.openxmlformats.org/officeDocument/2006/relationships/slide" Target="slides/slide7.xml"/><Relationship Id="rId34" Type="http://schemas.openxmlformats.org/officeDocument/2006/relationships/font" Target="fonts/Lato-boldItalic.fntdata"/><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font" Target="fonts/OswaldSemiBold-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cce726d917_0_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2" name="Google Shape;52;g2cce726d917_0_9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2cce726d917_0_3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AVERT=</a:t>
            </a:r>
            <a:r>
              <a:rPr lang="en" sz="1700">
                <a:solidFill>
                  <a:srgbClr val="C34511"/>
                </a:solidFill>
                <a:latin typeface="Oswald SemiBold"/>
                <a:ea typeface="Oswald SemiBold"/>
                <a:cs typeface="Oswald SemiBold"/>
                <a:sym typeface="Oswald SemiBold"/>
              </a:rPr>
              <a:t> Advancing Violence Epidemiology in Real-Time </a:t>
            </a:r>
            <a:endParaRPr/>
          </a:p>
        </p:txBody>
      </p:sp>
      <p:sp>
        <p:nvSpPr>
          <p:cNvPr id="65" name="Google Shape;65;g2cce726d917_0_3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2cce726d917_0_4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500">
                <a:solidFill>
                  <a:srgbClr val="283C46"/>
                </a:solidFill>
                <a:highlight>
                  <a:schemeClr val="lt1"/>
                </a:highlight>
                <a:latin typeface="Roboto"/>
                <a:ea typeface="Roboto"/>
                <a:cs typeface="Roboto"/>
                <a:sym typeface="Roboto"/>
              </a:rPr>
              <a:t>The </a:t>
            </a:r>
            <a:r>
              <a:rPr lang="en" sz="1500">
                <a:solidFill>
                  <a:srgbClr val="283C46"/>
                </a:solidFill>
                <a:highlight>
                  <a:schemeClr val="lt1"/>
                </a:highlight>
                <a:latin typeface="Roboto"/>
                <a:ea typeface="Roboto"/>
                <a:cs typeface="Roboto"/>
                <a:sym typeface="Roboto"/>
              </a:rPr>
              <a:t>2023 Syndromic Surveillance Symposium Final Event Packet includes track-specific content annotated with recordings and slides. The Symposium Final Event Packet will be added to Knowledge Repository in the near future.</a:t>
            </a:r>
            <a:endParaRPr sz="1500">
              <a:solidFill>
                <a:srgbClr val="283C46"/>
              </a:solidFill>
              <a:highlight>
                <a:schemeClr val="lt1"/>
              </a:highlight>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 sz="1500">
                <a:solidFill>
                  <a:srgbClr val="283C46"/>
                </a:solidFill>
                <a:highlight>
                  <a:schemeClr val="lt1"/>
                </a:highlight>
                <a:latin typeface="Roboto"/>
                <a:ea typeface="Roboto"/>
                <a:cs typeface="Roboto"/>
                <a:sym typeface="Roboto"/>
              </a:rPr>
              <a:t> Can be found on Knowledge Repository and Basecamp- Community of Practice </a:t>
            </a:r>
            <a:endParaRPr sz="1500">
              <a:solidFill>
                <a:srgbClr val="283C46"/>
              </a:solidFill>
              <a:highlight>
                <a:schemeClr val="lt1"/>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80" name="Google Shape;80;g2cce726d917_0_46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2cce726d917_0_5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93068"/>
              </a:lnSpc>
              <a:spcBef>
                <a:spcPts val="0"/>
              </a:spcBef>
              <a:spcAft>
                <a:spcPts val="0"/>
              </a:spcAft>
              <a:buClr>
                <a:schemeClr val="dk1"/>
              </a:buClr>
              <a:buSzPts val="1100"/>
              <a:buFont typeface="Arial"/>
              <a:buNone/>
            </a:pPr>
            <a:r>
              <a:rPr b="1" lang="en" sz="1200" u="sng">
                <a:solidFill>
                  <a:srgbClr val="222222"/>
                </a:solidFill>
                <a:highlight>
                  <a:schemeClr val="lt1"/>
                </a:highlight>
              </a:rPr>
              <a:t>BioSense Platform Monthly Patching Reminder:</a:t>
            </a:r>
            <a:endParaRPr b="1" sz="1200" u="sng">
              <a:solidFill>
                <a:srgbClr val="222222"/>
              </a:solidFill>
              <a:highlight>
                <a:schemeClr val="lt1"/>
              </a:highlight>
            </a:endParaRPr>
          </a:p>
          <a:p>
            <a:pPr indent="-298450" lvl="0" marL="596900" rtl="0" algn="l">
              <a:lnSpc>
                <a:spcPct val="101931"/>
              </a:lnSpc>
              <a:spcBef>
                <a:spcPts val="600"/>
              </a:spcBef>
              <a:spcAft>
                <a:spcPts val="0"/>
              </a:spcAft>
              <a:buClr>
                <a:srgbClr val="222222"/>
              </a:buClr>
              <a:buSzPts val="1100"/>
              <a:buChar char="●"/>
            </a:pPr>
            <a:r>
              <a:rPr lang="en">
                <a:solidFill>
                  <a:srgbClr val="222222"/>
                </a:solidFill>
                <a:highlight>
                  <a:schemeClr val="lt1"/>
                </a:highlight>
              </a:rPr>
              <a:t>Vendor patches will be applied to the onboarding and production BioSense Platform environments.</a:t>
            </a:r>
            <a:endParaRPr>
              <a:solidFill>
                <a:srgbClr val="222222"/>
              </a:solidFill>
              <a:highlight>
                <a:schemeClr val="lt1"/>
              </a:highlight>
            </a:endParaRPr>
          </a:p>
          <a:p>
            <a:pPr indent="-298450" lvl="0" marL="596900" rtl="0" algn="l">
              <a:lnSpc>
                <a:spcPct val="101931"/>
              </a:lnSpc>
              <a:spcBef>
                <a:spcPts val="0"/>
              </a:spcBef>
              <a:spcAft>
                <a:spcPts val="0"/>
              </a:spcAft>
              <a:buClr>
                <a:srgbClr val="222222"/>
              </a:buClr>
              <a:buSzPts val="1100"/>
              <a:buChar char="●"/>
            </a:pPr>
            <a:r>
              <a:rPr lang="en">
                <a:solidFill>
                  <a:srgbClr val="222222"/>
                </a:solidFill>
                <a:highlight>
                  <a:schemeClr val="lt1"/>
                </a:highlight>
              </a:rPr>
              <a:t>These servers will start going offline on Thursday, April 18, 2024, at 12:00 </a:t>
            </a:r>
            <a:r>
              <a:rPr lang="en" cap="small">
                <a:solidFill>
                  <a:srgbClr val="222222"/>
                </a:solidFill>
                <a:highlight>
                  <a:schemeClr val="lt1"/>
                </a:highlight>
              </a:rPr>
              <a:t>am et</a:t>
            </a:r>
            <a:r>
              <a:rPr lang="en">
                <a:solidFill>
                  <a:srgbClr val="222222"/>
                </a:solidFill>
                <a:highlight>
                  <a:schemeClr val="lt1"/>
                </a:highlight>
              </a:rPr>
              <a:t>.</a:t>
            </a:r>
            <a:endParaRPr>
              <a:solidFill>
                <a:srgbClr val="222222"/>
              </a:solidFill>
              <a:highlight>
                <a:schemeClr val="lt1"/>
              </a:highlight>
            </a:endParaRPr>
          </a:p>
          <a:p>
            <a:pPr indent="-298450" lvl="0" marL="596900" rtl="0" algn="l">
              <a:lnSpc>
                <a:spcPct val="101931"/>
              </a:lnSpc>
              <a:spcBef>
                <a:spcPts val="0"/>
              </a:spcBef>
              <a:spcAft>
                <a:spcPts val="0"/>
              </a:spcAft>
              <a:buClr>
                <a:srgbClr val="222222"/>
              </a:buClr>
              <a:buSzPts val="1100"/>
              <a:buChar char="●"/>
            </a:pPr>
            <a:r>
              <a:rPr lang="en">
                <a:solidFill>
                  <a:srgbClr val="222222"/>
                </a:solidFill>
                <a:highlight>
                  <a:schemeClr val="lt1"/>
                </a:highlight>
              </a:rPr>
              <a:t>Servers will be restarted several times during the update window.</a:t>
            </a:r>
            <a:endParaRPr>
              <a:solidFill>
                <a:srgbClr val="222222"/>
              </a:solidFill>
              <a:highlight>
                <a:schemeClr val="lt1"/>
              </a:highlight>
            </a:endParaRPr>
          </a:p>
          <a:p>
            <a:pPr indent="-298450" lvl="0" marL="596900" rtl="0" algn="l">
              <a:lnSpc>
                <a:spcPct val="101931"/>
              </a:lnSpc>
              <a:spcBef>
                <a:spcPts val="0"/>
              </a:spcBef>
              <a:spcAft>
                <a:spcPts val="0"/>
              </a:spcAft>
              <a:buClr>
                <a:srgbClr val="222222"/>
              </a:buClr>
              <a:buSzPts val="1100"/>
              <a:buChar char="●"/>
            </a:pPr>
            <a:r>
              <a:rPr lang="en">
                <a:solidFill>
                  <a:srgbClr val="222222"/>
                </a:solidFill>
                <a:highlight>
                  <a:schemeClr val="lt1"/>
                </a:highlight>
              </a:rPr>
              <a:t>We plan to complete all work on Thursday, April 18, 2024, by 8:00 </a:t>
            </a:r>
            <a:r>
              <a:rPr lang="en" cap="small">
                <a:solidFill>
                  <a:srgbClr val="222222"/>
                </a:solidFill>
                <a:highlight>
                  <a:schemeClr val="lt1"/>
                </a:highlight>
              </a:rPr>
              <a:t>am et</a:t>
            </a:r>
            <a:r>
              <a:rPr lang="en">
                <a:solidFill>
                  <a:srgbClr val="222222"/>
                </a:solidFill>
                <a:highlight>
                  <a:schemeClr val="lt1"/>
                </a:highlight>
              </a:rPr>
              <a:t>.</a:t>
            </a:r>
            <a:endParaRPr>
              <a:solidFill>
                <a:srgbClr val="222222"/>
              </a:solidFill>
              <a:highlight>
                <a:schemeClr val="lt1"/>
              </a:highlight>
            </a:endParaRPr>
          </a:p>
          <a:p>
            <a:pPr indent="-298450" lvl="0" marL="596900" rtl="0" algn="l">
              <a:lnSpc>
                <a:spcPct val="101931"/>
              </a:lnSpc>
              <a:spcBef>
                <a:spcPts val="0"/>
              </a:spcBef>
              <a:spcAft>
                <a:spcPts val="0"/>
              </a:spcAft>
              <a:buClr>
                <a:srgbClr val="222222"/>
              </a:buClr>
              <a:buSzPts val="1100"/>
              <a:buChar char="●"/>
            </a:pPr>
            <a:r>
              <a:rPr lang="en">
                <a:solidFill>
                  <a:srgbClr val="222222"/>
                </a:solidFill>
                <a:highlight>
                  <a:schemeClr val="lt1"/>
                </a:highlight>
              </a:rPr>
              <a:t>We will send you a closeout email when activities are complete.</a:t>
            </a:r>
            <a:endParaRPr>
              <a:solidFill>
                <a:srgbClr val="222222"/>
              </a:solidFill>
              <a:highlight>
                <a:schemeClr val="lt1"/>
              </a:highlight>
            </a:endParaRPr>
          </a:p>
          <a:p>
            <a:pPr indent="0" lvl="0" marL="0" rtl="0" algn="l">
              <a:lnSpc>
                <a:spcPct val="93068"/>
              </a:lnSpc>
              <a:spcBef>
                <a:spcPts val="800"/>
              </a:spcBef>
              <a:spcAft>
                <a:spcPts val="0"/>
              </a:spcAft>
              <a:buClr>
                <a:schemeClr val="dk1"/>
              </a:buClr>
              <a:buSzPts val="1100"/>
              <a:buFont typeface="Arial"/>
              <a:buNone/>
            </a:pPr>
            <a:r>
              <a:rPr b="1" lang="en" sz="1200" u="sng">
                <a:solidFill>
                  <a:srgbClr val="222222"/>
                </a:solidFill>
                <a:highlight>
                  <a:schemeClr val="lt1"/>
                </a:highlight>
              </a:rPr>
              <a:t>Effect on Services:</a:t>
            </a:r>
            <a:endParaRPr b="1" sz="1200" u="sng">
              <a:solidFill>
                <a:srgbClr val="222222"/>
              </a:solidFill>
              <a:highlight>
                <a:schemeClr val="lt1"/>
              </a:highlight>
            </a:endParaRPr>
          </a:p>
          <a:p>
            <a:pPr indent="0" lvl="0" marL="0" rtl="0" algn="l">
              <a:lnSpc>
                <a:spcPct val="93068"/>
              </a:lnSpc>
              <a:spcBef>
                <a:spcPts val="600"/>
              </a:spcBef>
              <a:spcAft>
                <a:spcPts val="0"/>
              </a:spcAft>
              <a:buClr>
                <a:schemeClr val="dk1"/>
              </a:buClr>
              <a:buSzPts val="1100"/>
              <a:buFont typeface="Arial"/>
              <a:buNone/>
            </a:pPr>
            <a:r>
              <a:rPr lang="en">
                <a:solidFill>
                  <a:srgbClr val="222222"/>
                </a:solidFill>
                <a:highlight>
                  <a:schemeClr val="lt1"/>
                </a:highlight>
              </a:rPr>
              <a:t>These tasks will require restarting some onboarding and production BioSense Platform servers several times. The following services will not be available during this update window:</a:t>
            </a:r>
            <a:endParaRPr>
              <a:solidFill>
                <a:srgbClr val="222222"/>
              </a:solidFill>
              <a:highlight>
                <a:schemeClr val="lt1"/>
              </a:highlight>
            </a:endParaRPr>
          </a:p>
          <a:p>
            <a:pPr indent="-298450" lvl="0" marL="596900" rtl="0" algn="l">
              <a:lnSpc>
                <a:spcPct val="101931"/>
              </a:lnSpc>
              <a:spcBef>
                <a:spcPts val="800"/>
              </a:spcBef>
              <a:spcAft>
                <a:spcPts val="0"/>
              </a:spcAft>
              <a:buClr>
                <a:srgbClr val="222222"/>
              </a:buClr>
              <a:buSzPts val="1100"/>
              <a:buChar char="●"/>
            </a:pPr>
            <a:r>
              <a:rPr lang="en">
                <a:solidFill>
                  <a:srgbClr val="222222"/>
                </a:solidFill>
                <a:highlight>
                  <a:schemeClr val="lt1"/>
                </a:highlight>
              </a:rPr>
              <a:t>Access &amp; Management Center</a:t>
            </a:r>
            <a:endParaRPr>
              <a:solidFill>
                <a:srgbClr val="222222"/>
              </a:solidFill>
              <a:highlight>
                <a:schemeClr val="lt1"/>
              </a:highlight>
            </a:endParaRPr>
          </a:p>
          <a:p>
            <a:pPr indent="-298450" lvl="0" marL="596900" rtl="0" algn="l">
              <a:lnSpc>
                <a:spcPct val="101931"/>
              </a:lnSpc>
              <a:spcBef>
                <a:spcPts val="0"/>
              </a:spcBef>
              <a:spcAft>
                <a:spcPts val="0"/>
              </a:spcAft>
              <a:buClr>
                <a:srgbClr val="222222"/>
              </a:buClr>
              <a:buSzPts val="1100"/>
              <a:buChar char="●"/>
            </a:pPr>
            <a:r>
              <a:rPr lang="en">
                <a:solidFill>
                  <a:srgbClr val="222222"/>
                </a:solidFill>
                <a:highlight>
                  <a:schemeClr val="lt1"/>
                </a:highlight>
              </a:rPr>
              <a:t>Data Quality Dashboard</a:t>
            </a:r>
            <a:endParaRPr>
              <a:solidFill>
                <a:srgbClr val="222222"/>
              </a:solidFill>
              <a:highlight>
                <a:schemeClr val="lt1"/>
              </a:highlight>
            </a:endParaRPr>
          </a:p>
          <a:p>
            <a:pPr indent="-298450" lvl="0" marL="596900" rtl="0" algn="l">
              <a:lnSpc>
                <a:spcPct val="101931"/>
              </a:lnSpc>
              <a:spcBef>
                <a:spcPts val="0"/>
              </a:spcBef>
              <a:spcAft>
                <a:spcPts val="0"/>
              </a:spcAft>
              <a:buClr>
                <a:srgbClr val="222222"/>
              </a:buClr>
              <a:buSzPts val="1100"/>
              <a:buChar char="●"/>
            </a:pPr>
            <a:r>
              <a:rPr lang="en">
                <a:solidFill>
                  <a:srgbClr val="222222"/>
                </a:solidFill>
                <a:highlight>
                  <a:schemeClr val="lt1"/>
                </a:highlight>
              </a:rPr>
              <a:t>ESSENCE data processing</a:t>
            </a:r>
            <a:endParaRPr>
              <a:solidFill>
                <a:srgbClr val="222222"/>
              </a:solidFill>
              <a:highlight>
                <a:schemeClr val="lt1"/>
              </a:highlight>
            </a:endParaRPr>
          </a:p>
          <a:p>
            <a:pPr indent="-298450" lvl="0" marL="596900" rtl="0" algn="l">
              <a:lnSpc>
                <a:spcPct val="101931"/>
              </a:lnSpc>
              <a:spcBef>
                <a:spcPts val="0"/>
              </a:spcBef>
              <a:spcAft>
                <a:spcPts val="0"/>
              </a:spcAft>
              <a:buClr>
                <a:srgbClr val="222222"/>
              </a:buClr>
              <a:buSzPts val="1100"/>
              <a:buChar char="●"/>
            </a:pPr>
            <a:r>
              <a:rPr lang="en">
                <a:solidFill>
                  <a:srgbClr val="222222"/>
                </a:solidFill>
                <a:highlight>
                  <a:schemeClr val="lt1"/>
                </a:highlight>
              </a:rPr>
              <a:t>ESSENCE Web application</a:t>
            </a:r>
            <a:endParaRPr>
              <a:solidFill>
                <a:srgbClr val="222222"/>
              </a:solidFill>
              <a:highlight>
                <a:schemeClr val="lt1"/>
              </a:highlight>
            </a:endParaRPr>
          </a:p>
          <a:p>
            <a:pPr indent="-298450" lvl="0" marL="596900" rtl="0" algn="l">
              <a:lnSpc>
                <a:spcPct val="101931"/>
              </a:lnSpc>
              <a:spcBef>
                <a:spcPts val="0"/>
              </a:spcBef>
              <a:spcAft>
                <a:spcPts val="0"/>
              </a:spcAft>
              <a:buClr>
                <a:srgbClr val="222222"/>
              </a:buClr>
              <a:buSzPts val="1100"/>
              <a:buChar char="●"/>
            </a:pPr>
            <a:r>
              <a:rPr lang="en">
                <a:solidFill>
                  <a:srgbClr val="222222"/>
                </a:solidFill>
                <a:highlight>
                  <a:schemeClr val="lt1"/>
                </a:highlight>
              </a:rPr>
              <a:t>Posit Workbench (formerly RStudio Workbench)</a:t>
            </a:r>
            <a:endParaRPr>
              <a:solidFill>
                <a:srgbClr val="222222"/>
              </a:solidFill>
              <a:highlight>
                <a:schemeClr val="lt1"/>
              </a:highlight>
            </a:endParaRPr>
          </a:p>
          <a:p>
            <a:pPr indent="-298450" lvl="0" marL="596900" rtl="0" algn="l">
              <a:lnSpc>
                <a:spcPct val="101931"/>
              </a:lnSpc>
              <a:spcBef>
                <a:spcPts val="0"/>
              </a:spcBef>
              <a:spcAft>
                <a:spcPts val="0"/>
              </a:spcAft>
              <a:buClr>
                <a:srgbClr val="222222"/>
              </a:buClr>
              <a:buSzPts val="1100"/>
              <a:buChar char="●"/>
            </a:pPr>
            <a:r>
              <a:rPr lang="en">
                <a:solidFill>
                  <a:srgbClr val="222222"/>
                </a:solidFill>
                <a:highlight>
                  <a:schemeClr val="lt1"/>
                </a:highlight>
              </a:rPr>
              <a:t>SAS Studio</a:t>
            </a:r>
            <a:endParaRPr>
              <a:solidFill>
                <a:srgbClr val="222222"/>
              </a:solidFill>
              <a:highlight>
                <a:schemeClr val="lt1"/>
              </a:highlight>
            </a:endParaRPr>
          </a:p>
          <a:p>
            <a:pPr indent="0" lvl="0" marL="0" rtl="0" algn="l">
              <a:lnSpc>
                <a:spcPct val="93068"/>
              </a:lnSpc>
              <a:spcBef>
                <a:spcPts val="0"/>
              </a:spcBef>
              <a:spcAft>
                <a:spcPts val="0"/>
              </a:spcAft>
              <a:buClr>
                <a:schemeClr val="dk1"/>
              </a:buClr>
              <a:buSzPts val="1100"/>
              <a:buFont typeface="Arial"/>
              <a:buNone/>
            </a:pPr>
            <a:r>
              <a:rPr lang="en">
                <a:solidFill>
                  <a:srgbClr val="222222"/>
                </a:solidFill>
                <a:highlight>
                  <a:schemeClr val="lt1"/>
                </a:highlight>
              </a:rPr>
              <a:t> </a:t>
            </a:r>
            <a:endParaRPr>
              <a:solidFill>
                <a:srgbClr val="222222"/>
              </a:solidFill>
              <a:highlight>
                <a:schemeClr val="lt1"/>
              </a:highlight>
            </a:endParaRPr>
          </a:p>
          <a:p>
            <a:pPr indent="0" lvl="0" marL="0" rtl="0" algn="l">
              <a:lnSpc>
                <a:spcPct val="93068"/>
              </a:lnSpc>
              <a:spcBef>
                <a:spcPts val="0"/>
              </a:spcBef>
              <a:spcAft>
                <a:spcPts val="0"/>
              </a:spcAft>
              <a:buClr>
                <a:schemeClr val="dk1"/>
              </a:buClr>
              <a:buSzPts val="1100"/>
              <a:buFont typeface="Arial"/>
              <a:buNone/>
            </a:pPr>
            <a:r>
              <a:rPr b="1" lang="en" sz="1200" u="sng">
                <a:solidFill>
                  <a:srgbClr val="222222"/>
                </a:solidFill>
                <a:highlight>
                  <a:schemeClr val="lt1"/>
                </a:highlight>
              </a:rPr>
              <a:t>User-Required Actions:</a:t>
            </a:r>
            <a:endParaRPr b="1" sz="1200" u="sng">
              <a:solidFill>
                <a:srgbClr val="222222"/>
              </a:solidFill>
              <a:highlight>
                <a:schemeClr val="lt1"/>
              </a:highlight>
            </a:endParaRPr>
          </a:p>
          <a:p>
            <a:pPr indent="-298450" lvl="0" marL="596900" rtl="0" algn="l">
              <a:lnSpc>
                <a:spcPct val="93068"/>
              </a:lnSpc>
              <a:spcBef>
                <a:spcPts val="600"/>
              </a:spcBef>
              <a:spcAft>
                <a:spcPts val="0"/>
              </a:spcAft>
              <a:buClr>
                <a:srgbClr val="222222"/>
              </a:buClr>
              <a:buSzPts val="1100"/>
              <a:buChar char="●"/>
            </a:pPr>
            <a:r>
              <a:rPr lang="en">
                <a:solidFill>
                  <a:srgbClr val="222222"/>
                </a:solidFill>
                <a:highlight>
                  <a:schemeClr val="lt1"/>
                </a:highlight>
              </a:rPr>
              <a:t>None</a:t>
            </a:r>
            <a:endParaRPr>
              <a:solidFill>
                <a:srgbClr val="222222"/>
              </a:solidFill>
              <a:highlight>
                <a:schemeClr val="lt1"/>
              </a:highlight>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97" name="Google Shape;97;g2cce726d917_0_5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2cce726d917_0_6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Clr>
                <a:schemeClr val="dk1"/>
              </a:buClr>
              <a:buSzPts val="1100"/>
              <a:buFont typeface="Arial"/>
              <a:buNone/>
            </a:pPr>
            <a:r>
              <a:rPr lang="en" sz="1050">
                <a:solidFill>
                  <a:schemeClr val="dk1"/>
                </a:solidFill>
              </a:rPr>
              <a:t>ASTHO will host a webinar and technical assistance office hour offering a unique perspective on defining disability. The discussions will show how this definition of disability can be used to promote health for people with disabilities during public health emergencies. ASTHO and Thought Bridge panelists will explain how viewing disability as a demographic can help to better understand the disparate impact of public health emergencies on people with disabilities.</a:t>
            </a:r>
            <a:endParaRPr sz="1050">
              <a:solidFill>
                <a:schemeClr val="dk1"/>
              </a:solidFill>
            </a:endParaRPr>
          </a:p>
          <a:p>
            <a:pPr indent="0" lvl="0" marL="0" rtl="0" algn="ctr">
              <a:lnSpc>
                <a:spcPct val="150000"/>
              </a:lnSpc>
              <a:spcBef>
                <a:spcPts val="0"/>
              </a:spcBef>
              <a:spcAft>
                <a:spcPts val="0"/>
              </a:spcAft>
              <a:buClr>
                <a:schemeClr val="dk1"/>
              </a:buClr>
              <a:buSzPts val="1100"/>
              <a:buFont typeface="Arial"/>
              <a:buNone/>
            </a:pPr>
            <a:r>
              <a:rPr lang="en" sz="1050">
                <a:solidFill>
                  <a:schemeClr val="dk1"/>
                </a:solidFill>
              </a:rPr>
              <a:t> </a:t>
            </a:r>
            <a:endParaRPr sz="1050">
              <a:solidFill>
                <a:schemeClr val="dk1"/>
              </a:solidFill>
            </a:endParaRPr>
          </a:p>
          <a:p>
            <a:pPr indent="0" lvl="0" marL="0" rtl="0" algn="ctr">
              <a:lnSpc>
                <a:spcPct val="150000"/>
              </a:lnSpc>
              <a:spcBef>
                <a:spcPts val="0"/>
              </a:spcBef>
              <a:spcAft>
                <a:spcPts val="0"/>
              </a:spcAft>
              <a:buClr>
                <a:schemeClr val="dk1"/>
              </a:buClr>
              <a:buSzPts val="1100"/>
              <a:buFont typeface="Arial"/>
              <a:buNone/>
            </a:pPr>
            <a:r>
              <a:rPr lang="en" sz="1050">
                <a:solidFill>
                  <a:schemeClr val="dk1"/>
                </a:solidFill>
              </a:rPr>
              <a:t>Healthcare providers, medical coders, syndromic surveillance experts, and public health agency staff are encouraged to attend to acquire the tools to leverage data-driven approaches to enhance health outcomes for people with disabilities. Both the webinar and office hour will be held virtually via Zoom, featuring presentations and live discussions.</a:t>
            </a:r>
            <a:endParaRPr sz="1050">
              <a:solidFill>
                <a:schemeClr val="dk1"/>
              </a:solidFill>
            </a:endParaRPr>
          </a:p>
          <a:p>
            <a:pPr indent="0" lvl="0" marL="0" rtl="0" algn="ctr">
              <a:lnSpc>
                <a:spcPct val="150000"/>
              </a:lnSpc>
              <a:spcBef>
                <a:spcPts val="0"/>
              </a:spcBef>
              <a:spcAft>
                <a:spcPts val="0"/>
              </a:spcAft>
              <a:buClr>
                <a:schemeClr val="dk1"/>
              </a:buClr>
              <a:buSzPts val="1100"/>
              <a:buFont typeface="Arial"/>
              <a:buNone/>
            </a:pPr>
            <a:r>
              <a:rPr lang="en" sz="1050">
                <a:solidFill>
                  <a:schemeClr val="dk1"/>
                </a:solidFill>
              </a:rPr>
              <a:t> </a:t>
            </a:r>
            <a:endParaRPr sz="1050">
              <a:solidFill>
                <a:schemeClr val="dk1"/>
              </a:solidFill>
            </a:endParaRPr>
          </a:p>
          <a:p>
            <a:pPr indent="0" lvl="0" marL="0" rtl="0" algn="ctr">
              <a:lnSpc>
                <a:spcPct val="150000"/>
              </a:lnSpc>
              <a:spcBef>
                <a:spcPts val="0"/>
              </a:spcBef>
              <a:spcAft>
                <a:spcPts val="0"/>
              </a:spcAft>
              <a:buClr>
                <a:schemeClr val="dk1"/>
              </a:buClr>
              <a:buSzPts val="1100"/>
              <a:buFont typeface="Arial"/>
              <a:buNone/>
            </a:pPr>
            <a:r>
              <a:rPr b="1" lang="en" sz="1050">
                <a:solidFill>
                  <a:srgbClr val="00476B"/>
                </a:solidFill>
              </a:rPr>
              <a:t>Don't wait – secure your spot today!</a:t>
            </a:r>
            <a:endParaRPr b="1" sz="1050">
              <a:solidFill>
                <a:srgbClr val="00476B"/>
              </a:solidFill>
            </a:endParaRPr>
          </a:p>
          <a:p>
            <a:pPr indent="0" lvl="0" marL="0" rtl="0" algn="ctr">
              <a:lnSpc>
                <a:spcPct val="150000"/>
              </a:lnSpc>
              <a:spcBef>
                <a:spcPts val="0"/>
              </a:spcBef>
              <a:spcAft>
                <a:spcPts val="0"/>
              </a:spcAft>
              <a:buClr>
                <a:schemeClr val="dk1"/>
              </a:buClr>
              <a:buSzPts val="1100"/>
              <a:buFont typeface="Arial"/>
              <a:buNone/>
            </a:pPr>
            <a:r>
              <a:rPr lang="en" sz="1050">
                <a:solidFill>
                  <a:schemeClr val="dk1"/>
                </a:solidFill>
              </a:rPr>
              <a:t> </a:t>
            </a:r>
            <a:endParaRPr sz="1050">
              <a:solidFill>
                <a:schemeClr val="dk1"/>
              </a:solidFill>
            </a:endParaRPr>
          </a:p>
          <a:p>
            <a:pPr indent="0" lvl="0" marL="0" rtl="0" algn="ctr">
              <a:lnSpc>
                <a:spcPct val="150000"/>
              </a:lnSpc>
              <a:spcBef>
                <a:spcPts val="0"/>
              </a:spcBef>
              <a:spcAft>
                <a:spcPts val="0"/>
              </a:spcAft>
              <a:buClr>
                <a:schemeClr val="dk1"/>
              </a:buClr>
              <a:buSzPts val="1100"/>
              <a:buFont typeface="Arial"/>
              <a:buNone/>
            </a:pPr>
            <a:r>
              <a:rPr b="1" lang="en" sz="1200">
                <a:solidFill>
                  <a:srgbClr val="C05711"/>
                </a:solidFill>
              </a:rPr>
              <a:t>Webinar: April 29 | 4 - 5 p.m. ET</a:t>
            </a:r>
            <a:endParaRPr b="1" sz="1200">
              <a:solidFill>
                <a:srgbClr val="C0571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113" name="Google Shape;113;g2cce726d917_0_6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2cd38da663d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Font typeface="Roboto"/>
              <a:buChar char="●"/>
            </a:pPr>
            <a:r>
              <a:rPr lang="en">
                <a:solidFill>
                  <a:schemeClr val="dk1"/>
                </a:solidFill>
                <a:highlight>
                  <a:srgbClr val="FFFFFF"/>
                </a:highlight>
                <a:latin typeface="Roboto"/>
                <a:ea typeface="Roboto"/>
                <a:cs typeface="Roboto"/>
                <a:sym typeface="Roboto"/>
              </a:rPr>
              <a:t>CDC scientists aimed to understand trends in cannabis-involved ED visits among youth during the pandemic.</a:t>
            </a:r>
            <a:endParaRPr>
              <a:solidFill>
                <a:schemeClr val="dk1"/>
              </a:solidFill>
              <a:highlight>
                <a:srgbClr val="FFFFFF"/>
              </a:highlight>
              <a:latin typeface="Roboto"/>
              <a:ea typeface="Roboto"/>
              <a:cs typeface="Roboto"/>
              <a:sym typeface="Roboto"/>
            </a:endParaRPr>
          </a:p>
          <a:p>
            <a:pPr indent="-298450" lvl="0" marL="457200" rtl="0" algn="l">
              <a:lnSpc>
                <a:spcPct val="115000"/>
              </a:lnSpc>
              <a:spcBef>
                <a:spcPts val="0"/>
              </a:spcBef>
              <a:spcAft>
                <a:spcPts val="0"/>
              </a:spcAft>
              <a:buClr>
                <a:schemeClr val="dk1"/>
              </a:buClr>
              <a:buSzPts val="1100"/>
              <a:buFont typeface="Roboto"/>
              <a:buChar char="●"/>
            </a:pPr>
            <a:r>
              <a:rPr b="1" lang="en">
                <a:solidFill>
                  <a:schemeClr val="dk1"/>
                </a:solidFill>
                <a:highlight>
                  <a:srgbClr val="FFFFFF"/>
                </a:highlight>
                <a:latin typeface="Roboto"/>
                <a:ea typeface="Roboto"/>
                <a:cs typeface="Roboto"/>
                <a:sym typeface="Roboto"/>
              </a:rPr>
              <a:t>Collaboration initiated between CDC’s National Center for Injury Prevention and Control (NCIPC) and the National Syndromic Surveillance Program (NSSP).</a:t>
            </a:r>
            <a:endParaRPr b="1">
              <a:solidFill>
                <a:schemeClr val="dk1"/>
              </a:solidFill>
              <a:highlight>
                <a:srgbClr val="FFFFFF"/>
              </a:highlight>
              <a:latin typeface="Roboto"/>
              <a:ea typeface="Roboto"/>
              <a:cs typeface="Roboto"/>
              <a:sym typeface="Roboto"/>
            </a:endParaRPr>
          </a:p>
          <a:p>
            <a:pPr indent="-298450" lvl="0" marL="457200" rtl="0" algn="l">
              <a:lnSpc>
                <a:spcPct val="115000"/>
              </a:lnSpc>
              <a:spcBef>
                <a:spcPts val="0"/>
              </a:spcBef>
              <a:spcAft>
                <a:spcPts val="0"/>
              </a:spcAft>
              <a:buClr>
                <a:schemeClr val="dk1"/>
              </a:buClr>
              <a:buSzPts val="1100"/>
              <a:buFont typeface="Roboto"/>
              <a:buChar char="●"/>
            </a:pPr>
            <a:r>
              <a:t/>
            </a:r>
            <a:endParaRPr b="1">
              <a:solidFill>
                <a:schemeClr val="dk1"/>
              </a:solidFill>
              <a:highlight>
                <a:srgbClr val="FFFFFF"/>
              </a:highlight>
              <a:latin typeface="Roboto"/>
              <a:ea typeface="Roboto"/>
              <a:cs typeface="Roboto"/>
              <a:sym typeface="Roboto"/>
            </a:endParaRPr>
          </a:p>
          <a:p>
            <a:pPr indent="-298450" lvl="0" marL="457200" rtl="0" algn="l">
              <a:lnSpc>
                <a:spcPct val="115000"/>
              </a:lnSpc>
              <a:spcBef>
                <a:spcPts val="0"/>
              </a:spcBef>
              <a:spcAft>
                <a:spcPts val="0"/>
              </a:spcAft>
              <a:buClr>
                <a:schemeClr val="dk1"/>
              </a:buClr>
              <a:buSzPts val="1100"/>
              <a:buFont typeface="Roboto"/>
              <a:buChar char="●"/>
            </a:pPr>
            <a:r>
              <a:rPr b="1" lang="en">
                <a:solidFill>
                  <a:schemeClr val="dk1"/>
                </a:solidFill>
                <a:highlight>
                  <a:srgbClr val="FFFFFF"/>
                </a:highlight>
                <a:latin typeface="Roboto"/>
                <a:ea typeface="Roboto"/>
                <a:cs typeface="Roboto"/>
                <a:sym typeface="Roboto"/>
              </a:rPr>
              <a:t>The study focused on trends in cannabis-involved emergency department visits.</a:t>
            </a:r>
            <a:endParaRPr b="1">
              <a:solidFill>
                <a:schemeClr val="dk1"/>
              </a:solidFill>
              <a:highlight>
                <a:srgbClr val="FFFFFF"/>
              </a:highlight>
              <a:latin typeface="Roboto"/>
              <a:ea typeface="Roboto"/>
              <a:cs typeface="Roboto"/>
              <a:sym typeface="Roboto"/>
            </a:endParaRPr>
          </a:p>
          <a:p>
            <a:pPr indent="-298450" lvl="0" marL="457200" rtl="0" algn="l">
              <a:lnSpc>
                <a:spcPct val="115000"/>
              </a:lnSpc>
              <a:spcBef>
                <a:spcPts val="0"/>
              </a:spcBef>
              <a:spcAft>
                <a:spcPts val="0"/>
              </a:spcAft>
              <a:buClr>
                <a:schemeClr val="dk1"/>
              </a:buClr>
              <a:buSzPts val="1100"/>
              <a:buFont typeface="Roboto"/>
              <a:buChar char="●"/>
            </a:pPr>
            <a:r>
              <a:rPr b="1" lang="en">
                <a:solidFill>
                  <a:schemeClr val="dk1"/>
                </a:solidFill>
                <a:highlight>
                  <a:srgbClr val="FFFFFF"/>
                </a:highlight>
                <a:latin typeface="Roboto"/>
                <a:ea typeface="Roboto"/>
                <a:cs typeface="Roboto"/>
                <a:sym typeface="Roboto"/>
              </a:rPr>
              <a:t>Over 90% of cannabis-involved ED visits in persons aged &lt;25 were among 15–24-year-olds.</a:t>
            </a:r>
            <a:endParaRPr b="1">
              <a:solidFill>
                <a:schemeClr val="dk1"/>
              </a:solidFill>
              <a:highlight>
                <a:srgbClr val="FFFFFF"/>
              </a:highlight>
              <a:latin typeface="Roboto"/>
              <a:ea typeface="Roboto"/>
              <a:cs typeface="Roboto"/>
              <a:sym typeface="Roboto"/>
            </a:endParaRPr>
          </a:p>
          <a:p>
            <a:pPr indent="-298450" lvl="0" marL="457200" rtl="0" algn="l">
              <a:lnSpc>
                <a:spcPct val="115000"/>
              </a:lnSpc>
              <a:spcBef>
                <a:spcPts val="0"/>
              </a:spcBef>
              <a:spcAft>
                <a:spcPts val="0"/>
              </a:spcAft>
              <a:buClr>
                <a:schemeClr val="dk1"/>
              </a:buClr>
              <a:buSzPts val="1100"/>
              <a:buFont typeface="Roboto"/>
              <a:buChar char="●"/>
            </a:pPr>
            <a:r>
              <a:rPr b="1" lang="en">
                <a:solidFill>
                  <a:schemeClr val="dk1"/>
                </a:solidFill>
                <a:highlight>
                  <a:srgbClr val="FFFFFF"/>
                </a:highlight>
                <a:latin typeface="Roboto"/>
                <a:ea typeface="Roboto"/>
                <a:cs typeface="Roboto"/>
                <a:sym typeface="Roboto"/>
              </a:rPr>
              <a:t>Cannabis-involved ED visit rates among youths aged ≤10 exceeded pre-pandemic levels.</a:t>
            </a:r>
            <a:endParaRPr b="1">
              <a:solidFill>
                <a:schemeClr val="dk1"/>
              </a:solidFill>
              <a:highlight>
                <a:srgbClr val="FFFFFF"/>
              </a:highlight>
              <a:latin typeface="Roboto"/>
              <a:ea typeface="Roboto"/>
              <a:cs typeface="Roboto"/>
              <a:sym typeface="Roboto"/>
            </a:endParaRPr>
          </a:p>
          <a:p>
            <a:pPr indent="-298450" lvl="0" marL="457200" rtl="0" algn="l">
              <a:lnSpc>
                <a:spcPct val="115000"/>
              </a:lnSpc>
              <a:spcBef>
                <a:spcPts val="0"/>
              </a:spcBef>
              <a:spcAft>
                <a:spcPts val="0"/>
              </a:spcAft>
              <a:buClr>
                <a:schemeClr val="dk1"/>
              </a:buClr>
              <a:buSzPts val="1100"/>
              <a:buFont typeface="Roboto"/>
              <a:buChar char="●"/>
            </a:pPr>
            <a:r>
              <a:rPr b="1" lang="en">
                <a:solidFill>
                  <a:schemeClr val="dk1"/>
                </a:solidFill>
                <a:highlight>
                  <a:srgbClr val="FFFFFF"/>
                </a:highlight>
                <a:latin typeface="Roboto"/>
                <a:ea typeface="Roboto"/>
                <a:cs typeface="Roboto"/>
                <a:sym typeface="Roboto"/>
              </a:rPr>
              <a:t>Rate of cannabis-involved ED visits among females aged 11–14 surpassed males early in the pandemic.</a:t>
            </a:r>
            <a:endParaRPr b="1">
              <a:solidFill>
                <a:schemeClr val="dk1"/>
              </a:solidFill>
              <a:highlight>
                <a:srgbClr val="FFFFFF"/>
              </a:highlight>
              <a:latin typeface="Roboto"/>
              <a:ea typeface="Roboto"/>
              <a:cs typeface="Roboto"/>
              <a:sym typeface="Roboto"/>
            </a:endParaRPr>
          </a:p>
          <a:p>
            <a:pPr indent="-298450" lvl="0" marL="457200" rtl="0" algn="l">
              <a:lnSpc>
                <a:spcPct val="115000"/>
              </a:lnSpc>
              <a:spcBef>
                <a:spcPts val="0"/>
              </a:spcBef>
              <a:spcAft>
                <a:spcPts val="0"/>
              </a:spcAft>
              <a:buClr>
                <a:schemeClr val="dk1"/>
              </a:buClr>
              <a:buSzPts val="1100"/>
              <a:buFont typeface="Roboto"/>
              <a:buChar char="●"/>
            </a:pPr>
            <a:r>
              <a:rPr b="1" lang="en">
                <a:solidFill>
                  <a:schemeClr val="dk1"/>
                </a:solidFill>
                <a:highlight>
                  <a:srgbClr val="FFFFFF"/>
                </a:highlight>
                <a:latin typeface="Roboto"/>
                <a:ea typeface="Roboto"/>
                <a:cs typeface="Roboto"/>
                <a:sym typeface="Roboto"/>
              </a:rPr>
              <a:t>This suggests differing coping strategies by sex during the pandemic.</a:t>
            </a:r>
            <a:endParaRPr b="1">
              <a:solidFill>
                <a:schemeClr val="dk1"/>
              </a:solidFill>
              <a:highlight>
                <a:srgbClr val="FFFFFF"/>
              </a:highlight>
              <a:latin typeface="Roboto"/>
              <a:ea typeface="Roboto"/>
              <a:cs typeface="Roboto"/>
              <a:sym typeface="Roboto"/>
            </a:endParaRPr>
          </a:p>
          <a:p>
            <a:pPr indent="-298450" lvl="0" marL="457200" rtl="0" algn="l">
              <a:lnSpc>
                <a:spcPct val="115000"/>
              </a:lnSpc>
              <a:spcBef>
                <a:spcPts val="0"/>
              </a:spcBef>
              <a:spcAft>
                <a:spcPts val="0"/>
              </a:spcAft>
              <a:buClr>
                <a:schemeClr val="dk1"/>
              </a:buClr>
              <a:buSzPts val="1100"/>
              <a:buFont typeface="Roboto"/>
              <a:buChar char="●"/>
            </a:pPr>
            <a:r>
              <a:rPr lang="en">
                <a:solidFill>
                  <a:schemeClr val="dk1"/>
                </a:solidFill>
                <a:highlight>
                  <a:srgbClr val="FFFFFF"/>
                </a:highlight>
                <a:latin typeface="Roboto"/>
                <a:ea typeface="Roboto"/>
                <a:cs typeface="Roboto"/>
                <a:sym typeface="Roboto"/>
              </a:rPr>
              <a:t>While supported in literature, this study was the first to show acute increase in cannabis-involved ED visits during COVID-19 among youth.</a:t>
            </a:r>
            <a:endParaRPr>
              <a:solidFill>
                <a:schemeClr val="dk1"/>
              </a:solidFill>
              <a:highlight>
                <a:srgbClr val="FFFFFF"/>
              </a:highlight>
              <a:latin typeface="Roboto"/>
              <a:ea typeface="Roboto"/>
              <a:cs typeface="Roboto"/>
              <a:sym typeface="Roboto"/>
            </a:endParaRPr>
          </a:p>
          <a:p>
            <a:pPr indent="-298450" lvl="0" marL="457200" rtl="0" algn="l">
              <a:lnSpc>
                <a:spcPct val="115000"/>
              </a:lnSpc>
              <a:spcBef>
                <a:spcPts val="0"/>
              </a:spcBef>
              <a:spcAft>
                <a:spcPts val="0"/>
              </a:spcAft>
              <a:buClr>
                <a:schemeClr val="dk1"/>
              </a:buClr>
              <a:buSzPts val="1100"/>
              <a:buFont typeface="Roboto"/>
              <a:buChar char="●"/>
            </a:pPr>
            <a:r>
              <a:rPr lang="en">
                <a:solidFill>
                  <a:schemeClr val="dk1"/>
                </a:solidFill>
                <a:highlight>
                  <a:srgbClr val="FFFFFF"/>
                </a:highlight>
                <a:latin typeface="Roboto"/>
                <a:ea typeface="Roboto"/>
                <a:cs typeface="Roboto"/>
                <a:sym typeface="Roboto"/>
              </a:rPr>
              <a:t>Importance of raising clinicians’ awareness of increasing cannabis-involved ED visits for early diagnosis.</a:t>
            </a:r>
            <a:endParaRPr>
              <a:solidFill>
                <a:schemeClr val="dk1"/>
              </a:solidFill>
              <a:highlight>
                <a:srgbClr val="FFFFFF"/>
              </a:highlight>
              <a:latin typeface="Roboto"/>
              <a:ea typeface="Roboto"/>
              <a:cs typeface="Roboto"/>
              <a:sym typeface="Roboto"/>
            </a:endParaRPr>
          </a:p>
          <a:p>
            <a:pPr indent="-298450" lvl="0" marL="457200" rtl="0" algn="l">
              <a:lnSpc>
                <a:spcPct val="115000"/>
              </a:lnSpc>
              <a:spcBef>
                <a:spcPts val="0"/>
              </a:spcBef>
              <a:spcAft>
                <a:spcPts val="0"/>
              </a:spcAft>
              <a:buClr>
                <a:schemeClr val="dk1"/>
              </a:buClr>
              <a:buSzPts val="1100"/>
              <a:buFont typeface="Roboto"/>
              <a:buChar char="●"/>
            </a:pPr>
            <a:r>
              <a:rPr lang="en">
                <a:solidFill>
                  <a:schemeClr val="dk1"/>
                </a:solidFill>
                <a:highlight>
                  <a:srgbClr val="FFFFFF"/>
                </a:highlight>
                <a:latin typeface="Roboto"/>
                <a:ea typeface="Roboto"/>
                <a:cs typeface="Roboto"/>
                <a:sym typeface="Roboto"/>
              </a:rPr>
              <a:t>Importance of informing adults to store cannabis products safely to prevent access by children.</a:t>
            </a:r>
            <a:endParaRPr>
              <a:solidFill>
                <a:schemeClr val="dk1"/>
              </a:solidFill>
              <a:highlight>
                <a:srgbClr val="FFFFFF"/>
              </a:highlight>
              <a:latin typeface="Roboto"/>
              <a:ea typeface="Roboto"/>
              <a:cs typeface="Roboto"/>
              <a:sym typeface="Roboto"/>
            </a:endParaRPr>
          </a:p>
          <a:p>
            <a:pPr indent="-298450" lvl="0" marL="457200" rtl="0" algn="l">
              <a:lnSpc>
                <a:spcPct val="115000"/>
              </a:lnSpc>
              <a:spcBef>
                <a:spcPts val="0"/>
              </a:spcBef>
              <a:spcAft>
                <a:spcPts val="0"/>
              </a:spcAft>
              <a:buClr>
                <a:schemeClr val="dk1"/>
              </a:buClr>
              <a:buSzPts val="1100"/>
              <a:buFont typeface="Roboto"/>
              <a:buChar char="●"/>
            </a:pPr>
            <a:r>
              <a:rPr lang="en">
                <a:solidFill>
                  <a:schemeClr val="dk1"/>
                </a:solidFill>
                <a:highlight>
                  <a:srgbClr val="FFFFFF"/>
                </a:highlight>
                <a:latin typeface="Roboto"/>
                <a:ea typeface="Roboto"/>
                <a:cs typeface="Roboto"/>
                <a:sym typeface="Roboto"/>
              </a:rPr>
              <a:t>Communities can implement evidence-based programs to improve coping and problem-solving skills among young people to decrease substance use.</a:t>
            </a:r>
            <a:endParaRPr>
              <a:solidFill>
                <a:schemeClr val="dk1"/>
              </a:solidFill>
              <a:highlight>
                <a:srgbClr val="FFFFFF"/>
              </a:highlight>
              <a:latin typeface="Roboto"/>
              <a:ea typeface="Roboto"/>
              <a:cs typeface="Roboto"/>
              <a:sym typeface="Roboto"/>
            </a:endParaRPr>
          </a:p>
          <a:p>
            <a:pPr indent="-298450" lvl="0" marL="457200" rtl="0" algn="l">
              <a:lnSpc>
                <a:spcPct val="115000"/>
              </a:lnSpc>
              <a:spcBef>
                <a:spcPts val="0"/>
              </a:spcBef>
              <a:spcAft>
                <a:spcPts val="0"/>
              </a:spcAft>
              <a:buClr>
                <a:schemeClr val="dk1"/>
              </a:buClr>
              <a:buSzPts val="1100"/>
              <a:buFont typeface="Roboto"/>
              <a:buChar char="●"/>
            </a:pPr>
            <a:r>
              <a:rPr b="1" lang="en">
                <a:solidFill>
                  <a:schemeClr val="dk1"/>
                </a:solidFill>
                <a:highlight>
                  <a:srgbClr val="FFFFFF"/>
                </a:highlight>
                <a:latin typeface="Roboto"/>
                <a:ea typeface="Roboto"/>
                <a:cs typeface="Roboto"/>
                <a:sym typeface="Roboto"/>
              </a:rPr>
              <a:t>CDC’s monitoring of ED data enables quick response to emerging health threats.</a:t>
            </a:r>
            <a:endParaRPr b="1">
              <a:solidFill>
                <a:schemeClr val="dk1"/>
              </a:solidFill>
              <a:highlight>
                <a:srgbClr val="FFFFFF"/>
              </a:highlight>
              <a:latin typeface="Roboto"/>
              <a:ea typeface="Roboto"/>
              <a:cs typeface="Roboto"/>
              <a:sym typeface="Roboto"/>
            </a:endParaRPr>
          </a:p>
          <a:p>
            <a:pPr indent="-298450" lvl="0" marL="457200" rtl="0" algn="l">
              <a:lnSpc>
                <a:spcPct val="115000"/>
              </a:lnSpc>
              <a:spcBef>
                <a:spcPts val="0"/>
              </a:spcBef>
              <a:spcAft>
                <a:spcPts val="0"/>
              </a:spcAft>
              <a:buClr>
                <a:schemeClr val="dk1"/>
              </a:buClr>
              <a:buSzPts val="1100"/>
              <a:buFont typeface="Roboto"/>
              <a:buChar char="●"/>
            </a:pPr>
            <a:r>
              <a:rPr b="1" lang="en">
                <a:solidFill>
                  <a:schemeClr val="dk1"/>
                </a:solidFill>
                <a:highlight>
                  <a:srgbClr val="FFFFFF"/>
                </a:highlight>
                <a:latin typeface="Roboto"/>
                <a:ea typeface="Roboto"/>
                <a:cs typeface="Roboto"/>
                <a:sym typeface="Roboto"/>
              </a:rPr>
              <a:t>Monitoring helps identify subgroups within the population at greatest risk of adverse events.</a:t>
            </a:r>
            <a:endParaRPr b="1">
              <a:solidFill>
                <a:schemeClr val="dk1"/>
              </a:solidFill>
              <a:highlight>
                <a:srgbClr val="FFFFFF"/>
              </a:highlight>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b="1" sz="1050">
              <a:solidFill>
                <a:schemeClr val="dk1"/>
              </a:solidFill>
            </a:endParaRPr>
          </a:p>
          <a:p>
            <a:pPr indent="0" lvl="0" marL="0" rtl="0" algn="l">
              <a:lnSpc>
                <a:spcPct val="100000"/>
              </a:lnSpc>
              <a:spcBef>
                <a:spcPts val="0"/>
              </a:spcBef>
              <a:spcAft>
                <a:spcPts val="0"/>
              </a:spcAft>
              <a:buSzPts val="1100"/>
              <a:buNone/>
            </a:pPr>
            <a:r>
              <a:t/>
            </a:r>
            <a:endParaRPr b="1"/>
          </a:p>
        </p:txBody>
      </p:sp>
      <p:sp>
        <p:nvSpPr>
          <p:cNvPr id="129" name="Google Shape;129;g2cd38da663d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2cd4b7ef675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solidFill>
                  <a:srgbClr val="222222"/>
                </a:solidFill>
                <a:highlight>
                  <a:srgbClr val="FFFFFF"/>
                </a:highlight>
              </a:rPr>
              <a:t>The NSSP team is working with CDC’s National Center for Environmental Health (NCEH) to convene a workgroup in which NSSP and public health jurisdictions can exchange ideas, local response plans, and heat-related analyses. If you’ve used ED data for a heat-related response or want to get involved, please email your contact information to </a:t>
            </a:r>
            <a:r>
              <a:rPr lang="en">
                <a:solidFill>
                  <a:srgbClr val="1155CC"/>
                </a:solidFill>
                <a:highlight>
                  <a:srgbClr val="FFFFFF"/>
                </a:highlight>
              </a:rPr>
              <a:t>NSSP@cdc.gov</a:t>
            </a:r>
            <a:r>
              <a:rPr lang="en">
                <a:solidFill>
                  <a:srgbClr val="222222"/>
                </a:solidFill>
                <a:highlight>
                  <a:srgbClr val="FFFFFF"/>
                </a:highlight>
              </a:rPr>
              <a:t>, and we’ll send you an invitation to join. One of the first discussion topics will be a new heat-risk tool that the National Weather Service created in partnership with NCEH. The NCEH is especially interested in working with jurisdictions to evaluate and refine this prototype using local emergency department data.</a:t>
            </a:r>
            <a:endParaRPr>
              <a:solidFill>
                <a:srgbClr val="222222"/>
              </a:solidFill>
              <a:highlight>
                <a:srgbClr val="FFFFFF"/>
              </a:highlight>
            </a:endParaRPr>
          </a:p>
          <a:p>
            <a:pPr indent="0" lvl="0" marL="0" rtl="0" algn="l">
              <a:lnSpc>
                <a:spcPct val="100000"/>
              </a:lnSpc>
              <a:spcBef>
                <a:spcPts val="0"/>
              </a:spcBef>
              <a:spcAft>
                <a:spcPts val="0"/>
              </a:spcAft>
              <a:buSzPts val="1100"/>
              <a:buNone/>
            </a:pPr>
            <a:r>
              <a:t/>
            </a:r>
            <a:endParaRPr>
              <a:solidFill>
                <a:srgbClr val="222222"/>
              </a:solidFill>
              <a:highlight>
                <a:srgbClr val="FFFFFF"/>
              </a:highlight>
            </a:endParaRPr>
          </a:p>
          <a:p>
            <a:pPr indent="-342900" lvl="0" marL="457200" rtl="0" algn="l">
              <a:lnSpc>
                <a:spcPct val="115000"/>
              </a:lnSpc>
              <a:spcBef>
                <a:spcPts val="0"/>
              </a:spcBef>
              <a:spcAft>
                <a:spcPts val="0"/>
              </a:spcAft>
              <a:buClr>
                <a:srgbClr val="222222"/>
              </a:buClr>
              <a:buSzPts val="1800"/>
              <a:buChar char="●"/>
            </a:pPr>
            <a:r>
              <a:rPr lang="en" sz="1800">
                <a:solidFill>
                  <a:srgbClr val="222222"/>
                </a:solidFill>
                <a:highlight>
                  <a:schemeClr val="lt1"/>
                </a:highlight>
              </a:rPr>
              <a:t>Goal of Workgroup to evaluate performance or HeatRisk using historical state and/or county-level NSSP data.</a:t>
            </a:r>
            <a:endParaRPr sz="1800">
              <a:solidFill>
                <a:srgbClr val="222222"/>
              </a:solidFill>
              <a:highlight>
                <a:schemeClr val="lt1"/>
              </a:highlight>
            </a:endParaRPr>
          </a:p>
          <a:p>
            <a:pPr indent="-342900" lvl="0" marL="457200" rtl="0" algn="l">
              <a:lnSpc>
                <a:spcPct val="115000"/>
              </a:lnSpc>
              <a:spcBef>
                <a:spcPts val="0"/>
              </a:spcBef>
              <a:spcAft>
                <a:spcPts val="0"/>
              </a:spcAft>
              <a:buClr>
                <a:srgbClr val="222222"/>
              </a:buClr>
              <a:buSzPts val="1800"/>
              <a:buChar char="●"/>
            </a:pPr>
            <a:r>
              <a:rPr lang="en" sz="1800">
                <a:solidFill>
                  <a:srgbClr val="222222"/>
                </a:solidFill>
                <a:highlight>
                  <a:schemeClr val="lt1"/>
                </a:highlight>
              </a:rPr>
              <a:t>Incorporate state and sub-state data for the purpose of these collaborative data-use projects. </a:t>
            </a:r>
            <a:endParaRPr sz="1800">
              <a:solidFill>
                <a:srgbClr val="222222"/>
              </a:solidFill>
              <a:highlight>
                <a:schemeClr val="lt1"/>
              </a:highlight>
            </a:endParaRPr>
          </a:p>
          <a:p>
            <a:pPr indent="0" lvl="0" marL="0" rtl="0" algn="l">
              <a:lnSpc>
                <a:spcPct val="115000"/>
              </a:lnSpc>
              <a:spcBef>
                <a:spcPts val="1200"/>
              </a:spcBef>
              <a:spcAft>
                <a:spcPts val="0"/>
              </a:spcAft>
              <a:buNone/>
            </a:pPr>
            <a:r>
              <a:rPr lang="en" sz="950">
                <a:solidFill>
                  <a:srgbClr val="212529"/>
                </a:solidFill>
                <a:highlight>
                  <a:srgbClr val="FFFFFF"/>
                </a:highlight>
                <a:latin typeface="Roboto"/>
                <a:ea typeface="Roboto"/>
                <a:cs typeface="Roboto"/>
                <a:sym typeface="Roboto"/>
              </a:rPr>
              <a:t>The NWS HeatRisk Prototype is a color-numeric-based index that provides a forecast risk of heat-related impacts to occur over a 24-hour period. HeatRisk takes into consideration:</a:t>
            </a:r>
            <a:endParaRPr sz="950">
              <a:solidFill>
                <a:srgbClr val="212529"/>
              </a:solidFill>
              <a:highlight>
                <a:srgbClr val="FFFFFF"/>
              </a:highlight>
              <a:latin typeface="Roboto"/>
              <a:ea typeface="Roboto"/>
              <a:cs typeface="Roboto"/>
              <a:sym typeface="Roboto"/>
            </a:endParaRPr>
          </a:p>
          <a:p>
            <a:pPr indent="-288925" lvl="0" marL="457200" rtl="0" algn="l">
              <a:lnSpc>
                <a:spcPct val="115000"/>
              </a:lnSpc>
              <a:spcBef>
                <a:spcPts val="1200"/>
              </a:spcBef>
              <a:spcAft>
                <a:spcPts val="0"/>
              </a:spcAft>
              <a:buClr>
                <a:srgbClr val="212529"/>
              </a:buClr>
              <a:buSzPts val="950"/>
              <a:buFont typeface="Roboto"/>
              <a:buChar char="●"/>
            </a:pPr>
            <a:r>
              <a:rPr lang="en" sz="950">
                <a:solidFill>
                  <a:srgbClr val="212529"/>
                </a:solidFill>
                <a:highlight>
                  <a:srgbClr val="FFFFFF"/>
                </a:highlight>
                <a:latin typeface="Roboto"/>
                <a:ea typeface="Roboto"/>
                <a:cs typeface="Roboto"/>
                <a:sym typeface="Roboto"/>
              </a:rPr>
              <a:t>How unusual the heat is for the time of the year</a:t>
            </a:r>
            <a:endParaRPr sz="950">
              <a:solidFill>
                <a:srgbClr val="212529"/>
              </a:solidFill>
              <a:highlight>
                <a:srgbClr val="FFFFFF"/>
              </a:highlight>
              <a:latin typeface="Roboto"/>
              <a:ea typeface="Roboto"/>
              <a:cs typeface="Roboto"/>
              <a:sym typeface="Roboto"/>
            </a:endParaRPr>
          </a:p>
          <a:p>
            <a:pPr indent="-288925" lvl="0" marL="457200" rtl="0" algn="l">
              <a:lnSpc>
                <a:spcPct val="115000"/>
              </a:lnSpc>
              <a:spcBef>
                <a:spcPts val="0"/>
              </a:spcBef>
              <a:spcAft>
                <a:spcPts val="0"/>
              </a:spcAft>
              <a:buClr>
                <a:srgbClr val="212529"/>
              </a:buClr>
              <a:buSzPts val="950"/>
              <a:buFont typeface="Roboto"/>
              <a:buChar char="●"/>
            </a:pPr>
            <a:r>
              <a:rPr lang="en" sz="950">
                <a:solidFill>
                  <a:srgbClr val="212529"/>
                </a:solidFill>
                <a:highlight>
                  <a:srgbClr val="FFFFFF"/>
                </a:highlight>
                <a:latin typeface="Roboto"/>
                <a:ea typeface="Roboto"/>
                <a:cs typeface="Roboto"/>
                <a:sym typeface="Roboto"/>
              </a:rPr>
              <a:t>The duration of the heat including both daytime and nighttime temperatures</a:t>
            </a:r>
            <a:endParaRPr sz="950">
              <a:solidFill>
                <a:srgbClr val="212529"/>
              </a:solidFill>
              <a:highlight>
                <a:srgbClr val="FFFFFF"/>
              </a:highlight>
              <a:latin typeface="Roboto"/>
              <a:ea typeface="Roboto"/>
              <a:cs typeface="Roboto"/>
              <a:sym typeface="Roboto"/>
            </a:endParaRPr>
          </a:p>
          <a:p>
            <a:pPr indent="-288925" lvl="0" marL="457200" rtl="0" algn="l">
              <a:lnSpc>
                <a:spcPct val="115000"/>
              </a:lnSpc>
              <a:spcBef>
                <a:spcPts val="0"/>
              </a:spcBef>
              <a:spcAft>
                <a:spcPts val="0"/>
              </a:spcAft>
              <a:buClr>
                <a:srgbClr val="212529"/>
              </a:buClr>
              <a:buSzPts val="950"/>
              <a:buFont typeface="Roboto"/>
              <a:buChar char="●"/>
            </a:pPr>
            <a:r>
              <a:rPr lang="en" sz="950">
                <a:solidFill>
                  <a:srgbClr val="212529"/>
                </a:solidFill>
                <a:highlight>
                  <a:srgbClr val="FFFFFF"/>
                </a:highlight>
                <a:latin typeface="Roboto"/>
                <a:ea typeface="Roboto"/>
                <a:cs typeface="Roboto"/>
                <a:sym typeface="Roboto"/>
              </a:rPr>
              <a:t>If those temperatures pose an elevated risk of heat-related impacts based on data from the CDC</a:t>
            </a:r>
            <a:endParaRPr sz="950">
              <a:solidFill>
                <a:srgbClr val="212529"/>
              </a:solidFill>
              <a:highlight>
                <a:srgbClr val="FFFFFF"/>
              </a:highlight>
              <a:latin typeface="Roboto"/>
              <a:ea typeface="Roboto"/>
              <a:cs typeface="Roboto"/>
              <a:sym typeface="Roboto"/>
            </a:endParaRPr>
          </a:p>
          <a:p>
            <a:pPr indent="0" lvl="0" marL="0" rtl="0" algn="l">
              <a:lnSpc>
                <a:spcPct val="115000"/>
              </a:lnSpc>
              <a:spcBef>
                <a:spcPts val="0"/>
              </a:spcBef>
              <a:spcAft>
                <a:spcPts val="1200"/>
              </a:spcAft>
              <a:buNone/>
            </a:pPr>
            <a:r>
              <a:t/>
            </a:r>
            <a:endParaRPr sz="1800">
              <a:solidFill>
                <a:srgbClr val="222222"/>
              </a:solidFill>
              <a:highlight>
                <a:schemeClr val="lt1"/>
              </a:highlight>
            </a:endParaRPr>
          </a:p>
        </p:txBody>
      </p:sp>
      <p:sp>
        <p:nvSpPr>
          <p:cNvPr id="145" name="Google Shape;145;g2cd4b7ef675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2cce726d917_0_7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15000"/>
              </a:lnSpc>
              <a:spcBef>
                <a:spcPts val="800"/>
              </a:spcBef>
              <a:spcAft>
                <a:spcPts val="0"/>
              </a:spcAft>
              <a:buClr>
                <a:srgbClr val="222222"/>
              </a:buClr>
              <a:buSzPts val="1100"/>
              <a:buChar char="●"/>
            </a:pPr>
            <a:r>
              <a:rPr b="1" lang="en">
                <a:solidFill>
                  <a:srgbClr val="222222"/>
                </a:solidFill>
                <a:highlight>
                  <a:schemeClr val="lt1"/>
                </a:highlight>
              </a:rPr>
              <a:t>New CCDD Categories in NSSP ESSENCE.</a:t>
            </a:r>
            <a:r>
              <a:rPr lang="en">
                <a:solidFill>
                  <a:srgbClr val="222222"/>
                </a:solidFill>
                <a:highlight>
                  <a:schemeClr val="lt1"/>
                </a:highlight>
              </a:rPr>
              <a:t> On February 21, 2024, CDC added two Chief Complaint Discharge Diagnoses categories to ESSENCE: (1) Suspected Child Abuse and Neglect v1 and (2) CDC Youth Violence v1. On March 7, 2024, we added another category: CDC Asthma CCDD v1.</a:t>
            </a:r>
            <a:endParaRPr>
              <a:solidFill>
                <a:srgbClr val="222222"/>
              </a:solidFill>
              <a:highlight>
                <a:schemeClr val="lt1"/>
              </a:highlight>
            </a:endParaRPr>
          </a:p>
          <a:p>
            <a:pPr indent="-298450" lvl="0" marL="457200" rtl="0" algn="l">
              <a:lnSpc>
                <a:spcPct val="115000"/>
              </a:lnSpc>
              <a:spcBef>
                <a:spcPts val="0"/>
              </a:spcBef>
              <a:spcAft>
                <a:spcPts val="0"/>
              </a:spcAft>
              <a:buClr>
                <a:srgbClr val="222222"/>
              </a:buClr>
              <a:buSzPts val="1100"/>
              <a:buChar char="●"/>
            </a:pPr>
            <a:r>
              <a:rPr b="1" lang="en">
                <a:solidFill>
                  <a:srgbClr val="222222"/>
                </a:solidFill>
                <a:highlight>
                  <a:schemeClr val="lt1"/>
                </a:highlight>
              </a:rPr>
              <a:t>Syndrome Definitions Added to Knowledge Repository.</a:t>
            </a:r>
            <a:r>
              <a:rPr lang="en">
                <a:solidFill>
                  <a:srgbClr val="222222"/>
                </a:solidFill>
                <a:highlight>
                  <a:schemeClr val="lt1"/>
                </a:highlight>
              </a:rPr>
              <a:t> The new definitions are Youth Violence v1, All Drug Overdose v3 Parsed, Cocaine Overdose v2 Parsed, Stimulant Overdose v4 Parsed, and Methamphetamine Overdose v1 Parsed. </a:t>
            </a:r>
            <a:endParaRPr>
              <a:solidFill>
                <a:srgbClr val="222222"/>
              </a:solidFill>
              <a:highlight>
                <a:schemeClr val="lt1"/>
              </a:highlight>
            </a:endParaRPr>
          </a:p>
          <a:p>
            <a:pPr indent="-298450" lvl="0" marL="457200" rtl="0" algn="l">
              <a:lnSpc>
                <a:spcPct val="115000"/>
              </a:lnSpc>
              <a:spcBef>
                <a:spcPts val="0"/>
              </a:spcBef>
              <a:spcAft>
                <a:spcPts val="0"/>
              </a:spcAft>
              <a:buClr>
                <a:srgbClr val="222222"/>
              </a:buClr>
              <a:buSzPts val="1100"/>
              <a:buChar char="●"/>
            </a:pPr>
            <a:r>
              <a:rPr b="1" lang="en">
                <a:solidFill>
                  <a:srgbClr val="222222"/>
                </a:solidFill>
                <a:highlight>
                  <a:schemeClr val="lt1"/>
                </a:highlight>
              </a:rPr>
              <a:t>Syndrome Definitions in the Works</a:t>
            </a:r>
            <a:endParaRPr b="1">
              <a:solidFill>
                <a:srgbClr val="222222"/>
              </a:solidFill>
              <a:highlight>
                <a:schemeClr val="lt1"/>
              </a:highlight>
            </a:endParaRPr>
          </a:p>
          <a:p>
            <a:pPr indent="-298450" lvl="1" marL="914400" rtl="0" algn="l">
              <a:lnSpc>
                <a:spcPct val="115000"/>
              </a:lnSpc>
              <a:spcBef>
                <a:spcPts val="0"/>
              </a:spcBef>
              <a:spcAft>
                <a:spcPts val="0"/>
              </a:spcAft>
              <a:buClr>
                <a:srgbClr val="222222"/>
              </a:buClr>
              <a:buSzPts val="1100"/>
              <a:buChar char="○"/>
            </a:pPr>
            <a:r>
              <a:rPr lang="en">
                <a:solidFill>
                  <a:srgbClr val="222222"/>
                </a:solidFill>
                <a:highlight>
                  <a:schemeClr val="lt1"/>
                </a:highlight>
              </a:rPr>
              <a:t>Sexually transmitted infections: chlamydia, gonorrhea, syphilis, and congenital syphilis</a:t>
            </a:r>
            <a:endParaRPr>
              <a:solidFill>
                <a:srgbClr val="222222"/>
              </a:solidFill>
              <a:highlight>
                <a:schemeClr val="lt1"/>
              </a:highlight>
            </a:endParaRPr>
          </a:p>
          <a:p>
            <a:pPr indent="-298450" lvl="1" marL="914400" rtl="0" algn="l">
              <a:lnSpc>
                <a:spcPct val="115000"/>
              </a:lnSpc>
              <a:spcBef>
                <a:spcPts val="0"/>
              </a:spcBef>
              <a:spcAft>
                <a:spcPts val="0"/>
              </a:spcAft>
              <a:buClr>
                <a:srgbClr val="222222"/>
              </a:buClr>
              <a:buSzPts val="1100"/>
              <a:buChar char="○"/>
            </a:pPr>
            <a:r>
              <a:rPr lang="en">
                <a:solidFill>
                  <a:srgbClr val="222222"/>
                </a:solidFill>
                <a:highlight>
                  <a:schemeClr val="lt1"/>
                </a:highlight>
              </a:rPr>
              <a:t>Reportable conditions: simple versions of ~83 new CCDD categories, including dengue, malaria, paralytic polio, cholera, Hepatitis B, Marburg, rabies PEP administered, Meningococcal disease, Mumps, Hemolytic uremic syndrome, Zika (non-congenital), Zika (congenital), and Ebola</a:t>
            </a:r>
            <a:endParaRPr>
              <a:solidFill>
                <a:srgbClr val="222222"/>
              </a:solidFill>
              <a:highlight>
                <a:schemeClr val="lt1"/>
              </a:highlight>
            </a:endParaRPr>
          </a:p>
          <a:p>
            <a:pPr indent="-298450" lvl="1" marL="914400" rtl="0" algn="l">
              <a:lnSpc>
                <a:spcPct val="115000"/>
              </a:lnSpc>
              <a:spcBef>
                <a:spcPts val="0"/>
              </a:spcBef>
              <a:spcAft>
                <a:spcPts val="0"/>
              </a:spcAft>
              <a:buClr>
                <a:srgbClr val="222222"/>
              </a:buClr>
              <a:buSzPts val="1100"/>
              <a:buChar char="○"/>
            </a:pPr>
            <a:r>
              <a:rPr lang="en">
                <a:solidFill>
                  <a:srgbClr val="222222"/>
                </a:solidFill>
                <a:highlight>
                  <a:schemeClr val="lt1"/>
                </a:highlight>
              </a:rPr>
              <a:t>Cardiovascular conditions (broad), myocardial infarction, and stroke</a:t>
            </a:r>
            <a:endParaRPr>
              <a:solidFill>
                <a:srgbClr val="222222"/>
              </a:solidFill>
              <a:highlight>
                <a:schemeClr val="lt1"/>
              </a:highlight>
            </a:endParaRPr>
          </a:p>
          <a:p>
            <a:pPr indent="-298450" lvl="1" marL="914400" rtl="0" algn="l">
              <a:lnSpc>
                <a:spcPct val="115000"/>
              </a:lnSpc>
              <a:spcBef>
                <a:spcPts val="0"/>
              </a:spcBef>
              <a:spcAft>
                <a:spcPts val="0"/>
              </a:spcAft>
              <a:buClr>
                <a:srgbClr val="222222"/>
              </a:buClr>
              <a:buSzPts val="1100"/>
              <a:buChar char="○"/>
            </a:pPr>
            <a:r>
              <a:rPr lang="en">
                <a:solidFill>
                  <a:srgbClr val="222222"/>
                </a:solidFill>
                <a:highlight>
                  <a:schemeClr val="lt1"/>
                </a:highlight>
              </a:rPr>
              <a:t>Asthma v2</a:t>
            </a:r>
            <a:endParaRPr/>
          </a:p>
        </p:txBody>
      </p:sp>
      <p:sp>
        <p:nvSpPr>
          <p:cNvPr id="162" name="Google Shape;162;g2cce726d917_0_7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2cce726d917_0_8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222222"/>
                </a:solidFill>
                <a:highlight>
                  <a:srgbClr val="FFFFFF"/>
                </a:highlight>
              </a:rPr>
              <a:t>Admit Reason: 59.26%</a:t>
            </a:r>
            <a:endParaRPr>
              <a:solidFill>
                <a:srgbClr val="222222"/>
              </a:solidFill>
              <a:highlight>
                <a:srgbClr val="FFFFFF"/>
              </a:highlight>
            </a:endParaRPr>
          </a:p>
          <a:p>
            <a:pPr indent="0" lvl="0" marL="0" rtl="0" algn="l">
              <a:spcBef>
                <a:spcPts val="0"/>
              </a:spcBef>
              <a:spcAft>
                <a:spcPts val="0"/>
              </a:spcAft>
              <a:buClr>
                <a:schemeClr val="dk1"/>
              </a:buClr>
              <a:buSzPts val="1100"/>
              <a:buFont typeface="Arial"/>
              <a:buNone/>
            </a:pPr>
            <a:r>
              <a:rPr lang="en">
                <a:solidFill>
                  <a:srgbClr val="222222"/>
                </a:solidFill>
                <a:highlight>
                  <a:srgbClr val="FFFFFF"/>
                </a:highlight>
              </a:rPr>
              <a:t>Diagnosis Code: 59.26%</a:t>
            </a:r>
            <a:endParaRPr>
              <a:solidFill>
                <a:srgbClr val="222222"/>
              </a:solidFill>
              <a:highlight>
                <a:srgbClr val="FFFFFF"/>
              </a:highlight>
            </a:endParaRPr>
          </a:p>
          <a:p>
            <a:pPr indent="0" lvl="0" marL="0" rtl="0" algn="l">
              <a:spcBef>
                <a:spcPts val="0"/>
              </a:spcBef>
              <a:spcAft>
                <a:spcPts val="0"/>
              </a:spcAft>
              <a:buClr>
                <a:schemeClr val="dk1"/>
              </a:buClr>
              <a:buSzPts val="1100"/>
              <a:buFont typeface="Arial"/>
              <a:buNone/>
            </a:pPr>
            <a:r>
              <a:rPr lang="en">
                <a:solidFill>
                  <a:srgbClr val="222222"/>
                </a:solidFill>
                <a:highlight>
                  <a:srgbClr val="FFFFFF"/>
                </a:highlight>
              </a:rPr>
              <a:t>Diagnosis Type: 59.26%</a:t>
            </a:r>
            <a:endParaRPr>
              <a:solidFill>
                <a:srgbClr val="222222"/>
              </a:solidFill>
              <a:highlight>
                <a:srgbClr val="FFFFFF"/>
              </a:highlight>
            </a:endParaRPr>
          </a:p>
          <a:p>
            <a:pPr indent="0" lvl="0" marL="0" rtl="0" algn="l">
              <a:spcBef>
                <a:spcPts val="0"/>
              </a:spcBef>
              <a:spcAft>
                <a:spcPts val="0"/>
              </a:spcAft>
              <a:buClr>
                <a:schemeClr val="dk1"/>
              </a:buClr>
              <a:buSzPts val="1100"/>
              <a:buFont typeface="Arial"/>
              <a:buNone/>
            </a:pPr>
            <a:r>
              <a:rPr lang="en">
                <a:solidFill>
                  <a:srgbClr val="222222"/>
                </a:solidFill>
                <a:highlight>
                  <a:srgbClr val="FFFFFF"/>
                </a:highlight>
              </a:rPr>
              <a:t>Race: 96.3% (Please review)</a:t>
            </a:r>
            <a:endParaRPr>
              <a:solidFill>
                <a:srgbClr val="222222"/>
              </a:solidFill>
              <a:highlight>
                <a:srgbClr val="FFFFFF"/>
              </a:highlight>
            </a:endParaRPr>
          </a:p>
          <a:p>
            <a:pPr indent="0" lvl="0" marL="0" rtl="0" algn="l">
              <a:spcBef>
                <a:spcPts val="0"/>
              </a:spcBef>
              <a:spcAft>
                <a:spcPts val="0"/>
              </a:spcAft>
              <a:buClr>
                <a:schemeClr val="dk1"/>
              </a:buClr>
              <a:buSzPts val="1100"/>
              <a:buFont typeface="Arial"/>
              <a:buNone/>
            </a:pPr>
            <a:r>
              <a:rPr lang="en">
                <a:solidFill>
                  <a:srgbClr val="222222"/>
                </a:solidFill>
                <a:highlight>
                  <a:srgbClr val="FFFFFF"/>
                </a:highlight>
              </a:rPr>
              <a:t>Ethnic Group: 96.3% (Please review)</a:t>
            </a:r>
            <a:endParaRPr>
              <a:solidFill>
                <a:srgbClr val="222222"/>
              </a:solidFill>
              <a:highlight>
                <a:srgbClr val="FFFFFF"/>
              </a:highlight>
            </a:endParaRPr>
          </a:p>
          <a:p>
            <a:pPr indent="0" lvl="0" marL="0" rtl="0" algn="l">
              <a:lnSpc>
                <a:spcPct val="100000"/>
              </a:lnSpc>
              <a:spcBef>
                <a:spcPts val="0"/>
              </a:spcBef>
              <a:spcAft>
                <a:spcPts val="0"/>
              </a:spcAft>
              <a:buSzPts val="1100"/>
              <a:buNone/>
            </a:pPr>
            <a:r>
              <a:rPr lang="en">
                <a:solidFill>
                  <a:srgbClr val="222222"/>
                </a:solidFill>
                <a:highlight>
                  <a:srgbClr val="FFFFFF"/>
                </a:highlight>
              </a:rPr>
              <a:t>Admit Reason, Diagnosis Code and Diagnosis Type as those values are still under the threshold, </a:t>
            </a:r>
            <a:endParaRPr>
              <a:solidFill>
                <a:srgbClr val="222222"/>
              </a:solidFill>
              <a:highlight>
                <a:srgbClr val="FFFFFF"/>
              </a:highlight>
            </a:endParaRPr>
          </a:p>
          <a:p>
            <a:pPr indent="0" lvl="0" marL="0" rtl="0" algn="l">
              <a:lnSpc>
                <a:spcPct val="100000"/>
              </a:lnSpc>
              <a:spcBef>
                <a:spcPts val="0"/>
              </a:spcBef>
              <a:spcAft>
                <a:spcPts val="0"/>
              </a:spcAft>
              <a:buSzPts val="1100"/>
              <a:buNone/>
            </a:pPr>
            <a:r>
              <a:t/>
            </a:r>
            <a:endParaRPr>
              <a:solidFill>
                <a:srgbClr val="222222"/>
              </a:solidFill>
              <a:highlight>
                <a:srgbClr val="FFFFFF"/>
              </a:highlight>
            </a:endParaRPr>
          </a:p>
          <a:p>
            <a:pPr indent="0" lvl="0" marL="0" rtl="0" algn="l">
              <a:lnSpc>
                <a:spcPct val="100000"/>
              </a:lnSpc>
              <a:spcBef>
                <a:spcPts val="0"/>
              </a:spcBef>
              <a:spcAft>
                <a:spcPts val="0"/>
              </a:spcAft>
              <a:buSzPts val="1100"/>
              <a:buNone/>
            </a:pPr>
            <a:r>
              <a:rPr lang="en">
                <a:solidFill>
                  <a:srgbClr val="222222"/>
                </a:solidFill>
                <a:highlight>
                  <a:srgbClr val="FFFFFF"/>
                </a:highlight>
              </a:rPr>
              <a:t>SAge to review the NIST Reports and ensure they are under the number of allowed errors.</a:t>
            </a:r>
            <a:endParaRPr>
              <a:solidFill>
                <a:srgbClr val="222222"/>
              </a:solidFill>
              <a:highlight>
                <a:srgbClr val="FFFFFF"/>
              </a:highlight>
            </a:endParaRPr>
          </a:p>
        </p:txBody>
      </p:sp>
      <p:sp>
        <p:nvSpPr>
          <p:cNvPr id="178" name="Google Shape;178;g2cce726d917_0_8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2cce726d917_0_11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solidFill>
                <a:srgbClr val="222222"/>
              </a:solidFill>
              <a:highlight>
                <a:srgbClr val="FFFFFF"/>
              </a:highlight>
            </a:endParaRPr>
          </a:p>
        </p:txBody>
      </p:sp>
      <p:sp>
        <p:nvSpPr>
          <p:cNvPr id="194" name="Google Shape;194;g2cce726d917_0_110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cd4b7ef675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0" name="Google Shape;210;g2cd4b7ef675_0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2cce726d917_0_9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23850" lvl="0" marL="457200" rtl="0" algn="l">
              <a:lnSpc>
                <a:spcPct val="115000"/>
              </a:lnSpc>
              <a:spcBef>
                <a:spcPts val="1500"/>
              </a:spcBef>
              <a:spcAft>
                <a:spcPts val="0"/>
              </a:spcAft>
              <a:buClr>
                <a:srgbClr val="0D0D0D"/>
              </a:buClr>
              <a:buSzPts val="1500"/>
              <a:buFont typeface="Roboto"/>
              <a:buChar char="●"/>
            </a:pPr>
            <a:r>
              <a:rPr lang="en" sz="1500">
                <a:solidFill>
                  <a:srgbClr val="0D0D0D"/>
                </a:solidFill>
                <a:latin typeface="Roboto"/>
                <a:ea typeface="Roboto"/>
                <a:cs typeface="Roboto"/>
                <a:sym typeface="Roboto"/>
              </a:rPr>
              <a:t>We are interested in exploring queries related to maternal health and potentially establishing an alerting system and dashboard in the future. Specifically, we are seeking information on the following topics:</a:t>
            </a:r>
            <a:endParaRPr sz="1500">
              <a:solidFill>
                <a:srgbClr val="0D0D0D"/>
              </a:solidFill>
              <a:latin typeface="Roboto"/>
              <a:ea typeface="Roboto"/>
              <a:cs typeface="Roboto"/>
              <a:sym typeface="Roboto"/>
            </a:endParaRPr>
          </a:p>
          <a:p>
            <a:pPr indent="-323850" lvl="1" marL="914400" rtl="0" algn="l">
              <a:lnSpc>
                <a:spcPct val="115000"/>
              </a:lnSpc>
              <a:spcBef>
                <a:spcPts val="0"/>
              </a:spcBef>
              <a:spcAft>
                <a:spcPts val="0"/>
              </a:spcAft>
              <a:buClr>
                <a:srgbClr val="0D0D0D"/>
              </a:buClr>
              <a:buSzPts val="1500"/>
              <a:buFont typeface="Roboto"/>
              <a:buChar char="○"/>
            </a:pPr>
            <a:r>
              <a:rPr b="1" lang="en" sz="1500">
                <a:solidFill>
                  <a:srgbClr val="0D0D0D"/>
                </a:solidFill>
                <a:latin typeface="Roboto"/>
                <a:ea typeface="Roboto"/>
                <a:cs typeface="Roboto"/>
                <a:sym typeface="Roboto"/>
              </a:rPr>
              <a:t>Pregnancy-related emergencies</a:t>
            </a:r>
            <a:endParaRPr b="1" sz="1500">
              <a:solidFill>
                <a:srgbClr val="0D0D0D"/>
              </a:solidFill>
              <a:latin typeface="Roboto"/>
              <a:ea typeface="Roboto"/>
              <a:cs typeface="Roboto"/>
              <a:sym typeface="Roboto"/>
            </a:endParaRPr>
          </a:p>
          <a:p>
            <a:pPr indent="-323850" lvl="1" marL="914400" rtl="0" algn="l">
              <a:lnSpc>
                <a:spcPct val="115000"/>
              </a:lnSpc>
              <a:spcBef>
                <a:spcPts val="0"/>
              </a:spcBef>
              <a:spcAft>
                <a:spcPts val="0"/>
              </a:spcAft>
              <a:buClr>
                <a:srgbClr val="0D0D0D"/>
              </a:buClr>
              <a:buSzPts val="1500"/>
              <a:buFont typeface="Roboto"/>
              <a:buChar char="○"/>
            </a:pPr>
            <a:r>
              <a:rPr b="1" lang="en" sz="1500">
                <a:solidFill>
                  <a:srgbClr val="0D0D0D"/>
                </a:solidFill>
                <a:latin typeface="Roboto"/>
                <a:ea typeface="Roboto"/>
                <a:cs typeface="Roboto"/>
                <a:sym typeface="Roboto"/>
              </a:rPr>
              <a:t>Preeclampsia</a:t>
            </a:r>
            <a:endParaRPr b="1" sz="1500">
              <a:solidFill>
                <a:srgbClr val="0D0D0D"/>
              </a:solidFill>
              <a:latin typeface="Roboto"/>
              <a:ea typeface="Roboto"/>
              <a:cs typeface="Roboto"/>
              <a:sym typeface="Roboto"/>
            </a:endParaRPr>
          </a:p>
          <a:p>
            <a:pPr indent="-323850" lvl="1" marL="914400" rtl="0" algn="l">
              <a:lnSpc>
                <a:spcPct val="115000"/>
              </a:lnSpc>
              <a:spcBef>
                <a:spcPts val="0"/>
              </a:spcBef>
              <a:spcAft>
                <a:spcPts val="0"/>
              </a:spcAft>
              <a:buClr>
                <a:srgbClr val="0D0D0D"/>
              </a:buClr>
              <a:buSzPts val="1500"/>
              <a:buFont typeface="Roboto"/>
              <a:buChar char="○"/>
            </a:pPr>
            <a:r>
              <a:rPr b="1" lang="en" sz="1500">
                <a:solidFill>
                  <a:srgbClr val="0D0D0D"/>
                </a:solidFill>
                <a:latin typeface="Roboto"/>
                <a:ea typeface="Roboto"/>
                <a:cs typeface="Roboto"/>
                <a:sym typeface="Roboto"/>
              </a:rPr>
              <a:t>Hemorrhage</a:t>
            </a:r>
            <a:endParaRPr b="1" sz="1500">
              <a:solidFill>
                <a:srgbClr val="0D0D0D"/>
              </a:solidFill>
              <a:latin typeface="Roboto"/>
              <a:ea typeface="Roboto"/>
              <a:cs typeface="Roboto"/>
              <a:sym typeface="Roboto"/>
            </a:endParaRPr>
          </a:p>
          <a:p>
            <a:pPr indent="-323850" lvl="1" marL="914400" rtl="0" algn="l">
              <a:lnSpc>
                <a:spcPct val="115000"/>
              </a:lnSpc>
              <a:spcBef>
                <a:spcPts val="0"/>
              </a:spcBef>
              <a:spcAft>
                <a:spcPts val="0"/>
              </a:spcAft>
              <a:buClr>
                <a:srgbClr val="0D0D0D"/>
              </a:buClr>
              <a:buSzPts val="1500"/>
              <a:buFont typeface="Roboto"/>
              <a:buChar char="○"/>
            </a:pPr>
            <a:r>
              <a:rPr b="1" lang="en" sz="1500">
                <a:solidFill>
                  <a:srgbClr val="0D0D0D"/>
                </a:solidFill>
                <a:latin typeface="Roboto"/>
                <a:ea typeface="Roboto"/>
                <a:cs typeface="Roboto"/>
                <a:sym typeface="Roboto"/>
              </a:rPr>
              <a:t>Pregnancy and intimate partner violence</a:t>
            </a:r>
            <a:endParaRPr b="1" sz="1500">
              <a:solidFill>
                <a:srgbClr val="0D0D0D"/>
              </a:solidFill>
              <a:latin typeface="Roboto"/>
              <a:ea typeface="Roboto"/>
              <a:cs typeface="Roboto"/>
              <a:sym typeface="Roboto"/>
            </a:endParaRPr>
          </a:p>
          <a:p>
            <a:pPr indent="-323850" lvl="0" marL="457200" rtl="0" algn="l">
              <a:lnSpc>
                <a:spcPct val="115000"/>
              </a:lnSpc>
              <a:spcBef>
                <a:spcPts val="0"/>
              </a:spcBef>
              <a:spcAft>
                <a:spcPts val="0"/>
              </a:spcAft>
              <a:buClr>
                <a:srgbClr val="0D0D0D"/>
              </a:buClr>
              <a:buSzPts val="1500"/>
              <a:buFont typeface="Roboto"/>
              <a:buChar char="●"/>
            </a:pPr>
            <a:r>
              <a:rPr lang="en" sz="1500">
                <a:solidFill>
                  <a:srgbClr val="0D0D0D"/>
                </a:solidFill>
                <a:latin typeface="Roboto"/>
                <a:ea typeface="Roboto"/>
                <a:cs typeface="Roboto"/>
                <a:sym typeface="Roboto"/>
              </a:rPr>
              <a:t>We would greatly appreciate your input and suggestions on how to effectively examine maternal health in Arizona. If you have any ideas or have worked on any of the aforementioned topics, please feel free to share your insights</a:t>
            </a:r>
            <a:endParaRPr/>
          </a:p>
        </p:txBody>
      </p:sp>
      <p:sp>
        <p:nvSpPr>
          <p:cNvPr id="233" name="Google Shape;233;g2cce726d917_0_94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2cce726d917_0_9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04800" lvl="0" marL="457200" rtl="0" algn="l">
              <a:lnSpc>
                <a:spcPct val="115000"/>
              </a:lnSpc>
              <a:spcBef>
                <a:spcPts val="150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MPox Clade 1-CDC Monitoring of ED Data for Changes in Mpox</a:t>
            </a:r>
            <a:endParaRPr sz="1200">
              <a:solidFill>
                <a:srgbClr val="0D0D0D"/>
              </a:solidFill>
              <a:highlight>
                <a:srgbClr val="FFFFFF"/>
              </a:highlight>
              <a:latin typeface="Roboto"/>
              <a:ea typeface="Roboto"/>
              <a:cs typeface="Roboto"/>
              <a:sym typeface="Roboto"/>
            </a:endParaRPr>
          </a:p>
          <a:p>
            <a:pPr indent="-304800" lvl="1" marL="914400" rtl="0" algn="l">
              <a:lnSpc>
                <a:spcPct val="115000"/>
              </a:lnSpc>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Due to international concern about a new clade, CDC will begin monitoring and using emergency department (ED) data (diagnoses) at the substate level for mpox.</a:t>
            </a:r>
            <a:endParaRPr sz="1200">
              <a:solidFill>
                <a:srgbClr val="0D0D0D"/>
              </a:solidFill>
              <a:highlight>
                <a:srgbClr val="FFFFFF"/>
              </a:highlight>
              <a:latin typeface="Roboto"/>
              <a:ea typeface="Roboto"/>
              <a:cs typeface="Roboto"/>
              <a:sym typeface="Roboto"/>
            </a:endParaRPr>
          </a:p>
          <a:p>
            <a:pPr indent="-304800" lvl="1" marL="914400" rtl="0" algn="l">
              <a:lnSpc>
                <a:spcPct val="115000"/>
              </a:lnSpc>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CDC currently accesses substate ED visit data (diagnoses) through NSSP for mpox, COVID-19, influenza, and RSV.</a:t>
            </a:r>
            <a:endParaRPr sz="1200">
              <a:solidFill>
                <a:srgbClr val="0D0D0D"/>
              </a:solidFill>
              <a:highlight>
                <a:srgbClr val="FFFFFF"/>
              </a:highlight>
              <a:latin typeface="Roboto"/>
              <a:ea typeface="Roboto"/>
              <a:cs typeface="Roboto"/>
              <a:sym typeface="Roboto"/>
            </a:endParaRPr>
          </a:p>
          <a:p>
            <a:pPr indent="-304800" lvl="1" marL="914400" rtl="0" algn="l">
              <a:lnSpc>
                <a:spcPct val="115000"/>
              </a:lnSpc>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CDC also accesses substate data through funded agreements specific to other conditions such as for overdose, violence, and mental health.</a:t>
            </a:r>
            <a:endParaRPr sz="1200">
              <a:solidFill>
                <a:srgbClr val="0D0D0D"/>
              </a:solidFill>
              <a:highlight>
                <a:srgbClr val="FFFFFF"/>
              </a:highlight>
              <a:latin typeface="Roboto"/>
              <a:ea typeface="Roboto"/>
              <a:cs typeface="Roboto"/>
              <a:sym typeface="Roboto"/>
            </a:endParaRPr>
          </a:p>
          <a:p>
            <a:pPr indent="-304800" lvl="0" marL="457200" rtl="0" algn="l">
              <a:lnSpc>
                <a:spcPct val="115000"/>
              </a:lnSpc>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Bird Flu</a:t>
            </a:r>
            <a:endParaRPr sz="1200">
              <a:solidFill>
                <a:srgbClr val="0D0D0D"/>
              </a:solidFill>
              <a:highlight>
                <a:srgbClr val="FFFFFF"/>
              </a:highlight>
              <a:latin typeface="Roboto"/>
              <a:ea typeface="Roboto"/>
              <a:cs typeface="Roboto"/>
              <a:sym typeface="Roboto"/>
            </a:endParaRPr>
          </a:p>
          <a:p>
            <a:pPr indent="-304800" lvl="1" marL="914400" rtl="0" algn="l">
              <a:lnSpc>
                <a:spcPct val="115000"/>
              </a:lnSpc>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H5N1 Bird Flu: Current Situation Summary | Avian Influenza (Flu) (cdc.gov)</a:t>
            </a:r>
            <a:endParaRPr sz="1200">
              <a:solidFill>
                <a:srgbClr val="0D0D0D"/>
              </a:solidFill>
              <a:highlight>
                <a:srgbClr val="FFFFFF"/>
              </a:highlight>
              <a:latin typeface="Roboto"/>
              <a:ea typeface="Roboto"/>
              <a:cs typeface="Roboto"/>
              <a:sym typeface="Roboto"/>
            </a:endParaRPr>
          </a:p>
          <a:p>
            <a:pPr indent="-304800" lvl="2" marL="1371600" rtl="0" algn="l">
              <a:lnSpc>
                <a:spcPct val="115000"/>
              </a:lnSpc>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CDC is currently responding to H5N1 Highly Pathogenic Avian Influenza, including human infection as well as regions with infected livestock.</a:t>
            </a:r>
            <a:endParaRPr sz="1200">
              <a:solidFill>
                <a:srgbClr val="0D0D0D"/>
              </a:solidFill>
              <a:highlight>
                <a:srgbClr val="FFFFFF"/>
              </a:highlight>
              <a:latin typeface="Roboto"/>
              <a:ea typeface="Roboto"/>
              <a:cs typeface="Roboto"/>
              <a:sym typeface="Roboto"/>
            </a:endParaRPr>
          </a:p>
          <a:p>
            <a:pPr indent="-304800" lvl="2" marL="1371600" rtl="0" algn="l">
              <a:lnSpc>
                <a:spcPct val="115000"/>
              </a:lnSpc>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NSSP has been involved in producing regional time series on ILI, Influenza DD, and Conjunctivitis from ED data and Influenza A testing statistics out of both commercial laboratory data sets.</a:t>
            </a:r>
            <a:endParaRPr sz="1200">
              <a:solidFill>
                <a:srgbClr val="0D0D0D"/>
              </a:solidFill>
              <a:highlight>
                <a:srgbClr val="FFFFFF"/>
              </a:highlight>
              <a:latin typeface="Roboto"/>
              <a:ea typeface="Roboto"/>
              <a:cs typeface="Roboto"/>
              <a:sym typeface="Roboto"/>
            </a:endParaRPr>
          </a:p>
          <a:p>
            <a:pPr indent="-304800" lvl="2" marL="1371600" rtl="0" algn="l">
              <a:lnSpc>
                <a:spcPct val="115000"/>
              </a:lnSpc>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In general, trends observed are as expected, and no unexpected changes or patterns have been noted.</a:t>
            </a:r>
            <a:endParaRPr sz="1200">
              <a:solidFill>
                <a:srgbClr val="0D0D0D"/>
              </a:solidFill>
              <a:highlight>
                <a:srgbClr val="FFFFFF"/>
              </a:highlight>
              <a:latin typeface="Roboto"/>
              <a:ea typeface="Roboto"/>
              <a:cs typeface="Roboto"/>
              <a:sym typeface="Roboto"/>
            </a:endParaRPr>
          </a:p>
          <a:p>
            <a:pPr indent="-304800" lvl="2" marL="1371600" rtl="0" algn="l">
              <a:lnSpc>
                <a:spcPct val="115000"/>
              </a:lnSpc>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Conversations have been held with specific jurisdictions already, and methods can be shared. Also, willing to engage with other sites that may have related responses.</a:t>
            </a:r>
            <a:endParaRPr sz="1200">
              <a:solidFill>
                <a:srgbClr val="0D0D0D"/>
              </a:solidFill>
              <a:highlight>
                <a:srgbClr val="FFFFFF"/>
              </a:highlight>
              <a:latin typeface="Roboto"/>
              <a:ea typeface="Roboto"/>
              <a:cs typeface="Roboto"/>
              <a:sym typeface="Roboto"/>
            </a:endParaRPr>
          </a:p>
          <a:p>
            <a:pPr indent="-304800" lvl="2" marL="1371600" rtl="0" algn="l">
              <a:lnSpc>
                <a:spcPct val="115000"/>
              </a:lnSpc>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Happy to share queries and ways to quickly select regions in ESSENCE. Also, mentioning the Word Alerts template in the RNSSP package that can help detect recent changes in code/term usage in visits.</a:t>
            </a:r>
            <a:endParaRPr sz="1200">
              <a:solidFill>
                <a:srgbClr val="0D0D0D"/>
              </a:solidFill>
              <a:highlight>
                <a:srgbClr val="FFFFFF"/>
              </a:highlight>
              <a:latin typeface="Roboto"/>
              <a:ea typeface="Roboto"/>
              <a:cs typeface="Roboto"/>
              <a:sym typeface="Roboto"/>
            </a:endParaRPr>
          </a:p>
          <a:p>
            <a:pPr indent="-304800" lvl="0" marL="457200" rtl="0" algn="l">
              <a:lnSpc>
                <a:spcPct val="115000"/>
              </a:lnSpc>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Measles</a:t>
            </a:r>
            <a:endParaRPr sz="1200">
              <a:solidFill>
                <a:srgbClr val="0D0D0D"/>
              </a:solidFill>
              <a:highlight>
                <a:srgbClr val="FFFFFF"/>
              </a:highlight>
              <a:latin typeface="Roboto"/>
              <a:ea typeface="Roboto"/>
              <a:cs typeface="Roboto"/>
              <a:sym typeface="Roboto"/>
            </a:endParaRPr>
          </a:p>
          <a:p>
            <a:pPr indent="-304800" lvl="1" marL="914400" rtl="0" algn="l">
              <a:lnSpc>
                <a:spcPct val="115000"/>
              </a:lnSpc>
              <a:spcBef>
                <a:spcPts val="0"/>
              </a:spcBef>
              <a:spcAft>
                <a:spcPts val="0"/>
              </a:spcAft>
              <a:buClr>
                <a:srgbClr val="0D0D0D"/>
              </a:buClr>
              <a:buSzPts val="1200"/>
              <a:buFont typeface="Roboto"/>
              <a:buChar char="●"/>
            </a:pPr>
            <a:r>
              <a:rPr lang="en" sz="1200">
                <a:solidFill>
                  <a:srgbClr val="0D0D0D"/>
                </a:solidFill>
                <a:highlight>
                  <a:srgbClr val="FFFFFF"/>
                </a:highlight>
                <a:latin typeface="Roboto"/>
                <a:ea typeface="Roboto"/>
                <a:cs typeface="Roboto"/>
                <a:sym typeface="Roboto"/>
              </a:rPr>
              <a:t>Coconino county collaborated with Maricopa and ADHS to utilize ESSENCE to examine potential measles cases from visits.</a:t>
            </a:r>
            <a:endParaRPr sz="1200">
              <a:solidFill>
                <a:srgbClr val="0D0D0D"/>
              </a:solidFill>
              <a:highlight>
                <a:srgbClr val="FFFFFF"/>
              </a:highlight>
              <a:latin typeface="Roboto"/>
              <a:ea typeface="Roboto"/>
              <a:cs typeface="Roboto"/>
              <a:sym typeface="Roboto"/>
            </a:endParaRPr>
          </a:p>
          <a:p>
            <a:pPr indent="0" lvl="0" marL="0" rtl="0" algn="l">
              <a:lnSpc>
                <a:spcPct val="100000"/>
              </a:lnSpc>
              <a:spcBef>
                <a:spcPts val="1500"/>
              </a:spcBef>
              <a:spcAft>
                <a:spcPts val="0"/>
              </a:spcAft>
              <a:buSzPts val="1100"/>
              <a:buNone/>
            </a:pPr>
            <a:r>
              <a:t/>
            </a:r>
            <a:endParaRPr>
              <a:solidFill>
                <a:srgbClr val="222222"/>
              </a:solidFill>
              <a:highlight>
                <a:srgbClr val="FFFFFF"/>
              </a:highlight>
            </a:endParaRPr>
          </a:p>
        </p:txBody>
      </p:sp>
      <p:sp>
        <p:nvSpPr>
          <p:cNvPr id="249" name="Google Shape;249;g2cce726d917_0_9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cce726d917_0_10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265" name="Google Shape;265;g2cce726d917_0_108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2cce726d917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2" name="Google Shape;282;g2cce726d917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6.jpg"/><Relationship Id="rId4" Type="http://schemas.openxmlformats.org/officeDocument/2006/relationships/image" Target="../media/image2.png"/><Relationship Id="rId5" Type="http://schemas.openxmlformats.org/officeDocument/2006/relationships/image" Target="../media/image1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6.jpg"/><Relationship Id="rId4" Type="http://schemas.openxmlformats.org/officeDocument/2006/relationships/image" Target="../media/image2.png"/><Relationship Id="rId5"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2.png"/><Relationship Id="rId5"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6.jpg"/><Relationship Id="rId4" Type="http://schemas.openxmlformats.org/officeDocument/2006/relationships/image" Target="../media/image2.png"/><Relationship Id="rId5" Type="http://schemas.openxmlformats.org/officeDocument/2006/relationships/hyperlink" Target="https://account.astho.org/Events/Calendar-Of-Events/Meeting-Home-Page?MeetingId=a2f617ed-b8e6-ee11-904d-000d3a5a88af"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6.jpg"/><Relationship Id="rId4" Type="http://schemas.openxmlformats.org/officeDocument/2006/relationships/image" Target="../media/image2.png"/><Relationship Id="rId5" Type="http://schemas.openxmlformats.org/officeDocument/2006/relationships/hyperlink" Target="https://www.cdc.gov/nssp/partners/CDC-examines-Increases-in-ED-Visits-Involving-Cannabis-Among-Youth-During-the-COVID-19-Pandemic.html?ACSTrackingID=USCDC_1133-DM125460&amp;ACSTrackingLabel=NSSP%20Update%201st%20Quarter%202024&amp;deliveryName=USCDC_1133-DM125460"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6.jpg"/><Relationship Id="rId4" Type="http://schemas.openxmlformats.org/officeDocument/2006/relationships/hyperlink" Target="https://www.wrh.noaa.gov/wrh/heatrisk/" TargetMode="External"/><Relationship Id="rId5" Type="http://schemas.openxmlformats.org/officeDocument/2006/relationships/image" Target="../media/image2.png"/><Relationship Id="rId6"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6.jp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6.jp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6.jp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4.jp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6.jp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6.jp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6.jpg"/><Relationship Id="rId4" Type="http://schemas.openxmlformats.org/officeDocument/2006/relationships/image" Target="../media/image2.png"/><Relationship Id="rId5"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8.png"/><Relationship Id="rId4"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41000"/>
            </a:blip>
            <a:stretch>
              <a:fillRect b="0" l="-20309" r="-20309" t="0"/>
            </a:stretch>
          </a:blipFill>
          <a:ln>
            <a:noFill/>
          </a:ln>
        </p:spPr>
      </p:sp>
      <p:grpSp>
        <p:nvGrpSpPr>
          <p:cNvPr id="55" name="Google Shape;55;p13"/>
          <p:cNvGrpSpPr/>
          <p:nvPr/>
        </p:nvGrpSpPr>
        <p:grpSpPr>
          <a:xfrm>
            <a:off x="0" y="-90416"/>
            <a:ext cx="1543101" cy="5234165"/>
            <a:chOff x="0" y="-47625"/>
            <a:chExt cx="812800" cy="2757000"/>
          </a:xfrm>
        </p:grpSpPr>
        <p:sp>
          <p:nvSpPr>
            <p:cNvPr id="56" name="Google Shape;56;p13"/>
            <p:cNvSpPr/>
            <p:nvPr/>
          </p:nvSpPr>
          <p:spPr>
            <a:xfrm>
              <a:off x="0" y="0"/>
              <a:ext cx="812800" cy="2709333"/>
            </a:xfrm>
            <a:custGeom>
              <a:rect b="b" l="l" r="r" t="t"/>
              <a:pathLst>
                <a:path extrusionOk="0" h="2709333" w="812800">
                  <a:moveTo>
                    <a:pt x="0" y="0"/>
                  </a:moveTo>
                  <a:lnTo>
                    <a:pt x="812800" y="0"/>
                  </a:lnTo>
                  <a:lnTo>
                    <a:pt x="812800" y="2709333"/>
                  </a:lnTo>
                  <a:lnTo>
                    <a:pt x="0" y="2709333"/>
                  </a:lnTo>
                  <a:close/>
                </a:path>
              </a:pathLst>
            </a:custGeom>
            <a:solidFill>
              <a:srgbClr val="790306"/>
            </a:solidFill>
            <a:ln>
              <a:noFill/>
            </a:ln>
          </p:spPr>
        </p:sp>
        <p:sp>
          <p:nvSpPr>
            <p:cNvPr id="57" name="Google Shape;57;p13"/>
            <p:cNvSpPr txBox="1"/>
            <p:nvPr/>
          </p:nvSpPr>
          <p:spPr>
            <a:xfrm>
              <a:off x="0" y="-47625"/>
              <a:ext cx="812700" cy="2757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58" name="Google Shape;58;p13"/>
          <p:cNvSpPr txBox="1"/>
          <p:nvPr/>
        </p:nvSpPr>
        <p:spPr>
          <a:xfrm>
            <a:off x="1824161" y="1455885"/>
            <a:ext cx="3609300" cy="107700"/>
          </a:xfrm>
          <a:prstGeom prst="rect">
            <a:avLst/>
          </a:prstGeom>
          <a:noFill/>
          <a:ln>
            <a:noFill/>
          </a:ln>
        </p:spPr>
        <p:txBody>
          <a:bodyPr anchorCtr="0" anchor="t" bIns="0" lIns="0" spcFirstLastPara="1" rIns="0" wrap="square" tIns="0">
            <a:spAutoFit/>
          </a:bodyPr>
          <a:lstStyle/>
          <a:p>
            <a:pPr indent="0" lvl="0" marL="0" marR="0" rtl="0" algn="l">
              <a:lnSpc>
                <a:spcPct val="140007"/>
              </a:lnSpc>
              <a:spcBef>
                <a:spcPts val="0"/>
              </a:spcBef>
              <a:spcAft>
                <a:spcPts val="0"/>
              </a:spcAft>
              <a:buClr>
                <a:srgbClr val="000000"/>
              </a:buClr>
              <a:buSzPts val="4000"/>
              <a:buFont typeface="Arial"/>
              <a:buNone/>
            </a:pPr>
            <a:r>
              <a:t/>
            </a:r>
            <a:endParaRPr b="0" i="0" sz="700" u="none" cap="none" strike="noStrike">
              <a:solidFill>
                <a:srgbClr val="000000"/>
              </a:solidFill>
              <a:latin typeface="Arial"/>
              <a:ea typeface="Arial"/>
              <a:cs typeface="Arial"/>
              <a:sym typeface="Arial"/>
            </a:endParaRPr>
          </a:p>
        </p:txBody>
      </p:sp>
      <p:sp>
        <p:nvSpPr>
          <p:cNvPr id="59" name="Google Shape;59;p13"/>
          <p:cNvSpPr txBox="1"/>
          <p:nvPr/>
        </p:nvSpPr>
        <p:spPr>
          <a:xfrm>
            <a:off x="1824161" y="2053358"/>
            <a:ext cx="5495700" cy="7389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4800"/>
              <a:buFont typeface="Arial"/>
              <a:buNone/>
            </a:pPr>
            <a:r>
              <a:rPr lang="en" sz="4800">
                <a:solidFill>
                  <a:srgbClr val="B92928"/>
                </a:solidFill>
                <a:latin typeface="League Spartan"/>
                <a:ea typeface="League Spartan"/>
                <a:cs typeface="League Spartan"/>
                <a:sym typeface="League Spartan"/>
              </a:rPr>
              <a:t>Exploratory Analysis </a:t>
            </a:r>
            <a:endParaRPr b="0" i="0" sz="700" u="none" cap="none" strike="noStrike">
              <a:solidFill>
                <a:srgbClr val="000000"/>
              </a:solidFill>
              <a:latin typeface="Arial"/>
              <a:ea typeface="Arial"/>
              <a:cs typeface="Arial"/>
              <a:sym typeface="Arial"/>
            </a:endParaRPr>
          </a:p>
        </p:txBody>
      </p:sp>
      <p:cxnSp>
        <p:nvCxnSpPr>
          <p:cNvPr id="60" name="Google Shape;60;p13"/>
          <p:cNvCxnSpPr/>
          <p:nvPr/>
        </p:nvCxnSpPr>
        <p:spPr>
          <a:xfrm flipH="1" rot="10800000">
            <a:off x="1824161" y="2805739"/>
            <a:ext cx="4844100" cy="10200"/>
          </a:xfrm>
          <a:prstGeom prst="straightConnector1">
            <a:avLst/>
          </a:prstGeom>
          <a:noFill/>
          <a:ln cap="flat" cmpd="sng" w="38100">
            <a:solidFill>
              <a:srgbClr val="000000"/>
            </a:solidFill>
            <a:prstDash val="solid"/>
            <a:round/>
            <a:headEnd len="sm" w="sm" type="none"/>
            <a:tailEnd len="sm" w="sm" type="none"/>
          </a:ln>
        </p:spPr>
      </p:cxnSp>
      <p:sp>
        <p:nvSpPr>
          <p:cNvPr id="61" name="Google Shape;61;p13"/>
          <p:cNvSpPr/>
          <p:nvPr/>
        </p:nvSpPr>
        <p:spPr>
          <a:xfrm>
            <a:off x="1824161" y="1040177"/>
            <a:ext cx="1645908" cy="364398"/>
          </a:xfrm>
          <a:custGeom>
            <a:rect b="b" l="l" r="r" t="t"/>
            <a:pathLst>
              <a:path extrusionOk="0" h="728795" w="3291816">
                <a:moveTo>
                  <a:pt x="0" y="0"/>
                </a:moveTo>
                <a:lnTo>
                  <a:pt x="3291816" y="0"/>
                </a:lnTo>
                <a:lnTo>
                  <a:pt x="3291816" y="728794"/>
                </a:lnTo>
                <a:lnTo>
                  <a:pt x="0" y="728794"/>
                </a:lnTo>
                <a:lnTo>
                  <a:pt x="0" y="0"/>
                </a:lnTo>
                <a:close/>
              </a:path>
            </a:pathLst>
          </a:custGeom>
          <a:blipFill rotWithShape="1">
            <a:blip r:embed="rId4">
              <a:alphaModFix/>
            </a:blip>
            <a:stretch>
              <a:fillRect b="0" l="0" r="0" t="0"/>
            </a:stretch>
          </a:blipFill>
          <a:ln>
            <a:noFill/>
          </a:ln>
        </p:spPr>
      </p:sp>
      <p:sp>
        <p:nvSpPr>
          <p:cNvPr id="62" name="Google Shape;62;p13"/>
          <p:cNvSpPr txBox="1"/>
          <p:nvPr/>
        </p:nvSpPr>
        <p:spPr>
          <a:xfrm>
            <a:off x="1824161" y="2981397"/>
            <a:ext cx="4844100" cy="184800"/>
          </a:xfrm>
          <a:prstGeom prst="rect">
            <a:avLst/>
          </a:prstGeom>
          <a:noFill/>
          <a:ln>
            <a:noFill/>
          </a:ln>
        </p:spPr>
        <p:txBody>
          <a:bodyPr anchorCtr="0" anchor="t" bIns="0" lIns="0" spcFirstLastPara="1" rIns="0" wrap="square" tIns="0">
            <a:spAutoFit/>
          </a:bodyPr>
          <a:lstStyle/>
          <a:p>
            <a:pPr indent="0" lvl="0" marL="0" marR="0" rtl="0" algn="l">
              <a:lnSpc>
                <a:spcPct val="140033"/>
              </a:lnSpc>
              <a:spcBef>
                <a:spcPts val="0"/>
              </a:spcBef>
              <a:spcAft>
                <a:spcPts val="0"/>
              </a:spcAft>
              <a:buClr>
                <a:srgbClr val="000000"/>
              </a:buClr>
              <a:buSzPts val="1200"/>
              <a:buFont typeface="Arial"/>
              <a:buNone/>
            </a:pPr>
            <a:r>
              <a:rPr lang="en" sz="1200">
                <a:latin typeface="Poppins"/>
                <a:ea typeface="Poppins"/>
                <a:cs typeface="Poppins"/>
                <a:sym typeface="Poppins"/>
              </a:rPr>
              <a:t>April 17th 2024</a:t>
            </a:r>
            <a:r>
              <a:rPr b="0" i="0" lang="en" sz="1200" u="none" cap="none" strike="noStrike">
                <a:solidFill>
                  <a:srgbClr val="000000"/>
                </a:solidFill>
                <a:latin typeface="Poppins"/>
                <a:ea typeface="Poppins"/>
                <a:cs typeface="Poppins"/>
                <a:sym typeface="Poppins"/>
              </a:rPr>
              <a:t>.</a:t>
            </a:r>
            <a:endParaRPr b="0" i="0" sz="7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4"/>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30000"/>
            </a:blip>
            <a:stretch>
              <a:fillRect b="0" l="-20309" r="-20309" t="0"/>
            </a:stretch>
          </a:blipFill>
          <a:ln>
            <a:noFill/>
          </a:ln>
        </p:spPr>
      </p:sp>
      <p:sp>
        <p:nvSpPr>
          <p:cNvPr id="68" name="Google Shape;68;p14"/>
          <p:cNvSpPr txBox="1"/>
          <p:nvPr/>
        </p:nvSpPr>
        <p:spPr>
          <a:xfrm>
            <a:off x="514350" y="747411"/>
            <a:ext cx="2478900" cy="3231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Clr>
                <a:srgbClr val="000000"/>
              </a:buClr>
              <a:buSzPts val="2100"/>
              <a:buFont typeface="Arial"/>
              <a:buNone/>
            </a:pPr>
            <a:r>
              <a:rPr lang="en" sz="2100">
                <a:solidFill>
                  <a:srgbClr val="B92928"/>
                </a:solidFill>
                <a:latin typeface="League Spartan"/>
                <a:ea typeface="League Spartan"/>
                <a:cs typeface="League Spartan"/>
                <a:sym typeface="League Spartan"/>
              </a:rPr>
              <a:t>Agenda</a:t>
            </a:r>
            <a:endParaRPr b="0" i="0" sz="700" u="none" cap="none" strike="noStrike">
              <a:solidFill>
                <a:srgbClr val="000000"/>
              </a:solidFill>
              <a:latin typeface="Arial"/>
              <a:ea typeface="Arial"/>
              <a:cs typeface="Arial"/>
              <a:sym typeface="Arial"/>
            </a:endParaRPr>
          </a:p>
        </p:txBody>
      </p:sp>
      <p:cxnSp>
        <p:nvCxnSpPr>
          <p:cNvPr id="69" name="Google Shape;69;p14"/>
          <p:cNvCxnSpPr/>
          <p:nvPr/>
        </p:nvCxnSpPr>
        <p:spPr>
          <a:xfrm flipH="1" rot="10800000">
            <a:off x="514886" y="1116755"/>
            <a:ext cx="1627500" cy="9300"/>
          </a:xfrm>
          <a:prstGeom prst="straightConnector1">
            <a:avLst/>
          </a:prstGeom>
          <a:noFill/>
          <a:ln cap="flat" cmpd="sng" w="38100">
            <a:solidFill>
              <a:srgbClr val="000000"/>
            </a:solidFill>
            <a:prstDash val="solid"/>
            <a:round/>
            <a:headEnd len="sm" w="sm" type="none"/>
            <a:tailEnd len="sm" w="sm" type="none"/>
          </a:ln>
        </p:spPr>
      </p:cxnSp>
      <p:grpSp>
        <p:nvGrpSpPr>
          <p:cNvPr id="70" name="Google Shape;70;p14"/>
          <p:cNvGrpSpPr/>
          <p:nvPr/>
        </p:nvGrpSpPr>
        <p:grpSpPr>
          <a:xfrm>
            <a:off x="7600950" y="-90416"/>
            <a:ext cx="1543101" cy="5234165"/>
            <a:chOff x="0" y="-47625"/>
            <a:chExt cx="812800" cy="2757000"/>
          </a:xfrm>
        </p:grpSpPr>
        <p:sp>
          <p:nvSpPr>
            <p:cNvPr id="71" name="Google Shape;71;p14"/>
            <p:cNvSpPr/>
            <p:nvPr/>
          </p:nvSpPr>
          <p:spPr>
            <a:xfrm>
              <a:off x="0" y="0"/>
              <a:ext cx="812800" cy="2709333"/>
            </a:xfrm>
            <a:custGeom>
              <a:rect b="b" l="l" r="r" t="t"/>
              <a:pathLst>
                <a:path extrusionOk="0" h="2709333" w="812800">
                  <a:moveTo>
                    <a:pt x="0" y="0"/>
                  </a:moveTo>
                  <a:lnTo>
                    <a:pt x="812800" y="0"/>
                  </a:lnTo>
                  <a:lnTo>
                    <a:pt x="812800" y="2709333"/>
                  </a:lnTo>
                  <a:lnTo>
                    <a:pt x="0" y="2709333"/>
                  </a:lnTo>
                  <a:close/>
                </a:path>
              </a:pathLst>
            </a:custGeom>
            <a:solidFill>
              <a:srgbClr val="790306"/>
            </a:solidFill>
            <a:ln>
              <a:noFill/>
            </a:ln>
          </p:spPr>
        </p:sp>
        <p:sp>
          <p:nvSpPr>
            <p:cNvPr id="72" name="Google Shape;72;p14"/>
            <p:cNvSpPr txBox="1"/>
            <p:nvPr/>
          </p:nvSpPr>
          <p:spPr>
            <a:xfrm>
              <a:off x="0" y="-47625"/>
              <a:ext cx="812700" cy="2757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73" name="Google Shape;73;p14"/>
          <p:cNvSpPr txBox="1"/>
          <p:nvPr/>
        </p:nvSpPr>
        <p:spPr>
          <a:xfrm>
            <a:off x="514350" y="476250"/>
            <a:ext cx="1628100" cy="1077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1800"/>
              <a:buFont typeface="Arial"/>
              <a:buNone/>
            </a:pPr>
            <a:r>
              <a:t/>
            </a:r>
            <a:endParaRPr b="0" i="0" sz="700" u="none" cap="none" strike="noStrike">
              <a:solidFill>
                <a:srgbClr val="000000"/>
              </a:solidFill>
              <a:latin typeface="Arial"/>
              <a:ea typeface="Arial"/>
              <a:cs typeface="Arial"/>
              <a:sym typeface="Arial"/>
            </a:endParaRPr>
          </a:p>
        </p:txBody>
      </p:sp>
      <p:sp>
        <p:nvSpPr>
          <p:cNvPr id="74" name="Google Shape;74;p14"/>
          <p:cNvSpPr txBox="1"/>
          <p:nvPr/>
        </p:nvSpPr>
        <p:spPr>
          <a:xfrm>
            <a:off x="514350" y="1487617"/>
            <a:ext cx="2872500" cy="2991900"/>
          </a:xfrm>
          <a:prstGeom prst="rect">
            <a:avLst/>
          </a:prstGeom>
          <a:noFill/>
          <a:ln>
            <a:noFill/>
          </a:ln>
        </p:spPr>
        <p:txBody>
          <a:bodyPr anchorCtr="0" anchor="t" bIns="0" lIns="0" spcFirstLastPara="1" rIns="0" wrap="square" tIns="0">
            <a:spAutoFit/>
          </a:bodyPr>
          <a:lstStyle/>
          <a:p>
            <a:pPr indent="-342900" lvl="0" marL="457200" rtl="0" algn="l">
              <a:lnSpc>
                <a:spcPct val="139981"/>
              </a:lnSpc>
              <a:spcBef>
                <a:spcPts val="0"/>
              </a:spcBef>
              <a:spcAft>
                <a:spcPts val="0"/>
              </a:spcAft>
              <a:buClr>
                <a:schemeClr val="dk1"/>
              </a:buClr>
              <a:buSzPts val="1800"/>
              <a:buChar char="●"/>
            </a:pPr>
            <a:r>
              <a:rPr lang="en" sz="1800">
                <a:solidFill>
                  <a:schemeClr val="dk1"/>
                </a:solidFill>
              </a:rPr>
              <a:t>Welcome</a:t>
            </a:r>
            <a:endParaRPr sz="1800">
              <a:solidFill>
                <a:schemeClr val="dk1"/>
              </a:solidFill>
            </a:endParaRPr>
          </a:p>
          <a:p>
            <a:pPr indent="-342900" lvl="0" marL="457200" rtl="0" algn="l">
              <a:lnSpc>
                <a:spcPct val="139981"/>
              </a:lnSpc>
              <a:spcBef>
                <a:spcPts val="0"/>
              </a:spcBef>
              <a:spcAft>
                <a:spcPts val="0"/>
              </a:spcAft>
              <a:buClr>
                <a:schemeClr val="dk1"/>
              </a:buClr>
              <a:buSzPts val="1800"/>
              <a:buChar char="●"/>
            </a:pPr>
            <a:r>
              <a:rPr lang="en" sz="1800">
                <a:solidFill>
                  <a:schemeClr val="dk1"/>
                </a:solidFill>
              </a:rPr>
              <a:t>Updates</a:t>
            </a:r>
            <a:endParaRPr sz="1800">
              <a:solidFill>
                <a:schemeClr val="dk1"/>
              </a:solidFill>
            </a:endParaRPr>
          </a:p>
          <a:p>
            <a:pPr indent="-342900" lvl="2" marL="1371600" rtl="0" algn="l">
              <a:lnSpc>
                <a:spcPct val="139981"/>
              </a:lnSpc>
              <a:spcBef>
                <a:spcPts val="0"/>
              </a:spcBef>
              <a:spcAft>
                <a:spcPts val="0"/>
              </a:spcAft>
              <a:buClr>
                <a:schemeClr val="dk1"/>
              </a:buClr>
              <a:buSzPts val="1800"/>
              <a:buChar char="■"/>
            </a:pPr>
            <a:r>
              <a:rPr lang="en" sz="1800">
                <a:solidFill>
                  <a:schemeClr val="dk1"/>
                </a:solidFill>
              </a:rPr>
              <a:t>NSSP </a:t>
            </a:r>
            <a:endParaRPr sz="1800">
              <a:solidFill>
                <a:schemeClr val="dk1"/>
              </a:solidFill>
            </a:endParaRPr>
          </a:p>
          <a:p>
            <a:pPr indent="-342900" lvl="2" marL="1371600" rtl="0" algn="l">
              <a:lnSpc>
                <a:spcPct val="139981"/>
              </a:lnSpc>
              <a:spcBef>
                <a:spcPts val="0"/>
              </a:spcBef>
              <a:spcAft>
                <a:spcPts val="0"/>
              </a:spcAft>
              <a:buClr>
                <a:schemeClr val="dk1"/>
              </a:buClr>
              <a:buSzPts val="1800"/>
              <a:buChar char="■"/>
            </a:pPr>
            <a:r>
              <a:rPr lang="en" sz="1800">
                <a:solidFill>
                  <a:schemeClr val="dk1"/>
                </a:solidFill>
              </a:rPr>
              <a:t>Arizona </a:t>
            </a:r>
            <a:endParaRPr sz="1800">
              <a:solidFill>
                <a:schemeClr val="dk1"/>
              </a:solidFill>
            </a:endParaRPr>
          </a:p>
          <a:p>
            <a:pPr indent="-342900" lvl="0" marL="457200" rtl="0" algn="l">
              <a:lnSpc>
                <a:spcPct val="139981"/>
              </a:lnSpc>
              <a:spcBef>
                <a:spcPts val="0"/>
              </a:spcBef>
              <a:spcAft>
                <a:spcPts val="0"/>
              </a:spcAft>
              <a:buClr>
                <a:schemeClr val="dk1"/>
              </a:buClr>
              <a:buSzPts val="1800"/>
              <a:buChar char="●"/>
            </a:pPr>
            <a:r>
              <a:rPr lang="en" sz="1800">
                <a:solidFill>
                  <a:schemeClr val="dk1"/>
                </a:solidFill>
              </a:rPr>
              <a:t>Presentations</a:t>
            </a:r>
            <a:endParaRPr sz="1800">
              <a:solidFill>
                <a:schemeClr val="dk1"/>
              </a:solidFill>
            </a:endParaRPr>
          </a:p>
          <a:p>
            <a:pPr indent="-342900" lvl="2" marL="1371600" rtl="0" algn="l">
              <a:lnSpc>
                <a:spcPct val="139981"/>
              </a:lnSpc>
              <a:spcBef>
                <a:spcPts val="0"/>
              </a:spcBef>
              <a:spcAft>
                <a:spcPts val="0"/>
              </a:spcAft>
              <a:buClr>
                <a:schemeClr val="dk1"/>
              </a:buClr>
              <a:buSzPts val="1800"/>
              <a:buChar char="■"/>
            </a:pPr>
            <a:r>
              <a:rPr lang="en" sz="1800">
                <a:solidFill>
                  <a:schemeClr val="dk1"/>
                </a:solidFill>
              </a:rPr>
              <a:t>HL7</a:t>
            </a:r>
            <a:endParaRPr sz="1800">
              <a:solidFill>
                <a:schemeClr val="dk1"/>
              </a:solidFill>
            </a:endParaRPr>
          </a:p>
          <a:p>
            <a:pPr indent="-342900" lvl="2" marL="1371600" rtl="0" algn="l">
              <a:lnSpc>
                <a:spcPct val="139981"/>
              </a:lnSpc>
              <a:spcBef>
                <a:spcPts val="0"/>
              </a:spcBef>
              <a:spcAft>
                <a:spcPts val="0"/>
              </a:spcAft>
              <a:buClr>
                <a:schemeClr val="dk1"/>
              </a:buClr>
              <a:buSzPts val="1800"/>
              <a:buChar char="■"/>
            </a:pPr>
            <a:r>
              <a:rPr lang="en" sz="1800">
                <a:solidFill>
                  <a:schemeClr val="dk1"/>
                </a:solidFill>
              </a:rPr>
              <a:t>AVERT</a:t>
            </a:r>
            <a:endParaRPr sz="1800">
              <a:solidFill>
                <a:schemeClr val="dk1"/>
              </a:solidFill>
            </a:endParaRPr>
          </a:p>
          <a:p>
            <a:pPr indent="-342900" lvl="0" marL="457200" rtl="0" algn="l">
              <a:lnSpc>
                <a:spcPct val="139981"/>
              </a:lnSpc>
              <a:spcBef>
                <a:spcPts val="0"/>
              </a:spcBef>
              <a:spcAft>
                <a:spcPts val="0"/>
              </a:spcAft>
              <a:buClr>
                <a:schemeClr val="dk1"/>
              </a:buClr>
              <a:buSzPts val="1800"/>
              <a:buChar char="●"/>
            </a:pPr>
            <a:r>
              <a:rPr lang="en" sz="1800">
                <a:solidFill>
                  <a:schemeClr val="dk1"/>
                </a:solidFill>
              </a:rPr>
              <a:t>Questions/Open Forum</a:t>
            </a:r>
            <a:endParaRPr sz="1100">
              <a:solidFill>
                <a:schemeClr val="dk1"/>
              </a:solidFill>
              <a:latin typeface="Poppins"/>
              <a:ea typeface="Poppins"/>
              <a:cs typeface="Poppins"/>
              <a:sym typeface="Poppins"/>
            </a:endParaRPr>
          </a:p>
        </p:txBody>
      </p:sp>
      <p:sp>
        <p:nvSpPr>
          <p:cNvPr id="75" name="Google Shape;75;p14"/>
          <p:cNvSpPr txBox="1"/>
          <p:nvPr/>
        </p:nvSpPr>
        <p:spPr>
          <a:xfrm>
            <a:off x="514886" y="2336883"/>
            <a:ext cx="2872500" cy="107700"/>
          </a:xfrm>
          <a:prstGeom prst="rect">
            <a:avLst/>
          </a:prstGeom>
          <a:noFill/>
          <a:ln>
            <a:noFill/>
          </a:ln>
        </p:spPr>
        <p:txBody>
          <a:bodyPr anchorCtr="0" anchor="t" bIns="0" lIns="0" spcFirstLastPara="1" rIns="0" wrap="square" tIns="0">
            <a:spAutoFit/>
          </a:bodyPr>
          <a:lstStyle/>
          <a:p>
            <a:pPr indent="0" lvl="0" marL="0" marR="0" rtl="0" algn="l">
              <a:lnSpc>
                <a:spcPct val="139981"/>
              </a:lnSpc>
              <a:spcBef>
                <a:spcPts val="0"/>
              </a:spcBef>
              <a:spcAft>
                <a:spcPts val="0"/>
              </a:spcAft>
              <a:buClr>
                <a:srgbClr val="000000"/>
              </a:buClr>
              <a:buSzPts val="1100"/>
              <a:buFont typeface="Arial"/>
              <a:buNone/>
            </a:pPr>
            <a:r>
              <a:t/>
            </a:r>
            <a:endParaRPr b="0" i="0" sz="700" u="none" cap="none" strike="noStrike">
              <a:solidFill>
                <a:srgbClr val="000000"/>
              </a:solidFill>
              <a:latin typeface="Arial"/>
              <a:ea typeface="Arial"/>
              <a:cs typeface="Arial"/>
              <a:sym typeface="Arial"/>
            </a:endParaRPr>
          </a:p>
        </p:txBody>
      </p:sp>
      <p:sp>
        <p:nvSpPr>
          <p:cNvPr id="76" name="Google Shape;76;p14"/>
          <p:cNvSpPr/>
          <p:nvPr/>
        </p:nvSpPr>
        <p:spPr>
          <a:xfrm>
            <a:off x="513824" y="4591836"/>
            <a:ext cx="928469" cy="356113"/>
          </a:xfrm>
          <a:custGeom>
            <a:rect b="b" l="l" r="r" t="t"/>
            <a:pathLst>
              <a:path extrusionOk="0" h="712225" w="1856937">
                <a:moveTo>
                  <a:pt x="0" y="0"/>
                </a:moveTo>
                <a:lnTo>
                  <a:pt x="1856937" y="0"/>
                </a:lnTo>
                <a:lnTo>
                  <a:pt x="1856937" y="712225"/>
                </a:lnTo>
                <a:lnTo>
                  <a:pt x="0" y="712225"/>
                </a:lnTo>
                <a:lnTo>
                  <a:pt x="0" y="0"/>
                </a:lnTo>
                <a:close/>
              </a:path>
            </a:pathLst>
          </a:custGeom>
          <a:blipFill rotWithShape="1">
            <a:blip r:embed="rId4">
              <a:alphaModFix/>
            </a:blip>
            <a:stretch>
              <a:fillRect b="0" l="0" r="0" t="0"/>
            </a:stretch>
          </a:blipFill>
          <a:ln>
            <a:noFill/>
          </a:ln>
        </p:spPr>
      </p:sp>
      <p:pic>
        <p:nvPicPr>
          <p:cNvPr id="77" name="Google Shape;77;p14"/>
          <p:cNvPicPr preferRelativeResize="0"/>
          <p:nvPr/>
        </p:nvPicPr>
        <p:blipFill rotWithShape="1">
          <a:blip r:embed="rId5">
            <a:alphaModFix/>
          </a:blip>
          <a:srcRect b="0" l="27890" r="32368" t="15023"/>
          <a:stretch/>
        </p:blipFill>
        <p:spPr>
          <a:xfrm>
            <a:off x="4782625" y="386369"/>
            <a:ext cx="3066926" cy="4370764"/>
          </a:xfrm>
          <a:prstGeom prst="rect">
            <a:avLst/>
          </a:prstGeom>
          <a:noFill/>
          <a:ln cap="flat" cmpd="sng" w="38100">
            <a:solidFill>
              <a:schemeClr val="lt1"/>
            </a:solidFill>
            <a:prstDash val="solid"/>
            <a:round/>
            <a:headEnd len="sm" w="sm" type="none"/>
            <a:tailEnd len="sm" w="sm" type="none"/>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5"/>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30000"/>
            </a:blip>
            <a:stretch>
              <a:fillRect b="0" l="-20309" r="-20309" t="0"/>
            </a:stretch>
          </a:blipFill>
          <a:ln>
            <a:noFill/>
          </a:ln>
        </p:spPr>
      </p:sp>
      <p:grpSp>
        <p:nvGrpSpPr>
          <p:cNvPr id="83" name="Google Shape;83;p15"/>
          <p:cNvGrpSpPr/>
          <p:nvPr/>
        </p:nvGrpSpPr>
        <p:grpSpPr>
          <a:xfrm>
            <a:off x="0" y="-90416"/>
            <a:ext cx="1543101" cy="5234165"/>
            <a:chOff x="0" y="-47625"/>
            <a:chExt cx="812800" cy="2757000"/>
          </a:xfrm>
        </p:grpSpPr>
        <p:sp>
          <p:nvSpPr>
            <p:cNvPr id="84" name="Google Shape;84;p15"/>
            <p:cNvSpPr/>
            <p:nvPr/>
          </p:nvSpPr>
          <p:spPr>
            <a:xfrm>
              <a:off x="0" y="0"/>
              <a:ext cx="812800" cy="2709333"/>
            </a:xfrm>
            <a:custGeom>
              <a:rect b="b" l="l" r="r" t="t"/>
              <a:pathLst>
                <a:path extrusionOk="0" h="2709333" w="812800">
                  <a:moveTo>
                    <a:pt x="0" y="0"/>
                  </a:moveTo>
                  <a:lnTo>
                    <a:pt x="812800" y="0"/>
                  </a:lnTo>
                  <a:lnTo>
                    <a:pt x="812800" y="2709333"/>
                  </a:lnTo>
                  <a:lnTo>
                    <a:pt x="0" y="2709333"/>
                  </a:lnTo>
                  <a:close/>
                </a:path>
              </a:pathLst>
            </a:custGeom>
            <a:solidFill>
              <a:srgbClr val="B92928"/>
            </a:solidFill>
            <a:ln>
              <a:noFill/>
            </a:ln>
          </p:spPr>
        </p:sp>
        <p:sp>
          <p:nvSpPr>
            <p:cNvPr id="85" name="Google Shape;85;p15"/>
            <p:cNvSpPr txBox="1"/>
            <p:nvPr/>
          </p:nvSpPr>
          <p:spPr>
            <a:xfrm>
              <a:off x="0" y="-47625"/>
              <a:ext cx="812700" cy="2757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86" name="Google Shape;86;p15"/>
          <p:cNvSpPr txBox="1"/>
          <p:nvPr/>
        </p:nvSpPr>
        <p:spPr>
          <a:xfrm>
            <a:off x="1930655" y="476250"/>
            <a:ext cx="1628100" cy="2772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1800"/>
              <a:buFont typeface="Arial"/>
              <a:buNone/>
            </a:pPr>
            <a:r>
              <a:rPr b="1" lang="en" sz="1800">
                <a:latin typeface="Lato"/>
                <a:ea typeface="Lato"/>
                <a:cs typeface="Lato"/>
                <a:sym typeface="Lato"/>
              </a:rPr>
              <a:t>Updates: NSSP</a:t>
            </a:r>
            <a:endParaRPr b="0" i="0" sz="700" u="none" cap="none" strike="noStrike">
              <a:solidFill>
                <a:srgbClr val="000000"/>
              </a:solidFill>
              <a:latin typeface="Arial"/>
              <a:ea typeface="Arial"/>
              <a:cs typeface="Arial"/>
              <a:sym typeface="Arial"/>
            </a:endParaRPr>
          </a:p>
        </p:txBody>
      </p:sp>
      <p:sp>
        <p:nvSpPr>
          <p:cNvPr id="87" name="Google Shape;87;p15"/>
          <p:cNvSpPr txBox="1"/>
          <p:nvPr/>
        </p:nvSpPr>
        <p:spPr>
          <a:xfrm>
            <a:off x="1930642" y="756925"/>
            <a:ext cx="8880300" cy="3231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Clr>
                <a:srgbClr val="000000"/>
              </a:buClr>
              <a:buSzPts val="2100"/>
              <a:buFont typeface="Arial"/>
              <a:buNone/>
            </a:pPr>
            <a:r>
              <a:rPr lang="en" sz="2100">
                <a:solidFill>
                  <a:srgbClr val="B92928"/>
                </a:solidFill>
                <a:latin typeface="League Spartan"/>
                <a:ea typeface="League Spartan"/>
                <a:cs typeface="League Spartan"/>
                <a:sym typeface="League Spartan"/>
              </a:rPr>
              <a:t>Syndromic Surveillance Symposium </a:t>
            </a:r>
            <a:endParaRPr b="0" i="0" sz="700" u="none" cap="none" strike="noStrike">
              <a:solidFill>
                <a:srgbClr val="000000"/>
              </a:solidFill>
              <a:latin typeface="Arial"/>
              <a:ea typeface="Arial"/>
              <a:cs typeface="Arial"/>
              <a:sym typeface="Arial"/>
            </a:endParaRPr>
          </a:p>
        </p:txBody>
      </p:sp>
      <p:cxnSp>
        <p:nvCxnSpPr>
          <p:cNvPr id="88" name="Google Shape;88;p15"/>
          <p:cNvCxnSpPr/>
          <p:nvPr/>
        </p:nvCxnSpPr>
        <p:spPr>
          <a:xfrm flipH="1" rot="10800000">
            <a:off x="1931190" y="1126280"/>
            <a:ext cx="2383800" cy="9300"/>
          </a:xfrm>
          <a:prstGeom prst="straightConnector1">
            <a:avLst/>
          </a:prstGeom>
          <a:noFill/>
          <a:ln cap="flat" cmpd="sng" w="38100">
            <a:solidFill>
              <a:srgbClr val="000000"/>
            </a:solidFill>
            <a:prstDash val="solid"/>
            <a:round/>
            <a:headEnd len="sm" w="sm" type="none"/>
            <a:tailEnd len="sm" w="sm" type="none"/>
          </a:ln>
        </p:spPr>
      </p:cxnSp>
      <p:grpSp>
        <p:nvGrpSpPr>
          <p:cNvPr id="89" name="Google Shape;89;p15"/>
          <p:cNvGrpSpPr/>
          <p:nvPr/>
        </p:nvGrpSpPr>
        <p:grpSpPr>
          <a:xfrm rot="1263798">
            <a:off x="-454028" y="4395169"/>
            <a:ext cx="3433721" cy="1705957"/>
            <a:chOff x="0" y="-47625"/>
            <a:chExt cx="1808700" cy="898607"/>
          </a:xfrm>
        </p:grpSpPr>
        <p:sp>
          <p:nvSpPr>
            <p:cNvPr id="90" name="Google Shape;90;p15"/>
            <p:cNvSpPr/>
            <p:nvPr/>
          </p:nvSpPr>
          <p:spPr>
            <a:xfrm>
              <a:off x="0" y="0"/>
              <a:ext cx="1808674" cy="850982"/>
            </a:xfrm>
            <a:custGeom>
              <a:rect b="b" l="l" r="r" t="t"/>
              <a:pathLst>
                <a:path extrusionOk="0" h="850982" w="1808674">
                  <a:moveTo>
                    <a:pt x="0" y="0"/>
                  </a:moveTo>
                  <a:lnTo>
                    <a:pt x="1808674" y="0"/>
                  </a:lnTo>
                  <a:lnTo>
                    <a:pt x="1808674" y="850982"/>
                  </a:lnTo>
                  <a:lnTo>
                    <a:pt x="0" y="850982"/>
                  </a:lnTo>
                  <a:close/>
                </a:path>
              </a:pathLst>
            </a:custGeom>
            <a:solidFill>
              <a:srgbClr val="FFFFFF"/>
            </a:solidFill>
            <a:ln>
              <a:noFill/>
            </a:ln>
          </p:spPr>
        </p:sp>
        <p:sp>
          <p:nvSpPr>
            <p:cNvPr id="91" name="Google Shape;91;p15"/>
            <p:cNvSpPr txBox="1"/>
            <p:nvPr/>
          </p:nvSpPr>
          <p:spPr>
            <a:xfrm>
              <a:off x="0" y="-47625"/>
              <a:ext cx="1808700" cy="8985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92" name="Google Shape;92;p15"/>
          <p:cNvSpPr/>
          <p:nvPr/>
        </p:nvSpPr>
        <p:spPr>
          <a:xfrm>
            <a:off x="513824" y="4591836"/>
            <a:ext cx="928469" cy="356113"/>
          </a:xfrm>
          <a:custGeom>
            <a:rect b="b" l="l" r="r" t="t"/>
            <a:pathLst>
              <a:path extrusionOk="0" h="712225" w="1856937">
                <a:moveTo>
                  <a:pt x="0" y="0"/>
                </a:moveTo>
                <a:lnTo>
                  <a:pt x="1856937" y="0"/>
                </a:lnTo>
                <a:lnTo>
                  <a:pt x="1856937" y="712225"/>
                </a:lnTo>
                <a:lnTo>
                  <a:pt x="0" y="712225"/>
                </a:lnTo>
                <a:lnTo>
                  <a:pt x="0" y="0"/>
                </a:lnTo>
                <a:close/>
              </a:path>
            </a:pathLst>
          </a:custGeom>
          <a:blipFill rotWithShape="1">
            <a:blip r:embed="rId4">
              <a:alphaModFix/>
            </a:blip>
            <a:stretch>
              <a:fillRect b="0" l="0" r="0" t="0"/>
            </a:stretch>
          </a:blipFill>
          <a:ln>
            <a:noFill/>
          </a:ln>
        </p:spPr>
      </p:sp>
      <p:sp>
        <p:nvSpPr>
          <p:cNvPr id="93" name="Google Shape;93;p15"/>
          <p:cNvSpPr txBox="1"/>
          <p:nvPr/>
        </p:nvSpPr>
        <p:spPr>
          <a:xfrm>
            <a:off x="1989225" y="1622925"/>
            <a:ext cx="6227100" cy="2518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Char char="●"/>
            </a:pPr>
            <a:r>
              <a:rPr lang="en" sz="1800">
                <a:solidFill>
                  <a:schemeClr val="dk1"/>
                </a:solidFill>
              </a:rPr>
              <a:t>Final Event Packet for the 2023 Syndromic Surveillance Symposium now available on the Knowledge Repository and Arizona Basecamp website. </a:t>
            </a:r>
            <a:endParaRPr sz="1800">
              <a:solidFill>
                <a:schemeClr val="dk1"/>
              </a:solidFill>
            </a:endParaRPr>
          </a:p>
        </p:txBody>
      </p:sp>
      <p:pic>
        <p:nvPicPr>
          <p:cNvPr id="94" name="Google Shape;94;p15"/>
          <p:cNvPicPr preferRelativeResize="0"/>
          <p:nvPr/>
        </p:nvPicPr>
        <p:blipFill rotWithShape="1">
          <a:blip r:embed="rId5">
            <a:alphaModFix/>
          </a:blip>
          <a:srcRect b="0" l="-6055" r="0" t="0"/>
          <a:stretch/>
        </p:blipFill>
        <p:spPr>
          <a:xfrm>
            <a:off x="5095875" y="2927875"/>
            <a:ext cx="3413375" cy="20200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6"/>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30000"/>
            </a:blip>
            <a:stretch>
              <a:fillRect b="0" l="-20309" r="-20309" t="0"/>
            </a:stretch>
          </a:blipFill>
          <a:ln>
            <a:noFill/>
          </a:ln>
        </p:spPr>
      </p:sp>
      <p:grpSp>
        <p:nvGrpSpPr>
          <p:cNvPr id="100" name="Google Shape;100;p16"/>
          <p:cNvGrpSpPr/>
          <p:nvPr/>
        </p:nvGrpSpPr>
        <p:grpSpPr>
          <a:xfrm>
            <a:off x="0" y="-90416"/>
            <a:ext cx="1543101" cy="5234165"/>
            <a:chOff x="0" y="-47625"/>
            <a:chExt cx="812800" cy="2757000"/>
          </a:xfrm>
        </p:grpSpPr>
        <p:sp>
          <p:nvSpPr>
            <p:cNvPr id="101" name="Google Shape;101;p16"/>
            <p:cNvSpPr/>
            <p:nvPr/>
          </p:nvSpPr>
          <p:spPr>
            <a:xfrm>
              <a:off x="0" y="0"/>
              <a:ext cx="812800" cy="2709333"/>
            </a:xfrm>
            <a:custGeom>
              <a:rect b="b" l="l" r="r" t="t"/>
              <a:pathLst>
                <a:path extrusionOk="0" h="2709333" w="812800">
                  <a:moveTo>
                    <a:pt x="0" y="0"/>
                  </a:moveTo>
                  <a:lnTo>
                    <a:pt x="812800" y="0"/>
                  </a:lnTo>
                  <a:lnTo>
                    <a:pt x="812800" y="2709333"/>
                  </a:lnTo>
                  <a:lnTo>
                    <a:pt x="0" y="2709333"/>
                  </a:lnTo>
                  <a:close/>
                </a:path>
              </a:pathLst>
            </a:custGeom>
            <a:solidFill>
              <a:srgbClr val="B92928"/>
            </a:solidFill>
            <a:ln>
              <a:noFill/>
            </a:ln>
          </p:spPr>
        </p:sp>
        <p:sp>
          <p:nvSpPr>
            <p:cNvPr id="102" name="Google Shape;102;p16"/>
            <p:cNvSpPr txBox="1"/>
            <p:nvPr/>
          </p:nvSpPr>
          <p:spPr>
            <a:xfrm>
              <a:off x="0" y="-47625"/>
              <a:ext cx="812700" cy="2757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103" name="Google Shape;103;p16"/>
          <p:cNvSpPr txBox="1"/>
          <p:nvPr/>
        </p:nvSpPr>
        <p:spPr>
          <a:xfrm>
            <a:off x="1930655" y="476250"/>
            <a:ext cx="1628100" cy="2772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1800"/>
              <a:buFont typeface="Arial"/>
              <a:buNone/>
            </a:pPr>
            <a:r>
              <a:rPr b="1" lang="en" sz="1800">
                <a:latin typeface="Lato"/>
                <a:ea typeface="Lato"/>
                <a:cs typeface="Lato"/>
                <a:sym typeface="Lato"/>
              </a:rPr>
              <a:t>Updates: NSSP</a:t>
            </a:r>
            <a:endParaRPr b="0" i="0" sz="700" u="none" cap="none" strike="noStrike">
              <a:solidFill>
                <a:srgbClr val="000000"/>
              </a:solidFill>
              <a:latin typeface="Arial"/>
              <a:ea typeface="Arial"/>
              <a:cs typeface="Arial"/>
              <a:sym typeface="Arial"/>
            </a:endParaRPr>
          </a:p>
        </p:txBody>
      </p:sp>
      <p:sp>
        <p:nvSpPr>
          <p:cNvPr id="104" name="Google Shape;104;p16"/>
          <p:cNvSpPr txBox="1"/>
          <p:nvPr/>
        </p:nvSpPr>
        <p:spPr>
          <a:xfrm>
            <a:off x="1930655" y="756936"/>
            <a:ext cx="3272700" cy="3231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Clr>
                <a:srgbClr val="000000"/>
              </a:buClr>
              <a:buSzPts val="2100"/>
              <a:buFont typeface="Arial"/>
              <a:buNone/>
            </a:pPr>
            <a:r>
              <a:rPr lang="en" sz="2100">
                <a:solidFill>
                  <a:srgbClr val="B92928"/>
                </a:solidFill>
                <a:latin typeface="League Spartan"/>
                <a:ea typeface="League Spartan"/>
                <a:cs typeface="League Spartan"/>
                <a:sym typeface="League Spartan"/>
              </a:rPr>
              <a:t>NSSP Vendor Patches</a:t>
            </a:r>
            <a:endParaRPr b="0" i="0" sz="700" u="none" cap="none" strike="noStrike">
              <a:solidFill>
                <a:srgbClr val="000000"/>
              </a:solidFill>
              <a:latin typeface="Arial"/>
              <a:ea typeface="Arial"/>
              <a:cs typeface="Arial"/>
              <a:sym typeface="Arial"/>
            </a:endParaRPr>
          </a:p>
        </p:txBody>
      </p:sp>
      <p:cxnSp>
        <p:nvCxnSpPr>
          <p:cNvPr id="105" name="Google Shape;105;p16"/>
          <p:cNvCxnSpPr/>
          <p:nvPr/>
        </p:nvCxnSpPr>
        <p:spPr>
          <a:xfrm flipH="1" rot="10800000">
            <a:off x="1931190" y="1126280"/>
            <a:ext cx="2383800" cy="9300"/>
          </a:xfrm>
          <a:prstGeom prst="straightConnector1">
            <a:avLst/>
          </a:prstGeom>
          <a:noFill/>
          <a:ln cap="flat" cmpd="sng" w="38100">
            <a:solidFill>
              <a:srgbClr val="000000"/>
            </a:solidFill>
            <a:prstDash val="solid"/>
            <a:round/>
            <a:headEnd len="sm" w="sm" type="none"/>
            <a:tailEnd len="sm" w="sm" type="none"/>
          </a:ln>
        </p:spPr>
      </p:cxnSp>
      <p:grpSp>
        <p:nvGrpSpPr>
          <p:cNvPr id="106" name="Google Shape;106;p16"/>
          <p:cNvGrpSpPr/>
          <p:nvPr/>
        </p:nvGrpSpPr>
        <p:grpSpPr>
          <a:xfrm rot="1263798">
            <a:off x="-454028" y="4395169"/>
            <a:ext cx="3433721" cy="1705957"/>
            <a:chOff x="0" y="-47625"/>
            <a:chExt cx="1808700" cy="898607"/>
          </a:xfrm>
        </p:grpSpPr>
        <p:sp>
          <p:nvSpPr>
            <p:cNvPr id="107" name="Google Shape;107;p16"/>
            <p:cNvSpPr/>
            <p:nvPr/>
          </p:nvSpPr>
          <p:spPr>
            <a:xfrm>
              <a:off x="0" y="0"/>
              <a:ext cx="1808674" cy="850982"/>
            </a:xfrm>
            <a:custGeom>
              <a:rect b="b" l="l" r="r" t="t"/>
              <a:pathLst>
                <a:path extrusionOk="0" h="850982" w="1808674">
                  <a:moveTo>
                    <a:pt x="0" y="0"/>
                  </a:moveTo>
                  <a:lnTo>
                    <a:pt x="1808674" y="0"/>
                  </a:lnTo>
                  <a:lnTo>
                    <a:pt x="1808674" y="850982"/>
                  </a:lnTo>
                  <a:lnTo>
                    <a:pt x="0" y="850982"/>
                  </a:lnTo>
                  <a:close/>
                </a:path>
              </a:pathLst>
            </a:custGeom>
            <a:solidFill>
              <a:srgbClr val="FFFFFF"/>
            </a:solidFill>
            <a:ln>
              <a:noFill/>
            </a:ln>
          </p:spPr>
        </p:sp>
        <p:sp>
          <p:nvSpPr>
            <p:cNvPr id="108" name="Google Shape;108;p16"/>
            <p:cNvSpPr txBox="1"/>
            <p:nvPr/>
          </p:nvSpPr>
          <p:spPr>
            <a:xfrm>
              <a:off x="0" y="-47625"/>
              <a:ext cx="1808700" cy="8985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109" name="Google Shape;109;p16"/>
          <p:cNvSpPr/>
          <p:nvPr/>
        </p:nvSpPr>
        <p:spPr>
          <a:xfrm>
            <a:off x="513824" y="4591836"/>
            <a:ext cx="928469" cy="356113"/>
          </a:xfrm>
          <a:custGeom>
            <a:rect b="b" l="l" r="r" t="t"/>
            <a:pathLst>
              <a:path extrusionOk="0" h="712225" w="1856937">
                <a:moveTo>
                  <a:pt x="0" y="0"/>
                </a:moveTo>
                <a:lnTo>
                  <a:pt x="1856937" y="0"/>
                </a:lnTo>
                <a:lnTo>
                  <a:pt x="1856937" y="712225"/>
                </a:lnTo>
                <a:lnTo>
                  <a:pt x="0" y="712225"/>
                </a:lnTo>
                <a:lnTo>
                  <a:pt x="0" y="0"/>
                </a:lnTo>
                <a:close/>
              </a:path>
            </a:pathLst>
          </a:custGeom>
          <a:blipFill rotWithShape="1">
            <a:blip r:embed="rId4">
              <a:alphaModFix/>
            </a:blip>
            <a:stretch>
              <a:fillRect b="0" l="0" r="0" t="0"/>
            </a:stretch>
          </a:blipFill>
          <a:ln>
            <a:noFill/>
          </a:ln>
        </p:spPr>
      </p:sp>
      <p:pic>
        <p:nvPicPr>
          <p:cNvPr id="110" name="Google Shape;110;p16"/>
          <p:cNvPicPr preferRelativeResize="0"/>
          <p:nvPr/>
        </p:nvPicPr>
        <p:blipFill>
          <a:blip r:embed="rId5">
            <a:alphaModFix/>
          </a:blip>
          <a:stretch>
            <a:fillRect/>
          </a:stretch>
        </p:blipFill>
        <p:spPr>
          <a:xfrm>
            <a:off x="1931200" y="1344875"/>
            <a:ext cx="6388449" cy="28994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7"/>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30000"/>
            </a:blip>
            <a:stretch>
              <a:fillRect b="0" l="-20309" r="-20309" t="0"/>
            </a:stretch>
          </a:blipFill>
          <a:ln>
            <a:noFill/>
          </a:ln>
        </p:spPr>
      </p:sp>
      <p:grpSp>
        <p:nvGrpSpPr>
          <p:cNvPr id="116" name="Google Shape;116;p17"/>
          <p:cNvGrpSpPr/>
          <p:nvPr/>
        </p:nvGrpSpPr>
        <p:grpSpPr>
          <a:xfrm>
            <a:off x="0" y="-90416"/>
            <a:ext cx="1543101" cy="5234165"/>
            <a:chOff x="0" y="-47625"/>
            <a:chExt cx="812800" cy="2757000"/>
          </a:xfrm>
        </p:grpSpPr>
        <p:sp>
          <p:nvSpPr>
            <p:cNvPr id="117" name="Google Shape;117;p17"/>
            <p:cNvSpPr/>
            <p:nvPr/>
          </p:nvSpPr>
          <p:spPr>
            <a:xfrm>
              <a:off x="0" y="0"/>
              <a:ext cx="812800" cy="2709333"/>
            </a:xfrm>
            <a:custGeom>
              <a:rect b="b" l="l" r="r" t="t"/>
              <a:pathLst>
                <a:path extrusionOk="0" h="2709333" w="812800">
                  <a:moveTo>
                    <a:pt x="0" y="0"/>
                  </a:moveTo>
                  <a:lnTo>
                    <a:pt x="812800" y="0"/>
                  </a:lnTo>
                  <a:lnTo>
                    <a:pt x="812800" y="2709333"/>
                  </a:lnTo>
                  <a:lnTo>
                    <a:pt x="0" y="2709333"/>
                  </a:lnTo>
                  <a:close/>
                </a:path>
              </a:pathLst>
            </a:custGeom>
            <a:solidFill>
              <a:srgbClr val="B92928"/>
            </a:solidFill>
            <a:ln>
              <a:noFill/>
            </a:ln>
          </p:spPr>
        </p:sp>
        <p:sp>
          <p:nvSpPr>
            <p:cNvPr id="118" name="Google Shape;118;p17"/>
            <p:cNvSpPr txBox="1"/>
            <p:nvPr/>
          </p:nvSpPr>
          <p:spPr>
            <a:xfrm>
              <a:off x="0" y="-47625"/>
              <a:ext cx="812700" cy="2757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119" name="Google Shape;119;p17"/>
          <p:cNvSpPr txBox="1"/>
          <p:nvPr/>
        </p:nvSpPr>
        <p:spPr>
          <a:xfrm>
            <a:off x="1930655" y="476250"/>
            <a:ext cx="1628100" cy="2772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1800"/>
              <a:buFont typeface="Arial"/>
              <a:buNone/>
            </a:pPr>
            <a:r>
              <a:rPr b="1" lang="en" sz="1800">
                <a:latin typeface="Lato"/>
                <a:ea typeface="Lato"/>
                <a:cs typeface="Lato"/>
                <a:sym typeface="Lato"/>
              </a:rPr>
              <a:t>Updates: NSSP</a:t>
            </a:r>
            <a:endParaRPr b="0" i="0" sz="700" u="none" cap="none" strike="noStrike">
              <a:solidFill>
                <a:srgbClr val="000000"/>
              </a:solidFill>
              <a:latin typeface="Arial"/>
              <a:ea typeface="Arial"/>
              <a:cs typeface="Arial"/>
              <a:sym typeface="Arial"/>
            </a:endParaRPr>
          </a:p>
        </p:txBody>
      </p:sp>
      <p:sp>
        <p:nvSpPr>
          <p:cNvPr id="120" name="Google Shape;120;p17"/>
          <p:cNvSpPr txBox="1"/>
          <p:nvPr/>
        </p:nvSpPr>
        <p:spPr>
          <a:xfrm>
            <a:off x="1930655" y="756936"/>
            <a:ext cx="3272700" cy="3231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Clr>
                <a:srgbClr val="000000"/>
              </a:buClr>
              <a:buSzPts val="2100"/>
              <a:buFont typeface="Arial"/>
              <a:buNone/>
            </a:pPr>
            <a:r>
              <a:rPr lang="en" sz="2100">
                <a:solidFill>
                  <a:srgbClr val="B92928"/>
                </a:solidFill>
                <a:latin typeface="League Spartan"/>
                <a:ea typeface="League Spartan"/>
                <a:cs typeface="League Spartan"/>
                <a:sym typeface="League Spartan"/>
              </a:rPr>
              <a:t>ASTHO Defining Disability </a:t>
            </a:r>
            <a:endParaRPr b="0" i="0" sz="700" u="none" cap="none" strike="noStrike">
              <a:solidFill>
                <a:srgbClr val="000000"/>
              </a:solidFill>
              <a:latin typeface="Arial"/>
              <a:ea typeface="Arial"/>
              <a:cs typeface="Arial"/>
              <a:sym typeface="Arial"/>
            </a:endParaRPr>
          </a:p>
        </p:txBody>
      </p:sp>
      <p:cxnSp>
        <p:nvCxnSpPr>
          <p:cNvPr id="121" name="Google Shape;121;p17"/>
          <p:cNvCxnSpPr/>
          <p:nvPr/>
        </p:nvCxnSpPr>
        <p:spPr>
          <a:xfrm flipH="1" rot="10800000">
            <a:off x="1931190" y="1126280"/>
            <a:ext cx="2383800" cy="9300"/>
          </a:xfrm>
          <a:prstGeom prst="straightConnector1">
            <a:avLst/>
          </a:prstGeom>
          <a:noFill/>
          <a:ln cap="flat" cmpd="sng" w="38100">
            <a:solidFill>
              <a:srgbClr val="000000"/>
            </a:solidFill>
            <a:prstDash val="solid"/>
            <a:round/>
            <a:headEnd len="sm" w="sm" type="none"/>
            <a:tailEnd len="sm" w="sm" type="none"/>
          </a:ln>
        </p:spPr>
      </p:cxnSp>
      <p:grpSp>
        <p:nvGrpSpPr>
          <p:cNvPr id="122" name="Google Shape;122;p17"/>
          <p:cNvGrpSpPr/>
          <p:nvPr/>
        </p:nvGrpSpPr>
        <p:grpSpPr>
          <a:xfrm rot="1263798">
            <a:off x="-454028" y="4395169"/>
            <a:ext cx="3433721" cy="1705957"/>
            <a:chOff x="0" y="-47625"/>
            <a:chExt cx="1808700" cy="898607"/>
          </a:xfrm>
        </p:grpSpPr>
        <p:sp>
          <p:nvSpPr>
            <p:cNvPr id="123" name="Google Shape;123;p17"/>
            <p:cNvSpPr/>
            <p:nvPr/>
          </p:nvSpPr>
          <p:spPr>
            <a:xfrm>
              <a:off x="0" y="0"/>
              <a:ext cx="1808674" cy="850982"/>
            </a:xfrm>
            <a:custGeom>
              <a:rect b="b" l="l" r="r" t="t"/>
              <a:pathLst>
                <a:path extrusionOk="0" h="850982" w="1808674">
                  <a:moveTo>
                    <a:pt x="0" y="0"/>
                  </a:moveTo>
                  <a:lnTo>
                    <a:pt x="1808674" y="0"/>
                  </a:lnTo>
                  <a:lnTo>
                    <a:pt x="1808674" y="850982"/>
                  </a:lnTo>
                  <a:lnTo>
                    <a:pt x="0" y="850982"/>
                  </a:lnTo>
                  <a:close/>
                </a:path>
              </a:pathLst>
            </a:custGeom>
            <a:solidFill>
              <a:srgbClr val="FFFFFF"/>
            </a:solidFill>
            <a:ln>
              <a:noFill/>
            </a:ln>
          </p:spPr>
        </p:sp>
        <p:sp>
          <p:nvSpPr>
            <p:cNvPr id="124" name="Google Shape;124;p17"/>
            <p:cNvSpPr txBox="1"/>
            <p:nvPr/>
          </p:nvSpPr>
          <p:spPr>
            <a:xfrm>
              <a:off x="0" y="-47625"/>
              <a:ext cx="1808700" cy="8985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125" name="Google Shape;125;p17"/>
          <p:cNvSpPr/>
          <p:nvPr/>
        </p:nvSpPr>
        <p:spPr>
          <a:xfrm>
            <a:off x="513824" y="4591836"/>
            <a:ext cx="928469" cy="356113"/>
          </a:xfrm>
          <a:custGeom>
            <a:rect b="b" l="l" r="r" t="t"/>
            <a:pathLst>
              <a:path extrusionOk="0" h="712225" w="1856937">
                <a:moveTo>
                  <a:pt x="0" y="0"/>
                </a:moveTo>
                <a:lnTo>
                  <a:pt x="1856937" y="0"/>
                </a:lnTo>
                <a:lnTo>
                  <a:pt x="1856937" y="712225"/>
                </a:lnTo>
                <a:lnTo>
                  <a:pt x="0" y="712225"/>
                </a:lnTo>
                <a:lnTo>
                  <a:pt x="0" y="0"/>
                </a:lnTo>
                <a:close/>
              </a:path>
            </a:pathLst>
          </a:custGeom>
          <a:blipFill rotWithShape="1">
            <a:blip r:embed="rId4">
              <a:alphaModFix/>
            </a:blip>
            <a:stretch>
              <a:fillRect b="0" l="0" r="0" t="0"/>
            </a:stretch>
          </a:blipFill>
          <a:ln>
            <a:noFill/>
          </a:ln>
        </p:spPr>
      </p:sp>
      <p:sp>
        <p:nvSpPr>
          <p:cNvPr id="126" name="Google Shape;126;p17"/>
          <p:cNvSpPr txBox="1"/>
          <p:nvPr/>
        </p:nvSpPr>
        <p:spPr>
          <a:xfrm>
            <a:off x="1749275" y="1321900"/>
            <a:ext cx="7141200" cy="31905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chemeClr val="dk1"/>
              </a:buClr>
              <a:buSzPts val="1800"/>
              <a:buChar char="●"/>
            </a:pPr>
            <a:r>
              <a:rPr lang="en" sz="1800">
                <a:solidFill>
                  <a:schemeClr val="dk1"/>
                </a:solidFill>
              </a:rPr>
              <a:t>Defining Disability for Syndromic Surveillance: Data to Action</a:t>
            </a:r>
            <a:endParaRPr sz="1800">
              <a:solidFill>
                <a:schemeClr val="dk1"/>
              </a:solidFill>
            </a:endParaRPr>
          </a:p>
          <a:p>
            <a:pPr indent="-342900" lvl="0" marL="457200" rtl="0" algn="l">
              <a:lnSpc>
                <a:spcPct val="115000"/>
              </a:lnSpc>
              <a:spcBef>
                <a:spcPts val="0"/>
              </a:spcBef>
              <a:spcAft>
                <a:spcPts val="0"/>
              </a:spcAft>
              <a:buClr>
                <a:schemeClr val="dk1"/>
              </a:buClr>
              <a:buSzPts val="1800"/>
              <a:buChar char="●"/>
            </a:pPr>
            <a:r>
              <a:rPr lang="en" sz="1800">
                <a:solidFill>
                  <a:schemeClr val="dk1"/>
                </a:solidFill>
              </a:rPr>
              <a:t>Healthcare providers, medical coders, syndromic surveillance experts, and public health agency staff are encouraged to attend to acquire the tools to leverage data-driven approaches to enhance healthcare outcomes for people with disabilities. </a:t>
            </a:r>
            <a:endParaRPr sz="1800">
              <a:solidFill>
                <a:schemeClr val="dk1"/>
              </a:solidFill>
            </a:endParaRPr>
          </a:p>
          <a:p>
            <a:pPr indent="-342900" lvl="0" marL="457200" rtl="0" algn="l">
              <a:lnSpc>
                <a:spcPct val="115000"/>
              </a:lnSpc>
              <a:spcBef>
                <a:spcPts val="0"/>
              </a:spcBef>
              <a:spcAft>
                <a:spcPts val="0"/>
              </a:spcAft>
              <a:buClr>
                <a:schemeClr val="dk1"/>
              </a:buClr>
              <a:buSzPts val="1800"/>
              <a:buChar char="●"/>
            </a:pPr>
            <a:r>
              <a:rPr lang="en" sz="1800">
                <a:solidFill>
                  <a:schemeClr val="dk1"/>
                </a:solidFill>
              </a:rPr>
              <a:t>This </a:t>
            </a:r>
            <a:r>
              <a:rPr lang="en" sz="1800" u="sng">
                <a:solidFill>
                  <a:schemeClr val="hlink"/>
                </a:solidFill>
                <a:hlinkClick r:id="rId5"/>
              </a:rPr>
              <a:t>webinar</a:t>
            </a:r>
            <a:r>
              <a:rPr lang="en" sz="1800">
                <a:solidFill>
                  <a:schemeClr val="dk1"/>
                </a:solidFill>
              </a:rPr>
              <a:t> will be held virtually via Zoom, featuring presentations and live discussions.</a:t>
            </a:r>
            <a:endParaRPr sz="1800">
              <a:solidFill>
                <a:schemeClr val="dk1"/>
              </a:solidFill>
            </a:endParaRPr>
          </a:p>
          <a:p>
            <a:pPr indent="-342900" lvl="0" marL="457200" rtl="0" algn="l">
              <a:lnSpc>
                <a:spcPct val="115000"/>
              </a:lnSpc>
              <a:spcBef>
                <a:spcPts val="0"/>
              </a:spcBef>
              <a:spcAft>
                <a:spcPts val="0"/>
              </a:spcAft>
              <a:buClr>
                <a:schemeClr val="dk1"/>
              </a:buClr>
              <a:buSzPts val="1800"/>
              <a:buChar char="●"/>
            </a:pPr>
            <a:r>
              <a:rPr lang="en" sz="1800">
                <a:solidFill>
                  <a:schemeClr val="dk1"/>
                </a:solidFill>
              </a:rPr>
              <a:t>April 29th 1PM AZ time </a:t>
            </a:r>
            <a:endParaRPr sz="1800">
              <a:solidFill>
                <a:schemeClr val="dk1"/>
              </a:solidFill>
            </a:endParaRPr>
          </a:p>
          <a:p>
            <a:pPr indent="0" lvl="0" marL="457200" rtl="0" algn="l">
              <a:spcBef>
                <a:spcPts val="1200"/>
              </a:spcBef>
              <a:spcAft>
                <a:spcPts val="0"/>
              </a:spcAft>
              <a:buNone/>
            </a:pPr>
            <a:r>
              <a:t/>
            </a:r>
            <a:endParaRPr sz="1800">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8"/>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30000"/>
            </a:blip>
            <a:stretch>
              <a:fillRect b="0" l="-20309" r="-20309" t="0"/>
            </a:stretch>
          </a:blipFill>
          <a:ln>
            <a:noFill/>
          </a:ln>
        </p:spPr>
      </p:sp>
      <p:grpSp>
        <p:nvGrpSpPr>
          <p:cNvPr id="132" name="Google Shape;132;p18"/>
          <p:cNvGrpSpPr/>
          <p:nvPr/>
        </p:nvGrpSpPr>
        <p:grpSpPr>
          <a:xfrm>
            <a:off x="0" y="-90416"/>
            <a:ext cx="1543101" cy="5234165"/>
            <a:chOff x="0" y="-47625"/>
            <a:chExt cx="812800" cy="2757000"/>
          </a:xfrm>
        </p:grpSpPr>
        <p:sp>
          <p:nvSpPr>
            <p:cNvPr id="133" name="Google Shape;133;p18"/>
            <p:cNvSpPr/>
            <p:nvPr/>
          </p:nvSpPr>
          <p:spPr>
            <a:xfrm>
              <a:off x="0" y="0"/>
              <a:ext cx="812800" cy="2709333"/>
            </a:xfrm>
            <a:custGeom>
              <a:rect b="b" l="l" r="r" t="t"/>
              <a:pathLst>
                <a:path extrusionOk="0" h="2709333" w="812800">
                  <a:moveTo>
                    <a:pt x="0" y="0"/>
                  </a:moveTo>
                  <a:lnTo>
                    <a:pt x="812800" y="0"/>
                  </a:lnTo>
                  <a:lnTo>
                    <a:pt x="812800" y="2709333"/>
                  </a:lnTo>
                  <a:lnTo>
                    <a:pt x="0" y="2709333"/>
                  </a:lnTo>
                  <a:close/>
                </a:path>
              </a:pathLst>
            </a:custGeom>
            <a:solidFill>
              <a:srgbClr val="B92928"/>
            </a:solidFill>
            <a:ln>
              <a:noFill/>
            </a:ln>
          </p:spPr>
        </p:sp>
        <p:sp>
          <p:nvSpPr>
            <p:cNvPr id="134" name="Google Shape;134;p18"/>
            <p:cNvSpPr txBox="1"/>
            <p:nvPr/>
          </p:nvSpPr>
          <p:spPr>
            <a:xfrm>
              <a:off x="0" y="-47625"/>
              <a:ext cx="812700" cy="2757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135" name="Google Shape;135;p18"/>
          <p:cNvSpPr txBox="1"/>
          <p:nvPr/>
        </p:nvSpPr>
        <p:spPr>
          <a:xfrm>
            <a:off x="1930655" y="476250"/>
            <a:ext cx="1628100" cy="2772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1800"/>
              <a:buFont typeface="Arial"/>
              <a:buNone/>
            </a:pPr>
            <a:r>
              <a:rPr b="1" lang="en" sz="1800">
                <a:latin typeface="Lato"/>
                <a:ea typeface="Lato"/>
                <a:cs typeface="Lato"/>
                <a:sym typeface="Lato"/>
              </a:rPr>
              <a:t>Updates: NSSP</a:t>
            </a:r>
            <a:endParaRPr b="0" i="0" sz="700" u="none" cap="none" strike="noStrike">
              <a:solidFill>
                <a:srgbClr val="000000"/>
              </a:solidFill>
              <a:latin typeface="Arial"/>
              <a:ea typeface="Arial"/>
              <a:cs typeface="Arial"/>
              <a:sym typeface="Arial"/>
            </a:endParaRPr>
          </a:p>
        </p:txBody>
      </p:sp>
      <p:sp>
        <p:nvSpPr>
          <p:cNvPr id="136" name="Google Shape;136;p18"/>
          <p:cNvSpPr txBox="1"/>
          <p:nvPr/>
        </p:nvSpPr>
        <p:spPr>
          <a:xfrm>
            <a:off x="1930647" y="756925"/>
            <a:ext cx="5742300" cy="3231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Clr>
                <a:srgbClr val="000000"/>
              </a:buClr>
              <a:buSzPts val="2100"/>
              <a:buFont typeface="Arial"/>
              <a:buNone/>
            </a:pPr>
            <a:r>
              <a:rPr lang="en" sz="2100">
                <a:solidFill>
                  <a:srgbClr val="B92928"/>
                </a:solidFill>
                <a:latin typeface="League Spartan"/>
                <a:ea typeface="League Spartan"/>
                <a:cs typeface="League Spartan"/>
                <a:sym typeface="League Spartan"/>
              </a:rPr>
              <a:t>New Continuing Education Credit </a:t>
            </a:r>
            <a:r>
              <a:rPr lang="en" sz="2100">
                <a:solidFill>
                  <a:srgbClr val="B92928"/>
                </a:solidFill>
                <a:latin typeface="League Spartan"/>
                <a:ea typeface="League Spartan"/>
                <a:cs typeface="League Spartan"/>
                <a:sym typeface="League Spartan"/>
              </a:rPr>
              <a:t> </a:t>
            </a:r>
            <a:endParaRPr b="0" i="0" sz="700" u="none" cap="none" strike="noStrike">
              <a:solidFill>
                <a:srgbClr val="000000"/>
              </a:solidFill>
              <a:latin typeface="Arial"/>
              <a:ea typeface="Arial"/>
              <a:cs typeface="Arial"/>
              <a:sym typeface="Arial"/>
            </a:endParaRPr>
          </a:p>
        </p:txBody>
      </p:sp>
      <p:cxnSp>
        <p:nvCxnSpPr>
          <p:cNvPr id="137" name="Google Shape;137;p18"/>
          <p:cNvCxnSpPr/>
          <p:nvPr/>
        </p:nvCxnSpPr>
        <p:spPr>
          <a:xfrm flipH="1" rot="10800000">
            <a:off x="1931190" y="1126280"/>
            <a:ext cx="2383800" cy="9300"/>
          </a:xfrm>
          <a:prstGeom prst="straightConnector1">
            <a:avLst/>
          </a:prstGeom>
          <a:noFill/>
          <a:ln cap="flat" cmpd="sng" w="38100">
            <a:solidFill>
              <a:srgbClr val="000000"/>
            </a:solidFill>
            <a:prstDash val="solid"/>
            <a:round/>
            <a:headEnd len="sm" w="sm" type="none"/>
            <a:tailEnd len="sm" w="sm" type="none"/>
          </a:ln>
        </p:spPr>
      </p:cxnSp>
      <p:grpSp>
        <p:nvGrpSpPr>
          <p:cNvPr id="138" name="Google Shape;138;p18"/>
          <p:cNvGrpSpPr/>
          <p:nvPr/>
        </p:nvGrpSpPr>
        <p:grpSpPr>
          <a:xfrm rot="1263798">
            <a:off x="-454028" y="4395169"/>
            <a:ext cx="3433721" cy="1705957"/>
            <a:chOff x="0" y="-47625"/>
            <a:chExt cx="1808700" cy="898607"/>
          </a:xfrm>
        </p:grpSpPr>
        <p:sp>
          <p:nvSpPr>
            <p:cNvPr id="139" name="Google Shape;139;p18"/>
            <p:cNvSpPr/>
            <p:nvPr/>
          </p:nvSpPr>
          <p:spPr>
            <a:xfrm>
              <a:off x="0" y="0"/>
              <a:ext cx="1808674" cy="850982"/>
            </a:xfrm>
            <a:custGeom>
              <a:rect b="b" l="l" r="r" t="t"/>
              <a:pathLst>
                <a:path extrusionOk="0" h="850982" w="1808674">
                  <a:moveTo>
                    <a:pt x="0" y="0"/>
                  </a:moveTo>
                  <a:lnTo>
                    <a:pt x="1808674" y="0"/>
                  </a:lnTo>
                  <a:lnTo>
                    <a:pt x="1808674" y="850982"/>
                  </a:lnTo>
                  <a:lnTo>
                    <a:pt x="0" y="850982"/>
                  </a:lnTo>
                  <a:close/>
                </a:path>
              </a:pathLst>
            </a:custGeom>
            <a:solidFill>
              <a:srgbClr val="FFFFFF"/>
            </a:solidFill>
            <a:ln>
              <a:noFill/>
            </a:ln>
          </p:spPr>
        </p:sp>
        <p:sp>
          <p:nvSpPr>
            <p:cNvPr id="140" name="Google Shape;140;p18"/>
            <p:cNvSpPr txBox="1"/>
            <p:nvPr/>
          </p:nvSpPr>
          <p:spPr>
            <a:xfrm>
              <a:off x="0" y="-47625"/>
              <a:ext cx="1808700" cy="8985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141" name="Google Shape;141;p18"/>
          <p:cNvSpPr/>
          <p:nvPr/>
        </p:nvSpPr>
        <p:spPr>
          <a:xfrm>
            <a:off x="513824" y="4591836"/>
            <a:ext cx="928469" cy="356113"/>
          </a:xfrm>
          <a:custGeom>
            <a:rect b="b" l="l" r="r" t="t"/>
            <a:pathLst>
              <a:path extrusionOk="0" h="712225" w="1856937">
                <a:moveTo>
                  <a:pt x="0" y="0"/>
                </a:moveTo>
                <a:lnTo>
                  <a:pt x="1856937" y="0"/>
                </a:lnTo>
                <a:lnTo>
                  <a:pt x="1856937" y="712225"/>
                </a:lnTo>
                <a:lnTo>
                  <a:pt x="0" y="712225"/>
                </a:lnTo>
                <a:lnTo>
                  <a:pt x="0" y="0"/>
                </a:lnTo>
                <a:close/>
              </a:path>
            </a:pathLst>
          </a:custGeom>
          <a:blipFill rotWithShape="1">
            <a:blip r:embed="rId4">
              <a:alphaModFix/>
            </a:blip>
            <a:stretch>
              <a:fillRect b="0" l="0" r="0" t="0"/>
            </a:stretch>
          </a:blipFill>
          <a:ln>
            <a:noFill/>
          </a:ln>
        </p:spPr>
      </p:sp>
      <p:sp>
        <p:nvSpPr>
          <p:cNvPr id="142" name="Google Shape;142;p18"/>
          <p:cNvSpPr txBox="1"/>
          <p:nvPr/>
        </p:nvSpPr>
        <p:spPr>
          <a:xfrm>
            <a:off x="1749275" y="1321900"/>
            <a:ext cx="7141200" cy="31905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chemeClr val="dk1"/>
              </a:buClr>
              <a:buSzPts val="1800"/>
              <a:buChar char="●"/>
            </a:pPr>
            <a:r>
              <a:rPr lang="en" sz="1800">
                <a:solidFill>
                  <a:schemeClr val="dk1"/>
                </a:solidFill>
              </a:rPr>
              <a:t>A new, </a:t>
            </a:r>
            <a:r>
              <a:rPr lang="en" sz="1800" u="sng">
                <a:solidFill>
                  <a:schemeClr val="hlink"/>
                </a:solidFill>
                <a:hlinkClick r:id="rId5"/>
              </a:rPr>
              <a:t>free CE activity</a:t>
            </a:r>
            <a:r>
              <a:rPr lang="en" sz="1800">
                <a:solidFill>
                  <a:schemeClr val="dk1"/>
                </a:solidFill>
              </a:rPr>
              <a:t> is available from </a:t>
            </a:r>
            <a:r>
              <a:rPr i="1" lang="en" sz="1800">
                <a:solidFill>
                  <a:schemeClr val="dk1"/>
                </a:solidFill>
              </a:rPr>
              <a:t>MMWR</a:t>
            </a:r>
            <a:r>
              <a:rPr lang="en" sz="1800">
                <a:solidFill>
                  <a:schemeClr val="dk1"/>
                </a:solidFill>
              </a:rPr>
              <a:t> and Medscape.</a:t>
            </a:r>
            <a:endParaRPr sz="1800">
              <a:solidFill>
                <a:schemeClr val="dk1"/>
              </a:solidFill>
            </a:endParaRPr>
          </a:p>
          <a:p>
            <a:pPr indent="-342900" lvl="0" marL="457200" rtl="0" algn="l">
              <a:lnSpc>
                <a:spcPct val="115000"/>
              </a:lnSpc>
              <a:spcBef>
                <a:spcPts val="0"/>
              </a:spcBef>
              <a:spcAft>
                <a:spcPts val="0"/>
              </a:spcAft>
              <a:buClr>
                <a:schemeClr val="dk1"/>
              </a:buClr>
              <a:buSzPts val="1800"/>
              <a:buChar char="●"/>
            </a:pPr>
            <a:r>
              <a:rPr lang="en" sz="1800">
                <a:solidFill>
                  <a:schemeClr val="dk1"/>
                </a:solidFill>
              </a:rPr>
              <a:t> The CE activity discusses trends in U.S. cannabis-involved emergency department visits among people under age 25 during the COVID-19 pandemic. </a:t>
            </a:r>
            <a:endParaRPr sz="1800">
              <a:solidFill>
                <a:schemeClr val="dk1"/>
              </a:solidFill>
            </a:endParaRPr>
          </a:p>
          <a:p>
            <a:pPr indent="-342900" lvl="0" marL="457200" rtl="0" algn="l">
              <a:lnSpc>
                <a:spcPct val="115000"/>
              </a:lnSpc>
              <a:spcBef>
                <a:spcPts val="0"/>
              </a:spcBef>
              <a:spcAft>
                <a:spcPts val="0"/>
              </a:spcAft>
              <a:buClr>
                <a:schemeClr val="dk1"/>
              </a:buClr>
              <a:buSzPts val="1800"/>
              <a:buChar char="●"/>
            </a:pPr>
            <a:r>
              <a:rPr lang="en" sz="1800">
                <a:solidFill>
                  <a:schemeClr val="dk1"/>
                </a:solidFill>
              </a:rPr>
              <a:t> Participants will get a better understanding of how to assess overall trends in cannabis-involved ED visits during the COVID-19 pandemic. </a:t>
            </a:r>
            <a:endParaRPr sz="1800">
              <a:solidFill>
                <a:schemeClr val="dk1"/>
              </a:solidFill>
            </a:endParaRPr>
          </a:p>
          <a:p>
            <a:pPr indent="0" lvl="0" marL="457200" rtl="0" algn="l">
              <a:spcBef>
                <a:spcPts val="1200"/>
              </a:spcBef>
              <a:spcAft>
                <a:spcPts val="0"/>
              </a:spcAft>
              <a:buNone/>
            </a:pPr>
            <a:r>
              <a:t/>
            </a:r>
            <a:endParaRPr sz="1800">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9"/>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30000"/>
            </a:blip>
            <a:stretch>
              <a:fillRect b="0" l="-20309" r="-20309" t="0"/>
            </a:stretch>
          </a:blipFill>
          <a:ln>
            <a:noFill/>
          </a:ln>
        </p:spPr>
      </p:sp>
      <p:grpSp>
        <p:nvGrpSpPr>
          <p:cNvPr id="148" name="Google Shape;148;p19"/>
          <p:cNvGrpSpPr/>
          <p:nvPr/>
        </p:nvGrpSpPr>
        <p:grpSpPr>
          <a:xfrm>
            <a:off x="0" y="-90416"/>
            <a:ext cx="1543101" cy="5234165"/>
            <a:chOff x="0" y="-47625"/>
            <a:chExt cx="812800" cy="2757000"/>
          </a:xfrm>
        </p:grpSpPr>
        <p:sp>
          <p:nvSpPr>
            <p:cNvPr id="149" name="Google Shape;149;p19"/>
            <p:cNvSpPr/>
            <p:nvPr/>
          </p:nvSpPr>
          <p:spPr>
            <a:xfrm>
              <a:off x="0" y="0"/>
              <a:ext cx="812800" cy="2709333"/>
            </a:xfrm>
            <a:custGeom>
              <a:rect b="b" l="l" r="r" t="t"/>
              <a:pathLst>
                <a:path extrusionOk="0" h="2709333" w="812800">
                  <a:moveTo>
                    <a:pt x="0" y="0"/>
                  </a:moveTo>
                  <a:lnTo>
                    <a:pt x="812800" y="0"/>
                  </a:lnTo>
                  <a:lnTo>
                    <a:pt x="812800" y="2709333"/>
                  </a:lnTo>
                  <a:lnTo>
                    <a:pt x="0" y="2709333"/>
                  </a:lnTo>
                  <a:close/>
                </a:path>
              </a:pathLst>
            </a:custGeom>
            <a:solidFill>
              <a:srgbClr val="B92928"/>
            </a:solidFill>
            <a:ln>
              <a:noFill/>
            </a:ln>
          </p:spPr>
        </p:sp>
        <p:sp>
          <p:nvSpPr>
            <p:cNvPr id="150" name="Google Shape;150;p19"/>
            <p:cNvSpPr txBox="1"/>
            <p:nvPr/>
          </p:nvSpPr>
          <p:spPr>
            <a:xfrm>
              <a:off x="0" y="-47625"/>
              <a:ext cx="812700" cy="2757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151" name="Google Shape;151;p19"/>
          <p:cNvSpPr txBox="1"/>
          <p:nvPr/>
        </p:nvSpPr>
        <p:spPr>
          <a:xfrm>
            <a:off x="1930655" y="476250"/>
            <a:ext cx="1628100" cy="277200"/>
          </a:xfrm>
          <a:prstGeom prst="rect">
            <a:avLst/>
          </a:prstGeom>
          <a:noFill/>
          <a:ln>
            <a:noFill/>
          </a:ln>
        </p:spPr>
        <p:txBody>
          <a:bodyPr anchorCtr="0" anchor="t" bIns="0" lIns="0" spcFirstLastPara="1" rIns="0" wrap="square" tIns="0">
            <a:spAutoFit/>
          </a:bodyPr>
          <a:lstStyle/>
          <a:p>
            <a:pPr indent="0" lvl="0" marL="0" rtl="0" algn="l">
              <a:lnSpc>
                <a:spcPct val="139983"/>
              </a:lnSpc>
              <a:spcBef>
                <a:spcPts val="0"/>
              </a:spcBef>
              <a:spcAft>
                <a:spcPts val="0"/>
              </a:spcAft>
              <a:buClr>
                <a:schemeClr val="dk1"/>
              </a:buClr>
              <a:buSzPts val="1800"/>
              <a:buFont typeface="Arial"/>
              <a:buNone/>
            </a:pPr>
            <a:r>
              <a:rPr b="1" lang="en" sz="1800">
                <a:solidFill>
                  <a:schemeClr val="dk1"/>
                </a:solidFill>
                <a:latin typeface="Lato"/>
                <a:ea typeface="Lato"/>
                <a:cs typeface="Lato"/>
                <a:sym typeface="Lato"/>
              </a:rPr>
              <a:t>Updates: NSSP</a:t>
            </a:r>
            <a:endParaRPr sz="700">
              <a:solidFill>
                <a:schemeClr val="dk1"/>
              </a:solidFill>
            </a:endParaRPr>
          </a:p>
        </p:txBody>
      </p:sp>
      <p:sp>
        <p:nvSpPr>
          <p:cNvPr id="152" name="Google Shape;152;p19"/>
          <p:cNvSpPr txBox="1"/>
          <p:nvPr/>
        </p:nvSpPr>
        <p:spPr>
          <a:xfrm>
            <a:off x="1930647" y="756925"/>
            <a:ext cx="5742300" cy="3231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Clr>
                <a:srgbClr val="000000"/>
              </a:buClr>
              <a:buSzPts val="2100"/>
              <a:buFont typeface="Arial"/>
              <a:buNone/>
            </a:pPr>
            <a:r>
              <a:rPr lang="en" sz="2100">
                <a:solidFill>
                  <a:srgbClr val="B92928"/>
                </a:solidFill>
                <a:latin typeface="League Spartan"/>
                <a:ea typeface="League Spartan"/>
                <a:cs typeface="League Spartan"/>
                <a:sym typeface="League Spartan"/>
              </a:rPr>
              <a:t>HRI Workgroup testing </a:t>
            </a:r>
            <a:r>
              <a:rPr lang="en" sz="2100" u="sng">
                <a:solidFill>
                  <a:schemeClr val="hlink"/>
                </a:solidFill>
                <a:latin typeface="League Spartan"/>
                <a:ea typeface="League Spartan"/>
                <a:cs typeface="League Spartan"/>
                <a:sym typeface="League Spartan"/>
                <a:hlinkClick r:id="rId4"/>
              </a:rPr>
              <a:t>Heat Risk Tool </a:t>
            </a:r>
            <a:r>
              <a:rPr lang="en" sz="2100">
                <a:solidFill>
                  <a:srgbClr val="B92928"/>
                </a:solidFill>
                <a:latin typeface="League Spartan"/>
                <a:ea typeface="League Spartan"/>
                <a:cs typeface="League Spartan"/>
                <a:sym typeface="League Spartan"/>
              </a:rPr>
              <a:t> </a:t>
            </a:r>
            <a:endParaRPr b="0" i="0" sz="700" u="none" cap="none" strike="noStrike">
              <a:solidFill>
                <a:srgbClr val="000000"/>
              </a:solidFill>
              <a:latin typeface="Arial"/>
              <a:ea typeface="Arial"/>
              <a:cs typeface="Arial"/>
              <a:sym typeface="Arial"/>
            </a:endParaRPr>
          </a:p>
        </p:txBody>
      </p:sp>
      <p:cxnSp>
        <p:nvCxnSpPr>
          <p:cNvPr id="153" name="Google Shape;153;p19"/>
          <p:cNvCxnSpPr/>
          <p:nvPr/>
        </p:nvCxnSpPr>
        <p:spPr>
          <a:xfrm flipH="1" rot="10800000">
            <a:off x="1931190" y="1126280"/>
            <a:ext cx="2383800" cy="9300"/>
          </a:xfrm>
          <a:prstGeom prst="straightConnector1">
            <a:avLst/>
          </a:prstGeom>
          <a:noFill/>
          <a:ln cap="flat" cmpd="sng" w="38100">
            <a:solidFill>
              <a:srgbClr val="000000"/>
            </a:solidFill>
            <a:prstDash val="solid"/>
            <a:round/>
            <a:headEnd len="sm" w="sm" type="none"/>
            <a:tailEnd len="sm" w="sm" type="none"/>
          </a:ln>
        </p:spPr>
      </p:cxnSp>
      <p:grpSp>
        <p:nvGrpSpPr>
          <p:cNvPr id="154" name="Google Shape;154;p19"/>
          <p:cNvGrpSpPr/>
          <p:nvPr/>
        </p:nvGrpSpPr>
        <p:grpSpPr>
          <a:xfrm rot="1263798">
            <a:off x="-454028" y="4395169"/>
            <a:ext cx="3433721" cy="1705957"/>
            <a:chOff x="0" y="-47625"/>
            <a:chExt cx="1808700" cy="898607"/>
          </a:xfrm>
        </p:grpSpPr>
        <p:sp>
          <p:nvSpPr>
            <p:cNvPr id="155" name="Google Shape;155;p19"/>
            <p:cNvSpPr/>
            <p:nvPr/>
          </p:nvSpPr>
          <p:spPr>
            <a:xfrm>
              <a:off x="0" y="0"/>
              <a:ext cx="1808674" cy="850982"/>
            </a:xfrm>
            <a:custGeom>
              <a:rect b="b" l="l" r="r" t="t"/>
              <a:pathLst>
                <a:path extrusionOk="0" h="850982" w="1808674">
                  <a:moveTo>
                    <a:pt x="0" y="0"/>
                  </a:moveTo>
                  <a:lnTo>
                    <a:pt x="1808674" y="0"/>
                  </a:lnTo>
                  <a:lnTo>
                    <a:pt x="1808674" y="850982"/>
                  </a:lnTo>
                  <a:lnTo>
                    <a:pt x="0" y="850982"/>
                  </a:lnTo>
                  <a:close/>
                </a:path>
              </a:pathLst>
            </a:custGeom>
            <a:solidFill>
              <a:srgbClr val="FFFFFF"/>
            </a:solidFill>
            <a:ln>
              <a:noFill/>
            </a:ln>
          </p:spPr>
        </p:sp>
        <p:sp>
          <p:nvSpPr>
            <p:cNvPr id="156" name="Google Shape;156;p19"/>
            <p:cNvSpPr txBox="1"/>
            <p:nvPr/>
          </p:nvSpPr>
          <p:spPr>
            <a:xfrm>
              <a:off x="0" y="-47625"/>
              <a:ext cx="1808700" cy="8985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157" name="Google Shape;157;p19"/>
          <p:cNvSpPr/>
          <p:nvPr/>
        </p:nvSpPr>
        <p:spPr>
          <a:xfrm>
            <a:off x="513824" y="4591836"/>
            <a:ext cx="928469" cy="356113"/>
          </a:xfrm>
          <a:custGeom>
            <a:rect b="b" l="l" r="r" t="t"/>
            <a:pathLst>
              <a:path extrusionOk="0" h="712225" w="1856937">
                <a:moveTo>
                  <a:pt x="0" y="0"/>
                </a:moveTo>
                <a:lnTo>
                  <a:pt x="1856937" y="0"/>
                </a:lnTo>
                <a:lnTo>
                  <a:pt x="1856937" y="712225"/>
                </a:lnTo>
                <a:lnTo>
                  <a:pt x="0" y="712225"/>
                </a:lnTo>
                <a:lnTo>
                  <a:pt x="0" y="0"/>
                </a:lnTo>
                <a:close/>
              </a:path>
            </a:pathLst>
          </a:custGeom>
          <a:blipFill rotWithShape="1">
            <a:blip r:embed="rId5">
              <a:alphaModFix/>
            </a:blip>
            <a:stretch>
              <a:fillRect b="0" l="0" r="0" t="0"/>
            </a:stretch>
          </a:blipFill>
          <a:ln>
            <a:noFill/>
          </a:ln>
        </p:spPr>
      </p:sp>
      <p:sp>
        <p:nvSpPr>
          <p:cNvPr id="158" name="Google Shape;158;p19"/>
          <p:cNvSpPr txBox="1"/>
          <p:nvPr/>
        </p:nvSpPr>
        <p:spPr>
          <a:xfrm>
            <a:off x="1749275" y="1321900"/>
            <a:ext cx="7141200" cy="31905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1800">
              <a:solidFill>
                <a:srgbClr val="222222"/>
              </a:solidFill>
              <a:highlight>
                <a:srgbClr val="FFFFFF"/>
              </a:highlight>
            </a:endParaRPr>
          </a:p>
          <a:p>
            <a:pPr indent="0" lvl="0" marL="457200" rtl="0" algn="l">
              <a:spcBef>
                <a:spcPts val="1200"/>
              </a:spcBef>
              <a:spcAft>
                <a:spcPts val="0"/>
              </a:spcAft>
              <a:buNone/>
            </a:pPr>
            <a:r>
              <a:t/>
            </a:r>
            <a:endParaRPr sz="1800">
              <a:solidFill>
                <a:schemeClr val="dk2"/>
              </a:solidFill>
            </a:endParaRPr>
          </a:p>
        </p:txBody>
      </p:sp>
      <p:pic>
        <p:nvPicPr>
          <p:cNvPr id="159" name="Google Shape;159;p19"/>
          <p:cNvPicPr preferRelativeResize="0"/>
          <p:nvPr/>
        </p:nvPicPr>
        <p:blipFill>
          <a:blip r:embed="rId6">
            <a:alphaModFix/>
          </a:blip>
          <a:stretch>
            <a:fillRect/>
          </a:stretch>
        </p:blipFill>
        <p:spPr>
          <a:xfrm>
            <a:off x="2067857" y="1248925"/>
            <a:ext cx="6504031" cy="35796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0"/>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30000"/>
            </a:blip>
            <a:stretch>
              <a:fillRect b="0" l="-20309" r="-20309" t="0"/>
            </a:stretch>
          </a:blipFill>
          <a:ln>
            <a:noFill/>
          </a:ln>
        </p:spPr>
      </p:sp>
      <p:grpSp>
        <p:nvGrpSpPr>
          <p:cNvPr id="165" name="Google Shape;165;p20"/>
          <p:cNvGrpSpPr/>
          <p:nvPr/>
        </p:nvGrpSpPr>
        <p:grpSpPr>
          <a:xfrm>
            <a:off x="0" y="-90416"/>
            <a:ext cx="1543101" cy="5234165"/>
            <a:chOff x="0" y="-47625"/>
            <a:chExt cx="812800" cy="2757000"/>
          </a:xfrm>
        </p:grpSpPr>
        <p:sp>
          <p:nvSpPr>
            <p:cNvPr id="166" name="Google Shape;166;p20"/>
            <p:cNvSpPr/>
            <p:nvPr/>
          </p:nvSpPr>
          <p:spPr>
            <a:xfrm>
              <a:off x="0" y="0"/>
              <a:ext cx="812800" cy="2709333"/>
            </a:xfrm>
            <a:custGeom>
              <a:rect b="b" l="l" r="r" t="t"/>
              <a:pathLst>
                <a:path extrusionOk="0" h="2709333" w="812800">
                  <a:moveTo>
                    <a:pt x="0" y="0"/>
                  </a:moveTo>
                  <a:lnTo>
                    <a:pt x="812800" y="0"/>
                  </a:lnTo>
                  <a:lnTo>
                    <a:pt x="812800" y="2709333"/>
                  </a:lnTo>
                  <a:lnTo>
                    <a:pt x="0" y="2709333"/>
                  </a:lnTo>
                  <a:close/>
                </a:path>
              </a:pathLst>
            </a:custGeom>
            <a:solidFill>
              <a:srgbClr val="B92928"/>
            </a:solidFill>
            <a:ln>
              <a:noFill/>
            </a:ln>
          </p:spPr>
        </p:sp>
        <p:sp>
          <p:nvSpPr>
            <p:cNvPr id="167" name="Google Shape;167;p20"/>
            <p:cNvSpPr txBox="1"/>
            <p:nvPr/>
          </p:nvSpPr>
          <p:spPr>
            <a:xfrm>
              <a:off x="0" y="-47625"/>
              <a:ext cx="812700" cy="2757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168" name="Google Shape;168;p20"/>
          <p:cNvSpPr txBox="1"/>
          <p:nvPr/>
        </p:nvSpPr>
        <p:spPr>
          <a:xfrm>
            <a:off x="1930655" y="476250"/>
            <a:ext cx="1628100" cy="2772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1800"/>
              <a:buFont typeface="Arial"/>
              <a:buNone/>
            </a:pPr>
            <a:r>
              <a:rPr b="1" lang="en" sz="1800">
                <a:latin typeface="Lato"/>
                <a:ea typeface="Lato"/>
                <a:cs typeface="Lato"/>
                <a:sym typeface="Lato"/>
              </a:rPr>
              <a:t>Updates: NSSP</a:t>
            </a:r>
            <a:endParaRPr b="0" i="0" sz="700" u="none" cap="none" strike="noStrike">
              <a:solidFill>
                <a:srgbClr val="000000"/>
              </a:solidFill>
              <a:latin typeface="Arial"/>
              <a:ea typeface="Arial"/>
              <a:cs typeface="Arial"/>
              <a:sym typeface="Arial"/>
            </a:endParaRPr>
          </a:p>
        </p:txBody>
      </p:sp>
      <p:sp>
        <p:nvSpPr>
          <p:cNvPr id="169" name="Google Shape;169;p20"/>
          <p:cNvSpPr txBox="1"/>
          <p:nvPr/>
        </p:nvSpPr>
        <p:spPr>
          <a:xfrm>
            <a:off x="1930655" y="756936"/>
            <a:ext cx="3272700" cy="3231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Clr>
                <a:srgbClr val="000000"/>
              </a:buClr>
              <a:buSzPts val="2100"/>
              <a:buFont typeface="Arial"/>
              <a:buNone/>
            </a:pPr>
            <a:r>
              <a:rPr lang="en" sz="2100">
                <a:solidFill>
                  <a:srgbClr val="B92928"/>
                </a:solidFill>
                <a:latin typeface="League Spartan"/>
                <a:ea typeface="League Spartan"/>
                <a:cs typeface="League Spartan"/>
                <a:sym typeface="League Spartan"/>
              </a:rPr>
              <a:t>New Syndrome Definitions </a:t>
            </a:r>
            <a:endParaRPr b="0" i="0" sz="700" u="none" cap="none" strike="noStrike">
              <a:solidFill>
                <a:srgbClr val="000000"/>
              </a:solidFill>
              <a:latin typeface="Arial"/>
              <a:ea typeface="Arial"/>
              <a:cs typeface="Arial"/>
              <a:sym typeface="Arial"/>
            </a:endParaRPr>
          </a:p>
        </p:txBody>
      </p:sp>
      <p:cxnSp>
        <p:nvCxnSpPr>
          <p:cNvPr id="170" name="Google Shape;170;p20"/>
          <p:cNvCxnSpPr/>
          <p:nvPr/>
        </p:nvCxnSpPr>
        <p:spPr>
          <a:xfrm flipH="1" rot="10800000">
            <a:off x="1931190" y="1126280"/>
            <a:ext cx="2383800" cy="9300"/>
          </a:xfrm>
          <a:prstGeom prst="straightConnector1">
            <a:avLst/>
          </a:prstGeom>
          <a:noFill/>
          <a:ln cap="flat" cmpd="sng" w="38100">
            <a:solidFill>
              <a:srgbClr val="000000"/>
            </a:solidFill>
            <a:prstDash val="solid"/>
            <a:round/>
            <a:headEnd len="sm" w="sm" type="none"/>
            <a:tailEnd len="sm" w="sm" type="none"/>
          </a:ln>
        </p:spPr>
      </p:cxnSp>
      <p:grpSp>
        <p:nvGrpSpPr>
          <p:cNvPr id="171" name="Google Shape;171;p20"/>
          <p:cNvGrpSpPr/>
          <p:nvPr/>
        </p:nvGrpSpPr>
        <p:grpSpPr>
          <a:xfrm rot="1263798">
            <a:off x="-454028" y="4395169"/>
            <a:ext cx="3433721" cy="1705957"/>
            <a:chOff x="0" y="-47625"/>
            <a:chExt cx="1808700" cy="898607"/>
          </a:xfrm>
        </p:grpSpPr>
        <p:sp>
          <p:nvSpPr>
            <p:cNvPr id="172" name="Google Shape;172;p20"/>
            <p:cNvSpPr/>
            <p:nvPr/>
          </p:nvSpPr>
          <p:spPr>
            <a:xfrm>
              <a:off x="0" y="0"/>
              <a:ext cx="1808674" cy="850982"/>
            </a:xfrm>
            <a:custGeom>
              <a:rect b="b" l="l" r="r" t="t"/>
              <a:pathLst>
                <a:path extrusionOk="0" h="850982" w="1808674">
                  <a:moveTo>
                    <a:pt x="0" y="0"/>
                  </a:moveTo>
                  <a:lnTo>
                    <a:pt x="1808674" y="0"/>
                  </a:lnTo>
                  <a:lnTo>
                    <a:pt x="1808674" y="850982"/>
                  </a:lnTo>
                  <a:lnTo>
                    <a:pt x="0" y="850982"/>
                  </a:lnTo>
                  <a:close/>
                </a:path>
              </a:pathLst>
            </a:custGeom>
            <a:solidFill>
              <a:srgbClr val="FFFFFF"/>
            </a:solidFill>
            <a:ln>
              <a:noFill/>
            </a:ln>
          </p:spPr>
        </p:sp>
        <p:sp>
          <p:nvSpPr>
            <p:cNvPr id="173" name="Google Shape;173;p20"/>
            <p:cNvSpPr txBox="1"/>
            <p:nvPr/>
          </p:nvSpPr>
          <p:spPr>
            <a:xfrm>
              <a:off x="0" y="-47625"/>
              <a:ext cx="1808700" cy="8985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174" name="Google Shape;174;p20"/>
          <p:cNvSpPr/>
          <p:nvPr/>
        </p:nvSpPr>
        <p:spPr>
          <a:xfrm>
            <a:off x="513824" y="4591836"/>
            <a:ext cx="928469" cy="356113"/>
          </a:xfrm>
          <a:custGeom>
            <a:rect b="b" l="l" r="r" t="t"/>
            <a:pathLst>
              <a:path extrusionOk="0" h="712225" w="1856937">
                <a:moveTo>
                  <a:pt x="0" y="0"/>
                </a:moveTo>
                <a:lnTo>
                  <a:pt x="1856937" y="0"/>
                </a:lnTo>
                <a:lnTo>
                  <a:pt x="1856937" y="712225"/>
                </a:lnTo>
                <a:lnTo>
                  <a:pt x="0" y="712225"/>
                </a:lnTo>
                <a:lnTo>
                  <a:pt x="0" y="0"/>
                </a:lnTo>
                <a:close/>
              </a:path>
            </a:pathLst>
          </a:custGeom>
          <a:blipFill rotWithShape="1">
            <a:blip r:embed="rId4">
              <a:alphaModFix/>
            </a:blip>
            <a:stretch>
              <a:fillRect b="0" l="0" r="0" t="0"/>
            </a:stretch>
          </a:blipFill>
          <a:ln>
            <a:noFill/>
          </a:ln>
        </p:spPr>
      </p:sp>
      <p:sp>
        <p:nvSpPr>
          <p:cNvPr id="175" name="Google Shape;175;p20"/>
          <p:cNvSpPr txBox="1"/>
          <p:nvPr/>
        </p:nvSpPr>
        <p:spPr>
          <a:xfrm>
            <a:off x="1719475" y="1232450"/>
            <a:ext cx="7141200" cy="3359400"/>
          </a:xfrm>
          <a:prstGeom prst="rect">
            <a:avLst/>
          </a:prstGeom>
          <a:noFill/>
          <a:ln>
            <a:noFill/>
          </a:ln>
        </p:spPr>
        <p:txBody>
          <a:bodyPr anchorCtr="0" anchor="t" bIns="91425" lIns="91425" spcFirstLastPara="1" rIns="91425" wrap="square" tIns="91425">
            <a:noAutofit/>
          </a:bodyPr>
          <a:lstStyle/>
          <a:p>
            <a:pPr indent="-304800" lvl="0" marL="457200" rtl="0" algn="l">
              <a:lnSpc>
                <a:spcPct val="115000"/>
              </a:lnSpc>
              <a:spcBef>
                <a:spcPts val="800"/>
              </a:spcBef>
              <a:spcAft>
                <a:spcPts val="0"/>
              </a:spcAft>
              <a:buClr>
                <a:schemeClr val="dk1"/>
              </a:buClr>
              <a:buSzPts val="1200"/>
              <a:buChar char="●"/>
            </a:pPr>
            <a:r>
              <a:rPr b="1" lang="en" sz="1200">
                <a:solidFill>
                  <a:schemeClr val="dk1"/>
                </a:solidFill>
              </a:rPr>
              <a:t>New CCDD Categories in NSSP ESSENCE.</a:t>
            </a:r>
            <a:r>
              <a:rPr lang="en" sz="1200">
                <a:solidFill>
                  <a:schemeClr val="dk1"/>
                </a:solidFill>
              </a:rPr>
              <a:t> On February 21, 2024, CDC added two Chief Complaint Discharge Diagnoses categories to ESSENCE: (1) Suspected Child Abuse and Neglect v1 and (2) CDC Youth Violence v1. On March 7, 2024, we added another category: CDC Asthma CCDD v1.</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b="1" lang="en" sz="1200">
                <a:solidFill>
                  <a:schemeClr val="dk1"/>
                </a:solidFill>
              </a:rPr>
              <a:t>Syndrome Definitions Added to Knowledge Repository.</a:t>
            </a:r>
            <a:r>
              <a:rPr lang="en" sz="1200">
                <a:solidFill>
                  <a:schemeClr val="dk1"/>
                </a:solidFill>
              </a:rPr>
              <a:t> The new definitions are Youth Violence v1, All Drug Overdose v3 Parsed, Cocaine Overdose v2 Parsed, Stimulant Overdose v4 Parsed, and Methamphetamine Overdose v1 Parsed. </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b="1" lang="en" sz="1200">
                <a:solidFill>
                  <a:schemeClr val="dk1"/>
                </a:solidFill>
              </a:rPr>
              <a:t>Syndrome Definitions in the Works</a:t>
            </a:r>
            <a:endParaRPr b="1" sz="1200">
              <a:solidFill>
                <a:schemeClr val="dk1"/>
              </a:solidFill>
            </a:endParaRPr>
          </a:p>
          <a:p>
            <a:pPr indent="-304800" lvl="1" marL="914400" rtl="0" algn="l">
              <a:lnSpc>
                <a:spcPct val="115000"/>
              </a:lnSpc>
              <a:spcBef>
                <a:spcPts val="0"/>
              </a:spcBef>
              <a:spcAft>
                <a:spcPts val="0"/>
              </a:spcAft>
              <a:buClr>
                <a:schemeClr val="dk1"/>
              </a:buClr>
              <a:buSzPts val="1200"/>
              <a:buChar char="○"/>
            </a:pPr>
            <a:r>
              <a:rPr lang="en" sz="1200">
                <a:solidFill>
                  <a:schemeClr val="dk1"/>
                </a:solidFill>
              </a:rPr>
              <a:t>Sexually transmitted infections: chlamydia, gonorrhea, syphilis, and congenital syphilis</a:t>
            </a:r>
            <a:endParaRPr sz="1200">
              <a:solidFill>
                <a:schemeClr val="dk1"/>
              </a:solidFill>
            </a:endParaRPr>
          </a:p>
          <a:p>
            <a:pPr indent="-304800" lvl="1" marL="914400" rtl="0" algn="l">
              <a:lnSpc>
                <a:spcPct val="115000"/>
              </a:lnSpc>
              <a:spcBef>
                <a:spcPts val="0"/>
              </a:spcBef>
              <a:spcAft>
                <a:spcPts val="0"/>
              </a:spcAft>
              <a:buClr>
                <a:schemeClr val="dk1"/>
              </a:buClr>
              <a:buSzPts val="1200"/>
              <a:buChar char="○"/>
            </a:pPr>
            <a:r>
              <a:rPr lang="en" sz="1200">
                <a:solidFill>
                  <a:schemeClr val="dk1"/>
                </a:solidFill>
              </a:rPr>
              <a:t>Reportable conditions: simple versions of ~83 new CCDD categories, including dengue, malaria, paralytic polio, cholera, Hepatitis B, Marburg, rabies PEP administered, Meningococcal disease, Mumps, Hemolytic uremic syndrome, Zika (non-congenital), Zika (congenital), and Ebola</a:t>
            </a:r>
            <a:endParaRPr sz="1200">
              <a:solidFill>
                <a:schemeClr val="dk1"/>
              </a:solidFill>
            </a:endParaRPr>
          </a:p>
          <a:p>
            <a:pPr indent="-304800" lvl="1" marL="914400" rtl="0" algn="l">
              <a:lnSpc>
                <a:spcPct val="115000"/>
              </a:lnSpc>
              <a:spcBef>
                <a:spcPts val="0"/>
              </a:spcBef>
              <a:spcAft>
                <a:spcPts val="0"/>
              </a:spcAft>
              <a:buClr>
                <a:schemeClr val="dk1"/>
              </a:buClr>
              <a:buSzPts val="1200"/>
              <a:buChar char="○"/>
            </a:pPr>
            <a:r>
              <a:rPr lang="en" sz="1200">
                <a:solidFill>
                  <a:schemeClr val="dk1"/>
                </a:solidFill>
              </a:rPr>
              <a:t>Cardiovascular conditions (broad), myocardial infarction, and stroke</a:t>
            </a:r>
            <a:endParaRPr sz="1200">
              <a:solidFill>
                <a:schemeClr val="dk1"/>
              </a:solidFill>
            </a:endParaRPr>
          </a:p>
          <a:p>
            <a:pPr indent="-304800" lvl="1" marL="914400" rtl="0" algn="l">
              <a:lnSpc>
                <a:spcPct val="115000"/>
              </a:lnSpc>
              <a:spcBef>
                <a:spcPts val="0"/>
              </a:spcBef>
              <a:spcAft>
                <a:spcPts val="0"/>
              </a:spcAft>
              <a:buClr>
                <a:schemeClr val="dk1"/>
              </a:buClr>
              <a:buSzPts val="1200"/>
              <a:buChar char="○"/>
            </a:pPr>
            <a:r>
              <a:rPr lang="en" sz="1200">
                <a:solidFill>
                  <a:schemeClr val="dk1"/>
                </a:solidFill>
              </a:rPr>
              <a:t>Asthma v2</a:t>
            </a:r>
            <a:endParaRPr sz="19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1"/>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30000"/>
            </a:blip>
            <a:stretch>
              <a:fillRect b="0" l="-20309" r="-20309" t="0"/>
            </a:stretch>
          </a:blipFill>
          <a:ln>
            <a:noFill/>
          </a:ln>
        </p:spPr>
      </p:sp>
      <p:sp>
        <p:nvSpPr>
          <p:cNvPr id="181" name="Google Shape;181;p21"/>
          <p:cNvSpPr txBox="1"/>
          <p:nvPr/>
        </p:nvSpPr>
        <p:spPr>
          <a:xfrm>
            <a:off x="514350" y="747411"/>
            <a:ext cx="2478900" cy="3231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Clr>
                <a:srgbClr val="000000"/>
              </a:buClr>
              <a:buSzPts val="2100"/>
              <a:buFont typeface="Arial"/>
              <a:buNone/>
            </a:pPr>
            <a:r>
              <a:rPr lang="en" sz="2100">
                <a:solidFill>
                  <a:srgbClr val="B92928"/>
                </a:solidFill>
                <a:latin typeface="League Spartan"/>
                <a:ea typeface="League Spartan"/>
                <a:cs typeface="League Spartan"/>
                <a:sym typeface="League Spartan"/>
              </a:rPr>
              <a:t>Onboarding </a:t>
            </a:r>
            <a:endParaRPr b="0" i="0" sz="700" u="none" cap="none" strike="noStrike">
              <a:solidFill>
                <a:srgbClr val="000000"/>
              </a:solidFill>
              <a:latin typeface="Arial"/>
              <a:ea typeface="Arial"/>
              <a:cs typeface="Arial"/>
              <a:sym typeface="Arial"/>
            </a:endParaRPr>
          </a:p>
        </p:txBody>
      </p:sp>
      <p:cxnSp>
        <p:nvCxnSpPr>
          <p:cNvPr id="182" name="Google Shape;182;p21"/>
          <p:cNvCxnSpPr/>
          <p:nvPr/>
        </p:nvCxnSpPr>
        <p:spPr>
          <a:xfrm flipH="1" rot="10800000">
            <a:off x="514886" y="1116755"/>
            <a:ext cx="1627500" cy="9300"/>
          </a:xfrm>
          <a:prstGeom prst="straightConnector1">
            <a:avLst/>
          </a:prstGeom>
          <a:noFill/>
          <a:ln cap="flat" cmpd="sng" w="38100">
            <a:solidFill>
              <a:srgbClr val="000000"/>
            </a:solidFill>
            <a:prstDash val="solid"/>
            <a:round/>
            <a:headEnd len="sm" w="sm" type="none"/>
            <a:tailEnd len="sm" w="sm" type="none"/>
          </a:ln>
        </p:spPr>
      </p:cxnSp>
      <p:grpSp>
        <p:nvGrpSpPr>
          <p:cNvPr id="183" name="Google Shape;183;p21"/>
          <p:cNvGrpSpPr/>
          <p:nvPr/>
        </p:nvGrpSpPr>
        <p:grpSpPr>
          <a:xfrm>
            <a:off x="7600950" y="-90416"/>
            <a:ext cx="1543101" cy="5234165"/>
            <a:chOff x="0" y="-47625"/>
            <a:chExt cx="812800" cy="2757000"/>
          </a:xfrm>
        </p:grpSpPr>
        <p:sp>
          <p:nvSpPr>
            <p:cNvPr id="184" name="Google Shape;184;p21"/>
            <p:cNvSpPr/>
            <p:nvPr/>
          </p:nvSpPr>
          <p:spPr>
            <a:xfrm>
              <a:off x="0" y="0"/>
              <a:ext cx="812800" cy="2709333"/>
            </a:xfrm>
            <a:custGeom>
              <a:rect b="b" l="l" r="r" t="t"/>
              <a:pathLst>
                <a:path extrusionOk="0" h="2709333" w="812800">
                  <a:moveTo>
                    <a:pt x="0" y="0"/>
                  </a:moveTo>
                  <a:lnTo>
                    <a:pt x="812800" y="0"/>
                  </a:lnTo>
                  <a:lnTo>
                    <a:pt x="812800" y="2709333"/>
                  </a:lnTo>
                  <a:lnTo>
                    <a:pt x="0" y="2709333"/>
                  </a:lnTo>
                  <a:close/>
                </a:path>
              </a:pathLst>
            </a:custGeom>
            <a:solidFill>
              <a:srgbClr val="790306"/>
            </a:solidFill>
            <a:ln>
              <a:noFill/>
            </a:ln>
          </p:spPr>
        </p:sp>
        <p:sp>
          <p:nvSpPr>
            <p:cNvPr id="185" name="Google Shape;185;p21"/>
            <p:cNvSpPr txBox="1"/>
            <p:nvPr/>
          </p:nvSpPr>
          <p:spPr>
            <a:xfrm>
              <a:off x="0" y="-47625"/>
              <a:ext cx="812700" cy="2757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186" name="Google Shape;186;p21"/>
          <p:cNvSpPr txBox="1"/>
          <p:nvPr/>
        </p:nvSpPr>
        <p:spPr>
          <a:xfrm>
            <a:off x="514350" y="476250"/>
            <a:ext cx="4881300" cy="2772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1800"/>
              <a:buFont typeface="Arial"/>
              <a:buNone/>
            </a:pPr>
            <a:r>
              <a:rPr b="1" lang="en" sz="1800">
                <a:latin typeface="Lato"/>
                <a:ea typeface="Lato"/>
                <a:cs typeface="Lato"/>
                <a:sym typeface="Lato"/>
              </a:rPr>
              <a:t>Updates: Arizona</a:t>
            </a:r>
            <a:endParaRPr b="0" i="0" sz="700" u="none" cap="none" strike="noStrike">
              <a:solidFill>
                <a:srgbClr val="000000"/>
              </a:solidFill>
              <a:latin typeface="Arial"/>
              <a:ea typeface="Arial"/>
              <a:cs typeface="Arial"/>
              <a:sym typeface="Arial"/>
            </a:endParaRPr>
          </a:p>
        </p:txBody>
      </p:sp>
      <p:grpSp>
        <p:nvGrpSpPr>
          <p:cNvPr id="187" name="Google Shape;187;p21"/>
          <p:cNvGrpSpPr/>
          <p:nvPr/>
        </p:nvGrpSpPr>
        <p:grpSpPr>
          <a:xfrm rot="1263798">
            <a:off x="-454028" y="4395169"/>
            <a:ext cx="3433721" cy="1705957"/>
            <a:chOff x="0" y="-47625"/>
            <a:chExt cx="1808700" cy="898607"/>
          </a:xfrm>
        </p:grpSpPr>
        <p:sp>
          <p:nvSpPr>
            <p:cNvPr id="188" name="Google Shape;188;p21"/>
            <p:cNvSpPr/>
            <p:nvPr/>
          </p:nvSpPr>
          <p:spPr>
            <a:xfrm>
              <a:off x="0" y="0"/>
              <a:ext cx="1808674" cy="850982"/>
            </a:xfrm>
            <a:custGeom>
              <a:rect b="b" l="l" r="r" t="t"/>
              <a:pathLst>
                <a:path extrusionOk="0" h="850982" w="1808674">
                  <a:moveTo>
                    <a:pt x="0" y="0"/>
                  </a:moveTo>
                  <a:lnTo>
                    <a:pt x="1808674" y="0"/>
                  </a:lnTo>
                  <a:lnTo>
                    <a:pt x="1808674" y="850982"/>
                  </a:lnTo>
                  <a:lnTo>
                    <a:pt x="0" y="850982"/>
                  </a:lnTo>
                  <a:close/>
                </a:path>
              </a:pathLst>
            </a:custGeom>
            <a:solidFill>
              <a:srgbClr val="FFFFFF"/>
            </a:solidFill>
            <a:ln>
              <a:noFill/>
            </a:ln>
          </p:spPr>
        </p:sp>
        <p:sp>
          <p:nvSpPr>
            <p:cNvPr id="189" name="Google Shape;189;p21"/>
            <p:cNvSpPr txBox="1"/>
            <p:nvPr/>
          </p:nvSpPr>
          <p:spPr>
            <a:xfrm>
              <a:off x="0" y="-47625"/>
              <a:ext cx="1808700" cy="8985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190" name="Google Shape;190;p21"/>
          <p:cNvSpPr/>
          <p:nvPr/>
        </p:nvSpPr>
        <p:spPr>
          <a:xfrm>
            <a:off x="513824" y="4591836"/>
            <a:ext cx="928469" cy="356113"/>
          </a:xfrm>
          <a:custGeom>
            <a:rect b="b" l="l" r="r" t="t"/>
            <a:pathLst>
              <a:path extrusionOk="0" h="712225" w="1856937">
                <a:moveTo>
                  <a:pt x="0" y="0"/>
                </a:moveTo>
                <a:lnTo>
                  <a:pt x="1856937" y="0"/>
                </a:lnTo>
                <a:lnTo>
                  <a:pt x="1856937" y="712225"/>
                </a:lnTo>
                <a:lnTo>
                  <a:pt x="0" y="712225"/>
                </a:lnTo>
                <a:lnTo>
                  <a:pt x="0" y="0"/>
                </a:lnTo>
                <a:close/>
              </a:path>
            </a:pathLst>
          </a:custGeom>
          <a:blipFill rotWithShape="1">
            <a:blip r:embed="rId4">
              <a:alphaModFix/>
            </a:blip>
            <a:stretch>
              <a:fillRect b="0" l="0" r="0" t="0"/>
            </a:stretch>
          </a:blipFill>
          <a:ln>
            <a:noFill/>
          </a:ln>
        </p:spPr>
      </p:sp>
      <p:sp>
        <p:nvSpPr>
          <p:cNvPr id="191" name="Google Shape;191;p21"/>
          <p:cNvSpPr txBox="1"/>
          <p:nvPr/>
        </p:nvSpPr>
        <p:spPr>
          <a:xfrm>
            <a:off x="308850" y="1393025"/>
            <a:ext cx="6996600" cy="26034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Char char="●"/>
            </a:pPr>
            <a:r>
              <a:rPr lang="en" sz="1800">
                <a:solidFill>
                  <a:schemeClr val="dk1"/>
                </a:solidFill>
              </a:rPr>
              <a:t>Benson </a:t>
            </a:r>
            <a:r>
              <a:rPr lang="en" sz="1800">
                <a:solidFill>
                  <a:schemeClr val="dk1"/>
                </a:solidFill>
              </a:rPr>
              <a:t>Hospital</a:t>
            </a:r>
            <a:endParaRPr sz="1800">
              <a:solidFill>
                <a:schemeClr val="dk1"/>
              </a:solidFill>
            </a:endParaRPr>
          </a:p>
          <a:p>
            <a:pPr indent="-342900" lvl="1" marL="914400" rtl="0" algn="l">
              <a:spcBef>
                <a:spcPts val="0"/>
              </a:spcBef>
              <a:spcAft>
                <a:spcPts val="0"/>
              </a:spcAft>
              <a:buClr>
                <a:schemeClr val="dk1"/>
              </a:buClr>
              <a:buSzPts val="1800"/>
              <a:buChar char="○"/>
            </a:pPr>
            <a:r>
              <a:rPr lang="en" sz="1800">
                <a:solidFill>
                  <a:schemeClr val="dk1"/>
                </a:solidFill>
              </a:rPr>
              <a:t>Still need to improve admit reason, diagnosis code and diagnosis type in order to be moved to production.</a:t>
            </a:r>
            <a:endParaRPr sz="1800">
              <a:solidFill>
                <a:schemeClr val="dk1"/>
              </a:solidFill>
            </a:endParaRPr>
          </a:p>
          <a:p>
            <a:pPr indent="-342900" lvl="0" marL="457200" rtl="0" algn="l">
              <a:spcBef>
                <a:spcPts val="0"/>
              </a:spcBef>
              <a:spcAft>
                <a:spcPts val="0"/>
              </a:spcAft>
              <a:buClr>
                <a:schemeClr val="dk1"/>
              </a:buClr>
              <a:buSzPts val="1800"/>
              <a:buChar char="●"/>
            </a:pPr>
            <a:r>
              <a:rPr lang="en" sz="1800">
                <a:solidFill>
                  <a:schemeClr val="dk1"/>
                </a:solidFill>
              </a:rPr>
              <a:t>Sage Memorial Hospital </a:t>
            </a:r>
            <a:endParaRPr sz="1800">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2"/>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30000"/>
            </a:blip>
            <a:stretch>
              <a:fillRect b="0" l="-20309" r="-20309" t="0"/>
            </a:stretch>
          </a:blipFill>
          <a:ln>
            <a:noFill/>
          </a:ln>
        </p:spPr>
      </p:sp>
      <p:sp>
        <p:nvSpPr>
          <p:cNvPr id="197" name="Google Shape;197;p22"/>
          <p:cNvSpPr txBox="1"/>
          <p:nvPr/>
        </p:nvSpPr>
        <p:spPr>
          <a:xfrm>
            <a:off x="514350" y="747411"/>
            <a:ext cx="2478900" cy="3231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Clr>
                <a:srgbClr val="000000"/>
              </a:buClr>
              <a:buSzPts val="2100"/>
              <a:buFont typeface="Arial"/>
              <a:buNone/>
            </a:pPr>
            <a:r>
              <a:rPr lang="en" sz="2100">
                <a:solidFill>
                  <a:srgbClr val="B92928"/>
                </a:solidFill>
                <a:latin typeface="League Spartan"/>
                <a:ea typeface="League Spartan"/>
                <a:cs typeface="League Spartan"/>
                <a:sym typeface="League Spartan"/>
              </a:rPr>
              <a:t>Data Quality </a:t>
            </a:r>
            <a:endParaRPr b="0" i="0" sz="700" u="none" cap="none" strike="noStrike">
              <a:solidFill>
                <a:srgbClr val="000000"/>
              </a:solidFill>
              <a:latin typeface="Arial"/>
              <a:ea typeface="Arial"/>
              <a:cs typeface="Arial"/>
              <a:sym typeface="Arial"/>
            </a:endParaRPr>
          </a:p>
        </p:txBody>
      </p:sp>
      <p:cxnSp>
        <p:nvCxnSpPr>
          <p:cNvPr id="198" name="Google Shape;198;p22"/>
          <p:cNvCxnSpPr/>
          <p:nvPr/>
        </p:nvCxnSpPr>
        <p:spPr>
          <a:xfrm flipH="1" rot="10800000">
            <a:off x="514886" y="1116755"/>
            <a:ext cx="1627500" cy="9300"/>
          </a:xfrm>
          <a:prstGeom prst="straightConnector1">
            <a:avLst/>
          </a:prstGeom>
          <a:noFill/>
          <a:ln cap="flat" cmpd="sng" w="38100">
            <a:solidFill>
              <a:srgbClr val="000000"/>
            </a:solidFill>
            <a:prstDash val="solid"/>
            <a:round/>
            <a:headEnd len="sm" w="sm" type="none"/>
            <a:tailEnd len="sm" w="sm" type="none"/>
          </a:ln>
        </p:spPr>
      </p:cxnSp>
      <p:grpSp>
        <p:nvGrpSpPr>
          <p:cNvPr id="199" name="Google Shape;199;p22"/>
          <p:cNvGrpSpPr/>
          <p:nvPr/>
        </p:nvGrpSpPr>
        <p:grpSpPr>
          <a:xfrm>
            <a:off x="7600950" y="-90416"/>
            <a:ext cx="1543101" cy="5234165"/>
            <a:chOff x="0" y="-47625"/>
            <a:chExt cx="812800" cy="2757000"/>
          </a:xfrm>
        </p:grpSpPr>
        <p:sp>
          <p:nvSpPr>
            <p:cNvPr id="200" name="Google Shape;200;p22"/>
            <p:cNvSpPr/>
            <p:nvPr/>
          </p:nvSpPr>
          <p:spPr>
            <a:xfrm>
              <a:off x="0" y="0"/>
              <a:ext cx="812800" cy="2709333"/>
            </a:xfrm>
            <a:custGeom>
              <a:rect b="b" l="l" r="r" t="t"/>
              <a:pathLst>
                <a:path extrusionOk="0" h="2709333" w="812800">
                  <a:moveTo>
                    <a:pt x="0" y="0"/>
                  </a:moveTo>
                  <a:lnTo>
                    <a:pt x="812800" y="0"/>
                  </a:lnTo>
                  <a:lnTo>
                    <a:pt x="812800" y="2709333"/>
                  </a:lnTo>
                  <a:lnTo>
                    <a:pt x="0" y="2709333"/>
                  </a:lnTo>
                  <a:close/>
                </a:path>
              </a:pathLst>
            </a:custGeom>
            <a:solidFill>
              <a:srgbClr val="790306"/>
            </a:solidFill>
            <a:ln>
              <a:noFill/>
            </a:ln>
          </p:spPr>
        </p:sp>
        <p:sp>
          <p:nvSpPr>
            <p:cNvPr id="201" name="Google Shape;201;p22"/>
            <p:cNvSpPr txBox="1"/>
            <p:nvPr/>
          </p:nvSpPr>
          <p:spPr>
            <a:xfrm>
              <a:off x="0" y="-47625"/>
              <a:ext cx="812700" cy="2757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202" name="Google Shape;202;p22"/>
          <p:cNvSpPr txBox="1"/>
          <p:nvPr/>
        </p:nvSpPr>
        <p:spPr>
          <a:xfrm>
            <a:off x="514350" y="476250"/>
            <a:ext cx="4881300" cy="2772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1800"/>
              <a:buFont typeface="Arial"/>
              <a:buNone/>
            </a:pPr>
            <a:r>
              <a:rPr b="1" lang="en" sz="1800">
                <a:latin typeface="Lato"/>
                <a:ea typeface="Lato"/>
                <a:cs typeface="Lato"/>
                <a:sym typeface="Lato"/>
              </a:rPr>
              <a:t>Updates: Arizona</a:t>
            </a:r>
            <a:endParaRPr b="0" i="0" sz="700" u="none" cap="none" strike="noStrike">
              <a:solidFill>
                <a:srgbClr val="000000"/>
              </a:solidFill>
              <a:latin typeface="Arial"/>
              <a:ea typeface="Arial"/>
              <a:cs typeface="Arial"/>
              <a:sym typeface="Arial"/>
            </a:endParaRPr>
          </a:p>
        </p:txBody>
      </p:sp>
      <p:grpSp>
        <p:nvGrpSpPr>
          <p:cNvPr id="203" name="Google Shape;203;p22"/>
          <p:cNvGrpSpPr/>
          <p:nvPr/>
        </p:nvGrpSpPr>
        <p:grpSpPr>
          <a:xfrm rot="1263798">
            <a:off x="-454028" y="4395169"/>
            <a:ext cx="3433721" cy="1705957"/>
            <a:chOff x="0" y="-47625"/>
            <a:chExt cx="1808700" cy="898607"/>
          </a:xfrm>
        </p:grpSpPr>
        <p:sp>
          <p:nvSpPr>
            <p:cNvPr id="204" name="Google Shape;204;p22"/>
            <p:cNvSpPr/>
            <p:nvPr/>
          </p:nvSpPr>
          <p:spPr>
            <a:xfrm>
              <a:off x="0" y="0"/>
              <a:ext cx="1808674" cy="850982"/>
            </a:xfrm>
            <a:custGeom>
              <a:rect b="b" l="l" r="r" t="t"/>
              <a:pathLst>
                <a:path extrusionOk="0" h="850982" w="1808674">
                  <a:moveTo>
                    <a:pt x="0" y="0"/>
                  </a:moveTo>
                  <a:lnTo>
                    <a:pt x="1808674" y="0"/>
                  </a:lnTo>
                  <a:lnTo>
                    <a:pt x="1808674" y="850982"/>
                  </a:lnTo>
                  <a:lnTo>
                    <a:pt x="0" y="850982"/>
                  </a:lnTo>
                  <a:close/>
                </a:path>
              </a:pathLst>
            </a:custGeom>
            <a:solidFill>
              <a:srgbClr val="FFFFFF"/>
            </a:solidFill>
            <a:ln>
              <a:noFill/>
            </a:ln>
          </p:spPr>
        </p:sp>
        <p:sp>
          <p:nvSpPr>
            <p:cNvPr id="205" name="Google Shape;205;p22"/>
            <p:cNvSpPr txBox="1"/>
            <p:nvPr/>
          </p:nvSpPr>
          <p:spPr>
            <a:xfrm>
              <a:off x="0" y="-47625"/>
              <a:ext cx="1808700" cy="8985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206" name="Google Shape;206;p22"/>
          <p:cNvSpPr/>
          <p:nvPr/>
        </p:nvSpPr>
        <p:spPr>
          <a:xfrm>
            <a:off x="513824" y="4591836"/>
            <a:ext cx="928469" cy="356113"/>
          </a:xfrm>
          <a:custGeom>
            <a:rect b="b" l="l" r="r" t="t"/>
            <a:pathLst>
              <a:path extrusionOk="0" h="712225" w="1856937">
                <a:moveTo>
                  <a:pt x="0" y="0"/>
                </a:moveTo>
                <a:lnTo>
                  <a:pt x="1856937" y="0"/>
                </a:lnTo>
                <a:lnTo>
                  <a:pt x="1856937" y="712225"/>
                </a:lnTo>
                <a:lnTo>
                  <a:pt x="0" y="712225"/>
                </a:lnTo>
                <a:lnTo>
                  <a:pt x="0" y="0"/>
                </a:lnTo>
                <a:close/>
              </a:path>
            </a:pathLst>
          </a:custGeom>
          <a:blipFill rotWithShape="1">
            <a:blip r:embed="rId4">
              <a:alphaModFix/>
            </a:blip>
            <a:stretch>
              <a:fillRect b="0" l="0" r="0" t="0"/>
            </a:stretch>
          </a:blipFill>
          <a:ln>
            <a:noFill/>
          </a:ln>
        </p:spPr>
      </p:sp>
      <p:sp>
        <p:nvSpPr>
          <p:cNvPr id="207" name="Google Shape;207;p22"/>
          <p:cNvSpPr txBox="1"/>
          <p:nvPr/>
        </p:nvSpPr>
        <p:spPr>
          <a:xfrm>
            <a:off x="308850" y="1393025"/>
            <a:ext cx="6996600" cy="26034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Char char="●"/>
            </a:pPr>
            <a:r>
              <a:rPr lang="en" sz="1800">
                <a:solidFill>
                  <a:schemeClr val="dk1"/>
                </a:solidFill>
              </a:rPr>
              <a:t>Data Quality for 03-01-24 to 04-01-24</a:t>
            </a:r>
            <a:endParaRPr sz="1800">
              <a:solidFill>
                <a:schemeClr val="dk1"/>
              </a:solidFill>
            </a:endParaRPr>
          </a:p>
          <a:p>
            <a:pPr indent="-342900" lvl="0" marL="457200" rtl="0" algn="l">
              <a:spcBef>
                <a:spcPts val="0"/>
              </a:spcBef>
              <a:spcAft>
                <a:spcPts val="0"/>
              </a:spcAft>
              <a:buClr>
                <a:schemeClr val="dk1"/>
              </a:buClr>
              <a:buSzPts val="1800"/>
              <a:buChar char="●"/>
            </a:pPr>
            <a:r>
              <a:rPr lang="en" sz="1800">
                <a:solidFill>
                  <a:schemeClr val="dk1"/>
                </a:solidFill>
              </a:rPr>
              <a:t>Summit saw low completeness with </a:t>
            </a:r>
            <a:r>
              <a:rPr lang="en" sz="1800">
                <a:solidFill>
                  <a:schemeClr val="dk1"/>
                </a:solidFill>
              </a:rPr>
              <a:t>diagnosis</a:t>
            </a:r>
            <a:r>
              <a:rPr lang="en" sz="1800">
                <a:solidFill>
                  <a:schemeClr val="dk1"/>
                </a:solidFill>
              </a:rPr>
              <a:t> code, </a:t>
            </a:r>
            <a:r>
              <a:rPr lang="en" sz="1800">
                <a:solidFill>
                  <a:schemeClr val="dk1"/>
                </a:solidFill>
              </a:rPr>
              <a:t>diagnosis</a:t>
            </a:r>
            <a:r>
              <a:rPr lang="en" sz="1800">
                <a:solidFill>
                  <a:schemeClr val="dk1"/>
                </a:solidFill>
              </a:rPr>
              <a:t> description and facility type code </a:t>
            </a:r>
            <a:endParaRPr sz="1800">
              <a:solidFill>
                <a:schemeClr val="dk1"/>
              </a:solidFill>
            </a:endParaRPr>
          </a:p>
          <a:p>
            <a:pPr indent="-342900" lvl="0" marL="457200" rtl="0" algn="l">
              <a:spcBef>
                <a:spcPts val="0"/>
              </a:spcBef>
              <a:spcAft>
                <a:spcPts val="0"/>
              </a:spcAft>
              <a:buClr>
                <a:schemeClr val="dk1"/>
              </a:buClr>
              <a:buSzPts val="1800"/>
              <a:buChar char="●"/>
            </a:pPr>
            <a:r>
              <a:rPr lang="en" sz="1800">
                <a:solidFill>
                  <a:schemeClr val="dk1"/>
                </a:solidFill>
              </a:rPr>
              <a:t>Banner had low chief complaint, diagnosis code, and </a:t>
            </a:r>
            <a:r>
              <a:rPr lang="en" sz="1800">
                <a:solidFill>
                  <a:schemeClr val="dk1"/>
                </a:solidFill>
              </a:rPr>
              <a:t>diagnosis</a:t>
            </a:r>
            <a:r>
              <a:rPr lang="en" sz="1800">
                <a:solidFill>
                  <a:schemeClr val="dk1"/>
                </a:solidFill>
              </a:rPr>
              <a:t> </a:t>
            </a:r>
            <a:r>
              <a:rPr lang="en" sz="1800">
                <a:solidFill>
                  <a:schemeClr val="dk1"/>
                </a:solidFill>
              </a:rPr>
              <a:t>description</a:t>
            </a:r>
            <a:r>
              <a:rPr lang="en" sz="1800">
                <a:solidFill>
                  <a:schemeClr val="dk1"/>
                </a:solidFill>
              </a:rPr>
              <a:t> </a:t>
            </a:r>
            <a:endParaRPr sz="1800">
              <a:solidFill>
                <a:schemeClr val="dk1"/>
              </a:solidFill>
            </a:endParaRPr>
          </a:p>
          <a:p>
            <a:pPr indent="-342900" lvl="0" marL="457200" rtl="0" algn="l">
              <a:spcBef>
                <a:spcPts val="0"/>
              </a:spcBef>
              <a:spcAft>
                <a:spcPts val="0"/>
              </a:spcAft>
              <a:buClr>
                <a:schemeClr val="dk1"/>
              </a:buClr>
              <a:buSzPts val="1800"/>
              <a:buChar char="●"/>
            </a:pPr>
            <a:r>
              <a:rPr lang="en" sz="1800">
                <a:solidFill>
                  <a:schemeClr val="dk1"/>
                </a:solidFill>
              </a:rPr>
              <a:t>Yavapai and Valley Verde had intermediate performance: percentage of visits received is greater than 30% to 80%) for timeliness</a:t>
            </a:r>
            <a:endParaRPr sz="1800">
              <a:solidFill>
                <a:schemeClr val="dk1"/>
              </a:solidFill>
            </a:endParaRPr>
          </a:p>
          <a:p>
            <a:pPr indent="0" lvl="0" marL="0" rtl="0" algn="l">
              <a:lnSpc>
                <a:spcPct val="115000"/>
              </a:lnSpc>
              <a:spcBef>
                <a:spcPts val="0"/>
              </a:spcBef>
              <a:spcAft>
                <a:spcPts val="0"/>
              </a:spcAft>
              <a:buNone/>
            </a:pPr>
            <a:r>
              <a:t/>
            </a:r>
            <a:endParaRPr sz="1800">
              <a:solidFill>
                <a:schemeClr val="dk2"/>
              </a:solidFill>
              <a:highlight>
                <a:srgbClr val="FFFFFF"/>
              </a:highlight>
            </a:endParaRPr>
          </a:p>
          <a:p>
            <a:pPr indent="0" lvl="0" marL="457200" rtl="0" algn="l">
              <a:spcBef>
                <a:spcPts val="0"/>
              </a:spcBef>
              <a:spcAft>
                <a:spcPts val="0"/>
              </a:spcAft>
              <a:buNone/>
            </a:pPr>
            <a:r>
              <a:t/>
            </a:r>
            <a:endParaRPr sz="1800">
              <a:solidFill>
                <a:schemeClr val="dk2"/>
              </a:solidFill>
              <a:highlight>
                <a:srgbClr val="FFFFFF"/>
              </a:high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3"/>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31000"/>
            </a:blip>
            <a:stretch>
              <a:fillRect b="0" l="-20309" r="-20309" t="0"/>
            </a:stretch>
          </a:blipFill>
          <a:ln>
            <a:noFill/>
          </a:ln>
        </p:spPr>
      </p:sp>
      <p:sp>
        <p:nvSpPr>
          <p:cNvPr id="213" name="Google Shape;213;p23"/>
          <p:cNvSpPr txBox="1"/>
          <p:nvPr/>
        </p:nvSpPr>
        <p:spPr>
          <a:xfrm>
            <a:off x="514350" y="2494196"/>
            <a:ext cx="2478900" cy="3231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Clr>
                <a:srgbClr val="000000"/>
              </a:buClr>
              <a:buSzPts val="2100"/>
              <a:buFont typeface="Arial"/>
              <a:buNone/>
            </a:pPr>
            <a:r>
              <a:rPr lang="en" sz="2100">
                <a:solidFill>
                  <a:srgbClr val="B92928"/>
                </a:solidFill>
                <a:latin typeface="League Spartan"/>
                <a:ea typeface="League Spartan"/>
                <a:cs typeface="League Spartan"/>
                <a:sym typeface="League Spartan"/>
              </a:rPr>
              <a:t>Presentations </a:t>
            </a:r>
            <a:r>
              <a:rPr b="0" i="0" lang="en" sz="2100" u="none" cap="none" strike="noStrike">
                <a:solidFill>
                  <a:srgbClr val="B92928"/>
                </a:solidFill>
                <a:latin typeface="League Spartan"/>
                <a:ea typeface="League Spartan"/>
                <a:cs typeface="League Spartan"/>
                <a:sym typeface="League Spartan"/>
              </a:rPr>
              <a:t> </a:t>
            </a:r>
            <a:endParaRPr b="0" i="0" sz="700" u="none" cap="none" strike="noStrike">
              <a:solidFill>
                <a:srgbClr val="000000"/>
              </a:solidFill>
              <a:latin typeface="Arial"/>
              <a:ea typeface="Arial"/>
              <a:cs typeface="Arial"/>
              <a:sym typeface="Arial"/>
            </a:endParaRPr>
          </a:p>
        </p:txBody>
      </p:sp>
      <p:cxnSp>
        <p:nvCxnSpPr>
          <p:cNvPr id="214" name="Google Shape;214;p23"/>
          <p:cNvCxnSpPr/>
          <p:nvPr/>
        </p:nvCxnSpPr>
        <p:spPr>
          <a:xfrm>
            <a:off x="514886" y="2872840"/>
            <a:ext cx="1309500" cy="0"/>
          </a:xfrm>
          <a:prstGeom prst="straightConnector1">
            <a:avLst/>
          </a:prstGeom>
          <a:noFill/>
          <a:ln cap="flat" cmpd="sng" w="38100">
            <a:solidFill>
              <a:srgbClr val="000000"/>
            </a:solidFill>
            <a:prstDash val="solid"/>
            <a:round/>
            <a:headEnd len="sm" w="sm" type="none"/>
            <a:tailEnd len="sm" w="sm" type="none"/>
          </a:ln>
        </p:spPr>
      </p:cxnSp>
      <p:grpSp>
        <p:nvGrpSpPr>
          <p:cNvPr id="215" name="Google Shape;215;p23"/>
          <p:cNvGrpSpPr/>
          <p:nvPr/>
        </p:nvGrpSpPr>
        <p:grpSpPr>
          <a:xfrm>
            <a:off x="2838450" y="-90416"/>
            <a:ext cx="1543101" cy="5234165"/>
            <a:chOff x="0" y="-47625"/>
            <a:chExt cx="812800" cy="2757000"/>
          </a:xfrm>
        </p:grpSpPr>
        <p:sp>
          <p:nvSpPr>
            <p:cNvPr id="216" name="Google Shape;216;p23"/>
            <p:cNvSpPr/>
            <p:nvPr/>
          </p:nvSpPr>
          <p:spPr>
            <a:xfrm>
              <a:off x="0" y="0"/>
              <a:ext cx="812800" cy="2709333"/>
            </a:xfrm>
            <a:custGeom>
              <a:rect b="b" l="l" r="r" t="t"/>
              <a:pathLst>
                <a:path extrusionOk="0" h="2709333" w="812800">
                  <a:moveTo>
                    <a:pt x="0" y="0"/>
                  </a:moveTo>
                  <a:lnTo>
                    <a:pt x="812800" y="0"/>
                  </a:lnTo>
                  <a:lnTo>
                    <a:pt x="812800" y="2709333"/>
                  </a:lnTo>
                  <a:lnTo>
                    <a:pt x="0" y="2709333"/>
                  </a:lnTo>
                  <a:close/>
                </a:path>
              </a:pathLst>
            </a:custGeom>
            <a:solidFill>
              <a:srgbClr val="FFFFFF"/>
            </a:solidFill>
            <a:ln>
              <a:noFill/>
            </a:ln>
          </p:spPr>
        </p:sp>
        <p:sp>
          <p:nvSpPr>
            <p:cNvPr id="217" name="Google Shape;217;p23"/>
            <p:cNvSpPr txBox="1"/>
            <p:nvPr/>
          </p:nvSpPr>
          <p:spPr>
            <a:xfrm>
              <a:off x="0" y="-47625"/>
              <a:ext cx="812700" cy="2757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grpSp>
        <p:nvGrpSpPr>
          <p:cNvPr id="218" name="Google Shape;218;p23"/>
          <p:cNvGrpSpPr/>
          <p:nvPr/>
        </p:nvGrpSpPr>
        <p:grpSpPr>
          <a:xfrm>
            <a:off x="5673725" y="1074022"/>
            <a:ext cx="514584" cy="514584"/>
            <a:chOff x="0" y="0"/>
            <a:chExt cx="812800" cy="812800"/>
          </a:xfrm>
        </p:grpSpPr>
        <p:sp>
          <p:nvSpPr>
            <p:cNvPr id="219" name="Google Shape;219;p2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92928"/>
            </a:solidFill>
            <a:ln>
              <a:noFill/>
            </a:ln>
          </p:spPr>
          <p:txBody>
            <a:bodyPr anchorCtr="0" anchor="ctr" bIns="45725" lIns="45725" spcFirstLastPara="1" rIns="45725" wrap="square" tIns="45725">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220" name="Google Shape;220;p23"/>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221" name="Google Shape;221;p23"/>
          <p:cNvSpPr txBox="1"/>
          <p:nvPr/>
        </p:nvSpPr>
        <p:spPr>
          <a:xfrm>
            <a:off x="514350" y="2223036"/>
            <a:ext cx="1628100" cy="1077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1800"/>
              <a:buFont typeface="Arial"/>
              <a:buNone/>
            </a:pPr>
            <a:r>
              <a:t/>
            </a:r>
            <a:endParaRPr b="0" i="0" sz="700" u="none" cap="none" strike="noStrike">
              <a:solidFill>
                <a:srgbClr val="000000"/>
              </a:solidFill>
              <a:latin typeface="Arial"/>
              <a:ea typeface="Arial"/>
              <a:cs typeface="Arial"/>
              <a:sym typeface="Arial"/>
            </a:endParaRPr>
          </a:p>
        </p:txBody>
      </p:sp>
      <p:grpSp>
        <p:nvGrpSpPr>
          <p:cNvPr id="222" name="Google Shape;222;p23"/>
          <p:cNvGrpSpPr/>
          <p:nvPr/>
        </p:nvGrpSpPr>
        <p:grpSpPr>
          <a:xfrm>
            <a:off x="5673725" y="3554950"/>
            <a:ext cx="514584" cy="514584"/>
            <a:chOff x="0" y="0"/>
            <a:chExt cx="812800" cy="812800"/>
          </a:xfrm>
        </p:grpSpPr>
        <p:sp>
          <p:nvSpPr>
            <p:cNvPr id="223" name="Google Shape;223;p2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92928"/>
            </a:solidFill>
            <a:ln>
              <a:noFill/>
            </a:ln>
          </p:spPr>
          <p:txBody>
            <a:bodyPr anchorCtr="0" anchor="ctr" bIns="45725" lIns="45725" spcFirstLastPara="1" rIns="45725" wrap="square" tIns="45725">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224" name="Google Shape;224;p23"/>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225" name="Google Shape;225;p23"/>
          <p:cNvSpPr txBox="1"/>
          <p:nvPr/>
        </p:nvSpPr>
        <p:spPr>
          <a:xfrm>
            <a:off x="6408153" y="951151"/>
            <a:ext cx="2380200" cy="3540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210"/>
              </a:spcBef>
              <a:spcAft>
                <a:spcPts val="0"/>
              </a:spcAft>
              <a:buNone/>
            </a:pPr>
            <a:r>
              <a:rPr b="1" lang="en" sz="2300">
                <a:solidFill>
                  <a:srgbClr val="C34511"/>
                </a:solidFill>
              </a:rPr>
              <a:t>HL7 Overview</a:t>
            </a:r>
            <a:endParaRPr b="1" i="0" sz="1700" u="none" cap="none" strike="noStrike">
              <a:solidFill>
                <a:srgbClr val="000000"/>
              </a:solidFill>
            </a:endParaRPr>
          </a:p>
        </p:txBody>
      </p:sp>
      <p:sp>
        <p:nvSpPr>
          <p:cNvPr id="226" name="Google Shape;226;p23"/>
          <p:cNvSpPr txBox="1"/>
          <p:nvPr/>
        </p:nvSpPr>
        <p:spPr>
          <a:xfrm>
            <a:off x="6408150" y="3432075"/>
            <a:ext cx="2735700" cy="1431600"/>
          </a:xfrm>
          <a:prstGeom prst="rect">
            <a:avLst/>
          </a:prstGeom>
          <a:noFill/>
          <a:ln>
            <a:noFill/>
          </a:ln>
        </p:spPr>
        <p:txBody>
          <a:bodyPr anchorCtr="0" anchor="t" bIns="0" lIns="0" spcFirstLastPara="1" rIns="0" wrap="square" tIns="0">
            <a:spAutoFit/>
          </a:bodyPr>
          <a:lstStyle/>
          <a:p>
            <a:pPr indent="0" lvl="0" marL="0" rtl="0" algn="l">
              <a:lnSpc>
                <a:spcPct val="130000"/>
              </a:lnSpc>
              <a:spcBef>
                <a:spcPts val="210"/>
              </a:spcBef>
              <a:spcAft>
                <a:spcPts val="0"/>
              </a:spcAft>
              <a:buNone/>
            </a:pPr>
            <a:r>
              <a:rPr b="1" lang="en" sz="1500">
                <a:solidFill>
                  <a:srgbClr val="C34511"/>
                </a:solidFill>
              </a:rPr>
              <a:t>Surveillance for Advancing Violence Epidemiology in Real-Time (AVERT) Grant with the Arizona Department of Health Services  </a:t>
            </a:r>
            <a:endParaRPr b="1" i="0" sz="900" u="none" cap="none" strike="noStrike">
              <a:solidFill>
                <a:srgbClr val="000000"/>
              </a:solidFill>
            </a:endParaRPr>
          </a:p>
        </p:txBody>
      </p:sp>
      <p:grpSp>
        <p:nvGrpSpPr>
          <p:cNvPr id="227" name="Google Shape;227;p23"/>
          <p:cNvGrpSpPr/>
          <p:nvPr/>
        </p:nvGrpSpPr>
        <p:grpSpPr>
          <a:xfrm rot="1263798">
            <a:off x="-454028" y="4395169"/>
            <a:ext cx="3433721" cy="1705957"/>
            <a:chOff x="0" y="-47625"/>
            <a:chExt cx="1808700" cy="898607"/>
          </a:xfrm>
        </p:grpSpPr>
        <p:sp>
          <p:nvSpPr>
            <p:cNvPr id="228" name="Google Shape;228;p23"/>
            <p:cNvSpPr/>
            <p:nvPr/>
          </p:nvSpPr>
          <p:spPr>
            <a:xfrm>
              <a:off x="0" y="0"/>
              <a:ext cx="1808674" cy="850982"/>
            </a:xfrm>
            <a:custGeom>
              <a:rect b="b" l="l" r="r" t="t"/>
              <a:pathLst>
                <a:path extrusionOk="0" h="850982" w="1808674">
                  <a:moveTo>
                    <a:pt x="0" y="0"/>
                  </a:moveTo>
                  <a:lnTo>
                    <a:pt x="1808674" y="0"/>
                  </a:lnTo>
                  <a:lnTo>
                    <a:pt x="1808674" y="850982"/>
                  </a:lnTo>
                  <a:lnTo>
                    <a:pt x="0" y="850982"/>
                  </a:lnTo>
                  <a:close/>
                </a:path>
              </a:pathLst>
            </a:custGeom>
            <a:solidFill>
              <a:srgbClr val="FFFFFF"/>
            </a:solidFill>
            <a:ln>
              <a:noFill/>
            </a:ln>
          </p:spPr>
        </p:sp>
        <p:sp>
          <p:nvSpPr>
            <p:cNvPr id="229" name="Google Shape;229;p23"/>
            <p:cNvSpPr txBox="1"/>
            <p:nvPr/>
          </p:nvSpPr>
          <p:spPr>
            <a:xfrm>
              <a:off x="0" y="-47625"/>
              <a:ext cx="1808700" cy="8985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230" name="Google Shape;230;p23"/>
          <p:cNvSpPr/>
          <p:nvPr/>
        </p:nvSpPr>
        <p:spPr>
          <a:xfrm>
            <a:off x="513824" y="4591836"/>
            <a:ext cx="928469" cy="356113"/>
          </a:xfrm>
          <a:custGeom>
            <a:rect b="b" l="l" r="r" t="t"/>
            <a:pathLst>
              <a:path extrusionOk="0" h="712225" w="1856937">
                <a:moveTo>
                  <a:pt x="0" y="0"/>
                </a:moveTo>
                <a:lnTo>
                  <a:pt x="1856937" y="0"/>
                </a:lnTo>
                <a:lnTo>
                  <a:pt x="1856937" y="712225"/>
                </a:lnTo>
                <a:lnTo>
                  <a:pt x="0" y="712225"/>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24"/>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30000"/>
            </a:blip>
            <a:stretch>
              <a:fillRect b="0" l="-20309" r="-20309" t="0"/>
            </a:stretch>
          </a:blipFill>
          <a:ln>
            <a:noFill/>
          </a:ln>
        </p:spPr>
      </p:sp>
      <p:sp>
        <p:nvSpPr>
          <p:cNvPr id="236" name="Google Shape;236;p24"/>
          <p:cNvSpPr txBox="1"/>
          <p:nvPr/>
        </p:nvSpPr>
        <p:spPr>
          <a:xfrm>
            <a:off x="514350" y="747400"/>
            <a:ext cx="4881300" cy="3231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Clr>
                <a:srgbClr val="000000"/>
              </a:buClr>
              <a:buSzPts val="2100"/>
              <a:buFont typeface="Arial"/>
              <a:buNone/>
            </a:pPr>
            <a:r>
              <a:rPr lang="en" sz="2100">
                <a:solidFill>
                  <a:srgbClr val="B92928"/>
                </a:solidFill>
                <a:latin typeface="League Spartan"/>
                <a:ea typeface="League Spartan"/>
                <a:cs typeface="League Spartan"/>
                <a:sym typeface="League Spartan"/>
              </a:rPr>
              <a:t>Maternal Health Queries </a:t>
            </a:r>
            <a:endParaRPr b="0" i="0" sz="700" u="none" cap="none" strike="noStrike">
              <a:solidFill>
                <a:srgbClr val="000000"/>
              </a:solidFill>
              <a:latin typeface="Arial"/>
              <a:ea typeface="Arial"/>
              <a:cs typeface="Arial"/>
              <a:sym typeface="Arial"/>
            </a:endParaRPr>
          </a:p>
        </p:txBody>
      </p:sp>
      <p:cxnSp>
        <p:nvCxnSpPr>
          <p:cNvPr id="237" name="Google Shape;237;p24"/>
          <p:cNvCxnSpPr/>
          <p:nvPr/>
        </p:nvCxnSpPr>
        <p:spPr>
          <a:xfrm flipH="1" rot="10800000">
            <a:off x="514886" y="1116755"/>
            <a:ext cx="1627500" cy="9300"/>
          </a:xfrm>
          <a:prstGeom prst="straightConnector1">
            <a:avLst/>
          </a:prstGeom>
          <a:noFill/>
          <a:ln cap="flat" cmpd="sng" w="38100">
            <a:solidFill>
              <a:srgbClr val="000000"/>
            </a:solidFill>
            <a:prstDash val="solid"/>
            <a:round/>
            <a:headEnd len="sm" w="sm" type="none"/>
            <a:tailEnd len="sm" w="sm" type="none"/>
          </a:ln>
        </p:spPr>
      </p:cxnSp>
      <p:grpSp>
        <p:nvGrpSpPr>
          <p:cNvPr id="238" name="Google Shape;238;p24"/>
          <p:cNvGrpSpPr/>
          <p:nvPr/>
        </p:nvGrpSpPr>
        <p:grpSpPr>
          <a:xfrm>
            <a:off x="7600950" y="-90416"/>
            <a:ext cx="1543101" cy="5234165"/>
            <a:chOff x="0" y="-47625"/>
            <a:chExt cx="812800" cy="2757000"/>
          </a:xfrm>
        </p:grpSpPr>
        <p:sp>
          <p:nvSpPr>
            <p:cNvPr id="239" name="Google Shape;239;p24"/>
            <p:cNvSpPr/>
            <p:nvPr/>
          </p:nvSpPr>
          <p:spPr>
            <a:xfrm>
              <a:off x="0" y="0"/>
              <a:ext cx="812800" cy="2709333"/>
            </a:xfrm>
            <a:custGeom>
              <a:rect b="b" l="l" r="r" t="t"/>
              <a:pathLst>
                <a:path extrusionOk="0" h="2709333" w="812800">
                  <a:moveTo>
                    <a:pt x="0" y="0"/>
                  </a:moveTo>
                  <a:lnTo>
                    <a:pt x="812800" y="0"/>
                  </a:lnTo>
                  <a:lnTo>
                    <a:pt x="812800" y="2709333"/>
                  </a:lnTo>
                  <a:lnTo>
                    <a:pt x="0" y="2709333"/>
                  </a:lnTo>
                  <a:close/>
                </a:path>
              </a:pathLst>
            </a:custGeom>
            <a:solidFill>
              <a:srgbClr val="790306"/>
            </a:solidFill>
            <a:ln>
              <a:noFill/>
            </a:ln>
          </p:spPr>
        </p:sp>
        <p:sp>
          <p:nvSpPr>
            <p:cNvPr id="240" name="Google Shape;240;p24"/>
            <p:cNvSpPr txBox="1"/>
            <p:nvPr/>
          </p:nvSpPr>
          <p:spPr>
            <a:xfrm>
              <a:off x="0" y="-47625"/>
              <a:ext cx="812700" cy="2757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241" name="Google Shape;241;p24"/>
          <p:cNvSpPr txBox="1"/>
          <p:nvPr/>
        </p:nvSpPr>
        <p:spPr>
          <a:xfrm>
            <a:off x="514350" y="476250"/>
            <a:ext cx="4881300" cy="2772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1800"/>
              <a:buFont typeface="Arial"/>
              <a:buNone/>
            </a:pPr>
            <a:r>
              <a:rPr b="1" lang="en" sz="1800">
                <a:latin typeface="Lato"/>
                <a:ea typeface="Lato"/>
                <a:cs typeface="Lato"/>
                <a:sym typeface="Lato"/>
              </a:rPr>
              <a:t>Updates: Arizona</a:t>
            </a:r>
            <a:endParaRPr b="0" i="0" sz="700" u="none" cap="none" strike="noStrike">
              <a:solidFill>
                <a:srgbClr val="000000"/>
              </a:solidFill>
              <a:latin typeface="Arial"/>
              <a:ea typeface="Arial"/>
              <a:cs typeface="Arial"/>
              <a:sym typeface="Arial"/>
            </a:endParaRPr>
          </a:p>
        </p:txBody>
      </p:sp>
      <p:grpSp>
        <p:nvGrpSpPr>
          <p:cNvPr id="242" name="Google Shape;242;p24"/>
          <p:cNvGrpSpPr/>
          <p:nvPr/>
        </p:nvGrpSpPr>
        <p:grpSpPr>
          <a:xfrm rot="1263798">
            <a:off x="-454028" y="4395169"/>
            <a:ext cx="3433721" cy="1705957"/>
            <a:chOff x="0" y="-47625"/>
            <a:chExt cx="1808700" cy="898607"/>
          </a:xfrm>
        </p:grpSpPr>
        <p:sp>
          <p:nvSpPr>
            <p:cNvPr id="243" name="Google Shape;243;p24"/>
            <p:cNvSpPr/>
            <p:nvPr/>
          </p:nvSpPr>
          <p:spPr>
            <a:xfrm>
              <a:off x="0" y="0"/>
              <a:ext cx="1808674" cy="850982"/>
            </a:xfrm>
            <a:custGeom>
              <a:rect b="b" l="l" r="r" t="t"/>
              <a:pathLst>
                <a:path extrusionOk="0" h="850982" w="1808674">
                  <a:moveTo>
                    <a:pt x="0" y="0"/>
                  </a:moveTo>
                  <a:lnTo>
                    <a:pt x="1808674" y="0"/>
                  </a:lnTo>
                  <a:lnTo>
                    <a:pt x="1808674" y="850982"/>
                  </a:lnTo>
                  <a:lnTo>
                    <a:pt x="0" y="850982"/>
                  </a:lnTo>
                  <a:close/>
                </a:path>
              </a:pathLst>
            </a:custGeom>
            <a:solidFill>
              <a:srgbClr val="FFFFFF"/>
            </a:solidFill>
            <a:ln>
              <a:noFill/>
            </a:ln>
          </p:spPr>
        </p:sp>
        <p:sp>
          <p:nvSpPr>
            <p:cNvPr id="244" name="Google Shape;244;p24"/>
            <p:cNvSpPr txBox="1"/>
            <p:nvPr/>
          </p:nvSpPr>
          <p:spPr>
            <a:xfrm>
              <a:off x="0" y="-47625"/>
              <a:ext cx="1808700" cy="8985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245" name="Google Shape;245;p24"/>
          <p:cNvSpPr/>
          <p:nvPr/>
        </p:nvSpPr>
        <p:spPr>
          <a:xfrm>
            <a:off x="513824" y="4591836"/>
            <a:ext cx="928469" cy="356113"/>
          </a:xfrm>
          <a:custGeom>
            <a:rect b="b" l="l" r="r" t="t"/>
            <a:pathLst>
              <a:path extrusionOk="0" h="712225" w="1856937">
                <a:moveTo>
                  <a:pt x="0" y="0"/>
                </a:moveTo>
                <a:lnTo>
                  <a:pt x="1856937" y="0"/>
                </a:lnTo>
                <a:lnTo>
                  <a:pt x="1856937" y="712225"/>
                </a:lnTo>
                <a:lnTo>
                  <a:pt x="0" y="712225"/>
                </a:lnTo>
                <a:lnTo>
                  <a:pt x="0" y="0"/>
                </a:lnTo>
                <a:close/>
              </a:path>
            </a:pathLst>
          </a:custGeom>
          <a:blipFill rotWithShape="1">
            <a:blip r:embed="rId4">
              <a:alphaModFix/>
            </a:blip>
            <a:stretch>
              <a:fillRect b="0" l="0" r="0" t="0"/>
            </a:stretch>
          </a:blipFill>
          <a:ln>
            <a:noFill/>
          </a:ln>
        </p:spPr>
      </p:sp>
      <p:sp>
        <p:nvSpPr>
          <p:cNvPr id="246" name="Google Shape;246;p24"/>
          <p:cNvSpPr txBox="1"/>
          <p:nvPr/>
        </p:nvSpPr>
        <p:spPr>
          <a:xfrm>
            <a:off x="271050" y="1317400"/>
            <a:ext cx="6958800" cy="3073200"/>
          </a:xfrm>
          <a:prstGeom prst="rect">
            <a:avLst/>
          </a:prstGeom>
          <a:noFill/>
          <a:ln>
            <a:noFill/>
          </a:ln>
        </p:spPr>
        <p:txBody>
          <a:bodyPr anchorCtr="0" anchor="t" bIns="91425" lIns="91425" spcFirstLastPara="1" rIns="91425" wrap="square" tIns="91425">
            <a:noAutofit/>
          </a:bodyPr>
          <a:lstStyle/>
          <a:p>
            <a:pPr indent="-323850" lvl="0" marL="457200" rtl="0" algn="l">
              <a:lnSpc>
                <a:spcPct val="115000"/>
              </a:lnSpc>
              <a:spcBef>
                <a:spcPts val="1500"/>
              </a:spcBef>
              <a:spcAft>
                <a:spcPts val="0"/>
              </a:spcAft>
              <a:buClr>
                <a:srgbClr val="0D0D0D"/>
              </a:buClr>
              <a:buSzPts val="1500"/>
              <a:buFont typeface="Roboto"/>
              <a:buChar char="●"/>
            </a:pPr>
            <a:r>
              <a:rPr lang="en" sz="1500">
                <a:solidFill>
                  <a:srgbClr val="0D0D0D"/>
                </a:solidFill>
                <a:latin typeface="Roboto"/>
                <a:ea typeface="Roboto"/>
                <a:cs typeface="Roboto"/>
                <a:sym typeface="Roboto"/>
              </a:rPr>
              <a:t>We are interested in exploring queries related to maternal health and potentially establishing an alerting system and dashboard in the future. Specifically, we are seeking information on the following topics:</a:t>
            </a:r>
            <a:endParaRPr sz="1500">
              <a:solidFill>
                <a:srgbClr val="0D0D0D"/>
              </a:solidFill>
              <a:latin typeface="Roboto"/>
              <a:ea typeface="Roboto"/>
              <a:cs typeface="Roboto"/>
              <a:sym typeface="Roboto"/>
            </a:endParaRPr>
          </a:p>
          <a:p>
            <a:pPr indent="-323850" lvl="1" marL="914400" rtl="0" algn="l">
              <a:lnSpc>
                <a:spcPct val="115000"/>
              </a:lnSpc>
              <a:spcBef>
                <a:spcPts val="0"/>
              </a:spcBef>
              <a:spcAft>
                <a:spcPts val="0"/>
              </a:spcAft>
              <a:buClr>
                <a:srgbClr val="0D0D0D"/>
              </a:buClr>
              <a:buSzPts val="1500"/>
              <a:buFont typeface="Roboto"/>
              <a:buChar char="○"/>
            </a:pPr>
            <a:r>
              <a:rPr b="1" lang="en" sz="1500">
                <a:solidFill>
                  <a:srgbClr val="0D0D0D"/>
                </a:solidFill>
                <a:latin typeface="Roboto"/>
                <a:ea typeface="Roboto"/>
                <a:cs typeface="Roboto"/>
                <a:sym typeface="Roboto"/>
              </a:rPr>
              <a:t>Pregnancy-related emergencies</a:t>
            </a:r>
            <a:endParaRPr b="1" sz="1500">
              <a:solidFill>
                <a:srgbClr val="0D0D0D"/>
              </a:solidFill>
              <a:latin typeface="Roboto"/>
              <a:ea typeface="Roboto"/>
              <a:cs typeface="Roboto"/>
              <a:sym typeface="Roboto"/>
            </a:endParaRPr>
          </a:p>
          <a:p>
            <a:pPr indent="-323850" lvl="1" marL="914400" rtl="0" algn="l">
              <a:lnSpc>
                <a:spcPct val="115000"/>
              </a:lnSpc>
              <a:spcBef>
                <a:spcPts val="0"/>
              </a:spcBef>
              <a:spcAft>
                <a:spcPts val="0"/>
              </a:spcAft>
              <a:buClr>
                <a:srgbClr val="0D0D0D"/>
              </a:buClr>
              <a:buSzPts val="1500"/>
              <a:buFont typeface="Roboto"/>
              <a:buChar char="○"/>
            </a:pPr>
            <a:r>
              <a:rPr b="1" lang="en" sz="1500">
                <a:solidFill>
                  <a:srgbClr val="0D0D0D"/>
                </a:solidFill>
                <a:latin typeface="Roboto"/>
                <a:ea typeface="Roboto"/>
                <a:cs typeface="Roboto"/>
                <a:sym typeface="Roboto"/>
              </a:rPr>
              <a:t>Preeclampsia</a:t>
            </a:r>
            <a:endParaRPr b="1" sz="1500">
              <a:solidFill>
                <a:srgbClr val="0D0D0D"/>
              </a:solidFill>
              <a:latin typeface="Roboto"/>
              <a:ea typeface="Roboto"/>
              <a:cs typeface="Roboto"/>
              <a:sym typeface="Roboto"/>
            </a:endParaRPr>
          </a:p>
          <a:p>
            <a:pPr indent="-323850" lvl="1" marL="914400" rtl="0" algn="l">
              <a:lnSpc>
                <a:spcPct val="115000"/>
              </a:lnSpc>
              <a:spcBef>
                <a:spcPts val="0"/>
              </a:spcBef>
              <a:spcAft>
                <a:spcPts val="0"/>
              </a:spcAft>
              <a:buClr>
                <a:srgbClr val="0D0D0D"/>
              </a:buClr>
              <a:buSzPts val="1500"/>
              <a:buFont typeface="Roboto"/>
              <a:buChar char="○"/>
            </a:pPr>
            <a:r>
              <a:rPr b="1" lang="en" sz="1500">
                <a:solidFill>
                  <a:srgbClr val="0D0D0D"/>
                </a:solidFill>
                <a:latin typeface="Roboto"/>
                <a:ea typeface="Roboto"/>
                <a:cs typeface="Roboto"/>
                <a:sym typeface="Roboto"/>
              </a:rPr>
              <a:t>Hemorrhage</a:t>
            </a:r>
            <a:endParaRPr b="1" sz="1500">
              <a:solidFill>
                <a:srgbClr val="0D0D0D"/>
              </a:solidFill>
              <a:latin typeface="Roboto"/>
              <a:ea typeface="Roboto"/>
              <a:cs typeface="Roboto"/>
              <a:sym typeface="Roboto"/>
            </a:endParaRPr>
          </a:p>
          <a:p>
            <a:pPr indent="-323850" lvl="1" marL="914400" rtl="0" algn="l">
              <a:lnSpc>
                <a:spcPct val="115000"/>
              </a:lnSpc>
              <a:spcBef>
                <a:spcPts val="0"/>
              </a:spcBef>
              <a:spcAft>
                <a:spcPts val="0"/>
              </a:spcAft>
              <a:buClr>
                <a:srgbClr val="0D0D0D"/>
              </a:buClr>
              <a:buSzPts val="1500"/>
              <a:buFont typeface="Roboto"/>
              <a:buChar char="○"/>
            </a:pPr>
            <a:r>
              <a:rPr b="1" lang="en" sz="1500">
                <a:solidFill>
                  <a:srgbClr val="0D0D0D"/>
                </a:solidFill>
                <a:latin typeface="Roboto"/>
                <a:ea typeface="Roboto"/>
                <a:cs typeface="Roboto"/>
                <a:sym typeface="Roboto"/>
              </a:rPr>
              <a:t>Pregnancy and intimate partner violence</a:t>
            </a:r>
            <a:endParaRPr b="1" sz="1500">
              <a:solidFill>
                <a:srgbClr val="0D0D0D"/>
              </a:solidFill>
              <a:latin typeface="Roboto"/>
              <a:ea typeface="Roboto"/>
              <a:cs typeface="Roboto"/>
              <a:sym typeface="Roboto"/>
            </a:endParaRPr>
          </a:p>
          <a:p>
            <a:pPr indent="-323850" lvl="0" marL="457200" rtl="0" algn="l">
              <a:lnSpc>
                <a:spcPct val="115000"/>
              </a:lnSpc>
              <a:spcBef>
                <a:spcPts val="0"/>
              </a:spcBef>
              <a:spcAft>
                <a:spcPts val="0"/>
              </a:spcAft>
              <a:buClr>
                <a:srgbClr val="0D0D0D"/>
              </a:buClr>
              <a:buSzPts val="1500"/>
              <a:buFont typeface="Roboto"/>
              <a:buChar char="●"/>
            </a:pPr>
            <a:r>
              <a:rPr lang="en" sz="1500">
                <a:solidFill>
                  <a:srgbClr val="0D0D0D"/>
                </a:solidFill>
                <a:latin typeface="Roboto"/>
                <a:ea typeface="Roboto"/>
                <a:cs typeface="Roboto"/>
                <a:sym typeface="Roboto"/>
              </a:rPr>
              <a:t>We would greatly appreciate your input and suggestions on how to effectively examine maternal health in Arizona. If you have any ideas or have worked on any of the aforementioned topics, please feel free to share your insights</a:t>
            </a:r>
            <a:endParaRPr sz="1500">
              <a:solidFill>
                <a:srgbClr val="0D0D0D"/>
              </a:solidFill>
              <a:latin typeface="Roboto"/>
              <a:ea typeface="Roboto"/>
              <a:cs typeface="Roboto"/>
              <a:sym typeface="Roboto"/>
            </a:endParaRPr>
          </a:p>
          <a:p>
            <a:pPr indent="0" lvl="0" marL="0" rtl="0" algn="l">
              <a:spcBef>
                <a:spcPts val="1500"/>
              </a:spcBef>
              <a:spcAft>
                <a:spcPts val="0"/>
              </a:spcAft>
              <a:buNone/>
            </a:pPr>
            <a:r>
              <a:t/>
            </a:r>
            <a:endParaRPr sz="1800">
              <a:solidFill>
                <a:schemeClr val="dk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25"/>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30000"/>
            </a:blip>
            <a:stretch>
              <a:fillRect b="0" l="-20309" r="-20309" t="0"/>
            </a:stretch>
          </a:blipFill>
          <a:ln>
            <a:noFill/>
          </a:ln>
        </p:spPr>
      </p:sp>
      <p:sp>
        <p:nvSpPr>
          <p:cNvPr id="252" name="Google Shape;252;p25"/>
          <p:cNvSpPr txBox="1"/>
          <p:nvPr/>
        </p:nvSpPr>
        <p:spPr>
          <a:xfrm>
            <a:off x="514350" y="747411"/>
            <a:ext cx="2478900" cy="3231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Clr>
                <a:srgbClr val="000000"/>
              </a:buClr>
              <a:buSzPts val="2100"/>
              <a:buFont typeface="Arial"/>
              <a:buNone/>
            </a:pPr>
            <a:r>
              <a:rPr lang="en" sz="2100">
                <a:solidFill>
                  <a:srgbClr val="B92928"/>
                </a:solidFill>
                <a:latin typeface="League Spartan"/>
                <a:ea typeface="League Spartan"/>
                <a:cs typeface="League Spartan"/>
                <a:sym typeface="League Spartan"/>
              </a:rPr>
              <a:t>Topics of Interest</a:t>
            </a:r>
            <a:endParaRPr b="0" i="0" sz="700" u="none" cap="none" strike="noStrike">
              <a:solidFill>
                <a:srgbClr val="000000"/>
              </a:solidFill>
              <a:latin typeface="Arial"/>
              <a:ea typeface="Arial"/>
              <a:cs typeface="Arial"/>
              <a:sym typeface="Arial"/>
            </a:endParaRPr>
          </a:p>
        </p:txBody>
      </p:sp>
      <p:cxnSp>
        <p:nvCxnSpPr>
          <p:cNvPr id="253" name="Google Shape;253;p25"/>
          <p:cNvCxnSpPr/>
          <p:nvPr/>
        </p:nvCxnSpPr>
        <p:spPr>
          <a:xfrm flipH="1" rot="10800000">
            <a:off x="514886" y="1116755"/>
            <a:ext cx="1627500" cy="9300"/>
          </a:xfrm>
          <a:prstGeom prst="straightConnector1">
            <a:avLst/>
          </a:prstGeom>
          <a:noFill/>
          <a:ln cap="flat" cmpd="sng" w="38100">
            <a:solidFill>
              <a:srgbClr val="000000"/>
            </a:solidFill>
            <a:prstDash val="solid"/>
            <a:round/>
            <a:headEnd len="sm" w="sm" type="none"/>
            <a:tailEnd len="sm" w="sm" type="none"/>
          </a:ln>
        </p:spPr>
      </p:cxnSp>
      <p:grpSp>
        <p:nvGrpSpPr>
          <p:cNvPr id="254" name="Google Shape;254;p25"/>
          <p:cNvGrpSpPr/>
          <p:nvPr/>
        </p:nvGrpSpPr>
        <p:grpSpPr>
          <a:xfrm>
            <a:off x="7600950" y="-90416"/>
            <a:ext cx="1543101" cy="5234165"/>
            <a:chOff x="0" y="-47625"/>
            <a:chExt cx="812800" cy="2757000"/>
          </a:xfrm>
        </p:grpSpPr>
        <p:sp>
          <p:nvSpPr>
            <p:cNvPr id="255" name="Google Shape;255;p25"/>
            <p:cNvSpPr/>
            <p:nvPr/>
          </p:nvSpPr>
          <p:spPr>
            <a:xfrm>
              <a:off x="0" y="0"/>
              <a:ext cx="812800" cy="2709333"/>
            </a:xfrm>
            <a:custGeom>
              <a:rect b="b" l="l" r="r" t="t"/>
              <a:pathLst>
                <a:path extrusionOk="0" h="2709333" w="812800">
                  <a:moveTo>
                    <a:pt x="0" y="0"/>
                  </a:moveTo>
                  <a:lnTo>
                    <a:pt x="812800" y="0"/>
                  </a:lnTo>
                  <a:lnTo>
                    <a:pt x="812800" y="2709333"/>
                  </a:lnTo>
                  <a:lnTo>
                    <a:pt x="0" y="2709333"/>
                  </a:lnTo>
                  <a:close/>
                </a:path>
              </a:pathLst>
            </a:custGeom>
            <a:solidFill>
              <a:srgbClr val="790306"/>
            </a:solidFill>
            <a:ln>
              <a:noFill/>
            </a:ln>
          </p:spPr>
        </p:sp>
        <p:sp>
          <p:nvSpPr>
            <p:cNvPr id="256" name="Google Shape;256;p25"/>
            <p:cNvSpPr txBox="1"/>
            <p:nvPr/>
          </p:nvSpPr>
          <p:spPr>
            <a:xfrm>
              <a:off x="0" y="-47625"/>
              <a:ext cx="812700" cy="2757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257" name="Google Shape;257;p25"/>
          <p:cNvSpPr txBox="1"/>
          <p:nvPr/>
        </p:nvSpPr>
        <p:spPr>
          <a:xfrm>
            <a:off x="514350" y="476250"/>
            <a:ext cx="4881300" cy="2772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1800"/>
              <a:buFont typeface="Arial"/>
              <a:buNone/>
            </a:pPr>
            <a:r>
              <a:rPr b="1" lang="en" sz="1800">
                <a:latin typeface="Lato"/>
                <a:ea typeface="Lato"/>
                <a:cs typeface="Lato"/>
                <a:sym typeface="Lato"/>
              </a:rPr>
              <a:t>Updates: Arizona</a:t>
            </a:r>
            <a:endParaRPr b="0" i="0" sz="700" u="none" cap="none" strike="noStrike">
              <a:solidFill>
                <a:srgbClr val="000000"/>
              </a:solidFill>
              <a:latin typeface="Arial"/>
              <a:ea typeface="Arial"/>
              <a:cs typeface="Arial"/>
              <a:sym typeface="Arial"/>
            </a:endParaRPr>
          </a:p>
        </p:txBody>
      </p:sp>
      <p:grpSp>
        <p:nvGrpSpPr>
          <p:cNvPr id="258" name="Google Shape;258;p25"/>
          <p:cNvGrpSpPr/>
          <p:nvPr/>
        </p:nvGrpSpPr>
        <p:grpSpPr>
          <a:xfrm rot="1263798">
            <a:off x="-454028" y="4395169"/>
            <a:ext cx="3433721" cy="1705957"/>
            <a:chOff x="0" y="-47625"/>
            <a:chExt cx="1808700" cy="898607"/>
          </a:xfrm>
        </p:grpSpPr>
        <p:sp>
          <p:nvSpPr>
            <p:cNvPr id="259" name="Google Shape;259;p25"/>
            <p:cNvSpPr/>
            <p:nvPr/>
          </p:nvSpPr>
          <p:spPr>
            <a:xfrm>
              <a:off x="0" y="0"/>
              <a:ext cx="1808674" cy="850982"/>
            </a:xfrm>
            <a:custGeom>
              <a:rect b="b" l="l" r="r" t="t"/>
              <a:pathLst>
                <a:path extrusionOk="0" h="850982" w="1808674">
                  <a:moveTo>
                    <a:pt x="0" y="0"/>
                  </a:moveTo>
                  <a:lnTo>
                    <a:pt x="1808674" y="0"/>
                  </a:lnTo>
                  <a:lnTo>
                    <a:pt x="1808674" y="850982"/>
                  </a:lnTo>
                  <a:lnTo>
                    <a:pt x="0" y="850982"/>
                  </a:lnTo>
                  <a:close/>
                </a:path>
              </a:pathLst>
            </a:custGeom>
            <a:solidFill>
              <a:srgbClr val="FFFFFF"/>
            </a:solidFill>
            <a:ln>
              <a:noFill/>
            </a:ln>
          </p:spPr>
        </p:sp>
        <p:sp>
          <p:nvSpPr>
            <p:cNvPr id="260" name="Google Shape;260;p25"/>
            <p:cNvSpPr txBox="1"/>
            <p:nvPr/>
          </p:nvSpPr>
          <p:spPr>
            <a:xfrm>
              <a:off x="0" y="-47625"/>
              <a:ext cx="1808700" cy="8985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261" name="Google Shape;261;p25"/>
          <p:cNvSpPr/>
          <p:nvPr/>
        </p:nvSpPr>
        <p:spPr>
          <a:xfrm>
            <a:off x="513824" y="4591836"/>
            <a:ext cx="928469" cy="356113"/>
          </a:xfrm>
          <a:custGeom>
            <a:rect b="b" l="l" r="r" t="t"/>
            <a:pathLst>
              <a:path extrusionOk="0" h="712225" w="1856937">
                <a:moveTo>
                  <a:pt x="0" y="0"/>
                </a:moveTo>
                <a:lnTo>
                  <a:pt x="1856937" y="0"/>
                </a:lnTo>
                <a:lnTo>
                  <a:pt x="1856937" y="712225"/>
                </a:lnTo>
                <a:lnTo>
                  <a:pt x="0" y="712225"/>
                </a:lnTo>
                <a:lnTo>
                  <a:pt x="0" y="0"/>
                </a:lnTo>
                <a:close/>
              </a:path>
            </a:pathLst>
          </a:custGeom>
          <a:blipFill rotWithShape="1">
            <a:blip r:embed="rId4">
              <a:alphaModFix/>
            </a:blip>
            <a:stretch>
              <a:fillRect b="0" l="0" r="0" t="0"/>
            </a:stretch>
          </a:blipFill>
          <a:ln>
            <a:noFill/>
          </a:ln>
        </p:spPr>
      </p:sp>
      <p:sp>
        <p:nvSpPr>
          <p:cNvPr id="262" name="Google Shape;262;p25"/>
          <p:cNvSpPr txBox="1"/>
          <p:nvPr/>
        </p:nvSpPr>
        <p:spPr>
          <a:xfrm>
            <a:off x="308850" y="1393025"/>
            <a:ext cx="6996600" cy="26034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chemeClr val="dk1"/>
              </a:buClr>
              <a:buSzPts val="2000"/>
              <a:buChar char="●"/>
            </a:pPr>
            <a:r>
              <a:rPr lang="en" sz="2000">
                <a:solidFill>
                  <a:schemeClr val="dk1"/>
                </a:solidFill>
              </a:rPr>
              <a:t>MPox Clade 1 </a:t>
            </a:r>
            <a:endParaRPr sz="2000">
              <a:solidFill>
                <a:schemeClr val="dk1"/>
              </a:solidFill>
            </a:endParaRPr>
          </a:p>
          <a:p>
            <a:pPr indent="-355600" lvl="1" marL="914400" rtl="0" algn="l">
              <a:spcBef>
                <a:spcPts val="0"/>
              </a:spcBef>
              <a:spcAft>
                <a:spcPts val="0"/>
              </a:spcAft>
              <a:buClr>
                <a:schemeClr val="dk1"/>
              </a:buClr>
              <a:buSzPts val="2000"/>
              <a:buChar char="○"/>
            </a:pPr>
            <a:r>
              <a:rPr lang="en" sz="2000">
                <a:solidFill>
                  <a:schemeClr val="dk1"/>
                </a:solidFill>
              </a:rPr>
              <a:t>CDC monitoring of ED data for Changes in Mpox </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H5N1</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Measles </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Overdose ED Visits Dashboard </a:t>
            </a:r>
            <a:endParaRPr sz="2000">
              <a:solidFill>
                <a:schemeClr val="dk1"/>
              </a:solidFill>
            </a:endParaRPr>
          </a:p>
          <a:p>
            <a:pPr indent="-355600" lvl="1" marL="914400" rtl="0" algn="l">
              <a:spcBef>
                <a:spcPts val="0"/>
              </a:spcBef>
              <a:spcAft>
                <a:spcPts val="0"/>
              </a:spcAft>
              <a:buClr>
                <a:schemeClr val="dk1"/>
              </a:buClr>
              <a:buSzPts val="2000"/>
              <a:buChar char="○"/>
            </a:pPr>
            <a:r>
              <a:rPr lang="en" sz="2000">
                <a:solidFill>
                  <a:schemeClr val="dk1"/>
                </a:solidFill>
              </a:rPr>
              <a:t>New CDC Syndrome Definitions </a:t>
            </a:r>
            <a:endParaRPr sz="2000">
              <a:solidFill>
                <a:schemeClr val="dk1"/>
              </a:solidFill>
            </a:endParaRPr>
          </a:p>
          <a:p>
            <a:pPr indent="0" lvl="0" marL="0" rtl="0" algn="l">
              <a:spcBef>
                <a:spcPts val="0"/>
              </a:spcBef>
              <a:spcAft>
                <a:spcPts val="0"/>
              </a:spcAft>
              <a:buNone/>
            </a:pPr>
            <a:r>
              <a:t/>
            </a:r>
            <a:endParaRPr sz="1800">
              <a:solidFill>
                <a:schemeClr val="dk2"/>
              </a:solidFill>
            </a:endParaRPr>
          </a:p>
          <a:p>
            <a:pPr indent="0" lvl="0" marL="457200" rtl="0" algn="l">
              <a:spcBef>
                <a:spcPts val="0"/>
              </a:spcBef>
              <a:spcAft>
                <a:spcPts val="0"/>
              </a:spcAft>
              <a:buNone/>
            </a:pPr>
            <a:r>
              <a:t/>
            </a:r>
            <a:endParaRPr sz="1800">
              <a:solidFill>
                <a:schemeClr val="dk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26"/>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30000"/>
            </a:blip>
            <a:stretch>
              <a:fillRect b="0" l="-20309" r="-20309" t="0"/>
            </a:stretch>
          </a:blipFill>
          <a:ln>
            <a:noFill/>
          </a:ln>
        </p:spPr>
      </p:sp>
      <p:grpSp>
        <p:nvGrpSpPr>
          <p:cNvPr id="268" name="Google Shape;268;p26"/>
          <p:cNvGrpSpPr/>
          <p:nvPr/>
        </p:nvGrpSpPr>
        <p:grpSpPr>
          <a:xfrm>
            <a:off x="0" y="-90416"/>
            <a:ext cx="1543101" cy="5234165"/>
            <a:chOff x="0" y="-47625"/>
            <a:chExt cx="812800" cy="2757000"/>
          </a:xfrm>
        </p:grpSpPr>
        <p:sp>
          <p:nvSpPr>
            <p:cNvPr id="269" name="Google Shape;269;p26"/>
            <p:cNvSpPr/>
            <p:nvPr/>
          </p:nvSpPr>
          <p:spPr>
            <a:xfrm>
              <a:off x="0" y="0"/>
              <a:ext cx="812800" cy="2709333"/>
            </a:xfrm>
            <a:custGeom>
              <a:rect b="b" l="l" r="r" t="t"/>
              <a:pathLst>
                <a:path extrusionOk="0" h="2709333" w="812800">
                  <a:moveTo>
                    <a:pt x="0" y="0"/>
                  </a:moveTo>
                  <a:lnTo>
                    <a:pt x="812800" y="0"/>
                  </a:lnTo>
                  <a:lnTo>
                    <a:pt x="812800" y="2709333"/>
                  </a:lnTo>
                  <a:lnTo>
                    <a:pt x="0" y="2709333"/>
                  </a:lnTo>
                  <a:close/>
                </a:path>
              </a:pathLst>
            </a:custGeom>
            <a:solidFill>
              <a:srgbClr val="B92928"/>
            </a:solidFill>
            <a:ln>
              <a:noFill/>
            </a:ln>
          </p:spPr>
        </p:sp>
        <p:sp>
          <p:nvSpPr>
            <p:cNvPr id="270" name="Google Shape;270;p26"/>
            <p:cNvSpPr txBox="1"/>
            <p:nvPr/>
          </p:nvSpPr>
          <p:spPr>
            <a:xfrm>
              <a:off x="0" y="-47625"/>
              <a:ext cx="812700" cy="2757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271" name="Google Shape;271;p26"/>
          <p:cNvSpPr txBox="1"/>
          <p:nvPr/>
        </p:nvSpPr>
        <p:spPr>
          <a:xfrm>
            <a:off x="1930655" y="476250"/>
            <a:ext cx="1628100" cy="1077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1800"/>
              <a:buFont typeface="Arial"/>
              <a:buNone/>
            </a:pPr>
            <a:r>
              <a:t/>
            </a:r>
            <a:endParaRPr b="0" i="0" sz="700" u="none" cap="none" strike="noStrike">
              <a:solidFill>
                <a:srgbClr val="000000"/>
              </a:solidFill>
              <a:latin typeface="Arial"/>
              <a:ea typeface="Arial"/>
              <a:cs typeface="Arial"/>
              <a:sym typeface="Arial"/>
            </a:endParaRPr>
          </a:p>
        </p:txBody>
      </p:sp>
      <p:sp>
        <p:nvSpPr>
          <p:cNvPr id="272" name="Google Shape;272;p26"/>
          <p:cNvSpPr txBox="1"/>
          <p:nvPr/>
        </p:nvSpPr>
        <p:spPr>
          <a:xfrm>
            <a:off x="1930655" y="756936"/>
            <a:ext cx="3272700" cy="3231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Clr>
                <a:srgbClr val="000000"/>
              </a:buClr>
              <a:buSzPts val="2100"/>
              <a:buFont typeface="Arial"/>
              <a:buNone/>
            </a:pPr>
            <a:r>
              <a:rPr lang="en" sz="2100">
                <a:solidFill>
                  <a:srgbClr val="B92928"/>
                </a:solidFill>
                <a:latin typeface="League Spartan"/>
                <a:ea typeface="League Spartan"/>
                <a:cs typeface="League Spartan"/>
                <a:sym typeface="League Spartan"/>
              </a:rPr>
              <a:t>Questions/Open Forum </a:t>
            </a:r>
            <a:endParaRPr b="0" i="0" sz="700" u="none" cap="none" strike="noStrike">
              <a:solidFill>
                <a:srgbClr val="000000"/>
              </a:solidFill>
              <a:latin typeface="Arial"/>
              <a:ea typeface="Arial"/>
              <a:cs typeface="Arial"/>
              <a:sym typeface="Arial"/>
            </a:endParaRPr>
          </a:p>
        </p:txBody>
      </p:sp>
      <p:cxnSp>
        <p:nvCxnSpPr>
          <p:cNvPr id="273" name="Google Shape;273;p26"/>
          <p:cNvCxnSpPr/>
          <p:nvPr/>
        </p:nvCxnSpPr>
        <p:spPr>
          <a:xfrm flipH="1" rot="10800000">
            <a:off x="1931190" y="1126280"/>
            <a:ext cx="2383800" cy="9300"/>
          </a:xfrm>
          <a:prstGeom prst="straightConnector1">
            <a:avLst/>
          </a:prstGeom>
          <a:noFill/>
          <a:ln cap="flat" cmpd="sng" w="38100">
            <a:solidFill>
              <a:srgbClr val="000000"/>
            </a:solidFill>
            <a:prstDash val="solid"/>
            <a:round/>
            <a:headEnd len="sm" w="sm" type="none"/>
            <a:tailEnd len="sm" w="sm" type="none"/>
          </a:ln>
        </p:spPr>
      </p:cxnSp>
      <p:grpSp>
        <p:nvGrpSpPr>
          <p:cNvPr id="274" name="Google Shape;274;p26"/>
          <p:cNvGrpSpPr/>
          <p:nvPr/>
        </p:nvGrpSpPr>
        <p:grpSpPr>
          <a:xfrm rot="1263798">
            <a:off x="-454028" y="4395169"/>
            <a:ext cx="3433721" cy="1705957"/>
            <a:chOff x="0" y="-47625"/>
            <a:chExt cx="1808700" cy="898607"/>
          </a:xfrm>
        </p:grpSpPr>
        <p:sp>
          <p:nvSpPr>
            <p:cNvPr id="275" name="Google Shape;275;p26"/>
            <p:cNvSpPr/>
            <p:nvPr/>
          </p:nvSpPr>
          <p:spPr>
            <a:xfrm>
              <a:off x="0" y="0"/>
              <a:ext cx="1808674" cy="850982"/>
            </a:xfrm>
            <a:custGeom>
              <a:rect b="b" l="l" r="r" t="t"/>
              <a:pathLst>
                <a:path extrusionOk="0" h="850982" w="1808674">
                  <a:moveTo>
                    <a:pt x="0" y="0"/>
                  </a:moveTo>
                  <a:lnTo>
                    <a:pt x="1808674" y="0"/>
                  </a:lnTo>
                  <a:lnTo>
                    <a:pt x="1808674" y="850982"/>
                  </a:lnTo>
                  <a:lnTo>
                    <a:pt x="0" y="850982"/>
                  </a:lnTo>
                  <a:close/>
                </a:path>
              </a:pathLst>
            </a:custGeom>
            <a:solidFill>
              <a:srgbClr val="FFFFFF"/>
            </a:solidFill>
            <a:ln>
              <a:noFill/>
            </a:ln>
          </p:spPr>
        </p:sp>
        <p:sp>
          <p:nvSpPr>
            <p:cNvPr id="276" name="Google Shape;276;p26"/>
            <p:cNvSpPr txBox="1"/>
            <p:nvPr/>
          </p:nvSpPr>
          <p:spPr>
            <a:xfrm>
              <a:off x="0" y="-47625"/>
              <a:ext cx="1808700" cy="8985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277" name="Google Shape;277;p26"/>
          <p:cNvSpPr/>
          <p:nvPr/>
        </p:nvSpPr>
        <p:spPr>
          <a:xfrm>
            <a:off x="513824" y="4591836"/>
            <a:ext cx="928469" cy="356113"/>
          </a:xfrm>
          <a:custGeom>
            <a:rect b="b" l="l" r="r" t="t"/>
            <a:pathLst>
              <a:path extrusionOk="0" h="712225" w="1856937">
                <a:moveTo>
                  <a:pt x="0" y="0"/>
                </a:moveTo>
                <a:lnTo>
                  <a:pt x="1856937" y="0"/>
                </a:lnTo>
                <a:lnTo>
                  <a:pt x="1856937" y="712225"/>
                </a:lnTo>
                <a:lnTo>
                  <a:pt x="0" y="712225"/>
                </a:lnTo>
                <a:lnTo>
                  <a:pt x="0" y="0"/>
                </a:lnTo>
                <a:close/>
              </a:path>
            </a:pathLst>
          </a:custGeom>
          <a:blipFill rotWithShape="1">
            <a:blip r:embed="rId4">
              <a:alphaModFix/>
            </a:blip>
            <a:stretch>
              <a:fillRect b="0" l="0" r="0" t="0"/>
            </a:stretch>
          </a:blipFill>
          <a:ln>
            <a:noFill/>
          </a:ln>
        </p:spPr>
      </p:sp>
      <p:sp>
        <p:nvSpPr>
          <p:cNvPr id="278" name="Google Shape;278;p26"/>
          <p:cNvSpPr txBox="1"/>
          <p:nvPr/>
        </p:nvSpPr>
        <p:spPr>
          <a:xfrm>
            <a:off x="1749275" y="1321900"/>
            <a:ext cx="7141200" cy="31905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1800">
              <a:solidFill>
                <a:schemeClr val="dk1"/>
              </a:solidFill>
            </a:endParaRPr>
          </a:p>
          <a:p>
            <a:pPr indent="0" lvl="0" marL="457200" rtl="0" algn="l">
              <a:spcBef>
                <a:spcPts val="1200"/>
              </a:spcBef>
              <a:spcAft>
                <a:spcPts val="0"/>
              </a:spcAft>
              <a:buNone/>
            </a:pPr>
            <a:r>
              <a:t/>
            </a:r>
            <a:endParaRPr sz="1800">
              <a:solidFill>
                <a:schemeClr val="dk2"/>
              </a:solidFill>
            </a:endParaRPr>
          </a:p>
        </p:txBody>
      </p:sp>
      <p:pic>
        <p:nvPicPr>
          <p:cNvPr id="279" name="Google Shape;279;p26"/>
          <p:cNvPicPr preferRelativeResize="0"/>
          <p:nvPr/>
        </p:nvPicPr>
        <p:blipFill>
          <a:blip r:embed="rId5">
            <a:alphaModFix/>
          </a:blip>
          <a:stretch>
            <a:fillRect/>
          </a:stretch>
        </p:blipFill>
        <p:spPr>
          <a:xfrm>
            <a:off x="3767275" y="1771650"/>
            <a:ext cx="2857500" cy="1600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grpSp>
        <p:nvGrpSpPr>
          <p:cNvPr id="284" name="Google Shape;284;p27"/>
          <p:cNvGrpSpPr/>
          <p:nvPr/>
        </p:nvGrpSpPr>
        <p:grpSpPr>
          <a:xfrm>
            <a:off x="0" y="2588407"/>
            <a:ext cx="9144300" cy="2555174"/>
            <a:chOff x="0" y="-47625"/>
            <a:chExt cx="4816592" cy="1345891"/>
          </a:xfrm>
        </p:grpSpPr>
        <p:sp>
          <p:nvSpPr>
            <p:cNvPr id="285" name="Google Shape;285;p27"/>
            <p:cNvSpPr/>
            <p:nvPr/>
          </p:nvSpPr>
          <p:spPr>
            <a:xfrm>
              <a:off x="0" y="0"/>
              <a:ext cx="4816592" cy="1298266"/>
            </a:xfrm>
            <a:custGeom>
              <a:rect b="b" l="l" r="r" t="t"/>
              <a:pathLst>
                <a:path extrusionOk="0" h="1298266" w="4816592">
                  <a:moveTo>
                    <a:pt x="0" y="0"/>
                  </a:moveTo>
                  <a:lnTo>
                    <a:pt x="4816592" y="0"/>
                  </a:lnTo>
                  <a:lnTo>
                    <a:pt x="4816592" y="1298266"/>
                  </a:lnTo>
                  <a:lnTo>
                    <a:pt x="0" y="1298266"/>
                  </a:lnTo>
                  <a:close/>
                </a:path>
              </a:pathLst>
            </a:custGeom>
            <a:solidFill>
              <a:srgbClr val="FFFFFF">
                <a:alpha val="90590"/>
              </a:srgbClr>
            </a:solidFill>
            <a:ln>
              <a:noFill/>
            </a:ln>
          </p:spPr>
        </p:sp>
        <p:sp>
          <p:nvSpPr>
            <p:cNvPr id="286" name="Google Shape;286;p27"/>
            <p:cNvSpPr txBox="1"/>
            <p:nvPr/>
          </p:nvSpPr>
          <p:spPr>
            <a:xfrm>
              <a:off x="0" y="-47625"/>
              <a:ext cx="4816500" cy="13458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Clr>
                  <a:srgbClr val="000000"/>
                </a:buClr>
                <a:buSzPts val="900"/>
                <a:buFont typeface="Arial"/>
                <a:buNone/>
              </a:pPr>
              <a:r>
                <a:t/>
              </a:r>
              <a:endParaRPr b="0" i="0" sz="900" u="none" cap="none" strike="noStrike">
                <a:solidFill>
                  <a:schemeClr val="dk1"/>
                </a:solidFill>
                <a:latin typeface="Calibri"/>
                <a:ea typeface="Calibri"/>
                <a:cs typeface="Calibri"/>
                <a:sym typeface="Calibri"/>
              </a:endParaRPr>
            </a:p>
          </p:txBody>
        </p:sp>
      </p:grpSp>
      <p:sp>
        <p:nvSpPr>
          <p:cNvPr id="287" name="Google Shape;287;p27"/>
          <p:cNvSpPr txBox="1"/>
          <p:nvPr/>
        </p:nvSpPr>
        <p:spPr>
          <a:xfrm>
            <a:off x="2015657" y="2790466"/>
            <a:ext cx="5112900" cy="631200"/>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Clr>
                <a:srgbClr val="000000"/>
              </a:buClr>
              <a:buSzPts val="4100"/>
              <a:buFont typeface="Arial"/>
              <a:buNone/>
            </a:pPr>
            <a:r>
              <a:rPr b="0" i="0" lang="en" sz="4100" u="none" cap="none" strike="noStrike">
                <a:solidFill>
                  <a:srgbClr val="B92928"/>
                </a:solidFill>
                <a:latin typeface="League Spartan"/>
                <a:ea typeface="League Spartan"/>
                <a:cs typeface="League Spartan"/>
                <a:sym typeface="League Spartan"/>
              </a:rPr>
              <a:t>THANK YOU</a:t>
            </a:r>
            <a:endParaRPr b="0" i="0" sz="700" u="none" cap="none" strike="noStrike">
              <a:solidFill>
                <a:srgbClr val="000000"/>
              </a:solidFill>
              <a:latin typeface="Arial"/>
              <a:ea typeface="Arial"/>
              <a:cs typeface="Arial"/>
              <a:sym typeface="Arial"/>
            </a:endParaRPr>
          </a:p>
        </p:txBody>
      </p:sp>
      <p:cxnSp>
        <p:nvCxnSpPr>
          <p:cNvPr id="288" name="Google Shape;288;p27"/>
          <p:cNvCxnSpPr/>
          <p:nvPr/>
        </p:nvCxnSpPr>
        <p:spPr>
          <a:xfrm>
            <a:off x="2935865" y="3434960"/>
            <a:ext cx="3272400" cy="0"/>
          </a:xfrm>
          <a:prstGeom prst="straightConnector1">
            <a:avLst/>
          </a:prstGeom>
          <a:noFill/>
          <a:ln cap="flat" cmpd="sng" w="38100">
            <a:solidFill>
              <a:srgbClr val="000000"/>
            </a:solidFill>
            <a:prstDash val="solid"/>
            <a:round/>
            <a:headEnd len="sm" w="sm" type="none"/>
            <a:tailEnd len="sm" w="sm" type="none"/>
          </a:ln>
        </p:spPr>
      </p:cxnSp>
      <p:sp>
        <p:nvSpPr>
          <p:cNvPr id="289" name="Google Shape;289;p27"/>
          <p:cNvSpPr/>
          <p:nvPr/>
        </p:nvSpPr>
        <p:spPr>
          <a:xfrm>
            <a:off x="3634510" y="4369206"/>
            <a:ext cx="1874981" cy="415113"/>
          </a:xfrm>
          <a:custGeom>
            <a:rect b="b" l="l" r="r" t="t"/>
            <a:pathLst>
              <a:path extrusionOk="0" h="830226" w="3749962">
                <a:moveTo>
                  <a:pt x="0" y="0"/>
                </a:moveTo>
                <a:lnTo>
                  <a:pt x="3749962" y="0"/>
                </a:lnTo>
                <a:lnTo>
                  <a:pt x="3749962" y="830226"/>
                </a:lnTo>
                <a:lnTo>
                  <a:pt x="0" y="830226"/>
                </a:lnTo>
                <a:lnTo>
                  <a:pt x="0" y="0"/>
                </a:lnTo>
                <a:close/>
              </a:path>
            </a:pathLst>
          </a:custGeom>
          <a:blipFill rotWithShape="1">
            <a:blip r:embed="rId3">
              <a:alphaModFix/>
            </a:blip>
            <a:stretch>
              <a:fillRect b="0" l="0" r="0" t="0"/>
            </a:stretch>
          </a:blipFill>
          <a:ln>
            <a:noFill/>
          </a:ln>
        </p:spPr>
      </p:sp>
      <p:pic>
        <p:nvPicPr>
          <p:cNvPr id="290" name="Google Shape;290;p27"/>
          <p:cNvPicPr preferRelativeResize="0"/>
          <p:nvPr/>
        </p:nvPicPr>
        <p:blipFill rotWithShape="1">
          <a:blip r:embed="rId4">
            <a:alphaModFix/>
          </a:blip>
          <a:srcRect b="26288" l="0" r="0" t="19114"/>
          <a:stretch/>
        </p:blipFill>
        <p:spPr>
          <a:xfrm>
            <a:off x="-12" y="6863"/>
            <a:ext cx="9144003" cy="2725601"/>
          </a:xfrm>
          <a:prstGeom prst="rect">
            <a:avLst/>
          </a:prstGeom>
          <a:noFill/>
          <a:ln>
            <a:noFill/>
          </a:ln>
        </p:spPr>
      </p:pic>
      <p:sp>
        <p:nvSpPr>
          <p:cNvPr id="291" name="Google Shape;291;p27"/>
          <p:cNvSpPr txBox="1"/>
          <p:nvPr/>
        </p:nvSpPr>
        <p:spPr>
          <a:xfrm>
            <a:off x="2397447" y="3565229"/>
            <a:ext cx="4349100" cy="624900"/>
          </a:xfrm>
          <a:prstGeom prst="rect">
            <a:avLst/>
          </a:prstGeom>
          <a:noFill/>
          <a:ln>
            <a:noFill/>
          </a:ln>
        </p:spPr>
        <p:txBody>
          <a:bodyPr anchorCtr="0" anchor="t" bIns="0" lIns="0" spcFirstLastPara="1" rIns="0" wrap="square" tIns="0">
            <a:spAutoFit/>
          </a:bodyPr>
          <a:lstStyle/>
          <a:p>
            <a:pPr indent="0" lvl="0" marL="0" marR="0" rtl="0" algn="ctr">
              <a:lnSpc>
                <a:spcPct val="139983"/>
              </a:lnSpc>
              <a:spcBef>
                <a:spcPts val="0"/>
              </a:spcBef>
              <a:spcAft>
                <a:spcPts val="0"/>
              </a:spcAft>
              <a:buClr>
                <a:srgbClr val="000000"/>
              </a:buClr>
              <a:buSzPts val="1200"/>
              <a:buFont typeface="Arial"/>
              <a:buNone/>
            </a:pPr>
            <a:r>
              <a:rPr b="0" i="0" lang="en" sz="1200" u="none" cap="none" strike="noStrike">
                <a:solidFill>
                  <a:srgbClr val="000000"/>
                </a:solidFill>
                <a:latin typeface="Poppins"/>
                <a:ea typeface="Poppins"/>
                <a:cs typeface="Poppins"/>
                <a:sym typeface="Poppins"/>
              </a:rPr>
              <a:t>S</a:t>
            </a:r>
            <a:r>
              <a:rPr lang="en" sz="1200">
                <a:latin typeface="Poppins"/>
                <a:ea typeface="Poppins"/>
                <a:cs typeface="Poppins"/>
                <a:sym typeface="Poppins"/>
              </a:rPr>
              <a:t>yndromic Surveillance</a:t>
            </a:r>
            <a:r>
              <a:rPr b="0" i="0" lang="en" sz="1200" u="none" cap="none" strike="noStrike">
                <a:solidFill>
                  <a:srgbClr val="000000"/>
                </a:solidFill>
                <a:latin typeface="Poppins"/>
                <a:ea typeface="Poppins"/>
                <a:cs typeface="Poppins"/>
                <a:sym typeface="Poppins"/>
              </a:rPr>
              <a:t> | </a:t>
            </a:r>
            <a:r>
              <a:rPr lang="en" sz="1200">
                <a:latin typeface="Poppins"/>
                <a:ea typeface="Poppins"/>
                <a:cs typeface="Poppins"/>
                <a:sym typeface="Poppins"/>
              </a:rPr>
              <a:t>syndromicsurveillance@azdhs.gov</a:t>
            </a:r>
            <a:endParaRPr b="0" i="0" sz="1200" u="none" cap="none" strike="noStrike">
              <a:solidFill>
                <a:srgbClr val="000000"/>
              </a:solidFill>
              <a:latin typeface="Poppins"/>
              <a:ea typeface="Poppins"/>
              <a:cs typeface="Poppins"/>
              <a:sym typeface="Poppins"/>
            </a:endParaRPr>
          </a:p>
          <a:p>
            <a:pPr indent="0" lvl="0" marL="0" marR="0" rtl="0" algn="ctr">
              <a:lnSpc>
                <a:spcPct val="139983"/>
              </a:lnSpc>
              <a:spcBef>
                <a:spcPts val="0"/>
              </a:spcBef>
              <a:spcAft>
                <a:spcPts val="0"/>
              </a:spcAft>
              <a:buClr>
                <a:srgbClr val="000000"/>
              </a:buClr>
              <a:buSzPts val="1200"/>
              <a:buFont typeface="Arial"/>
              <a:buNone/>
            </a:pPr>
            <a:r>
              <a:t/>
            </a:r>
            <a:endParaRPr b="0" i="0" sz="7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