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4"/>
    <p:sldMasterId id="214748366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embeddedFontLst>
    <p:embeddedFont>
      <p:font typeface="Carme"/>
      <p:regular r:id="rId14"/>
    </p:embeddedFont>
    <p:embeddedFont>
      <p:font typeface="Oswald Medium"/>
      <p:regular r:id="rId15"/>
      <p:bold r:id="rId16"/>
    </p:embeddedFont>
    <p:embeddedFont>
      <p:font typeface="Roboto Medium"/>
      <p:regular r:id="rId17"/>
      <p:bold r:id="rId18"/>
      <p:italic r:id="rId19"/>
      <p:boldItalic r:id="rId20"/>
    </p:embeddedFont>
    <p:embeddedFont>
      <p:font typeface="Roboto"/>
      <p:regular r:id="rId21"/>
      <p:bold r:id="rId22"/>
      <p:italic r:id="rId23"/>
      <p:boldItalic r:id="rId24"/>
    </p:embeddedFont>
    <p:embeddedFont>
      <p:font typeface="Oswald SemiBold"/>
      <p:regular r:id="rId25"/>
      <p:bold r:id="rId26"/>
    </p:embeddedFont>
    <p:embeddedFont>
      <p:font typeface="Oswald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Medium-boldItalic.fntdata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OswaldSemiBold-bold.fntdata"/><Relationship Id="rId25" Type="http://schemas.openxmlformats.org/officeDocument/2006/relationships/font" Target="fonts/OswaldSemiBold-regular.fntdata"/><Relationship Id="rId28" Type="http://schemas.openxmlformats.org/officeDocument/2006/relationships/font" Target="fonts/Oswald-bold.fntdata"/><Relationship Id="rId27" Type="http://schemas.openxmlformats.org/officeDocument/2006/relationships/font" Target="fonts/Oswald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font" Target="fonts/OswaldMedium-regular.fntdata"/><Relationship Id="rId14" Type="http://schemas.openxmlformats.org/officeDocument/2006/relationships/font" Target="fonts/Carme-regular.fntdata"/><Relationship Id="rId17" Type="http://schemas.openxmlformats.org/officeDocument/2006/relationships/font" Target="fonts/RobotoMedium-regular.fntdata"/><Relationship Id="rId16" Type="http://schemas.openxmlformats.org/officeDocument/2006/relationships/font" Target="fonts/OswaldMedium-bold.fntdata"/><Relationship Id="rId19" Type="http://schemas.openxmlformats.org/officeDocument/2006/relationships/font" Target="fonts/RobotoMedium-italic.fntdata"/><Relationship Id="rId18" Type="http://schemas.openxmlformats.org/officeDocument/2006/relationships/font" Target="fonts/Roboto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ollev.com/alexisgriffin796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19b5966026_2_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g219b5966026_2_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394f880349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" name="Google Shape;107;g2394f880349_1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https://www.cdc.gov/violenceprevention/firearms/funded-surveillance.html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19b5966026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4" name="Google Shape;114;g219b5966026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Only certain types of Ace’s can be directly measured using Syndromic Surveillance Emergency department data source. </a:t>
            </a:r>
            <a:endParaRPr/>
          </a:p>
          <a:p>
            <a:pPr indent="-298450" lvl="0" marL="45720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Childhood abuse and neglect, childhood sexual violence, childhood firearm injury, childhood experiences of homelessness</a:t>
            </a:r>
            <a:endParaRPr/>
          </a:p>
          <a:p>
            <a:pPr indent="-298450" lvl="0" marL="45720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Only looking at adults over 18 to measure: Mental Health conditions, Suicide related visits, drug overdose and alchohol misuse, adult sexual violence, intimate partner violence, firearm injury </a:t>
            </a:r>
            <a:endParaRPr/>
          </a:p>
          <a:p>
            <a:pPr indent="-298450" lvl="0" marL="45720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Childhood mental health, childhood substance abuse, childhood sucicide related, queries that have been linked to ace’s previously, among kids and adolescents.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8f25bbdaa3_0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8f25bbdaa3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8f25bbdaa3_0_4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g28f25bbdaa3_0_4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91440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62A3"/>
                </a:solidFill>
                <a:uFill>
                  <a:noFill/>
                </a:uFill>
                <a:latin typeface="Verdana"/>
                <a:ea typeface="Verdana"/>
                <a:cs typeface="Verdana"/>
                <a:sym typeface="Verdana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PollEv.com/alexisgriffin796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f25bbdaa3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8f25bbdaa3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8f25bbdaa3_0_4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8f25bbdaa3_0_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Relationship Id="rId3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Title">
  <p:cSld name="Welcome Messag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5" y="1799344"/>
            <a:ext cx="9144000" cy="2128800"/>
          </a:xfrm>
          <a:prstGeom prst="rect">
            <a:avLst/>
          </a:prstGeom>
          <a:solidFill>
            <a:srgbClr val="FFFFFF">
              <a:alpha val="83137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734125" y="3430800"/>
            <a:ext cx="76758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42900" lvl="0" marL="4572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Oswald SemiBold"/>
              <a:buChar char="●"/>
              <a:defRPr i="1" sz="1800" u="none" cap="none" strike="noStrike">
                <a:solidFill>
                  <a:srgbClr val="1F497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indent="-355600" lvl="1" marL="9144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55600" lvl="3" marL="18288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55600" lvl="4" marL="22860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"/>
              <a:buChar char="○"/>
              <a:defRPr b="1" i="0" sz="20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1"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indent="-355600" lvl="6" marL="32004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indent="-355600" lvl="7" marL="36576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indent="-342900" lvl="8" marL="4114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Roboto"/>
              <a:buChar char="■"/>
              <a:defRPr b="1" i="1" sz="18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25" y="2460200"/>
            <a:ext cx="91440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55600" lvl="0" marL="4572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C34511"/>
              </a:buClr>
              <a:buSzPts val="2000"/>
              <a:buFont typeface="Oswald SemiBold"/>
              <a:buChar char="●"/>
              <a:defRPr u="none" cap="none" strike="noStrike">
                <a:solidFill>
                  <a:srgbClr val="C34511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indent="-355600" lvl="1" marL="9144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55600" lvl="3" marL="18288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55600" lvl="4" marL="22860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"/>
              <a:buChar char="○"/>
              <a:defRPr b="1" i="0" sz="20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1"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indent="-355600" lvl="6" marL="32004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indent="-355600" lvl="7" marL="36576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indent="-342900" lvl="8" marL="41148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Roboto"/>
              <a:buChar char="■"/>
              <a:defRPr b="1" i="1" sz="18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58" name="Google Shape;5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42400" y="1971650"/>
            <a:ext cx="2259250" cy="488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" name="Google Shape;59;p14"/>
          <p:cNvCxnSpPr/>
          <p:nvPr/>
        </p:nvCxnSpPr>
        <p:spPr>
          <a:xfrm>
            <a:off x="555375" y="3312475"/>
            <a:ext cx="8013300" cy="0"/>
          </a:xfrm>
          <a:prstGeom prst="straightConnector1">
            <a:avLst/>
          </a:prstGeom>
          <a:noFill/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>
  <p:cSld name="Welcome Message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/>
          <p:nvPr/>
        </p:nvSpPr>
        <p:spPr>
          <a:xfrm>
            <a:off x="25" y="1799344"/>
            <a:ext cx="9144000" cy="2128800"/>
          </a:xfrm>
          <a:prstGeom prst="rect">
            <a:avLst/>
          </a:prstGeom>
          <a:solidFill>
            <a:srgbClr val="FFFFFF">
              <a:alpha val="83137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5"/>
          <p:cNvSpPr txBox="1"/>
          <p:nvPr>
            <p:ph idx="1" type="body"/>
          </p:nvPr>
        </p:nvSpPr>
        <p:spPr>
          <a:xfrm>
            <a:off x="1367100" y="2665875"/>
            <a:ext cx="7675800" cy="2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55600" lvl="0" marL="457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C34511"/>
              </a:buClr>
              <a:buSzPts val="2000"/>
              <a:buFont typeface="Oswald SemiBold"/>
              <a:buChar char="●"/>
              <a:defRPr u="none" cap="none" strike="noStrike">
                <a:solidFill>
                  <a:srgbClr val="C34511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indent="-355600" lvl="1" marL="914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55600" lvl="3" marL="1828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55600" lvl="4" marL="22860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"/>
              <a:buChar char="○"/>
              <a:defRPr b="1" i="0" sz="20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1"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indent="-355600" lvl="6" marL="3200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indent="-355600" lvl="7" marL="3657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indent="-342900" lvl="8" marL="4114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Roboto"/>
              <a:buChar char="■"/>
              <a:defRPr b="1" i="1" sz="18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2" type="body"/>
          </p:nvPr>
        </p:nvSpPr>
        <p:spPr>
          <a:xfrm>
            <a:off x="1366975" y="3015844"/>
            <a:ext cx="76758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42900" lvl="0" marL="457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Oswald SemiBold"/>
              <a:buChar char="●"/>
              <a:defRPr i="1" sz="1800" u="none" cap="none" strike="noStrike">
                <a:solidFill>
                  <a:srgbClr val="1F497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indent="-355600" lvl="1" marL="914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55600" lvl="3" marL="1828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55600" lvl="4" marL="22860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"/>
              <a:buChar char="○"/>
              <a:defRPr b="1" i="0" sz="20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1"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indent="-355600" lvl="6" marL="3200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indent="-355600" lvl="7" marL="3657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indent="-342900" lvl="8" marL="4114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Roboto"/>
              <a:buChar char="■"/>
              <a:defRPr b="1" i="1" sz="18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64" name="Google Shape;6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275" y="2007628"/>
            <a:ext cx="788675" cy="7571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5"/>
          <p:cNvSpPr txBox="1"/>
          <p:nvPr>
            <p:ph idx="3" type="body"/>
          </p:nvPr>
        </p:nvSpPr>
        <p:spPr>
          <a:xfrm>
            <a:off x="1366975" y="2094850"/>
            <a:ext cx="7675800" cy="2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81000" lvl="0" marL="457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C34511"/>
              </a:buClr>
              <a:buSzPts val="2400"/>
              <a:buFont typeface="Oswald SemiBold"/>
              <a:buChar char="●"/>
              <a:defRPr sz="2400" u="none" cap="none" strike="noStrike">
                <a:solidFill>
                  <a:srgbClr val="C34511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indent="-355600" lvl="1" marL="914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55600" lvl="3" marL="1828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55600" lvl="4" marL="22860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"/>
              <a:buChar char="○"/>
              <a:defRPr b="1" i="0" sz="20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1"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indent="-355600" lvl="6" marL="3200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indent="-355600" lvl="7" marL="3657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indent="-342900" lvl="8" marL="4114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Roboto"/>
              <a:buChar char="■"/>
              <a:defRPr b="1" i="1" sz="18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66" name="Google Shape;66;p15"/>
          <p:cNvCxnSpPr/>
          <p:nvPr/>
        </p:nvCxnSpPr>
        <p:spPr>
          <a:xfrm>
            <a:off x="1259525" y="2608325"/>
            <a:ext cx="3927300" cy="0"/>
          </a:xfrm>
          <a:prstGeom prst="straightConnector1">
            <a:avLst/>
          </a:prstGeom>
          <a:noFill/>
          <a:ln cap="flat" cmpd="sng" w="9525">
            <a:solidFill>
              <a:srgbClr val="C3451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with title">
  <p:cSld name="Quote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8245450" y="4737169"/>
            <a:ext cx="441000" cy="16860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414900" y="1314575"/>
            <a:ext cx="8271900" cy="34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55600" lvl="0" marL="457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●"/>
              <a:defRPr i="0" sz="2000" u="none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indent="-355600" lvl="1" marL="914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○"/>
              <a:defRPr i="1" sz="2000" u="none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indent="-355600" lvl="2" marL="1371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■"/>
              <a:defRPr i="0" sz="2000" u="sng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3pPr>
            <a:lvl4pPr indent="-355600" lvl="3" marL="1828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●"/>
              <a:defRPr i="1" sz="2000" u="sng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indent="-355600" lvl="4" marL="22860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SemiBold"/>
              <a:buChar char="○"/>
              <a:defRPr i="0" sz="2000" u="none" cap="none" strike="noStrike">
                <a:solidFill>
                  <a:srgbClr val="1F497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5pPr>
            <a:lvl6pPr indent="-355600" lvl="5" marL="2743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■"/>
              <a:defRPr i="1" sz="2000" u="none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6pPr>
            <a:lvl7pPr indent="-355600" lvl="6" marL="3200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●"/>
              <a:defRPr i="0" sz="2000" u="sng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7pPr>
            <a:lvl8pPr indent="-355600" lvl="7" marL="3657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○"/>
              <a:defRPr i="1" sz="2000" u="sng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indent="-342900" lvl="8" marL="4114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Oswald Medium"/>
              <a:buChar char="■"/>
              <a:defRPr i="1" sz="1800" u="none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9pPr>
          </a:lstStyle>
          <a:p/>
        </p:txBody>
      </p:sp>
      <p:sp>
        <p:nvSpPr>
          <p:cNvPr id="70" name="Google Shape;70;p16"/>
          <p:cNvSpPr txBox="1"/>
          <p:nvPr>
            <p:ph idx="2" type="body"/>
          </p:nvPr>
        </p:nvSpPr>
        <p:spPr>
          <a:xfrm>
            <a:off x="457200" y="212600"/>
            <a:ext cx="7675800" cy="2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81000" lvl="0" marL="457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C34511"/>
              </a:buClr>
              <a:buSzPts val="2400"/>
              <a:buFont typeface="Oswald SemiBold"/>
              <a:buChar char="●"/>
              <a:defRPr sz="2400" u="none" cap="none" strike="noStrike">
                <a:solidFill>
                  <a:srgbClr val="C34511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indent="-355600" lvl="1" marL="914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55600" lvl="3" marL="1828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55600" lvl="4" marL="22860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"/>
              <a:buChar char="○"/>
              <a:defRPr b="1" i="0" sz="20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1"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indent="-355600" lvl="6" marL="3200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indent="-355600" lvl="7" marL="3657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indent="-342900" lvl="8" marL="4114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Roboto"/>
              <a:buChar char="■"/>
              <a:defRPr b="1" i="1" sz="18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71" name="Google Shape;71;p16"/>
          <p:cNvCxnSpPr/>
          <p:nvPr/>
        </p:nvCxnSpPr>
        <p:spPr>
          <a:xfrm>
            <a:off x="396425" y="679988"/>
            <a:ext cx="8271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" name="Google Shape;72;p16"/>
          <p:cNvSpPr txBox="1"/>
          <p:nvPr>
            <p:ph idx="3" type="body"/>
          </p:nvPr>
        </p:nvSpPr>
        <p:spPr>
          <a:xfrm>
            <a:off x="569650" y="790375"/>
            <a:ext cx="7675800" cy="2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55600" lvl="0" marL="457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C34511"/>
              </a:buClr>
              <a:buSzPts val="2000"/>
              <a:buFont typeface="Oswald"/>
              <a:buChar char="●"/>
              <a:defRPr u="none" cap="none" strike="noStrike">
                <a:solidFill>
                  <a:srgbClr val="C3451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indent="-355600" lvl="1" marL="914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55600" lvl="3" marL="1828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55600" lvl="4" marL="22860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"/>
              <a:buChar char="○"/>
              <a:defRPr b="1" i="0" sz="20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1"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indent="-355600" lvl="6" marL="3200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indent="-355600" lvl="7" marL="3657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indent="-342900" lvl="8" marL="4114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Roboto"/>
              <a:buChar char="■"/>
              <a:defRPr b="1" i="1" sz="18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73" name="Google Shape;73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54575" y="4734996"/>
            <a:ext cx="1095276" cy="23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with title - with seal">
  <p:cSld name="Quote_1_2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40750" y="1314575"/>
            <a:ext cx="3169950" cy="316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245450" y="4737169"/>
            <a:ext cx="441000" cy="16860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414900" y="1314575"/>
            <a:ext cx="8271900" cy="34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55600" lvl="0" marL="457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●"/>
              <a:defRPr i="0" sz="2000" u="none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indent="-355600" lvl="1" marL="914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○"/>
              <a:defRPr i="1" sz="2000" u="none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indent="-355600" lvl="2" marL="1371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■"/>
              <a:defRPr i="0" sz="2000" u="sng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3pPr>
            <a:lvl4pPr indent="-355600" lvl="3" marL="1828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●"/>
              <a:defRPr i="1" sz="2000" u="sng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indent="-355600" lvl="4" marL="22860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SemiBold"/>
              <a:buChar char="○"/>
              <a:defRPr i="0" sz="2000" u="none" cap="none" strike="noStrike">
                <a:solidFill>
                  <a:srgbClr val="1F497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5pPr>
            <a:lvl6pPr indent="-355600" lvl="5" marL="2743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■"/>
              <a:defRPr i="1" sz="2000" u="none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6pPr>
            <a:lvl7pPr indent="-355600" lvl="6" marL="3200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●"/>
              <a:defRPr i="0" sz="2000" u="sng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7pPr>
            <a:lvl8pPr indent="-355600" lvl="7" marL="3657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○"/>
              <a:defRPr i="1" sz="2000" u="sng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indent="-342900" lvl="8" marL="4114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Oswald Medium"/>
              <a:buChar char="■"/>
              <a:defRPr i="1" sz="1800" u="none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2" type="body"/>
          </p:nvPr>
        </p:nvSpPr>
        <p:spPr>
          <a:xfrm>
            <a:off x="457200" y="212600"/>
            <a:ext cx="7675800" cy="2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81000" lvl="0" marL="457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C34511"/>
              </a:buClr>
              <a:buSzPts val="2400"/>
              <a:buFont typeface="Oswald SemiBold"/>
              <a:buChar char="●"/>
              <a:defRPr sz="2400" u="none" cap="none" strike="noStrike">
                <a:solidFill>
                  <a:srgbClr val="C34511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indent="-355600" lvl="1" marL="914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55600" lvl="3" marL="1828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55600" lvl="4" marL="22860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"/>
              <a:buChar char="○"/>
              <a:defRPr b="1" i="0" sz="20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1"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indent="-355600" lvl="6" marL="3200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indent="-355600" lvl="7" marL="3657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indent="-342900" lvl="8" marL="4114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Roboto"/>
              <a:buChar char="■"/>
              <a:defRPr b="1" i="1" sz="18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79" name="Google Shape;79;p17"/>
          <p:cNvCxnSpPr/>
          <p:nvPr/>
        </p:nvCxnSpPr>
        <p:spPr>
          <a:xfrm>
            <a:off x="396425" y="679988"/>
            <a:ext cx="8271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0" name="Google Shape;80;p17"/>
          <p:cNvSpPr txBox="1"/>
          <p:nvPr>
            <p:ph idx="3" type="body"/>
          </p:nvPr>
        </p:nvSpPr>
        <p:spPr>
          <a:xfrm>
            <a:off x="569650" y="790375"/>
            <a:ext cx="7675800" cy="2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55600" lvl="0" marL="457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C34511"/>
              </a:buClr>
              <a:buSzPts val="2000"/>
              <a:buFont typeface="Oswald"/>
              <a:buChar char="●"/>
              <a:defRPr u="none" cap="none" strike="noStrike">
                <a:solidFill>
                  <a:srgbClr val="C3451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indent="-355600" lvl="1" marL="914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55600" lvl="3" marL="1828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55600" lvl="4" marL="22860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"/>
              <a:buChar char="○"/>
              <a:defRPr b="1" i="0" sz="20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1"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indent="-355600" lvl="6" marL="3200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indent="-355600" lvl="7" marL="3657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indent="-342900" lvl="8" marL="4114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Roboto"/>
              <a:buChar char="■"/>
              <a:defRPr b="1" i="1" sz="18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4575" y="4734996"/>
            <a:ext cx="1095276" cy="23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no title">
  <p:cSld name="Quot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245450" y="4737169"/>
            <a:ext cx="441000" cy="16860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4" name="Google Shape;84;p18"/>
          <p:cNvCxnSpPr/>
          <p:nvPr/>
        </p:nvCxnSpPr>
        <p:spPr>
          <a:xfrm>
            <a:off x="396425" y="4677713"/>
            <a:ext cx="8271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457200" y="1200150"/>
            <a:ext cx="8229600" cy="34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55600" lvl="0" marL="4572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●"/>
              <a:defRPr i="0" sz="2000" u="none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1pPr>
            <a:lvl2pPr indent="-355600" lvl="1" marL="9144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○"/>
              <a:defRPr i="1" sz="2000" u="none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indent="-355600" lvl="2" marL="13716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■"/>
              <a:defRPr i="0" sz="2000" u="sng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3pPr>
            <a:lvl4pPr indent="-355600" lvl="3" marL="18288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●"/>
              <a:defRPr i="1" sz="2000" u="sng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indent="-355600" lvl="4" marL="22860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SemiBold"/>
              <a:buChar char="○"/>
              <a:defRPr i="0" sz="2000" u="none" cap="none" strike="noStrike">
                <a:solidFill>
                  <a:srgbClr val="1F497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5pPr>
            <a:lvl6pPr indent="-355600" lvl="5" marL="27432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■"/>
              <a:defRPr i="1" sz="2000" u="none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6pPr>
            <a:lvl7pPr indent="-355600" lvl="6" marL="32004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●"/>
              <a:defRPr i="0" sz="2000" u="sng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7pPr>
            <a:lvl8pPr indent="-355600" lvl="7" marL="36576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○"/>
              <a:defRPr i="1" sz="2000" u="sng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indent="-342900" lvl="8" marL="4114800" marR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Oswald Medium"/>
              <a:buChar char="■"/>
              <a:defRPr i="1" sz="1800" u="none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9pPr>
          </a:lstStyle>
          <a:p/>
        </p:txBody>
      </p:sp>
      <p:pic>
        <p:nvPicPr>
          <p:cNvPr id="86" name="Google Shape;8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54575" y="4734996"/>
            <a:ext cx="1095276" cy="23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No footer">
  <p:cSld name="Quote_1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idx="12" type="sldNum"/>
          </p:nvPr>
        </p:nvSpPr>
        <p:spPr>
          <a:xfrm>
            <a:off x="8245450" y="4737169"/>
            <a:ext cx="441000" cy="16860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457200" y="212600"/>
            <a:ext cx="7675800" cy="2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81000" lvl="0" marL="457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C34511"/>
              </a:buClr>
              <a:buSzPts val="2400"/>
              <a:buFont typeface="Oswald SemiBold"/>
              <a:buChar char="●"/>
              <a:defRPr sz="2400" u="none" cap="none" strike="noStrike">
                <a:solidFill>
                  <a:srgbClr val="C34511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indent="-355600" lvl="1" marL="914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55600" lvl="3" marL="1828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55600" lvl="4" marL="22860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"/>
              <a:buChar char="○"/>
              <a:defRPr b="1" i="0" sz="20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1"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indent="-355600" lvl="6" marL="3200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indent="-355600" lvl="7" marL="3657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indent="-342900" lvl="8" marL="4114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Roboto"/>
              <a:buChar char="■"/>
              <a:defRPr b="1" i="1" sz="18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90" name="Google Shape;90;p19"/>
          <p:cNvCxnSpPr/>
          <p:nvPr/>
        </p:nvCxnSpPr>
        <p:spPr>
          <a:xfrm>
            <a:off x="396425" y="679988"/>
            <a:ext cx="8271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No footer - with seal">
  <p:cSld name="Quote_1_1_1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8245450" y="4737169"/>
            <a:ext cx="441000" cy="16860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20"/>
          <p:cNvSpPr txBox="1"/>
          <p:nvPr>
            <p:ph idx="1" type="body"/>
          </p:nvPr>
        </p:nvSpPr>
        <p:spPr>
          <a:xfrm>
            <a:off x="457200" y="212600"/>
            <a:ext cx="7675800" cy="2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81000" lvl="0" marL="457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C34511"/>
              </a:buClr>
              <a:buSzPts val="2400"/>
              <a:buFont typeface="Oswald SemiBold"/>
              <a:buChar char="●"/>
              <a:defRPr sz="2400" u="none" cap="none" strike="noStrike">
                <a:solidFill>
                  <a:srgbClr val="C34511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indent="-355600" lvl="1" marL="914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55600" lvl="3" marL="1828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55600" lvl="4" marL="22860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"/>
              <a:buChar char="○"/>
              <a:defRPr b="1" i="0" sz="20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■"/>
              <a:defRPr i="1" sz="2000" u="none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indent="-355600" lvl="6" marL="32004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●"/>
              <a:defRPr i="0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indent="-355600" lvl="7" marL="36576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Roboto Medium"/>
              <a:buChar char="○"/>
              <a:defRPr i="1" sz="2000" u="sng" cap="none" strike="noStrike">
                <a:solidFill>
                  <a:srgbClr val="1F497D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indent="-342900" lvl="8" marL="4114800" marR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Roboto"/>
              <a:buChar char="■"/>
              <a:defRPr b="1" i="1" sz="1800" u="none" cap="none" strike="noStrike">
                <a:solidFill>
                  <a:srgbClr val="1F497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94" name="Google Shape;94;p20"/>
          <p:cNvCxnSpPr/>
          <p:nvPr/>
        </p:nvCxnSpPr>
        <p:spPr>
          <a:xfrm>
            <a:off x="396425" y="679988"/>
            <a:ext cx="8271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5" name="Google Shape;95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40750" y="1380850"/>
            <a:ext cx="3169950" cy="316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650" lIns="45650" spcFirstLastPara="1" rIns="45650" wrap="square" tIns="456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/>
        </p:txBody>
      </p:sp>
      <p:sp>
        <p:nvSpPr>
          <p:cNvPr id="98" name="Google Shape;9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650" lIns="45650" spcFirstLastPara="1" rIns="45650" wrap="square" tIns="45650">
            <a:noAutofit/>
          </a:bodyPr>
          <a:lstStyle>
            <a:lvl1pPr indent="-355600" lvl="0" marL="457200" rtl="0">
              <a:spcBef>
                <a:spcPts val="21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21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21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21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21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21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21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210"/>
              </a:spcBef>
              <a:spcAft>
                <a:spcPts val="0"/>
              </a:spcAft>
              <a:buSzPts val="2000"/>
              <a:buChar char="○"/>
              <a:defRPr/>
            </a:lvl8pPr>
            <a:lvl9pPr indent="-342900" lvl="8" marL="4114800" rtl="0">
              <a:spcBef>
                <a:spcPts val="21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591169" y="231917"/>
            <a:ext cx="309300" cy="9240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rme"/>
              <a:buNone/>
              <a:defRPr b="0" i="0" sz="800" u="none" cap="none" strike="noStrike">
                <a:solidFill>
                  <a:srgbClr val="FFFFFF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457200" y="69056"/>
            <a:ext cx="8229600" cy="11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45650" spcFirstLastPara="1" rIns="45650" wrap="square" tIns="456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ECE1"/>
              </a:buClr>
              <a:buSzPts val="2500"/>
              <a:buFont typeface="Carme"/>
              <a:buNone/>
              <a:defRPr b="0" i="0" sz="2500" u="none" cap="none" strike="noStrike">
                <a:solidFill>
                  <a:srgbClr val="EEECE1"/>
                </a:solidFill>
                <a:latin typeface="Carme"/>
                <a:ea typeface="Carme"/>
                <a:cs typeface="Carme"/>
                <a:sym typeface="Carm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ECE1"/>
              </a:buClr>
              <a:buSzPts val="2500"/>
              <a:buFont typeface="Carme"/>
              <a:buNone/>
              <a:defRPr b="0" i="0" sz="2500" u="none" cap="none" strike="noStrike">
                <a:solidFill>
                  <a:srgbClr val="EEECE1"/>
                </a:solidFill>
                <a:latin typeface="Carme"/>
                <a:ea typeface="Carme"/>
                <a:cs typeface="Carme"/>
                <a:sym typeface="Carm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ECE1"/>
              </a:buClr>
              <a:buSzPts val="2500"/>
              <a:buFont typeface="Carme"/>
              <a:buNone/>
              <a:defRPr b="0" i="0" sz="2500" u="none" cap="none" strike="noStrike">
                <a:solidFill>
                  <a:srgbClr val="EEECE1"/>
                </a:solidFill>
                <a:latin typeface="Carme"/>
                <a:ea typeface="Carme"/>
                <a:cs typeface="Carme"/>
                <a:sym typeface="Carm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ECE1"/>
              </a:buClr>
              <a:buSzPts val="2500"/>
              <a:buFont typeface="Carme"/>
              <a:buNone/>
              <a:defRPr b="0" i="0" sz="2500" u="none" cap="none" strike="noStrike">
                <a:solidFill>
                  <a:srgbClr val="EEECE1"/>
                </a:solidFill>
                <a:latin typeface="Carme"/>
                <a:ea typeface="Carme"/>
                <a:cs typeface="Carme"/>
                <a:sym typeface="Carm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ECE1"/>
              </a:buClr>
              <a:buSzPts val="2500"/>
              <a:buFont typeface="Carme"/>
              <a:buNone/>
              <a:defRPr b="0" i="0" sz="2500" u="none" cap="none" strike="noStrike">
                <a:solidFill>
                  <a:srgbClr val="EEECE1"/>
                </a:solidFill>
                <a:latin typeface="Carme"/>
                <a:ea typeface="Carme"/>
                <a:cs typeface="Carme"/>
                <a:sym typeface="Carm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ECE1"/>
              </a:buClr>
              <a:buSzPts val="2500"/>
              <a:buFont typeface="Carme"/>
              <a:buNone/>
              <a:defRPr b="0" i="0" sz="2500" u="none" cap="none" strike="noStrike">
                <a:solidFill>
                  <a:srgbClr val="EEECE1"/>
                </a:solidFill>
                <a:latin typeface="Carme"/>
                <a:ea typeface="Carme"/>
                <a:cs typeface="Carme"/>
                <a:sym typeface="Carm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ECE1"/>
              </a:buClr>
              <a:buSzPts val="2500"/>
              <a:buFont typeface="Carme"/>
              <a:buNone/>
              <a:defRPr b="0" i="0" sz="2500" u="none" cap="none" strike="noStrike">
                <a:solidFill>
                  <a:srgbClr val="EEECE1"/>
                </a:solidFill>
                <a:latin typeface="Carme"/>
                <a:ea typeface="Carme"/>
                <a:cs typeface="Carme"/>
                <a:sym typeface="Carm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ECE1"/>
              </a:buClr>
              <a:buSzPts val="2500"/>
              <a:buFont typeface="Carme"/>
              <a:buNone/>
              <a:defRPr b="0" i="0" sz="2500" u="none" cap="none" strike="noStrike">
                <a:solidFill>
                  <a:srgbClr val="EEECE1"/>
                </a:solidFill>
                <a:latin typeface="Carme"/>
                <a:ea typeface="Carme"/>
                <a:cs typeface="Carme"/>
                <a:sym typeface="Carm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ECE1"/>
              </a:buClr>
              <a:buSzPts val="2500"/>
              <a:buFont typeface="Carme"/>
              <a:buNone/>
              <a:defRPr b="0" i="0" sz="2500" u="none" cap="none" strike="noStrike">
                <a:solidFill>
                  <a:srgbClr val="EEECE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457200" y="1200150"/>
            <a:ext cx="8229600" cy="39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>
            <a:lvl1pPr indent="-355600" lvl="0" marL="457200" marR="0" rtl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●"/>
              <a:defRPr b="0" i="0" sz="2000" u="none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1pPr>
            <a:lvl2pPr indent="-355600" lvl="1" marL="914400" marR="0" rtl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○"/>
              <a:defRPr b="0" i="1" sz="2000" u="none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indent="-355600" lvl="2" marL="1371600" marR="0" rtl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■"/>
              <a:defRPr b="0" i="0" sz="2000" u="sng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3pPr>
            <a:lvl4pPr indent="-355600" lvl="3" marL="1828800" marR="0" rtl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●"/>
              <a:defRPr b="0" i="1" sz="2000" u="sng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indent="-355600" lvl="4" marL="2286000" marR="0" rtl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SemiBold"/>
              <a:buChar char="○"/>
              <a:defRPr b="0" i="0" sz="2000" u="none" cap="none" strike="noStrike">
                <a:solidFill>
                  <a:srgbClr val="1F497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5pPr>
            <a:lvl6pPr indent="-355600" lvl="5" marL="2743200" marR="0" rtl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■"/>
              <a:defRPr b="0" i="1" sz="2000" u="none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6pPr>
            <a:lvl7pPr indent="-355600" lvl="6" marL="3200400" marR="0" rtl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 Medium"/>
              <a:buChar char="●"/>
              <a:defRPr b="0" i="0" sz="2000" u="sng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7pPr>
            <a:lvl8pPr indent="-355600" lvl="7" marL="3657600" marR="0" rtl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Oswald"/>
              <a:buChar char="○"/>
              <a:defRPr b="0" i="1" sz="2000" u="sng" cap="none" strike="noStrike">
                <a:solidFill>
                  <a:srgbClr val="1F497D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indent="-342900" lvl="8" marL="4114800" marR="0" rtl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Oswald Medium"/>
              <a:buChar char="■"/>
              <a:defRPr b="0" i="1" sz="1800" u="none" cap="none" strike="noStrike">
                <a:solidFill>
                  <a:srgbClr val="1F497D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syndromicsurveillance@azdhs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>
            <p:ph idx="2" type="body"/>
          </p:nvPr>
        </p:nvSpPr>
        <p:spPr>
          <a:xfrm>
            <a:off x="25" y="2460200"/>
            <a:ext cx="91440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SzPts val="2000"/>
              <a:buNone/>
            </a:pPr>
            <a:r>
              <a:rPr lang="en"/>
              <a:t>Surveillance for Advancing Violence Epidemiology in Real-Time (AVERT) Grant with the Arizona Department of Health Services 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>
            <p:ph idx="2" type="body"/>
          </p:nvPr>
        </p:nvSpPr>
        <p:spPr>
          <a:xfrm>
            <a:off x="457200" y="212600"/>
            <a:ext cx="7675800" cy="2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0" lvl="0" marL="0" rtl="0" algn="ctr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" sz="2000"/>
              <a:t>Surveillance for Advancing Violence Epidemiology in Real-Time (AVERT)</a:t>
            </a:r>
            <a:endParaRPr/>
          </a:p>
        </p:txBody>
      </p:sp>
      <p:sp>
        <p:nvSpPr>
          <p:cNvPr id="110" name="Google Shape;110;p23"/>
          <p:cNvSpPr txBox="1"/>
          <p:nvPr>
            <p:ph idx="1" type="body"/>
          </p:nvPr>
        </p:nvSpPr>
        <p:spPr>
          <a:xfrm>
            <a:off x="377125" y="861600"/>
            <a:ext cx="4409100" cy="4192200"/>
          </a:xfrm>
          <a:prstGeom prst="rect">
            <a:avLst/>
          </a:prstGeom>
          <a:noFill/>
          <a:ln cap="flat" cmpd="sng" w="9525">
            <a:solidFill>
              <a:srgbClr val="20537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CDC's Division of Violence Prevention </a:t>
            </a:r>
            <a:endParaRPr sz="14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Enhance the timeliness of surveillance data for ED visits for violence related </a:t>
            </a:r>
            <a:r>
              <a:rPr lang="en" sz="14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definitions</a:t>
            </a:r>
            <a:r>
              <a:rPr lang="en" sz="14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</a:t>
            </a:r>
            <a:endParaRPr sz="14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Address the current limitation of timely state and local-level data on nonfatal firearm injuries.</a:t>
            </a:r>
            <a:endParaRPr sz="1400">
              <a:solidFill>
                <a:srgbClr val="0D0D0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D0D0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Develop tools and methods applicable nationwide for state and local health departments to promptly monitor and respond to firearm injuries.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11" name="Google Shape;11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7925" y="861600"/>
            <a:ext cx="4142976" cy="3707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"/>
          <p:cNvSpPr txBox="1"/>
          <p:nvPr>
            <p:ph idx="2" type="body"/>
          </p:nvPr>
        </p:nvSpPr>
        <p:spPr>
          <a:xfrm>
            <a:off x="457200" y="212600"/>
            <a:ext cx="7675800" cy="2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SzPts val="2400"/>
              <a:buNone/>
            </a:pPr>
            <a:r>
              <a:rPr lang="en"/>
              <a:t>Surveillance</a:t>
            </a:r>
            <a:r>
              <a:rPr lang="en"/>
              <a:t> of Violence in Arizona  </a:t>
            </a:r>
            <a:endParaRPr/>
          </a:p>
        </p:txBody>
      </p:sp>
      <p:sp>
        <p:nvSpPr>
          <p:cNvPr id="117" name="Google Shape;117;p24"/>
          <p:cNvSpPr txBox="1"/>
          <p:nvPr>
            <p:ph idx="1" type="body"/>
          </p:nvPr>
        </p:nvSpPr>
        <p:spPr>
          <a:xfrm>
            <a:off x="377125" y="861600"/>
            <a:ext cx="4098600" cy="3420300"/>
          </a:xfrm>
          <a:prstGeom prst="rect">
            <a:avLst/>
          </a:prstGeom>
          <a:noFill/>
          <a:ln cap="flat" cmpd="sng" w="9525">
            <a:solidFill>
              <a:srgbClr val="20537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t/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Firearm</a:t>
            </a: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deaths and injuries are a serious public health problem in Arizona (AZ).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In 2021, there were 1,365 deaths because of a firearm-related injury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Suicide (65%) 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Homicide (32%). 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Age-adjusted rates of fatal firearm-related injuries in AZ (in 2021) were 18th highest in the United States</a:t>
            </a:r>
            <a:endParaRPr sz="1400">
              <a:solidFill>
                <a:srgbClr val="20537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0537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05372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18" name="Google Shape;11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8125" y="861600"/>
            <a:ext cx="4363476" cy="3127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/>
          <p:nvPr>
            <p:ph idx="1" type="body"/>
          </p:nvPr>
        </p:nvSpPr>
        <p:spPr>
          <a:xfrm>
            <a:off x="414900" y="899925"/>
            <a:ext cx="4271400" cy="3834900"/>
          </a:xfrm>
          <a:prstGeom prst="rect">
            <a:avLst/>
          </a:prstGeom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-317500" lvl="0" marL="457200" rtl="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rabi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Firearm Injuries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Overall firearm injury (v2)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Intentional self-directed firearm injury (v1)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Unintentional firearm injury (v1)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rabi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Violence Injuries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Assault-related firearm injury (v1)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Intimate partner violence (v1)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Sexual Violence (v3)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Suspected child abuse and neglect (v1)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Youth Violence (v1)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21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24" name="Google Shape;124;p25"/>
          <p:cNvSpPr txBox="1"/>
          <p:nvPr>
            <p:ph idx="2" type="body"/>
          </p:nvPr>
        </p:nvSpPr>
        <p:spPr>
          <a:xfrm>
            <a:off x="457200" y="212600"/>
            <a:ext cx="7675800" cy="299400"/>
          </a:xfrm>
          <a:prstGeom prst="rect">
            <a:avLst/>
          </a:prstGeom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0" lvl="0" marL="0" rtl="0" algn="l">
              <a:spcBef>
                <a:spcPts val="210"/>
              </a:spcBef>
              <a:spcAft>
                <a:spcPts val="0"/>
              </a:spcAft>
              <a:buNone/>
            </a:pPr>
            <a:r>
              <a:rPr lang="en"/>
              <a:t>Violence-Related Syndrome </a:t>
            </a:r>
            <a:r>
              <a:rPr lang="en"/>
              <a:t>Definitions</a:t>
            </a:r>
            <a:r>
              <a:rPr lang="en"/>
              <a:t> </a:t>
            </a:r>
            <a:endParaRPr/>
          </a:p>
        </p:txBody>
      </p:sp>
      <p:sp>
        <p:nvSpPr>
          <p:cNvPr id="125" name="Google Shape;125;p25"/>
          <p:cNvSpPr txBox="1"/>
          <p:nvPr>
            <p:ph idx="1" type="body"/>
          </p:nvPr>
        </p:nvSpPr>
        <p:spPr>
          <a:xfrm>
            <a:off x="4820875" y="1040325"/>
            <a:ext cx="4271400" cy="3834900"/>
          </a:xfrm>
          <a:prstGeom prst="rect">
            <a:avLst/>
          </a:prstGeom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0" lvl="0" marL="0" rtl="0" algn="l">
              <a:spcBef>
                <a:spcPts val="21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    </a:t>
            </a: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Mental Health Conditions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Anxiety Disorder (v1)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Depressive Disorder 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Schizophrenia Spectrum Disorder (v1)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ADHD 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AutoNum type="alphaLcPeriod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Bipolar Disorder (v1)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idx="2" type="body"/>
          </p:nvPr>
        </p:nvSpPr>
        <p:spPr>
          <a:xfrm>
            <a:off x="457200" y="212600"/>
            <a:ext cx="7675800" cy="2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210"/>
              </a:spcBef>
              <a:spcAft>
                <a:spcPts val="0"/>
              </a:spcAft>
              <a:buSzPts val="2400"/>
              <a:buNone/>
            </a:pPr>
            <a:r>
              <a:rPr lang="en"/>
              <a:t>Goals for the Grant</a:t>
            </a:r>
            <a:endParaRPr/>
          </a:p>
        </p:txBody>
      </p:sp>
      <p:sp>
        <p:nvSpPr>
          <p:cNvPr id="131" name="Google Shape;131;p26"/>
          <p:cNvSpPr txBox="1"/>
          <p:nvPr>
            <p:ph idx="1" type="body"/>
          </p:nvPr>
        </p:nvSpPr>
        <p:spPr>
          <a:xfrm>
            <a:off x="269000" y="1834900"/>
            <a:ext cx="8271900" cy="3420300"/>
          </a:xfrm>
          <a:prstGeom prst="rect">
            <a:avLst/>
          </a:prstGeom>
          <a:noFill/>
          <a:ln cap="flat" cmpd="sng" w="9525">
            <a:solidFill>
              <a:srgbClr val="20537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0537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0537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05372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grpSp>
        <p:nvGrpSpPr>
          <p:cNvPr id="132" name="Google Shape;132;p26"/>
          <p:cNvGrpSpPr/>
          <p:nvPr/>
        </p:nvGrpSpPr>
        <p:grpSpPr>
          <a:xfrm>
            <a:off x="5632317" y="1189775"/>
            <a:ext cx="3305700" cy="3483050"/>
            <a:chOff x="5632317" y="1189775"/>
            <a:chExt cx="3305700" cy="3483050"/>
          </a:xfrm>
        </p:grpSpPr>
        <p:sp>
          <p:nvSpPr>
            <p:cNvPr id="133" name="Google Shape;133;p26"/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rgbClr val="D837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Goal</a:t>
              </a: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3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4" name="Google Shape;134;p26"/>
            <p:cNvSpPr txBox="1"/>
            <p:nvPr/>
          </p:nvSpPr>
          <p:spPr>
            <a:xfrm>
              <a:off x="6167063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Disseminate surveillance findings 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5" name="Google Shape;135;p26"/>
          <p:cNvGrpSpPr/>
          <p:nvPr/>
        </p:nvGrpSpPr>
        <p:grpSpPr>
          <a:xfrm>
            <a:off x="0" y="1189989"/>
            <a:ext cx="3546900" cy="3482836"/>
            <a:chOff x="0" y="1189989"/>
            <a:chExt cx="3546900" cy="3482836"/>
          </a:xfrm>
        </p:grpSpPr>
        <p:sp>
          <p:nvSpPr>
            <p:cNvPr id="136" name="Google Shape;136;p26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fmla="val 50000" name="adj"/>
              </a:avLst>
            </a:prstGeom>
            <a:solidFill>
              <a:srgbClr val="801F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Goal</a:t>
              </a: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1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7" name="Google Shape;137;p26"/>
            <p:cNvSpPr txBox="1"/>
            <p:nvPr/>
          </p:nvSpPr>
          <p:spPr>
            <a:xfrm>
              <a:off x="655361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Validate violence-related syndrome definitions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8" name="Google Shape;138;p26"/>
          <p:cNvGrpSpPr/>
          <p:nvPr/>
        </p:nvGrpSpPr>
        <p:grpSpPr>
          <a:xfrm>
            <a:off x="2944204" y="1189775"/>
            <a:ext cx="3305700" cy="3483050"/>
            <a:chOff x="2944204" y="1189775"/>
            <a:chExt cx="3305700" cy="3483050"/>
          </a:xfrm>
        </p:grpSpPr>
        <p:sp>
          <p:nvSpPr>
            <p:cNvPr id="139" name="Google Shape;139;p26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rgbClr val="B02B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Goal</a:t>
              </a: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2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0" name="Google Shape;140;p26"/>
            <p:cNvSpPr txBox="1"/>
            <p:nvPr/>
          </p:nvSpPr>
          <p:spPr>
            <a:xfrm>
              <a:off x="3478949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Increase timeliness of violence surveillance 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414900" y="899925"/>
            <a:ext cx="8116200" cy="3834900"/>
          </a:xfrm>
          <a:prstGeom prst="rect">
            <a:avLst/>
          </a:prstGeom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-336550" lvl="0" marL="457200" rtl="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AZ SyS team is planning to create a dashboard, available on ESSENCE, that will look at these syndromes. 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Once available, we will present at an upcoming Exploratory Analysis meeting as well as disseminate to the counties 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21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21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46" name="Google Shape;146;p27"/>
          <p:cNvSpPr txBox="1"/>
          <p:nvPr>
            <p:ph idx="2" type="body"/>
          </p:nvPr>
        </p:nvSpPr>
        <p:spPr>
          <a:xfrm>
            <a:off x="457200" y="212600"/>
            <a:ext cx="7675800" cy="299400"/>
          </a:xfrm>
          <a:prstGeom prst="rect">
            <a:avLst/>
          </a:prstGeom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0" lvl="0" marL="0" rtl="0" algn="l">
              <a:spcBef>
                <a:spcPts val="210"/>
              </a:spcBef>
              <a:spcAft>
                <a:spcPts val="0"/>
              </a:spcAft>
              <a:buNone/>
            </a:pPr>
            <a:r>
              <a:rPr lang="en"/>
              <a:t>AVERT Dashboard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>
            <p:ph idx="1" type="body"/>
          </p:nvPr>
        </p:nvSpPr>
        <p:spPr>
          <a:xfrm>
            <a:off x="414900" y="899925"/>
            <a:ext cx="8116200" cy="3834900"/>
          </a:xfrm>
          <a:prstGeom prst="rect">
            <a:avLst/>
          </a:prstGeom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-330200" lvl="0" marL="457200" rtl="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Please feel free to unmute and ask a question or put you question in the chat.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If you </a:t>
            </a: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prefer</a:t>
            </a: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you can also send your question to </a:t>
            </a:r>
            <a:r>
              <a:rPr lang="en" sz="16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syndromicsurveillance@azdhs.gov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This is just the start of the grant. We're excited to work together more in the future.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21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21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21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52" name="Google Shape;152;p28"/>
          <p:cNvSpPr txBox="1"/>
          <p:nvPr>
            <p:ph idx="2" type="body"/>
          </p:nvPr>
        </p:nvSpPr>
        <p:spPr>
          <a:xfrm>
            <a:off x="457200" y="212600"/>
            <a:ext cx="7675800" cy="299400"/>
          </a:xfrm>
          <a:prstGeom prst="rect">
            <a:avLst/>
          </a:prstGeom>
        </p:spPr>
        <p:txBody>
          <a:bodyPr anchorCtr="0" anchor="t" bIns="45650" lIns="45650" spcFirstLastPara="1" rIns="45650" wrap="square" tIns="45650">
            <a:noAutofit/>
          </a:bodyPr>
          <a:lstStyle/>
          <a:p>
            <a:pPr indent="0" lvl="0" marL="0" rtl="0" algn="l">
              <a:spcBef>
                <a:spcPts val="210"/>
              </a:spcBef>
              <a:spcAft>
                <a:spcPts val="0"/>
              </a:spcAft>
              <a:buNone/>
            </a:pPr>
            <a:r>
              <a:rPr lang="en"/>
              <a:t>Questions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Custom 6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1BAAAA"/>
      </a:accent2>
      <a:accent3>
        <a:srgbClr val="3A5270"/>
      </a:accent3>
      <a:accent4>
        <a:srgbClr val="DE9531"/>
      </a:accent4>
      <a:accent5>
        <a:srgbClr val="5F5F80"/>
      </a:accent5>
      <a:accent6>
        <a:srgbClr val="CCCDC8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