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808" r:id="rId1"/>
  </p:sldMasterIdLst>
  <p:notesMasterIdLst>
    <p:notesMasterId r:id="rId4"/>
  </p:notesMasterIdLst>
  <p:handoutMasterIdLst>
    <p:handoutMasterId r:id="rId5"/>
  </p:handoutMasterIdLst>
  <p:sldIdLst>
    <p:sldId id="436" r:id="rId2"/>
    <p:sldId id="519" r:id="rId3"/>
  </p:sldIdLst>
  <p:sldSz cx="9144000" cy="5143500" type="screen16x9"/>
  <p:notesSz cx="7010400" cy="92964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Tahoma" panose="020B0604030504040204" pitchFamily="34" charset="0"/>
      <p:regular r:id="rId10"/>
      <p:bold r:id="rId11"/>
    </p:embeddedFont>
    <p:embeddedFont>
      <p:font typeface="Myriad Web Pro" panose="020B0604020202020204" charset="0"/>
      <p:regular r:id="rId12"/>
      <p:bold r:id="rId13"/>
      <p:italic r:id="rId14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im Leaumont" initials="TL" lastIdx="15" clrIdx="0">
    <p:extLst>
      <p:ext uri="{19B8F6BF-5375-455C-9EA6-DF929625EA0E}">
        <p15:presenceInfo xmlns:p15="http://schemas.microsoft.com/office/powerpoint/2012/main" userId="25b7deefe48b43ff" providerId="Windows Live"/>
      </p:ext>
    </p:extLst>
  </p:cmAuthor>
  <p:cmAuthor id="2" name="Besser, John (CDC/OID/NCEZID)" initials="BJ(" lastIdx="6" clrIdx="1">
    <p:extLst>
      <p:ext uri="{19B8F6BF-5375-455C-9EA6-DF929625EA0E}">
        <p15:presenceInfo xmlns:p15="http://schemas.microsoft.com/office/powerpoint/2012/main" userId="S-1-5-21-1207783550-2075000910-922709458-25889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D9531E"/>
    <a:srgbClr val="CC3300"/>
    <a:srgbClr val="0099FF"/>
    <a:srgbClr val="996600"/>
    <a:srgbClr val="FFCCCC"/>
    <a:srgbClr val="D60093"/>
    <a:srgbClr val="969696"/>
    <a:srgbClr val="B2B2B2"/>
    <a:srgbClr val="FF7D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1084" autoAdjust="0"/>
  </p:normalViewPr>
  <p:slideViewPr>
    <p:cSldViewPr snapToGrid="0">
      <p:cViewPr varScale="1">
        <p:scale>
          <a:sx n="97" d="100"/>
          <a:sy n="97" d="100"/>
        </p:scale>
        <p:origin x="630" y="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napToGrid="0" showGuides="1">
      <p:cViewPr>
        <p:scale>
          <a:sx n="99" d="100"/>
          <a:sy n="99" d="100"/>
        </p:scale>
        <p:origin x="2724" y="-4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120" Type="http://schemas.microsoft.com/office/2015/10/relationships/revisionInfo" Target="revisionInfo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handoutMaster" Target="handoutMasters/handoutMaster1.xml"/><Relationship Id="rId15" Type="http://schemas.openxmlformats.org/officeDocument/2006/relationships/commentAuthors" Target="commentAuthors.xml"/><Relationship Id="rId10" Type="http://schemas.openxmlformats.org/officeDocument/2006/relationships/font" Target="fonts/font5.fntdata"/><Relationship Id="rId19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145" cy="465743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34" y="0"/>
            <a:ext cx="3038145" cy="465743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r">
              <a:defRPr sz="1200"/>
            </a:lvl1pPr>
          </a:lstStyle>
          <a:p>
            <a:fld id="{CCD9D4F3-1CB6-4E57-BC6A-8FDD6DF1AC39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0658"/>
            <a:ext cx="3038145" cy="465742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34" y="8830658"/>
            <a:ext cx="3038145" cy="465742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r">
              <a:defRPr sz="1200"/>
            </a:lvl1pPr>
          </a:lstStyle>
          <a:p>
            <a:fld id="{A352C7E1-5E17-4B76-93F9-C135FF0195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8258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734" y="1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3C03299-4BB1-4AD2-828F-715F084383AD}" type="datetimeFigureOut">
              <a:rPr lang="en-US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8500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39" tIns="44070" rIns="88139" bIns="4407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345" y="4416099"/>
            <a:ext cx="5607711" cy="4182457"/>
          </a:xfrm>
          <a:prstGeom prst="rect">
            <a:avLst/>
          </a:prstGeom>
        </p:spPr>
        <p:txBody>
          <a:bodyPr vert="horz" lIns="88139" tIns="44070" rIns="88139" bIns="4407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0659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734" y="8830659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B38CAEC-4554-485B-9189-C45C7447A40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5838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2CB63-6E21-4B6F-B75E-6894CFAD993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705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02CB63-6E21-4B6F-B75E-6894CFAD99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2266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NCEZI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918"/>
          <a:stretch/>
        </p:blipFill>
        <p:spPr>
          <a:xfrm>
            <a:off x="0" y="-39329"/>
            <a:ext cx="9144000" cy="908654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026675"/>
            <a:ext cx="8229600" cy="866834"/>
          </a:xfrm>
          <a:prstGeom prst="rect">
            <a:avLst/>
          </a:prstGeom>
        </p:spPr>
        <p:txBody>
          <a:bodyPr/>
          <a:lstStyle>
            <a:lvl1pPr algn="l">
              <a:lnSpc>
                <a:spcPts val="3000"/>
              </a:lnSpc>
              <a:defRPr sz="2800" b="1" baseline="0">
                <a:solidFill>
                  <a:srgbClr val="E25423"/>
                </a:solidFill>
                <a:effectLst/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57200" y="2144512"/>
            <a:ext cx="6400800" cy="3429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baseline="0">
                <a:solidFill>
                  <a:srgbClr val="D9531E"/>
                </a:solidFill>
                <a:effectLst/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2959514"/>
            <a:ext cx="6400800" cy="97155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000"/>
              </a:lnSpc>
              <a:buNone/>
              <a:defRPr sz="1800" baseline="0">
                <a:solidFill>
                  <a:srgbClr val="D9531E"/>
                </a:solidFill>
                <a:latin typeface="+mj-lt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331075" y="185241"/>
            <a:ext cx="7404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95000"/>
                  </a:schemeClr>
                </a:solidFill>
                <a:latin typeface="+mj-lt"/>
              </a:rPr>
              <a:t>National Center for Emerging and Zoonotic Infectious Diseases</a:t>
            </a:r>
          </a:p>
        </p:txBody>
      </p:sp>
    </p:spTree>
    <p:extLst>
      <p:ext uri="{BB962C8B-B14F-4D97-AF65-F5344CB8AC3E}">
        <p14:creationId xmlns:p14="http://schemas.microsoft.com/office/powerpoint/2010/main" val="10365615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ata Slide (for content heavy tables and char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8508"/>
          <a:stretch/>
        </p:blipFill>
        <p:spPr>
          <a:xfrm>
            <a:off x="0" y="5019310"/>
            <a:ext cx="9144000" cy="12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6828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S/DATA_2s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7405"/>
          <a:stretch/>
        </p:blipFill>
        <p:spPr>
          <a:xfrm>
            <a:off x="-1" y="5001835"/>
            <a:ext cx="9144001" cy="19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4137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_background">
    <p:bg>
      <p:bgPr>
        <a:solidFill>
          <a:srgbClr val="E254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350323"/>
            <a:ext cx="8294913" cy="871538"/>
          </a:xfrm>
          <a:prstGeom prst="rect">
            <a:avLst/>
          </a:prstGeom>
        </p:spPr>
        <p:txBody>
          <a:bodyPr anchor="b"/>
          <a:lstStyle>
            <a:lvl1pPr algn="l">
              <a:defRPr sz="3600" b="1" baseline="0">
                <a:solidFill>
                  <a:schemeClr val="bg2"/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457201" y="4425696"/>
            <a:ext cx="7772400" cy="426244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ts val="2200"/>
              </a:lnSpc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0679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28600" y="1"/>
            <a:ext cx="8686800" cy="904973"/>
          </a:xfrm>
        </p:spPr>
        <p:txBody>
          <a:bodyPr/>
          <a:lstStyle>
            <a:lvl1pPr>
              <a:defRPr sz="2400">
                <a:latin typeface="+mj-lt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2" hasCustomPrompt="1"/>
          </p:nvPr>
        </p:nvSpPr>
        <p:spPr>
          <a:xfrm>
            <a:off x="457201" y="1180411"/>
            <a:ext cx="4134173" cy="2893438"/>
          </a:xfrm>
        </p:spPr>
        <p:txBody>
          <a:bodyPr/>
          <a:lstStyle>
            <a:lvl1pPr marL="205740" indent="-205740">
              <a:spcBef>
                <a:spcPts val="0"/>
              </a:spcBef>
              <a:spcAft>
                <a:spcPts val="225"/>
              </a:spcAft>
              <a:buSzPct val="90000"/>
              <a:buFont typeface="Wingdings" panose="05000000000000000000" pitchFamily="2" charset="2"/>
              <a:buChar char="Ø"/>
              <a:defRPr sz="2100" b="1">
                <a:latin typeface="+mj-lt"/>
              </a:defRPr>
            </a:lvl1pPr>
            <a:lvl2pPr marL="377190" indent="-171450">
              <a:spcBef>
                <a:spcPts val="0"/>
              </a:spcBef>
              <a:spcAft>
                <a:spcPts val="225"/>
              </a:spcAft>
              <a:buSzPct val="90000"/>
              <a:buFont typeface="Calibri" panose="020F0502020204030204" pitchFamily="34" charset="0"/>
              <a:buChar char="●"/>
              <a:defRPr sz="1800">
                <a:latin typeface="+mj-lt"/>
              </a:defRPr>
            </a:lvl2pPr>
            <a:lvl3pPr marL="617220" indent="-171450">
              <a:spcBef>
                <a:spcPts val="0"/>
              </a:spcBef>
              <a:spcAft>
                <a:spcPts val="225"/>
              </a:spcAft>
              <a:buSzPct val="70000"/>
              <a:buFont typeface="Wingdings" panose="05000000000000000000" pitchFamily="2" charset="2"/>
              <a:buChar char="q"/>
              <a:defRPr sz="1500">
                <a:latin typeface="+mj-lt"/>
              </a:defRPr>
            </a:lvl3pPr>
            <a:lvl4pPr marL="960120" indent="-150876">
              <a:spcBef>
                <a:spcPts val="0"/>
              </a:spcBef>
              <a:spcAft>
                <a:spcPts val="225"/>
              </a:spcAft>
              <a:defRPr sz="1350">
                <a:latin typeface="+mj-lt"/>
              </a:defRPr>
            </a:lvl4pPr>
            <a:lvl5pPr marL="1234440" indent="-150876">
              <a:spcBef>
                <a:spcPts val="0"/>
              </a:spcBef>
              <a:spcAft>
                <a:spcPts val="225"/>
              </a:spcAft>
              <a:defRPr sz="1200">
                <a:latin typeface="+mj-lt"/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1" hasCustomPrompt="1"/>
          </p:nvPr>
        </p:nvSpPr>
        <p:spPr>
          <a:xfrm>
            <a:off x="4602997" y="1180411"/>
            <a:ext cx="4271720" cy="2893438"/>
          </a:xfrm>
        </p:spPr>
        <p:txBody>
          <a:bodyPr/>
          <a:lstStyle>
            <a:lvl1pPr marL="205740" indent="-205740">
              <a:spcBef>
                <a:spcPts val="0"/>
              </a:spcBef>
              <a:spcAft>
                <a:spcPts val="225"/>
              </a:spcAft>
              <a:buSzPct val="90000"/>
              <a:buFont typeface="Wingdings" panose="05000000000000000000" pitchFamily="2" charset="2"/>
              <a:buChar char="Ø"/>
              <a:defRPr sz="2100" b="1">
                <a:latin typeface="+mj-lt"/>
              </a:defRPr>
            </a:lvl1pPr>
            <a:lvl2pPr marL="377190" indent="-171450">
              <a:spcBef>
                <a:spcPts val="0"/>
              </a:spcBef>
              <a:spcAft>
                <a:spcPts val="225"/>
              </a:spcAft>
              <a:buSzPct val="90000"/>
              <a:buFont typeface="Calibri" panose="020F0502020204030204" pitchFamily="34" charset="0"/>
              <a:buChar char="●"/>
              <a:defRPr sz="1800">
                <a:latin typeface="+mj-lt"/>
              </a:defRPr>
            </a:lvl2pPr>
            <a:lvl3pPr marL="617220" indent="-171450">
              <a:spcBef>
                <a:spcPts val="0"/>
              </a:spcBef>
              <a:spcAft>
                <a:spcPts val="225"/>
              </a:spcAft>
              <a:buSzPct val="70000"/>
              <a:buFont typeface="Wingdings" panose="05000000000000000000" pitchFamily="2" charset="2"/>
              <a:buChar char="q"/>
              <a:defRPr sz="1500">
                <a:latin typeface="+mj-lt"/>
              </a:defRPr>
            </a:lvl3pPr>
            <a:lvl4pPr marL="960120" indent="-150876">
              <a:spcBef>
                <a:spcPts val="0"/>
              </a:spcBef>
              <a:spcAft>
                <a:spcPts val="225"/>
              </a:spcAft>
              <a:defRPr sz="1350">
                <a:latin typeface="+mj-lt"/>
              </a:defRPr>
            </a:lvl4pPr>
            <a:lvl5pPr marL="1234440" indent="-150876">
              <a:spcBef>
                <a:spcPts val="0"/>
              </a:spcBef>
              <a:spcAft>
                <a:spcPts val="225"/>
              </a:spcAft>
              <a:defRPr sz="1200">
                <a:latin typeface="+mj-lt"/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533400" y="4769476"/>
            <a:ext cx="8382000" cy="310754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050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5065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4914900"/>
            <a:ext cx="8229600" cy="2857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2EE7EE-AC12-4E8D-9B57-01E06B133D93}" type="slidenum">
              <a:rPr lang="en-US">
                <a:solidFill>
                  <a:srgbClr val="000000"/>
                </a:solidFill>
                <a:latin typeface="Tahoma" pitchFamily="34" charset="0"/>
              </a:rPr>
              <a:pPr>
                <a:defRPr/>
              </a:pPr>
              <a:t>‹#›</a:t>
            </a:fld>
            <a:endParaRPr lang="ru-RU" dirty="0">
              <a:solidFill>
                <a:srgbClr val="0066CC"/>
              </a:solidFill>
              <a:latin typeface="Tahoma" pitchFamily="34" charset="0"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2003352" y="386834"/>
            <a:ext cx="5424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+mj-lt"/>
              </a:rPr>
              <a:t>Click to edit Master title style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686652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9961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23" r:id="rId4"/>
    <p:sldLayoutId id="2147483954" r:id="rId5"/>
    <p:sldLayoutId id="2147484060" r:id="rId6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7F7F7F"/>
          </a:solidFill>
          <a:latin typeface="+mj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7F7F7F"/>
          </a:solidFill>
          <a:latin typeface="+mj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7F7F7F"/>
          </a:solidFill>
          <a:latin typeface="+mj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7F7F7F"/>
          </a:solidFill>
          <a:latin typeface="+mj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7F7F7F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7917" y="275438"/>
            <a:ext cx="8686800" cy="904973"/>
          </a:xfrm>
        </p:spPr>
        <p:txBody>
          <a:bodyPr/>
          <a:lstStyle/>
          <a:p>
            <a:r>
              <a:rPr lang="en-US" b="1" dirty="0" smtClean="0"/>
              <a:t>Use of CIDTs For Diagnosis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en-US" dirty="0" smtClean="0"/>
              <a:t>Benefits </a:t>
            </a:r>
          </a:p>
          <a:p>
            <a:pPr lvl="1"/>
            <a:r>
              <a:rPr lang="en-US" dirty="0" smtClean="0"/>
              <a:t>Faster </a:t>
            </a:r>
          </a:p>
          <a:p>
            <a:pPr lvl="1"/>
            <a:r>
              <a:rPr lang="en-US" dirty="0" smtClean="0"/>
              <a:t>Targeted treatment</a:t>
            </a:r>
          </a:p>
          <a:p>
            <a:pPr lvl="1"/>
            <a:r>
              <a:rPr lang="en-US" dirty="0" smtClean="0"/>
              <a:t>One test for multiple pathogens</a:t>
            </a:r>
          </a:p>
          <a:p>
            <a:pPr lvl="1"/>
            <a:r>
              <a:rPr lang="en-US" dirty="0" smtClean="0"/>
              <a:t>For some pathogens, increased sensitivity</a:t>
            </a:r>
          </a:p>
          <a:p>
            <a:pPr lvl="1"/>
            <a:r>
              <a:rPr lang="en-US" dirty="0" smtClean="0"/>
              <a:t>May be more cost effective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pPr>
              <a:buClr>
                <a:srgbClr val="D9531E"/>
              </a:buClr>
            </a:pPr>
            <a:r>
              <a:rPr lang="en-US" sz="2000" dirty="0" smtClean="0">
                <a:solidFill>
                  <a:schemeClr val="accent6"/>
                </a:solidFill>
              </a:rPr>
              <a:t>Challenges </a:t>
            </a:r>
          </a:p>
          <a:p>
            <a:pPr lvl="1">
              <a:buClr>
                <a:srgbClr val="D9531E"/>
              </a:buClr>
            </a:pPr>
            <a:r>
              <a:rPr lang="en-US" sz="1700" dirty="0" smtClean="0">
                <a:solidFill>
                  <a:schemeClr val="accent6"/>
                </a:solidFill>
              </a:rPr>
              <a:t>Interpretation issues</a:t>
            </a:r>
            <a:endParaRPr lang="en-US" sz="1700" dirty="0">
              <a:solidFill>
                <a:schemeClr val="accent6"/>
              </a:solidFill>
            </a:endParaRPr>
          </a:p>
          <a:p>
            <a:pPr lvl="2">
              <a:buClr>
                <a:srgbClr val="D9531E"/>
              </a:buClr>
            </a:pPr>
            <a:r>
              <a:rPr lang="en-US" sz="1400" dirty="0">
                <a:solidFill>
                  <a:schemeClr val="accent6"/>
                </a:solidFill>
              </a:rPr>
              <a:t>Uncertain meaning (e.g. EPEC)</a:t>
            </a:r>
          </a:p>
          <a:p>
            <a:pPr lvl="2">
              <a:buClr>
                <a:srgbClr val="D9531E"/>
              </a:buClr>
            </a:pPr>
            <a:r>
              <a:rPr lang="en-US" sz="1400" dirty="0">
                <a:solidFill>
                  <a:schemeClr val="accent6"/>
                </a:solidFill>
              </a:rPr>
              <a:t>Co-detections</a:t>
            </a:r>
          </a:p>
          <a:p>
            <a:pPr lvl="2">
              <a:buClr>
                <a:srgbClr val="D9531E"/>
              </a:buClr>
            </a:pPr>
            <a:r>
              <a:rPr lang="en-US" sz="1400" dirty="0">
                <a:solidFill>
                  <a:schemeClr val="accent6"/>
                </a:solidFill>
              </a:rPr>
              <a:t>Does not distinguish between viable/non-viable cells</a:t>
            </a:r>
          </a:p>
          <a:p>
            <a:pPr lvl="1">
              <a:buClr>
                <a:srgbClr val="D9531E"/>
              </a:buClr>
            </a:pPr>
            <a:r>
              <a:rPr lang="en-US" sz="1700" dirty="0">
                <a:solidFill>
                  <a:schemeClr val="accent6"/>
                </a:solidFill>
              </a:rPr>
              <a:t>Generally no susceptibility information</a:t>
            </a:r>
          </a:p>
          <a:p>
            <a:pPr lvl="1">
              <a:buClr>
                <a:srgbClr val="D9531E"/>
              </a:buClr>
            </a:pPr>
            <a:r>
              <a:rPr lang="en-US" sz="1700" dirty="0">
                <a:solidFill>
                  <a:schemeClr val="accent6"/>
                </a:solidFill>
              </a:rPr>
              <a:t>Reimbursement issues</a:t>
            </a:r>
          </a:p>
          <a:p>
            <a:pPr lvl="1">
              <a:buClr>
                <a:srgbClr val="D9531E"/>
              </a:buClr>
            </a:pPr>
            <a:endParaRPr lang="en-US" sz="1700" b="0" dirty="0" smtClean="0">
              <a:solidFill>
                <a:schemeClr val="accent6"/>
              </a:solidFill>
            </a:endParaRPr>
          </a:p>
          <a:p>
            <a:pPr>
              <a:buClr>
                <a:srgbClr val="D9531E"/>
              </a:buClr>
              <a:buFont typeface="Wingdings" panose="05000000000000000000" pitchFamily="2" charset="2"/>
              <a:buChar char="§"/>
            </a:pPr>
            <a:endParaRPr lang="en-US" sz="2000" b="0" dirty="0" smtClean="0">
              <a:solidFill>
                <a:schemeClr val="accent6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75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28600" y="275438"/>
            <a:ext cx="8686800" cy="904973"/>
          </a:xfrm>
        </p:spPr>
        <p:txBody>
          <a:bodyPr/>
          <a:lstStyle/>
          <a:p>
            <a:r>
              <a:rPr lang="en-US" b="1" dirty="0" smtClean="0"/>
              <a:t>Use of CIDTs for Public Health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Challenges </a:t>
            </a:r>
          </a:p>
          <a:p>
            <a:pPr marL="342900" lvl="0" indent="-342900">
              <a:spcBef>
                <a:spcPct val="0"/>
              </a:spcBef>
              <a:spcAft>
                <a:spcPts val="600"/>
              </a:spcAft>
              <a:buClr>
                <a:srgbClr val="D9531E"/>
              </a:buClr>
              <a:buSz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</a:t>
            </a:r>
            <a:r>
              <a:rPr lang="en-US" sz="2000" b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ifficulty monitoring disease burden and trends</a:t>
            </a:r>
          </a:p>
          <a:p>
            <a:pPr marL="342900" lvl="0" indent="-342900">
              <a:spcBef>
                <a:spcPct val="0"/>
              </a:spcBef>
              <a:spcAft>
                <a:spcPts val="600"/>
              </a:spcAft>
              <a:buClr>
                <a:srgbClr val="D9531E"/>
              </a:buClr>
              <a:buSz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Interpretation issues for public health action</a:t>
            </a:r>
            <a:endParaRPr lang="en-US" sz="2000" b="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>
              <a:spcBef>
                <a:spcPct val="0"/>
              </a:spcBef>
              <a:spcAft>
                <a:spcPts val="600"/>
              </a:spcAft>
              <a:buClr>
                <a:srgbClr val="D9531E"/>
              </a:buClr>
              <a:buSzTx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isolates produced</a:t>
            </a:r>
          </a:p>
          <a:p>
            <a:pPr lvl="1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pPr marL="0" indent="0">
              <a:buClr>
                <a:srgbClr val="D9531E"/>
              </a:buClr>
              <a:buNone/>
            </a:pPr>
            <a:r>
              <a:rPr lang="en-US" sz="2000" dirty="0" smtClean="0">
                <a:solidFill>
                  <a:schemeClr val="accent6"/>
                </a:solidFill>
              </a:rPr>
              <a:t>Benefits </a:t>
            </a:r>
            <a:endParaRPr lang="en-US" sz="2000" dirty="0" smtClean="0">
              <a:solidFill>
                <a:schemeClr val="accent6"/>
              </a:solidFill>
            </a:endParaRPr>
          </a:p>
          <a:p>
            <a:pPr>
              <a:buClr>
                <a:srgbClr val="D9531E"/>
              </a:buClr>
              <a:buFont typeface="Wingdings" panose="05000000000000000000" pitchFamily="2" charset="2"/>
              <a:buChar char="§"/>
            </a:pPr>
            <a:r>
              <a:rPr lang="en-US" sz="2000" b="0" dirty="0" smtClean="0">
                <a:solidFill>
                  <a:schemeClr val="accent6"/>
                </a:solidFill>
                <a:latin typeface="+mj-lt"/>
              </a:rPr>
              <a:t>Surveillance </a:t>
            </a:r>
            <a:r>
              <a:rPr lang="en-US" sz="2000" b="0" dirty="0" smtClean="0">
                <a:solidFill>
                  <a:schemeClr val="accent6"/>
                </a:solidFill>
                <a:latin typeface="+mj-lt"/>
              </a:rPr>
              <a:t>of pathogens </a:t>
            </a:r>
            <a:r>
              <a:rPr lang="en-US" sz="2000" b="0" dirty="0" smtClean="0">
                <a:solidFill>
                  <a:schemeClr val="accent6"/>
                </a:solidFill>
                <a:latin typeface="+mj-lt"/>
              </a:rPr>
              <a:t>which are not routinely tested (ETEC, </a:t>
            </a:r>
            <a:r>
              <a:rPr lang="en-US" sz="2000" b="0" dirty="0" err="1" smtClean="0">
                <a:solidFill>
                  <a:schemeClr val="accent6"/>
                </a:solidFill>
                <a:latin typeface="+mj-lt"/>
              </a:rPr>
              <a:t>Cyclospora</a:t>
            </a:r>
            <a:r>
              <a:rPr lang="en-US" sz="2000" b="0" dirty="0" smtClean="0">
                <a:solidFill>
                  <a:schemeClr val="accent6"/>
                </a:solidFill>
                <a:latin typeface="+mj-lt"/>
              </a:rPr>
              <a:t>)</a:t>
            </a:r>
            <a:endParaRPr lang="en-US" sz="2000" b="0" dirty="0" smtClean="0">
              <a:solidFill>
                <a:schemeClr val="accent6"/>
              </a:solidFill>
              <a:latin typeface="+mj-lt"/>
            </a:endParaRPr>
          </a:p>
          <a:p>
            <a:pPr>
              <a:buClr>
                <a:srgbClr val="D9531E"/>
              </a:buClr>
              <a:buFont typeface="Wingdings" panose="05000000000000000000" pitchFamily="2" charset="2"/>
              <a:buChar char="§"/>
            </a:pPr>
            <a:r>
              <a:rPr lang="en-US" sz="2000" b="0" dirty="0" smtClean="0">
                <a:solidFill>
                  <a:schemeClr val="accent6"/>
                </a:solidFill>
                <a:latin typeface="+mj-lt"/>
              </a:rPr>
              <a:t>Multi-</a:t>
            </a:r>
            <a:r>
              <a:rPr lang="en-US" sz="2000" b="0" dirty="0" err="1" smtClean="0">
                <a:solidFill>
                  <a:schemeClr val="accent6"/>
                </a:solidFill>
                <a:latin typeface="+mj-lt"/>
              </a:rPr>
              <a:t>analyte</a:t>
            </a:r>
            <a:r>
              <a:rPr lang="en-US" sz="2000" b="0" dirty="0" smtClean="0">
                <a:solidFill>
                  <a:schemeClr val="accent6"/>
                </a:solidFill>
                <a:latin typeface="+mj-lt"/>
              </a:rPr>
              <a:t> </a:t>
            </a:r>
            <a:r>
              <a:rPr lang="en-US" sz="2000" b="0" dirty="0" smtClean="0">
                <a:solidFill>
                  <a:schemeClr val="accent6"/>
                </a:solidFill>
                <a:latin typeface="+mj-lt"/>
              </a:rPr>
              <a:t>approach </a:t>
            </a:r>
          </a:p>
          <a:p>
            <a:pPr lvl="1">
              <a:buClr>
                <a:srgbClr val="D9531E"/>
              </a:buClr>
              <a:buFont typeface="Courier New" panose="02070309020205020404" pitchFamily="49" charset="0"/>
              <a:buChar char="o"/>
            </a:pPr>
            <a:r>
              <a:rPr lang="en-US" sz="1700" dirty="0" smtClean="0">
                <a:solidFill>
                  <a:schemeClr val="accent6"/>
                </a:solidFill>
                <a:latin typeface="+mj-lt"/>
              </a:rPr>
              <a:t>Improved data for some pathogens</a:t>
            </a:r>
          </a:p>
          <a:p>
            <a:pPr lvl="1">
              <a:buClr>
                <a:srgbClr val="D9531E"/>
              </a:buClr>
              <a:buFont typeface="Courier New" panose="02070309020205020404" pitchFamily="49" charset="0"/>
              <a:buChar char="o"/>
            </a:pPr>
            <a:r>
              <a:rPr lang="en-US" sz="1700" b="0" dirty="0" smtClean="0">
                <a:solidFill>
                  <a:schemeClr val="accent6"/>
                </a:solidFill>
                <a:latin typeface="+mj-lt"/>
              </a:rPr>
              <a:t>Information about </a:t>
            </a:r>
            <a:r>
              <a:rPr lang="en-US" sz="1700" b="0" dirty="0" err="1" smtClean="0">
                <a:solidFill>
                  <a:schemeClr val="accent6"/>
                </a:solidFill>
                <a:latin typeface="+mj-lt"/>
              </a:rPr>
              <a:t>polymicrobic</a:t>
            </a:r>
            <a:r>
              <a:rPr lang="en-US" sz="1700" b="0" dirty="0" smtClean="0">
                <a:solidFill>
                  <a:schemeClr val="accent6"/>
                </a:solidFill>
                <a:latin typeface="+mj-lt"/>
              </a:rPr>
              <a:t> infections</a:t>
            </a:r>
          </a:p>
          <a:p>
            <a:pPr>
              <a:buClr>
                <a:srgbClr val="D9531E"/>
              </a:buClr>
              <a:buFont typeface="Wingdings" panose="05000000000000000000" pitchFamily="2" charset="2"/>
              <a:buChar char="§"/>
            </a:pPr>
            <a:r>
              <a:rPr lang="en-US" sz="2000" b="0" dirty="0" smtClean="0">
                <a:solidFill>
                  <a:schemeClr val="accent6"/>
                </a:solidFill>
                <a:latin typeface="+mj-lt"/>
              </a:rPr>
              <a:t>Faster </a:t>
            </a:r>
            <a:r>
              <a:rPr lang="en-US" sz="2000" b="0" dirty="0">
                <a:solidFill>
                  <a:schemeClr val="accent6"/>
                </a:solidFill>
                <a:latin typeface="+mj-lt"/>
              </a:rPr>
              <a:t>information for local public health </a:t>
            </a:r>
            <a:r>
              <a:rPr lang="en-US" sz="2000" b="0" dirty="0" smtClean="0">
                <a:solidFill>
                  <a:schemeClr val="accent6"/>
                </a:solidFill>
                <a:latin typeface="+mj-lt"/>
              </a:rPr>
              <a:t>action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527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CEH_ATSDR_combined">
  <a:themeElements>
    <a:clrScheme name="Custom 10">
      <a:dk1>
        <a:srgbClr val="0F56DC"/>
      </a:dk1>
      <a:lt1>
        <a:srgbClr val="FFC000"/>
      </a:lt1>
      <a:dk2>
        <a:srgbClr val="FFFFFF"/>
      </a:dk2>
      <a:lt2>
        <a:srgbClr val="FFFFFF"/>
      </a:lt2>
      <a:accent1>
        <a:srgbClr val="4983F2"/>
      </a:accent1>
      <a:accent2>
        <a:srgbClr val="007D57"/>
      </a:accent2>
      <a:accent3>
        <a:srgbClr val="9A3B26"/>
      </a:accent3>
      <a:accent4>
        <a:srgbClr val="7F7F7F"/>
      </a:accent4>
      <a:accent5>
        <a:srgbClr val="0F56DC"/>
      </a:accent5>
      <a:accent6>
        <a:srgbClr val="002060"/>
      </a:accent6>
      <a:hlink>
        <a:srgbClr val="0F56DC"/>
      </a:hlink>
      <a:folHlink>
        <a:srgbClr val="3077FF"/>
      </a:folHlink>
    </a:clrScheme>
    <a:fontScheme name="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22225">
          <a:solidFill>
            <a:srgbClr val="FF0000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rgbClr val="000000"/>
            </a:solidFill>
            <a:latin typeface="+mj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40870</TotalTime>
  <Words>104</Words>
  <Application>Microsoft Office PowerPoint</Application>
  <PresentationFormat>On-screen Show (16:9)</PresentationFormat>
  <Paragraphs>27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Calibri</vt:lpstr>
      <vt:lpstr>Wingdings</vt:lpstr>
      <vt:lpstr>Tahoma</vt:lpstr>
      <vt:lpstr>Arial</vt:lpstr>
      <vt:lpstr>Courier New</vt:lpstr>
      <vt:lpstr>Myriad Web Pro</vt:lpstr>
      <vt:lpstr>NCEH_ATSDR_combined</vt:lpstr>
      <vt:lpstr>Use of CIDTs For Diagnosis</vt:lpstr>
      <vt:lpstr>Use of CIDTs for Public Health</vt:lpstr>
    </vt:vector>
  </TitlesOfParts>
  <Company>CDC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CDC Presentation</dc:title>
  <dc:creator>Centers for Disease Control and Prevention</dc:creator>
  <cp:lastModifiedBy>Boxrud, Dave (MDH)</cp:lastModifiedBy>
  <cp:revision>599</cp:revision>
  <cp:lastPrinted>2018-04-19T19:34:16Z</cp:lastPrinted>
  <dcterms:created xsi:type="dcterms:W3CDTF">2011-03-17T17:43:16Z</dcterms:created>
  <dcterms:modified xsi:type="dcterms:W3CDTF">2018-11-08T16:45:24Z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uage">
    <vt:lpwstr>English</vt:lpwstr>
  </property>
</Properties>
</file>