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58" d="100"/>
          <a:sy n="58" d="100"/>
        </p:scale>
        <p:origin x="108" y="5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8FDF5-ED55-473D-9900-1F4F6B06A7EC}" type="datetimeFigureOut">
              <a:rPr lang="en-US" smtClean="0"/>
              <a:t>10/12/2018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3556-D826-4932-BCD8-CDD896FEC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274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8FDF5-ED55-473D-9900-1F4F6B06A7EC}" type="datetimeFigureOut">
              <a:rPr lang="en-US" smtClean="0"/>
              <a:t>10/12/2018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3556-D826-4932-BCD8-CDD896FEC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567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8FDF5-ED55-473D-9900-1F4F6B06A7EC}" type="datetimeFigureOut">
              <a:rPr lang="en-US" smtClean="0"/>
              <a:t>10/12/2018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3556-D826-4932-BCD8-CDD896FEC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014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8FDF5-ED55-473D-9900-1F4F6B06A7EC}" type="datetimeFigureOut">
              <a:rPr lang="en-US" smtClean="0"/>
              <a:t>10/12/2018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3556-D826-4932-BCD8-CDD896FEC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867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8FDF5-ED55-473D-9900-1F4F6B06A7EC}" type="datetimeFigureOut">
              <a:rPr lang="en-US" smtClean="0"/>
              <a:t>10/12/2018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3556-D826-4932-BCD8-CDD896FEC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103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8FDF5-ED55-473D-9900-1F4F6B06A7EC}" type="datetimeFigureOut">
              <a:rPr lang="en-US" smtClean="0"/>
              <a:t>10/12/2018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3556-D826-4932-BCD8-CDD896FEC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73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8FDF5-ED55-473D-9900-1F4F6B06A7EC}" type="datetimeFigureOut">
              <a:rPr lang="en-US" smtClean="0"/>
              <a:t>10/12/2018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3556-D826-4932-BCD8-CDD896FEC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140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8FDF5-ED55-473D-9900-1F4F6B06A7EC}" type="datetimeFigureOut">
              <a:rPr lang="en-US" smtClean="0"/>
              <a:t>10/12/2018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3556-D826-4932-BCD8-CDD896FEC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646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8FDF5-ED55-473D-9900-1F4F6B06A7EC}" type="datetimeFigureOut">
              <a:rPr lang="en-US" smtClean="0"/>
              <a:t>10/12/2018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3556-D826-4932-BCD8-CDD896FEC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884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8FDF5-ED55-473D-9900-1F4F6B06A7EC}" type="datetimeFigureOut">
              <a:rPr lang="en-US" smtClean="0"/>
              <a:t>10/12/2018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3556-D826-4932-BCD8-CDD896FEC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920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8FDF5-ED55-473D-9900-1F4F6B06A7EC}" type="datetimeFigureOut">
              <a:rPr lang="en-US" smtClean="0"/>
              <a:t>10/12/2018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E3556-D826-4932-BCD8-CDD896FEC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061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8FDF5-ED55-473D-9900-1F4F6B06A7EC}" type="datetimeFigureOut">
              <a:rPr lang="en-US" smtClean="0"/>
              <a:t>10/12/2018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E3556-D826-4932-BCD8-CDD896FEC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730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576072" y="534085"/>
            <a:ext cx="1111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Figure 4.1</a:t>
            </a:r>
            <a:endParaRPr lang="en-US" dirty="0"/>
          </a:p>
        </p:txBody>
      </p:sp>
      <p:grpSp>
        <p:nvGrpSpPr>
          <p:cNvPr id="35" name="Group 34"/>
          <p:cNvGrpSpPr/>
          <p:nvPr/>
        </p:nvGrpSpPr>
        <p:grpSpPr>
          <a:xfrm>
            <a:off x="159152" y="534085"/>
            <a:ext cx="8696098" cy="5789834"/>
            <a:chOff x="936392" y="534085"/>
            <a:chExt cx="8696098" cy="5789834"/>
          </a:xfrm>
        </p:grpSpPr>
        <p:sp>
          <p:nvSpPr>
            <p:cNvPr id="3" name="TextBox 2"/>
            <p:cNvSpPr txBox="1"/>
            <p:nvPr/>
          </p:nvSpPr>
          <p:spPr>
            <a:xfrm>
              <a:off x="3685029" y="534085"/>
              <a:ext cx="3105530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Person eats contaminated food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271472" y="1437502"/>
              <a:ext cx="1932645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Person becomes ill</a:t>
              </a:r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092417" y="2340919"/>
              <a:ext cx="2290755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Stool sample collected</a:t>
              </a:r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467053" y="3244336"/>
              <a:ext cx="3541482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Sample tests positive for </a:t>
              </a:r>
              <a:r>
                <a:rPr lang="en-US" i="1" dirty="0" smtClean="0"/>
                <a:t>Salmonella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296782" y="4147753"/>
              <a:ext cx="3882025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Isolate or specimen received at the PHL</a:t>
              </a:r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530628" y="5051170"/>
              <a:ext cx="3414333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Identification of isolated pathogen</a:t>
              </a:r>
              <a:endParaRPr lang="en-US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525691" y="5954587"/>
              <a:ext cx="3424207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Characterization completed at PHL</a:t>
              </a:r>
              <a:endParaRPr lang="en-US" dirty="0"/>
            </a:p>
          </p:txBody>
        </p:sp>
        <p:cxnSp>
          <p:nvCxnSpPr>
            <p:cNvPr id="14" name="Straight Arrow Connector 13"/>
            <p:cNvCxnSpPr>
              <a:stCxn id="3" idx="2"/>
              <a:endCxn id="7" idx="0"/>
            </p:cNvCxnSpPr>
            <p:nvPr/>
          </p:nvCxnSpPr>
          <p:spPr>
            <a:xfrm>
              <a:off x="5237794" y="903417"/>
              <a:ext cx="1" cy="534085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>
              <a:off x="5237794" y="1806834"/>
              <a:ext cx="1" cy="534085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4395634" y="2693909"/>
              <a:ext cx="1" cy="534085"/>
            </a:xfrm>
            <a:prstGeom prst="straightConnector1">
              <a:avLst/>
            </a:prstGeom>
            <a:ln w="3810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>
              <a:off x="5961694" y="2693909"/>
              <a:ext cx="1" cy="534085"/>
            </a:xfrm>
            <a:prstGeom prst="straightConnector1">
              <a:avLst/>
            </a:prstGeom>
            <a:ln w="38100">
              <a:solidFill>
                <a:schemeClr val="accent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>
              <a:off x="4395634" y="4526229"/>
              <a:ext cx="1" cy="534085"/>
            </a:xfrm>
            <a:prstGeom prst="straightConnector1">
              <a:avLst/>
            </a:prstGeom>
            <a:ln w="3810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>
              <a:off x="5961694" y="4526229"/>
              <a:ext cx="1" cy="534085"/>
            </a:xfrm>
            <a:prstGeom prst="straightConnector1">
              <a:avLst/>
            </a:prstGeom>
            <a:ln w="38100">
              <a:solidFill>
                <a:schemeClr val="accent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>
              <a:off x="5237794" y="5420502"/>
              <a:ext cx="1" cy="534085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5535215" y="1006055"/>
              <a:ext cx="223144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chemeClr val="accent1">
                      <a:lumMod val="75000"/>
                    </a:schemeClr>
                  </a:solidFill>
                </a:rPr>
                <a:t>Incubation time = 1 – 4 days</a:t>
              </a:r>
              <a:endParaRPr lang="en-US" sz="14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535215" y="1858712"/>
              <a:ext cx="40972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chemeClr val="accent1">
                      <a:lumMod val="75000"/>
                    </a:schemeClr>
                  </a:solidFill>
                </a:rPr>
                <a:t>Time to contact with health care provider = 1 – 3 days</a:t>
              </a:r>
              <a:endParaRPr lang="en-US" sz="14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117383" y="2808058"/>
              <a:ext cx="315592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chemeClr val="accent1">
                      <a:lumMod val="75000"/>
                    </a:schemeClr>
                  </a:solidFill>
                </a:rPr>
                <a:t>Time to diagnosis using </a:t>
              </a:r>
              <a:r>
                <a:rPr lang="en-US" sz="1400" dirty="0" smtClean="0">
                  <a:solidFill>
                    <a:schemeClr val="accent2">
                      <a:lumMod val="50000"/>
                    </a:schemeClr>
                  </a:solidFill>
                </a:rPr>
                <a:t>CIDT</a:t>
              </a:r>
              <a:r>
                <a:rPr lang="en-US" sz="1400" dirty="0" smtClean="0">
                  <a:solidFill>
                    <a:schemeClr val="accent1">
                      <a:lumMod val="75000"/>
                    </a:schemeClr>
                  </a:solidFill>
                </a:rPr>
                <a:t> = </a:t>
              </a:r>
              <a:r>
                <a:rPr lang="en-US" sz="1400" dirty="0">
                  <a:solidFill>
                    <a:schemeClr val="accent1">
                      <a:lumMod val="75000"/>
                    </a:schemeClr>
                  </a:solidFill>
                </a:rPr>
                <a:t>0</a:t>
              </a:r>
              <a:r>
                <a:rPr lang="en-US" sz="1400" dirty="0" smtClean="0">
                  <a:solidFill>
                    <a:schemeClr val="accent1">
                      <a:lumMod val="75000"/>
                    </a:schemeClr>
                  </a:solidFill>
                </a:rPr>
                <a:t> – 1 day</a:t>
              </a:r>
              <a:endParaRPr lang="en-US" sz="14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936392" y="2808058"/>
              <a:ext cx="333508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chemeClr val="accent1">
                      <a:lumMod val="75000"/>
                    </a:schemeClr>
                  </a:solidFill>
                </a:rPr>
                <a:t>Time to diagnosis using </a:t>
              </a:r>
              <a:r>
                <a:rPr lang="en-US" sz="1400" dirty="0" smtClean="0">
                  <a:solidFill>
                    <a:srgbClr val="00B050"/>
                  </a:solidFill>
                </a:rPr>
                <a:t>culture</a:t>
              </a:r>
              <a:r>
                <a:rPr lang="en-US" sz="1400" dirty="0" smtClean="0">
                  <a:solidFill>
                    <a:schemeClr val="accent1">
                      <a:lumMod val="75000"/>
                    </a:schemeClr>
                  </a:solidFill>
                </a:rPr>
                <a:t> = 2 – 3 days</a:t>
              </a:r>
              <a:endParaRPr lang="en-US" sz="14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cxnSp>
          <p:nvCxnSpPr>
            <p:cNvPr id="28" name="Straight Arrow Connector 27"/>
            <p:cNvCxnSpPr/>
            <p:nvPr/>
          </p:nvCxnSpPr>
          <p:spPr>
            <a:xfrm>
              <a:off x="5237793" y="3652087"/>
              <a:ext cx="1" cy="534085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5535215" y="3739116"/>
              <a:ext cx="20792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chemeClr val="accent1">
                      <a:lumMod val="75000"/>
                    </a:schemeClr>
                  </a:solidFill>
                </a:rPr>
                <a:t>Shipping time = 1 – 3 days</a:t>
              </a:r>
              <a:endParaRPr lang="en-US" sz="14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315503" y="4636004"/>
              <a:ext cx="256846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chemeClr val="accent1">
                      <a:lumMod val="75000"/>
                    </a:schemeClr>
                  </a:solidFill>
                </a:rPr>
                <a:t>Time from </a:t>
              </a:r>
              <a:r>
                <a:rPr lang="en-US" sz="1400" dirty="0" smtClean="0">
                  <a:solidFill>
                    <a:schemeClr val="accent2">
                      <a:lumMod val="50000"/>
                    </a:schemeClr>
                  </a:solidFill>
                </a:rPr>
                <a:t>specimen</a:t>
              </a:r>
              <a:r>
                <a:rPr lang="en-US" sz="1400" dirty="0" smtClean="0">
                  <a:solidFill>
                    <a:schemeClr val="accent1">
                      <a:lumMod val="75000"/>
                    </a:schemeClr>
                  </a:solidFill>
                </a:rPr>
                <a:t> = 2 – 3 days</a:t>
              </a:r>
              <a:endParaRPr lang="en-US" sz="14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919803" y="4636004"/>
              <a:ext cx="235166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chemeClr val="accent1">
                      <a:lumMod val="75000"/>
                    </a:schemeClr>
                  </a:solidFill>
                </a:rPr>
                <a:t>Time from </a:t>
              </a:r>
              <a:r>
                <a:rPr lang="en-US" sz="1400" dirty="0" smtClean="0">
                  <a:solidFill>
                    <a:srgbClr val="00B050"/>
                  </a:solidFill>
                </a:rPr>
                <a:t>isolate</a:t>
              </a:r>
              <a:r>
                <a:rPr lang="en-US" sz="1400" dirty="0" smtClean="0">
                  <a:solidFill>
                    <a:schemeClr val="accent1">
                      <a:lumMod val="75000"/>
                    </a:schemeClr>
                  </a:solidFill>
                </a:rPr>
                <a:t> = 0 – 1 days</a:t>
              </a:r>
              <a:endParaRPr lang="en-US" sz="14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535215" y="5510776"/>
              <a:ext cx="30274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chemeClr val="accent1">
                      <a:lumMod val="75000"/>
                    </a:schemeClr>
                  </a:solidFill>
                </a:rPr>
                <a:t>Time to characterization* = </a:t>
              </a:r>
              <a:r>
                <a:rPr lang="en-US" sz="1400" dirty="0">
                  <a:solidFill>
                    <a:schemeClr val="accent1">
                      <a:lumMod val="75000"/>
                    </a:schemeClr>
                  </a:solidFill>
                </a:rPr>
                <a:t>4</a:t>
              </a:r>
              <a:r>
                <a:rPr lang="en-US" sz="1400" dirty="0" smtClean="0">
                  <a:solidFill>
                    <a:schemeClr val="accent1">
                      <a:lumMod val="75000"/>
                    </a:schemeClr>
                  </a:solidFill>
                </a:rPr>
                <a:t> – 10 days</a:t>
              </a:r>
              <a:endParaRPr lang="en-US" sz="14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7393595" y="5874094"/>
            <a:ext cx="462415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accent1">
                    <a:lumMod val="75000"/>
                  </a:schemeClr>
                </a:solidFill>
              </a:rPr>
              <a:t>*</a:t>
            </a:r>
            <a:r>
              <a:rPr lang="en-US" sz="1400" dirty="0" smtClean="0"/>
              <a:t> </a:t>
            </a:r>
            <a:r>
              <a:rPr lang="en-US" sz="1400" dirty="0" smtClean="0">
                <a:solidFill>
                  <a:schemeClr val="accent1">
                    <a:lumMod val="75000"/>
                  </a:schemeClr>
                </a:solidFill>
              </a:rPr>
              <a:t>Time to complete characterization from an isolate: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accent1">
                    <a:lumMod val="75000"/>
                  </a:schemeClr>
                </a:solidFill>
              </a:rPr>
              <a:t>Traditional serotyping = 2 days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accent1">
                    <a:lumMod val="75000"/>
                  </a:schemeClr>
                </a:solidFill>
              </a:rPr>
              <a:t>PFGE = 1 day (can be performed in parallel to serotyping)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accent1">
                    <a:lumMod val="75000"/>
                  </a:schemeClr>
                </a:solidFill>
              </a:rPr>
              <a:t>WGS = 4-10 days</a:t>
            </a:r>
          </a:p>
        </p:txBody>
      </p:sp>
    </p:spTree>
    <p:extLst>
      <p:ext uri="{BB962C8B-B14F-4D97-AF65-F5344CB8AC3E}">
        <p14:creationId xmlns:p14="http://schemas.microsoft.com/office/powerpoint/2010/main" val="3698107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134</Words>
  <Application>Microsoft Office PowerPoint</Application>
  <PresentationFormat>Widescreen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State of Minnesota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Medus, Carlota (MDH)</dc:creator>
  <cp:lastModifiedBy>Medus, Carlota (MDH)</cp:lastModifiedBy>
  <cp:revision>4</cp:revision>
  <dcterms:created xsi:type="dcterms:W3CDTF">2018-10-12T22:49:52Z</dcterms:created>
  <dcterms:modified xsi:type="dcterms:W3CDTF">2018-10-12T23:09:10Z</dcterms:modified>
</cp:coreProperties>
</file>