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7.xml" ContentType="application/vnd.openxmlformats-officedocument.presentationml.notesSlid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style3.xml" ContentType="application/vnd.ms-office.chartstyle+xml"/>
  <Override PartName="/ppt/charts/chart4.xml" ContentType="application/vnd.openxmlformats-officedocument.drawingml.chart+xml"/>
  <Override PartName="/ppt/charts/colors2.xml" ContentType="application/vnd.ms-office.chartcolorstyle+xml"/>
  <Override PartName="/ppt/charts/colors3.xml" ContentType="application/vnd.ms-office.chartcolorstyle+xml"/>
  <Override PartName="/ppt/charts/chart5.xml" ContentType="application/vnd.openxmlformats-officedocument.drawingml.chart+xml"/>
  <Override PartName="/ppt/handoutMasters/handoutMaster1.xml" ContentType="application/vnd.openxmlformats-officedocument.presentationml.handoutMaster+xml"/>
  <Override PartName="/ppt/charts/chart6.xml" ContentType="application/vnd.openxmlformats-officedocument.drawingml.chart+xml"/>
  <Override PartName="/ppt/charts/style2.xml" ContentType="application/vnd.ms-office.chartstyle+xml"/>
  <Override PartName="/ppt/charts/chart3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7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7.xml" ContentType="application/vnd.openxmlformats-officedocument.presentationml.tags+xml"/>
  <Override PartName="/ppt/tags/tag18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7.xml" ContentType="application/vnd.openxmlformats-officedocument.presentationml.tags+xml"/>
  <Override PartName="/docProps/custom.xml" ContentType="application/vnd.openxmlformats-officedocument.custom-properties+xml"/>
  <Override PartName="/ppt/tags/tag1.xml" ContentType="application/vnd.openxmlformats-officedocument.presentationml.tags+xml"/>
  <Override PartName="/ppt/tags/tag16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0.xml" ContentType="application/vnd.openxmlformats-officedocument.presentationml.tags+xml"/>
  <Override PartName="/ppt/tags/tag4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3.xml" ContentType="application/vnd.openxmlformats-officedocument.presentationml.tags+xml"/>
  <Override PartName="/ppt/tags/tag15.xml" ContentType="application/vnd.openxmlformats-officedocument.presentationml.tags+xml"/>
  <Override PartName="/ppt/tags/tag1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35" r:id="rId2"/>
    <p:sldId id="336" r:id="rId3"/>
    <p:sldId id="337" r:id="rId4"/>
    <p:sldId id="338" r:id="rId5"/>
    <p:sldId id="339" r:id="rId6"/>
    <p:sldId id="340" r:id="rId7"/>
    <p:sldId id="326" r:id="rId8"/>
    <p:sldId id="332" r:id="rId9"/>
    <p:sldId id="327" r:id="rId10"/>
    <p:sldId id="320" r:id="rId11"/>
    <p:sldId id="333" r:id="rId12"/>
    <p:sldId id="321" r:id="rId13"/>
    <p:sldId id="322" r:id="rId14"/>
    <p:sldId id="307" r:id="rId15"/>
    <p:sldId id="334" r:id="rId16"/>
    <p:sldId id="329" r:id="rId17"/>
    <p:sldId id="342" r:id="rId18"/>
    <p:sldId id="341" r:id="rId1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chang" initials="A" lastIdx="4" clrIdx="0"/>
  <p:cmAuthor id="1" name="Amy Chang" initials="AC" lastIdx="6" clrIdx="1"/>
  <p:cmAuthor id="2" name="Jennifer Li" initials="JL" lastIdx="8" clrIdx="2">
    <p:extLst>
      <p:ext uri="{19B8F6BF-5375-455C-9EA6-DF929625EA0E}">
        <p15:presenceInfo xmlns:p15="http://schemas.microsoft.com/office/powerpoint/2012/main" userId="S-1-5-21-866079176-1098998374-518595180-11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9C1"/>
    <a:srgbClr val="E1E7E9"/>
    <a:srgbClr val="FF00FF"/>
    <a:srgbClr val="E8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48" autoAdjust="0"/>
    <p:restoredTop sz="76207" autoAdjust="0"/>
  </p:normalViewPr>
  <p:slideViewPr>
    <p:cSldViewPr>
      <p:cViewPr varScale="1">
        <p:scale>
          <a:sx n="84" d="100"/>
          <a:sy n="84" d="100"/>
        </p:scale>
        <p:origin x="175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Sessions by Year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2016*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4323</c:v>
                </c:pt>
                <c:pt idx="1">
                  <c:v>6257</c:v>
                </c:pt>
                <c:pt idx="2">
                  <c:v>7126</c:v>
                </c:pt>
                <c:pt idx="3">
                  <c:v>5918</c:v>
                </c:pt>
                <c:pt idx="4">
                  <c:v>8208</c:v>
                </c:pt>
                <c:pt idx="5">
                  <c:v>7142</c:v>
                </c:pt>
                <c:pt idx="6">
                  <c:v>7490</c:v>
                </c:pt>
                <c:pt idx="7">
                  <c:v>6206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35-4E8C-B431-E467E2DD5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5657688"/>
        <c:axId val="585658472"/>
      </c:lineChart>
      <c:catAx>
        <c:axId val="58565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658472"/>
        <c:crosses val="autoZero"/>
        <c:auto val="1"/>
        <c:lblAlgn val="ctr"/>
        <c:lblOffset val="100"/>
        <c:noMultiLvlLbl val="0"/>
      </c:catAx>
      <c:valAx>
        <c:axId val="58565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65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200" dirty="0"/>
              <a:t>% Ne</a:t>
            </a:r>
            <a:r>
              <a:rPr lang="en-US" sz="2200" baseline="0" dirty="0"/>
              <a:t>w Visits </a:t>
            </a:r>
            <a:r>
              <a:rPr lang="en-US" sz="2200" dirty="0"/>
              <a:t>by Year</a:t>
            </a:r>
          </a:p>
        </c:rich>
      </c:tx>
      <c:layout>
        <c:manualLayout>
          <c:xMode val="edge"/>
          <c:yMode val="edge"/>
          <c:x val="0.29763737644496568"/>
          <c:y val="1.724137931034482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643030658401742"/>
          <c:y val="0.12169562856367104"/>
          <c:w val="0.87052004802591154"/>
          <c:h val="0.7505072857272144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Visitors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1.6666666666666668E-3"/>
                  <c:y val="-4.8850574712643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797-4AAD-9D5F-3DEE58F343B8}"/>
                </c:ext>
              </c:extLst>
            </c:dLbl>
            <c:dLbl>
              <c:idx val="1"/>
              <c:layout>
                <c:manualLayout>
                  <c:x val="-6.2092257217847772E-2"/>
                  <c:y val="8.9080459770114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97-4AAD-9D5F-3DEE58F343B8}"/>
                </c:ext>
              </c:extLst>
            </c:dLbl>
            <c:dLbl>
              <c:idx val="2"/>
              <c:layout>
                <c:manualLayout>
                  <c:x val="-4.5319160104986878E-2"/>
                  <c:y val="4.597701149425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797-4AAD-9D5F-3DEE58F343B8}"/>
                </c:ext>
              </c:extLst>
            </c:dLbl>
            <c:dLbl>
              <c:idx val="3"/>
              <c:layout>
                <c:manualLayout>
                  <c:x val="-2.0000000000000059E-2"/>
                  <c:y val="5.1724137931034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797-4AAD-9D5F-3DEE58F343B8}"/>
                </c:ext>
              </c:extLst>
            </c:dLbl>
            <c:dLbl>
              <c:idx val="4"/>
              <c:layout>
                <c:manualLayout>
                  <c:x val="-5.3191489361703427E-3"/>
                  <c:y val="6.32183908045977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797-4AAD-9D5F-3DEE58F343B8}"/>
                </c:ext>
              </c:extLst>
            </c:dLbl>
            <c:dLbl>
              <c:idx val="5"/>
              <c:layout>
                <c:manualLayout>
                  <c:x val="-2.1666666666666667E-2"/>
                  <c:y val="-6.6091954022988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797-4AAD-9D5F-3DEE58F343B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numCache>
            </c:numRef>
          </c:cat>
          <c:val>
            <c:numRef>
              <c:f>Sheet1!$B$2:$B$9</c:f>
              <c:numCache>
                <c:formatCode>#,##0.00</c:formatCode>
                <c:ptCount val="8"/>
                <c:pt idx="0">
                  <c:v>85.8</c:v>
                </c:pt>
                <c:pt idx="1">
                  <c:v>85</c:v>
                </c:pt>
                <c:pt idx="2">
                  <c:v>81.099999999999994</c:v>
                </c:pt>
                <c:pt idx="3">
                  <c:v>81.599999999999994</c:v>
                </c:pt>
                <c:pt idx="4">
                  <c:v>83.2</c:v>
                </c:pt>
                <c:pt idx="5" formatCode="General">
                  <c:v>83.2</c:v>
                </c:pt>
                <c:pt idx="6" formatCode="General">
                  <c:v>82.3</c:v>
                </c:pt>
                <c:pt idx="7" formatCode="General">
                  <c:v>66.599999999999994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797-4AAD-9D5F-3DEE58F34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5658080"/>
        <c:axId val="585659256"/>
      </c:lineChart>
      <c:catAx>
        <c:axId val="585658080"/>
        <c:scaling>
          <c:orientation val="minMax"/>
        </c:scaling>
        <c:delete val="0"/>
        <c:axPos val="b"/>
        <c:minorGridlines>
          <c:spPr>
            <a:ln>
              <a:noFill/>
            </a:ln>
          </c:spPr>
        </c:min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585659256"/>
        <c:crosses val="autoZero"/>
        <c:auto val="1"/>
        <c:lblAlgn val="ctr"/>
        <c:lblOffset val="100"/>
        <c:noMultiLvlLbl val="0"/>
      </c:catAx>
      <c:valAx>
        <c:axId val="585659256"/>
        <c:scaling>
          <c:orientation val="minMax"/>
          <c:min val="65"/>
        </c:scaling>
        <c:delete val="0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spPr>
          <a:ln>
            <a:noFill/>
          </a:ln>
        </c:spPr>
        <c:crossAx val="585658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2016*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EE-4C3A-8484-8F5636196EF8}"/>
              </c:ext>
            </c:extLst>
          </c:dPt>
          <c:dPt>
            <c:idx val="1"/>
            <c:bubble3D val="0"/>
            <c:explosion val="1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EE-4C3A-8484-8F5636196EF8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4EE-4C3A-8484-8F5636196EF8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4EE-4C3A-8484-8F5636196E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Direct</c:v>
                </c:pt>
                <c:pt idx="1">
                  <c:v>Organic</c:v>
                </c:pt>
                <c:pt idx="2">
                  <c:v>Referral</c:v>
                </c:pt>
                <c:pt idx="3">
                  <c:v>Social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35.51</c:v>
                </c:pt>
                <c:pt idx="1">
                  <c:v>40.85</c:v>
                </c:pt>
                <c:pt idx="2">
                  <c:v>23.35</c:v>
                </c:pt>
                <c:pt idx="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EE-4C3A-8484-8F5636196E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2015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63-47C1-A009-0A081D1E445F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C63-47C1-A009-0A081D1E445F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C63-47C1-A009-0A081D1E445F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C63-47C1-A009-0A081D1E445F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63-47C1-A009-0A081D1E445F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63-47C1-A009-0A081D1E445F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63-47C1-A009-0A081D1E445F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C63-47C1-A009-0A081D1E44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Direct</c:v>
                </c:pt>
                <c:pt idx="1">
                  <c:v>Organic</c:v>
                </c:pt>
                <c:pt idx="2">
                  <c:v>Referral</c:v>
                </c:pt>
                <c:pt idx="3">
                  <c:v>Social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41.2</c:v>
                </c:pt>
                <c:pt idx="1">
                  <c:v>35.799999999999997</c:v>
                </c:pt>
                <c:pt idx="2">
                  <c:v>22.5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63-47C1-A009-0A081D1E4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Landing</c:v>
                </c:pt>
              </c:strCache>
            </c:strRef>
          </c:tx>
          <c:spPr>
            <a:solidFill>
              <a:srgbClr val="E80202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Sheet1!$B$2</c:f>
              <c:numCache>
                <c:formatCode>0.00%</c:formatCode>
                <c:ptCount val="1"/>
                <c:pt idx="0">
                  <c:v>0.2656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2-40DB-9EC2-A7D80A373C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Clearinghouse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Sheet1!$C$2</c:f>
              <c:numCache>
                <c:formatCode>0.00%</c:formatCode>
                <c:ptCount val="1"/>
                <c:pt idx="0">
                  <c:v>0.21820000000000001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42-40DB-9EC2-A7D80A373C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Toolkit</c:v>
                </c:pt>
              </c:strCache>
            </c:strRef>
          </c:tx>
          <c:spPr>
            <a:solidFill>
              <a:srgbClr val="0079C1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Sheet1!$D$2</c:f>
              <c:numCache>
                <c:formatCode>0.00%</c:formatCode>
                <c:ptCount val="1"/>
                <c:pt idx="0">
                  <c:v>0.13619999999999999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42-40DB-9EC2-A7D80A373C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Guidelines</c:v>
                </c:pt>
              </c:strCache>
            </c:strRef>
          </c:tx>
          <c:spPr>
            <a:solidFill>
              <a:srgbClr val="FF00FF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Sheet1!$E$2</c:f>
              <c:numCache>
                <c:formatCode>0.00%</c:formatCode>
                <c:ptCount val="1"/>
                <c:pt idx="0">
                  <c:v>9.5699999999999993E-2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42-40DB-9EC2-A7D80A373C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Current Projects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Sheet1!$F$2</c:f>
              <c:numCache>
                <c:formatCode>0.00%</c:formatCode>
                <c:ptCount val="1"/>
                <c:pt idx="0">
                  <c:v>5.79E-2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42-40DB-9EC2-A7D80A373C1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Industry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Sheet1!$G$2</c:f>
              <c:numCache>
                <c:formatCode>0.00%</c:formatCode>
                <c:ptCount val="1"/>
                <c:pt idx="0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42-40DB-9EC2-A7D80A373C1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About CIFOR</c:v>
                </c:pt>
              </c:strCache>
            </c:strRef>
          </c:tx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Sheet1!$H$2</c:f>
              <c:numCache>
                <c:formatCode>0.00%</c:formatCode>
                <c:ptCount val="1"/>
                <c:pt idx="0">
                  <c:v>2.9499999999999998E-2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42-40DB-9EC2-A7D80A373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660824"/>
        <c:axId val="585661216"/>
      </c:barChart>
      <c:catAx>
        <c:axId val="585660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85661216"/>
        <c:crosses val="autoZero"/>
        <c:auto val="1"/>
        <c:lblAlgn val="ctr"/>
        <c:lblOffset val="100"/>
        <c:noMultiLvlLbl val="0"/>
      </c:catAx>
      <c:valAx>
        <c:axId val="58566121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5856608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500" baseline="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Clearinghouse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Sheet1!$B$2</c:f>
              <c:numCache>
                <c:formatCode>0.00%</c:formatCode>
                <c:ptCount val="1"/>
                <c:pt idx="0">
                  <c:v>0.18559999999999999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E-424C-B16D-C234DCD896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Landing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Sheet1!$C$2</c:f>
              <c:numCache>
                <c:formatCode>0.00%</c:formatCode>
                <c:ptCount val="1"/>
                <c:pt idx="0">
                  <c:v>0.1847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1E-424C-B16D-C234DCD896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Toolkit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Sheet1!$D$2</c:f>
              <c:numCache>
                <c:formatCode>0.00%</c:formatCode>
                <c:ptCount val="1"/>
                <c:pt idx="0">
                  <c:v>0.1515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1E-424C-B16D-C234DCD896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Current Projects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Sheet1!$E$2</c:f>
              <c:numCache>
                <c:formatCode>0.00%</c:formatCode>
                <c:ptCount val="1"/>
                <c:pt idx="0">
                  <c:v>7.6600000000000001E-2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1E-424C-B16D-C234DCD896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Guidelines</c:v>
                </c:pt>
              </c:strCache>
            </c:strRef>
          </c:tx>
          <c:spPr>
            <a:solidFill>
              <a:srgbClr val="FF00FF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Sheet1!$F$2</c:f>
              <c:numCache>
                <c:formatCode>0.00%</c:formatCode>
                <c:ptCount val="1"/>
                <c:pt idx="0">
                  <c:v>7.2800000000000004E-2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1E-424C-B16D-C234DCD896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OUE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Sheet1!$G$2</c:f>
              <c:numCache>
                <c:formatCode>0.00%</c:formatCode>
                <c:ptCount val="1"/>
                <c:pt idx="0">
                  <c:v>4.8099999999999997E-2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1E-424C-B16D-C234DCD896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Industry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2016</c:v>
                </c:pt>
              </c:numCache>
            </c:numRef>
          </c:cat>
          <c:val>
            <c:numRef>
              <c:f>Sheet1!$H$2</c:f>
              <c:numCache>
                <c:formatCode>0.00%</c:formatCode>
                <c:ptCount val="1"/>
                <c:pt idx="0">
                  <c:v>4.6899999999999997E-2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1E-424C-B16D-C234DCD89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662000"/>
        <c:axId val="585662392"/>
      </c:barChart>
      <c:catAx>
        <c:axId val="585662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aseline="0"/>
            </a:pPr>
            <a:endParaRPr lang="en-US"/>
          </a:p>
        </c:txPr>
        <c:crossAx val="585662392"/>
        <c:crosses val="autoZero"/>
        <c:auto val="1"/>
        <c:lblAlgn val="ctr"/>
        <c:lblOffset val="100"/>
        <c:noMultiLvlLbl val="0"/>
      </c:catAx>
      <c:valAx>
        <c:axId val="585662392"/>
        <c:scaling>
          <c:orientation val="minMax"/>
          <c:max val="0.30000000000000004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500" baseline="0"/>
            </a:pPr>
            <a:endParaRPr lang="en-US"/>
          </a:p>
        </c:txPr>
        <c:crossAx val="58566200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50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Clearinghouse Tools</a:t>
            </a:r>
            <a:r>
              <a:rPr lang="en-US" baseline="0" dirty="0"/>
              <a:t> Total</a:t>
            </a:r>
            <a:r>
              <a:rPr lang="en-US" dirty="0"/>
              <a:t> Hits Annually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Hits</c:v>
                </c:pt>
              </c:strCache>
            </c:strRef>
          </c:tx>
          <c:spPr>
            <a:ln>
              <a:solidFill>
                <a:srgbClr val="E80202"/>
              </a:solidFill>
            </a:ln>
          </c:spPr>
          <c:marker>
            <c:spPr>
              <a:solidFill>
                <a:srgbClr val="E80202"/>
              </a:solidFill>
              <a:ln>
                <a:solidFill>
                  <a:srgbClr val="E80202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834</c:v>
                </c:pt>
                <c:pt idx="1">
                  <c:v>4357</c:v>
                </c:pt>
                <c:pt idx="2">
                  <c:v>13637</c:v>
                </c:pt>
                <c:pt idx="3">
                  <c:v>15749</c:v>
                </c:pt>
                <c:pt idx="4" formatCode="#,##0">
                  <c:v>17383</c:v>
                </c:pt>
                <c:pt idx="5" formatCode="#,##0">
                  <c:v>41086</c:v>
                </c:pt>
                <c:pt idx="6" formatCode="#,##0">
                  <c:v>82411</c:v>
                </c:pt>
                <c:pt idx="7" formatCode="#,##0">
                  <c:v>95945</c:v>
                </c:pt>
                <c:pt idx="8" formatCode="#,##0">
                  <c:v>62232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FC-446B-AC14-A12DBCF05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5663176"/>
        <c:axId val="585663568"/>
      </c:lineChart>
      <c:catAx>
        <c:axId val="585663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85663568"/>
        <c:crosses val="autoZero"/>
        <c:auto val="1"/>
        <c:lblAlgn val="ctr"/>
        <c:lblOffset val="100"/>
        <c:noMultiLvlLbl val="0"/>
      </c:catAx>
      <c:valAx>
        <c:axId val="585663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856631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B652641-6A7D-4DAB-A4CB-5A3A335DE368}" type="datetimeFigureOut">
              <a:rPr lang="en-US"/>
              <a:pPr>
                <a:defRPr/>
              </a:pPr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94D8CCF-3E48-4FBF-B463-52B193E38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28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4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7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D266EE2-765E-477F-B25B-DE1B32E3FC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08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opedia.com/TERM/I/IP_address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webopedia.com/TERM/W/Web_site.html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857D17-E05E-4968-92B4-4FF85F54ED4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267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828BF39-BA0F-4CF1-A870-6B3456F5F286}" type="slidenum">
              <a:rPr lang="en-US" sz="1200"/>
              <a:pPr algn="r"/>
              <a:t>1</a:t>
            </a:fld>
            <a:endParaRPr lang="en-US" sz="1200"/>
          </a:p>
        </p:txBody>
      </p:sp>
      <p:sp>
        <p:nvSpPr>
          <p:cNvPr id="11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-"/>
            </a:pPr>
            <a:endParaRPr lang="en-US" baseline="0" dirty="0"/>
          </a:p>
          <a:p>
            <a:pPr eaLnBrk="1" hangingPunct="1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750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2438E7-959D-447A-95FB-663B4CAF7F4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FA782A0-8F45-4C9A-A4F1-D078C22EB2BE}" type="slidenum">
              <a:rPr lang="en-US" sz="1200"/>
              <a:pPr algn="r"/>
              <a:t>2</a:t>
            </a:fld>
            <a:endParaRPr lang="en-US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</a:rPr>
              <a:t>A session is the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activity that a user with a unique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3"/>
              </a:rPr>
              <a:t>IP address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spends on a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4"/>
              </a:rPr>
              <a:t>Web site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during a specified period of time. </a:t>
            </a:r>
          </a:p>
          <a:p>
            <a:pPr eaLnBrk="1" hangingPunct="1"/>
            <a:endParaRPr lang="en-US" sz="1200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6,206 sessions  as of Sept. 7, 2016. </a:t>
            </a:r>
          </a:p>
        </p:txBody>
      </p:sp>
    </p:spTree>
    <p:extLst>
      <p:ext uri="{BB962C8B-B14F-4D97-AF65-F5344CB8AC3E}">
        <p14:creationId xmlns:p14="http://schemas.microsoft.com/office/powerpoint/2010/main" val="3377647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2438E7-959D-447A-95FB-663B4CAF7F4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FA782A0-8F45-4C9A-A4F1-D078C22EB2BE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effectLst/>
              </a:rPr>
              <a:t>An estimate of the percentage of first time visits</a:t>
            </a:r>
            <a:r>
              <a:rPr lang="en-US" baseline="0" dirty="0">
                <a:effectLst/>
              </a:rPr>
              <a:t> by sessions. % is level throughout the  year and indicates that most visitors are new users. </a:t>
            </a: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2009 – 85.</a:t>
            </a: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2010 – 85%</a:t>
            </a: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2011 – 81.1%</a:t>
            </a: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2012-81.6%</a:t>
            </a: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2013 – 83.2</a:t>
            </a: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2014- 83.2</a:t>
            </a: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2015 – 82.5</a:t>
            </a: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2016 – 66.10% as of Sept 7</a:t>
            </a:r>
          </a:p>
          <a:p>
            <a:pPr eaLnBrk="1" hangingPunct="1"/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34530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26DBA-38A8-4D93-9AA7-69D3B4E57DE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6E4036D-2ED4-49EE-981C-E669FFFE13F1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Wingdings" pitchFamily="2" charset="2"/>
              </a:rPr>
              <a:t>Organic search – including</a:t>
            </a:r>
            <a:r>
              <a:rPr lang="en-US" baseline="0" dirty="0">
                <a:sym typeface="Wingdings" pitchFamily="2" charset="2"/>
              </a:rPr>
              <a:t> search terms for </a:t>
            </a:r>
            <a:r>
              <a:rPr lang="en-US" baseline="0" dirty="0" err="1">
                <a:sym typeface="Wingdings" pitchFamily="2" charset="2"/>
              </a:rPr>
              <a:t>Cifor</a:t>
            </a:r>
            <a:r>
              <a:rPr lang="en-US" baseline="0" dirty="0">
                <a:sym typeface="Wingdings" pitchFamily="2" charset="2"/>
              </a:rPr>
              <a:t>, </a:t>
            </a:r>
            <a:r>
              <a:rPr lang="en-US" baseline="0" dirty="0" err="1">
                <a:sym typeface="Wingdings" pitchFamily="2" charset="2"/>
              </a:rPr>
              <a:t>cifor</a:t>
            </a:r>
            <a:r>
              <a:rPr lang="en-US" baseline="0" dirty="0">
                <a:sym typeface="Wingdings" pitchFamily="2" charset="2"/>
              </a:rPr>
              <a:t> toolkits, CIFOR spelled out</a:t>
            </a:r>
            <a:endParaRPr lang="en-US" dirty="0">
              <a:sym typeface="Wingdings" pitchFamily="2" charset="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Wingdings" pitchFamily="2" charset="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Wingdings" pitchFamily="2" charset="2"/>
              </a:rPr>
              <a:t>2015 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Direct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Organic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Social (0.5%)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Referral 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CDC.gov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NEHA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CSTE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Apec.org (</a:t>
            </a:r>
            <a:r>
              <a:rPr lang="en-US" dirty="0" err="1">
                <a:sym typeface="Wingdings" pitchFamily="2" charset="2"/>
              </a:rPr>
              <a:t>asia</a:t>
            </a:r>
            <a:r>
              <a:rPr lang="en-US" baseline="0" dirty="0">
                <a:sym typeface="Wingdings" pitchFamily="2" charset="2"/>
              </a:rPr>
              <a:t> pacific economic cooperation—food safety cooperation forum) –links </a:t>
            </a:r>
            <a:r>
              <a:rPr lang="en-US" baseline="0" dirty="0" err="1">
                <a:sym typeface="Wingdings" pitchFamily="2" charset="2"/>
              </a:rPr>
              <a:t>cifor</a:t>
            </a:r>
            <a:r>
              <a:rPr lang="en-US" baseline="0" dirty="0">
                <a:sym typeface="Wingdings" pitchFamily="2" charset="2"/>
              </a:rPr>
              <a:t> toolkit</a:t>
            </a:r>
            <a:endParaRPr lang="en-US" dirty="0">
              <a:sym typeface="Wingdings" pitchFamily="2" charset="2"/>
            </a:endParaRP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NACCHO.org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dirty="0">
              <a:sym typeface="Wingdings" pitchFamily="2" charset="2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dirty="0">
                <a:sym typeface="Wingdings" pitchFamily="2" charset="2"/>
              </a:rPr>
              <a:t>2016: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ym typeface="Wingdings" pitchFamily="2" charset="2"/>
              </a:rPr>
              <a:t>Organic</a:t>
            </a:r>
            <a:r>
              <a:rPr lang="en-US" baseline="0" dirty="0">
                <a:sym typeface="Wingdings" pitchFamily="2" charset="2"/>
              </a:rPr>
              <a:t> search -</a:t>
            </a:r>
            <a:r>
              <a:rPr lang="en-US" dirty="0">
                <a:sym typeface="Wingdings" pitchFamily="2" charset="2"/>
              </a:rPr>
              <a:t> including</a:t>
            </a:r>
            <a:r>
              <a:rPr lang="en-US" baseline="0" dirty="0">
                <a:sym typeface="Wingdings" pitchFamily="2" charset="2"/>
              </a:rPr>
              <a:t> search terms for </a:t>
            </a:r>
            <a:r>
              <a:rPr lang="en-US" baseline="0" dirty="0" err="1">
                <a:sym typeface="Wingdings" pitchFamily="2" charset="2"/>
              </a:rPr>
              <a:t>Cifor</a:t>
            </a:r>
            <a:r>
              <a:rPr lang="en-US" baseline="0" dirty="0">
                <a:sym typeface="Wingdings" pitchFamily="2" charset="2"/>
              </a:rPr>
              <a:t>, </a:t>
            </a:r>
            <a:r>
              <a:rPr lang="en-US" baseline="0" dirty="0" err="1">
                <a:sym typeface="Wingdings" pitchFamily="2" charset="2"/>
              </a:rPr>
              <a:t>cifor</a:t>
            </a:r>
            <a:r>
              <a:rPr lang="en-US" baseline="0" dirty="0">
                <a:sym typeface="Wingdings" pitchFamily="2" charset="2"/>
              </a:rPr>
              <a:t> toolkits, CIFOR spelled out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>
                <a:sym typeface="Wingdings" pitchFamily="2" charset="2"/>
              </a:rPr>
              <a:t>Direct to CIFOR website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>
                <a:sym typeface="Wingdings" pitchFamily="2" charset="2"/>
              </a:rPr>
              <a:t>Social (0.1)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>
                <a:sym typeface="Wingdings" pitchFamily="2" charset="2"/>
              </a:rPr>
              <a:t>Referral 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>
                <a:sym typeface="Wingdings" pitchFamily="2" charset="2"/>
              </a:rPr>
              <a:t>Cdc.gov (35.33%)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>
                <a:sym typeface="Wingdings" pitchFamily="2" charset="2"/>
              </a:rPr>
              <a:t>NACCHO Healthy people Healthy places blog (4.42%)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>
                <a:sym typeface="Wingdings" pitchFamily="2" charset="2"/>
              </a:rPr>
              <a:t>Wire restaurant (3.93%)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>
                <a:sym typeface="Wingdings" pitchFamily="2" charset="2"/>
              </a:rPr>
              <a:t>NEHA 3.31%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>
                <a:sym typeface="Wingdings" pitchFamily="2" charset="2"/>
              </a:rPr>
              <a:t>Michigan.gov 2.83%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>
              <a:sym typeface="Wingdings" pitchFamily="2" charset="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en-US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30826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26DBA-38A8-4D93-9AA7-69D3B4E57DE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6E4036D-2ED4-49EE-981C-E669FFFE13F1}" type="slidenum">
              <a:rPr lang="en-US" sz="1200"/>
              <a:pPr algn="r"/>
              <a:t>5</a:t>
            </a:fld>
            <a:endParaRPr lang="en-US" sz="12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0000"/>
                </a:solidFill>
                <a:sym typeface="Wingdings" pitchFamily="2" charset="2"/>
              </a:rPr>
              <a:t>List the top pages according to percentages-unique </a:t>
            </a:r>
            <a:r>
              <a:rPr lang="en-US" b="0" dirty="0" err="1">
                <a:solidFill>
                  <a:srgbClr val="FF0000"/>
                </a:solidFill>
                <a:sym typeface="Wingdings" pitchFamily="2" charset="2"/>
              </a:rPr>
              <a:t>pageviews</a:t>
            </a:r>
            <a:endParaRPr lang="en-US" b="0" dirty="0">
              <a:solidFill>
                <a:srgbClr val="FF0000"/>
              </a:solidFill>
              <a:sym typeface="Wingdings" pitchFamily="2" charset="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0000"/>
                </a:solidFill>
                <a:sym typeface="Wingdings" pitchFamily="2" charset="2"/>
              </a:rPr>
              <a:t>“other” –</a:t>
            </a: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 other webpages on the CIFOR webpage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en-US" b="0" baseline="0" dirty="0">
              <a:solidFill>
                <a:srgbClr val="FF0000"/>
              </a:solidFill>
              <a:sym typeface="Wingdings" pitchFamily="2" charset="2"/>
            </a:endParaRP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OUE page emerged as one of the top 7 pages viewed in 2016.  Otherwise, top pages for 2015 and 2016 are pretty consistent – clearinghouse, landing page, toolkit, guidelines, industry, current projects page. </a:t>
            </a:r>
          </a:p>
        </p:txBody>
      </p:sp>
    </p:spTree>
    <p:extLst>
      <p:ext uri="{BB962C8B-B14F-4D97-AF65-F5344CB8AC3E}">
        <p14:creationId xmlns:p14="http://schemas.microsoft.com/office/powerpoint/2010/main" val="2335602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2438E7-959D-447A-95FB-663B4CAF7F4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FA782A0-8F45-4C9A-A4F1-D078C22EB2BE}" type="slidenum">
              <a:rPr lang="en-US" sz="1200"/>
              <a:pPr algn="r"/>
              <a:t>6</a:t>
            </a:fld>
            <a:endParaRPr lang="en-US" sz="12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*Numbers reflect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annual views not cumulative. </a:t>
            </a:r>
            <a:endParaRPr lang="en-US" sz="1200" b="0" i="0" u="none" strike="noStrike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eaLnBrk="1" hangingPunct="1"/>
            <a:endParaRPr lang="en-US" sz="1200" b="0" i="0" u="none" strike="noStrike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pPr eaLnBrk="1" hangingPunct="1"/>
            <a:r>
              <a:rPr lang="en-US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2008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834</a:t>
            </a:r>
            <a:r>
              <a:rPr lang="en-US" dirty="0"/>
              <a:t> </a:t>
            </a:r>
          </a:p>
          <a:p>
            <a:pPr eaLnBrk="1" hangingPunct="1"/>
            <a:r>
              <a:rPr lang="en-US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2009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4357</a:t>
            </a:r>
            <a:r>
              <a:rPr lang="en-US" dirty="0"/>
              <a:t> </a:t>
            </a:r>
          </a:p>
          <a:p>
            <a:pPr eaLnBrk="1" hangingPunct="1"/>
            <a:r>
              <a:rPr lang="en-US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2010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13637</a:t>
            </a:r>
            <a:r>
              <a:rPr lang="en-US" dirty="0"/>
              <a:t> </a:t>
            </a:r>
          </a:p>
          <a:p>
            <a:pPr eaLnBrk="1" hangingPunct="1"/>
            <a:r>
              <a:rPr lang="en-US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2011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12697</a:t>
            </a:r>
            <a:r>
              <a:rPr lang="en-US" dirty="0"/>
              <a:t> </a:t>
            </a:r>
          </a:p>
          <a:p>
            <a:pPr eaLnBrk="1" hangingPunct="1"/>
            <a:r>
              <a:rPr lang="en-US" dirty="0">
                <a:sym typeface="Wingdings" pitchFamily="2" charset="2"/>
              </a:rPr>
              <a:t>2012</a:t>
            </a:r>
            <a:r>
              <a:rPr lang="en-US" baseline="0" dirty="0">
                <a:sym typeface="Wingdings" pitchFamily="2" charset="2"/>
              </a:rPr>
              <a:t> 17,383</a:t>
            </a:r>
          </a:p>
          <a:p>
            <a:pPr eaLnBrk="1" hangingPunct="1"/>
            <a:r>
              <a:rPr lang="en-US" baseline="0" dirty="0">
                <a:sym typeface="Wingdings" pitchFamily="2" charset="2"/>
              </a:rPr>
              <a:t>2013 41,086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solidFill>
                  <a:srgbClr val="FF0000"/>
                </a:solidFill>
                <a:sym typeface="Wingdings" pitchFamily="2" charset="2"/>
              </a:rPr>
              <a:t>2014 82,411</a:t>
            </a:r>
          </a:p>
          <a:p>
            <a:pPr eaLnBrk="1" hangingPunct="1"/>
            <a:r>
              <a:rPr lang="en-US" baseline="0" dirty="0">
                <a:solidFill>
                  <a:srgbClr val="FF0000"/>
                </a:solidFill>
                <a:sym typeface="Wingdings" pitchFamily="2" charset="2"/>
              </a:rPr>
              <a:t>2015 95,945</a:t>
            </a:r>
          </a:p>
          <a:p>
            <a:pPr eaLnBrk="1" hangingPunct="1"/>
            <a:r>
              <a:rPr lang="en-US" baseline="0" dirty="0">
                <a:solidFill>
                  <a:srgbClr val="FF0000"/>
                </a:solidFill>
                <a:sym typeface="Wingdings" pitchFamily="2" charset="2"/>
              </a:rPr>
              <a:t>2016* 62,322 as of Sept 7, 2016</a:t>
            </a:r>
          </a:p>
        </p:txBody>
      </p:sp>
    </p:spTree>
    <p:extLst>
      <p:ext uri="{BB962C8B-B14F-4D97-AF65-F5344CB8AC3E}">
        <p14:creationId xmlns:p14="http://schemas.microsoft.com/office/powerpoint/2010/main" val="1566908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CA1CF3-C225-47F6-9D91-A5C0481ED25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F904546-B1A3-43F4-B92C-A5ED4F55137D}" type="slidenum">
              <a:rPr lang="en-US" sz="1200"/>
              <a:pPr algn="r"/>
              <a:t>7</a:t>
            </a:fld>
            <a:endParaRPr lang="en-US" sz="1200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sym typeface="Wingdings" pitchFamily="2" charset="2"/>
              </a:rPr>
              <a:t>As</a:t>
            </a:r>
            <a:r>
              <a:rPr lang="en-US" baseline="0" dirty="0">
                <a:sym typeface="Wingdings" pitchFamily="2" charset="2"/>
              </a:rPr>
              <a:t> of the end of </a:t>
            </a:r>
            <a:r>
              <a:rPr lang="en-US" dirty="0">
                <a:sym typeface="Wingdings" pitchFamily="2" charset="2"/>
              </a:rPr>
              <a:t>2015…</a:t>
            </a:r>
          </a:p>
          <a:p>
            <a:pPr eaLnBrk="1" hangingPunct="1"/>
            <a:r>
              <a:rPr lang="en-US" dirty="0">
                <a:sym typeface="Wingdings" pitchFamily="2" charset="2"/>
              </a:rPr>
              <a:t>After Action Report</a:t>
            </a:r>
            <a:r>
              <a:rPr lang="en-US" baseline="0" dirty="0">
                <a:sym typeface="Wingdings" pitchFamily="2" charset="2"/>
              </a:rPr>
              <a:t> – Castleberry has been in the top 5 tools for the past 5 years. So far is 6</a:t>
            </a:r>
            <a:r>
              <a:rPr lang="en-US" baseline="30000" dirty="0">
                <a:sym typeface="Wingdings" pitchFamily="2" charset="2"/>
              </a:rPr>
              <a:t>th</a:t>
            </a:r>
            <a:r>
              <a:rPr lang="en-US" baseline="0" dirty="0">
                <a:sym typeface="Wingdings" pitchFamily="2" charset="2"/>
              </a:rPr>
              <a:t> most viewed in 2016.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sym typeface="Wingdings" pitchFamily="2" charset="2"/>
              </a:rPr>
              <a:t>CIFOR Guidelines  has been in the top 5 tools for the past 3-4 years.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dk1"/>
                </a:solidFill>
                <a:effectLst/>
                <a:latin typeface="Arial" charset="0"/>
                <a:ea typeface="+mn-ea"/>
                <a:cs typeface="+mn-cs"/>
              </a:rPr>
              <a:t>Assess. of Foodborne Illness Outbreak Response and Investigation Capacity </a:t>
            </a:r>
            <a:r>
              <a:rPr lang="en-US" baseline="0" dirty="0">
                <a:sym typeface="Wingdings" pitchFamily="2" charset="2"/>
              </a:rPr>
              <a:t>has been in top 5 tool for the past 2-3 years</a:t>
            </a:r>
            <a:endParaRPr lang="en-US" dirty="0">
              <a:sym typeface="Wingdings" pitchFamily="2" charset="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dk1"/>
                </a:solidFill>
                <a:effectLst/>
                <a:latin typeface="Arial" charset="0"/>
                <a:ea typeface="+mn-ea"/>
                <a:cs typeface="+mn-cs"/>
              </a:rPr>
              <a:t>CIFOR Toolkit Focus Area 11: Food Recall</a:t>
            </a:r>
            <a:r>
              <a:rPr lang="en-US" sz="1200" b="0" kern="1200" baseline="0" dirty="0">
                <a:solidFill>
                  <a:schemeClr val="dk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en-US" baseline="0" dirty="0">
                <a:sym typeface="Wingdings" pitchFamily="2" charset="2"/>
              </a:rPr>
              <a:t>popped up as number 1 tool viewed in 2015. It was not in the top 5 the previous 5 years. (In top 9 tools if looking at all tools viewed 2010-2015) ---was not featured on the CIFOR website landing page. The spotlight on Area 11 was put up after it popped as top viewed tools in September 2015.</a:t>
            </a:r>
          </a:p>
        </p:txBody>
      </p:sp>
    </p:spTree>
    <p:extLst>
      <p:ext uri="{BB962C8B-B14F-4D97-AF65-F5344CB8AC3E}">
        <p14:creationId xmlns:p14="http://schemas.microsoft.com/office/powerpoint/2010/main" val="3601731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CA1CF3-C225-47F6-9D91-A5C0481ED25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F904546-B1A3-43F4-B92C-A5ED4F55137D}" type="slidenum">
              <a:rPr lang="en-US" sz="1200"/>
              <a:pPr algn="r"/>
              <a:t>8</a:t>
            </a:fld>
            <a:endParaRPr lang="en-US" sz="1200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aseline="0" dirty="0">
                <a:sym typeface="Wingdings" pitchFamily="2" charset="2"/>
              </a:rPr>
              <a:t>So far in 2016, the relatively recent released Product tracing in epidemiologic investigations of outbreak white paper is top tool. Has been featured on </a:t>
            </a:r>
            <a:r>
              <a:rPr lang="en-US" baseline="0" dirty="0" err="1">
                <a:sym typeface="Wingdings" pitchFamily="2" charset="2"/>
              </a:rPr>
              <a:t>cifor</a:t>
            </a:r>
            <a:r>
              <a:rPr lang="en-US" baseline="0" dirty="0">
                <a:sym typeface="Wingdings" pitchFamily="2" charset="2"/>
              </a:rPr>
              <a:t> landing page for a few months.  The CDC National Hypothesis Generating Questionnaire was uploaded on 5/2015, but this is the first time it has entered the top 5 tools viewed. </a:t>
            </a:r>
          </a:p>
        </p:txBody>
      </p:sp>
    </p:spTree>
    <p:extLst>
      <p:ext uri="{BB962C8B-B14F-4D97-AF65-F5344CB8AC3E}">
        <p14:creationId xmlns:p14="http://schemas.microsoft.com/office/powerpoint/2010/main" val="3036893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CA1CF3-C225-47F6-9D91-A5C0481ED25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F904546-B1A3-43F4-B92C-A5ED4F55137D}" type="slidenum">
              <a:rPr lang="en-US" sz="1200"/>
              <a:pPr algn="r"/>
              <a:t>9</a:t>
            </a:fld>
            <a:endParaRPr lang="en-US" sz="1200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sym typeface="Wingdings" pitchFamily="2" charset="2"/>
              </a:rPr>
              <a:t>CIFOR</a:t>
            </a:r>
            <a:r>
              <a:rPr lang="en-US" baseline="0" dirty="0">
                <a:sym typeface="Wingdings" pitchFamily="2" charset="2"/>
              </a:rPr>
              <a:t> guidelines and toolkit focus area 11 were featured on the spotlight throughout the years; however other tools were not featured.</a:t>
            </a:r>
            <a:endParaRPr lang="en-US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19821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26DBA-38A8-4D93-9AA7-69D3B4E57DE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6E4036D-2ED4-49EE-981C-E669FFFE13F1}" type="slidenum">
              <a:rPr lang="en-US" sz="1200"/>
              <a:pPr algn="r"/>
              <a:t>10</a:t>
            </a:fld>
            <a:endParaRPr lang="en-US" sz="12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Highest views occurred shortly after release and marketing efforts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Unable to view stats for who click on guidelines chapters and whole document on webpage – will enable this function on next CIFOR website. </a:t>
            </a:r>
          </a:p>
        </p:txBody>
      </p:sp>
    </p:spTree>
    <p:extLst>
      <p:ext uri="{BB962C8B-B14F-4D97-AF65-F5344CB8AC3E}">
        <p14:creationId xmlns:p14="http://schemas.microsoft.com/office/powerpoint/2010/main" val="3438470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26DBA-38A8-4D93-9AA7-69D3B4E57DE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6E4036D-2ED4-49EE-981C-E669FFFE13F1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Highest view on release date. 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Clearinghouse views 877, but should be noted that the toolkit is available by chapters and sections on the toolkit as well. Some individual chapters have views that range from 900-1700 views.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b="0" baseline="0" dirty="0">
              <a:solidFill>
                <a:srgbClr val="FF000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10422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26DBA-38A8-4D93-9AA7-69D3B4E57DE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6E4036D-2ED4-49EE-981C-E669FFFE13F1}" type="slidenum">
              <a:rPr lang="en-US" sz="1200"/>
              <a:pPr algn="r"/>
              <a:t>12</a:t>
            </a:fld>
            <a:endParaRPr lang="en-US" sz="12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Full = Full version of the “Development of Target Ranges”</a:t>
            </a:r>
          </a:p>
          <a:p>
            <a:pPr eaLnBrk="1" hangingPunct="1"/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Abridged = abridged version of the “development of target ranges”</a:t>
            </a:r>
          </a:p>
          <a:p>
            <a:pPr eaLnBrk="1" hangingPunct="1"/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CIFOR released the two versions at the same time in April 2014. </a:t>
            </a:r>
          </a:p>
          <a:p>
            <a:pPr eaLnBrk="1" hangingPunct="1"/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C-met entry tool went live on Feb 3- saw small uptick to 29 views and on July 19, 2016.  </a:t>
            </a:r>
          </a:p>
        </p:txBody>
      </p:sp>
    </p:spTree>
    <p:extLst>
      <p:ext uri="{BB962C8B-B14F-4D97-AF65-F5344CB8AC3E}">
        <p14:creationId xmlns:p14="http://schemas.microsoft.com/office/powerpoint/2010/main" val="3728727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26DBA-38A8-4D93-9AA7-69D3B4E57DE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6E4036D-2ED4-49EE-981C-E669FFFE13F1}" type="slidenum">
              <a:rPr lang="en-US" sz="1200"/>
              <a:pPr algn="r"/>
              <a:t>13</a:t>
            </a:fld>
            <a:endParaRPr lang="en-US" sz="12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Highest views occurred shortly after release and marketing efforts.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Small upticks on April 2015  and October 2015 to 23 views </a:t>
            </a:r>
          </a:p>
          <a:p>
            <a:pPr eaLnBrk="1" hangingPunct="1"/>
            <a:endParaRPr lang="en-US" b="1" baseline="0" dirty="0">
              <a:solidFill>
                <a:srgbClr val="FF000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97279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26DBA-38A8-4D93-9AA7-69D3B4E57DE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6E4036D-2ED4-49EE-981C-E669FFFE13F1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Highest views occurred shortly after release and marketing efforts.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b="0" baseline="0" dirty="0">
                <a:solidFill>
                  <a:srgbClr val="FF0000"/>
                </a:solidFill>
                <a:sym typeface="Wingdings" pitchFamily="2" charset="2"/>
              </a:rPr>
              <a:t>Few upticks – April 25, 2014 (474) and Oct7, 2015 (434)</a:t>
            </a:r>
          </a:p>
          <a:p>
            <a:pPr eaLnBrk="1" hangingPunct="1"/>
            <a:endParaRPr lang="en-US" b="1" baseline="0" dirty="0">
              <a:solidFill>
                <a:srgbClr val="FF000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2925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26DBA-38A8-4D93-9AA7-69D3B4E57DE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6E4036D-2ED4-49EE-981C-E669FFFE13F1}" type="slidenum">
              <a:rPr lang="en-US" sz="1200"/>
              <a:pPr algn="r"/>
              <a:t>15</a:t>
            </a:fld>
            <a:endParaRPr lang="en-US" sz="1200"/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 baseline="0" dirty="0">
              <a:solidFill>
                <a:srgbClr val="FF000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39587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05AF09-E22D-41F9-A6EB-2328CDA29B5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C8F9F58-79BA-4BFE-B9A3-2053A383C8CE}" type="slidenum">
              <a:rPr lang="en-US" sz="1200"/>
              <a:pPr algn="r"/>
              <a:t>16</a:t>
            </a:fld>
            <a:endParaRPr lang="en-US" sz="1200"/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***waiting for Kendria to provide updates </a:t>
            </a:r>
          </a:p>
        </p:txBody>
      </p:sp>
    </p:spTree>
    <p:extLst>
      <p:ext uri="{BB962C8B-B14F-4D97-AF65-F5344CB8AC3E}">
        <p14:creationId xmlns:p14="http://schemas.microsoft.com/office/powerpoint/2010/main" val="3760978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05AF09-E22D-41F9-A6EB-2328CDA29B5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C8F9F58-79BA-4BFE-B9A3-2053A383C8CE}" type="slidenum">
              <a:rPr lang="en-US" sz="1200"/>
              <a:pPr algn="r"/>
              <a:t>17</a:t>
            </a:fld>
            <a:endParaRPr lang="en-US" sz="1200"/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***waiting for Kendria to provide updates </a:t>
            </a:r>
          </a:p>
        </p:txBody>
      </p:sp>
    </p:spTree>
    <p:extLst>
      <p:ext uri="{BB962C8B-B14F-4D97-AF65-F5344CB8AC3E}">
        <p14:creationId xmlns:p14="http://schemas.microsoft.com/office/powerpoint/2010/main" val="961191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05AF09-E22D-41F9-A6EB-2328CDA29B5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884614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C8F9F58-79BA-4BFE-B9A3-2053A383C8CE}" type="slidenum">
              <a:rPr lang="en-US" sz="1200"/>
              <a:pPr algn="r"/>
              <a:t>18</a:t>
            </a:fld>
            <a:endParaRPr lang="en-US" sz="1200"/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***waiting for Kendria to provide updates </a:t>
            </a:r>
          </a:p>
        </p:txBody>
      </p:sp>
    </p:spTree>
    <p:extLst>
      <p:ext uri="{BB962C8B-B14F-4D97-AF65-F5344CB8AC3E}">
        <p14:creationId xmlns:p14="http://schemas.microsoft.com/office/powerpoint/2010/main" val="1171639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A09EC-3E48-4A13-AD8A-47AB0D8CB3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12BE5-96B8-4EA4-9247-32ACEFB9C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2300D-F3C7-497A-B96A-34671BAEFA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B8A3E-2FEB-440D-BD4A-5F4203B0EA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0C7EE-4BAA-4386-AC4F-D22F3B13F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8DB60-5816-4559-8496-ED8E1189D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1004A-DFF5-49CB-B648-56D81B9D0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64C26-D9FD-4A7B-B62F-310AA599A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4ED59-40E1-4029-88E7-BC56CE8F0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43AE2-CA67-4834-B85E-40E625B8D6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54D30-3739-4DF9-90CE-1319DCB8A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9046C45-F748-4159-B7F1-AA8C580B1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chart" Target="../charts/char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chart" Target="../charts/char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1" descr="TitleBack2.jpg        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0079C1"/>
                </a:solidFill>
              </a:rPr>
              <a:t>CIFOR Clearinghouse and Promotion Update </a:t>
            </a:r>
          </a:p>
        </p:txBody>
      </p:sp>
      <p:sp>
        <p:nvSpPr>
          <p:cNvPr id="2052" name="Subtitle 5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/>
              <a:t>CIFOR Council Meeting </a:t>
            </a:r>
          </a:p>
          <a:p>
            <a:pPr eaLnBrk="1" hangingPunct="1"/>
            <a:r>
              <a:rPr lang="en-US" dirty="0"/>
              <a:t>Minneapolis, MN</a:t>
            </a:r>
          </a:p>
          <a:p>
            <a:pPr eaLnBrk="1" hangingPunct="1"/>
            <a:r>
              <a:rPr lang="en-US" dirty="0"/>
              <a:t>Sept. 26-28, 2016</a:t>
            </a:r>
          </a:p>
        </p:txBody>
      </p:sp>
      <p:sp>
        <p:nvSpPr>
          <p:cNvPr id="30" name="SessionQuestionData" hidden="1"/>
          <p:cNvSpPr txBox="1"/>
          <p:nvPr/>
        </p:nvSpPr>
        <p:spPr>
          <a:xfrm>
            <a:off x="0" y="0"/>
            <a:ext cx="0" cy="978729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&lt;?xml version="1.0"?&gt;&lt;AllQuestions /&gt;</a:t>
            </a:r>
          </a:p>
        </p:txBody>
      </p:sp>
      <p:sp>
        <p:nvSpPr>
          <p:cNvPr id="31" name="SessionAnswerData" hidden="1"/>
          <p:cNvSpPr txBox="1"/>
          <p:nvPr/>
        </p:nvSpPr>
        <p:spPr>
          <a:xfrm>
            <a:off x="1270000" y="0"/>
            <a:ext cx="0" cy="923329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&lt;?xml version="1.0"?&gt;&lt;AllAnswers /&gt;</a:t>
            </a:r>
          </a:p>
        </p:txBody>
      </p:sp>
      <p:sp>
        <p:nvSpPr>
          <p:cNvPr id="2048" name="SessionResponseData" hidden="1"/>
          <p:cNvSpPr txBox="1"/>
          <p:nvPr/>
        </p:nvSpPr>
        <p:spPr>
          <a:xfrm>
            <a:off x="0" y="0"/>
            <a:ext cx="0" cy="978729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&lt;?xml version="1.0"?&gt;&lt;AllResponses /&gt;</a:t>
            </a:r>
          </a:p>
        </p:txBody>
      </p:sp>
      <p:sp>
        <p:nvSpPr>
          <p:cNvPr id="2049" name="SessionPresentationSettingsData" hidden="1"/>
          <p:cNvSpPr txBox="1"/>
          <p:nvPr/>
        </p:nvSpPr>
        <p:spPr>
          <a:xfrm>
            <a:off x="0" y="0"/>
            <a:ext cx="0" cy="8285960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&lt;?xml version="1.0"?&gt;&lt;Settings&gt;&lt;answerBulletFormat&gt;Numeric&lt;/answerBulletFormat&gt;&lt;answerNowAutoInsert&gt;No&lt;/answerNowAutoInsert&gt;&lt;answerNowStyle&gt;Explosion&lt;/answerNowStyle&gt;&lt;answerNowText&gt;Answer Now&lt;/answerNowText&gt;&lt;chartColors&gt;Use PowerPoint Color Scheme&lt;/chartColors&gt;&lt;chartType&gt;Horizontal&lt;/chartType&gt;&lt;correctAnswerIndicator&gt;Checkmark&lt;/correctAnswerIndicator&gt;&lt;countdownAutoInsert&gt;No&lt;/countdownAutoInsert&gt;&lt;countdownSeconds&gt;10&lt;/countdownSeconds&gt;&lt;countdownSound&gt;TicToc.wav&lt;/countdownSound&gt;&lt;countdownStyle&gt;Box&lt;/countdownStyle&gt;&lt;gridAutoInsert&gt;No&lt;/gridAutoInsert&gt;&lt;gridFillStyle&gt;Answered&lt;/gridFillStyle&gt;&lt;gridFillColor&gt;255,255,0&lt;/gridFillColor&gt;&lt;gridOpacity&gt;50%&lt;/gridOpacity&gt;&lt;gridTextStyle&gt;Keypad #&lt;/gridTextStyle&gt;&lt;inputSource&gt;Response Devices&lt;/inputSource&gt;&lt;multipleResponseDivisor&gt;# of Responses&lt;/multipleResponseDivisor&gt;&lt;participantsLeaderBoard&gt;5&lt;/participantsLeaderBoard&gt;&lt;percentageDecimalPlaces&gt;0&lt;/percentageDecimalPlaces&gt;&lt;responseCounterAutoInsert&gt;No&lt;/responseCounterAutoInsert&gt;&lt;responseCounterStyle&gt;Oval&lt;/responseCounterStyle&gt;&lt;responseCounterDisplayValue&gt;# of Votes Received&lt;/responseCounterDisplayValue&gt;&lt;insertObjectUsingColor&gt;Red&lt;/insertObjectUsingColor&gt;&lt;showResults&gt;Yes&lt;/showResults&gt;&lt;teamColors&gt;Use PowerPoint Color Scheme&lt;/teamColors&gt;&lt;teamIdentificationType&gt;None&lt;/teamIdentificationType&gt;&lt;teamScoringType&gt;Voting pads only&lt;/teamScoringType&gt;&lt;teamScoringDecimalPlaces&gt;1&lt;/teamScoringDecimalPlaces&gt;&lt;teamIdentificationItem&gt;&lt;/teamIdentificationItem&gt;&lt;teamsLeaderBoard&gt;5&lt;/teamsLeaderBoard&gt;&lt;teamName1&gt;&lt;/teamName1&gt;&lt;teamName2&gt;&lt;/teamName2&gt;&lt;teamName3&gt;&lt;/teamName3&gt;&lt;teamName4&gt;&lt;/teamName4&gt;&lt;teamName5&gt;&lt;/teamName5&gt;&lt;teamName6&gt;&lt;/teamName6&gt;&lt;teamName7&gt;&lt;/teamName7&gt;&lt;teamName8&gt;&lt;/teamName8&gt;&lt;teamName9&gt;&lt;/teamName9&gt;&lt;teamName10&gt;&lt;/teamName10&gt;&lt;showControlBar&gt;All Slides&lt;/showControlBar&gt;&lt;defaultCorrectPointValue&gt;0&lt;/defaultCorrectPointValue&gt;&lt;defaultIncorrectPointValue&gt;0&lt;/defaultIncorrectPointValue&gt;&lt;chartColor1&gt;187,224,227&lt;/chartColor1&gt;&lt;chartColor2&gt;51,51,153&lt;/chartColor2&gt;&lt;chartColor3&gt;0,153,153&lt;/chartColor3&gt;&lt;chartColor4&gt;153,204,0&lt;/chartColor4&gt;&lt;chartColor5&gt;128,128,128&lt;/chartColor5&gt;&lt;chartColor6&gt;0,0,0&lt;/chartColor6&gt;&lt;chartColor7&gt;0,102,204&lt;/chartColor7&gt;&lt;chartColor8&gt;204,204,255&lt;/chartColor8&gt;&lt;chartColor9&gt;255,0,0&lt;/chartColor9&gt;&lt;chartColor10&gt;255,255,0&lt;/chartColor10&gt;&lt;teamColor1&gt;187,224,227&lt;/teamColor1&gt;&lt;teamColor2&gt;51,51,153&lt;/teamColor2&gt;&lt;teamColor3&gt;0,153,153&lt;/teamColor3&gt;&lt;teamColor4&gt;153,204,0&lt;/teamColor4&gt;&lt;teamColor5&gt;128,128,128&lt;/teamColor5&gt;&lt;teamColor6&gt;0,0,0&lt;/teamColor6&gt;&lt;teamColor7&gt;0,102,204&lt;/teamColor7&gt;&lt;teamColor8&gt;204,204,255&lt;/teamColor8&gt;&lt;teamColor9&gt;255,0,0&lt;/teamColor9&gt;&lt;teamColor10&gt;255,255,0&lt;/teamColor10&gt;&lt;displayAnswerImagesDuringVote&gt;Yes&lt;/displayAnswerImagesDuringVote&gt;&lt;displayAnswerImagesWithResponses&gt;Yes&lt;/displayAnswerImagesWithResponses&gt;&lt;displayAnswerTextDuringVote&gt;Yes&lt;/displayAnswerTextDuringVote&gt;&lt;displayAnswerTextWithResponses&gt;Yes&lt;/displayAnswerTextWithResponses&gt;&lt;questionSlideID&gt;&lt;/questionSlideID&gt;&lt;controlBarState&gt;Expanded&lt;/controlBarState&gt;&lt;isGridColorKnownColor&gt;True&lt;/isGridColorKnownColor&gt;&lt;gridColorName&gt;Yellow&lt;/gridColorName&gt;&lt;/Settings&gt;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45510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0079C1"/>
                </a:solidFill>
              </a:rPr>
              <a:t>CIFOR Website Trends</a:t>
            </a:r>
          </a:p>
        </p:txBody>
      </p:sp>
      <p:sp>
        <p:nvSpPr>
          <p:cNvPr id="5124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14800"/>
          </a:xfrm>
        </p:spPr>
        <p:txBody>
          <a:bodyPr/>
          <a:lstStyle/>
          <a:p>
            <a:pPr eaLnBrk="1" hangingPunct="1">
              <a:buClr>
                <a:srgbClr val="00A94F"/>
              </a:buClr>
            </a:pPr>
            <a:endParaRPr lang="en-US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264034" y="6019105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 7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/>
          </p:nvPr>
        </p:nvGraphicFramePr>
        <p:xfrm>
          <a:off x="433754" y="1397000"/>
          <a:ext cx="8253046" cy="416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8705260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0079C1"/>
                </a:solidFill>
              </a:rPr>
              <a:t>CIFOR Website Trends</a:t>
            </a:r>
          </a:p>
        </p:txBody>
      </p:sp>
      <p:sp>
        <p:nvSpPr>
          <p:cNvPr id="5124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14800"/>
          </a:xfrm>
        </p:spPr>
        <p:txBody>
          <a:bodyPr/>
          <a:lstStyle/>
          <a:p>
            <a:pPr eaLnBrk="1" hangingPunct="1">
              <a:buClr>
                <a:srgbClr val="00A94F"/>
              </a:buClr>
            </a:pPr>
            <a:endParaRPr lang="en-US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</p:txBody>
      </p:sp>
      <p:graphicFrame>
        <p:nvGraphicFramePr>
          <p:cNvPr id="6" name="Chart 5"/>
          <p:cNvGraphicFramePr/>
          <p:nvPr>
            <p:extLst/>
          </p:nvPr>
        </p:nvGraphicFramePr>
        <p:xfrm>
          <a:off x="838200" y="1371600"/>
          <a:ext cx="7620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239000" y="6019105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Sept. 7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981328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4"/>
          <p:cNvSpPr>
            <a:spLocks noGrp="1"/>
          </p:cNvSpPr>
          <p:nvPr>
            <p:ph type="title"/>
          </p:nvPr>
        </p:nvSpPr>
        <p:spPr>
          <a:xfrm>
            <a:off x="457994" y="112712"/>
            <a:ext cx="8229600" cy="982339"/>
          </a:xfrm>
        </p:spPr>
        <p:txBody>
          <a:bodyPr/>
          <a:lstStyle/>
          <a:p>
            <a:pPr eaLnBrk="1" hangingPunct="1"/>
            <a:r>
              <a:rPr lang="en-US" sz="3600" dirty="0">
                <a:solidFill>
                  <a:srgbClr val="0079C1"/>
                </a:solidFill>
              </a:rPr>
              <a:t>Top Traffic Sources: 2015 vs. 2016</a:t>
            </a:r>
          </a:p>
        </p:txBody>
      </p:sp>
      <p:sp>
        <p:nvSpPr>
          <p:cNvPr id="3076" name="Content Placeholder 5"/>
          <p:cNvSpPr>
            <a:spLocks noGrp="1"/>
          </p:cNvSpPr>
          <p:nvPr>
            <p:ph idx="1"/>
          </p:nvPr>
        </p:nvSpPr>
        <p:spPr>
          <a:xfrm>
            <a:off x="228600" y="2057400"/>
            <a:ext cx="8915400" cy="3429000"/>
          </a:xfrm>
        </p:spPr>
        <p:txBody>
          <a:bodyPr numCol="2"/>
          <a:lstStyle/>
          <a:p>
            <a:pPr marL="0" indent="0" eaLnBrk="1" hangingPunct="1">
              <a:buClr>
                <a:srgbClr val="00A94F"/>
              </a:buClr>
              <a:buNone/>
            </a:pPr>
            <a:endParaRPr lang="en-US" sz="2800" dirty="0"/>
          </a:p>
          <a:p>
            <a:pPr marL="514350" indent="-514350" eaLnBrk="1" hangingPunct="1">
              <a:buClr>
                <a:srgbClr val="00A94F"/>
              </a:buClr>
              <a:buNone/>
            </a:pPr>
            <a:endParaRPr lang="en-US" sz="2800" dirty="0"/>
          </a:p>
          <a:p>
            <a:pPr eaLnBrk="1" hangingPunct="1">
              <a:buClr>
                <a:srgbClr val="00A94F"/>
              </a:buClr>
              <a:buNone/>
            </a:pPr>
            <a:endParaRPr lang="en-US" sz="2800" dirty="0"/>
          </a:p>
          <a:p>
            <a:pPr algn="r" eaLnBrk="1" hangingPunct="1">
              <a:buFontTx/>
              <a:buNone/>
            </a:pPr>
            <a:endParaRPr lang="en-US" sz="2800" dirty="0"/>
          </a:p>
        </p:txBody>
      </p:sp>
      <p:graphicFrame>
        <p:nvGraphicFramePr>
          <p:cNvPr id="5" name="Chart 4"/>
          <p:cNvGraphicFramePr/>
          <p:nvPr>
            <p:extLst/>
          </p:nvPr>
        </p:nvGraphicFramePr>
        <p:xfrm>
          <a:off x="3657600" y="1095051"/>
          <a:ext cx="6248400" cy="4391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>
            <p:extLst/>
          </p:nvPr>
        </p:nvGraphicFramePr>
        <p:xfrm>
          <a:off x="-609600" y="1295400"/>
          <a:ext cx="6248400" cy="418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254035" y="6019105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Sept. 7.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191914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250" y="150812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0079C1"/>
                </a:solidFill>
              </a:rPr>
              <a:t>Top Pages Based on Unique Page Views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2800" y="6172993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Sept. 7.</a:t>
            </a:r>
            <a:endParaRPr lang="en-US" dirty="0"/>
          </a:p>
        </p:txBody>
      </p:sp>
      <p:graphicFrame>
        <p:nvGraphicFramePr>
          <p:cNvPr id="3" name="Chart 2"/>
          <p:cNvGraphicFramePr/>
          <p:nvPr>
            <p:extLst/>
          </p:nvPr>
        </p:nvGraphicFramePr>
        <p:xfrm>
          <a:off x="76200" y="1371600"/>
          <a:ext cx="449500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Chart 3"/>
          <p:cNvGraphicFramePr/>
          <p:nvPr>
            <p:extLst/>
          </p:nvPr>
        </p:nvGraphicFramePr>
        <p:xfrm>
          <a:off x="4495800" y="1371600"/>
          <a:ext cx="450547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0071528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0079C1"/>
                </a:solidFill>
              </a:rPr>
              <a:t>Clearinghouse Trends</a:t>
            </a:r>
          </a:p>
        </p:txBody>
      </p:sp>
      <p:sp>
        <p:nvSpPr>
          <p:cNvPr id="5124" name="Content Placeholder 5"/>
          <p:cNvSpPr>
            <a:spLocks noGrp="1"/>
          </p:cNvSpPr>
          <p:nvPr>
            <p:ph idx="1"/>
          </p:nvPr>
        </p:nvSpPr>
        <p:spPr>
          <a:xfrm>
            <a:off x="152400" y="1371600"/>
            <a:ext cx="8534400" cy="4114800"/>
          </a:xfrm>
        </p:spPr>
        <p:txBody>
          <a:bodyPr/>
          <a:lstStyle/>
          <a:p>
            <a:pPr eaLnBrk="1" hangingPunct="1">
              <a:buClr>
                <a:srgbClr val="00A94F"/>
              </a:buClr>
            </a:pPr>
            <a:endParaRPr lang="en-US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  <a:p>
            <a:pPr algn="r" eaLnBrk="1" hangingPunct="1">
              <a:buNone/>
            </a:pPr>
            <a:endParaRPr lang="en-US" sz="2000" dirty="0"/>
          </a:p>
          <a:p>
            <a:pPr algn="r" eaLnBrk="1" hangingPunct="1">
              <a:buFontTx/>
              <a:buNone/>
            </a:pPr>
            <a:endParaRPr lang="en-US" sz="2000" dirty="0"/>
          </a:p>
        </p:txBody>
      </p:sp>
      <p:graphicFrame>
        <p:nvGraphicFramePr>
          <p:cNvPr id="2" name="Chart 1"/>
          <p:cNvGraphicFramePr/>
          <p:nvPr>
            <p:extLst/>
          </p:nvPr>
        </p:nvGraphicFramePr>
        <p:xfrm>
          <a:off x="228600" y="1397794"/>
          <a:ext cx="83058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1455444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4645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itle 4"/>
          <p:cNvSpPr>
            <a:spLocks noGrp="1"/>
          </p:cNvSpPr>
          <p:nvPr>
            <p:ph type="title"/>
          </p:nvPr>
        </p:nvSpPr>
        <p:spPr>
          <a:xfrm>
            <a:off x="313349" y="103832"/>
            <a:ext cx="8229600" cy="715962"/>
          </a:xfrm>
        </p:spPr>
        <p:txBody>
          <a:bodyPr/>
          <a:lstStyle/>
          <a:p>
            <a:pPr eaLnBrk="1" hangingPunct="1"/>
            <a:r>
              <a:rPr lang="en-US" sz="3600" dirty="0">
                <a:solidFill>
                  <a:srgbClr val="0079C1"/>
                </a:solidFill>
              </a:rPr>
              <a:t>Clearinghouse Statistics</a:t>
            </a:r>
          </a:p>
        </p:txBody>
      </p:sp>
      <p:sp>
        <p:nvSpPr>
          <p:cNvPr id="2" name="Rectangle 1"/>
          <p:cNvSpPr/>
          <p:nvPr/>
        </p:nvSpPr>
        <p:spPr>
          <a:xfrm>
            <a:off x="2339113" y="771787"/>
            <a:ext cx="4465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Clr>
                <a:srgbClr val="00A94F"/>
              </a:buClr>
              <a:buNone/>
            </a:pPr>
            <a:r>
              <a:rPr lang="en-US" sz="2000" dirty="0"/>
              <a:t>Top 5 Tools: 2013 vs. 2014 vs. 2015 </a:t>
            </a:r>
            <a:r>
              <a:rPr lang="en-US" dirty="0"/>
              <a:t>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082431"/>
              </p:ext>
            </p:extLst>
          </p:nvPr>
        </p:nvGraphicFramePr>
        <p:xfrm>
          <a:off x="2819400" y="1295400"/>
          <a:ext cx="28956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Routine Campylobacter Interview 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358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Assess. of Foodborne Illness Outbreak Response and Investigation Capacity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Action Report - Castleberry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250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CIFOR Guidelines for Foodborne Disease Outbreak Response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Automated Control Call Sheet Generator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241196"/>
              </p:ext>
            </p:extLst>
          </p:nvPr>
        </p:nvGraphicFramePr>
        <p:xfrm>
          <a:off x="0" y="1295400"/>
          <a:ext cx="2743200" cy="4356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4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CIFOR Toolkit Focus Area 8: Environmental Health Investigation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CIFOR Guidelines for Foodborne Disease Outbreak Response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413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Automated Control Call Sheet Generator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413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Action Report - Castleberry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ASTHO Summary of FSMA Provisions and Statement of Support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743640"/>
              </p:ext>
            </p:extLst>
          </p:nvPr>
        </p:nvGraphicFramePr>
        <p:xfrm>
          <a:off x="5791200" y="1295400"/>
          <a:ext cx="3048000" cy="4526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17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CIFOR Toolkit Focus Area 11: Food Recall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1,297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Action Report - Castleberry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791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CIFOR Guidelines for Foodborne Disease Outbreak Response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564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Assess. of Foodborne Illness Outbreak Response and Investigation Capacity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5233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ASTHO Protection &amp; Security Advocacy 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281" name="SessionQuestionData" hidden="1"/>
          <p:cNvSpPr txBox="1"/>
          <p:nvPr/>
        </p:nvSpPr>
        <p:spPr>
          <a:xfrm>
            <a:off x="0" y="0"/>
            <a:ext cx="0" cy="978729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&lt;?xml version="1.0"?&gt;&lt;AllQuestions /&gt;</a:t>
            </a:r>
          </a:p>
        </p:txBody>
      </p:sp>
      <p:sp>
        <p:nvSpPr>
          <p:cNvPr id="6282" name="SessionAnswerData" hidden="1"/>
          <p:cNvSpPr txBox="1"/>
          <p:nvPr/>
        </p:nvSpPr>
        <p:spPr>
          <a:xfrm>
            <a:off x="1270000" y="0"/>
            <a:ext cx="0" cy="923329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&lt;?xml version="1.0"?&gt;&lt;AllAnswers /&gt;</a:t>
            </a:r>
          </a:p>
        </p:txBody>
      </p:sp>
      <p:sp>
        <p:nvSpPr>
          <p:cNvPr id="6283" name="SessionResponseData" hidden="1"/>
          <p:cNvSpPr txBox="1"/>
          <p:nvPr/>
        </p:nvSpPr>
        <p:spPr>
          <a:xfrm>
            <a:off x="0" y="0"/>
            <a:ext cx="0" cy="978729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&lt;?xml version="1.0"?&gt;&lt;AllResponses /&gt;</a:t>
            </a:r>
          </a:p>
        </p:txBody>
      </p:sp>
      <p:sp>
        <p:nvSpPr>
          <p:cNvPr id="6284" name="SessionPresentationSettingsData" hidden="1"/>
          <p:cNvSpPr txBox="1"/>
          <p:nvPr/>
        </p:nvSpPr>
        <p:spPr>
          <a:xfrm>
            <a:off x="0" y="0"/>
            <a:ext cx="0" cy="82859606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&lt;?xml version="1.0"?&gt;&lt;Settings&gt;&lt;answerBulletFormat&gt;Numeric&lt;/answerBulletFormat&gt;&lt;answerNowAutoInsert&gt;No&lt;/answerNowAutoInsert&gt;&lt;answerNowStyle&gt;Explosion&lt;/answerNowStyle&gt;&lt;answerNowText&gt;Answer Now&lt;/answerNowText&gt;&lt;chartColors&gt;Use PowerPoint Color Scheme&lt;/chartColors&gt;&lt;chartType&gt;Horizontal&lt;/chartType&gt;&lt;correctAnswerIndicator&gt;Checkmark&lt;/correctAnswerIndicator&gt;&lt;countdownAutoInsert&gt;No&lt;/countdownAutoInsert&gt;&lt;countdownSeconds&gt;10&lt;/countdownSeconds&gt;&lt;countdownSound&gt;TicToc.wav&lt;/countdownSound&gt;&lt;countdownStyle&gt;Box&lt;/countdownStyle&gt;&lt;gridAutoInsert&gt;No&lt;/gridAutoInsert&gt;&lt;gridFillStyle&gt;Answered&lt;/gridFillStyle&gt;&lt;gridFillColor&gt;255,255,0&lt;/gridFillColor&gt;&lt;gridOpacity&gt;50%&lt;/gridOpacity&gt;&lt;gridTextStyle&gt;Keypad #&lt;/gridTextStyle&gt;&lt;inputSource&gt;Response Devices&lt;/inputSource&gt;&lt;multipleResponseDivisor&gt;# of Responses&lt;/multipleResponseDivisor&gt;&lt;participantsLeaderBoard&gt;5&lt;/participantsLeaderBoard&gt;&lt;percentageDecimalPlaces&gt;0&lt;/percentageDecimalPlaces&gt;&lt;responseCounterAutoInsert&gt;No&lt;/responseCounterAutoInsert&gt;&lt;responseCounterStyle&gt;Oval&lt;/responseCounterStyle&gt;&lt;responseCounterDisplayValue&gt;# of Votes Received&lt;/responseCounterDisplayValue&gt;&lt;insertObjectUsingColor&gt;Red&lt;/insertObjectUsingColor&gt;&lt;showResults&gt;Yes&lt;/showResults&gt;&lt;teamColors&gt;Use PowerPoint Color Scheme&lt;/teamColors&gt;&lt;teamIdentificationType&gt;None&lt;/teamIdentificationType&gt;&lt;teamScoringType&gt;Voting pads only&lt;/teamScoringType&gt;&lt;teamScoringDecimalPlaces&gt;1&lt;/teamScoringDecimalPlaces&gt;&lt;teamIdentificationItem&gt;&lt;/teamIdentificationItem&gt;&lt;teamsLeaderBoard&gt;5&lt;/teamsLeaderBoard&gt;&lt;teamName1&gt;&lt;/teamName1&gt;&lt;teamName2&gt;&lt;/teamName2&gt;&lt;teamName3&gt;&lt;/teamName3&gt;&lt;teamName4&gt;&lt;/teamName4&gt;&lt;teamName5&gt;&lt;/teamName5&gt;&lt;teamName6&gt;&lt;/teamName6&gt;&lt;teamName7&gt;&lt;/teamName7&gt;&lt;teamName8&gt;&lt;/teamName8&gt;&lt;teamName9&gt;&lt;/teamName9&gt;&lt;teamName10&gt;&lt;/teamName10&gt;&lt;showControlBar&gt;All Slides&lt;/showControlBar&gt;&lt;defaultCorrectPointValue&gt;0&lt;/defaultCorrectPointValue&gt;&lt;defaultIncorrectPointValue&gt;0&lt;/defaultIncorrectPointValue&gt;&lt;chartColor1&gt;187,224,227&lt;/chartColor1&gt;&lt;chartColor2&gt;51,51,153&lt;/chartColor2&gt;&lt;chartColor3&gt;0,153,153&lt;/chartColor3&gt;&lt;chartColor4&gt;153,204,0&lt;/chartColor4&gt;&lt;chartColor5&gt;128,128,128&lt;/chartColor5&gt;&lt;chartColor6&gt;0,0,0&lt;/chartColor6&gt;&lt;chartColor7&gt;0,102,204&lt;/chartColor7&gt;&lt;chartColor8&gt;204,204,255&lt;/chartColor8&gt;&lt;chartColor9&gt;255,0,0&lt;/chartColor9&gt;&lt;chartColor10&gt;255,255,0&lt;/chartColor10&gt;&lt;teamColor1&gt;187,224,227&lt;/teamColor1&gt;&lt;teamColor2&gt;51,51,153&lt;/teamColor2&gt;&lt;teamColor3&gt;0,153,153&lt;/teamColor3&gt;&lt;teamColor4&gt;153,204,0&lt;/teamColor4&gt;&lt;teamColor5&gt;128,128,128&lt;/teamColor5&gt;&lt;teamColor6&gt;0,0,0&lt;/teamColor6&gt;&lt;teamColor7&gt;0,102,204&lt;/teamColor7&gt;&lt;teamColor8&gt;204,204,255&lt;/teamColor8&gt;&lt;teamColor9&gt;255,0,0&lt;/teamColor9&gt;&lt;teamColor10&gt;255,255,0&lt;/teamColor10&gt;&lt;displayAnswerImagesDuringVote&gt;Yes&lt;/displayAnswerImagesDuringVote&gt;&lt;displayAnswerImagesWithResponses&gt;Yes&lt;/displayAnswerImagesWithResponses&gt;&lt;displayAnswerTextDuringVote&gt;Yes&lt;/displayAnswerTextDuringVote&gt;&lt;displayAnswerTextWithResponses&gt;Yes&lt;/displayAnswerTextWithResponses&gt;&lt;questionSlideID&gt;&lt;/questionSlideID&gt;&lt;controlBarState&gt;Expanded&lt;/controlBarState&gt;&lt;isGridColorKnownColor&gt;True&lt;/isGridColorKnownColor&gt;&lt;gridColorName&gt;Yellow&lt;/gridColorName&gt;&lt;/Settings&gt;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191297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4645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itle 4"/>
          <p:cNvSpPr>
            <a:spLocks noGrp="1"/>
          </p:cNvSpPr>
          <p:nvPr>
            <p:ph type="title"/>
          </p:nvPr>
        </p:nvSpPr>
        <p:spPr>
          <a:xfrm>
            <a:off x="313349" y="103832"/>
            <a:ext cx="8229600" cy="715962"/>
          </a:xfrm>
        </p:spPr>
        <p:txBody>
          <a:bodyPr/>
          <a:lstStyle/>
          <a:p>
            <a:pPr eaLnBrk="1" hangingPunct="1"/>
            <a:r>
              <a:rPr lang="en-US" sz="3600" dirty="0">
                <a:solidFill>
                  <a:srgbClr val="0079C1"/>
                </a:solidFill>
              </a:rPr>
              <a:t>Clearinghouse Statistics</a:t>
            </a:r>
          </a:p>
        </p:txBody>
      </p:sp>
      <p:sp>
        <p:nvSpPr>
          <p:cNvPr id="2" name="Rectangle 1"/>
          <p:cNvSpPr/>
          <p:nvPr/>
        </p:nvSpPr>
        <p:spPr>
          <a:xfrm>
            <a:off x="2876120" y="771787"/>
            <a:ext cx="33917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Clr>
                <a:srgbClr val="00A94F"/>
              </a:buClr>
              <a:buNone/>
            </a:pPr>
            <a:r>
              <a:rPr lang="en-US" sz="2000" dirty="0"/>
              <a:t>Top 5 Tools: 2015 vs. 2016*</a:t>
            </a:r>
            <a:r>
              <a:rPr lang="en-US" dirty="0"/>
              <a:t>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355076"/>
              </p:ext>
            </p:extLst>
          </p:nvPr>
        </p:nvGraphicFramePr>
        <p:xfrm>
          <a:off x="762000" y="1184960"/>
          <a:ext cx="3048000" cy="4526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CIFOR Toolkit Focus Area 11: Food Recall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1,297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Action Report - Castleberry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791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CIFOR Guidelines for Foodborne Disease Outbreak Response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564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Assess. of Foodborne Illness Outbreak Response and Investigation Capacity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5233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ASTHO Protection &amp; Security Advocacy 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595403"/>
              </p:ext>
            </p:extLst>
          </p:nvPr>
        </p:nvGraphicFramePr>
        <p:xfrm>
          <a:off x="4343400" y="1184960"/>
          <a:ext cx="3048000" cy="4510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 Tracing in Epidemiologic Investigations of Outbreak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1,966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CIFOR Guidelines for Foodborne Disease Outbreak Response</a:t>
                      </a:r>
                      <a:endParaRPr lang="en-US" sz="1400" b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7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CIFOR Toolkit Focus Area 11: Food Recall</a:t>
                      </a:r>
                    </a:p>
                    <a:p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5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CDC National Hypothesis Generating Questionnaire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52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Action Report - Castleberry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01746" y="6041989"/>
            <a:ext cx="2699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of Sept. 7, 2016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372116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4645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itle 4"/>
          <p:cNvSpPr>
            <a:spLocks noGrp="1"/>
          </p:cNvSpPr>
          <p:nvPr>
            <p:ph type="title"/>
          </p:nvPr>
        </p:nvSpPr>
        <p:spPr>
          <a:xfrm>
            <a:off x="313349" y="103832"/>
            <a:ext cx="8229600" cy="715962"/>
          </a:xfrm>
        </p:spPr>
        <p:txBody>
          <a:bodyPr/>
          <a:lstStyle/>
          <a:p>
            <a:pPr eaLnBrk="1" hangingPunct="1"/>
            <a:r>
              <a:rPr lang="en-US" sz="3600" dirty="0">
                <a:solidFill>
                  <a:srgbClr val="0079C1"/>
                </a:solidFill>
              </a:rPr>
              <a:t>Clearinghouse Statistics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99743" y="771787"/>
            <a:ext cx="29445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Clr>
                <a:srgbClr val="00A94F"/>
              </a:buClr>
              <a:buNone/>
            </a:pPr>
            <a:r>
              <a:rPr lang="en-US" sz="2000" dirty="0"/>
              <a:t>Top 5 Tools (2011-2016)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835276"/>
              </p:ext>
            </p:extLst>
          </p:nvPr>
        </p:nvGraphicFramePr>
        <p:xfrm>
          <a:off x="1752600" y="1447800"/>
          <a:ext cx="4953000" cy="4209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2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CIFOR Guidelines for Foodborne Disease Outbreak Response</a:t>
                      </a:r>
                    </a:p>
                    <a:p>
                      <a:pPr eaLnBrk="1" hangingPunct="1"/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3,534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28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  <a:sym typeface="Wingdings" pitchFamily="2" charset="2"/>
                        </a:rPr>
                        <a:t>CIFOR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  <a:sym typeface="Wingdings" pitchFamily="2" charset="2"/>
                        </a:rPr>
                        <a:t> Toolkit Focus Area 11: Food Recall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  <a:sym typeface="Wingdings" pitchFamily="2" charset="2"/>
                      </a:endParaRPr>
                    </a:p>
                    <a:p>
                      <a:pPr eaLnBrk="1" hangingPunct="1"/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3,432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0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CIFOR Toolkit Focus Area 8: Environmental Health Investigation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3,355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After Action Report - Castleberry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3,321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Gastroenteritis Questionnaire</a:t>
                      </a:r>
                    </a:p>
                    <a:p>
                      <a:pPr eaLnBrk="1" hangingPunct="1"/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  <a:sym typeface="Wingdings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3,151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01746" y="6041989"/>
            <a:ext cx="2699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of Sept. 7, 2016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8758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88" y="30064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3600" dirty="0">
                <a:solidFill>
                  <a:srgbClr val="0079C1"/>
                </a:solidFill>
              </a:rPr>
            </a:br>
            <a:r>
              <a:rPr lang="en-US" sz="3600" dirty="0">
                <a:solidFill>
                  <a:srgbClr val="0079C1"/>
                </a:solidFill>
              </a:rPr>
              <a:t>Second Edition of CIFOR Guidelines</a:t>
            </a:r>
            <a:br>
              <a:rPr lang="en-US" sz="3600" dirty="0">
                <a:solidFill>
                  <a:srgbClr val="0079C1"/>
                </a:solidFill>
              </a:rPr>
            </a:br>
            <a:br>
              <a:rPr lang="en-US" sz="3600" dirty="0">
                <a:solidFill>
                  <a:srgbClr val="0079C1"/>
                </a:solidFill>
              </a:rPr>
            </a:br>
            <a:endParaRPr lang="en-US" sz="3600" dirty="0">
              <a:solidFill>
                <a:srgbClr val="0079C1"/>
              </a:solidFill>
            </a:endParaRPr>
          </a:p>
        </p:txBody>
      </p:sp>
      <p:sp>
        <p:nvSpPr>
          <p:cNvPr id="307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4343400"/>
          </a:xfrm>
        </p:spPr>
        <p:txBody>
          <a:bodyPr/>
          <a:lstStyle/>
          <a:p>
            <a:r>
              <a:rPr lang="en-US" sz="2400" b="1" dirty="0"/>
              <a:t>Total Page Views Since April 25, 2014 Release</a:t>
            </a:r>
            <a:r>
              <a:rPr lang="en-US" sz="2400" dirty="0"/>
              <a:t>: 5,613</a:t>
            </a:r>
          </a:p>
          <a:p>
            <a:r>
              <a:rPr lang="en-US" sz="2400" b="1" dirty="0"/>
              <a:t>Highest # of Views:</a:t>
            </a:r>
            <a:r>
              <a:rPr lang="en-US" sz="2400" dirty="0"/>
              <a:t>4/25/14 (474) and 4/28/14(73)</a:t>
            </a:r>
          </a:p>
          <a:p>
            <a:r>
              <a:rPr lang="en-US" sz="2400" b="1" dirty="0"/>
              <a:t>Clearinghouse Page Views Since Release</a:t>
            </a:r>
            <a:r>
              <a:rPr lang="en-US" sz="2400" dirty="0"/>
              <a:t>: 1,998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256929" y="6096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Sept. 7, 2016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5" y="2843262"/>
            <a:ext cx="9068594" cy="2657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97880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88" y="30064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3600" dirty="0">
                <a:solidFill>
                  <a:srgbClr val="0079C1"/>
                </a:solidFill>
              </a:rPr>
            </a:br>
            <a:r>
              <a:rPr lang="en-US" sz="3600" dirty="0">
                <a:solidFill>
                  <a:srgbClr val="0079C1"/>
                </a:solidFill>
              </a:rPr>
              <a:t>Second Edition of CIFOR Toolkit</a:t>
            </a:r>
            <a:br>
              <a:rPr lang="en-US" sz="3600" dirty="0">
                <a:solidFill>
                  <a:srgbClr val="0079C1"/>
                </a:solidFill>
              </a:rPr>
            </a:br>
            <a:br>
              <a:rPr lang="en-US" sz="3600" dirty="0">
                <a:solidFill>
                  <a:srgbClr val="0079C1"/>
                </a:solidFill>
              </a:rPr>
            </a:br>
            <a:endParaRPr lang="en-US" sz="3600" dirty="0">
              <a:solidFill>
                <a:srgbClr val="0079C1"/>
              </a:solidFill>
            </a:endParaRPr>
          </a:p>
        </p:txBody>
      </p:sp>
      <p:sp>
        <p:nvSpPr>
          <p:cNvPr id="307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4343400"/>
          </a:xfrm>
        </p:spPr>
        <p:txBody>
          <a:bodyPr/>
          <a:lstStyle/>
          <a:p>
            <a:r>
              <a:rPr lang="en-US" sz="2400" b="1" dirty="0"/>
              <a:t>Total Page Views Since April 15, 2015 Release</a:t>
            </a:r>
            <a:r>
              <a:rPr lang="en-US" sz="2400" dirty="0"/>
              <a:t>: 4,610</a:t>
            </a:r>
          </a:p>
          <a:p>
            <a:r>
              <a:rPr lang="en-US" sz="2400" b="1" dirty="0"/>
              <a:t>Highest # of Views:</a:t>
            </a:r>
            <a:r>
              <a:rPr lang="en-US" sz="2400" dirty="0"/>
              <a:t>4/15/15 (190) </a:t>
            </a:r>
          </a:p>
          <a:p>
            <a:r>
              <a:rPr lang="en-US" sz="2400" b="1" dirty="0"/>
              <a:t>Clearinghouse Page Views Since Release</a:t>
            </a:r>
            <a:r>
              <a:rPr lang="en-US" sz="2400" dirty="0"/>
              <a:t>: 877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256929" y="6096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Sept. 7, 2016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517" y="2743200"/>
            <a:ext cx="9067800" cy="2514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38760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88" y="15240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solidFill>
                  <a:srgbClr val="0079C1"/>
                </a:solidFill>
              </a:rPr>
              <a:t>CIFOR Metrics</a:t>
            </a:r>
            <a:br>
              <a:rPr lang="en-US" sz="3600" dirty="0">
                <a:solidFill>
                  <a:srgbClr val="0079C1"/>
                </a:solidFill>
              </a:rPr>
            </a:br>
            <a:endParaRPr lang="en-US" sz="3600" dirty="0">
              <a:solidFill>
                <a:srgbClr val="0079C1"/>
              </a:solidFill>
            </a:endParaRPr>
          </a:p>
        </p:txBody>
      </p:sp>
      <p:sp>
        <p:nvSpPr>
          <p:cNvPr id="3076" name="Content Placeholder 5"/>
          <p:cNvSpPr>
            <a:spLocks noGrp="1"/>
          </p:cNvSpPr>
          <p:nvPr>
            <p:ph idx="1"/>
          </p:nvPr>
        </p:nvSpPr>
        <p:spPr>
          <a:xfrm>
            <a:off x="304800" y="1143000"/>
            <a:ext cx="8229600" cy="4114800"/>
          </a:xfrm>
        </p:spPr>
        <p:txBody>
          <a:bodyPr/>
          <a:lstStyle/>
          <a:p>
            <a:r>
              <a:rPr lang="en-US" sz="2400" b="1" dirty="0"/>
              <a:t>Total Page Views Since April 25, 2014 Release</a:t>
            </a:r>
            <a:r>
              <a:rPr lang="en-US" sz="2400" dirty="0"/>
              <a:t>: 1,474</a:t>
            </a:r>
          </a:p>
          <a:p>
            <a:r>
              <a:rPr lang="en-US" sz="2400" b="1" dirty="0"/>
              <a:t>Highest # of Views: </a:t>
            </a:r>
            <a:r>
              <a:rPr lang="en-US" sz="2400" dirty="0"/>
              <a:t>4/25/14(71) and 7/19/16(33)</a:t>
            </a:r>
          </a:p>
          <a:p>
            <a:r>
              <a:rPr lang="en-US" sz="2400" b="1" dirty="0"/>
              <a:t>Clearinghouse Page Views Since Release</a:t>
            </a:r>
            <a:r>
              <a:rPr lang="en-US" sz="2400" dirty="0"/>
              <a:t>: 1,428(Full)/1,408(Abridged)/205(entry tool)</a:t>
            </a:r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256929" y="6096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Sept. 7, 2016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8" y="3124200"/>
            <a:ext cx="9161929" cy="2647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084942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88" y="30064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z="3600" dirty="0">
                <a:solidFill>
                  <a:srgbClr val="0079C1"/>
                </a:solidFill>
              </a:rPr>
              <a:t>Lab-Epi Software</a:t>
            </a:r>
          </a:p>
        </p:txBody>
      </p:sp>
      <p:sp>
        <p:nvSpPr>
          <p:cNvPr id="3076" name="Content Placeholder 5"/>
          <p:cNvSpPr>
            <a:spLocks noGrp="1"/>
          </p:cNvSpPr>
          <p:nvPr>
            <p:ph idx="1"/>
          </p:nvPr>
        </p:nvSpPr>
        <p:spPr>
          <a:xfrm>
            <a:off x="304800" y="1143000"/>
            <a:ext cx="8229600" cy="4114800"/>
          </a:xfrm>
        </p:spPr>
        <p:txBody>
          <a:bodyPr/>
          <a:lstStyle/>
          <a:p>
            <a:r>
              <a:rPr lang="en-US" sz="2400" b="1" dirty="0"/>
              <a:t>Total Page Views Since April 4, 2014 Release</a:t>
            </a:r>
            <a:r>
              <a:rPr lang="en-US" sz="2400" dirty="0"/>
              <a:t>: 1,441</a:t>
            </a:r>
          </a:p>
          <a:p>
            <a:r>
              <a:rPr lang="en-US" sz="2400" b="1" dirty="0"/>
              <a:t>Highest # of Views: </a:t>
            </a:r>
            <a:r>
              <a:rPr lang="en-US" sz="2400" dirty="0"/>
              <a:t>4/17/14(100) and 4/4/14 (34)</a:t>
            </a:r>
          </a:p>
          <a:p>
            <a:r>
              <a:rPr lang="en-US" sz="2400" b="1" dirty="0"/>
              <a:t>Clearinghouse Page Views Since Release</a:t>
            </a:r>
            <a:r>
              <a:rPr lang="en-US" sz="2400" dirty="0"/>
              <a:t>: 1,215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858000" y="6054397"/>
            <a:ext cx="2226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September 7, 2016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590800"/>
            <a:ext cx="9144001" cy="2743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019218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2685" y="129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4"/>
          <p:cNvSpPr>
            <a:spLocks noGrp="1"/>
          </p:cNvSpPr>
          <p:nvPr>
            <p:ph type="title"/>
          </p:nvPr>
        </p:nvSpPr>
        <p:spPr>
          <a:xfrm>
            <a:off x="456406" y="190500"/>
            <a:ext cx="8229600" cy="9525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79C1"/>
                </a:solidFill>
              </a:rPr>
              <a:t>CIFOR Industry Guidelines</a:t>
            </a:r>
          </a:p>
        </p:txBody>
      </p:sp>
      <p:sp>
        <p:nvSpPr>
          <p:cNvPr id="3076" name="Content Placeholder 5"/>
          <p:cNvSpPr>
            <a:spLocks noGrp="1"/>
          </p:cNvSpPr>
          <p:nvPr>
            <p:ph idx="1"/>
          </p:nvPr>
        </p:nvSpPr>
        <p:spPr>
          <a:xfrm>
            <a:off x="304800" y="1143000"/>
            <a:ext cx="8229600" cy="4114800"/>
          </a:xfrm>
        </p:spPr>
        <p:txBody>
          <a:bodyPr/>
          <a:lstStyle/>
          <a:p>
            <a:r>
              <a:rPr lang="en-US" sz="2400" b="1" dirty="0"/>
              <a:t>Total Page Views Since July 30, 2013 Release</a:t>
            </a:r>
            <a:r>
              <a:rPr lang="en-US" sz="2400" dirty="0"/>
              <a:t>: 5,790</a:t>
            </a:r>
          </a:p>
          <a:p>
            <a:r>
              <a:rPr lang="en-US" sz="2400" b="1" dirty="0"/>
              <a:t>Highest # of Views: </a:t>
            </a:r>
            <a:r>
              <a:rPr lang="en-US" sz="2400" dirty="0"/>
              <a:t>July 31, 2013 (774) and Aug 6</a:t>
            </a:r>
            <a:r>
              <a:rPr lang="en-US" sz="2400" baseline="30000" dirty="0"/>
              <a:t>,</a:t>
            </a:r>
            <a:r>
              <a:rPr lang="en-US" sz="2400" dirty="0"/>
              <a:t> 2013 (623)</a:t>
            </a:r>
          </a:p>
          <a:p>
            <a:r>
              <a:rPr lang="en-US" sz="2400" b="1" dirty="0"/>
              <a:t>Clearinghouse Page Views Since Release</a:t>
            </a:r>
            <a:r>
              <a:rPr lang="en-US" sz="2400" dirty="0"/>
              <a:t>: 2,095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6111287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Sept. 7, 2016.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712" y="3419475"/>
            <a:ext cx="28575" cy="19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3081218"/>
            <a:ext cx="9102902" cy="25894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773862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2685" y="129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itle 4"/>
          <p:cNvSpPr>
            <a:spLocks noGrp="1"/>
          </p:cNvSpPr>
          <p:nvPr>
            <p:ph type="title"/>
          </p:nvPr>
        </p:nvSpPr>
        <p:spPr>
          <a:xfrm>
            <a:off x="456406" y="190500"/>
            <a:ext cx="8229600" cy="9525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79C1"/>
                </a:solidFill>
              </a:rPr>
              <a:t>CIFOR OUE</a:t>
            </a:r>
          </a:p>
        </p:txBody>
      </p:sp>
      <p:sp>
        <p:nvSpPr>
          <p:cNvPr id="3076" name="Content Placeholder 5"/>
          <p:cNvSpPr>
            <a:spLocks noGrp="1"/>
          </p:cNvSpPr>
          <p:nvPr>
            <p:ph idx="1"/>
          </p:nvPr>
        </p:nvSpPr>
        <p:spPr>
          <a:xfrm>
            <a:off x="304800" y="1143000"/>
            <a:ext cx="8229600" cy="4114800"/>
          </a:xfrm>
        </p:spPr>
        <p:txBody>
          <a:bodyPr/>
          <a:lstStyle/>
          <a:p>
            <a:r>
              <a:rPr lang="en-US" sz="2400" b="1" dirty="0"/>
              <a:t>Total Page Views Since November 2015</a:t>
            </a:r>
            <a:r>
              <a:rPr lang="en-US" sz="2400" dirty="0"/>
              <a:t>: 920</a:t>
            </a:r>
          </a:p>
          <a:p>
            <a:r>
              <a:rPr lang="en-US" sz="2400" b="1" dirty="0"/>
              <a:t>Highest # of Views: </a:t>
            </a:r>
            <a:r>
              <a:rPr lang="en-US" sz="2400" dirty="0"/>
              <a:t>April 19, 2016(77) and May 27, 2016 (77)</a:t>
            </a:r>
          </a:p>
          <a:p>
            <a:r>
              <a:rPr lang="en-US" sz="2400" b="1" dirty="0"/>
              <a:t>Clearinghouse Page Views Since Release: </a:t>
            </a:r>
            <a:r>
              <a:rPr lang="en-US" sz="2400" dirty="0"/>
              <a:t>378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6111287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of Sept. 7, 2016.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7712" y="3419475"/>
            <a:ext cx="28575" cy="19050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28726"/>
              </p:ext>
            </p:extLst>
          </p:nvPr>
        </p:nvGraphicFramePr>
        <p:xfrm>
          <a:off x="-11069" y="3271524"/>
          <a:ext cx="9113972" cy="2399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Bitmap Image" r:id="rId7" imgW="13916160" imgH="2610000" progId="Paint.Picture">
                  <p:embed/>
                </p:oleObj>
              </mc:Choice>
              <mc:Fallback>
                <p:oleObj name="Bitmap Image" r:id="rId7" imgW="13916160" imgH="26100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11069" y="3271524"/>
                        <a:ext cx="9113972" cy="23991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38782868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62000" y="1323817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456406" y="190500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kern="0" dirty="0">
                <a:solidFill>
                  <a:srgbClr val="0079C1"/>
                </a:solidFill>
              </a:rPr>
              <a:t>CIFOR Website Updates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157313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62000" y="1323817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456406" y="190500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kern="0" dirty="0">
                <a:solidFill>
                  <a:srgbClr val="0079C1"/>
                </a:solidFill>
              </a:rPr>
              <a:t>CIFOR Promote Team</a:t>
            </a:r>
          </a:p>
        </p:txBody>
      </p:sp>
      <p:sp>
        <p:nvSpPr>
          <p:cNvPr id="2" name="Rectangle 1"/>
          <p:cNvSpPr/>
          <p:nvPr/>
        </p:nvSpPr>
        <p:spPr>
          <a:xfrm>
            <a:off x="769620" y="1524000"/>
            <a:ext cx="8001000" cy="2208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Initial key priorities for the Promote Development Team: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2000" dirty="0"/>
              <a:t>Conduct an assessment and an approved marketing strategy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2000" dirty="0"/>
              <a:t>Update the CIFOR website 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2000" dirty="0"/>
              <a:t>Develop webinars and training about CIFOR products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9220834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3" descr="CIFORbottomBanner4.jpg                                         00740F49DoubleTake_2                   BFF2B6A3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62000" y="1323817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 bwMode="auto">
          <a:xfrm>
            <a:off x="456406" y="190500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kern="0" dirty="0">
                <a:solidFill>
                  <a:srgbClr val="0079C1"/>
                </a:solidFill>
              </a:rPr>
              <a:t>CIFOR Promote Team Updates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305594" y="1600994"/>
            <a:ext cx="8229600" cy="3657600"/>
          </a:xfrm>
        </p:spPr>
        <p:txBody>
          <a:bodyPr/>
          <a:lstStyle/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3 calls to-date:  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Website 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Flyers 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Identifying additional team members 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Drafted an RFP for marketing strategy consultant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6656267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IMAGESASSOCIATED" val="No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223479743CB54B9282FFE71163F489" ma:contentTypeVersion="12" ma:contentTypeDescription="Create a new document." ma:contentTypeScope="" ma:versionID="0de398e4e5659d5cad463e4ae6817f9e">
  <xsd:schema xmlns:xsd="http://www.w3.org/2001/XMLSchema" xmlns:xs="http://www.w3.org/2001/XMLSchema" xmlns:p="http://schemas.microsoft.com/office/2006/metadata/properties" xmlns:ns2="db3bcd77-81de-4f40-8285-32d442d0e9e0" xmlns:ns3="5754921e-71ec-42f0-9426-ae258e372cd5" targetNamespace="http://schemas.microsoft.com/office/2006/metadata/properties" ma:root="true" ma:fieldsID="33f9fc2d696900524a01df883d03737b" ns2:_="" ns3:_="">
    <xsd:import namespace="db3bcd77-81de-4f40-8285-32d442d0e9e0"/>
    <xsd:import namespace="5754921e-71ec-42f0-9426-ae258e372c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3bcd77-81de-4f40-8285-32d442d0e9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54921e-71ec-42f0-9426-ae258e372c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9EB522-1AC0-4859-B575-704D995894B7}"/>
</file>

<file path=customXml/itemProps2.xml><?xml version="1.0" encoding="utf-8"?>
<ds:datastoreItem xmlns:ds="http://schemas.openxmlformats.org/officeDocument/2006/customXml" ds:itemID="{2E5A7F9C-B842-42EC-9CE5-E0B6080D8522}"/>
</file>

<file path=customXml/itemProps3.xml><?xml version="1.0" encoding="utf-8"?>
<ds:datastoreItem xmlns:ds="http://schemas.openxmlformats.org/officeDocument/2006/customXml" ds:itemID="{965A98D6-73FA-41EF-9DCC-04C2C6298A1D}"/>
</file>

<file path=docProps/app.xml><?xml version="1.0" encoding="utf-8"?>
<Properties xmlns="http://schemas.openxmlformats.org/officeDocument/2006/extended-properties" xmlns:vt="http://schemas.openxmlformats.org/officeDocument/2006/docPropsVTypes">
  <TotalTime>7482</TotalTime>
  <Words>2064</Words>
  <Application>Microsoft Office PowerPoint</Application>
  <PresentationFormat>On-screen Show (4:3)</PresentationFormat>
  <Paragraphs>281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Default Design</vt:lpstr>
      <vt:lpstr>Bitmap Image</vt:lpstr>
      <vt:lpstr>CIFOR Clearinghouse and Promotion Update </vt:lpstr>
      <vt:lpstr>CIFOR Website Trends</vt:lpstr>
      <vt:lpstr>CIFOR Website Trends</vt:lpstr>
      <vt:lpstr>Top Traffic Sources: 2015 vs. 2016</vt:lpstr>
      <vt:lpstr>Top Pages Based on Unique Page Views</vt:lpstr>
      <vt:lpstr>Clearinghouse Trends</vt:lpstr>
      <vt:lpstr>Clearinghouse Statistics</vt:lpstr>
      <vt:lpstr>Clearinghouse Statistics</vt:lpstr>
      <vt:lpstr>Clearinghouse Statistics</vt:lpstr>
      <vt:lpstr> Second Edition of CIFOR Guidelines  </vt:lpstr>
      <vt:lpstr> Second Edition of CIFOR Toolkit  </vt:lpstr>
      <vt:lpstr>CIFOR Metrics </vt:lpstr>
      <vt:lpstr>Lab-Epi Software</vt:lpstr>
      <vt:lpstr>CIFOR Industry Guidelines</vt:lpstr>
      <vt:lpstr>CIFOR OUE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Amy Chang</dc:creator>
  <cp:lastModifiedBy>Liz</cp:lastModifiedBy>
  <cp:revision>1014</cp:revision>
  <dcterms:created xsi:type="dcterms:W3CDTF">2009-05-11T18:16:25Z</dcterms:created>
  <dcterms:modified xsi:type="dcterms:W3CDTF">2016-09-16T22:52:49Z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ID">
    <vt:lpwstr>f96bfd594ff04a3c93dd9a0e6c8a6450</vt:lpwstr>
  </property>
  <property fmtid="{D5CDD505-2E9C-101B-9397-08002B2CF9AE}" pid="3" name="ContentTypeId">
    <vt:lpwstr>0x0101008B223479743CB54B9282FFE71163F489</vt:lpwstr>
  </property>
</Properties>
</file>