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325" r:id="rId2"/>
    <p:sldId id="262" r:id="rId3"/>
    <p:sldId id="323" r:id="rId4"/>
    <p:sldId id="326" r:id="rId5"/>
    <p:sldId id="313" r:id="rId6"/>
    <p:sldId id="327" r:id="rId7"/>
    <p:sldId id="259" r:id="rId8"/>
    <p:sldId id="292" r:id="rId9"/>
    <p:sldId id="289" r:id="rId10"/>
    <p:sldId id="302" r:id="rId11"/>
    <p:sldId id="291" r:id="rId12"/>
    <p:sldId id="279" r:id="rId13"/>
    <p:sldId id="328" r:id="rId14"/>
    <p:sldId id="330" r:id="rId15"/>
    <p:sldId id="314"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335" autoAdjust="0"/>
  </p:normalViewPr>
  <p:slideViewPr>
    <p:cSldViewPr>
      <p:cViewPr varScale="1">
        <p:scale>
          <a:sx n="56" d="100"/>
          <a:sy n="56" d="100"/>
        </p:scale>
        <p:origin x="320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10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F08EED-3A24-4703-A638-B08A57A6FCEB}" type="datetimeFigureOut">
              <a:rPr lang="en-US" smtClean="0"/>
              <a:t>8/17/2018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D6B39-B643-4F84-9FBF-A0F8D9E7D58A}" type="slidenum">
              <a:rPr lang="en-US" smtClean="0"/>
              <a:t>‹#›</a:t>
            </a:fld>
            <a:endParaRPr lang="en-US"/>
          </a:p>
        </p:txBody>
      </p:sp>
    </p:spTree>
    <p:extLst>
      <p:ext uri="{BB962C8B-B14F-4D97-AF65-F5344CB8AC3E}">
        <p14:creationId xmlns:p14="http://schemas.microsoft.com/office/powerpoint/2010/main" val="108388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a:t>
            </a:fld>
            <a:endParaRPr lang="en-US"/>
          </a:p>
        </p:txBody>
      </p:sp>
    </p:spTree>
    <p:extLst>
      <p:ext uri="{BB962C8B-B14F-4D97-AF65-F5344CB8AC3E}">
        <p14:creationId xmlns:p14="http://schemas.microsoft.com/office/powerpoint/2010/main" val="3227562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685800" y="4400550"/>
            <a:ext cx="5486400" cy="4057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panose="020B0604020202020204" pitchFamily="34" charset="0"/>
              </a:rPr>
              <a:t>The Council to Improve Foodborne Outbreak Response (or CIFOR) is a multi-disciplinary working group (Local, State and Federal government officials) convened</a:t>
            </a:r>
            <a:r>
              <a:rPr lang="en-US" altLang="en-US" sz="1200" baseline="0" dirty="0">
                <a:latin typeface="Arial" panose="020B0604020202020204" pitchFamily="34" charset="0"/>
              </a:rPr>
              <a:t> </a:t>
            </a:r>
            <a:r>
              <a:rPr lang="en-US" altLang="en-US" sz="1200" dirty="0">
                <a:latin typeface="Arial" panose="020B0604020202020204" pitchFamily="34" charset="0"/>
              </a:rPr>
              <a:t>in 2006 to increase collaboration across the country and across relevant areas of expertise in order to reduce the burden of foodborne illness in the United States. They work to develop (and share) model programs, processes, and other products that facilitate investigation and control of foodborne disease outbreaks and improve performance and coordination in foodborne disease outbreaks across all levels of government.   </a:t>
            </a:r>
          </a:p>
          <a:p>
            <a:endParaRPr lang="en-US" altLang="en-US" dirty="0">
              <a:latin typeface="Arial" panose="020B0604020202020204" pitchFamily="34" charset="0"/>
            </a:endParaRPr>
          </a:p>
          <a:p>
            <a:r>
              <a:rPr lang="en-US" altLang="en-US" dirty="0">
                <a:latin typeface="Arial" panose="020B0604020202020204" pitchFamily="34" charset="0"/>
              </a:rPr>
              <a:t>In recognition of the importance of educating and including industry in the investigative process, in 2009, a CIFOR workgroup comprised of representatives from the food industry and local, state and Federal government began work on  creating simple, easy to use guidelines and tools specific for industry response to foodborne illness.  </a:t>
            </a:r>
          </a:p>
          <a:p>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 until this point, there really wasn’t a lot</a:t>
            </a:r>
            <a:r>
              <a:rPr lang="en-US" baseline="0" dirty="0"/>
              <a:t> of comprehensive resources out there for independent operators. They were at the mercy of the investigators and attorneys with little information to help them navigate and participate in an investigation. </a:t>
            </a:r>
            <a:endParaRPr lang="en-US" dirty="0"/>
          </a:p>
          <a:p>
            <a:endParaRPr lang="en-US" altLang="en-US" dirty="0">
              <a:latin typeface="Arial" panose="020B0604020202020204" pitchFamily="34" charset="0"/>
            </a:endParaRPr>
          </a:p>
          <a:p>
            <a:endParaRPr lang="en-US" altLang="en-US" dirty="0">
              <a:latin typeface="Arial" panose="020B0604020202020204" pitchFamily="34" charset="0"/>
            </a:endParaRPr>
          </a:p>
          <a:p>
            <a:pPr marL="0" indent="0" eaLnBrk="1" fontAlgn="auto" hangingPunct="1">
              <a:spcAft>
                <a:spcPts val="0"/>
              </a:spcAft>
              <a:buFont typeface="Wingdings 2"/>
              <a:buNone/>
              <a:defRPr/>
            </a:pPr>
            <a:endParaRPr lang="en-US" sz="1400" dirty="0">
              <a:solidFill>
                <a:schemeClr val="tx1"/>
              </a:solidFill>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anose="020B0604020202020204" pitchFamily="34" charset="0"/>
              </a:defRPr>
            </a:lvl1pPr>
            <a:lvl2pPr marL="742950" indent="-285750" defTabSz="931863" eaLnBrk="0" hangingPunct="0">
              <a:spcBef>
                <a:spcPct val="30000"/>
              </a:spcBef>
              <a:defRPr sz="1200">
                <a:solidFill>
                  <a:schemeClr val="tx1"/>
                </a:solidFill>
                <a:latin typeface="Arial" panose="020B0604020202020204" pitchFamily="34" charset="0"/>
              </a:defRPr>
            </a:lvl2pPr>
            <a:lvl3pPr marL="1143000" indent="-228600" defTabSz="931863" eaLnBrk="0" hangingPunct="0">
              <a:spcBef>
                <a:spcPct val="30000"/>
              </a:spcBef>
              <a:defRPr sz="1200">
                <a:solidFill>
                  <a:schemeClr val="tx1"/>
                </a:solidFill>
                <a:latin typeface="Arial" panose="020B0604020202020204" pitchFamily="34" charset="0"/>
              </a:defRPr>
            </a:lvl3pPr>
            <a:lvl4pPr marL="1600200" indent="-228600" defTabSz="931863" eaLnBrk="0" hangingPunct="0">
              <a:spcBef>
                <a:spcPct val="30000"/>
              </a:spcBef>
              <a:defRPr sz="1200">
                <a:solidFill>
                  <a:schemeClr val="tx1"/>
                </a:solidFill>
                <a:latin typeface="Arial" panose="020B0604020202020204" pitchFamily="34" charset="0"/>
              </a:defRPr>
            </a:lvl4pPr>
            <a:lvl5pPr marL="2057400" indent="-228600" defTabSz="931863" eaLnBrk="0" hangingPunct="0">
              <a:spcBef>
                <a:spcPct val="30000"/>
              </a:spcBef>
              <a:defRPr sz="12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D6BE4B2-7606-454F-909C-46BE73A25556}" type="slidenum">
              <a:rPr lang="en-US" altLang="en-US"/>
              <a:pPr eaLnBrk="1" hangingPunct="1">
                <a:spcBef>
                  <a:spcPct val="0"/>
                </a:spcBef>
              </a:pPr>
              <a:t>10</a:t>
            </a:fld>
            <a:endParaRPr lang="en-US" altLang="en-US"/>
          </a:p>
        </p:txBody>
      </p:sp>
    </p:spTree>
    <p:extLst>
      <p:ext uri="{BB962C8B-B14F-4D97-AF65-F5344CB8AC3E}">
        <p14:creationId xmlns:p14="http://schemas.microsoft.com/office/powerpoint/2010/main" val="3270676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Takes industry through the possible steps of an outbreak and gives them simple tools to use to organize</a:t>
            </a:r>
            <a:r>
              <a:rPr lang="en-US" altLang="en-US" baseline="0" dirty="0">
                <a:latin typeface="Arial" panose="020B0604020202020204" pitchFamily="34" charset="0"/>
              </a:rPr>
              <a:t> information and provide it to investigators</a:t>
            </a:r>
          </a:p>
          <a:p>
            <a:endParaRPr lang="en-US" i="1" dirty="0">
              <a:solidFill>
                <a:srgbClr val="FF0000"/>
              </a:solidFill>
            </a:endParaRPr>
          </a:p>
          <a:p>
            <a:endParaRPr lang="en-US" i="1" dirty="0">
              <a:solidFill>
                <a:srgbClr val="FF0000"/>
              </a:solidFill>
            </a:endParaRPr>
          </a:p>
          <a:p>
            <a:r>
              <a:rPr lang="en-US" i="1" dirty="0">
                <a:solidFill>
                  <a:srgbClr val="FF0000"/>
                </a:solidFill>
              </a:rPr>
              <a:t>NEW! </a:t>
            </a:r>
            <a:r>
              <a:rPr lang="en-US" dirty="0"/>
              <a:t>Provide industry with outbreak guidance and tools encouraging industry to take an active role in outbreak </a:t>
            </a:r>
            <a:r>
              <a:rPr lang="en-US" b="1" u="sng" dirty="0"/>
              <a:t>prevention</a:t>
            </a:r>
            <a:r>
              <a:rPr lang="en-US" dirty="0"/>
              <a:t>, response and investigation</a:t>
            </a:r>
          </a:p>
          <a:p>
            <a:r>
              <a:rPr lang="en-US" dirty="0"/>
              <a:t> Took  3 ½ years, 1000+ hours put in by industry and government</a:t>
            </a:r>
          </a:p>
          <a:p>
            <a:endParaRPr lang="en-US" dirty="0"/>
          </a:p>
          <a:p>
            <a:r>
              <a:rPr lang="en-US" dirty="0"/>
              <a:t>Lots</a:t>
            </a:r>
            <a:r>
              <a:rPr lang="en-US" baseline="0" dirty="0"/>
              <a:t> of large corporate entities have their response plans in place already, so this may not be as useful for them.</a:t>
            </a: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11</a:t>
            </a:fld>
            <a:endParaRPr lang="en-US"/>
          </a:p>
        </p:txBody>
      </p:sp>
    </p:spTree>
    <p:extLst>
      <p:ext uri="{BB962C8B-B14F-4D97-AF65-F5344CB8AC3E}">
        <p14:creationId xmlns:p14="http://schemas.microsoft.com/office/powerpoint/2010/main" val="1344914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US" altLang="en-US" dirty="0">
              <a:latin typeface="Arial" panose="020B0604020202020204" pitchFamily="34" charset="0"/>
            </a:endParaRPr>
          </a:p>
          <a:p>
            <a:r>
              <a:rPr lang="en-US" altLang="en-US" dirty="0"/>
              <a:t>Resource has simple guidance on the outbreak process followed by regulators and what a food operator can expect during an investigation.  It provides information that operators can use to put together a basic plan in advance of an food illness response and</a:t>
            </a:r>
          </a:p>
          <a:p>
            <a:endParaRPr lang="en-US" altLang="en-US" dirty="0"/>
          </a:p>
          <a:p>
            <a:r>
              <a:rPr lang="en-US" altLang="en-US" dirty="0"/>
              <a:t>Employee Communications Meeting</a:t>
            </a:r>
          </a:p>
          <a:p>
            <a:r>
              <a:rPr lang="en-US" altLang="en-US" dirty="0"/>
              <a:t>Employee Listing</a:t>
            </a:r>
          </a:p>
          <a:p>
            <a:r>
              <a:rPr lang="en-US" altLang="en-US" dirty="0"/>
              <a:t>Employee Health Assessment Form</a:t>
            </a:r>
          </a:p>
          <a:p>
            <a:r>
              <a:rPr lang="en-US" altLang="en-US" dirty="0"/>
              <a:t>Product Sampling Procedure</a:t>
            </a:r>
          </a:p>
          <a:p>
            <a:r>
              <a:rPr lang="en-US" altLang="en-US" dirty="0"/>
              <a:t>Sample Chain of Custody</a:t>
            </a:r>
          </a:p>
          <a:p>
            <a:r>
              <a:rPr lang="en-US" altLang="en-US" dirty="0"/>
              <a:t>Distributor and Supplier Information Form</a:t>
            </a:r>
          </a:p>
          <a:p>
            <a:r>
              <a:rPr lang="en-US" altLang="en-US" dirty="0"/>
              <a:t>Food Flow Chart</a:t>
            </a:r>
          </a:p>
          <a:p>
            <a:r>
              <a:rPr lang="en-US" altLang="en-US" dirty="0"/>
              <a:t>Employee Workstation Schematic</a:t>
            </a:r>
          </a:p>
          <a:p>
            <a:pPr marL="171450" indent="-171450">
              <a:buFont typeface="Arial" panose="020B0604020202020204" pitchFamily="34" charset="0"/>
              <a:buChar char="•"/>
            </a:pPr>
            <a:endParaRPr lang="en-US" altLang="en-US" baseline="0" dirty="0">
              <a:latin typeface="Arial" panose="020B0604020202020204" pitchFamily="34" charset="0"/>
            </a:endParaRPr>
          </a:p>
          <a:p>
            <a:pPr marL="171450" indent="-171450">
              <a:buFont typeface="Arial" panose="020B0604020202020204" pitchFamily="34" charset="0"/>
              <a:buChar char="•"/>
            </a:pPr>
            <a:endParaRPr lang="en-US" altLang="en-US" dirty="0">
              <a:latin typeface="Arial" panose="020B0604020202020204" pitchFamily="34" charset="0"/>
            </a:endParaRPr>
          </a:p>
          <a:p>
            <a:pPr marL="171450" indent="-171450">
              <a:buFont typeface="Arial" panose="020B0604020202020204" pitchFamily="34" charset="0"/>
              <a:buChar char="•"/>
            </a:pPr>
            <a:endParaRPr lang="en-US" altLang="en-US" dirty="0">
              <a:latin typeface="Arial" panose="020B0604020202020204" pitchFamily="34"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2DA39D-FF3E-4295-ADAE-A8229CC03205}" type="slidenum">
              <a:rPr lang="en-US" altLang="en-US"/>
              <a:pPr eaLnBrk="1" hangingPunct="1"/>
              <a:t>12</a:t>
            </a:fld>
            <a:endParaRPr lang="en-US" altLang="en-US"/>
          </a:p>
        </p:txBody>
      </p:sp>
    </p:spTree>
    <p:extLst>
      <p:ext uri="{BB962C8B-B14F-4D97-AF65-F5344CB8AC3E}">
        <p14:creationId xmlns:p14="http://schemas.microsoft.com/office/powerpoint/2010/main" val="1979703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points</a:t>
            </a:r>
          </a:p>
        </p:txBody>
      </p:sp>
      <p:sp>
        <p:nvSpPr>
          <p:cNvPr id="4" name="Slide Number Placeholder 3"/>
          <p:cNvSpPr>
            <a:spLocks noGrp="1"/>
          </p:cNvSpPr>
          <p:nvPr>
            <p:ph type="sldNum" sz="quarter" idx="10"/>
          </p:nvPr>
        </p:nvSpPr>
        <p:spPr/>
        <p:txBody>
          <a:bodyPr/>
          <a:lstStyle/>
          <a:p>
            <a:fld id="{E25D6B39-B643-4F84-9FBF-A0F8D9E7D58A}" type="slidenum">
              <a:rPr lang="en-US" smtClean="0"/>
              <a:t>13</a:t>
            </a:fld>
            <a:endParaRPr lang="en-US"/>
          </a:p>
        </p:txBody>
      </p:sp>
    </p:spTree>
    <p:extLst>
      <p:ext uri="{BB962C8B-B14F-4D97-AF65-F5344CB8AC3E}">
        <p14:creationId xmlns:p14="http://schemas.microsoft.com/office/powerpoint/2010/main" val="2051829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latin typeface="+mn-lt"/>
                <a:ea typeface="+mn-ea"/>
                <a:cs typeface="+mn-cs"/>
              </a:rPr>
              <a:t>Industry-Foodborne Illness Investigation Training</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and Recall Response</a:t>
            </a:r>
            <a:r>
              <a:rPr lang="en-US" sz="1200" kern="1200" dirty="0">
                <a:solidFill>
                  <a:schemeClr val="tx1"/>
                </a:solidFill>
                <a:latin typeface="+mn-lt"/>
                <a:ea typeface="+mn-ea"/>
                <a:cs typeface="+mn-cs"/>
              </a:rPr>
              <a:t> (I-FIIT-RR) was a 1 day face-to-face workshop designed to bring together food industry representatives and their appropriate local and state regulatory officials. This is done in an effort to create stronger working relationships prior to a potential foodborne incident occurring, so that if and when it does, the foundation is already set for a collaborative effort. Additionally, the workshop will provide a better understanding and clarification of recall response and an outbreak investigation process by identifying roles and responsibilities, discussing early detection strategies, and establishing and implementing control measures based on model practices.  By providing this training, I-FIIT-RR aims to assist industry and regulatory officials in producing a more rapid, efficient, and effective response to food recalls and foodborne illness incidents.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Now a free online workshop</a:t>
            </a:r>
            <a:r>
              <a:rPr lang="en-US" sz="1200" kern="1200" baseline="0" dirty="0">
                <a:solidFill>
                  <a:schemeClr val="tx1"/>
                </a:solidFill>
                <a:latin typeface="+mn-lt"/>
                <a:ea typeface="+mn-ea"/>
                <a:cs typeface="+mn-cs"/>
              </a:rPr>
              <a:t> found at </a:t>
            </a:r>
            <a:r>
              <a:rPr lang="en-US" sz="1200" kern="1200" baseline="0">
                <a:solidFill>
                  <a:schemeClr val="tx1"/>
                </a:solidFill>
                <a:latin typeface="+mn-lt"/>
                <a:ea typeface="+mn-ea"/>
                <a:cs typeface="+mn-cs"/>
              </a:rPr>
              <a:t>this website. </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14</a:t>
            </a:fld>
            <a:endParaRPr lang="en-US"/>
          </a:p>
        </p:txBody>
      </p:sp>
    </p:spTree>
    <p:extLst>
      <p:ext uri="{BB962C8B-B14F-4D97-AF65-F5344CB8AC3E}">
        <p14:creationId xmlns:p14="http://schemas.microsoft.com/office/powerpoint/2010/main" val="4026567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CCD1D10A-12CE-43A7-A703-79E4C31605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D27B6F-696A-4087-B28C-F8FD4ACF4F97}" type="slidenum">
              <a:rPr lang="en-US" altLang="en-US" smtClean="0"/>
              <a:pPr>
                <a:spcBef>
                  <a:spcPct val="0"/>
                </a:spcBef>
              </a:pPr>
              <a:t>15</a:t>
            </a:fld>
            <a:endParaRPr lang="en-US" altLang="en-US"/>
          </a:p>
        </p:txBody>
      </p:sp>
      <p:sp>
        <p:nvSpPr>
          <p:cNvPr id="25603" name="Rectangle 7">
            <a:extLst>
              <a:ext uri="{FF2B5EF4-FFF2-40B4-BE49-F238E27FC236}">
                <a16:creationId xmlns:a16="http://schemas.microsoft.com/office/drawing/2014/main" id="{C06C70BD-26E4-49FB-BCF0-0DFDA9F6847D}"/>
              </a:ext>
            </a:extLst>
          </p:cNvPr>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EC6E081-0E46-4CAC-A19B-F23D74CBF423}" type="slidenum">
              <a:rPr lang="en-US" altLang="en-US"/>
              <a:pPr algn="r" eaLnBrk="1" hangingPunct="1">
                <a:spcBef>
                  <a:spcPct val="0"/>
                </a:spcBef>
              </a:pPr>
              <a:t>15</a:t>
            </a:fld>
            <a:endParaRPr lang="en-US" altLang="en-US"/>
          </a:p>
        </p:txBody>
      </p:sp>
      <p:sp>
        <p:nvSpPr>
          <p:cNvPr id="25604" name="Rectangle 2">
            <a:extLst>
              <a:ext uri="{FF2B5EF4-FFF2-40B4-BE49-F238E27FC236}">
                <a16:creationId xmlns:a16="http://schemas.microsoft.com/office/drawing/2014/main" id="{B2E3DFC0-8C39-49A4-BD04-F480DA6ED79B}"/>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42C5A5B9-1982-40B8-93CB-84F66404A0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64042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defRPr>
            </a:lvl1pPr>
            <a:lvl2pPr marL="742950" indent="-285750" defTabSz="966788">
              <a:defRPr>
                <a:solidFill>
                  <a:schemeClr val="tx1"/>
                </a:solidFill>
                <a:latin typeface="Arial" panose="020B0604020202020204" pitchFamily="34" charset="0"/>
              </a:defRPr>
            </a:lvl2pPr>
            <a:lvl3pPr marL="1143000" indent="-228600" defTabSz="966788">
              <a:defRPr>
                <a:solidFill>
                  <a:schemeClr val="tx1"/>
                </a:solidFill>
                <a:latin typeface="Arial" panose="020B0604020202020204" pitchFamily="34" charset="0"/>
              </a:defRPr>
            </a:lvl3pPr>
            <a:lvl4pPr marL="1600200" indent="-228600" defTabSz="966788">
              <a:defRPr>
                <a:solidFill>
                  <a:schemeClr val="tx1"/>
                </a:solidFill>
                <a:latin typeface="Arial" panose="020B0604020202020204" pitchFamily="34" charset="0"/>
              </a:defRPr>
            </a:lvl4pPr>
            <a:lvl5pPr marL="2057400" indent="-228600" defTabSz="966788">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fld id="{FF70E28B-A50D-4133-8B53-3453D05131B9}" type="slidenum">
              <a:rPr lang="en-US" altLang="en-US"/>
              <a:pPr/>
              <a:t>2</a:t>
            </a:fld>
            <a:endParaRPr lang="en-US" alt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dirty="0">
              <a:latin typeface="Arial" panose="020B0604020202020204" pitchFamily="34" charset="0"/>
            </a:endParaRPr>
          </a:p>
          <a:p>
            <a:r>
              <a:rPr lang="en-US" altLang="en-US" sz="1100" dirty="0">
                <a:latin typeface="Arial" panose="020B0604020202020204" pitchFamily="34" charset="0"/>
              </a:rPr>
              <a:t>A review of foodborne outbreaks in the seven states participating in CDC’s Foodborne Disease Active Surveillance Network (</a:t>
            </a:r>
            <a:r>
              <a:rPr lang="en-US" altLang="en-US" sz="1100" dirty="0" err="1">
                <a:latin typeface="Arial" panose="020B0604020202020204" pitchFamily="34" charset="0"/>
              </a:rPr>
              <a:t>FoodNet</a:t>
            </a:r>
            <a:r>
              <a:rPr lang="en-US" altLang="en-US" sz="1100" dirty="0">
                <a:latin typeface="Arial" panose="020B0604020202020204" pitchFamily="34" charset="0"/>
              </a:rPr>
              <a:t>) </a:t>
            </a:r>
          </a:p>
          <a:p>
            <a:pPr eaLnBrk="1" hangingPunct="1"/>
            <a:endParaRPr lang="en-US" altLang="en-US" sz="1100" dirty="0">
              <a:latin typeface="Arial" panose="020B0604020202020204" pitchFamily="34" charset="0"/>
            </a:endParaRPr>
          </a:p>
          <a:p>
            <a:pPr eaLnBrk="1" hangingPunct="1"/>
            <a:r>
              <a:rPr lang="en-US" altLang="en-US" sz="1100" dirty="0">
                <a:latin typeface="Arial" panose="020B0604020202020204" pitchFamily="34" charset="0"/>
              </a:rPr>
              <a:t>2005, 41% of all food spending on food away from home  26% in 1970</a:t>
            </a:r>
          </a:p>
          <a:p>
            <a:pPr eaLnBrk="1" hangingPunct="1"/>
            <a:endParaRPr lang="en-US" altLang="en-US" sz="1100" dirty="0">
              <a:latin typeface="Arial" panose="020B0604020202020204" pitchFamily="34" charset="0"/>
            </a:endParaRPr>
          </a:p>
          <a:p>
            <a:pPr eaLnBrk="1" hangingPunct="1"/>
            <a:r>
              <a:rPr lang="en-US" altLang="en-US" sz="1100" dirty="0">
                <a:latin typeface="Arial" panose="020B0604020202020204" pitchFamily="34" charset="0"/>
              </a:rPr>
              <a:t>Today’s estimates now place the number of restaurants at over 1 million </a:t>
            </a:r>
            <a:r>
              <a:rPr lang="en-US" altLang="en-US" sz="1100">
                <a:latin typeface="Arial" panose="020B0604020202020204" pitchFamily="34" charset="0"/>
              </a:rPr>
              <a:t>in the US</a:t>
            </a:r>
            <a:endParaRPr lang="en-US" altLang="en-US" sz="1100" dirty="0">
              <a:latin typeface="Arial" panose="020B0604020202020204" pitchFamily="34" charset="0"/>
            </a:endParaRPr>
          </a:p>
        </p:txBody>
      </p:sp>
    </p:spTree>
    <p:extLst>
      <p:ext uri="{BB962C8B-B14F-4D97-AF65-F5344CB8AC3E}">
        <p14:creationId xmlns:p14="http://schemas.microsoft.com/office/powerpoint/2010/main" val="3645325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dirty="0">
                <a:latin typeface="Arial" panose="020B0604020202020204" pitchFamily="34" charset="0"/>
              </a:rPr>
              <a:t>Because people are eating out a lot, they are depending on the firms to provide safe food.</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However, even if a food facility does everything right, a problem out of their control can still affect them.  </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Examples of larger outbreak; most will not happen like this. Most are smaller outbreaks with a handful of people affected.  But use this as an example of how what can happen and that things can get out of control quickly if proper procedures and employee hygiene are not in place.   </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Restaurant=Jack in the Box reported that in the 18 months following the outbreak the company lost approximately $160 million.  </a:t>
            </a:r>
          </a:p>
          <a:p>
            <a:pPr eaLnBrk="1" hangingPunct="1">
              <a:lnSpc>
                <a:spcPct val="80000"/>
              </a:lnSpc>
            </a:pPr>
            <a:r>
              <a:rPr lang="en-US" altLang="en-US" dirty="0">
                <a:latin typeface="Arial" panose="020B0604020202020204" pitchFamily="34" charset="0"/>
              </a:rPr>
              <a:t>Retail=PCA peanut product recall  </a:t>
            </a: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3</a:t>
            </a:fld>
            <a:endParaRPr lang="en-US"/>
          </a:p>
        </p:txBody>
      </p:sp>
    </p:spTree>
    <p:extLst>
      <p:ext uri="{BB962C8B-B14F-4D97-AF65-F5344CB8AC3E}">
        <p14:creationId xmlns:p14="http://schemas.microsoft.com/office/powerpoint/2010/main" val="1074911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can be a very high price to pay if</a:t>
            </a:r>
            <a:r>
              <a:rPr lang="en-US" baseline="0" dirty="0"/>
              <a:t> a firm experiences an outbreak, their reputation and their bottom line can be seriously affected and some of these consequences may be unavoidable. </a:t>
            </a:r>
          </a:p>
          <a:p>
            <a:endParaRPr lang="en-US" baseline="0" dirty="0"/>
          </a:p>
          <a:p>
            <a:r>
              <a:rPr lang="en-US" baseline="0" dirty="0"/>
              <a:t>In addition to economic and employment factors, it can affect the lives of your customers, sometimes with tragic results. </a:t>
            </a:r>
          </a:p>
          <a:p>
            <a:endParaRPr lang="en-US" baseline="0" dirty="0"/>
          </a:p>
        </p:txBody>
      </p:sp>
      <p:sp>
        <p:nvSpPr>
          <p:cNvPr id="4" name="Slide Number Placeholder 3"/>
          <p:cNvSpPr>
            <a:spLocks noGrp="1"/>
          </p:cNvSpPr>
          <p:nvPr>
            <p:ph type="sldNum" sz="quarter" idx="10"/>
          </p:nvPr>
        </p:nvSpPr>
        <p:spPr/>
        <p:txBody>
          <a:bodyPr/>
          <a:lstStyle/>
          <a:p>
            <a:fld id="{E25D6B39-B643-4F84-9FBF-A0F8D9E7D58A}" type="slidenum">
              <a:rPr lang="en-US" smtClean="0"/>
              <a:t>4</a:t>
            </a:fld>
            <a:endParaRPr lang="en-US"/>
          </a:p>
        </p:txBody>
      </p:sp>
    </p:spTree>
    <p:extLst>
      <p:ext uri="{BB962C8B-B14F-4D97-AF65-F5344CB8AC3E}">
        <p14:creationId xmlns:p14="http://schemas.microsoft.com/office/powerpoint/2010/main" val="1354834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0"/>
              </a:spcBef>
            </a:pPr>
            <a:r>
              <a:rPr lang="en-US" altLang="en-US" sz="1100" dirty="0">
                <a:latin typeface="Arial" panose="020B0604020202020204" pitchFamily="34" charset="0"/>
                <a:ea typeface="MS PGothic" panose="020B0600070205080204" pitchFamily="34" charset="-128"/>
              </a:rPr>
              <a:t>In 2011, it was estimated that illnesses resulting from the major foodborne pathogens in  the United States cost upwards of US $5 to 6 billion in medical costs and lost productivity.  In 2008, USDA</a:t>
            </a:r>
            <a:r>
              <a:rPr lang="ja-JP" altLang="en-US" sz="1100" dirty="0">
                <a:latin typeface="Arial" panose="020B0604020202020204" pitchFamily="34" charset="0"/>
              </a:rPr>
              <a:t>’</a:t>
            </a:r>
            <a:r>
              <a:rPr lang="en-US" altLang="ja-JP" sz="1100" dirty="0">
                <a:latin typeface="Arial" panose="020B0604020202020204" pitchFamily="34" charset="0"/>
              </a:rPr>
              <a:t>s Economic Research Service estimated that one case of hemolytic uremic syndrome (or HUS), which is a severe complication of infection with </a:t>
            </a:r>
            <a:r>
              <a:rPr lang="en-US" altLang="ja-JP" sz="1100" i="1" dirty="0">
                <a:latin typeface="Arial" panose="020B0604020202020204" pitchFamily="34" charset="0"/>
              </a:rPr>
              <a:t>E. coli</a:t>
            </a:r>
            <a:r>
              <a:rPr lang="en-US" altLang="ja-JP" sz="1100" dirty="0">
                <a:latin typeface="Arial" panose="020B0604020202020204" pitchFamily="34" charset="0"/>
              </a:rPr>
              <a:t> O157:H7, cost $41,000, if the patient did not develop end stage renal disease and $6 to 7 million, if the patient developed end stage renal disease. Of note, none of these estimates include the costs of investigating these illnesses (or the places implicated as their source) or the costs of prevention and control efforts by local and state food safety agencies.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dirty="0">
                <a:latin typeface="Arial" panose="020B0604020202020204" pitchFamily="34" charset="0"/>
                <a:ea typeface="MS PGothic" panose="020B0600070205080204" pitchFamily="34" charset="-128"/>
              </a:rPr>
              <a:t>Outbreaks of foodborne diseases also are quite common. Based on data reported to CDC in 2011, during a single year, approximately more than 1,000 foodborne outbreaks. About 6% of foodborne disease outbreaks are multi-jurisdictional, that is they affect residents in multiple states or counties.  Note:  These numbers are based on the outbreaks that were detected and reported to CDC and may not be representative of all outbreaks.</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dirty="0">
                <a:latin typeface="Arial" panose="020B0604020202020204" pitchFamily="34" charset="0"/>
                <a:ea typeface="MS PGothic" panose="020B0600070205080204" pitchFamily="34" charset="-128"/>
              </a:rPr>
              <a:t>CDC has not produced an economic impact assessment for foodborne illness based on the new 2010 estimates. However, it has estimated the impact of salmonella based on the new estimates to be $365 million per year in direct medical costs. Salmonella is only one of the top five most frequent culprits of foodborne disease outbreaks.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dirty="0">
                <a:latin typeface="Arial" panose="020B0604020202020204" pitchFamily="34" charset="0"/>
                <a:ea typeface="MS PGothic" panose="020B0600070205080204" pitchFamily="34" charset="-128"/>
              </a:rPr>
              <a:t>These estimates do not include the cost to industry.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endParaRPr lang="en-US" altLang="en-US" sz="1100" dirty="0">
              <a:latin typeface="Arial" panose="020B0604020202020204" pitchFamily="34" charset="0"/>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49428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statistics from CDC </a:t>
            </a:r>
            <a:r>
              <a:rPr lang="en-US" baseline="0" dirty="0"/>
              <a:t>on illnesses and deaths may seem a little exaggerated or abstract, but regardless of whether they are to be believed, every illness can have real consequences  </a:t>
            </a:r>
            <a:endParaRPr lang="en-US" dirty="0"/>
          </a:p>
          <a:p>
            <a:endParaRPr lang="en-US" dirty="0"/>
          </a:p>
          <a:p>
            <a:r>
              <a:rPr lang="en-US" dirty="0"/>
              <a:t>This was an</a:t>
            </a:r>
            <a:r>
              <a:rPr lang="en-US" baseline="0" dirty="0"/>
              <a:t> article on Food Safety News on Sept 9, 2014.  (Read through the article aloud, pausing for effect where appropriate)  </a:t>
            </a:r>
          </a:p>
          <a:p>
            <a:endParaRPr lang="en-US" baseline="0" dirty="0"/>
          </a:p>
          <a:p>
            <a:r>
              <a:rPr lang="en-US" baseline="0" dirty="0"/>
              <a:t>Presenter note: Let the audience know that Serena died the day after this article was published.   She was someone’s little girl, so food safety and rapid response matters.</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6</a:t>
            </a:fld>
            <a:endParaRPr lang="en-US"/>
          </a:p>
        </p:txBody>
      </p:sp>
    </p:spTree>
    <p:extLst>
      <p:ext uri="{BB962C8B-B14F-4D97-AF65-F5344CB8AC3E}">
        <p14:creationId xmlns:p14="http://schemas.microsoft.com/office/powerpoint/2010/main" val="2364508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Aft>
                <a:spcPts val="600"/>
              </a:spcAft>
              <a:buClrTx/>
              <a:buSzPct val="120000"/>
              <a:buFont typeface="Arial" panose="020B0604020202020204" pitchFamily="34" charset="0"/>
              <a:buChar char="•"/>
            </a:pPr>
            <a:r>
              <a:rPr lang="en-US" altLang="en-US" sz="1200" b="0" dirty="0"/>
              <a:t>Government has a responsibility to investigate foodborne </a:t>
            </a:r>
            <a:r>
              <a:rPr lang="en-US" altLang="en-US" sz="1200" b="0" dirty="0" err="1"/>
              <a:t>illnessese</a:t>
            </a:r>
            <a:r>
              <a:rPr lang="en-US" altLang="en-US" sz="1200" b="0" dirty="0"/>
              <a:t>, outbreaks and public health issues.  Typically their investigation team is made up of professionals with expertise in environmental health, epidemiology and lab analysis.  </a:t>
            </a:r>
          </a:p>
          <a:p>
            <a:pPr marL="171450" indent="-171450" eaLnBrk="1" hangingPunct="1">
              <a:spcAft>
                <a:spcPts val="600"/>
              </a:spcAft>
              <a:buClrTx/>
              <a:buSzPct val="120000"/>
              <a:buFont typeface="Arial" panose="020B0604020202020204" pitchFamily="34" charset="0"/>
              <a:buChar char="•"/>
            </a:pPr>
            <a:endParaRPr lang="en-US" altLang="en-US" sz="1200" b="0" dirty="0"/>
          </a:p>
          <a:p>
            <a:pPr marL="171450" indent="-171450" eaLnBrk="1" hangingPunct="1">
              <a:spcAft>
                <a:spcPts val="600"/>
              </a:spcAft>
              <a:buClrTx/>
              <a:buSzPct val="120000"/>
              <a:buFont typeface="Arial" panose="020B0604020202020204" pitchFamily="34" charset="0"/>
              <a:buChar char="•"/>
            </a:pPr>
            <a:r>
              <a:rPr lang="en-US" altLang="en-US" sz="1200" b="0" dirty="0"/>
              <a:t>Three-legged stool</a:t>
            </a:r>
          </a:p>
          <a:p>
            <a:pPr marL="171450" indent="-171450" eaLnBrk="1" hangingPunct="1">
              <a:spcAft>
                <a:spcPts val="600"/>
              </a:spcAft>
              <a:buClrTx/>
              <a:buSzPct val="120000"/>
              <a:buFont typeface="Arial" panose="020B0604020202020204" pitchFamily="34" charset="0"/>
              <a:buChar char="•"/>
            </a:pPr>
            <a:endParaRPr lang="en-US" altLang="en-US" sz="1200" b="0" dirty="0"/>
          </a:p>
          <a:p>
            <a:pPr marL="171450" indent="-171450" eaLnBrk="1" hangingPunct="1">
              <a:spcAft>
                <a:spcPts val="600"/>
              </a:spcAft>
              <a:buClrTx/>
              <a:buSzPct val="120000"/>
              <a:buFont typeface="Arial" panose="020B0604020202020204" pitchFamily="34" charset="0"/>
              <a:buChar char="•"/>
            </a:pPr>
            <a:r>
              <a:rPr lang="en-US" altLang="en-US" sz="1200" b="0" dirty="0"/>
              <a:t>Industry-important partners during a foodborne illness investigation</a:t>
            </a:r>
          </a:p>
          <a:p>
            <a:pPr lvl="1"/>
            <a:r>
              <a:rPr lang="en-US" altLang="en-US" dirty="0">
                <a:solidFill>
                  <a:schemeClr val="tx1"/>
                </a:solidFill>
              </a:rPr>
              <a:t>Provide factual information</a:t>
            </a:r>
          </a:p>
          <a:p>
            <a:pPr lvl="1"/>
            <a:r>
              <a:rPr lang="en-US" altLang="en-US" dirty="0">
                <a:solidFill>
                  <a:schemeClr val="tx1"/>
                </a:solidFill>
              </a:rPr>
              <a:t>Cooperate with investigators</a:t>
            </a:r>
          </a:p>
          <a:p>
            <a:pPr lvl="1"/>
            <a:r>
              <a:rPr lang="en-US" altLang="en-US" dirty="0"/>
              <a:t>Implement control measures quickly</a:t>
            </a:r>
            <a:endParaRPr lang="en-US" altLang="en-US" dirty="0">
              <a:solidFill>
                <a:schemeClr val="tx1"/>
              </a:solidFill>
            </a:endParaRPr>
          </a:p>
          <a:p>
            <a:pPr eaLnBrk="1" hangingPunct="1">
              <a:spcAft>
                <a:spcPts val="600"/>
              </a:spcAft>
              <a:buClrTx/>
              <a:buSzPct val="120000"/>
            </a:pPr>
            <a:endParaRPr lang="en-US" altLang="en-US" sz="1200" b="0" dirty="0"/>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196952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Foodborne illness associated with your firm hurts</a:t>
            </a:r>
            <a:r>
              <a:rPr lang="en-US" baseline="0" dirty="0"/>
              <a:t> customers and you.  It’s bad for business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However, the best way to deal with it to potentially minimize its effect on consumers and your business is to work closely with the regulatory agency, be quick and responsive, take active control measures as necessary and keep additional people from getting sick. </a:t>
            </a:r>
            <a:endParaRPr lang="en-US" dirty="0"/>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8</a:t>
            </a:fld>
            <a:endParaRPr lang="en-US"/>
          </a:p>
        </p:txBody>
      </p:sp>
    </p:spTree>
    <p:extLst>
      <p:ext uri="{BB962C8B-B14F-4D97-AF65-F5344CB8AC3E}">
        <p14:creationId xmlns:p14="http://schemas.microsoft.com/office/powerpoint/2010/main" val="2773169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spcBef>
                <a:spcPct val="0"/>
              </a:spcBef>
              <a:defRPr/>
            </a:pPr>
            <a:r>
              <a:rPr lang="en-US" dirty="0">
                <a:latin typeface="Arial" pitchFamily="34" charset="0"/>
              </a:rPr>
              <a:t>That’s another reason why it’s important for industry and government to work together early and as transparently s possible. </a:t>
            </a:r>
          </a:p>
          <a:p>
            <a:pPr lvl="1" eaLnBrk="1" hangingPunct="1">
              <a:spcBef>
                <a:spcPct val="0"/>
              </a:spcBef>
              <a:defRPr/>
            </a:pPr>
            <a:endParaRPr lang="en-US" dirty="0">
              <a:latin typeface="Arial" pitchFamily="34" charset="0"/>
            </a:endParaRPr>
          </a:p>
          <a:p>
            <a:pPr lvl="1" eaLnBrk="1" hangingPunct="1">
              <a:spcBef>
                <a:spcPct val="0"/>
              </a:spcBef>
              <a:defRPr/>
            </a:pPr>
            <a:r>
              <a:rPr lang="en-US" dirty="0">
                <a:latin typeface="Arial" pitchFamily="34" charset="0"/>
              </a:rPr>
              <a:t>Supply and distribution patterns – FL tomatoes and S. </a:t>
            </a:r>
            <a:r>
              <a:rPr lang="en-US" dirty="0" err="1">
                <a:latin typeface="Arial" pitchFamily="34" charset="0"/>
              </a:rPr>
              <a:t>Saintpaul</a:t>
            </a:r>
            <a:endParaRPr lang="en-US" dirty="0">
              <a:latin typeface="Arial" pitchFamily="34" charset="0"/>
            </a:endParaRPr>
          </a:p>
          <a:p>
            <a:pPr lvl="1" eaLnBrk="1" hangingPunct="1">
              <a:spcBef>
                <a:spcPct val="0"/>
              </a:spcBef>
              <a:defRPr/>
            </a:pPr>
            <a:r>
              <a:rPr lang="en-US" dirty="0">
                <a:latin typeface="Arial" pitchFamily="34" charset="0"/>
              </a:rPr>
              <a:t>Industry knows </a:t>
            </a:r>
          </a:p>
          <a:p>
            <a:pPr lvl="1" eaLnBrk="1" hangingPunct="1">
              <a:spcBef>
                <a:spcPct val="0"/>
              </a:spcBef>
              <a:defRPr/>
            </a:pPr>
            <a:r>
              <a:rPr lang="en-US" dirty="0">
                <a:latin typeface="Arial" pitchFamily="34" charset="0"/>
              </a:rPr>
              <a:t>	their menu builds and operations </a:t>
            </a:r>
          </a:p>
          <a:p>
            <a:pPr lvl="1" eaLnBrk="1" hangingPunct="1">
              <a:spcBef>
                <a:spcPct val="0"/>
              </a:spcBef>
              <a:defRPr/>
            </a:pPr>
            <a:r>
              <a:rPr lang="en-US" dirty="0">
                <a:latin typeface="Arial" pitchFamily="34" charset="0"/>
              </a:rPr>
              <a:t>	Formulations and processing practices</a:t>
            </a:r>
          </a:p>
          <a:p>
            <a:pPr lvl="1" eaLnBrk="1" hangingPunct="1">
              <a:spcBef>
                <a:spcPct val="0"/>
              </a:spcBef>
              <a:defRPr/>
            </a:pPr>
            <a:r>
              <a:rPr lang="en-US" dirty="0">
                <a:latin typeface="Arial" pitchFamily="34" charset="0"/>
              </a:rPr>
              <a:t>	</a:t>
            </a:r>
          </a:p>
          <a:p>
            <a:pPr lvl="1" eaLnBrk="1" hangingPunct="1">
              <a:spcBef>
                <a:spcPct val="0"/>
              </a:spcBef>
              <a:defRPr/>
            </a:pPr>
            <a:endParaRPr lang="en-US" dirty="0">
              <a:latin typeface="Arial" pitchFamily="34" charset="0"/>
            </a:endParaRPr>
          </a:p>
          <a:p>
            <a:pPr lvl="1" eaLnBrk="1" hangingPunct="1">
              <a:spcBef>
                <a:spcPct val="0"/>
              </a:spcBef>
              <a:defRPr/>
            </a:pPr>
            <a:r>
              <a:rPr lang="en-US" dirty="0">
                <a:latin typeface="Arial" pitchFamily="34" charset="0"/>
              </a:rPr>
              <a:t>Info from Industry is vital for outbreak hypothesis testing</a:t>
            </a:r>
          </a:p>
          <a:p>
            <a:pPr lvl="1" eaLnBrk="1" hangingPunct="1">
              <a:spcBef>
                <a:spcPct val="0"/>
              </a:spcBef>
              <a:defRPr/>
            </a:pPr>
            <a:r>
              <a:rPr lang="en-US" dirty="0">
                <a:latin typeface="Arial" pitchFamily="34" charset="0"/>
              </a:rPr>
              <a:t>Mechanisms for withdrawing/recalling products from the marketplace.</a:t>
            </a:r>
          </a:p>
          <a:p>
            <a:pPr eaLnBrk="1" hangingPunct="1">
              <a:spcBef>
                <a:spcPct val="0"/>
              </a:spcBef>
              <a:defRPr/>
            </a:pPr>
            <a:endParaRPr lang="en-US" dirty="0">
              <a:latin typeface="Arial" pitchFamily="34" charset="0"/>
            </a:endParaRPr>
          </a:p>
          <a:p>
            <a:pPr marL="274320" indent="-274320" eaLnBrk="1" fontAlgn="auto" hangingPunct="1">
              <a:lnSpc>
                <a:spcPct val="90000"/>
              </a:lnSpc>
              <a:spcAft>
                <a:spcPts val="0"/>
              </a:spcAft>
              <a:buClr>
                <a:srgbClr val="00A94F"/>
              </a:buClr>
              <a:buFont typeface="Wingdings 2"/>
              <a:buChar char=""/>
              <a:defRPr/>
            </a:pPr>
            <a:r>
              <a:rPr lang="en-US" dirty="0"/>
              <a:t>Source of  information about products and practices under investigation – assist in records and systems information</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Can respond quickly to establish control measures or implement corrective actions, product withdrawals or recalls in an organized fashion</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Some have expertise in microbiology and food safety research</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Industry may also be included in sharing “lessons learned” once an investigation is over</a:t>
            </a:r>
          </a:p>
          <a:p>
            <a:endParaRPr lang="en-US" altLang="en-US" dirty="0">
              <a:latin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95D459A-A87D-4C40-8A5D-BC22960D37BC}" type="slidenum">
              <a:rPr lang="en-US" altLang="en-US"/>
              <a:pPr eaLnBrk="1" hangingPunct="1"/>
              <a:t>9</a:t>
            </a:fld>
            <a:endParaRPr lang="en-US" altLang="en-US"/>
          </a:p>
        </p:txBody>
      </p:sp>
    </p:spTree>
    <p:extLst>
      <p:ext uri="{BB962C8B-B14F-4D97-AF65-F5344CB8AC3E}">
        <p14:creationId xmlns:p14="http://schemas.microsoft.com/office/powerpoint/2010/main" val="85970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ver Slide">
    <p:bg>
      <p:bgPr>
        <a:solidFill>
          <a:schemeClr val="bg1">
            <a:alpha val="98038"/>
          </a:schemeClr>
        </a:solidFill>
        <a:effectLst/>
      </p:bgPr>
    </p:bg>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182DF6BB-A87D-46B6-9AB2-CD6BF6C91530}"/>
              </a:ext>
            </a:extLst>
          </p:cNvPr>
          <p:cNvGrpSpPr>
            <a:grpSpLocks/>
          </p:cNvGrpSpPr>
          <p:nvPr/>
        </p:nvGrpSpPr>
        <p:grpSpPr bwMode="auto">
          <a:xfrm>
            <a:off x="0" y="6415088"/>
            <a:ext cx="9144000" cy="138112"/>
            <a:chOff x="0" y="6096000"/>
            <a:chExt cx="9144000" cy="152400"/>
          </a:xfrm>
        </p:grpSpPr>
        <p:grpSp>
          <p:nvGrpSpPr>
            <p:cNvPr id="3" name="Group 8">
              <a:extLst>
                <a:ext uri="{FF2B5EF4-FFF2-40B4-BE49-F238E27FC236}">
                  <a16:creationId xmlns:a16="http://schemas.microsoft.com/office/drawing/2014/main" id="{1394BB8E-1C64-49D8-81B4-BD311A39C593}"/>
                </a:ext>
              </a:extLst>
            </p:cNvPr>
            <p:cNvGrpSpPr>
              <a:grpSpLocks/>
            </p:cNvGrpSpPr>
            <p:nvPr userDrawn="1"/>
          </p:nvGrpSpPr>
          <p:grpSpPr bwMode="auto">
            <a:xfrm>
              <a:off x="0" y="6248400"/>
              <a:ext cx="9144000" cy="0"/>
              <a:chOff x="0" y="6248400"/>
              <a:chExt cx="9144000" cy="0"/>
            </a:xfrm>
          </p:grpSpPr>
          <p:cxnSp>
            <p:nvCxnSpPr>
              <p:cNvPr id="8" name="Straight Connector 7">
                <a:extLst>
                  <a:ext uri="{FF2B5EF4-FFF2-40B4-BE49-F238E27FC236}">
                    <a16:creationId xmlns:a16="http://schemas.microsoft.com/office/drawing/2014/main" id="{3237530A-E509-48EC-8203-F3F4ED703A04}"/>
                  </a:ext>
                </a:extLst>
              </p:cNvPr>
              <p:cNvCxnSpPr/>
              <p:nvPr userDrawn="1"/>
            </p:nvCxnSpPr>
            <p:spPr>
              <a:xfrm>
                <a:off x="0" y="6248400"/>
                <a:ext cx="7696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BA44530-3977-4079-891A-488B163B9F6C}"/>
                  </a:ext>
                </a:extLst>
              </p:cNvPr>
              <p:cNvCxnSpPr/>
              <p:nvPr userDrawn="1"/>
            </p:nvCxnSpPr>
            <p:spPr>
              <a:xfrm>
                <a:off x="7772400" y="6248400"/>
                <a:ext cx="838200" cy="0"/>
              </a:xfrm>
              <a:prstGeom prst="line">
                <a:avLst/>
              </a:prstGeom>
              <a:ln w="381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8F962F7-28C7-46EC-9F00-7E469BDBC25F}"/>
                  </a:ext>
                </a:extLst>
              </p:cNvPr>
              <p:cNvCxnSpPr/>
              <p:nvPr userDrawn="1"/>
            </p:nvCxnSpPr>
            <p:spPr>
              <a:xfrm>
                <a:off x="8686800" y="6248400"/>
                <a:ext cx="457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grpSp>
        <p:grpSp>
          <p:nvGrpSpPr>
            <p:cNvPr id="4" name="Group 9">
              <a:extLst>
                <a:ext uri="{FF2B5EF4-FFF2-40B4-BE49-F238E27FC236}">
                  <a16:creationId xmlns:a16="http://schemas.microsoft.com/office/drawing/2014/main" id="{AA009555-AD83-437D-95B4-D96BA692E16F}"/>
                </a:ext>
              </a:extLst>
            </p:cNvPr>
            <p:cNvGrpSpPr>
              <a:grpSpLocks/>
            </p:cNvGrpSpPr>
            <p:nvPr userDrawn="1"/>
          </p:nvGrpSpPr>
          <p:grpSpPr bwMode="auto">
            <a:xfrm>
              <a:off x="0" y="6096000"/>
              <a:ext cx="9144000" cy="0"/>
              <a:chOff x="0" y="6248400"/>
              <a:chExt cx="9144000" cy="0"/>
            </a:xfrm>
          </p:grpSpPr>
          <p:cxnSp>
            <p:nvCxnSpPr>
              <p:cNvPr id="5" name="Straight Connector 4">
                <a:extLst>
                  <a:ext uri="{FF2B5EF4-FFF2-40B4-BE49-F238E27FC236}">
                    <a16:creationId xmlns:a16="http://schemas.microsoft.com/office/drawing/2014/main" id="{E9914973-EAC6-4E2C-A59C-2C559020DFF9}"/>
                  </a:ext>
                </a:extLst>
              </p:cNvPr>
              <p:cNvCxnSpPr/>
              <p:nvPr userDrawn="1"/>
            </p:nvCxnSpPr>
            <p:spPr>
              <a:xfrm>
                <a:off x="0" y="6248400"/>
                <a:ext cx="7696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2804174-6506-4FAF-917B-DFB9DD0F3D27}"/>
                  </a:ext>
                </a:extLst>
              </p:cNvPr>
              <p:cNvCxnSpPr/>
              <p:nvPr userDrawn="1"/>
            </p:nvCxnSpPr>
            <p:spPr>
              <a:xfrm>
                <a:off x="7772400" y="6248400"/>
                <a:ext cx="838200" cy="0"/>
              </a:xfrm>
              <a:prstGeom prst="line">
                <a:avLst/>
              </a:prstGeom>
              <a:ln w="381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8990B04-1973-4877-A1C5-9C66FAF4179A}"/>
                  </a:ext>
                </a:extLst>
              </p:cNvPr>
              <p:cNvCxnSpPr/>
              <p:nvPr userDrawn="1"/>
            </p:nvCxnSpPr>
            <p:spPr>
              <a:xfrm>
                <a:off x="8686800" y="6248400"/>
                <a:ext cx="457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grpSp>
      </p:grpSp>
      <p:pic>
        <p:nvPicPr>
          <p:cNvPr id="11" name="Picture 16">
            <a:extLst>
              <a:ext uri="{FF2B5EF4-FFF2-40B4-BE49-F238E27FC236}">
                <a16:creationId xmlns:a16="http://schemas.microsoft.com/office/drawing/2014/main" id="{ECE1992A-D66F-43EF-B2AC-AC5300F0B6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440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4F39DD44-6276-44E7-8332-C1C2A4BBC5DE}"/>
              </a:ext>
            </a:extLst>
          </p:cNvPr>
          <p:cNvSpPr txBox="1">
            <a:spLocks noChangeArrowheads="1"/>
          </p:cNvSpPr>
          <p:nvPr/>
        </p:nvSpPr>
        <p:spPr bwMode="auto">
          <a:xfrm>
            <a:off x="7162800" y="133191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Tree>
    <p:extLst>
      <p:ext uri="{BB962C8B-B14F-4D97-AF65-F5344CB8AC3E}">
        <p14:creationId xmlns:p14="http://schemas.microsoft.com/office/powerpoint/2010/main" val="267581789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ue Callout Slide">
    <p:bg>
      <p:bgPr>
        <a:solidFill>
          <a:srgbClr val="005E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27796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A45F76-50B8-454F-9469-AAB1678DB2D7}"/>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ctrTitle"/>
          </p:nvPr>
        </p:nvSpPr>
        <p:spPr>
          <a:xfrm>
            <a:off x="685800" y="2130425"/>
            <a:ext cx="7772400" cy="1470025"/>
          </a:xfrm>
        </p:spPr>
        <p:txBody>
          <a:bodyPr/>
          <a:lstStyle>
            <a:lvl1pPr>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624067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Option">
    <p:bg>
      <p:bgPr>
        <a:solidFill>
          <a:srgbClr val="005EB8"/>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noFill/>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418821605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94FBBA08-A86C-4A91-B602-860B53056BBA}"/>
              </a:ext>
            </a:extLst>
          </p:cNvPr>
          <p:cNvGrpSpPr>
            <a:grpSpLocks/>
          </p:cNvGrpSpPr>
          <p:nvPr/>
        </p:nvGrpSpPr>
        <p:grpSpPr bwMode="auto">
          <a:xfrm>
            <a:off x="0" y="6415088"/>
            <a:ext cx="9144000" cy="138112"/>
            <a:chOff x="0" y="6096000"/>
            <a:chExt cx="9144000" cy="152400"/>
          </a:xfrm>
        </p:grpSpPr>
        <p:grpSp>
          <p:nvGrpSpPr>
            <p:cNvPr id="5" name="Group 8">
              <a:extLst>
                <a:ext uri="{FF2B5EF4-FFF2-40B4-BE49-F238E27FC236}">
                  <a16:creationId xmlns:a16="http://schemas.microsoft.com/office/drawing/2014/main" id="{4B045297-8611-43FB-A170-F9C2EFD45AB1}"/>
                </a:ext>
              </a:extLst>
            </p:cNvPr>
            <p:cNvGrpSpPr>
              <a:grpSpLocks/>
            </p:cNvGrpSpPr>
            <p:nvPr userDrawn="1"/>
          </p:nvGrpSpPr>
          <p:grpSpPr bwMode="auto">
            <a:xfrm>
              <a:off x="0" y="6248400"/>
              <a:ext cx="9144000" cy="0"/>
              <a:chOff x="0" y="6248400"/>
              <a:chExt cx="9144000" cy="0"/>
            </a:xfrm>
          </p:grpSpPr>
          <p:cxnSp>
            <p:nvCxnSpPr>
              <p:cNvPr id="10" name="Straight Connector 9">
                <a:extLst>
                  <a:ext uri="{FF2B5EF4-FFF2-40B4-BE49-F238E27FC236}">
                    <a16:creationId xmlns:a16="http://schemas.microsoft.com/office/drawing/2014/main" id="{FD5F5F3C-D807-4D3F-8FC0-95921A2DEA1F}"/>
                  </a:ext>
                </a:extLst>
              </p:cNvPr>
              <p:cNvCxnSpPr/>
              <p:nvPr userDrawn="1"/>
            </p:nvCxnSpPr>
            <p:spPr>
              <a:xfrm>
                <a:off x="0" y="6248400"/>
                <a:ext cx="7696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E7D1EE7-7B0F-417E-8C4A-B44DE09FC6A9}"/>
                  </a:ext>
                </a:extLst>
              </p:cNvPr>
              <p:cNvCxnSpPr/>
              <p:nvPr userDrawn="1"/>
            </p:nvCxnSpPr>
            <p:spPr>
              <a:xfrm>
                <a:off x="7772400" y="6248400"/>
                <a:ext cx="838200" cy="0"/>
              </a:xfrm>
              <a:prstGeom prst="line">
                <a:avLst/>
              </a:prstGeom>
              <a:ln w="38100">
                <a:solidFill>
                  <a:srgbClr val="0079C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8F6B86E-6549-4542-82F9-D7929B08F923}"/>
                  </a:ext>
                </a:extLst>
              </p:cNvPr>
              <p:cNvCxnSpPr/>
              <p:nvPr userDrawn="1"/>
            </p:nvCxnSpPr>
            <p:spPr>
              <a:xfrm>
                <a:off x="8686800" y="6248400"/>
                <a:ext cx="457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6" name="Group 9">
              <a:extLst>
                <a:ext uri="{FF2B5EF4-FFF2-40B4-BE49-F238E27FC236}">
                  <a16:creationId xmlns:a16="http://schemas.microsoft.com/office/drawing/2014/main" id="{84657F8F-B107-4051-B653-C6420F00E0B4}"/>
                </a:ext>
              </a:extLst>
            </p:cNvPr>
            <p:cNvGrpSpPr>
              <a:grpSpLocks/>
            </p:cNvGrpSpPr>
            <p:nvPr userDrawn="1"/>
          </p:nvGrpSpPr>
          <p:grpSpPr bwMode="auto">
            <a:xfrm>
              <a:off x="0" y="6096000"/>
              <a:ext cx="9144000" cy="0"/>
              <a:chOff x="0" y="6248400"/>
              <a:chExt cx="9144000" cy="0"/>
            </a:xfrm>
          </p:grpSpPr>
          <p:cxnSp>
            <p:nvCxnSpPr>
              <p:cNvPr id="7" name="Straight Connector 6">
                <a:extLst>
                  <a:ext uri="{FF2B5EF4-FFF2-40B4-BE49-F238E27FC236}">
                    <a16:creationId xmlns:a16="http://schemas.microsoft.com/office/drawing/2014/main" id="{FA0C26A4-6F2D-4F21-9720-15F56ABCE52A}"/>
                  </a:ext>
                </a:extLst>
              </p:cNvPr>
              <p:cNvCxnSpPr/>
              <p:nvPr userDrawn="1"/>
            </p:nvCxnSpPr>
            <p:spPr>
              <a:xfrm>
                <a:off x="0" y="6248400"/>
                <a:ext cx="7696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9AC4979-A0ED-4B18-93A3-8461E6780F1D}"/>
                  </a:ext>
                </a:extLst>
              </p:cNvPr>
              <p:cNvCxnSpPr/>
              <p:nvPr userDrawn="1"/>
            </p:nvCxnSpPr>
            <p:spPr>
              <a:xfrm>
                <a:off x="7772400" y="6248400"/>
                <a:ext cx="838200" cy="0"/>
              </a:xfrm>
              <a:prstGeom prst="line">
                <a:avLst/>
              </a:prstGeom>
              <a:ln w="38100">
                <a:solidFill>
                  <a:srgbClr val="0079C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C8205A-EDBB-47FD-BEE6-C661924B827E}"/>
                  </a:ext>
                </a:extLst>
              </p:cNvPr>
              <p:cNvCxnSpPr/>
              <p:nvPr userDrawn="1"/>
            </p:nvCxnSpPr>
            <p:spPr>
              <a:xfrm>
                <a:off x="8686800" y="6248400"/>
                <a:ext cx="457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722313" y="4406900"/>
            <a:ext cx="7772400" cy="1362075"/>
          </a:xfrm>
        </p:spPr>
        <p:txBody>
          <a:bodyPr/>
          <a:lstStyle>
            <a:lvl1pPr algn="l">
              <a:defRPr sz="4000" b="1" cap="all">
                <a:solidFill>
                  <a:srgbClr val="005EB8"/>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417939739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5D06E5-8057-4A6C-BD0C-F1DEC024A661}"/>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657101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D94023-6569-43A1-9163-90B1E8358748}"/>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9652954"/>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8135528-02D2-4285-9F10-825DC0FAB505}"/>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650983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DCC6F-C70F-4A2D-90E7-B2A715868FB9}"/>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1664554"/>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28557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4131803-AE91-453B-B493-303CDBED5B90}"/>
              </a:ext>
            </a:extLst>
          </p:cNvPr>
          <p:cNvSpPr>
            <a:spLocks noGrp="1" noChangeArrowheads="1"/>
          </p:cNvSpPr>
          <p:nvPr>
            <p:ph type="title"/>
          </p:nvPr>
        </p:nvSpPr>
        <p:spPr bwMode="auto">
          <a:xfrm>
            <a:off x="457200" y="274638"/>
            <a:ext cx="82296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74AECF3-6E00-4E16-94EB-D8420E86B801}"/>
              </a:ext>
            </a:extLst>
          </p:cNvPr>
          <p:cNvSpPr>
            <a:spLocks noGrp="1" noChangeArrowheads="1"/>
          </p:cNvSpPr>
          <p:nvPr>
            <p:ph type="body" idx="1"/>
          </p:nvPr>
        </p:nvSpPr>
        <p:spPr bwMode="auto">
          <a:xfrm>
            <a:off x="457200" y="1219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2">
            <a:extLst>
              <a:ext uri="{FF2B5EF4-FFF2-40B4-BE49-F238E27FC236}">
                <a16:creationId xmlns:a16="http://schemas.microsoft.com/office/drawing/2014/main" id="{3D2E071A-761D-4E68-8A8F-D53F0866A386}"/>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5891213"/>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8066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ransition spd="med">
    <p:fade/>
  </p:transition>
  <p:txStyles>
    <p:titleStyle>
      <a:lvl1pPr algn="ctr" rtl="0" eaLnBrk="1" fontAlgn="base" hangingPunct="1">
        <a:spcBef>
          <a:spcPct val="0"/>
        </a:spcBef>
        <a:spcAft>
          <a:spcPct val="0"/>
        </a:spcAft>
        <a:defRPr sz="4000" b="1">
          <a:solidFill>
            <a:srgbClr val="005EB8"/>
          </a:solidFill>
          <a:latin typeface="+mj-lt"/>
          <a:ea typeface="+mj-ea"/>
          <a:cs typeface="+mj-cs"/>
        </a:defRPr>
      </a:lvl1pPr>
      <a:lvl2pPr algn="ctr" rtl="0" eaLnBrk="1" fontAlgn="base" hangingPunct="1">
        <a:spcBef>
          <a:spcPct val="0"/>
        </a:spcBef>
        <a:spcAft>
          <a:spcPct val="0"/>
        </a:spcAft>
        <a:defRPr sz="4000" b="1">
          <a:solidFill>
            <a:srgbClr val="005EB8"/>
          </a:solidFill>
          <a:latin typeface="Arial" charset="0"/>
        </a:defRPr>
      </a:lvl2pPr>
      <a:lvl3pPr algn="ctr" rtl="0" eaLnBrk="1" fontAlgn="base" hangingPunct="1">
        <a:spcBef>
          <a:spcPct val="0"/>
        </a:spcBef>
        <a:spcAft>
          <a:spcPct val="0"/>
        </a:spcAft>
        <a:defRPr sz="4000" b="1">
          <a:solidFill>
            <a:srgbClr val="005EB8"/>
          </a:solidFill>
          <a:latin typeface="Arial" charset="0"/>
        </a:defRPr>
      </a:lvl3pPr>
      <a:lvl4pPr algn="ctr" rtl="0" eaLnBrk="1" fontAlgn="base" hangingPunct="1">
        <a:spcBef>
          <a:spcPct val="0"/>
        </a:spcBef>
        <a:spcAft>
          <a:spcPct val="0"/>
        </a:spcAft>
        <a:defRPr sz="4000" b="1">
          <a:solidFill>
            <a:srgbClr val="005EB8"/>
          </a:solidFill>
          <a:latin typeface="Arial" charset="0"/>
        </a:defRPr>
      </a:lvl4pPr>
      <a:lvl5pPr algn="ctr" rtl="0" eaLnBrk="1" fontAlgn="base" hangingPunct="1">
        <a:spcBef>
          <a:spcPct val="0"/>
        </a:spcBef>
        <a:spcAft>
          <a:spcPct val="0"/>
        </a:spcAft>
        <a:defRPr sz="4000" b="1">
          <a:solidFill>
            <a:srgbClr val="005EB8"/>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0"/>
        </a:spcBef>
        <a:spcAft>
          <a:spcPct val="0"/>
        </a:spcAft>
        <a:buChar char="•"/>
        <a:defRPr sz="3200">
          <a:solidFill>
            <a:schemeClr val="tx2"/>
          </a:solidFill>
          <a:latin typeface="+mn-lt"/>
          <a:ea typeface="+mn-ea"/>
          <a:cs typeface="+mn-cs"/>
        </a:defRPr>
      </a:lvl1pPr>
      <a:lvl2pPr marL="742950" indent="-285750" algn="l" rtl="0" eaLnBrk="1" fontAlgn="base" hangingPunct="1">
        <a:spcBef>
          <a:spcPct val="0"/>
        </a:spcBef>
        <a:spcAft>
          <a:spcPct val="0"/>
        </a:spcAft>
        <a:buChar char="–"/>
        <a:defRPr sz="3200">
          <a:solidFill>
            <a:schemeClr val="tx2"/>
          </a:solidFill>
          <a:latin typeface="+mn-lt"/>
        </a:defRPr>
      </a:lvl2pPr>
      <a:lvl3pPr marL="1143000" indent="-228600" algn="l" rtl="0" eaLnBrk="1" fontAlgn="base" hangingPunct="1">
        <a:spcBef>
          <a:spcPct val="0"/>
        </a:spcBef>
        <a:spcAft>
          <a:spcPct val="0"/>
        </a:spcAft>
        <a:buChar char="•"/>
        <a:defRPr sz="3200">
          <a:solidFill>
            <a:schemeClr val="tx2"/>
          </a:solidFill>
          <a:latin typeface="+mn-lt"/>
        </a:defRPr>
      </a:lvl3pPr>
      <a:lvl4pPr marL="1600200" indent="-228600" algn="l" rtl="0" eaLnBrk="1" fontAlgn="base" hangingPunct="1">
        <a:spcBef>
          <a:spcPct val="0"/>
        </a:spcBef>
        <a:spcAft>
          <a:spcPct val="0"/>
        </a:spcAft>
        <a:buChar char="–"/>
        <a:defRPr sz="3200">
          <a:solidFill>
            <a:schemeClr val="tx2"/>
          </a:solidFill>
          <a:latin typeface="+mn-lt"/>
        </a:defRPr>
      </a:lvl4pPr>
      <a:lvl5pPr marL="2057400" indent="-228600" algn="l" rtl="0" eaLnBrk="1" fontAlgn="base" hangingPunct="1">
        <a:spcBef>
          <a:spcPct val="0"/>
        </a:spcBef>
        <a:spcAft>
          <a:spcPct val="0"/>
        </a:spcAft>
        <a:buChar char="»"/>
        <a:defRPr sz="3200">
          <a:solidFill>
            <a:schemeClr val="tx2"/>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10.xml"/><Relationship Id="rId16" Type="http://schemas.openxmlformats.org/officeDocument/2006/relationships/image" Target="../media/image22.png"/><Relationship Id="rId1" Type="http://schemas.openxmlformats.org/officeDocument/2006/relationships/slideLayout" Target="../slideLayouts/slideLayout9.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www.neha.org/ifiit/index.htm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cifor.us/products/industry"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mailto:hainstockl@Michiga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3276599"/>
          </a:xfrm>
        </p:spPr>
        <p:txBody>
          <a:bodyPr>
            <a:normAutofit fontScale="90000"/>
          </a:bodyPr>
          <a:lstStyle/>
          <a:p>
            <a:br>
              <a:rPr lang="en-US" dirty="0">
                <a:solidFill>
                  <a:srgbClr val="FF0000"/>
                </a:solidFill>
              </a:rPr>
            </a:br>
            <a:br>
              <a:rPr lang="en-US" dirty="0">
                <a:solidFill>
                  <a:srgbClr val="FF0000"/>
                </a:solidFill>
              </a:rPr>
            </a:br>
            <a:r>
              <a:rPr lang="en-US" sz="5300" dirty="0">
                <a:solidFill>
                  <a:srgbClr val="FF0000"/>
                </a:solidFill>
              </a:rPr>
              <a:t>Are you Ready for the Worst? </a:t>
            </a:r>
            <a:r>
              <a:rPr lang="en-US" sz="5300" dirty="0"/>
              <a:t> </a:t>
            </a:r>
            <a:br>
              <a:rPr lang="en-US" sz="5300" b="0" i="1" dirty="0"/>
            </a:br>
            <a:br>
              <a:rPr lang="en-US" sz="5300" dirty="0"/>
            </a:br>
            <a:br>
              <a:rPr lang="en-US" sz="2000" dirty="0"/>
            </a:br>
            <a:endParaRPr lang="en-US" sz="3600" b="0" dirty="0"/>
          </a:p>
        </p:txBody>
      </p:sp>
      <p:sp>
        <p:nvSpPr>
          <p:cNvPr id="3" name="Subtitle 2"/>
          <p:cNvSpPr>
            <a:spLocks noGrp="1"/>
          </p:cNvSpPr>
          <p:nvPr>
            <p:ph type="subTitle" idx="1"/>
          </p:nvPr>
        </p:nvSpPr>
        <p:spPr>
          <a:xfrm>
            <a:off x="381000" y="3200400"/>
            <a:ext cx="8305800" cy="3581400"/>
          </a:xfrm>
        </p:spPr>
        <p:txBody>
          <a:bodyPr>
            <a:normAutofit/>
          </a:bodyPr>
          <a:lstStyle/>
          <a:p>
            <a:r>
              <a:rPr lang="en-US" sz="3600" b="0" dirty="0">
                <a:solidFill>
                  <a:schemeClr val="accent4"/>
                </a:solidFill>
              </a:rPr>
              <a:t>CIFOR Industry Guidelines</a:t>
            </a:r>
            <a:endParaRPr lang="en-US" sz="3600" dirty="0">
              <a:solidFill>
                <a:schemeClr val="accent4"/>
              </a:solidFill>
            </a:endParaRPr>
          </a:p>
          <a:p>
            <a:r>
              <a:rPr lang="en-US" sz="2000" dirty="0">
                <a:solidFill>
                  <a:schemeClr val="accent4"/>
                </a:solidFill>
              </a:rPr>
              <a:t>Foodborne Illness Response Guidelines for Owners, Operators and Managers of Food Establishments </a:t>
            </a:r>
          </a:p>
          <a:p>
            <a:endParaRPr lang="en-US" sz="2000" dirty="0">
              <a:solidFill>
                <a:schemeClr val="accent4"/>
              </a:solidFill>
            </a:endParaRPr>
          </a:p>
          <a:p>
            <a:r>
              <a:rPr lang="en-US" sz="2000" dirty="0">
                <a:solidFill>
                  <a:schemeClr val="accent4"/>
                </a:solidFill>
              </a:rPr>
              <a:t>&lt;name&gt;</a:t>
            </a:r>
          </a:p>
          <a:p>
            <a:r>
              <a:rPr lang="en-US" sz="2000" dirty="0">
                <a:solidFill>
                  <a:schemeClr val="accent4"/>
                </a:solidFill>
              </a:rPr>
              <a:t>&lt;title&gt;</a:t>
            </a:r>
          </a:p>
          <a:p>
            <a:r>
              <a:rPr lang="en-US" sz="2000" dirty="0">
                <a:solidFill>
                  <a:schemeClr val="accent4"/>
                </a:solidFill>
              </a:rPr>
              <a:t>&lt;date&gt;</a:t>
            </a:r>
            <a:endParaRPr lang="en-US" sz="1800" dirty="0">
              <a:solidFill>
                <a:schemeClr val="accent4"/>
              </a:solidFill>
            </a:endParaRPr>
          </a:p>
          <a:p>
            <a:endParaRPr lang="en-US" sz="2000" dirty="0"/>
          </a:p>
        </p:txBody>
      </p:sp>
    </p:spTree>
    <p:extLst>
      <p:ext uri="{BB962C8B-B14F-4D97-AF65-F5344CB8AC3E}">
        <p14:creationId xmlns:p14="http://schemas.microsoft.com/office/powerpoint/2010/main" val="3435905398"/>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4294967295"/>
          </p:nvPr>
        </p:nvSpPr>
        <p:spPr>
          <a:xfrm>
            <a:off x="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Char char="•"/>
              <a:defRPr sz="3200">
                <a:solidFill>
                  <a:srgbClr val="0079C1"/>
                </a:solidFill>
                <a:latin typeface="Arial" panose="020B0604020202020204" pitchFamily="34" charset="0"/>
              </a:defRPr>
            </a:lvl1pPr>
            <a:lvl2pPr marL="742950" indent="-285750" eaLnBrk="0" hangingPunct="0">
              <a:buChar char="–"/>
              <a:defRPr sz="3200">
                <a:solidFill>
                  <a:srgbClr val="0079C1"/>
                </a:solidFill>
                <a:latin typeface="Arial" panose="020B0604020202020204" pitchFamily="34" charset="0"/>
              </a:defRPr>
            </a:lvl2pPr>
            <a:lvl3pPr marL="1143000" indent="-228600" eaLnBrk="0" hangingPunct="0">
              <a:buChar char="•"/>
              <a:defRPr sz="3200">
                <a:solidFill>
                  <a:srgbClr val="0079C1"/>
                </a:solidFill>
                <a:latin typeface="Arial" panose="020B0604020202020204" pitchFamily="34" charset="0"/>
              </a:defRPr>
            </a:lvl3pPr>
            <a:lvl4pPr marL="1600200" indent="-228600" eaLnBrk="0" hangingPunct="0">
              <a:buChar char="–"/>
              <a:defRPr sz="3200">
                <a:solidFill>
                  <a:srgbClr val="0079C1"/>
                </a:solidFill>
                <a:latin typeface="Arial" panose="020B0604020202020204" pitchFamily="34" charset="0"/>
              </a:defRPr>
            </a:lvl4pPr>
            <a:lvl5pPr marL="2057400" indent="-228600" eaLnBrk="0" hangingPunct="0">
              <a:buChar char="»"/>
              <a:defRPr sz="3200">
                <a:solidFill>
                  <a:srgbClr val="0079C1"/>
                </a:solidFill>
                <a:latin typeface="Arial" panose="020B0604020202020204" pitchFamily="34" charset="0"/>
              </a:defRPr>
            </a:lvl5pPr>
            <a:lvl6pPr marL="2514600" indent="-228600" eaLnBrk="0" fontAlgn="base" hangingPunct="0">
              <a:spcBef>
                <a:spcPct val="0"/>
              </a:spcBef>
              <a:spcAft>
                <a:spcPct val="0"/>
              </a:spcAft>
              <a:buChar char="»"/>
              <a:defRPr sz="3200">
                <a:solidFill>
                  <a:srgbClr val="0079C1"/>
                </a:solidFill>
                <a:latin typeface="Arial" panose="020B0604020202020204" pitchFamily="34" charset="0"/>
              </a:defRPr>
            </a:lvl6pPr>
            <a:lvl7pPr marL="2971800" indent="-228600" eaLnBrk="0" fontAlgn="base" hangingPunct="0">
              <a:spcBef>
                <a:spcPct val="0"/>
              </a:spcBef>
              <a:spcAft>
                <a:spcPct val="0"/>
              </a:spcAft>
              <a:buChar char="»"/>
              <a:defRPr sz="3200">
                <a:solidFill>
                  <a:srgbClr val="0079C1"/>
                </a:solidFill>
                <a:latin typeface="Arial" panose="020B0604020202020204" pitchFamily="34" charset="0"/>
              </a:defRPr>
            </a:lvl7pPr>
            <a:lvl8pPr marL="3429000" indent="-228600" eaLnBrk="0" fontAlgn="base" hangingPunct="0">
              <a:spcBef>
                <a:spcPct val="0"/>
              </a:spcBef>
              <a:spcAft>
                <a:spcPct val="0"/>
              </a:spcAft>
              <a:buChar char="»"/>
              <a:defRPr sz="3200">
                <a:solidFill>
                  <a:srgbClr val="0079C1"/>
                </a:solidFill>
                <a:latin typeface="Arial" panose="020B0604020202020204" pitchFamily="34" charset="0"/>
              </a:defRPr>
            </a:lvl8pPr>
            <a:lvl9pPr marL="3886200" indent="-228600" eaLnBrk="0" fontAlgn="base" hangingPunct="0">
              <a:spcBef>
                <a:spcPct val="0"/>
              </a:spcBef>
              <a:spcAft>
                <a:spcPct val="0"/>
              </a:spcAft>
              <a:buChar char="»"/>
              <a:defRPr sz="3200">
                <a:solidFill>
                  <a:srgbClr val="0079C1"/>
                </a:solidFill>
                <a:latin typeface="Arial" panose="020B0604020202020204" pitchFamily="34" charset="0"/>
              </a:defRPr>
            </a:lvl9pPr>
          </a:lstStyle>
          <a:p>
            <a:pPr eaLnBrk="1" hangingPunct="1">
              <a:buFontTx/>
              <a:buNone/>
            </a:pPr>
            <a:fld id="{99A43915-1A1D-4744-B0E5-5F0CCA5E268A}" type="slidenum">
              <a:rPr lang="en-US" altLang="en-US" sz="1400">
                <a:solidFill>
                  <a:schemeClr val="tx1"/>
                </a:solidFill>
              </a:rPr>
              <a:pPr eaLnBrk="1" hangingPunct="1">
                <a:buFontTx/>
                <a:buNone/>
              </a:pPr>
              <a:t>10</a:t>
            </a:fld>
            <a:endParaRPr lang="en-US" altLang="en-US" sz="1400">
              <a:solidFill>
                <a:schemeClr val="tx1"/>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2675" y="236538"/>
            <a:ext cx="1539875" cy="2525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88" y="447675"/>
            <a:ext cx="1852612" cy="995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1650" y="2895600"/>
            <a:ext cx="3101975" cy="1506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8238" y="4114800"/>
            <a:ext cx="16002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5900" y="120650"/>
            <a:ext cx="1666875" cy="1649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5538" y="914400"/>
            <a:ext cx="1084262"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92863" y="5268913"/>
            <a:ext cx="1793875"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27563" y="447675"/>
            <a:ext cx="1420812"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9"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00200" y="2895600"/>
            <a:ext cx="1874838" cy="1874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0" name="Picture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14650" y="1990725"/>
            <a:ext cx="1741488" cy="99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1" name="Picture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54300" y="4878388"/>
            <a:ext cx="1436688" cy="1436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2"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600" y="4495800"/>
            <a:ext cx="1852613" cy="1382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3" name="Picture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59200" y="3182938"/>
            <a:ext cx="1795463" cy="1300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4" name="Picture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2400" y="1658938"/>
            <a:ext cx="1914525" cy="132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5" name="Picture 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54575" y="2046288"/>
            <a:ext cx="189230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6" name="Picture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29163" y="4878388"/>
            <a:ext cx="1344612" cy="146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6493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CIFOR Industry Guidelines</a:t>
            </a:r>
          </a:p>
        </p:txBody>
      </p:sp>
      <p:pic>
        <p:nvPicPr>
          <p:cNvPr id="12" name="Content Placeholder 11"/>
          <p:cNvPicPr>
            <a:picLocks noGrp="1" noChangeAspect="1"/>
          </p:cNvPicPr>
          <p:nvPr>
            <p:ph idx="1"/>
          </p:nvPr>
        </p:nvPicPr>
        <p:blipFill>
          <a:blip r:embed="rId3"/>
          <a:stretch>
            <a:fillRect/>
          </a:stretch>
        </p:blipFill>
        <p:spPr>
          <a:xfrm>
            <a:off x="5334000" y="990600"/>
            <a:ext cx="3772344" cy="4899148"/>
          </a:xfrm>
          <a:prstGeom prst="rect">
            <a:avLst/>
          </a:prstGeom>
        </p:spPr>
      </p:pic>
      <p:sp>
        <p:nvSpPr>
          <p:cNvPr id="13" name="TextBox 12"/>
          <p:cNvSpPr txBox="1"/>
          <p:nvPr/>
        </p:nvSpPr>
        <p:spPr>
          <a:xfrm>
            <a:off x="455762" y="1905000"/>
            <a:ext cx="4497238" cy="4955203"/>
          </a:xfrm>
          <a:prstGeom prst="rect">
            <a:avLst/>
          </a:prstGeom>
          <a:noFill/>
        </p:spPr>
        <p:txBody>
          <a:bodyPr wrap="square" rtlCol="0">
            <a:spAutoFit/>
          </a:bodyPr>
          <a:lstStyle/>
          <a:p>
            <a:pPr marL="285750" indent="-285750">
              <a:buFont typeface="Arial" panose="020B0604020202020204" pitchFamily="34" charset="0"/>
              <a:buChar char="•"/>
            </a:pPr>
            <a:r>
              <a:rPr lang="en-US" sz="2800" dirty="0"/>
              <a:t>Released in 2013</a:t>
            </a:r>
          </a:p>
          <a:p>
            <a:endParaRPr lang="en-US" sz="2800" dirty="0"/>
          </a:p>
          <a:p>
            <a:pPr marL="285750" indent="-285750">
              <a:buClr>
                <a:srgbClr val="00A94F"/>
              </a:buClr>
              <a:buFont typeface="Arial" panose="020B0604020202020204" pitchFamily="34" charset="0"/>
              <a:buChar char="•"/>
              <a:defRPr/>
            </a:pPr>
            <a:r>
              <a:rPr lang="en-US" altLang="ja-JP" sz="2800" dirty="0">
                <a:ea typeface="ＭＳ Ｐゴシック" pitchFamily="28" charset="-128"/>
              </a:rPr>
              <a:t>Flow Diagram and Protocol</a:t>
            </a:r>
          </a:p>
          <a:p>
            <a:pPr>
              <a:buClr>
                <a:srgbClr val="00A94F"/>
              </a:buClr>
              <a:defRPr/>
            </a:pPr>
            <a:endParaRPr lang="en-US" altLang="ja-JP" sz="2800" dirty="0">
              <a:ea typeface="ＭＳ Ｐゴシック" pitchFamily="28" charset="-128"/>
            </a:endParaRPr>
          </a:p>
          <a:p>
            <a:pPr marL="285750" indent="-285750">
              <a:buClr>
                <a:srgbClr val="00A94F"/>
              </a:buClr>
              <a:buFont typeface="Arial" panose="020B0604020202020204" pitchFamily="34" charset="0"/>
              <a:buChar char="•"/>
              <a:defRPr/>
            </a:pPr>
            <a:r>
              <a:rPr lang="en-US" altLang="ja-JP" sz="2800" dirty="0">
                <a:ea typeface="ＭＳ Ｐゴシック" pitchFamily="28" charset="-128"/>
              </a:rPr>
              <a:t>14 Tools</a:t>
            </a:r>
          </a:p>
          <a:p>
            <a:pPr>
              <a:buClr>
                <a:srgbClr val="00A94F"/>
              </a:buClr>
              <a:defRPr/>
            </a:pPr>
            <a:endParaRPr lang="en-US" altLang="ja-JP" sz="2800" dirty="0">
              <a:ea typeface="ＭＳ Ｐゴシック" pitchFamily="28" charset="-128"/>
            </a:endParaRPr>
          </a:p>
          <a:p>
            <a:pPr marL="285750" indent="-285750">
              <a:buClr>
                <a:srgbClr val="00A94F"/>
              </a:buClr>
              <a:buFont typeface="Arial" panose="020B0604020202020204" pitchFamily="34" charset="0"/>
              <a:buChar char="•"/>
              <a:defRPr/>
            </a:pPr>
            <a:r>
              <a:rPr lang="en-US" altLang="ja-JP" sz="2800" dirty="0">
                <a:ea typeface="ＭＳ Ｐゴシック" pitchFamily="28" charset="-128"/>
              </a:rPr>
              <a:t>5 more Tools-Incorporate 5 FDA Posters</a:t>
            </a:r>
          </a:p>
          <a:p>
            <a:pPr marL="285750" indent="-285750">
              <a:buClr>
                <a:srgbClr val="00A94F"/>
              </a:buClr>
              <a:buFont typeface="Arial" panose="020B0604020202020204" pitchFamily="34" charset="0"/>
              <a:buChar char="•"/>
              <a:defRPr/>
            </a:pPr>
            <a:endParaRPr lang="en-US" altLang="ja-JP" sz="2800" dirty="0">
              <a:ea typeface="ＭＳ Ｐゴシック" pitchFamily="28" charset="-128"/>
            </a:endParaRP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1864622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l"/>
            <a:r>
              <a:rPr lang="en-US" altLang="en-US" sz="3200" i="1"/>
              <a:t>CIFOR Industry Guidelines </a:t>
            </a:r>
            <a:r>
              <a:rPr lang="en-US" altLang="en-US" sz="3200"/>
              <a:t>Content </a:t>
            </a:r>
          </a:p>
        </p:txBody>
      </p:sp>
      <p:sp>
        <p:nvSpPr>
          <p:cNvPr id="3" name="Content Placeholder 2"/>
          <p:cNvSpPr>
            <a:spLocks noGrp="1"/>
          </p:cNvSpPr>
          <p:nvPr>
            <p:ph idx="1"/>
          </p:nvPr>
        </p:nvSpPr>
        <p:spPr>
          <a:xfrm>
            <a:off x="304800" y="990600"/>
            <a:ext cx="8229600" cy="5638800"/>
          </a:xfrm>
        </p:spPr>
        <p:txBody>
          <a:bodyPr>
            <a:normAutofit/>
          </a:bodyPr>
          <a:lstStyle/>
          <a:p>
            <a:pPr marL="0" indent="0">
              <a:buFontTx/>
              <a:buNone/>
              <a:defRPr/>
            </a:pPr>
            <a:r>
              <a:rPr lang="en-US" sz="2800" dirty="0"/>
              <a:t>Contents in the </a:t>
            </a:r>
            <a:r>
              <a:rPr lang="en-US" sz="2800" i="1" dirty="0"/>
              <a:t>CIFOR Industry Guidelines </a:t>
            </a:r>
            <a:r>
              <a:rPr lang="en-US" sz="2800" dirty="0"/>
              <a:t>include both information and tools centered on the following topics:</a:t>
            </a:r>
            <a:endParaRPr lang="en-US" sz="2800" b="1" dirty="0"/>
          </a:p>
          <a:p>
            <a:pPr>
              <a:defRPr/>
            </a:pPr>
            <a:r>
              <a:rPr lang="en-US" sz="2400" dirty="0"/>
              <a:t>Outbreak Investigation Prep —Recommendations</a:t>
            </a:r>
          </a:p>
          <a:p>
            <a:pPr>
              <a:defRPr/>
            </a:pPr>
            <a:r>
              <a:rPr lang="en-US" sz="2400" dirty="0"/>
              <a:t>Handling illness complaints and notifications</a:t>
            </a:r>
          </a:p>
          <a:p>
            <a:pPr>
              <a:defRPr/>
            </a:pPr>
            <a:r>
              <a:rPr lang="en-US" sz="2400" dirty="0"/>
              <a:t>Supplier information for </a:t>
            </a:r>
            <a:r>
              <a:rPr lang="en-US" sz="2400" dirty="0" err="1"/>
              <a:t>tracebacks</a:t>
            </a:r>
            <a:endParaRPr lang="en-US" sz="2400" dirty="0"/>
          </a:p>
          <a:p>
            <a:pPr>
              <a:defRPr/>
            </a:pPr>
            <a:r>
              <a:rPr lang="en-US" sz="2400" dirty="0"/>
              <a:t>Food Establishment Self-Assessment</a:t>
            </a:r>
            <a:endParaRPr lang="en-US" sz="2400" b="1" dirty="0"/>
          </a:p>
          <a:p>
            <a:pPr>
              <a:defRPr/>
            </a:pPr>
            <a:r>
              <a:rPr lang="en-US" sz="2400" dirty="0"/>
              <a:t>Media Interactions</a:t>
            </a:r>
            <a:endParaRPr lang="en-US" sz="2400" b="1" dirty="0"/>
          </a:p>
          <a:p>
            <a:pPr>
              <a:defRPr/>
            </a:pPr>
            <a:r>
              <a:rPr lang="en-US" sz="2400" dirty="0"/>
              <a:t>Store Closure and Reopening Procedures</a:t>
            </a:r>
            <a:endParaRPr lang="en-US" sz="2400" b="1" dirty="0"/>
          </a:p>
          <a:p>
            <a:pPr>
              <a:defRPr/>
            </a:pPr>
            <a:r>
              <a:rPr lang="en-US" sz="2400" dirty="0"/>
              <a:t>Control measures</a:t>
            </a:r>
            <a:endParaRPr lang="en-US" sz="2400" b="1" dirty="0"/>
          </a:p>
          <a:p>
            <a:pPr>
              <a:defRPr/>
            </a:pPr>
            <a:r>
              <a:rPr lang="en-US" sz="2400" dirty="0"/>
              <a:t>Terms and Definitions</a:t>
            </a:r>
            <a:endParaRPr lang="en-US" sz="2400" b="1" dirty="0"/>
          </a:p>
        </p:txBody>
      </p:sp>
      <p:sp>
        <p:nvSpPr>
          <p:cNvPr id="17412"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AD2D1C-A0C7-4ECD-8CF9-F360FCB91265}" type="slidenum">
              <a:rPr lang="en-US" altLang="en-US"/>
              <a:pPr eaLnBrk="1" hangingPunct="1"/>
              <a:t>12</a:t>
            </a:fld>
            <a:endParaRPr lang="en-US" altLang="en-US"/>
          </a:p>
        </p:txBody>
      </p:sp>
    </p:spTree>
    <p:extLst>
      <p:ext uri="{BB962C8B-B14F-4D97-AF65-F5344CB8AC3E}">
        <p14:creationId xmlns:p14="http://schemas.microsoft.com/office/powerpoint/2010/main" val="170260496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you do?</a:t>
            </a:r>
          </a:p>
        </p:txBody>
      </p:sp>
      <p:sp>
        <p:nvSpPr>
          <p:cNvPr id="3" name="Content Placeholder 2"/>
          <p:cNvSpPr>
            <a:spLocks noGrp="1"/>
          </p:cNvSpPr>
          <p:nvPr>
            <p:ph idx="1"/>
          </p:nvPr>
        </p:nvSpPr>
        <p:spPr/>
        <p:txBody>
          <a:bodyPr/>
          <a:lstStyle/>
          <a:p>
            <a:r>
              <a:rPr lang="en-US" sz="2800" dirty="0"/>
              <a:t>Educate yourself and staff on safe food handling-how and why</a:t>
            </a:r>
          </a:p>
          <a:p>
            <a:endParaRPr lang="en-US" sz="2800" dirty="0"/>
          </a:p>
          <a:p>
            <a:r>
              <a:rPr lang="en-US" sz="2800" dirty="0"/>
              <a:t>Work cooperatively with health department</a:t>
            </a:r>
          </a:p>
          <a:p>
            <a:endParaRPr lang="en-US" sz="2800" dirty="0"/>
          </a:p>
          <a:p>
            <a:r>
              <a:rPr lang="en-US" sz="2800" dirty="0"/>
              <a:t>Be proactive on complaints and reports of illness</a:t>
            </a:r>
          </a:p>
          <a:p>
            <a:endParaRPr lang="en-US" sz="2800" dirty="0"/>
          </a:p>
          <a:p>
            <a:r>
              <a:rPr lang="en-US" sz="2800" dirty="0"/>
              <a:t>Familiarity with Industry Guidelines BEFORE a crisis hits</a:t>
            </a:r>
          </a:p>
        </p:txBody>
      </p:sp>
    </p:spTree>
    <p:extLst>
      <p:ext uri="{BB962C8B-B14F-4D97-AF65-F5344CB8AC3E}">
        <p14:creationId xmlns:p14="http://schemas.microsoft.com/office/powerpoint/2010/main" val="38181612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2" name="Picture 1"/>
          <p:cNvPicPr>
            <a:picLocks noChangeAspect="1"/>
          </p:cNvPicPr>
          <p:nvPr/>
        </p:nvPicPr>
        <p:blipFill>
          <a:blip r:embed="rId3"/>
          <a:stretch>
            <a:fillRect/>
          </a:stretch>
        </p:blipFill>
        <p:spPr>
          <a:xfrm>
            <a:off x="0" y="1"/>
            <a:ext cx="9144000" cy="6810374"/>
          </a:xfrm>
          <a:prstGeom prst="rect">
            <a:avLst/>
          </a:prstGeom>
        </p:spPr>
      </p:pic>
      <p:sp>
        <p:nvSpPr>
          <p:cNvPr id="3" name="TextBox 2"/>
          <p:cNvSpPr txBox="1"/>
          <p:nvPr/>
        </p:nvSpPr>
        <p:spPr>
          <a:xfrm>
            <a:off x="1828800" y="6096000"/>
            <a:ext cx="3962400" cy="369332"/>
          </a:xfrm>
          <a:prstGeom prst="rect">
            <a:avLst/>
          </a:prstGeom>
          <a:noFill/>
        </p:spPr>
        <p:txBody>
          <a:bodyPr wrap="square" rtlCol="0">
            <a:spAutoFit/>
          </a:bodyPr>
          <a:lstStyle/>
          <a:p>
            <a:r>
              <a:rPr lang="en-US" dirty="0">
                <a:hlinkClick r:id="rId4"/>
              </a:rPr>
              <a:t>http://www.neha.org/ifiit/index.html</a:t>
            </a:r>
            <a:r>
              <a:rPr lang="en-US" dirty="0"/>
              <a:t> </a:t>
            </a:r>
          </a:p>
        </p:txBody>
      </p:sp>
    </p:spTree>
    <p:extLst>
      <p:ext uri="{BB962C8B-B14F-4D97-AF65-F5344CB8AC3E}">
        <p14:creationId xmlns:p14="http://schemas.microsoft.com/office/powerpoint/2010/main" val="100297304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215792B7-77EF-43CD-8D9E-52132D42A5FA}"/>
              </a:ext>
            </a:extLst>
          </p:cNvPr>
          <p:cNvSpPr>
            <a:spLocks noGrp="1" noChangeArrowheads="1"/>
          </p:cNvSpPr>
          <p:nvPr>
            <p:ph type="title"/>
          </p:nvPr>
        </p:nvSpPr>
        <p:spPr/>
        <p:txBody>
          <a:bodyPr/>
          <a:lstStyle/>
          <a:p>
            <a:r>
              <a:rPr lang="en-US" altLang="en-US" sz="3600" dirty="0"/>
              <a:t>For more information about CIFOR Guidelines</a:t>
            </a:r>
          </a:p>
        </p:txBody>
      </p:sp>
      <p:sp>
        <p:nvSpPr>
          <p:cNvPr id="24579" name="Content Placeholder 1">
            <a:extLst>
              <a:ext uri="{FF2B5EF4-FFF2-40B4-BE49-F238E27FC236}">
                <a16:creationId xmlns:a16="http://schemas.microsoft.com/office/drawing/2014/main" id="{C510923C-85FE-456D-A2C5-3FD2B1C23B14}"/>
              </a:ext>
            </a:extLst>
          </p:cNvPr>
          <p:cNvSpPr>
            <a:spLocks noGrp="1" noChangeArrowheads="1"/>
          </p:cNvSpPr>
          <p:nvPr>
            <p:ph idx="1"/>
          </p:nvPr>
        </p:nvSpPr>
        <p:spPr>
          <a:xfrm>
            <a:off x="762000" y="990600"/>
            <a:ext cx="7467600" cy="4114800"/>
          </a:xfrm>
        </p:spPr>
        <p:txBody>
          <a:bodyPr/>
          <a:lstStyle/>
          <a:p>
            <a:pPr marL="0" indent="0">
              <a:buFontTx/>
              <a:buNone/>
            </a:pPr>
            <a:endParaRPr lang="en-US" altLang="en-US" sz="2400" dirty="0"/>
          </a:p>
          <a:p>
            <a:pPr marL="0" indent="0">
              <a:buFontTx/>
              <a:buNone/>
            </a:pPr>
            <a:endParaRPr lang="en-US" altLang="en-US" sz="2400" dirty="0"/>
          </a:p>
          <a:p>
            <a:pPr marL="0" indent="0">
              <a:buFontTx/>
              <a:buNone/>
            </a:pPr>
            <a:r>
              <a:rPr lang="en-US" altLang="en-US" dirty="0"/>
              <a:t>CIFOR Industry Guidelines </a:t>
            </a:r>
          </a:p>
          <a:p>
            <a:pPr marL="0" indent="0">
              <a:buFontTx/>
              <a:buNone/>
            </a:pPr>
            <a:r>
              <a:rPr lang="en-US" altLang="en-US" dirty="0">
                <a:hlinkClick r:id="rId3"/>
              </a:rPr>
              <a:t>http://cifor.us/products/industry</a:t>
            </a:r>
            <a:r>
              <a:rPr lang="en-US" altLang="en-US" dirty="0"/>
              <a:t> </a:t>
            </a:r>
          </a:p>
          <a:p>
            <a:pPr marL="0" indent="0">
              <a:buFontTx/>
              <a:buNone/>
            </a:pPr>
            <a:endParaRPr lang="en-US" altLang="en-US" dirty="0"/>
          </a:p>
          <a:p>
            <a:pPr marL="0" indent="0">
              <a:buFontTx/>
              <a:buNone/>
            </a:pPr>
            <a:r>
              <a:rPr lang="en-US" altLang="en-US" dirty="0"/>
              <a:t>For more information, contact: </a:t>
            </a:r>
          </a:p>
          <a:p>
            <a:pPr marL="0" indent="0">
              <a:buFontTx/>
              <a:buNone/>
            </a:pPr>
            <a:r>
              <a:rPr lang="en-US" altLang="en-US" dirty="0"/>
              <a:t>Lisa Hainstock</a:t>
            </a:r>
          </a:p>
          <a:p>
            <a:pPr marL="0" indent="0">
              <a:buFontTx/>
              <a:buNone/>
            </a:pPr>
            <a:r>
              <a:rPr lang="en-US" altLang="en-US" dirty="0">
                <a:hlinkClick r:id="rId4"/>
              </a:rPr>
              <a:t>hainstockl@Michigan.gov</a:t>
            </a:r>
            <a:r>
              <a:rPr lang="en-US" altLang="en-US" dirty="0"/>
              <a:t> </a:t>
            </a:r>
          </a:p>
        </p:txBody>
      </p:sp>
    </p:spTree>
    <p:extLst>
      <p:ext uri="{BB962C8B-B14F-4D97-AF65-F5344CB8AC3E}">
        <p14:creationId xmlns:p14="http://schemas.microsoft.com/office/powerpoint/2010/main" val="175692433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387" name="Rectangle 2"/>
          <p:cNvSpPr>
            <a:spLocks noGrp="1" noChangeArrowheads="1"/>
          </p:cNvSpPr>
          <p:nvPr>
            <p:ph type="title"/>
          </p:nvPr>
        </p:nvSpPr>
        <p:spPr>
          <a:xfrm>
            <a:off x="487279" y="519112"/>
            <a:ext cx="4191000" cy="2209800"/>
          </a:xfrm>
        </p:spPr>
        <p:txBody>
          <a:bodyPr>
            <a:noAutofit/>
          </a:bodyPr>
          <a:lstStyle/>
          <a:p>
            <a:pPr eaLnBrk="1" fontAlgn="auto" hangingPunct="1">
              <a:spcAft>
                <a:spcPts val="0"/>
              </a:spcAft>
              <a:defRPr/>
            </a:pPr>
            <a:r>
              <a:rPr lang="en-US" sz="4000" dirty="0">
                <a:solidFill>
                  <a:schemeClr val="tx1"/>
                </a:solidFill>
              </a:rPr>
              <a:t>Host: Consumer meals away from home</a:t>
            </a:r>
          </a:p>
        </p:txBody>
      </p:sp>
      <p:sp>
        <p:nvSpPr>
          <p:cNvPr id="16388" name="Rectangle 3"/>
          <p:cNvSpPr>
            <a:spLocks noGrp="1" noChangeArrowheads="1"/>
          </p:cNvSpPr>
          <p:nvPr>
            <p:ph idx="1"/>
          </p:nvPr>
        </p:nvSpPr>
        <p:spPr>
          <a:xfrm>
            <a:off x="533400" y="2728912"/>
            <a:ext cx="8305800" cy="3519488"/>
          </a:xfrm>
        </p:spPr>
        <p:txBody>
          <a:bodyPr>
            <a:normAutofit/>
          </a:bodyPr>
          <a:lstStyle/>
          <a:p>
            <a:pPr marL="365760" indent="-256032" eaLnBrk="1" fontAlgn="auto" hangingPunct="1">
              <a:spcAft>
                <a:spcPts val="0"/>
              </a:spcAft>
              <a:buClr>
                <a:schemeClr val="tx2">
                  <a:lumMod val="75000"/>
                </a:schemeClr>
              </a:buClr>
              <a:buFont typeface="Wingdings 3"/>
              <a:buChar char=""/>
              <a:defRPr/>
            </a:pPr>
            <a:r>
              <a:rPr lang="en-US" sz="3200" dirty="0"/>
              <a:t>945,000 restaurant locations served more than 70 billion meals and snacks </a:t>
            </a:r>
            <a:r>
              <a:rPr lang="en-US" sz="1600" dirty="0"/>
              <a:t>(NRA, 2008) </a:t>
            </a:r>
          </a:p>
          <a:p>
            <a:pPr marL="621792" lvl="1" eaLnBrk="1" fontAlgn="auto" hangingPunct="1">
              <a:spcBef>
                <a:spcPts val="324"/>
              </a:spcBef>
              <a:spcAft>
                <a:spcPts val="0"/>
              </a:spcAft>
              <a:buClr>
                <a:schemeClr val="tx2">
                  <a:lumMod val="90000"/>
                </a:schemeClr>
              </a:buClr>
              <a:defRPr/>
            </a:pPr>
            <a:endParaRPr lang="en-US" sz="2400" dirty="0"/>
          </a:p>
          <a:p>
            <a:pPr marL="365760" indent="-256032" fontAlgn="auto">
              <a:spcAft>
                <a:spcPts val="0"/>
              </a:spcAft>
              <a:buClr>
                <a:schemeClr val="tx2">
                  <a:lumMod val="75000"/>
                </a:schemeClr>
              </a:buClr>
              <a:buFont typeface="Wingdings 3"/>
              <a:buChar char=""/>
              <a:defRPr/>
            </a:pPr>
            <a:r>
              <a:rPr lang="en-US" sz="3200" dirty="0"/>
              <a:t>62% of outbreaks (</a:t>
            </a:r>
            <a:r>
              <a:rPr lang="en-US" dirty="0"/>
              <a:t>4380 of 7057)</a:t>
            </a:r>
            <a:r>
              <a:rPr lang="en-US" sz="3200" dirty="0"/>
              <a:t> associated with restaurants</a:t>
            </a:r>
          </a:p>
          <a:p>
            <a:pPr marL="621792" lvl="1" eaLnBrk="1" fontAlgn="auto" hangingPunct="1">
              <a:spcBef>
                <a:spcPts val="324"/>
              </a:spcBef>
              <a:spcAft>
                <a:spcPts val="0"/>
              </a:spcAft>
              <a:buClr>
                <a:schemeClr val="tx2">
                  <a:lumMod val="90000"/>
                </a:schemeClr>
              </a:buClr>
              <a:defRPr/>
            </a:pPr>
            <a:r>
              <a:rPr lang="en-US" sz="2400" dirty="0"/>
              <a:t>13% (926 outbreaks) linked to catered events </a:t>
            </a:r>
          </a:p>
          <a:p>
            <a:pPr marL="630936" lvl="2" indent="0" eaLnBrk="1" fontAlgn="auto" hangingPunct="1">
              <a:spcAft>
                <a:spcPts val="0"/>
              </a:spcAft>
              <a:buNone/>
              <a:defRPr/>
            </a:pPr>
            <a:r>
              <a:rPr lang="en-US" sz="1600" dirty="0"/>
              <a:t>(NORS 2008-2017)</a:t>
            </a:r>
          </a:p>
        </p:txBody>
      </p:sp>
      <p:sp>
        <p:nvSpPr>
          <p:cNvPr id="23555" name="Slide Number Placeholder 3"/>
          <p:cNvSpPr>
            <a:spLocks noGrp="1"/>
          </p:cNvSpPr>
          <p:nvPr>
            <p:ph type="sldNum" sz="quarter" idx="4294967295"/>
          </p:nvPr>
        </p:nvSpPr>
        <p:spPr bwMode="auto">
          <a:xfrm>
            <a:off x="0" y="6245225"/>
            <a:ext cx="28956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1F6964-AC59-4CDA-A6AD-AAC436E8C396}" type="slidenum">
              <a:rPr lang="en-US" altLang="en-US"/>
              <a:pPr/>
              <a:t>2</a:t>
            </a:fld>
            <a:endParaRPr lang="en-US" altLang="en-US"/>
          </a:p>
        </p:txBody>
      </p:sp>
      <p:pic>
        <p:nvPicPr>
          <p:cNvPr id="23557" name="Picture 6" descr="MH900399689.JPG"/>
          <p:cNvPicPr>
            <a:picLocks noChangeAspect="1"/>
          </p:cNvPicPr>
          <p:nvPr/>
        </p:nvPicPr>
        <p:blipFill>
          <a:blip r:embed="rId3">
            <a:lum bright="10000"/>
            <a:extLst>
              <a:ext uri="{28A0092B-C50C-407E-A947-70E740481C1C}">
                <a14:useLocalDpi xmlns:a14="http://schemas.microsoft.com/office/drawing/2010/main" val="0"/>
              </a:ext>
            </a:extLst>
          </a:blip>
          <a:srcRect t="19691"/>
          <a:stretch>
            <a:fillRect/>
          </a:stretch>
        </p:blipFill>
        <p:spPr bwMode="auto">
          <a:xfrm>
            <a:off x="5249287" y="381374"/>
            <a:ext cx="3429000" cy="219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1787782"/>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Think foodborne illnesses can never happen in your firm?</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24194650"/>
              </p:ext>
            </p:extLst>
          </p:nvPr>
        </p:nvGraphicFramePr>
        <p:xfrm>
          <a:off x="228599" y="1828800"/>
          <a:ext cx="8686800" cy="4759960"/>
        </p:xfrm>
        <a:graphic>
          <a:graphicData uri="http://schemas.openxmlformats.org/drawingml/2006/table">
            <a:tbl>
              <a:tblPr firstRow="1" bandRow="1">
                <a:tableStyleId>{5C22544A-7EE6-4342-B048-85BDC9FD1C3A}</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370840">
                <a:tc>
                  <a:txBody>
                    <a:bodyPr/>
                    <a:lstStyle/>
                    <a:p>
                      <a:r>
                        <a:rPr lang="en-US" dirty="0"/>
                        <a:t>SOURCE</a:t>
                      </a:r>
                    </a:p>
                  </a:txBody>
                  <a:tcPr/>
                </a:tc>
                <a:tc>
                  <a:txBody>
                    <a:bodyPr/>
                    <a:lstStyle/>
                    <a:p>
                      <a:r>
                        <a:rPr lang="en-US" dirty="0"/>
                        <a:t>PATHOGEN</a:t>
                      </a:r>
                    </a:p>
                  </a:txBody>
                  <a:tcPr/>
                </a:tc>
                <a:tc>
                  <a:txBody>
                    <a:bodyPr/>
                    <a:lstStyle/>
                    <a:p>
                      <a:r>
                        <a:rPr lang="en-US" dirty="0"/>
                        <a:t>FOOD</a:t>
                      </a:r>
                    </a:p>
                  </a:txBody>
                  <a:tcPr/>
                </a:tc>
                <a:tc>
                  <a:txBody>
                    <a:bodyPr/>
                    <a:lstStyle/>
                    <a:p>
                      <a:r>
                        <a:rPr lang="en-US" dirty="0"/>
                        <a:t>AFFECTED</a:t>
                      </a:r>
                    </a:p>
                  </a:txBody>
                  <a:tcPr/>
                </a:tc>
                <a:tc>
                  <a:txBody>
                    <a:bodyPr/>
                    <a:lstStyle/>
                    <a:p>
                      <a:r>
                        <a:rPr lang="en-US" dirty="0"/>
                        <a:t>COST</a:t>
                      </a:r>
                    </a:p>
                  </a:txBody>
                  <a:tcPr/>
                </a:tc>
                <a:extLst>
                  <a:ext uri="{0D108BD9-81ED-4DB2-BD59-A6C34878D82A}">
                    <a16:rowId xmlns:a16="http://schemas.microsoft.com/office/drawing/2014/main" val="10000"/>
                  </a:ext>
                </a:extLst>
              </a:tr>
              <a:tr h="370840">
                <a:tc>
                  <a:txBody>
                    <a:bodyPr/>
                    <a:lstStyle/>
                    <a:p>
                      <a:r>
                        <a:rPr lang="en-US" dirty="0"/>
                        <a:t>Processor/Restaurants</a:t>
                      </a:r>
                      <a:r>
                        <a:rPr lang="en-US" baseline="0" dirty="0"/>
                        <a:t> (1993)</a:t>
                      </a:r>
                      <a:endParaRPr lang="en-US" dirty="0"/>
                    </a:p>
                  </a:txBody>
                  <a:tcPr/>
                </a:tc>
                <a:tc>
                  <a:txBody>
                    <a:bodyPr/>
                    <a:lstStyle/>
                    <a:p>
                      <a:r>
                        <a:rPr lang="en-US" dirty="0"/>
                        <a:t>E..</a:t>
                      </a:r>
                      <a:r>
                        <a:rPr lang="en-US" baseline="0" dirty="0"/>
                        <a:t> Coli O157</a:t>
                      </a:r>
                      <a:endParaRPr lang="en-US" dirty="0"/>
                    </a:p>
                  </a:txBody>
                  <a:tcPr/>
                </a:tc>
                <a:tc>
                  <a:txBody>
                    <a:bodyPr/>
                    <a:lstStyle/>
                    <a:p>
                      <a:r>
                        <a:rPr lang="en-US" dirty="0"/>
                        <a:t>Ground Beef</a:t>
                      </a:r>
                    </a:p>
                  </a:txBody>
                  <a:tcPr/>
                </a:tc>
                <a:tc>
                  <a:txBody>
                    <a:bodyPr/>
                    <a:lstStyle/>
                    <a:p>
                      <a:r>
                        <a:rPr lang="en-US" dirty="0"/>
                        <a:t>-73 stores</a:t>
                      </a:r>
                    </a:p>
                    <a:p>
                      <a:r>
                        <a:rPr lang="en-US" dirty="0"/>
                        <a:t>-500+ cases ill</a:t>
                      </a:r>
                    </a:p>
                    <a:p>
                      <a:r>
                        <a:rPr lang="en-US" dirty="0"/>
                        <a:t>-4 deaths</a:t>
                      </a:r>
                    </a:p>
                  </a:txBody>
                  <a:tcPr/>
                </a:tc>
                <a:tc>
                  <a:txBody>
                    <a:bodyPr/>
                    <a:lstStyle/>
                    <a:p>
                      <a:r>
                        <a:rPr lang="en-US" dirty="0"/>
                        <a:t>$160 million</a:t>
                      </a:r>
                    </a:p>
                    <a:p>
                      <a:r>
                        <a:rPr lang="en-US" dirty="0"/>
                        <a:t>(lost w.in 18 months following outbreak</a:t>
                      </a:r>
                    </a:p>
                  </a:txBody>
                  <a:tcPr/>
                </a:tc>
                <a:extLst>
                  <a:ext uri="{0D108BD9-81ED-4DB2-BD59-A6C34878D82A}">
                    <a16:rowId xmlns:a16="http://schemas.microsoft.com/office/drawing/2014/main" val="10001"/>
                  </a:ext>
                </a:extLst>
              </a:tr>
              <a:tr h="370840">
                <a:tc>
                  <a:txBody>
                    <a:bodyPr/>
                    <a:lstStyle/>
                    <a:p>
                      <a:r>
                        <a:rPr lang="en-US" dirty="0"/>
                        <a:t>Processor</a:t>
                      </a:r>
                    </a:p>
                    <a:p>
                      <a:r>
                        <a:rPr lang="en-US" dirty="0"/>
                        <a:t>(2009)</a:t>
                      </a:r>
                    </a:p>
                  </a:txBody>
                  <a:tcPr/>
                </a:tc>
                <a:tc>
                  <a:txBody>
                    <a:bodyPr/>
                    <a:lstStyle/>
                    <a:p>
                      <a:r>
                        <a:rPr lang="en-US" dirty="0"/>
                        <a:t>Salmonella </a:t>
                      </a:r>
                    </a:p>
                  </a:txBody>
                  <a:tcPr/>
                </a:tc>
                <a:tc>
                  <a:txBody>
                    <a:bodyPr/>
                    <a:lstStyle/>
                    <a:p>
                      <a:r>
                        <a:rPr lang="en-US" dirty="0"/>
                        <a:t>Peanut Butter</a:t>
                      </a:r>
                    </a:p>
                  </a:txBody>
                  <a:tcPr/>
                </a:tc>
                <a:tc>
                  <a:txBody>
                    <a:bodyPr/>
                    <a:lstStyle/>
                    <a:p>
                      <a:r>
                        <a:rPr lang="en-US" dirty="0"/>
                        <a:t>-43 states</a:t>
                      </a:r>
                    </a:p>
                    <a:p>
                      <a:r>
                        <a:rPr lang="en-US" dirty="0"/>
                        <a:t>-700+</a:t>
                      </a:r>
                      <a:r>
                        <a:rPr lang="en-US" baseline="0" dirty="0"/>
                        <a:t> cases ill</a:t>
                      </a:r>
                    </a:p>
                    <a:p>
                      <a:r>
                        <a:rPr lang="en-US" baseline="0" dirty="0"/>
                        <a:t>-9 deaths</a:t>
                      </a:r>
                      <a:endParaRPr lang="en-US" dirty="0"/>
                    </a:p>
                    <a:p>
                      <a:endParaRPr lang="en-US" dirty="0"/>
                    </a:p>
                  </a:txBody>
                  <a:tcPr/>
                </a:tc>
                <a:tc>
                  <a:txBody>
                    <a:bodyPr/>
                    <a:lstStyle/>
                    <a:p>
                      <a:r>
                        <a:rPr lang="en-US" dirty="0"/>
                        <a:t>$1 Billion+</a:t>
                      </a:r>
                    </a:p>
                    <a:p>
                      <a:r>
                        <a:rPr lang="en-US" dirty="0"/>
                        <a:t>(under-estimated)</a:t>
                      </a:r>
                    </a:p>
                  </a:txBody>
                  <a:tcPr/>
                </a:tc>
                <a:extLst>
                  <a:ext uri="{0D108BD9-81ED-4DB2-BD59-A6C34878D82A}">
                    <a16:rowId xmlns:a16="http://schemas.microsoft.com/office/drawing/2014/main" val="10002"/>
                  </a:ext>
                </a:extLst>
              </a:tr>
              <a:tr h="370840">
                <a:tc>
                  <a:txBody>
                    <a:bodyPr/>
                    <a:lstStyle/>
                    <a:p>
                      <a:r>
                        <a:rPr lang="en-US" dirty="0"/>
                        <a:t>Importer</a:t>
                      </a:r>
                    </a:p>
                    <a:p>
                      <a:r>
                        <a:rPr lang="en-US" dirty="0"/>
                        <a:t>(2008)</a:t>
                      </a:r>
                    </a:p>
                  </a:txBody>
                  <a:tcPr/>
                </a:tc>
                <a:tc>
                  <a:txBody>
                    <a:bodyPr/>
                    <a:lstStyle/>
                    <a:p>
                      <a:r>
                        <a:rPr lang="en-US" dirty="0"/>
                        <a:t>Salmonella</a:t>
                      </a:r>
                    </a:p>
                  </a:txBody>
                  <a:tcPr/>
                </a:tc>
                <a:tc>
                  <a:txBody>
                    <a:bodyPr/>
                    <a:lstStyle/>
                    <a:p>
                      <a:r>
                        <a:rPr lang="en-US" dirty="0"/>
                        <a:t>Peppers (first believed to be tomatoes)</a:t>
                      </a:r>
                    </a:p>
                  </a:txBody>
                  <a:tcPr/>
                </a:tc>
                <a:tc>
                  <a:txBody>
                    <a:bodyPr/>
                    <a:lstStyle/>
                    <a:p>
                      <a:r>
                        <a:rPr lang="en-US" dirty="0"/>
                        <a:t>-43 states</a:t>
                      </a:r>
                      <a:r>
                        <a:rPr lang="en-US" baseline="0" dirty="0"/>
                        <a:t> and DC</a:t>
                      </a:r>
                      <a:endParaRPr lang="en-US" dirty="0"/>
                    </a:p>
                    <a:p>
                      <a:r>
                        <a:rPr lang="en-US" dirty="0"/>
                        <a:t>-1,442 cases</a:t>
                      </a:r>
                    </a:p>
                    <a:p>
                      <a:r>
                        <a:rPr lang="en-US" dirty="0"/>
                        <a:t>-2 deaths</a:t>
                      </a:r>
                      <a:r>
                        <a:rPr lang="en-US" baseline="0" dirty="0"/>
                        <a:t> </a:t>
                      </a:r>
                      <a:endParaRPr lang="en-US" dirty="0"/>
                    </a:p>
                  </a:txBody>
                  <a:tcPr/>
                </a:tc>
                <a:tc>
                  <a:txBody>
                    <a:bodyPr/>
                    <a:lstStyle/>
                    <a:p>
                      <a:r>
                        <a:rPr lang="en-US" dirty="0"/>
                        <a:t>$300 million</a:t>
                      </a:r>
                    </a:p>
                    <a:p>
                      <a:r>
                        <a:rPr lang="en-US" dirty="0"/>
                        <a:t>(loss to farmers,</a:t>
                      </a:r>
                      <a:r>
                        <a:rPr lang="en-US" baseline="0" dirty="0"/>
                        <a:t> farm workers, distributor, retailers)</a:t>
                      </a:r>
                      <a:endParaRPr lang="en-US"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2053786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457200" y="0"/>
            <a:ext cx="7924799" cy="6705600"/>
          </a:xfrm>
          <a:prstGeom prst="rect">
            <a:avLst/>
          </a:prstGeom>
        </p:spPr>
      </p:pic>
    </p:spTree>
    <p:extLst>
      <p:ext uri="{BB962C8B-B14F-4D97-AF65-F5344CB8AC3E}">
        <p14:creationId xmlns:p14="http://schemas.microsoft.com/office/powerpoint/2010/main" val="341494045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558800" y="198438"/>
            <a:ext cx="7975600" cy="1477962"/>
          </a:xfrm>
        </p:spPr>
        <p:txBody>
          <a:bodyPr/>
          <a:lstStyle/>
          <a:p>
            <a:pPr algn="l"/>
            <a:r>
              <a:rPr lang="en-US" altLang="en-US" sz="3200" dirty="0">
                <a:ea typeface="MS PGothic" panose="020B0600070205080204" pitchFamily="34" charset="-128"/>
              </a:rPr>
              <a:t>Incidence of Foodborne Diseases</a:t>
            </a:r>
          </a:p>
        </p:txBody>
      </p:sp>
      <p:sp>
        <p:nvSpPr>
          <p:cNvPr id="4100"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B7F192-6178-447D-B72C-37AADAD897AE}" type="slidenum">
              <a:rPr lang="en-US" altLang="en-US"/>
              <a:pPr eaLnBrk="1" hangingPunct="1"/>
              <a:t>5</a:t>
            </a:fld>
            <a:endParaRPr lang="en-US" altLang="en-US"/>
          </a:p>
        </p:txBody>
      </p:sp>
      <p:sp>
        <p:nvSpPr>
          <p:cNvPr id="4099" name="Text Box 8"/>
          <p:cNvSpPr txBox="1">
            <a:spLocks noChangeArrowheads="1"/>
          </p:cNvSpPr>
          <p:nvPr/>
        </p:nvSpPr>
        <p:spPr bwMode="auto">
          <a:xfrm>
            <a:off x="381000" y="846138"/>
            <a:ext cx="7978775" cy="435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10000"/>
              </a:spcBef>
              <a:buClr>
                <a:srgbClr val="00A94F"/>
              </a:buClr>
              <a:buFontTx/>
              <a:buChar char="•"/>
            </a:pPr>
            <a:endParaRPr lang="en-US" altLang="en-US" sz="2600" b="1" dirty="0">
              <a:solidFill>
                <a:srgbClr val="000000"/>
              </a:solidFill>
            </a:endParaRPr>
          </a:p>
          <a:p>
            <a:pPr>
              <a:spcBef>
                <a:spcPct val="10000"/>
              </a:spcBef>
              <a:buClr>
                <a:srgbClr val="00A94F"/>
              </a:buClr>
              <a:buFontTx/>
              <a:buChar char="•"/>
            </a:pPr>
            <a:endParaRPr lang="en-US" altLang="en-US" sz="2600" b="1" dirty="0">
              <a:solidFill>
                <a:srgbClr val="000000"/>
              </a:solidFill>
            </a:endParaRPr>
          </a:p>
          <a:p>
            <a:pPr>
              <a:spcBef>
                <a:spcPct val="10000"/>
              </a:spcBef>
              <a:buClr>
                <a:srgbClr val="00A94F"/>
              </a:buClr>
              <a:buFontTx/>
              <a:buChar char="•"/>
            </a:pPr>
            <a:r>
              <a:rPr lang="en-US" altLang="en-US" sz="2600" b="1" dirty="0">
                <a:solidFill>
                  <a:srgbClr val="000000"/>
                </a:solidFill>
              </a:rPr>
              <a:t>Every year in the U.S., foodborne diseases cause an estimated:</a:t>
            </a:r>
          </a:p>
          <a:p>
            <a:pPr lvl="1">
              <a:spcBef>
                <a:spcPct val="20000"/>
              </a:spcBef>
              <a:buClr>
                <a:srgbClr val="00A94F"/>
              </a:buClr>
              <a:buFontTx/>
              <a:buChar char="–"/>
            </a:pPr>
            <a:r>
              <a:rPr lang="en-US" altLang="en-US" sz="2400" b="1" dirty="0"/>
              <a:t>47.8 million illnesses</a:t>
            </a:r>
          </a:p>
          <a:p>
            <a:pPr lvl="1">
              <a:spcBef>
                <a:spcPct val="20000"/>
              </a:spcBef>
              <a:buClr>
                <a:srgbClr val="00A94F"/>
              </a:buClr>
              <a:buFontTx/>
              <a:buChar char="–"/>
            </a:pPr>
            <a:r>
              <a:rPr lang="en-US" altLang="en-US" sz="2400" b="1" dirty="0"/>
              <a:t>&gt;1,000 reported outbreaks</a:t>
            </a:r>
          </a:p>
          <a:p>
            <a:pPr lvl="1">
              <a:spcBef>
                <a:spcPct val="20000"/>
              </a:spcBef>
              <a:buClr>
                <a:srgbClr val="00A94F"/>
              </a:buClr>
              <a:buFontTx/>
              <a:buChar char="–"/>
            </a:pPr>
            <a:r>
              <a:rPr lang="en-US" altLang="en-US" sz="2400" b="1" dirty="0"/>
              <a:t>128,000 hospitalizations</a:t>
            </a:r>
          </a:p>
          <a:p>
            <a:pPr lvl="1">
              <a:spcBef>
                <a:spcPct val="20000"/>
              </a:spcBef>
              <a:buClr>
                <a:srgbClr val="00A94F"/>
              </a:buClr>
              <a:buFontTx/>
              <a:buChar char="–"/>
            </a:pPr>
            <a:r>
              <a:rPr lang="en-US" altLang="en-US" sz="2400" b="1" dirty="0"/>
              <a:t>3,000 deaths</a:t>
            </a:r>
          </a:p>
          <a:p>
            <a:pPr lvl="1">
              <a:spcBef>
                <a:spcPct val="20000"/>
              </a:spcBef>
              <a:buClr>
                <a:srgbClr val="00A94F"/>
              </a:buClr>
              <a:buFontTx/>
              <a:buChar char="–"/>
            </a:pPr>
            <a:r>
              <a:rPr lang="en-US" altLang="en-US" sz="2400" b="1" dirty="0"/>
              <a:t>52% of </a:t>
            </a:r>
            <a:r>
              <a:rPr lang="en-US" altLang="en-US" sz="2400" b="1" i="1" dirty="0">
                <a:solidFill>
                  <a:srgbClr val="00A94F"/>
                </a:solidFill>
              </a:rPr>
              <a:t>known</a:t>
            </a:r>
            <a:r>
              <a:rPr lang="en-US" altLang="en-US" sz="2400" b="1" dirty="0">
                <a:solidFill>
                  <a:srgbClr val="00A94F"/>
                </a:solidFill>
              </a:rPr>
              <a:t> </a:t>
            </a:r>
            <a:r>
              <a:rPr lang="en-US" altLang="en-US" sz="2400" b="1" dirty="0"/>
              <a:t>sources of foodborne illness occur in the retail setting</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4487" y="2133600"/>
            <a:ext cx="2878137"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34918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75000"/>
          </a:schemeClr>
        </a:solidFill>
        <a:effectLst/>
      </p:bgPr>
    </p:bg>
    <p:spTree>
      <p:nvGrpSpPr>
        <p:cNvPr id="1" name=""/>
        <p:cNvGrpSpPr/>
        <p:nvPr/>
      </p:nvGrpSpPr>
      <p:grpSpPr>
        <a:xfrm>
          <a:off x="0" y="0"/>
          <a:ext cx="0" cy="0"/>
          <a:chOff x="0" y="0"/>
          <a:chExt cx="0" cy="0"/>
        </a:xfrm>
      </p:grpSpPr>
      <p:pic>
        <p:nvPicPr>
          <p:cNvPr id="2" name="Content Placeholder 5"/>
          <p:cNvPicPr>
            <a:picLocks noChangeAspect="1"/>
          </p:cNvPicPr>
          <p:nvPr/>
        </p:nvPicPr>
        <p:blipFill>
          <a:blip r:embed="rId3"/>
          <a:stretch>
            <a:fillRect/>
          </a:stretch>
        </p:blipFill>
        <p:spPr>
          <a:xfrm>
            <a:off x="914400" y="0"/>
            <a:ext cx="7315199" cy="6858000"/>
          </a:xfrm>
          <a:prstGeom prst="rect">
            <a:avLst/>
          </a:prstGeom>
        </p:spPr>
      </p:pic>
    </p:spTree>
    <p:extLst>
      <p:ext uri="{BB962C8B-B14F-4D97-AF65-F5344CB8AC3E}">
        <p14:creationId xmlns:p14="http://schemas.microsoft.com/office/powerpoint/2010/main" val="3488258579"/>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a:xfrm>
            <a:off x="-1" y="228600"/>
            <a:ext cx="8692897" cy="1008693"/>
          </a:xfrm>
        </p:spPr>
        <p:txBody>
          <a:bodyPr lIns="91440"/>
          <a:lstStyle/>
          <a:p>
            <a:pPr eaLnBrk="1" hangingPunct="1"/>
            <a:r>
              <a:rPr lang="en-US" altLang="en-US" sz="3200" dirty="0"/>
              <a:t>Investigation partners</a:t>
            </a:r>
          </a:p>
        </p:txBody>
      </p:sp>
      <p:sp>
        <p:nvSpPr>
          <p:cNvPr id="13315" name="Rectangle 3"/>
          <p:cNvSpPr>
            <a:spLocks noGrp="1" noChangeArrowheads="1"/>
          </p:cNvSpPr>
          <p:nvPr>
            <p:ph idx="1"/>
          </p:nvPr>
        </p:nvSpPr>
        <p:spPr>
          <a:xfrm>
            <a:off x="599205" y="990600"/>
            <a:ext cx="7962841" cy="4724399"/>
          </a:xfrm>
        </p:spPr>
        <p:txBody>
          <a:bodyPr>
            <a:normAutofit/>
          </a:bodyPr>
          <a:lstStyle/>
          <a:p>
            <a:pPr>
              <a:buClr>
                <a:srgbClr val="181818"/>
              </a:buClr>
            </a:pPr>
            <a:r>
              <a:rPr lang="en-US" altLang="en-US" dirty="0"/>
              <a:t>Public Health/Regulatory agencies</a:t>
            </a:r>
          </a:p>
          <a:p>
            <a:pPr>
              <a:spcAft>
                <a:spcPts val="600"/>
              </a:spcAft>
              <a:buClr>
                <a:srgbClr val="2CA8FF"/>
              </a:buClr>
              <a:buSzPct val="120000"/>
              <a:buNone/>
            </a:pPr>
            <a:r>
              <a:rPr lang="en-US" altLang="en-US" dirty="0"/>
              <a:t>	provide expertise in -</a:t>
            </a:r>
          </a:p>
          <a:p>
            <a:pPr lvl="2">
              <a:spcAft>
                <a:spcPts val="600"/>
              </a:spcAft>
              <a:buSzPct val="126000"/>
            </a:pPr>
            <a:r>
              <a:rPr lang="en-US" altLang="en-US" sz="2800" dirty="0"/>
              <a:t>Environmental health</a:t>
            </a:r>
          </a:p>
          <a:p>
            <a:pPr lvl="2">
              <a:spcAft>
                <a:spcPts val="600"/>
              </a:spcAft>
              <a:buSzPct val="126000"/>
            </a:pPr>
            <a:r>
              <a:rPr lang="en-US" altLang="en-US" sz="2800" dirty="0"/>
              <a:t>Epidemiology</a:t>
            </a:r>
          </a:p>
          <a:p>
            <a:pPr lvl="2">
              <a:spcAft>
                <a:spcPts val="600"/>
              </a:spcAft>
              <a:buSzPct val="126000"/>
            </a:pPr>
            <a:r>
              <a:rPr lang="en-US" altLang="en-US" sz="2800" dirty="0"/>
              <a:t>Laboratory</a:t>
            </a:r>
          </a:p>
          <a:p>
            <a:pPr>
              <a:spcAft>
                <a:spcPts val="600"/>
              </a:spcAft>
              <a:buClr>
                <a:srgbClr val="2CA8FF"/>
              </a:buClr>
              <a:buSzPct val="120000"/>
              <a:buNone/>
            </a:pPr>
            <a:r>
              <a:rPr lang="en-US" altLang="en-US" sz="2800" dirty="0"/>
              <a:t>   Called “3 legs of the stool” of investigation</a:t>
            </a:r>
          </a:p>
          <a:p>
            <a:pPr>
              <a:spcAft>
                <a:spcPts val="600"/>
              </a:spcAft>
              <a:buClr>
                <a:srgbClr val="2CA8FF"/>
              </a:buClr>
              <a:buSzPct val="120000"/>
              <a:buNone/>
            </a:pPr>
            <a:endParaRPr lang="en-US" altLang="en-US" sz="2800" dirty="0"/>
          </a:p>
          <a:p>
            <a:pPr>
              <a:buClr>
                <a:srgbClr val="181818"/>
              </a:buClr>
            </a:pPr>
            <a:r>
              <a:rPr lang="en-US" altLang="en-US" sz="4000" dirty="0"/>
              <a:t>Industry is the “4</a:t>
            </a:r>
            <a:r>
              <a:rPr lang="en-US" altLang="en-US" sz="4000" baseline="30000" dirty="0"/>
              <a:t>th</a:t>
            </a:r>
            <a:r>
              <a:rPr lang="en-US" altLang="en-US" sz="4000" dirty="0"/>
              <a:t> leg”</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1887" y="1285866"/>
            <a:ext cx="1280160" cy="1920240"/>
          </a:xfrm>
          <a:prstGeom prst="rect">
            <a:avLst/>
          </a:prstGeom>
        </p:spPr>
      </p:pic>
      <p:pic>
        <p:nvPicPr>
          <p:cNvPr id="13314" name="Picture 7"/>
          <p:cNvPicPr>
            <a:picLocks noChangeAspect="1" noChangeArrowheads="1"/>
          </p:cNvPicPr>
          <p:nvPr/>
        </p:nvPicPr>
        <p:blipFill>
          <a:blip r:embed="rId4">
            <a:extLst>
              <a:ext uri="{28A0092B-C50C-407E-A947-70E740481C1C}">
                <a14:useLocalDpi xmlns:a14="http://schemas.microsoft.com/office/drawing/2010/main" val="0"/>
              </a:ext>
            </a:extLst>
          </a:blip>
          <a:srcRect t="7112"/>
          <a:stretch>
            <a:fillRect/>
          </a:stretch>
        </p:blipFill>
        <p:spPr bwMode="auto">
          <a:xfrm>
            <a:off x="6510362" y="4125155"/>
            <a:ext cx="1543050"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3306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31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truths</a:t>
            </a:r>
          </a:p>
        </p:txBody>
      </p:sp>
      <p:sp>
        <p:nvSpPr>
          <p:cNvPr id="3" name="Content Placeholder 2"/>
          <p:cNvSpPr>
            <a:spLocks noGrp="1"/>
          </p:cNvSpPr>
          <p:nvPr>
            <p:ph idx="1"/>
          </p:nvPr>
        </p:nvSpPr>
        <p:spPr>
          <a:solidFill>
            <a:schemeClr val="bg1"/>
          </a:solidFill>
        </p:spPr>
        <p:txBody>
          <a:bodyPr>
            <a:normAutofit lnSpcReduction="10000"/>
          </a:bodyPr>
          <a:lstStyle/>
          <a:p>
            <a:r>
              <a:rPr lang="en-US" dirty="0"/>
              <a:t>Food service operators want happy customers</a:t>
            </a:r>
          </a:p>
          <a:p>
            <a:r>
              <a:rPr lang="en-US" dirty="0"/>
              <a:t>Operators don’t intend to make people ill</a:t>
            </a:r>
          </a:p>
          <a:p>
            <a:r>
              <a:rPr lang="en-US" dirty="0"/>
              <a:t>Health departments are responsible to investigate causes of illness in their jurisdictions</a:t>
            </a:r>
          </a:p>
          <a:p>
            <a:r>
              <a:rPr lang="en-US" dirty="0"/>
              <a:t>Investigators may solve an outbreak faster with your help-</a:t>
            </a:r>
          </a:p>
          <a:p>
            <a:r>
              <a:rPr lang="en-US" dirty="0"/>
              <a:t>May determine your firm is NOT the one that caused the problem</a:t>
            </a:r>
          </a:p>
          <a:p>
            <a:endParaRPr lang="en-US" dirty="0"/>
          </a:p>
        </p:txBody>
      </p:sp>
      <p:sp>
        <p:nvSpPr>
          <p:cNvPr id="4" name="Rectangle 3">
            <a:extLst>
              <a:ext uri="{FF2B5EF4-FFF2-40B4-BE49-F238E27FC236}">
                <a16:creationId xmlns:a16="http://schemas.microsoft.com/office/drawing/2014/main" id="{814E8449-C44D-4C99-AED4-297EBF89F0C8}"/>
              </a:ext>
            </a:extLst>
          </p:cNvPr>
          <p:cNvSpPr/>
          <p:nvPr/>
        </p:nvSpPr>
        <p:spPr>
          <a:xfrm rot="-1200000">
            <a:off x="668967" y="1395190"/>
            <a:ext cx="7297874" cy="3416320"/>
          </a:xfrm>
          <a:prstGeom prst="rect">
            <a:avLst/>
          </a:prstGeom>
          <a:solidFill>
            <a:schemeClr val="tx1">
              <a:lumMod val="60000"/>
              <a:lumOff val="40000"/>
            </a:schemeClr>
          </a:solidFill>
          <a:ln w="38100">
            <a:solidFill>
              <a:schemeClr val="tx1"/>
            </a:solidFill>
          </a:ln>
        </p:spPr>
        <p:txBody>
          <a:bodyPr wrap="square" lIns="91440" tIns="45720" rIns="91440" bIns="45720">
            <a:spAutoFit/>
          </a:bodyPr>
          <a:lstStyle/>
          <a:p>
            <a:pPr algn="ctr"/>
            <a:r>
              <a:rPr lang="en-US" sz="5400" b="1" cap="none" spc="0" dirty="0">
                <a:ln w="12700">
                  <a:solidFill>
                    <a:schemeClr val="accent1"/>
                  </a:solidFill>
                  <a:prstDash val="solid"/>
                </a:ln>
                <a:solidFill>
                  <a:srgbClr val="FF0000"/>
                </a:solidFill>
                <a:effectLst>
                  <a:outerShdw dist="38100" dir="2640000" algn="bl" rotWithShape="0">
                    <a:schemeClr val="accent1"/>
                  </a:outerShdw>
                </a:effectLst>
              </a:rPr>
              <a:t>Protect your customers</a:t>
            </a:r>
          </a:p>
          <a:p>
            <a:pPr algn="ctr"/>
            <a:r>
              <a:rPr lang="en-US" sz="5400" b="1" dirty="0">
                <a:ln w="12700">
                  <a:solidFill>
                    <a:schemeClr val="accent1"/>
                  </a:solidFill>
                  <a:prstDash val="solid"/>
                </a:ln>
                <a:solidFill>
                  <a:srgbClr val="FF0000"/>
                </a:solidFill>
                <a:effectLst>
                  <a:outerShdw dist="38100" dir="2640000" algn="bl" rotWithShape="0">
                    <a:schemeClr val="accent1"/>
                  </a:outerShdw>
                </a:effectLst>
              </a:rPr>
              <a:t>Protect your bottom line</a:t>
            </a:r>
            <a:endParaRPr lang="en-US" sz="54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7723777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l"/>
            <a:r>
              <a:rPr lang="en-US" altLang="en-US"/>
              <a:t>Working Together</a:t>
            </a:r>
          </a:p>
        </p:txBody>
      </p:sp>
      <p:sp>
        <p:nvSpPr>
          <p:cNvPr id="9219" name="Content Placeholder 2"/>
          <p:cNvSpPr>
            <a:spLocks noGrp="1"/>
          </p:cNvSpPr>
          <p:nvPr>
            <p:ph idx="1"/>
          </p:nvPr>
        </p:nvSpPr>
        <p:spPr/>
        <p:txBody>
          <a:bodyPr/>
          <a:lstStyle/>
          <a:p>
            <a:r>
              <a:rPr lang="en-US" altLang="en-US" dirty="0">
                <a:solidFill>
                  <a:schemeClr val="tx1"/>
                </a:solidFill>
              </a:rPr>
              <a:t>Importance of Industry and Government working together</a:t>
            </a:r>
          </a:p>
          <a:p>
            <a:pPr lvl="1"/>
            <a:r>
              <a:rPr lang="en-US" altLang="en-US" sz="2800" dirty="0">
                <a:solidFill>
                  <a:schemeClr val="tx1"/>
                </a:solidFill>
              </a:rPr>
              <a:t>Industry Provides much insight into an outbreak</a:t>
            </a:r>
          </a:p>
          <a:p>
            <a:pPr lvl="2"/>
            <a:r>
              <a:rPr lang="en-US" altLang="en-US" sz="2400" dirty="0">
                <a:solidFill>
                  <a:schemeClr val="tx1"/>
                </a:solidFill>
              </a:rPr>
              <a:t>Food  source, distribution</a:t>
            </a:r>
          </a:p>
          <a:p>
            <a:pPr lvl="2"/>
            <a:r>
              <a:rPr lang="en-US" altLang="en-US" sz="2400" dirty="0">
                <a:solidFill>
                  <a:schemeClr val="tx1"/>
                </a:solidFill>
              </a:rPr>
              <a:t>Procedures and processes</a:t>
            </a:r>
          </a:p>
          <a:p>
            <a:pPr lvl="2"/>
            <a:r>
              <a:rPr lang="en-US" altLang="en-US" sz="2400" dirty="0">
                <a:solidFill>
                  <a:schemeClr val="tx1"/>
                </a:solidFill>
              </a:rPr>
              <a:t>Menu item composition</a:t>
            </a:r>
          </a:p>
          <a:p>
            <a:pPr lvl="2"/>
            <a:r>
              <a:rPr lang="en-US" altLang="en-US" sz="2400" dirty="0">
                <a:solidFill>
                  <a:schemeClr val="tx1"/>
                </a:solidFill>
              </a:rPr>
              <a:t>Employee attitudes, compliance, contact information, schedules, illness history</a:t>
            </a:r>
          </a:p>
          <a:p>
            <a:pPr lvl="2"/>
            <a:r>
              <a:rPr lang="en-US" altLang="en-US" sz="2400" dirty="0">
                <a:solidFill>
                  <a:schemeClr val="tx1"/>
                </a:solidFill>
              </a:rPr>
              <a:t>Any unusual occurrences	</a:t>
            </a:r>
          </a:p>
          <a:p>
            <a:pPr lvl="2"/>
            <a:endParaRPr lang="en-US" altLang="en-US" sz="2400" dirty="0">
              <a:solidFill>
                <a:schemeClr val="tx1"/>
              </a:solidFill>
            </a:endParaRPr>
          </a:p>
        </p:txBody>
      </p:sp>
      <p:sp>
        <p:nvSpPr>
          <p:cNvPr id="9220"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EEF232-78BD-4E36-8D7C-85F84336A9B0}" type="slidenum">
              <a:rPr lang="en-US" altLang="en-US"/>
              <a:pPr eaLnBrk="1" hangingPunct="1"/>
              <a:t>9</a:t>
            </a:fld>
            <a:endParaRPr lang="en-US" altLang="en-US"/>
          </a:p>
        </p:txBody>
      </p:sp>
    </p:spTree>
    <p:extLst>
      <p:ext uri="{BB962C8B-B14F-4D97-AF65-F5344CB8AC3E}">
        <p14:creationId xmlns:p14="http://schemas.microsoft.com/office/powerpoint/2010/main" val="1389406994"/>
      </p:ext>
    </p:extLst>
  </p:cSld>
  <p:clrMapOvr>
    <a:masterClrMapping/>
  </p:clrMapOvr>
  <p:transition spd="med">
    <p:fade/>
  </p:transition>
</p:sld>
</file>

<file path=ppt/theme/theme1.xml><?xml version="1.0" encoding="utf-8"?>
<a:theme xmlns:a="http://schemas.openxmlformats.org/drawingml/2006/main" name="2_Default Design">
  <a:themeElements>
    <a:clrScheme name="Custom 3">
      <a:dk1>
        <a:srgbClr val="005EB8"/>
      </a:dk1>
      <a:lt1>
        <a:srgbClr val="FFFFFF"/>
      </a:lt1>
      <a:dk2>
        <a:srgbClr val="3F3F3F"/>
      </a:dk2>
      <a:lt2>
        <a:srgbClr val="D8D8D8"/>
      </a:lt2>
      <a:accent1>
        <a:srgbClr val="019639"/>
      </a:accent1>
      <a:accent2>
        <a:srgbClr val="333399"/>
      </a:accent2>
      <a:accent3>
        <a:srgbClr val="FFFFFF"/>
      </a:accent3>
      <a:accent4>
        <a:srgbClr val="000000"/>
      </a:accent4>
      <a:accent5>
        <a:srgbClr val="DAEDEF"/>
      </a:accent5>
      <a:accent6>
        <a:srgbClr val="2D2D8A"/>
      </a:accent6>
      <a:hlink>
        <a:srgbClr val="FF9933"/>
      </a:hlink>
      <a:folHlink>
        <a:srgbClr val="FF9933"/>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4000" b="1" dirty="0" smtClean="0">
            <a:solidFill>
              <a:schemeClr val="bg1"/>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CIFOR PPT_MasterTemplate_Final</Template>
  <TotalTime>3107</TotalTime>
  <Words>1636</Words>
  <Application>Microsoft Office PowerPoint</Application>
  <PresentationFormat>On-screen Show (4:3)</PresentationFormat>
  <Paragraphs>230</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ＭＳ Ｐゴシック</vt:lpstr>
      <vt:lpstr>ＭＳ Ｐゴシック</vt:lpstr>
      <vt:lpstr>Arial</vt:lpstr>
      <vt:lpstr>Calibri</vt:lpstr>
      <vt:lpstr>Wingdings 2</vt:lpstr>
      <vt:lpstr>Wingdings 3</vt:lpstr>
      <vt:lpstr>2_Default Design</vt:lpstr>
      <vt:lpstr>  Are you Ready for the Worst?     </vt:lpstr>
      <vt:lpstr>Host: Consumer meals away from home</vt:lpstr>
      <vt:lpstr>Think foodborne illnesses can never happen in your firm?</vt:lpstr>
      <vt:lpstr>PowerPoint Presentation</vt:lpstr>
      <vt:lpstr>Incidence of Foodborne Diseases</vt:lpstr>
      <vt:lpstr>PowerPoint Presentation</vt:lpstr>
      <vt:lpstr>Investigation partners</vt:lpstr>
      <vt:lpstr>Essential truths</vt:lpstr>
      <vt:lpstr>Working Together</vt:lpstr>
      <vt:lpstr>PowerPoint Presentation</vt:lpstr>
      <vt:lpstr>CIFOR Industry Guidelines</vt:lpstr>
      <vt:lpstr>CIFOR Industry Guidelines Content </vt:lpstr>
      <vt:lpstr>What can you do?</vt:lpstr>
      <vt:lpstr>PowerPoint Presentation</vt:lpstr>
      <vt:lpstr>For more information about CIFOR Guidelines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CIFOR Industry Guideline Building a Partnership</dc:title>
  <dc:creator>Hainstock, Lisa (MDA)</dc:creator>
  <cp:lastModifiedBy>Hainstock, Lisa (MDARD)</cp:lastModifiedBy>
  <cp:revision>112</cp:revision>
  <dcterms:created xsi:type="dcterms:W3CDTF">2006-08-16T00:00:00Z</dcterms:created>
  <dcterms:modified xsi:type="dcterms:W3CDTF">2018-08-17T13:10:11Z</dcterms:modified>
</cp:coreProperties>
</file>