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325" r:id="rId2"/>
    <p:sldId id="332" r:id="rId3"/>
    <p:sldId id="323" r:id="rId4"/>
    <p:sldId id="265" r:id="rId5"/>
    <p:sldId id="313" r:id="rId6"/>
    <p:sldId id="321" r:id="rId7"/>
    <p:sldId id="327" r:id="rId8"/>
    <p:sldId id="324" r:id="rId9"/>
    <p:sldId id="259" r:id="rId10"/>
    <p:sldId id="319" r:id="rId11"/>
    <p:sldId id="289" r:id="rId12"/>
    <p:sldId id="302" r:id="rId13"/>
    <p:sldId id="291" r:id="rId14"/>
    <p:sldId id="279" r:id="rId15"/>
    <p:sldId id="320" r:id="rId16"/>
    <p:sldId id="278" r:id="rId17"/>
    <p:sldId id="267" r:id="rId18"/>
    <p:sldId id="318" r:id="rId19"/>
    <p:sldId id="317" r:id="rId20"/>
    <p:sldId id="312" r:id="rId21"/>
    <p:sldId id="307" r:id="rId22"/>
    <p:sldId id="329" r:id="rId23"/>
    <p:sldId id="326" r:id="rId24"/>
    <p:sldId id="292" r:id="rId25"/>
    <p:sldId id="328" r:id="rId26"/>
    <p:sldId id="330" r:id="rId27"/>
    <p:sldId id="314"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335" autoAdjust="0"/>
  </p:normalViewPr>
  <p:slideViewPr>
    <p:cSldViewPr>
      <p:cViewPr varScale="1">
        <p:scale>
          <a:sx n="56" d="100"/>
          <a:sy n="56" d="100"/>
        </p:scale>
        <p:origin x="320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10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F08EED-3A24-4703-A638-B08A57A6FCEB}" type="datetimeFigureOut">
              <a:rPr lang="en-US" smtClean="0"/>
              <a:t>8/17/2018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D6B39-B643-4F84-9FBF-A0F8D9E7D58A}" type="slidenum">
              <a:rPr lang="en-US" smtClean="0"/>
              <a:t>‹#›</a:t>
            </a:fld>
            <a:endParaRPr lang="en-US"/>
          </a:p>
        </p:txBody>
      </p:sp>
    </p:spTree>
    <p:extLst>
      <p:ext uri="{BB962C8B-B14F-4D97-AF65-F5344CB8AC3E}">
        <p14:creationId xmlns:p14="http://schemas.microsoft.com/office/powerpoint/2010/main" val="108388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a:t>
            </a:fld>
            <a:endParaRPr lang="en-US"/>
          </a:p>
        </p:txBody>
      </p:sp>
    </p:spTree>
    <p:extLst>
      <p:ext uri="{BB962C8B-B14F-4D97-AF65-F5344CB8AC3E}">
        <p14:creationId xmlns:p14="http://schemas.microsoft.com/office/powerpoint/2010/main" val="3227562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0"/>
              </a:spcBef>
              <a:buClr>
                <a:schemeClr val="accent6">
                  <a:lumMod val="60000"/>
                  <a:lumOff val="40000"/>
                </a:schemeClr>
              </a:buClr>
              <a:buSzPct val="120000"/>
              <a:defRPr/>
            </a:pPr>
            <a:r>
              <a:rPr lang="en-US" dirty="0">
                <a:latin typeface="Arial" charset="0"/>
              </a:rPr>
              <a:t>Most often,  illness reports/complaints come to the LHD via</a:t>
            </a:r>
          </a:p>
          <a:p>
            <a:pPr lvl="1">
              <a:spcBef>
                <a:spcPts val="0"/>
              </a:spcBef>
              <a:buClr>
                <a:schemeClr val="accent6">
                  <a:lumMod val="60000"/>
                  <a:lumOff val="40000"/>
                </a:schemeClr>
              </a:buClr>
              <a:buSzPct val="120000"/>
              <a:buFont typeface="Arial" panose="020B0604020202020204" pitchFamily="34" charset="0"/>
              <a:buChar char="•"/>
              <a:defRPr/>
            </a:pPr>
            <a:r>
              <a:rPr lang="en-US" dirty="0">
                <a:latin typeface="Arial" charset="0"/>
              </a:rPr>
              <a:t>Consumer complaints </a:t>
            </a:r>
          </a:p>
          <a:p>
            <a:pPr lvl="1">
              <a:spcAft>
                <a:spcPct val="40000"/>
              </a:spcAft>
              <a:buClr>
                <a:schemeClr val="accent6">
                  <a:lumMod val="60000"/>
                  <a:lumOff val="40000"/>
                </a:schemeClr>
              </a:buClr>
              <a:buSzPct val="120000"/>
              <a:buFont typeface="Wingdings" pitchFamily="2" charset="2"/>
              <a:buChar char="§"/>
              <a:defRPr/>
            </a:pPr>
            <a:r>
              <a:rPr lang="en-US" dirty="0">
                <a:latin typeface="Arial" charset="0"/>
              </a:rPr>
              <a:t>Required reporting by physicians and labs</a:t>
            </a:r>
          </a:p>
          <a:p>
            <a:pPr lvl="1">
              <a:spcAft>
                <a:spcPct val="40000"/>
              </a:spcAft>
              <a:buClr>
                <a:schemeClr val="accent6">
                  <a:lumMod val="60000"/>
                  <a:lumOff val="40000"/>
                </a:schemeClr>
              </a:buClr>
              <a:buSzPct val="120000"/>
              <a:buFont typeface="Wingdings" pitchFamily="2" charset="2"/>
              <a:buChar char="§"/>
              <a:defRPr/>
            </a:pPr>
            <a:endParaRPr lang="en-US" dirty="0">
              <a:latin typeface="Arial" charset="0"/>
            </a:endParaRPr>
          </a:p>
          <a:p>
            <a:pPr lvl="1">
              <a:spcAft>
                <a:spcPct val="40000"/>
              </a:spcAft>
              <a:buClr>
                <a:schemeClr val="accent6">
                  <a:lumMod val="60000"/>
                  <a:lumOff val="40000"/>
                </a:schemeClr>
              </a:buClr>
              <a:buSzPct val="120000"/>
              <a:defRPr/>
            </a:pPr>
            <a:r>
              <a:rPr lang="en-US" dirty="0">
                <a:latin typeface="Arial" charset="0"/>
              </a:rPr>
              <a:t>However, even though the restaurant or operator typically finds out from the LHD, they may find o</a:t>
            </a:r>
            <a:r>
              <a:rPr lang="en-US" baseline="0" dirty="0">
                <a:latin typeface="Arial" charset="0"/>
              </a:rPr>
              <a:t>ut something weird is going on before that happens</a:t>
            </a:r>
            <a:r>
              <a:rPr lang="en-US" dirty="0">
                <a:latin typeface="Arial" charset="0"/>
              </a:rPr>
              <a:t> based on calls from their customers</a:t>
            </a:r>
          </a:p>
          <a:p>
            <a:pPr lvl="1">
              <a:spcAft>
                <a:spcPct val="40000"/>
              </a:spcAft>
              <a:buClr>
                <a:schemeClr val="accent6">
                  <a:lumMod val="60000"/>
                  <a:lumOff val="40000"/>
                </a:schemeClr>
              </a:buClr>
              <a:buSzPct val="120000"/>
              <a:defRPr/>
            </a:pPr>
            <a:endParaRPr lang="en-US" baseline="0" dirty="0">
              <a:latin typeface="Arial" charset="0"/>
            </a:endParaRPr>
          </a:p>
          <a:p>
            <a:pPr lvl="1">
              <a:spcAft>
                <a:spcPct val="40000"/>
              </a:spcAft>
              <a:buClr>
                <a:schemeClr val="accent6">
                  <a:lumMod val="60000"/>
                  <a:lumOff val="40000"/>
                </a:schemeClr>
              </a:buClr>
              <a:buSzPct val="120000"/>
              <a:defRPr/>
            </a:pPr>
            <a:r>
              <a:rPr lang="en-US" baseline="0" dirty="0">
                <a:latin typeface="Arial" charset="0"/>
              </a:rPr>
              <a:t>They should be contacting the LHD if they feel something’s suspicious or might lead to a potential outbreak</a:t>
            </a:r>
            <a:endParaRPr lang="en-US" dirty="0">
              <a:latin typeface="Arial" charset="0"/>
            </a:endParaRP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10</a:t>
            </a:fld>
            <a:endParaRPr lang="en-US"/>
          </a:p>
        </p:txBody>
      </p:sp>
    </p:spTree>
    <p:extLst>
      <p:ext uri="{BB962C8B-B14F-4D97-AF65-F5344CB8AC3E}">
        <p14:creationId xmlns:p14="http://schemas.microsoft.com/office/powerpoint/2010/main" val="3581176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spcBef>
                <a:spcPct val="0"/>
              </a:spcBef>
              <a:defRPr/>
            </a:pPr>
            <a:r>
              <a:rPr lang="en-US" dirty="0">
                <a:latin typeface="Arial" pitchFamily="34" charset="0"/>
              </a:rPr>
              <a:t>That’s another reason why it’s important for industry and government to work together early and as transparently s possible. </a:t>
            </a:r>
          </a:p>
          <a:p>
            <a:pPr lvl="1" eaLnBrk="1" hangingPunct="1">
              <a:spcBef>
                <a:spcPct val="0"/>
              </a:spcBef>
              <a:defRPr/>
            </a:pPr>
            <a:endParaRPr lang="en-US" dirty="0">
              <a:latin typeface="Arial" pitchFamily="34" charset="0"/>
            </a:endParaRPr>
          </a:p>
          <a:p>
            <a:pPr lvl="1" eaLnBrk="1" hangingPunct="1">
              <a:spcBef>
                <a:spcPct val="0"/>
              </a:spcBef>
              <a:defRPr/>
            </a:pPr>
            <a:r>
              <a:rPr lang="en-US" dirty="0">
                <a:latin typeface="Arial" pitchFamily="34" charset="0"/>
              </a:rPr>
              <a:t>Supply and distribution patterns – FL tomatoes and S. </a:t>
            </a:r>
            <a:r>
              <a:rPr lang="en-US" dirty="0" err="1">
                <a:latin typeface="Arial" pitchFamily="34" charset="0"/>
              </a:rPr>
              <a:t>Saintpaul</a:t>
            </a:r>
            <a:endParaRPr lang="en-US" dirty="0">
              <a:latin typeface="Arial" pitchFamily="34" charset="0"/>
            </a:endParaRPr>
          </a:p>
          <a:p>
            <a:pPr lvl="1" eaLnBrk="1" hangingPunct="1">
              <a:spcBef>
                <a:spcPct val="0"/>
              </a:spcBef>
              <a:defRPr/>
            </a:pPr>
            <a:r>
              <a:rPr lang="en-US" dirty="0">
                <a:latin typeface="Arial" pitchFamily="34" charset="0"/>
              </a:rPr>
              <a:t>Industry knows </a:t>
            </a:r>
          </a:p>
          <a:p>
            <a:pPr lvl="1" eaLnBrk="1" hangingPunct="1">
              <a:spcBef>
                <a:spcPct val="0"/>
              </a:spcBef>
              <a:defRPr/>
            </a:pPr>
            <a:r>
              <a:rPr lang="en-US" dirty="0">
                <a:latin typeface="Arial" pitchFamily="34" charset="0"/>
              </a:rPr>
              <a:t>	their menu builds and operations </a:t>
            </a:r>
          </a:p>
          <a:p>
            <a:pPr lvl="1" eaLnBrk="1" hangingPunct="1">
              <a:spcBef>
                <a:spcPct val="0"/>
              </a:spcBef>
              <a:defRPr/>
            </a:pPr>
            <a:r>
              <a:rPr lang="en-US" dirty="0">
                <a:latin typeface="Arial" pitchFamily="34" charset="0"/>
              </a:rPr>
              <a:t>	Formulations and processing practices</a:t>
            </a:r>
          </a:p>
          <a:p>
            <a:pPr lvl="1" eaLnBrk="1" hangingPunct="1">
              <a:spcBef>
                <a:spcPct val="0"/>
              </a:spcBef>
              <a:defRPr/>
            </a:pPr>
            <a:r>
              <a:rPr lang="en-US" dirty="0">
                <a:latin typeface="Arial" pitchFamily="34" charset="0"/>
              </a:rPr>
              <a:t>	</a:t>
            </a:r>
          </a:p>
          <a:p>
            <a:pPr lvl="1" eaLnBrk="1" hangingPunct="1">
              <a:spcBef>
                <a:spcPct val="0"/>
              </a:spcBef>
              <a:defRPr/>
            </a:pPr>
            <a:endParaRPr lang="en-US" dirty="0">
              <a:latin typeface="Arial" pitchFamily="34" charset="0"/>
            </a:endParaRPr>
          </a:p>
          <a:p>
            <a:pPr lvl="1" eaLnBrk="1" hangingPunct="1">
              <a:spcBef>
                <a:spcPct val="0"/>
              </a:spcBef>
              <a:defRPr/>
            </a:pPr>
            <a:r>
              <a:rPr lang="en-US" dirty="0">
                <a:latin typeface="Arial" pitchFamily="34" charset="0"/>
              </a:rPr>
              <a:t>Info from Industry is vital for outbreak hypothesis testing</a:t>
            </a:r>
          </a:p>
          <a:p>
            <a:pPr lvl="1" eaLnBrk="1" hangingPunct="1">
              <a:spcBef>
                <a:spcPct val="0"/>
              </a:spcBef>
              <a:defRPr/>
            </a:pPr>
            <a:r>
              <a:rPr lang="en-US" dirty="0">
                <a:latin typeface="Arial" pitchFamily="34" charset="0"/>
              </a:rPr>
              <a:t>Mechanisms for withdrawing/recalling products from the marketplace.</a:t>
            </a:r>
          </a:p>
          <a:p>
            <a:pPr eaLnBrk="1" hangingPunct="1">
              <a:spcBef>
                <a:spcPct val="0"/>
              </a:spcBef>
              <a:defRPr/>
            </a:pPr>
            <a:endParaRPr lang="en-US" dirty="0">
              <a:latin typeface="Arial" pitchFamily="34" charset="0"/>
            </a:endParaRPr>
          </a:p>
          <a:p>
            <a:pPr marL="274320" indent="-274320" eaLnBrk="1" fontAlgn="auto" hangingPunct="1">
              <a:lnSpc>
                <a:spcPct val="90000"/>
              </a:lnSpc>
              <a:spcAft>
                <a:spcPts val="0"/>
              </a:spcAft>
              <a:buClr>
                <a:srgbClr val="00A94F"/>
              </a:buClr>
              <a:buFont typeface="Wingdings 2"/>
              <a:buChar char=""/>
              <a:defRPr/>
            </a:pPr>
            <a:r>
              <a:rPr lang="en-US" dirty="0"/>
              <a:t>Source of  information about products and practices under investigation – assist in records and systems information</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Can respond quickly to establish control measures or implement corrective actions, product withdrawals or recalls in an organized fashion</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Some have expertise in microbiology and food safety research</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Industry may also be included in sharing “lessons learned” once an investigation is over</a:t>
            </a:r>
          </a:p>
          <a:p>
            <a:endParaRPr lang="en-US" altLang="en-US" dirty="0">
              <a:latin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5D459A-A87D-4C40-8A5D-BC22960D37BC}" type="slidenum">
              <a:rPr lang="en-US" altLang="en-US"/>
              <a:pPr eaLnBrk="1" hangingPunct="1"/>
              <a:t>11</a:t>
            </a:fld>
            <a:endParaRPr lang="en-US" altLang="en-US"/>
          </a:p>
        </p:txBody>
      </p:sp>
    </p:spTree>
    <p:extLst>
      <p:ext uri="{BB962C8B-B14F-4D97-AF65-F5344CB8AC3E}">
        <p14:creationId xmlns:p14="http://schemas.microsoft.com/office/powerpoint/2010/main" val="85970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685800" y="4400550"/>
            <a:ext cx="5486400" cy="4057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0"/>
              </a:spcBef>
              <a:buFont typeface="Times" panose="02020603050405020304" pitchFamily="18" charset="0"/>
              <a:buNone/>
            </a:pPr>
            <a:r>
              <a:rPr lang="en-US" altLang="en-US" sz="1200" dirty="0">
                <a:latin typeface="Arial" panose="020B0604020202020204" pitchFamily="34" charset="0"/>
              </a:rPr>
              <a:t>The Council to Improve Foodborne Outbreak Response (or CIFOR) is a multi-disciplinary working group convened</a:t>
            </a:r>
            <a:r>
              <a:rPr lang="en-US" altLang="en-US" sz="1200" baseline="0" dirty="0">
                <a:latin typeface="Arial" panose="020B0604020202020204" pitchFamily="34" charset="0"/>
              </a:rPr>
              <a:t> </a:t>
            </a:r>
            <a:r>
              <a:rPr lang="en-US" altLang="en-US" sz="1200" dirty="0">
                <a:latin typeface="Arial" panose="020B0604020202020204" pitchFamily="34" charset="0"/>
              </a:rPr>
              <a:t>in 2006 to increase collaboration across the country and across relevant areas of expertise in order to reduce the burden of foodborne illness in the United States. They work to develop (and share) model programs, processes, and other products that facilitate investigation and control of foodborne disease outbreaks and improve performance and coordination in foodborne disease outbreaks across all levels of government. </a:t>
            </a:r>
          </a:p>
          <a:p>
            <a:endParaRPr lang="en-US" altLang="en-US" dirty="0">
              <a:latin typeface="Arial" panose="020B0604020202020204" pitchFamily="34" charset="0"/>
            </a:endParaRPr>
          </a:p>
          <a:p>
            <a:r>
              <a:rPr lang="en-US" altLang="en-US" dirty="0">
                <a:latin typeface="Arial" panose="020B0604020202020204" pitchFamily="34" charset="0"/>
              </a:rPr>
              <a:t>In 2009,CIFOR workgroup comprised of representatives from the food industry and local, state and Federal government for the purpose of creating guidelines and tools specific for industry response to foodborne illness. </a:t>
            </a:r>
          </a:p>
          <a:p>
            <a:endParaRPr lang="en-US" altLang="en-US" dirty="0">
              <a:latin typeface="Arial" panose="020B0604020202020204" pitchFamily="34" charset="0"/>
            </a:endParaRPr>
          </a:p>
          <a:p>
            <a:pPr marL="0" indent="0" eaLnBrk="1" fontAlgn="auto" hangingPunct="1">
              <a:spcAft>
                <a:spcPts val="0"/>
              </a:spcAft>
              <a:buFontTx/>
              <a:buNone/>
              <a:defRPr/>
            </a:pPr>
            <a:r>
              <a:rPr lang="en-US" altLang="ja-JP" sz="1400" b="1" dirty="0">
                <a:solidFill>
                  <a:schemeClr val="tx1"/>
                </a:solidFill>
                <a:ea typeface="ＭＳ Ｐゴシック" pitchFamily="28" charset="-128"/>
              </a:rPr>
              <a:t>Project Summary: </a:t>
            </a:r>
          </a:p>
          <a:p>
            <a:pPr eaLnBrk="1" fontAlgn="auto" hangingPunct="1">
              <a:spcAft>
                <a:spcPts val="0"/>
              </a:spcAft>
              <a:buClr>
                <a:srgbClr val="00A94F"/>
              </a:buClr>
              <a:buFont typeface="Arial" pitchFamily="34" charset="0"/>
              <a:buChar char="•"/>
              <a:defRPr/>
            </a:pPr>
            <a:r>
              <a:rPr lang="en-US" altLang="ja-JP" sz="1200" dirty="0">
                <a:solidFill>
                  <a:schemeClr val="tx1"/>
                </a:solidFill>
                <a:ea typeface="ＭＳ Ｐゴシック" pitchFamily="28" charset="-128"/>
              </a:rPr>
              <a:t>Task group sought out, documented, compiled, and consolidated best practices for retail food establishments (single operators/chains) on responding to foodborne illness reports and investigations. </a:t>
            </a:r>
          </a:p>
          <a:p>
            <a:pPr marL="0" indent="0" eaLnBrk="1" fontAlgn="auto" hangingPunct="1">
              <a:spcAft>
                <a:spcPts val="0"/>
              </a:spcAft>
              <a:buFontTx/>
              <a:buNone/>
              <a:defRPr/>
            </a:pPr>
            <a:endParaRPr lang="en-US" sz="1400" dirty="0">
              <a:solidFill>
                <a:schemeClr val="tx1"/>
              </a:solidFill>
            </a:endParaRPr>
          </a:p>
          <a:p>
            <a:pPr marL="0" indent="0" eaLnBrk="1" fontAlgn="auto" hangingPunct="1">
              <a:spcAft>
                <a:spcPts val="0"/>
              </a:spcAft>
              <a:buFontTx/>
              <a:buNone/>
              <a:defRPr/>
            </a:pPr>
            <a:r>
              <a:rPr lang="en-US" sz="1400" b="1" dirty="0">
                <a:solidFill>
                  <a:schemeClr val="tx1"/>
                </a:solidFill>
              </a:rPr>
              <a:t>Charge</a:t>
            </a:r>
            <a:r>
              <a:rPr lang="en-US" sz="1400" dirty="0">
                <a:solidFill>
                  <a:schemeClr val="tx1"/>
                </a:solidFill>
              </a:rPr>
              <a:t>: </a:t>
            </a:r>
          </a:p>
          <a:p>
            <a:pPr eaLnBrk="1" fontAlgn="auto" hangingPunct="1">
              <a:spcAft>
                <a:spcPts val="0"/>
              </a:spcAft>
              <a:buClr>
                <a:srgbClr val="00A94F"/>
              </a:buClr>
              <a:buFont typeface="Arial" pitchFamily="34" charset="0"/>
              <a:buChar char="•"/>
              <a:defRPr/>
            </a:pPr>
            <a:r>
              <a:rPr lang="en-US" sz="1200" dirty="0">
                <a:solidFill>
                  <a:schemeClr val="tx1"/>
                </a:solidFill>
              </a:rPr>
              <a:t>Develop guidelines and tools to guide retail food establishments through a foodborne disease outbreak investigation. </a:t>
            </a:r>
          </a:p>
          <a:p>
            <a:pPr marL="274320" indent="-274320" eaLnBrk="1" fontAlgn="auto" hangingPunct="1">
              <a:spcAft>
                <a:spcPts val="0"/>
              </a:spcAft>
              <a:buFont typeface="Wingdings 2"/>
              <a:buChar char=""/>
              <a:defRPr/>
            </a:pPr>
            <a:endParaRPr lang="en-US" sz="1400" dirty="0">
              <a:solidFill>
                <a:schemeClr val="tx1"/>
              </a:solidFill>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anose="020B0604020202020204" pitchFamily="34" charset="0"/>
              </a:defRPr>
            </a:lvl1pPr>
            <a:lvl2pPr marL="742950" indent="-285750" defTabSz="931863" eaLnBrk="0" hangingPunct="0">
              <a:spcBef>
                <a:spcPct val="30000"/>
              </a:spcBef>
              <a:defRPr sz="1200">
                <a:solidFill>
                  <a:schemeClr val="tx1"/>
                </a:solidFill>
                <a:latin typeface="Arial" panose="020B0604020202020204" pitchFamily="34" charset="0"/>
              </a:defRPr>
            </a:lvl2pPr>
            <a:lvl3pPr marL="1143000" indent="-228600" defTabSz="931863" eaLnBrk="0" hangingPunct="0">
              <a:spcBef>
                <a:spcPct val="30000"/>
              </a:spcBef>
              <a:defRPr sz="1200">
                <a:solidFill>
                  <a:schemeClr val="tx1"/>
                </a:solidFill>
                <a:latin typeface="Arial" panose="020B0604020202020204" pitchFamily="34" charset="0"/>
              </a:defRPr>
            </a:lvl3pPr>
            <a:lvl4pPr marL="1600200" indent="-228600" defTabSz="931863" eaLnBrk="0" hangingPunct="0">
              <a:spcBef>
                <a:spcPct val="30000"/>
              </a:spcBef>
              <a:defRPr sz="1200">
                <a:solidFill>
                  <a:schemeClr val="tx1"/>
                </a:solidFill>
                <a:latin typeface="Arial" panose="020B0604020202020204" pitchFamily="34" charset="0"/>
              </a:defRPr>
            </a:lvl4pPr>
            <a:lvl5pPr marL="2057400" indent="-228600" defTabSz="931863" eaLnBrk="0" hangingPunct="0">
              <a:spcBef>
                <a:spcPct val="30000"/>
              </a:spcBef>
              <a:defRPr sz="12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D6BE4B2-7606-454F-909C-46BE73A25556}" type="slidenum">
              <a:rPr lang="en-US" altLang="en-US"/>
              <a:pPr eaLnBrk="1" hangingPunct="1">
                <a:spcBef>
                  <a:spcPct val="0"/>
                </a:spcBef>
              </a:pPr>
              <a:t>12</a:t>
            </a:fld>
            <a:endParaRPr lang="en-US" altLang="en-US"/>
          </a:p>
        </p:txBody>
      </p:sp>
    </p:spTree>
    <p:extLst>
      <p:ext uri="{BB962C8B-B14F-4D97-AF65-F5344CB8AC3E}">
        <p14:creationId xmlns:p14="http://schemas.microsoft.com/office/powerpoint/2010/main" val="3270676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Takes industry through the possible steps of an outbreak and gives them simple tools to use to organize</a:t>
            </a:r>
            <a:r>
              <a:rPr lang="en-US" altLang="en-US" baseline="0" dirty="0">
                <a:latin typeface="Arial" panose="020B0604020202020204" pitchFamily="34" charset="0"/>
              </a:rPr>
              <a:t> information and provide it to investigators</a:t>
            </a:r>
          </a:p>
          <a:p>
            <a:endParaRPr lang="en-US" i="1" dirty="0">
              <a:solidFill>
                <a:srgbClr val="FF0000"/>
              </a:solidFill>
            </a:endParaRPr>
          </a:p>
          <a:p>
            <a:endParaRPr lang="en-US" i="1" dirty="0">
              <a:solidFill>
                <a:srgbClr val="FF0000"/>
              </a:solidFill>
            </a:endParaRPr>
          </a:p>
          <a:p>
            <a:r>
              <a:rPr lang="en-US" i="1" dirty="0">
                <a:solidFill>
                  <a:srgbClr val="FF0000"/>
                </a:solidFill>
              </a:rPr>
              <a:t>NEW! </a:t>
            </a:r>
            <a:r>
              <a:rPr lang="en-US" dirty="0"/>
              <a:t>Provide industry with outbreak guidance and tools encouraging industry to take an active role in outbreak </a:t>
            </a:r>
            <a:r>
              <a:rPr lang="en-US" b="1" u="sng" dirty="0"/>
              <a:t>prevention</a:t>
            </a:r>
            <a:r>
              <a:rPr lang="en-US" dirty="0"/>
              <a:t>, response and investigation</a:t>
            </a:r>
          </a:p>
          <a:p>
            <a:r>
              <a:rPr lang="en-US" dirty="0"/>
              <a:t> Took  3 ½ years, 1000+ hours put in by industry and government</a:t>
            </a:r>
          </a:p>
          <a:p>
            <a:endParaRPr lang="en-US" dirty="0"/>
          </a:p>
          <a:p>
            <a:r>
              <a:rPr lang="en-US" dirty="0"/>
              <a:t>Lots</a:t>
            </a:r>
            <a:r>
              <a:rPr lang="en-US" baseline="0" dirty="0"/>
              <a:t> of large corporate entities have their response plans in place already, so this may not be as useful for them.</a:t>
            </a:r>
          </a:p>
          <a:p>
            <a:endParaRPr lang="en-US" dirty="0"/>
          </a:p>
          <a:p>
            <a:r>
              <a:rPr lang="en-US" baseline="0" dirty="0"/>
              <a:t>However, b</a:t>
            </a:r>
            <a:r>
              <a:rPr lang="en-US" dirty="0"/>
              <a:t>efore this was developed, there really wasn’t a lot</a:t>
            </a:r>
            <a:r>
              <a:rPr lang="en-US" baseline="0" dirty="0"/>
              <a:t> of comprehensive resources out there for independent operators. They were at the mercy of the investigators and attorneys with little information to help them navigate and participate in an investigation. </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13</a:t>
            </a:fld>
            <a:endParaRPr lang="en-US"/>
          </a:p>
        </p:txBody>
      </p:sp>
    </p:spTree>
    <p:extLst>
      <p:ext uri="{BB962C8B-B14F-4D97-AF65-F5344CB8AC3E}">
        <p14:creationId xmlns:p14="http://schemas.microsoft.com/office/powerpoint/2010/main" val="1344914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US" altLang="en-US" dirty="0">
              <a:latin typeface="Arial" panose="020B0604020202020204" pitchFamily="34" charset="0"/>
            </a:endParaRPr>
          </a:p>
          <a:p>
            <a:r>
              <a:rPr lang="en-US" altLang="en-US" dirty="0"/>
              <a:t>Other tools:</a:t>
            </a:r>
          </a:p>
          <a:p>
            <a:r>
              <a:rPr lang="en-US" altLang="en-US" dirty="0"/>
              <a:t>Employee Communications Meeting</a:t>
            </a:r>
          </a:p>
          <a:p>
            <a:endParaRPr lang="en-US" altLang="en-US" sz="100" dirty="0"/>
          </a:p>
          <a:p>
            <a:r>
              <a:rPr lang="en-US" altLang="en-US" dirty="0"/>
              <a:t>Employee Listing</a:t>
            </a:r>
          </a:p>
          <a:p>
            <a:endParaRPr lang="en-US" altLang="en-US" sz="100" dirty="0"/>
          </a:p>
          <a:p>
            <a:r>
              <a:rPr lang="en-US" altLang="en-US" dirty="0"/>
              <a:t>Employee Health Assessment Form</a:t>
            </a:r>
          </a:p>
          <a:p>
            <a:endParaRPr lang="en-US" altLang="en-US" sz="100" dirty="0"/>
          </a:p>
          <a:p>
            <a:r>
              <a:rPr lang="en-US" altLang="en-US" dirty="0"/>
              <a:t>Product Sampling Procedure</a:t>
            </a:r>
          </a:p>
          <a:p>
            <a:endParaRPr lang="en-US" altLang="en-US" sz="100" dirty="0"/>
          </a:p>
          <a:p>
            <a:r>
              <a:rPr lang="en-US" altLang="en-US" dirty="0"/>
              <a:t>Sample Chain of Custody</a:t>
            </a:r>
          </a:p>
          <a:p>
            <a:endParaRPr lang="en-US" altLang="en-US" sz="100" dirty="0"/>
          </a:p>
          <a:p>
            <a:r>
              <a:rPr lang="en-US" altLang="en-US" dirty="0"/>
              <a:t>Distributor and Supplier Information Form</a:t>
            </a:r>
          </a:p>
          <a:p>
            <a:endParaRPr lang="en-US" altLang="en-US" sz="100" dirty="0"/>
          </a:p>
          <a:p>
            <a:r>
              <a:rPr lang="en-US" altLang="en-US" dirty="0"/>
              <a:t>Food Flow Chart</a:t>
            </a:r>
          </a:p>
          <a:p>
            <a:endParaRPr lang="en-US" altLang="en-US" sz="100" dirty="0"/>
          </a:p>
          <a:p>
            <a:r>
              <a:rPr lang="en-US" altLang="en-US" dirty="0"/>
              <a:t>Employee Workstation Schematic</a:t>
            </a:r>
          </a:p>
          <a:p>
            <a:pPr marL="171450" indent="-171450">
              <a:buFont typeface="Arial" panose="020B0604020202020204" pitchFamily="34" charset="0"/>
              <a:buChar char="•"/>
            </a:pPr>
            <a:endParaRPr lang="en-US" altLang="en-US" baseline="0" dirty="0">
              <a:latin typeface="Arial" panose="020B0604020202020204" pitchFamily="34" charset="0"/>
            </a:endParaRPr>
          </a:p>
          <a:p>
            <a:pPr marL="171450" indent="-171450">
              <a:buFont typeface="Arial" panose="020B0604020202020204" pitchFamily="34" charset="0"/>
              <a:buChar char="•"/>
            </a:pPr>
            <a:endParaRPr lang="en-US" altLang="en-US" dirty="0">
              <a:latin typeface="Arial" panose="020B0604020202020204" pitchFamily="34" charset="0"/>
            </a:endParaRPr>
          </a:p>
          <a:p>
            <a:pPr marL="171450" indent="-171450">
              <a:buFont typeface="Arial" panose="020B0604020202020204" pitchFamily="34" charset="0"/>
              <a:buChar char="•"/>
            </a:pPr>
            <a:endParaRPr lang="en-US" altLang="en-US" dirty="0">
              <a:latin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2DA39D-FF3E-4295-ADAE-A8229CC03205}" type="slidenum">
              <a:rPr lang="en-US" altLang="en-US"/>
              <a:pPr eaLnBrk="1" hangingPunct="1"/>
              <a:t>14</a:t>
            </a:fld>
            <a:endParaRPr lang="en-US" altLang="en-US"/>
          </a:p>
        </p:txBody>
      </p:sp>
    </p:spTree>
    <p:extLst>
      <p:ext uri="{BB962C8B-B14F-4D97-AF65-F5344CB8AC3E}">
        <p14:creationId xmlns:p14="http://schemas.microsoft.com/office/powerpoint/2010/main" val="1979703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000" b="1" dirty="0">
                <a:latin typeface="Arial" panose="020B0604020202020204" pitchFamily="34" charset="0"/>
              </a:rPr>
              <a:t>Speaker:  Refer them to page 26 flow chart – Shows the basic steps of most outbreak investigations and where the various tools that were developed might be useful.  </a:t>
            </a:r>
          </a:p>
          <a:p>
            <a:r>
              <a:rPr lang="en-US" altLang="en-US" sz="2000" b="1" dirty="0">
                <a:latin typeface="Arial" panose="020B0604020202020204" pitchFamily="34" charset="0"/>
              </a:rPr>
              <a:t>Before you get scared, remember, not all of these tools may be necessary depending on the situation, but if you need them, they’re there.</a:t>
            </a: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15</a:t>
            </a:fld>
            <a:endParaRPr lang="en-US"/>
          </a:p>
        </p:txBody>
      </p:sp>
    </p:spTree>
    <p:extLst>
      <p:ext uri="{BB962C8B-B14F-4D97-AF65-F5344CB8AC3E}">
        <p14:creationId xmlns:p14="http://schemas.microsoft.com/office/powerpoint/2010/main" val="3270247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E2B1FC-21E9-45D3-ABC0-EB397B89CDEC}" type="slidenum">
              <a:rPr lang="en-US" altLang="en-US"/>
              <a:pPr eaLnBrk="1" hangingPunct="1"/>
              <a:t>16</a:t>
            </a:fld>
            <a:endParaRPr lang="en-US"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A94F"/>
              </a:buClr>
            </a:pPr>
            <a:r>
              <a:rPr lang="en-US" altLang="en-US" sz="1200" dirty="0">
                <a:solidFill>
                  <a:schemeClr val="tx1"/>
                </a:solidFill>
              </a:rPr>
              <a:t>Identifying industry needs and guidance for working quickly and transparently with health &amp; Ag officials investigating an outbreak</a:t>
            </a:r>
          </a:p>
          <a:p>
            <a:pPr eaLnBrk="1" hangingPunct="1">
              <a:buClr>
                <a:srgbClr val="00A94F"/>
              </a:buClr>
            </a:pPr>
            <a:endParaRPr lang="en-US" altLang="en-US" sz="1200" dirty="0">
              <a:solidFill>
                <a:schemeClr val="tx1"/>
              </a:solidFill>
            </a:endParaRPr>
          </a:p>
          <a:p>
            <a:pPr eaLnBrk="1" hangingPunct="1">
              <a:buClr>
                <a:srgbClr val="00A94F"/>
              </a:buClr>
            </a:pPr>
            <a:r>
              <a:rPr lang="en-US" altLang="en-US" sz="1200" dirty="0">
                <a:solidFill>
                  <a:schemeClr val="tx1"/>
                </a:solidFill>
              </a:rPr>
              <a:t>Manage the issue protecting public health and limiting business impact</a:t>
            </a:r>
          </a:p>
          <a:p>
            <a:pPr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311562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dirty="0">
                <a:latin typeface="Arial" panose="020B0604020202020204" pitchFamily="34" charset="0"/>
              </a:rPr>
              <a:t>Restaurants</a:t>
            </a:r>
            <a:r>
              <a:rPr lang="en-US" altLang="en-US" baseline="0" dirty="0">
                <a:latin typeface="Arial" panose="020B0604020202020204" pitchFamily="34" charset="0"/>
              </a:rPr>
              <a:t> may get complaints all of the time.  Some LHDs may want you to report absolutely everything, but resource intensive for you and them.  Trick is to record information and review regularly to know what the ‘triggers’ are for reporting to the LHD.  </a:t>
            </a:r>
          </a:p>
          <a:p>
            <a:pPr eaLnBrk="1" hangingPunct="1">
              <a:lnSpc>
                <a:spcPct val="90000"/>
              </a:lnSpc>
            </a:pPr>
            <a:endParaRPr lang="en-US" altLang="en-US" baseline="0" dirty="0">
              <a:latin typeface="Arial" panose="020B0604020202020204" pitchFamily="34" charset="0"/>
            </a:endParaRPr>
          </a:p>
          <a:p>
            <a:pPr eaLnBrk="1" hangingPunct="1">
              <a:lnSpc>
                <a:spcPct val="90000"/>
              </a:lnSpc>
            </a:pPr>
            <a:r>
              <a:rPr lang="en-US" altLang="en-US" baseline="0" dirty="0">
                <a:latin typeface="Arial" panose="020B0604020202020204" pitchFamily="34" charset="0"/>
              </a:rPr>
              <a:t>Nothing more aggravating to LHD than when they receive a complaint from a  consumer and call the restaurant to find out that they had been receiving other calls in addition to this person and didn’t let the LHD.  </a:t>
            </a:r>
          </a:p>
          <a:p>
            <a:pPr eaLnBrk="1" hangingPunct="1">
              <a:lnSpc>
                <a:spcPct val="90000"/>
              </a:lnSpc>
            </a:pPr>
            <a:endParaRPr lang="en-US" altLang="en-US" baseline="0" dirty="0">
              <a:latin typeface="Arial" panose="020B0604020202020204" pitchFamily="34" charset="0"/>
            </a:endParaRPr>
          </a:p>
          <a:p>
            <a:pPr eaLnBrk="1" hangingPunct="1">
              <a:lnSpc>
                <a:spcPct val="90000"/>
              </a:lnSpc>
            </a:pPr>
            <a:r>
              <a:rPr lang="en-US" altLang="en-US" baseline="0" dirty="0">
                <a:latin typeface="Arial" panose="020B0604020202020204" pitchFamily="34" charset="0"/>
              </a:rPr>
              <a:t>Food Code will require firms to report ill employees or</a:t>
            </a:r>
            <a:r>
              <a:rPr lang="en-US" altLang="en-US" dirty="0">
                <a:latin typeface="Arial" panose="020B0604020202020204" pitchFamily="34" charset="0"/>
              </a:rPr>
              <a:t> imminent PH hazards, such as </a:t>
            </a:r>
            <a:r>
              <a:rPr lang="en-US" altLang="en-US" baseline="0" dirty="0">
                <a:latin typeface="Arial" panose="020B0604020202020204" pitchFamily="34" charset="0"/>
              </a:rPr>
              <a:t>suspected outbreaks to the regulatory</a:t>
            </a:r>
            <a:r>
              <a:rPr lang="en-US" altLang="en-US" dirty="0">
                <a:latin typeface="Arial" panose="020B0604020202020204" pitchFamily="34" charset="0"/>
              </a:rPr>
              <a:t> authority</a:t>
            </a:r>
            <a:endParaRPr lang="en-US" altLang="en-US" baseline="0" dirty="0">
              <a:latin typeface="Arial" panose="020B0604020202020204" pitchFamily="34" charset="0"/>
            </a:endParaRPr>
          </a:p>
          <a:p>
            <a:pPr marL="171450" indent="-171450" eaLnBrk="1" hangingPunct="1">
              <a:lnSpc>
                <a:spcPct val="90000"/>
              </a:lnSpc>
              <a:buFont typeface="Arial" panose="020B0604020202020204" pitchFamily="34" charset="0"/>
              <a:buChar char="•"/>
            </a:pPr>
            <a:endParaRPr lang="en-US" altLang="en-US" baseline="0" dirty="0">
              <a:latin typeface="Arial" panose="020B0604020202020204" pitchFamily="34" charset="0"/>
            </a:endParaRPr>
          </a:p>
          <a:p>
            <a:pPr marL="0" marR="0" indent="0" algn="l" defTabSz="914400" rtl="0" eaLnBrk="1" fontAlgn="auto" latinLnBrk="0" hangingPunct="1">
              <a:lnSpc>
                <a:spcPct val="90000"/>
              </a:lnSpc>
              <a:spcBef>
                <a:spcPts val="0"/>
              </a:spcBef>
              <a:spcAft>
                <a:spcPts val="0"/>
              </a:spcAft>
              <a:buClrTx/>
              <a:buSzTx/>
              <a:buFontTx/>
              <a:buNone/>
              <a:tabLst/>
              <a:defRPr/>
            </a:pPr>
            <a:r>
              <a:rPr lang="en-US" altLang="en-US" sz="1200" b="1" dirty="0"/>
              <a:t>WHY is </a:t>
            </a:r>
            <a:r>
              <a:rPr lang="en-US" altLang="en-US" sz="1200" b="1" i="1" dirty="0"/>
              <a:t>early contact </a:t>
            </a:r>
            <a:r>
              <a:rPr lang="en-US" altLang="en-US" sz="1200" b="1" dirty="0"/>
              <a:t>important if  an issue is suspected?</a:t>
            </a:r>
          </a:p>
          <a:p>
            <a:pPr marL="0" marR="0" indent="0" algn="l" defTabSz="914400" rtl="0" eaLnBrk="1" fontAlgn="auto" latinLnBrk="0" hangingPunct="1">
              <a:lnSpc>
                <a:spcPct val="90000"/>
              </a:lnSpc>
              <a:spcBef>
                <a:spcPts val="0"/>
              </a:spcBef>
              <a:spcAft>
                <a:spcPts val="0"/>
              </a:spcAft>
              <a:buClrTx/>
              <a:buSzTx/>
              <a:buFontTx/>
              <a:buNone/>
              <a:tabLst/>
              <a:defRPr/>
            </a:pPr>
            <a:endParaRPr lang="en-US" sz="1200" b="1" dirty="0"/>
          </a:p>
          <a:p>
            <a: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b="1" dirty="0"/>
              <a:t>Could</a:t>
            </a:r>
            <a:r>
              <a:rPr lang="en-US" sz="1200" b="1" baseline="0" dirty="0"/>
              <a:t> be first indication of bigger problem that needs immediate investigation and quick control measures</a:t>
            </a:r>
          </a:p>
          <a:p>
            <a: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b="1" baseline="0" dirty="0"/>
              <a:t>Delaying response could get more people ill, especially if the problem is somewhere up the supply chain and contaminated products are distributed elsewhere</a:t>
            </a:r>
          </a:p>
          <a:p>
            <a: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b="1" baseline="0" dirty="0"/>
              <a:t>People may need to get quick medical treatment, </a:t>
            </a:r>
            <a:r>
              <a:rPr lang="en-US" sz="1200" b="1" baseline="0" dirty="0" err="1"/>
              <a:t>ie</a:t>
            </a:r>
            <a:r>
              <a:rPr lang="en-US" sz="1200" b="1" baseline="0" dirty="0"/>
              <a:t> HAV</a:t>
            </a:r>
          </a:p>
          <a:p>
            <a: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b="1" dirty="0"/>
          </a:p>
          <a:p>
            <a:pPr eaLnBrk="1" hangingPunct="1">
              <a:lnSpc>
                <a:spcPct val="90000"/>
              </a:lnSpc>
            </a:pPr>
            <a:endParaRPr lang="en-US" altLang="en-US" baseline="0" dirty="0">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17</a:t>
            </a:fld>
            <a:endParaRPr lang="en-US"/>
          </a:p>
        </p:txBody>
      </p:sp>
    </p:spTree>
    <p:extLst>
      <p:ext uri="{BB962C8B-B14F-4D97-AF65-F5344CB8AC3E}">
        <p14:creationId xmlns:p14="http://schemas.microsoft.com/office/powerpoint/2010/main" val="3174640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way to record information from a consumer alleging illness from eating at your establishment. Can be easily shared with LHD for </a:t>
            </a:r>
            <a:r>
              <a:rPr lang="en-US" dirty="0" err="1"/>
              <a:t>followup</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18</a:t>
            </a:fld>
            <a:endParaRPr lang="en-US"/>
          </a:p>
        </p:txBody>
      </p:sp>
    </p:spTree>
    <p:extLst>
      <p:ext uri="{BB962C8B-B14F-4D97-AF65-F5344CB8AC3E}">
        <p14:creationId xmlns:p14="http://schemas.microsoft.com/office/powerpoint/2010/main" val="4144581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Log can help to keep track of complaints over time, so you can see if there is a cluster of illnesses or other things that might indicate there may be a problem</a:t>
            </a:r>
          </a:p>
        </p:txBody>
      </p:sp>
      <p:sp>
        <p:nvSpPr>
          <p:cNvPr id="4" name="Slide Number Placeholder 3"/>
          <p:cNvSpPr>
            <a:spLocks noGrp="1"/>
          </p:cNvSpPr>
          <p:nvPr>
            <p:ph type="sldNum" sz="quarter" idx="10"/>
          </p:nvPr>
        </p:nvSpPr>
        <p:spPr/>
        <p:txBody>
          <a:bodyPr/>
          <a:lstStyle/>
          <a:p>
            <a:fld id="{E25D6B39-B643-4F84-9FBF-A0F8D9E7D58A}" type="slidenum">
              <a:rPr lang="en-US" smtClean="0"/>
              <a:t>19</a:t>
            </a:fld>
            <a:endParaRPr lang="en-US"/>
          </a:p>
        </p:txBody>
      </p:sp>
    </p:spTree>
    <p:extLst>
      <p:ext uri="{BB962C8B-B14F-4D97-AF65-F5344CB8AC3E}">
        <p14:creationId xmlns:p14="http://schemas.microsoft.com/office/powerpoint/2010/main" val="15551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defRPr>
            </a:lvl1pPr>
            <a:lvl2pPr marL="742950" indent="-285750" defTabSz="966788">
              <a:defRPr>
                <a:solidFill>
                  <a:schemeClr val="tx1"/>
                </a:solidFill>
                <a:latin typeface="Arial" panose="020B0604020202020204" pitchFamily="34" charset="0"/>
              </a:defRPr>
            </a:lvl2pPr>
            <a:lvl3pPr marL="1143000" indent="-228600" defTabSz="966788">
              <a:defRPr>
                <a:solidFill>
                  <a:schemeClr val="tx1"/>
                </a:solidFill>
                <a:latin typeface="Arial" panose="020B0604020202020204" pitchFamily="34" charset="0"/>
              </a:defRPr>
            </a:lvl3pPr>
            <a:lvl4pPr marL="1600200" indent="-228600" defTabSz="966788">
              <a:defRPr>
                <a:solidFill>
                  <a:schemeClr val="tx1"/>
                </a:solidFill>
                <a:latin typeface="Arial" panose="020B0604020202020204" pitchFamily="34" charset="0"/>
              </a:defRPr>
            </a:lvl4pPr>
            <a:lvl5pPr marL="2057400" indent="-228600" defTabSz="966788">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fld id="{FF70E28B-A50D-4133-8B53-3453D05131B9}" type="slidenum">
              <a:rPr lang="en-US" altLang="en-US"/>
              <a:pPr/>
              <a:t>2</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dirty="0">
              <a:latin typeface="Arial" panose="020B0604020202020204" pitchFamily="34" charset="0"/>
            </a:endParaRPr>
          </a:p>
          <a:p>
            <a:r>
              <a:rPr lang="en-US" altLang="en-US" sz="1100" dirty="0">
                <a:latin typeface="Arial" panose="020B0604020202020204" pitchFamily="34" charset="0"/>
              </a:rPr>
              <a:t>A review of foodborne outbreaks in the seven states participating in CDC’s Foodborne Disease Active Surveillance Network (</a:t>
            </a:r>
            <a:r>
              <a:rPr lang="en-US" altLang="en-US" sz="1100" dirty="0" err="1">
                <a:latin typeface="Arial" panose="020B0604020202020204" pitchFamily="34" charset="0"/>
              </a:rPr>
              <a:t>FoodNet</a:t>
            </a:r>
            <a:r>
              <a:rPr lang="en-US" altLang="en-US" sz="1100" dirty="0">
                <a:latin typeface="Arial" panose="020B0604020202020204" pitchFamily="34" charset="0"/>
              </a:rPr>
              <a:t>) </a:t>
            </a:r>
          </a:p>
          <a:p>
            <a:pPr eaLnBrk="1" hangingPunct="1"/>
            <a:endParaRPr lang="en-US" altLang="en-US" sz="1100" dirty="0">
              <a:latin typeface="Arial" panose="020B0604020202020204" pitchFamily="34" charset="0"/>
            </a:endParaRPr>
          </a:p>
          <a:p>
            <a:pPr eaLnBrk="1" hangingPunct="1"/>
            <a:r>
              <a:rPr lang="en-US" altLang="en-US" sz="1100" dirty="0">
                <a:latin typeface="Arial" panose="020B0604020202020204" pitchFamily="34" charset="0"/>
              </a:rPr>
              <a:t>2005, 41% of all food spending on food away from home  26% in 1970</a:t>
            </a:r>
          </a:p>
          <a:p>
            <a:pPr eaLnBrk="1" hangingPunct="1"/>
            <a:endParaRPr lang="en-US" altLang="en-US" sz="1100" dirty="0">
              <a:latin typeface="Arial" panose="020B0604020202020204" pitchFamily="34" charset="0"/>
            </a:endParaRPr>
          </a:p>
          <a:p>
            <a:pPr eaLnBrk="1" hangingPunct="1"/>
            <a:r>
              <a:rPr lang="en-US" altLang="en-US" sz="1100" dirty="0">
                <a:latin typeface="Arial" panose="020B0604020202020204" pitchFamily="34" charset="0"/>
              </a:rPr>
              <a:t>Today’s estimates now place the number of restaurants at over 1 million in the US</a:t>
            </a:r>
          </a:p>
        </p:txBody>
      </p:sp>
    </p:spTree>
    <p:extLst>
      <p:ext uri="{BB962C8B-B14F-4D97-AF65-F5344CB8AC3E}">
        <p14:creationId xmlns:p14="http://schemas.microsoft.com/office/powerpoint/2010/main" val="3645325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knowing about </a:t>
            </a:r>
            <a:r>
              <a:rPr lang="en-US" dirty="0" err="1"/>
              <a:t>fbi</a:t>
            </a:r>
            <a:r>
              <a:rPr lang="en-US" dirty="0"/>
              <a:t> complaints, if the LHD is investigating and a certain menu item is suspected, they’ll want to know the ingredients and where did you get them during the time frame of interest</a:t>
            </a:r>
          </a:p>
          <a:p>
            <a:endParaRPr lang="en-US" dirty="0"/>
          </a:p>
          <a:p>
            <a:r>
              <a:rPr lang="en-US" dirty="0"/>
              <a:t>Also may want to know about:</a:t>
            </a:r>
          </a:p>
          <a:p>
            <a:pPr marL="171450" indent="-171450">
              <a:buFont typeface="Arial" panose="020B0604020202020204" pitchFamily="34" charset="0"/>
              <a:buChar char="•"/>
            </a:pPr>
            <a:r>
              <a:rPr lang="en-US" dirty="0"/>
              <a:t>Large orders/catering – may ask for customer contacts</a:t>
            </a:r>
          </a:p>
          <a:p>
            <a:pPr marL="171450" indent="-171450">
              <a:buFont typeface="Arial" panose="020B0604020202020204" pitchFamily="34" charset="0"/>
              <a:buChar char="•"/>
            </a:pPr>
            <a:r>
              <a:rPr lang="en-US" dirty="0"/>
              <a:t>Employee health and work schedule*</a:t>
            </a:r>
          </a:p>
          <a:p>
            <a:pPr marL="171450" indent="-171450">
              <a:buFont typeface="Arial" panose="020B0604020202020204" pitchFamily="34" charset="0"/>
              <a:buChar char="•"/>
            </a:pPr>
            <a:r>
              <a:rPr lang="en-US" dirty="0"/>
              <a:t>Any leftover implicated food -</a:t>
            </a:r>
          </a:p>
          <a:p>
            <a:pPr marL="171450" indent="-171450">
              <a:buFont typeface="Arial" panose="020B0604020202020204" pitchFamily="34" charset="0"/>
              <a:buChar char="•"/>
            </a:pPr>
            <a:r>
              <a:rPr lang="en-US" dirty="0"/>
              <a:t>Possible food and/or clinical specimens*</a:t>
            </a:r>
          </a:p>
          <a:p>
            <a:pPr marL="171450" indent="-171450">
              <a:buFont typeface="Arial" panose="020B0604020202020204" pitchFamily="34" charset="0"/>
              <a:buChar char="•"/>
            </a:pPr>
            <a:r>
              <a:rPr lang="en-US" dirty="0"/>
              <a:t>Supplier/distributor information and records*</a:t>
            </a:r>
          </a:p>
          <a:p>
            <a:pPr marL="171450" indent="-171450">
              <a:buFont typeface="Arial" panose="020B0604020202020204" pitchFamily="34" charset="0"/>
              <a:buChar char="•"/>
            </a:pPr>
            <a:r>
              <a:rPr lang="en-US" dirty="0"/>
              <a:t>Communications – media and employee*</a:t>
            </a:r>
          </a:p>
          <a:p>
            <a:endParaRPr lang="en-US" dirty="0"/>
          </a:p>
          <a:p>
            <a:r>
              <a:rPr lang="en-US" dirty="0"/>
              <a:t>On the decision</a:t>
            </a:r>
            <a:r>
              <a:rPr lang="en-US" baseline="0" dirty="0"/>
              <a:t> tree, if you find out you have employees who were sick or are sick right now, can use to determine if they should be restricted or excluded (</a:t>
            </a:r>
            <a:r>
              <a:rPr lang="en-US" baseline="0" dirty="0" err="1"/>
              <a:t>ie</a:t>
            </a:r>
            <a:r>
              <a:rPr lang="en-US" baseline="0" dirty="0"/>
              <a:t> sent home) to prevent more illnesses</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20</a:t>
            </a:fld>
            <a:endParaRPr lang="en-US"/>
          </a:p>
        </p:txBody>
      </p:sp>
    </p:spTree>
    <p:extLst>
      <p:ext uri="{BB962C8B-B14F-4D97-AF65-F5344CB8AC3E}">
        <p14:creationId xmlns:p14="http://schemas.microsoft.com/office/powerpoint/2010/main" val="2060504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As we discussed previously, if a contaminated product or ingredient is suspected, they’ll want copies of your records, etc.</a:t>
            </a:r>
          </a:p>
          <a:p>
            <a:endParaRPr lang="en-US" altLang="en-US" dirty="0">
              <a:latin typeface="Arial" panose="020B0604020202020204" pitchFamily="34" charset="0"/>
            </a:endParaRPr>
          </a:p>
          <a:p>
            <a:r>
              <a:rPr lang="en-US" altLang="en-US" dirty="0">
                <a:latin typeface="Arial" panose="020B0604020202020204" pitchFamily="34" charset="0"/>
              </a:rPr>
              <a:t>If there is a suspicion that the contamination happened at the restaurant, they’ll want to know how it is prepared and who prepared it during the time frame in question</a:t>
            </a:r>
          </a:p>
          <a:p>
            <a:endParaRPr lang="en-US" altLang="en-US" dirty="0">
              <a:latin typeface="Arial" panose="020B0604020202020204" pitchFamily="34" charset="0"/>
            </a:endParaRPr>
          </a:p>
          <a:p>
            <a:r>
              <a:rPr lang="en-US" altLang="en-US" dirty="0">
                <a:latin typeface="Arial" panose="020B0604020202020204" pitchFamily="34" charset="0"/>
              </a:rPr>
              <a:t>The protocol has some tips on how to deal with the media and coordinate your message with the LHD if it’s necessary to go public</a:t>
            </a: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9B6B654-C9F7-40EC-98E1-82CF6A031056}" type="slidenum">
              <a:rPr lang="en-US" altLang="en-US"/>
              <a:pPr eaLnBrk="1" hangingPunct="1"/>
              <a:t>21</a:t>
            </a:fld>
            <a:endParaRPr lang="en-US" altLang="en-US"/>
          </a:p>
        </p:txBody>
      </p:sp>
    </p:spTree>
    <p:extLst>
      <p:ext uri="{BB962C8B-B14F-4D97-AF65-F5344CB8AC3E}">
        <p14:creationId xmlns:p14="http://schemas.microsoft.com/office/powerpoint/2010/main" val="2460219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of the tools are for response only. Some can be used to help educate your employees, make determinations on if or how a sick employee can work, and keep tabs on how well you’re doing in terms of processes and equipment operation</a:t>
            </a:r>
          </a:p>
        </p:txBody>
      </p:sp>
      <p:sp>
        <p:nvSpPr>
          <p:cNvPr id="4" name="Slide Number Placeholder 3"/>
          <p:cNvSpPr>
            <a:spLocks noGrp="1"/>
          </p:cNvSpPr>
          <p:nvPr>
            <p:ph type="sldNum" sz="quarter" idx="10"/>
          </p:nvPr>
        </p:nvSpPr>
        <p:spPr/>
        <p:txBody>
          <a:bodyPr/>
          <a:lstStyle/>
          <a:p>
            <a:fld id="{E25D6B39-B643-4F84-9FBF-A0F8D9E7D58A}" type="slidenum">
              <a:rPr lang="en-US" smtClean="0"/>
              <a:t>22</a:t>
            </a:fld>
            <a:endParaRPr lang="en-US"/>
          </a:p>
        </p:txBody>
      </p:sp>
    </p:spTree>
    <p:extLst>
      <p:ext uri="{BB962C8B-B14F-4D97-AF65-F5344CB8AC3E}">
        <p14:creationId xmlns:p14="http://schemas.microsoft.com/office/powerpoint/2010/main" val="1153279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can be a very high price to pay if</a:t>
            </a:r>
            <a:r>
              <a:rPr lang="en-US" baseline="0" dirty="0"/>
              <a:t> a firm experiences an outbreak, their reputation and their bottom line can be seriously affected and some of these consequences may be unavoidable. </a:t>
            </a:r>
          </a:p>
          <a:p>
            <a:endParaRPr lang="en-US" baseline="0" dirty="0"/>
          </a:p>
          <a:p>
            <a:r>
              <a:rPr lang="en-US" baseline="0" dirty="0"/>
              <a:t>In addition to economic and employment factors, it can affect the lives of your customers, sometimes with tragic results. </a:t>
            </a:r>
          </a:p>
          <a:p>
            <a:endParaRPr lang="en-US" baseline="0" dirty="0"/>
          </a:p>
        </p:txBody>
      </p:sp>
      <p:sp>
        <p:nvSpPr>
          <p:cNvPr id="4" name="Slide Number Placeholder 3"/>
          <p:cNvSpPr>
            <a:spLocks noGrp="1"/>
          </p:cNvSpPr>
          <p:nvPr>
            <p:ph type="sldNum" sz="quarter" idx="10"/>
          </p:nvPr>
        </p:nvSpPr>
        <p:spPr/>
        <p:txBody>
          <a:bodyPr/>
          <a:lstStyle/>
          <a:p>
            <a:fld id="{E25D6B39-B643-4F84-9FBF-A0F8D9E7D58A}" type="slidenum">
              <a:rPr lang="en-US" smtClean="0"/>
              <a:t>23</a:t>
            </a:fld>
            <a:endParaRPr lang="en-US"/>
          </a:p>
        </p:txBody>
      </p:sp>
    </p:spTree>
    <p:extLst>
      <p:ext uri="{BB962C8B-B14F-4D97-AF65-F5344CB8AC3E}">
        <p14:creationId xmlns:p14="http://schemas.microsoft.com/office/powerpoint/2010/main" val="1354834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Foodborne illness associated with your firm hurts</a:t>
            </a:r>
            <a:r>
              <a:rPr lang="en-US" baseline="0" dirty="0"/>
              <a:t> customers and you.  It’s bad for business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However, the best way to deal with it to potentially minimize its effect on consumers and your business is to work closely with the LHD, be quick and responsive, take active control measures as necessary and keep additional people from getting sick. </a:t>
            </a:r>
            <a:endParaRPr lang="en-US" dirty="0"/>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24</a:t>
            </a:fld>
            <a:endParaRPr lang="en-US"/>
          </a:p>
        </p:txBody>
      </p:sp>
    </p:spTree>
    <p:extLst>
      <p:ext uri="{BB962C8B-B14F-4D97-AF65-F5344CB8AC3E}">
        <p14:creationId xmlns:p14="http://schemas.microsoft.com/office/powerpoint/2010/main" val="2773169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points</a:t>
            </a:r>
          </a:p>
        </p:txBody>
      </p:sp>
      <p:sp>
        <p:nvSpPr>
          <p:cNvPr id="4" name="Slide Number Placeholder 3"/>
          <p:cNvSpPr>
            <a:spLocks noGrp="1"/>
          </p:cNvSpPr>
          <p:nvPr>
            <p:ph type="sldNum" sz="quarter" idx="10"/>
          </p:nvPr>
        </p:nvSpPr>
        <p:spPr/>
        <p:txBody>
          <a:bodyPr/>
          <a:lstStyle/>
          <a:p>
            <a:fld id="{E25D6B39-B643-4F84-9FBF-A0F8D9E7D58A}" type="slidenum">
              <a:rPr lang="en-US" smtClean="0"/>
              <a:t>25</a:t>
            </a:fld>
            <a:endParaRPr lang="en-US"/>
          </a:p>
        </p:txBody>
      </p:sp>
    </p:spTree>
    <p:extLst>
      <p:ext uri="{BB962C8B-B14F-4D97-AF65-F5344CB8AC3E}">
        <p14:creationId xmlns:p14="http://schemas.microsoft.com/office/powerpoint/2010/main" val="2051829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latin typeface="+mn-lt"/>
                <a:ea typeface="+mn-ea"/>
                <a:cs typeface="+mn-cs"/>
              </a:rPr>
              <a:t>Industry-Foodborne Illness Investigation Training</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and Recall Response</a:t>
            </a:r>
            <a:r>
              <a:rPr lang="en-US" sz="1200" kern="1200" dirty="0">
                <a:solidFill>
                  <a:schemeClr val="tx1"/>
                </a:solidFill>
                <a:latin typeface="+mn-lt"/>
                <a:ea typeface="+mn-ea"/>
                <a:cs typeface="+mn-cs"/>
              </a:rPr>
              <a:t> (I-FIIT-RR) was a 1 day face-to-face workshop designed to bring together food industry representatives and their appropriate local and state regulatory officials. This is done in an effort to create stronger working relationships prior to a potential foodborne incident occurring, so that if and when it does, the foundation is already set for a collaborative effort. Additionally, the workshop will provide a better understanding and clarification of recall response and an outbreak investigation process by identifying roles and responsibilities, discussing early detection strategies, and establishing and implementing control measures based on model practices.  By providing this training, I-FIIT-RR aims to assist industry and regulatory officials in producing a more rapid, efficient, and effective response to food recalls and foodborne illness incidents.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Now a free online workshop</a:t>
            </a:r>
            <a:r>
              <a:rPr lang="en-US" sz="1200" kern="1200" baseline="0" dirty="0">
                <a:solidFill>
                  <a:schemeClr val="tx1"/>
                </a:solidFill>
                <a:latin typeface="+mn-lt"/>
                <a:ea typeface="+mn-ea"/>
                <a:cs typeface="+mn-cs"/>
              </a:rPr>
              <a:t> found at </a:t>
            </a:r>
            <a:r>
              <a:rPr lang="en-US" sz="1200" kern="1200" baseline="0">
                <a:solidFill>
                  <a:schemeClr val="tx1"/>
                </a:solidFill>
                <a:latin typeface="+mn-lt"/>
                <a:ea typeface="+mn-ea"/>
                <a:cs typeface="+mn-cs"/>
              </a:rPr>
              <a:t>this website. </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26</a:t>
            </a:fld>
            <a:endParaRPr lang="en-US"/>
          </a:p>
        </p:txBody>
      </p:sp>
    </p:spTree>
    <p:extLst>
      <p:ext uri="{BB962C8B-B14F-4D97-AF65-F5344CB8AC3E}">
        <p14:creationId xmlns:p14="http://schemas.microsoft.com/office/powerpoint/2010/main" val="40265670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CCD1D10A-12CE-43A7-A703-79E4C31605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D27B6F-696A-4087-B28C-F8FD4ACF4F97}" type="slidenum">
              <a:rPr lang="en-US" altLang="en-US" smtClean="0"/>
              <a:pPr>
                <a:spcBef>
                  <a:spcPct val="0"/>
                </a:spcBef>
              </a:pPr>
              <a:t>27</a:t>
            </a:fld>
            <a:endParaRPr lang="en-US" altLang="en-US"/>
          </a:p>
        </p:txBody>
      </p:sp>
      <p:sp>
        <p:nvSpPr>
          <p:cNvPr id="25603" name="Rectangle 7">
            <a:extLst>
              <a:ext uri="{FF2B5EF4-FFF2-40B4-BE49-F238E27FC236}">
                <a16:creationId xmlns:a16="http://schemas.microsoft.com/office/drawing/2014/main" id="{C06C70BD-26E4-49FB-BCF0-0DFDA9F6847D}"/>
              </a:ext>
            </a:extLst>
          </p:cNvPr>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EC6E081-0E46-4CAC-A19B-F23D74CBF423}" type="slidenum">
              <a:rPr lang="en-US" altLang="en-US"/>
              <a:pPr algn="r" eaLnBrk="1" hangingPunct="1">
                <a:spcBef>
                  <a:spcPct val="0"/>
                </a:spcBef>
              </a:pPr>
              <a:t>27</a:t>
            </a:fld>
            <a:endParaRPr lang="en-US" altLang="en-US"/>
          </a:p>
        </p:txBody>
      </p:sp>
      <p:sp>
        <p:nvSpPr>
          <p:cNvPr id="25604" name="Rectangle 2">
            <a:extLst>
              <a:ext uri="{FF2B5EF4-FFF2-40B4-BE49-F238E27FC236}">
                <a16:creationId xmlns:a16="http://schemas.microsoft.com/office/drawing/2014/main" id="{B2E3DFC0-8C39-49A4-BD04-F480DA6ED79B}"/>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42C5A5B9-1982-40B8-93CB-84F66404A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127407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dirty="0">
                <a:latin typeface="Arial" panose="020B0604020202020204" pitchFamily="34" charset="0"/>
              </a:rPr>
              <a:t>Because people are eating out a lot, they are depending on the firms to provide safe food.</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However, even if a food facility does everything right, a problem out of their control can still affect them.  </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Examples of larger outbreak; most will not happen like this. Most are smaller outbreaks with a handful of people affected.  But use this as an example of how what can happen and that things can get out of control quickly if proper procedures and employee hygiene are not in place.   </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Restaurant=Jack in the Box reported that in the 18 months following the outbreak the company lost approximately $160 million.  </a:t>
            </a:r>
          </a:p>
          <a:p>
            <a:pPr eaLnBrk="1" hangingPunct="1">
              <a:lnSpc>
                <a:spcPct val="80000"/>
              </a:lnSpc>
            </a:pPr>
            <a:r>
              <a:rPr lang="en-US" altLang="en-US" dirty="0">
                <a:latin typeface="Arial" panose="020B0604020202020204" pitchFamily="34" charset="0"/>
              </a:rPr>
              <a:t>Retail=PCA peanut product recall  </a:t>
            </a: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3</a:t>
            </a:fld>
            <a:endParaRPr lang="en-US"/>
          </a:p>
        </p:txBody>
      </p:sp>
    </p:spTree>
    <p:extLst>
      <p:ext uri="{BB962C8B-B14F-4D97-AF65-F5344CB8AC3E}">
        <p14:creationId xmlns:p14="http://schemas.microsoft.com/office/powerpoint/2010/main" val="1074911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want to give you some basic definitions as we move forward, so you can differentiate between illnesses and actual outbreaks </a:t>
            </a:r>
          </a:p>
        </p:txBody>
      </p:sp>
      <p:sp>
        <p:nvSpPr>
          <p:cNvPr id="4" name="Slide Number Placeholder 3"/>
          <p:cNvSpPr>
            <a:spLocks noGrp="1"/>
          </p:cNvSpPr>
          <p:nvPr>
            <p:ph type="sldNum" sz="quarter" idx="10"/>
          </p:nvPr>
        </p:nvSpPr>
        <p:spPr/>
        <p:txBody>
          <a:bodyPr/>
          <a:lstStyle/>
          <a:p>
            <a:fld id="{E25D6B39-B643-4F84-9FBF-A0F8D9E7D58A}" type="slidenum">
              <a:rPr lang="en-US" smtClean="0"/>
              <a:t>4</a:t>
            </a:fld>
            <a:endParaRPr lang="en-US"/>
          </a:p>
        </p:txBody>
      </p:sp>
    </p:spTree>
    <p:extLst>
      <p:ext uri="{BB962C8B-B14F-4D97-AF65-F5344CB8AC3E}">
        <p14:creationId xmlns:p14="http://schemas.microsoft.com/office/powerpoint/2010/main" val="507541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u="sng" dirty="0">
                <a:highlight>
                  <a:srgbClr val="FFFF00"/>
                </a:highlight>
                <a:latin typeface="Arial" panose="020B0604020202020204" pitchFamily="34" charset="0"/>
                <a:ea typeface="MS PGothic" panose="020B0600070205080204" pitchFamily="34" charset="-128"/>
              </a:rPr>
              <a:t>B</a:t>
            </a:r>
            <a:r>
              <a:rPr lang="en-US" sz="1200" u="sng" kern="1200" dirty="0">
                <a:solidFill>
                  <a:schemeClr val="tx1"/>
                </a:solidFill>
                <a:effectLst/>
                <a:highlight>
                  <a:srgbClr val="FFFF00"/>
                </a:highlight>
                <a:latin typeface="+mn-lt"/>
                <a:ea typeface="+mn-ea"/>
                <a:cs typeface="+mn-cs"/>
              </a:rPr>
              <a:t>ased on </a:t>
            </a:r>
            <a:r>
              <a:rPr lang="en-US" sz="1200" b="1" u="sng" kern="1200" dirty="0">
                <a:solidFill>
                  <a:schemeClr val="tx1"/>
                </a:solidFill>
                <a:effectLst/>
                <a:highlight>
                  <a:srgbClr val="FFFF00"/>
                </a:highlight>
                <a:latin typeface="+mn-lt"/>
                <a:ea typeface="+mn-ea"/>
                <a:cs typeface="+mn-cs"/>
              </a:rPr>
              <a:t>location of exposure</a:t>
            </a:r>
            <a:r>
              <a:rPr lang="en-US" sz="1200" u="sng" kern="1200" dirty="0">
                <a:solidFill>
                  <a:schemeClr val="tx1"/>
                </a:solidFill>
                <a:effectLst/>
                <a:highlight>
                  <a:srgbClr val="FFFF00"/>
                </a:highlight>
                <a:latin typeface="+mn-lt"/>
                <a:ea typeface="+mn-ea"/>
                <a:cs typeface="+mn-cs"/>
              </a:rPr>
              <a:t> to the food, 2008-2017 NORS data:  </a:t>
            </a:r>
            <a:r>
              <a:rPr lang="en-US" sz="1200" b="1" u="sng" kern="1200" dirty="0">
                <a:solidFill>
                  <a:schemeClr val="tx1"/>
                </a:solidFill>
                <a:effectLst/>
                <a:highlight>
                  <a:srgbClr val="FFFF00"/>
                </a:highlight>
                <a:latin typeface="+mn-lt"/>
                <a:ea typeface="+mn-ea"/>
                <a:cs typeface="+mn-cs"/>
              </a:rPr>
              <a:t>8,491 </a:t>
            </a:r>
            <a:r>
              <a:rPr lang="en-US" sz="1200" u="sng" kern="1200" dirty="0">
                <a:solidFill>
                  <a:schemeClr val="tx1"/>
                </a:solidFill>
                <a:effectLst/>
                <a:highlight>
                  <a:srgbClr val="FFFF00"/>
                </a:highlight>
                <a:latin typeface="+mn-lt"/>
                <a:ea typeface="+mn-ea"/>
                <a:cs typeface="+mn-cs"/>
              </a:rPr>
              <a:t>outbreaks with this data recorded: </a:t>
            </a:r>
            <a:r>
              <a:rPr lang="en-US" sz="1200" b="1" u="sng" kern="1200" dirty="0">
                <a:solidFill>
                  <a:schemeClr val="tx1"/>
                </a:solidFill>
                <a:effectLst/>
                <a:highlight>
                  <a:srgbClr val="FFFF00"/>
                </a:highlight>
                <a:latin typeface="+mn-lt"/>
                <a:ea typeface="+mn-ea"/>
                <a:cs typeface="+mn-cs"/>
              </a:rPr>
              <a:t>281 (3.3%) were multistate exposure </a:t>
            </a:r>
            <a:r>
              <a:rPr lang="en-US" sz="1200" u="sng" kern="1200" dirty="0">
                <a:solidFill>
                  <a:schemeClr val="tx1"/>
                </a:solidFill>
                <a:effectLst/>
                <a:highlight>
                  <a:srgbClr val="FFFF00"/>
                </a:highlight>
                <a:latin typeface="+mn-lt"/>
                <a:ea typeface="+mn-ea"/>
                <a:cs typeface="+mn-cs"/>
              </a:rPr>
              <a:t>and </a:t>
            </a:r>
            <a:r>
              <a:rPr lang="en-US" sz="1200" b="1" u="sng" kern="1200" dirty="0">
                <a:solidFill>
                  <a:schemeClr val="tx1"/>
                </a:solidFill>
                <a:effectLst/>
                <a:highlight>
                  <a:srgbClr val="FFFF00"/>
                </a:highlight>
                <a:latin typeface="+mn-lt"/>
                <a:ea typeface="+mn-ea"/>
                <a:cs typeface="+mn-cs"/>
              </a:rPr>
              <a:t>270 (3.2%) were multicounty exposure within a single state</a:t>
            </a:r>
            <a:r>
              <a:rPr lang="en-US" sz="1200" u="sng" kern="1200" dirty="0">
                <a:solidFill>
                  <a:schemeClr val="tx1"/>
                </a:solidFill>
                <a:effectLst/>
                <a:highlight>
                  <a:srgbClr val="FFFF00"/>
                </a:highlight>
                <a:latin typeface="+mn-lt"/>
                <a:ea typeface="+mn-ea"/>
                <a:cs typeface="+mn-cs"/>
              </a:rPr>
              <a:t>.  All the rest were single county in a single state.</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US" sz="1200" kern="1200" dirty="0">
                <a:solidFill>
                  <a:schemeClr val="tx1"/>
                </a:solidFill>
                <a:effectLst/>
                <a:latin typeface="+mn-lt"/>
                <a:ea typeface="+mn-ea"/>
                <a:cs typeface="+mn-cs"/>
              </a:rPr>
              <a:t>Based on </a:t>
            </a:r>
            <a:r>
              <a:rPr lang="en-US" sz="1200" b="1" kern="1200" dirty="0">
                <a:solidFill>
                  <a:schemeClr val="tx1"/>
                </a:solidFill>
                <a:effectLst/>
                <a:latin typeface="+mn-lt"/>
                <a:ea typeface="+mn-ea"/>
                <a:cs typeface="+mn-cs"/>
              </a:rPr>
              <a:t>location of residency</a:t>
            </a:r>
            <a:r>
              <a:rPr lang="en-US" sz="1200" kern="1200" dirty="0">
                <a:solidFill>
                  <a:schemeClr val="tx1"/>
                </a:solidFill>
                <a:effectLst/>
                <a:latin typeface="+mn-lt"/>
                <a:ea typeface="+mn-ea"/>
                <a:cs typeface="+mn-cs"/>
              </a:rPr>
              <a:t>, 2008-2017 NORS data: 33% of foodborne outbreaks affected residents in multiple states or multiple counties in a state.</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CDC has not produced an economic impact assessment for foodborne illness based on the new 2010 estimates. However, it has estimated the impact of salmonella based on the new estimates to be $365 million per year in direct medical costs. Salmonella is only one of the top five most frequent culprits of foodborne disease outbreaks.  These estimates do not include the cost to industry.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US" altLang="en-US" sz="1100" dirty="0">
                <a:latin typeface="Arial" panose="020B0604020202020204" pitchFamily="34" charset="0"/>
                <a:ea typeface="MS PGothic" panose="020B0600070205080204" pitchFamily="34" charset="-128"/>
              </a:rPr>
              <a:t>In 2011, it was estimated that illnesses resulting from the major foodborne pathogens in  the United States cost upwards of US $5 to 6 billion in medical costs and lost productivity.  In 2008, USDA</a:t>
            </a:r>
            <a:r>
              <a:rPr lang="ja-JP" altLang="en-US" sz="1100" dirty="0">
                <a:latin typeface="Arial" panose="020B0604020202020204" pitchFamily="34" charset="0"/>
              </a:rPr>
              <a:t>’</a:t>
            </a:r>
            <a:r>
              <a:rPr lang="en-US" altLang="ja-JP" sz="1100" dirty="0">
                <a:latin typeface="Arial" panose="020B0604020202020204" pitchFamily="34" charset="0"/>
              </a:rPr>
              <a:t>s Economic Research Service estimated that one case of hemolytic uremic syndrome (or HUS), which is a severe complication of infection with </a:t>
            </a:r>
            <a:r>
              <a:rPr lang="en-US" altLang="ja-JP" sz="1100" i="1" dirty="0">
                <a:latin typeface="Arial" panose="020B0604020202020204" pitchFamily="34" charset="0"/>
              </a:rPr>
              <a:t>E. coli</a:t>
            </a:r>
            <a:r>
              <a:rPr lang="en-US" altLang="ja-JP" sz="1100" dirty="0">
                <a:latin typeface="Arial" panose="020B0604020202020204" pitchFamily="34" charset="0"/>
              </a:rPr>
              <a:t> O157:H7, cost $41,000, if the patient did not develop end stage renal disease and $6 to 7 million, if the patient developed end stage renal disease. Of note, none of these estimates include the costs of investigating these illnesses (or the places implicated as their source) or the costs of prevention and control efforts by local and state food safety agencies.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endParaRPr lang="en-US" altLang="en-US" sz="1100" dirty="0">
              <a:latin typeface="Arial" panose="020B0604020202020204" pitchFamily="34" charset="0"/>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9428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4143375" y="911860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7" rIns="96653" bIns="48327" anchor="b"/>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BBCA8B7-2441-421A-A17B-2AE6F63C6056}" type="slidenum">
              <a:rPr lang="en-US" altLang="en-US" b="0"/>
              <a:pPr algn="r" eaLnBrk="1" hangingPunct="1">
                <a:spcBef>
                  <a:spcPct val="0"/>
                </a:spcBef>
              </a:pPr>
              <a:t>6</a:t>
            </a:fld>
            <a:endParaRPr lang="en-US" altLang="en-US" b="0"/>
          </a:p>
        </p:txBody>
      </p:sp>
      <p:sp>
        <p:nvSpPr>
          <p:cNvPr id="44035" name="Rectangle 2"/>
          <p:cNvSpPr>
            <a:spLocks noGrp="1" noRot="1" noChangeAspect="1" noChangeArrowheads="1" noTextEdit="1"/>
          </p:cNvSpPr>
          <p:nvPr>
            <p:ph type="sldImg"/>
          </p:nvPr>
        </p:nvSpPr>
        <p:spPr>
          <a:xfrm>
            <a:off x="1265238" y="715963"/>
            <a:ext cx="4787900" cy="3590925"/>
          </a:xfrm>
          <a:ln/>
        </p:spPr>
      </p:sp>
      <p:sp>
        <p:nvSpPr>
          <p:cNvPr id="44036" name="Rectangle 3"/>
          <p:cNvSpPr>
            <a:spLocks noGrp="1" noChangeArrowheads="1"/>
          </p:cNvSpPr>
          <p:nvPr>
            <p:ph type="body" idx="1"/>
          </p:nvPr>
        </p:nvSpPr>
        <p:spPr>
          <a:xfrm>
            <a:off x="977900" y="4541838"/>
            <a:ext cx="5359400" cy="4303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7" rIns="96653" bIns="48327"/>
          <a:lstStyle/>
          <a:p>
            <a:pPr eaLnBrk="1" hangingPunct="1"/>
            <a:r>
              <a:rPr lang="en-US" altLang="en-US" dirty="0">
                <a:latin typeface="Arial" panose="020B0604020202020204" pitchFamily="34" charset="0"/>
              </a:rPr>
              <a:t>Make the point that for every lab confirmed case reported to CDC, often we are dealing with the ‘tip of iceberg’ </a:t>
            </a:r>
            <a:r>
              <a:rPr lang="en-US" altLang="en-US" dirty="0">
                <a:latin typeface="Arial" panose="020B0604020202020204" pitchFamily="34" charset="0"/>
                <a:cs typeface="Times New Roman" panose="02020603050405020304" pitchFamily="18" charset="0"/>
                <a:sym typeface="Symbol" panose="05050102010706020507" pitchFamily="18" charset="2"/>
              </a:rPr>
              <a:t></a:t>
            </a:r>
            <a:r>
              <a:rPr lang="en-US" altLang="en-US" dirty="0">
                <a:latin typeface="Arial" panose="020B0604020202020204" pitchFamily="34" charset="0"/>
              </a:rPr>
              <a:t> very few cases actually get reported.  </a:t>
            </a:r>
          </a:p>
          <a:p>
            <a:pPr lvl="1" eaLnBrk="1" hangingPunct="1"/>
            <a:r>
              <a:rPr lang="en-US" altLang="en-US" dirty="0">
                <a:latin typeface="Arial" panose="020B0604020202020204" pitchFamily="34" charset="0"/>
              </a:rPr>
              <a:t>Whether confirmed or unconfirmed</a:t>
            </a:r>
          </a:p>
          <a:p>
            <a:pPr eaLnBrk="1" hangingPunct="1"/>
            <a:r>
              <a:rPr lang="en-US" altLang="en-US" i="1" dirty="0">
                <a:latin typeface="Arial" panose="020B0604020202020204" pitchFamily="34" charset="0"/>
              </a:rPr>
              <a:t>Go through levels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Salmonella – 1 case reported at top of pyramid for every 29.3 cases occurring in the 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E. coli O157:H7 – 1 cases reported at top of pyramid for every 26.1 cases occurring in the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r>
              <a:rPr lang="en-US" altLang="en-US" dirty="0">
                <a:latin typeface="Arial" panose="020B0604020202020204" pitchFamily="34" charset="0"/>
              </a:rPr>
              <a:t>When you look at the number of confirmed cases on the previous slide and then consider this pyramid, it means that there may have been thousands of more cases we never new about.</a:t>
            </a:r>
          </a:p>
        </p:txBody>
      </p:sp>
    </p:spTree>
    <p:extLst>
      <p:ext uri="{BB962C8B-B14F-4D97-AF65-F5344CB8AC3E}">
        <p14:creationId xmlns:p14="http://schemas.microsoft.com/office/powerpoint/2010/main" val="3983302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statistics from CDC </a:t>
            </a:r>
            <a:r>
              <a:rPr lang="en-US" baseline="0" dirty="0"/>
              <a:t>on illnesses and deaths may seem a little exaggerated or abstract, but regardless of whether they are to be believed, every illness can have real consequences  </a:t>
            </a:r>
            <a:endParaRPr lang="en-US" dirty="0"/>
          </a:p>
          <a:p>
            <a:endParaRPr lang="en-US" dirty="0"/>
          </a:p>
          <a:p>
            <a:r>
              <a:rPr lang="en-US" dirty="0"/>
              <a:t>This was an</a:t>
            </a:r>
            <a:r>
              <a:rPr lang="en-US" baseline="0" dirty="0"/>
              <a:t> article on Food Safety News on Sept 9, 2014.  (Read through the article aloud, pausing for effect where appropriate)  </a:t>
            </a:r>
          </a:p>
          <a:p>
            <a:endParaRPr lang="en-US" baseline="0" dirty="0"/>
          </a:p>
          <a:p>
            <a:r>
              <a:rPr lang="en-US" baseline="0" dirty="0"/>
              <a:t>Let the audience know that Serena died the day after this article was published.   She was someone’s little girl, so food safety and rapid response matters.</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7</a:t>
            </a:fld>
            <a:endParaRPr lang="en-US"/>
          </a:p>
        </p:txBody>
      </p:sp>
    </p:spTree>
    <p:extLst>
      <p:ext uri="{BB962C8B-B14F-4D97-AF65-F5344CB8AC3E}">
        <p14:creationId xmlns:p14="http://schemas.microsoft.com/office/powerpoint/2010/main" val="236450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worst happens and people do get sick and suspect your facility or food, health authorities and regulators have to respond</a:t>
            </a:r>
          </a:p>
        </p:txBody>
      </p:sp>
      <p:sp>
        <p:nvSpPr>
          <p:cNvPr id="4" name="Slide Number Placeholder 3"/>
          <p:cNvSpPr>
            <a:spLocks noGrp="1"/>
          </p:cNvSpPr>
          <p:nvPr>
            <p:ph type="sldNum" sz="quarter" idx="10"/>
          </p:nvPr>
        </p:nvSpPr>
        <p:spPr/>
        <p:txBody>
          <a:bodyPr/>
          <a:lstStyle/>
          <a:p>
            <a:fld id="{E25D6B39-B643-4F84-9FBF-A0F8D9E7D58A}" type="slidenum">
              <a:rPr lang="en-US" smtClean="0"/>
              <a:t>8</a:t>
            </a:fld>
            <a:endParaRPr lang="en-US"/>
          </a:p>
        </p:txBody>
      </p:sp>
    </p:spTree>
    <p:extLst>
      <p:ext uri="{BB962C8B-B14F-4D97-AF65-F5344CB8AC3E}">
        <p14:creationId xmlns:p14="http://schemas.microsoft.com/office/powerpoint/2010/main" val="595556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Aft>
                <a:spcPts val="600"/>
              </a:spcAft>
              <a:buClrTx/>
              <a:buSzPct val="120000"/>
              <a:buFont typeface="Arial" panose="020B0604020202020204" pitchFamily="34" charset="0"/>
              <a:buChar char="•"/>
            </a:pPr>
            <a:r>
              <a:rPr lang="en-US" altLang="en-US" sz="1200" b="0" dirty="0"/>
              <a:t>Government</a:t>
            </a:r>
          </a:p>
          <a:p>
            <a:pPr marL="171450" indent="-171450" eaLnBrk="1" hangingPunct="1">
              <a:spcAft>
                <a:spcPts val="600"/>
              </a:spcAft>
              <a:buClrTx/>
              <a:buSzPct val="120000"/>
              <a:buFont typeface="Arial" panose="020B0604020202020204" pitchFamily="34" charset="0"/>
              <a:buChar char="•"/>
            </a:pPr>
            <a:r>
              <a:rPr lang="en-US" altLang="en-US" sz="1200" b="0" dirty="0"/>
              <a:t>Responsibility to investigate all outbreaks and public health issues</a:t>
            </a:r>
          </a:p>
          <a:p>
            <a:pPr marL="171450" indent="-171450" eaLnBrk="1" hangingPunct="1">
              <a:spcAft>
                <a:spcPts val="600"/>
              </a:spcAft>
              <a:buClrTx/>
              <a:buSzPct val="120000"/>
              <a:buFont typeface="Arial" panose="020B0604020202020204" pitchFamily="34" charset="0"/>
              <a:buChar char="•"/>
            </a:pPr>
            <a:endParaRPr lang="en-US" altLang="en-US" sz="1200" b="0" dirty="0"/>
          </a:p>
          <a:p>
            <a:pPr marL="171450" indent="-171450" eaLnBrk="1" hangingPunct="1">
              <a:spcAft>
                <a:spcPts val="600"/>
              </a:spcAft>
              <a:buClrTx/>
              <a:buSzPct val="120000"/>
              <a:buFont typeface="Arial" panose="020B0604020202020204" pitchFamily="34" charset="0"/>
              <a:buChar char="•"/>
            </a:pPr>
            <a:r>
              <a:rPr lang="en-US" altLang="en-US" sz="1200" b="0" dirty="0"/>
              <a:t>Work directly with food establishments during outbreak or recall</a:t>
            </a:r>
          </a:p>
          <a:p>
            <a:pPr marL="171450" indent="-171450" eaLnBrk="1" hangingPunct="1">
              <a:spcAft>
                <a:spcPts val="600"/>
              </a:spcAft>
              <a:buClrTx/>
              <a:buSzPct val="120000"/>
              <a:buFont typeface="Arial" panose="020B0604020202020204" pitchFamily="34" charset="0"/>
              <a:buChar char="•"/>
            </a:pPr>
            <a:r>
              <a:rPr lang="en-US" altLang="en-US" sz="1200" b="0" dirty="0"/>
              <a:t>Shame on us as regulators if we leave industry out of the party.</a:t>
            </a:r>
          </a:p>
          <a:p>
            <a:pPr marL="171450" indent="-171450" eaLnBrk="1" hangingPunct="1">
              <a:spcAft>
                <a:spcPts val="600"/>
              </a:spcAft>
              <a:buClrTx/>
              <a:buSzPct val="120000"/>
              <a:buFont typeface="Arial" panose="020B0604020202020204" pitchFamily="34" charset="0"/>
              <a:buChar char="•"/>
            </a:pPr>
            <a:r>
              <a:rPr lang="en-US" altLang="en-US" sz="1200" b="0" dirty="0"/>
              <a:t>Industry</a:t>
            </a:r>
          </a:p>
          <a:p>
            <a:pPr lvl="1"/>
            <a:r>
              <a:rPr lang="en-US" altLang="en-US" dirty="0">
                <a:solidFill>
                  <a:schemeClr val="tx1"/>
                </a:solidFill>
              </a:rPr>
              <a:t>Provide factual information</a:t>
            </a:r>
          </a:p>
          <a:p>
            <a:pPr lvl="1"/>
            <a:r>
              <a:rPr lang="en-US" altLang="en-US" dirty="0">
                <a:solidFill>
                  <a:schemeClr val="tx1"/>
                </a:solidFill>
              </a:rPr>
              <a:t>Cooperate with investigators</a:t>
            </a:r>
          </a:p>
          <a:p>
            <a:pPr lvl="1"/>
            <a:r>
              <a:rPr lang="en-US" altLang="en-US" dirty="0"/>
              <a:t>Implement control measures quickly</a:t>
            </a:r>
            <a:endParaRPr lang="en-US" altLang="en-US" dirty="0">
              <a:solidFill>
                <a:schemeClr val="tx1"/>
              </a:solidFill>
            </a:endParaRPr>
          </a:p>
          <a:p>
            <a:pPr eaLnBrk="1" hangingPunct="1">
              <a:spcAft>
                <a:spcPts val="600"/>
              </a:spcAft>
              <a:buClrTx/>
              <a:buSzPct val="120000"/>
            </a:pPr>
            <a:endParaRPr lang="en-US" altLang="en-US" sz="1200" b="0" dirty="0"/>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196952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ver Slide">
    <p:bg>
      <p:bgPr>
        <a:solidFill>
          <a:schemeClr val="bg1">
            <a:alpha val="98038"/>
          </a:schemeClr>
        </a:solidFill>
        <a:effectLst/>
      </p:bgPr>
    </p:bg>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182DF6BB-A87D-46B6-9AB2-CD6BF6C91530}"/>
              </a:ext>
            </a:extLst>
          </p:cNvPr>
          <p:cNvGrpSpPr>
            <a:grpSpLocks/>
          </p:cNvGrpSpPr>
          <p:nvPr/>
        </p:nvGrpSpPr>
        <p:grpSpPr bwMode="auto">
          <a:xfrm>
            <a:off x="0" y="6415088"/>
            <a:ext cx="9144000" cy="138112"/>
            <a:chOff x="0" y="6096000"/>
            <a:chExt cx="9144000" cy="152400"/>
          </a:xfrm>
        </p:grpSpPr>
        <p:grpSp>
          <p:nvGrpSpPr>
            <p:cNvPr id="3" name="Group 8">
              <a:extLst>
                <a:ext uri="{FF2B5EF4-FFF2-40B4-BE49-F238E27FC236}">
                  <a16:creationId xmlns:a16="http://schemas.microsoft.com/office/drawing/2014/main" id="{1394BB8E-1C64-49D8-81B4-BD311A39C593}"/>
                </a:ext>
              </a:extLst>
            </p:cNvPr>
            <p:cNvGrpSpPr>
              <a:grpSpLocks/>
            </p:cNvGrpSpPr>
            <p:nvPr userDrawn="1"/>
          </p:nvGrpSpPr>
          <p:grpSpPr bwMode="auto">
            <a:xfrm>
              <a:off x="0" y="6248400"/>
              <a:ext cx="9144000" cy="0"/>
              <a:chOff x="0" y="6248400"/>
              <a:chExt cx="9144000" cy="0"/>
            </a:xfrm>
          </p:grpSpPr>
          <p:cxnSp>
            <p:nvCxnSpPr>
              <p:cNvPr id="8" name="Straight Connector 7">
                <a:extLst>
                  <a:ext uri="{FF2B5EF4-FFF2-40B4-BE49-F238E27FC236}">
                    <a16:creationId xmlns:a16="http://schemas.microsoft.com/office/drawing/2014/main" id="{3237530A-E509-48EC-8203-F3F4ED703A04}"/>
                  </a:ext>
                </a:extLst>
              </p:cNvPr>
              <p:cNvCxnSpPr/>
              <p:nvPr userDrawn="1"/>
            </p:nvCxnSpPr>
            <p:spPr>
              <a:xfrm>
                <a:off x="0" y="6248400"/>
                <a:ext cx="7696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BA44530-3977-4079-891A-488B163B9F6C}"/>
                  </a:ext>
                </a:extLst>
              </p:cNvPr>
              <p:cNvCxnSpPr/>
              <p:nvPr userDrawn="1"/>
            </p:nvCxnSpPr>
            <p:spPr>
              <a:xfrm>
                <a:off x="7772400" y="6248400"/>
                <a:ext cx="838200" cy="0"/>
              </a:xfrm>
              <a:prstGeom prst="line">
                <a:avLst/>
              </a:prstGeom>
              <a:ln w="381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8F962F7-28C7-46EC-9F00-7E469BDBC25F}"/>
                  </a:ext>
                </a:extLst>
              </p:cNvPr>
              <p:cNvCxnSpPr/>
              <p:nvPr userDrawn="1"/>
            </p:nvCxnSpPr>
            <p:spPr>
              <a:xfrm>
                <a:off x="8686800" y="6248400"/>
                <a:ext cx="457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grpSp>
        <p:grpSp>
          <p:nvGrpSpPr>
            <p:cNvPr id="4" name="Group 9">
              <a:extLst>
                <a:ext uri="{FF2B5EF4-FFF2-40B4-BE49-F238E27FC236}">
                  <a16:creationId xmlns:a16="http://schemas.microsoft.com/office/drawing/2014/main" id="{AA009555-AD83-437D-95B4-D96BA692E16F}"/>
                </a:ext>
              </a:extLst>
            </p:cNvPr>
            <p:cNvGrpSpPr>
              <a:grpSpLocks/>
            </p:cNvGrpSpPr>
            <p:nvPr userDrawn="1"/>
          </p:nvGrpSpPr>
          <p:grpSpPr bwMode="auto">
            <a:xfrm>
              <a:off x="0" y="6096000"/>
              <a:ext cx="9144000" cy="0"/>
              <a:chOff x="0" y="6248400"/>
              <a:chExt cx="9144000" cy="0"/>
            </a:xfrm>
          </p:grpSpPr>
          <p:cxnSp>
            <p:nvCxnSpPr>
              <p:cNvPr id="5" name="Straight Connector 4">
                <a:extLst>
                  <a:ext uri="{FF2B5EF4-FFF2-40B4-BE49-F238E27FC236}">
                    <a16:creationId xmlns:a16="http://schemas.microsoft.com/office/drawing/2014/main" id="{E9914973-EAC6-4E2C-A59C-2C559020DFF9}"/>
                  </a:ext>
                </a:extLst>
              </p:cNvPr>
              <p:cNvCxnSpPr/>
              <p:nvPr userDrawn="1"/>
            </p:nvCxnSpPr>
            <p:spPr>
              <a:xfrm>
                <a:off x="0" y="6248400"/>
                <a:ext cx="7696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2804174-6506-4FAF-917B-DFB9DD0F3D27}"/>
                  </a:ext>
                </a:extLst>
              </p:cNvPr>
              <p:cNvCxnSpPr/>
              <p:nvPr userDrawn="1"/>
            </p:nvCxnSpPr>
            <p:spPr>
              <a:xfrm>
                <a:off x="7772400" y="6248400"/>
                <a:ext cx="838200" cy="0"/>
              </a:xfrm>
              <a:prstGeom prst="line">
                <a:avLst/>
              </a:prstGeom>
              <a:ln w="381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8990B04-1973-4877-A1C5-9C66FAF4179A}"/>
                  </a:ext>
                </a:extLst>
              </p:cNvPr>
              <p:cNvCxnSpPr/>
              <p:nvPr userDrawn="1"/>
            </p:nvCxnSpPr>
            <p:spPr>
              <a:xfrm>
                <a:off x="8686800" y="6248400"/>
                <a:ext cx="457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grpSp>
      </p:grpSp>
      <p:pic>
        <p:nvPicPr>
          <p:cNvPr id="11" name="Picture 16">
            <a:extLst>
              <a:ext uri="{FF2B5EF4-FFF2-40B4-BE49-F238E27FC236}">
                <a16:creationId xmlns:a16="http://schemas.microsoft.com/office/drawing/2014/main" id="{ECE1992A-D66F-43EF-B2AC-AC5300F0B6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4F39DD44-6276-44E7-8332-C1C2A4BBC5DE}"/>
              </a:ext>
            </a:extLst>
          </p:cNvPr>
          <p:cNvSpPr txBox="1">
            <a:spLocks noChangeArrowheads="1"/>
          </p:cNvSpPr>
          <p:nvPr/>
        </p:nvSpPr>
        <p:spPr bwMode="auto">
          <a:xfrm>
            <a:off x="7162800" y="133191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Tree>
    <p:extLst>
      <p:ext uri="{BB962C8B-B14F-4D97-AF65-F5344CB8AC3E}">
        <p14:creationId xmlns:p14="http://schemas.microsoft.com/office/powerpoint/2010/main" val="267581789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ue Callout Slide">
    <p:bg>
      <p:bgPr>
        <a:solidFill>
          <a:srgbClr val="005E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27796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A45F76-50B8-454F-9469-AAB1678DB2D7}"/>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ctrTitle"/>
          </p:nvPr>
        </p:nvSpPr>
        <p:spPr>
          <a:xfrm>
            <a:off x="685800" y="2130425"/>
            <a:ext cx="7772400" cy="1470025"/>
          </a:xfrm>
        </p:spPr>
        <p:txBody>
          <a:bodyPr/>
          <a:lstStyle>
            <a:lvl1pPr>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624067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Option">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418821605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94FBBA08-A86C-4A91-B602-860B53056BBA}"/>
              </a:ext>
            </a:extLst>
          </p:cNvPr>
          <p:cNvGrpSpPr>
            <a:grpSpLocks/>
          </p:cNvGrpSpPr>
          <p:nvPr/>
        </p:nvGrpSpPr>
        <p:grpSpPr bwMode="auto">
          <a:xfrm>
            <a:off x="0" y="6415088"/>
            <a:ext cx="9144000" cy="138112"/>
            <a:chOff x="0" y="6096000"/>
            <a:chExt cx="9144000" cy="152400"/>
          </a:xfrm>
        </p:grpSpPr>
        <p:grpSp>
          <p:nvGrpSpPr>
            <p:cNvPr id="5" name="Group 8">
              <a:extLst>
                <a:ext uri="{FF2B5EF4-FFF2-40B4-BE49-F238E27FC236}">
                  <a16:creationId xmlns:a16="http://schemas.microsoft.com/office/drawing/2014/main" id="{4B045297-8611-43FB-A170-F9C2EFD45AB1}"/>
                </a:ext>
              </a:extLst>
            </p:cNvPr>
            <p:cNvGrpSpPr>
              <a:grpSpLocks/>
            </p:cNvGrpSpPr>
            <p:nvPr userDrawn="1"/>
          </p:nvGrpSpPr>
          <p:grpSpPr bwMode="auto">
            <a:xfrm>
              <a:off x="0" y="6248400"/>
              <a:ext cx="9144000" cy="0"/>
              <a:chOff x="0" y="6248400"/>
              <a:chExt cx="9144000" cy="0"/>
            </a:xfrm>
          </p:grpSpPr>
          <p:cxnSp>
            <p:nvCxnSpPr>
              <p:cNvPr id="10" name="Straight Connector 9">
                <a:extLst>
                  <a:ext uri="{FF2B5EF4-FFF2-40B4-BE49-F238E27FC236}">
                    <a16:creationId xmlns:a16="http://schemas.microsoft.com/office/drawing/2014/main" id="{FD5F5F3C-D807-4D3F-8FC0-95921A2DEA1F}"/>
                  </a:ext>
                </a:extLst>
              </p:cNvPr>
              <p:cNvCxnSpPr/>
              <p:nvPr userDrawn="1"/>
            </p:nvCxnSpPr>
            <p:spPr>
              <a:xfrm>
                <a:off x="0" y="6248400"/>
                <a:ext cx="7696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E7D1EE7-7B0F-417E-8C4A-B44DE09FC6A9}"/>
                  </a:ext>
                </a:extLst>
              </p:cNvPr>
              <p:cNvCxnSpPr/>
              <p:nvPr userDrawn="1"/>
            </p:nvCxnSpPr>
            <p:spPr>
              <a:xfrm>
                <a:off x="7772400" y="6248400"/>
                <a:ext cx="838200" cy="0"/>
              </a:xfrm>
              <a:prstGeom prst="line">
                <a:avLst/>
              </a:prstGeom>
              <a:ln w="38100">
                <a:solidFill>
                  <a:srgbClr val="0079C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8F6B86E-6549-4542-82F9-D7929B08F923}"/>
                  </a:ext>
                </a:extLst>
              </p:cNvPr>
              <p:cNvCxnSpPr/>
              <p:nvPr userDrawn="1"/>
            </p:nvCxnSpPr>
            <p:spPr>
              <a:xfrm>
                <a:off x="8686800" y="6248400"/>
                <a:ext cx="457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6" name="Group 9">
              <a:extLst>
                <a:ext uri="{FF2B5EF4-FFF2-40B4-BE49-F238E27FC236}">
                  <a16:creationId xmlns:a16="http://schemas.microsoft.com/office/drawing/2014/main" id="{84657F8F-B107-4051-B653-C6420F00E0B4}"/>
                </a:ext>
              </a:extLst>
            </p:cNvPr>
            <p:cNvGrpSpPr>
              <a:grpSpLocks/>
            </p:cNvGrpSpPr>
            <p:nvPr userDrawn="1"/>
          </p:nvGrpSpPr>
          <p:grpSpPr bwMode="auto">
            <a:xfrm>
              <a:off x="0" y="6096000"/>
              <a:ext cx="9144000" cy="0"/>
              <a:chOff x="0" y="6248400"/>
              <a:chExt cx="9144000" cy="0"/>
            </a:xfrm>
          </p:grpSpPr>
          <p:cxnSp>
            <p:nvCxnSpPr>
              <p:cNvPr id="7" name="Straight Connector 6">
                <a:extLst>
                  <a:ext uri="{FF2B5EF4-FFF2-40B4-BE49-F238E27FC236}">
                    <a16:creationId xmlns:a16="http://schemas.microsoft.com/office/drawing/2014/main" id="{FA0C26A4-6F2D-4F21-9720-15F56ABCE52A}"/>
                  </a:ext>
                </a:extLst>
              </p:cNvPr>
              <p:cNvCxnSpPr/>
              <p:nvPr userDrawn="1"/>
            </p:nvCxnSpPr>
            <p:spPr>
              <a:xfrm>
                <a:off x="0" y="6248400"/>
                <a:ext cx="7696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9AC4979-A0ED-4B18-93A3-8461E6780F1D}"/>
                  </a:ext>
                </a:extLst>
              </p:cNvPr>
              <p:cNvCxnSpPr/>
              <p:nvPr userDrawn="1"/>
            </p:nvCxnSpPr>
            <p:spPr>
              <a:xfrm>
                <a:off x="7772400" y="6248400"/>
                <a:ext cx="838200" cy="0"/>
              </a:xfrm>
              <a:prstGeom prst="line">
                <a:avLst/>
              </a:prstGeom>
              <a:ln w="38100">
                <a:solidFill>
                  <a:srgbClr val="0079C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C8205A-EDBB-47FD-BEE6-C661924B827E}"/>
                  </a:ext>
                </a:extLst>
              </p:cNvPr>
              <p:cNvCxnSpPr/>
              <p:nvPr userDrawn="1"/>
            </p:nvCxnSpPr>
            <p:spPr>
              <a:xfrm>
                <a:off x="8686800" y="6248400"/>
                <a:ext cx="457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722313" y="4406900"/>
            <a:ext cx="7772400" cy="1362075"/>
          </a:xfrm>
        </p:spPr>
        <p:txBody>
          <a:bodyPr/>
          <a:lstStyle>
            <a:lvl1pPr algn="l">
              <a:defRPr sz="4000" b="1" cap="all">
                <a:solidFill>
                  <a:srgbClr val="005EB8"/>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417939739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5D06E5-8057-4A6C-BD0C-F1DEC024A661}"/>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657101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D94023-6569-43A1-9163-90B1E8358748}"/>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9652954"/>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8135528-02D2-4285-9F10-825DC0FAB505}"/>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650983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DCC6F-C70F-4A2D-90E7-B2A715868FB9}"/>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1664554"/>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28557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4131803-AE91-453B-B493-303CDBED5B90}"/>
              </a:ext>
            </a:extLst>
          </p:cNvPr>
          <p:cNvSpPr>
            <a:spLocks noGrp="1" noChangeArrowheads="1"/>
          </p:cNvSpPr>
          <p:nvPr>
            <p:ph type="title"/>
          </p:nvPr>
        </p:nvSpPr>
        <p:spPr bwMode="auto">
          <a:xfrm>
            <a:off x="457200" y="274638"/>
            <a:ext cx="82296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74AECF3-6E00-4E16-94EB-D8420E86B801}"/>
              </a:ext>
            </a:extLst>
          </p:cNvPr>
          <p:cNvSpPr>
            <a:spLocks noGrp="1" noChangeArrowheads="1"/>
          </p:cNvSpPr>
          <p:nvPr>
            <p:ph type="body" idx="1"/>
          </p:nvPr>
        </p:nvSpPr>
        <p:spPr bwMode="auto">
          <a:xfrm>
            <a:off x="457200" y="1219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2">
            <a:extLst>
              <a:ext uri="{FF2B5EF4-FFF2-40B4-BE49-F238E27FC236}">
                <a16:creationId xmlns:a16="http://schemas.microsoft.com/office/drawing/2014/main" id="{3D2E071A-761D-4E68-8A8F-D53F0866A38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5891213"/>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8066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ransition spd="med">
    <p:fade/>
  </p:transition>
  <p:txStyles>
    <p:titleStyle>
      <a:lvl1pPr algn="ctr" rtl="0" eaLnBrk="1" fontAlgn="base" hangingPunct="1">
        <a:spcBef>
          <a:spcPct val="0"/>
        </a:spcBef>
        <a:spcAft>
          <a:spcPct val="0"/>
        </a:spcAft>
        <a:defRPr sz="4000" b="1">
          <a:solidFill>
            <a:srgbClr val="005EB8"/>
          </a:solidFill>
          <a:latin typeface="+mj-lt"/>
          <a:ea typeface="+mj-ea"/>
          <a:cs typeface="+mj-cs"/>
        </a:defRPr>
      </a:lvl1pPr>
      <a:lvl2pPr algn="ctr" rtl="0" eaLnBrk="1" fontAlgn="base" hangingPunct="1">
        <a:spcBef>
          <a:spcPct val="0"/>
        </a:spcBef>
        <a:spcAft>
          <a:spcPct val="0"/>
        </a:spcAft>
        <a:defRPr sz="4000" b="1">
          <a:solidFill>
            <a:srgbClr val="005EB8"/>
          </a:solidFill>
          <a:latin typeface="Arial" charset="0"/>
        </a:defRPr>
      </a:lvl2pPr>
      <a:lvl3pPr algn="ctr" rtl="0" eaLnBrk="1" fontAlgn="base" hangingPunct="1">
        <a:spcBef>
          <a:spcPct val="0"/>
        </a:spcBef>
        <a:spcAft>
          <a:spcPct val="0"/>
        </a:spcAft>
        <a:defRPr sz="4000" b="1">
          <a:solidFill>
            <a:srgbClr val="005EB8"/>
          </a:solidFill>
          <a:latin typeface="Arial" charset="0"/>
        </a:defRPr>
      </a:lvl3pPr>
      <a:lvl4pPr algn="ctr" rtl="0" eaLnBrk="1" fontAlgn="base" hangingPunct="1">
        <a:spcBef>
          <a:spcPct val="0"/>
        </a:spcBef>
        <a:spcAft>
          <a:spcPct val="0"/>
        </a:spcAft>
        <a:defRPr sz="4000" b="1">
          <a:solidFill>
            <a:srgbClr val="005EB8"/>
          </a:solidFill>
          <a:latin typeface="Arial" charset="0"/>
        </a:defRPr>
      </a:lvl4pPr>
      <a:lvl5pPr algn="ctr" rtl="0" eaLnBrk="1" fontAlgn="base" hangingPunct="1">
        <a:spcBef>
          <a:spcPct val="0"/>
        </a:spcBef>
        <a:spcAft>
          <a:spcPct val="0"/>
        </a:spcAft>
        <a:defRPr sz="4000" b="1">
          <a:solidFill>
            <a:srgbClr val="005EB8"/>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0"/>
        </a:spcBef>
        <a:spcAft>
          <a:spcPct val="0"/>
        </a:spcAft>
        <a:buChar char="•"/>
        <a:defRPr sz="3200">
          <a:solidFill>
            <a:schemeClr val="tx2"/>
          </a:solidFill>
          <a:latin typeface="+mn-lt"/>
          <a:ea typeface="+mn-ea"/>
          <a:cs typeface="+mn-cs"/>
        </a:defRPr>
      </a:lvl1pPr>
      <a:lvl2pPr marL="742950" indent="-285750" algn="l" rtl="0" eaLnBrk="1" fontAlgn="base" hangingPunct="1">
        <a:spcBef>
          <a:spcPct val="0"/>
        </a:spcBef>
        <a:spcAft>
          <a:spcPct val="0"/>
        </a:spcAft>
        <a:buChar char="–"/>
        <a:defRPr sz="3200">
          <a:solidFill>
            <a:schemeClr val="tx2"/>
          </a:solidFill>
          <a:latin typeface="+mn-lt"/>
        </a:defRPr>
      </a:lvl2pPr>
      <a:lvl3pPr marL="1143000" indent="-228600" algn="l" rtl="0" eaLnBrk="1" fontAlgn="base" hangingPunct="1">
        <a:spcBef>
          <a:spcPct val="0"/>
        </a:spcBef>
        <a:spcAft>
          <a:spcPct val="0"/>
        </a:spcAft>
        <a:buChar char="•"/>
        <a:defRPr sz="3200">
          <a:solidFill>
            <a:schemeClr val="tx2"/>
          </a:solidFill>
          <a:latin typeface="+mn-lt"/>
        </a:defRPr>
      </a:lvl3pPr>
      <a:lvl4pPr marL="1600200" indent="-228600" algn="l" rtl="0" eaLnBrk="1" fontAlgn="base" hangingPunct="1">
        <a:spcBef>
          <a:spcPct val="0"/>
        </a:spcBef>
        <a:spcAft>
          <a:spcPct val="0"/>
        </a:spcAft>
        <a:buChar char="–"/>
        <a:defRPr sz="3200">
          <a:solidFill>
            <a:schemeClr val="tx2"/>
          </a:solidFill>
          <a:latin typeface="+mn-lt"/>
        </a:defRPr>
      </a:lvl4pPr>
      <a:lvl5pPr marL="2057400" indent="-228600" algn="l" rtl="0" eaLnBrk="1" fontAlgn="base" hangingPunct="1">
        <a:spcBef>
          <a:spcPct val="0"/>
        </a:spcBef>
        <a:spcAft>
          <a:spcPct val="0"/>
        </a:spcAft>
        <a:buChar char="»"/>
        <a:defRPr sz="3200">
          <a:solidFill>
            <a:schemeClr val="tx2"/>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12.xml"/><Relationship Id="rId16"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hyperlink" Target="http://www.neha.org/ifiit/index.htm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cifor.us/products/industry"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hyperlink" Target="mailto:hainstockl@Michigan.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3276599"/>
          </a:xfrm>
        </p:spPr>
        <p:txBody>
          <a:bodyPr>
            <a:normAutofit fontScale="90000"/>
          </a:bodyPr>
          <a:lstStyle/>
          <a:p>
            <a:br>
              <a:rPr lang="en-US" dirty="0">
                <a:solidFill>
                  <a:srgbClr val="FF0000"/>
                </a:solidFill>
              </a:rPr>
            </a:br>
            <a:br>
              <a:rPr lang="en-US" dirty="0">
                <a:solidFill>
                  <a:srgbClr val="FF0000"/>
                </a:solidFill>
              </a:rPr>
            </a:br>
            <a:r>
              <a:rPr lang="en-US" sz="5300" dirty="0">
                <a:solidFill>
                  <a:srgbClr val="FF0000"/>
                </a:solidFill>
              </a:rPr>
              <a:t>Are you Ready for the Worst? </a:t>
            </a:r>
            <a:r>
              <a:rPr lang="en-US" sz="5300" dirty="0"/>
              <a:t> </a:t>
            </a:r>
            <a:br>
              <a:rPr lang="en-US" sz="5300" b="0" i="1" dirty="0"/>
            </a:br>
            <a:br>
              <a:rPr lang="en-US" sz="5300" dirty="0"/>
            </a:br>
            <a:br>
              <a:rPr lang="en-US" sz="2000" dirty="0"/>
            </a:br>
            <a:endParaRPr lang="en-US" sz="3600" b="0" dirty="0"/>
          </a:p>
        </p:txBody>
      </p:sp>
      <p:sp>
        <p:nvSpPr>
          <p:cNvPr id="3" name="Subtitle 2"/>
          <p:cNvSpPr>
            <a:spLocks noGrp="1"/>
          </p:cNvSpPr>
          <p:nvPr>
            <p:ph type="subTitle" idx="1"/>
          </p:nvPr>
        </p:nvSpPr>
        <p:spPr>
          <a:xfrm>
            <a:off x="381000" y="3200400"/>
            <a:ext cx="8305800" cy="3581400"/>
          </a:xfrm>
        </p:spPr>
        <p:txBody>
          <a:bodyPr>
            <a:normAutofit/>
          </a:bodyPr>
          <a:lstStyle/>
          <a:p>
            <a:r>
              <a:rPr lang="en-US" sz="3600" b="0" dirty="0">
                <a:solidFill>
                  <a:schemeClr val="accent4"/>
                </a:solidFill>
              </a:rPr>
              <a:t>CIFOR Industry Guidelines</a:t>
            </a:r>
            <a:endParaRPr lang="en-US" sz="3600" dirty="0">
              <a:solidFill>
                <a:schemeClr val="accent4"/>
              </a:solidFill>
            </a:endParaRPr>
          </a:p>
          <a:p>
            <a:r>
              <a:rPr lang="en-US" sz="2000" dirty="0">
                <a:solidFill>
                  <a:schemeClr val="accent4"/>
                </a:solidFill>
              </a:rPr>
              <a:t>Foodborne Illness Response Guidelines for Owners, Operators and Managers of Food Establishments </a:t>
            </a:r>
          </a:p>
          <a:p>
            <a:endParaRPr lang="en-US" sz="2000" dirty="0">
              <a:solidFill>
                <a:schemeClr val="accent4"/>
              </a:solidFill>
            </a:endParaRPr>
          </a:p>
          <a:p>
            <a:r>
              <a:rPr lang="en-US" sz="2000" dirty="0">
                <a:solidFill>
                  <a:schemeClr val="accent4"/>
                </a:solidFill>
              </a:rPr>
              <a:t>&lt;name&gt;</a:t>
            </a:r>
          </a:p>
          <a:p>
            <a:r>
              <a:rPr lang="en-US" sz="2000" dirty="0">
                <a:solidFill>
                  <a:schemeClr val="accent4"/>
                </a:solidFill>
              </a:rPr>
              <a:t>&lt;title&gt;</a:t>
            </a:r>
          </a:p>
          <a:p>
            <a:r>
              <a:rPr lang="en-US" sz="2000" dirty="0">
                <a:solidFill>
                  <a:schemeClr val="accent4"/>
                </a:solidFill>
              </a:rPr>
              <a:t>&lt;date&gt;</a:t>
            </a:r>
            <a:endParaRPr lang="en-US" sz="1800" dirty="0">
              <a:solidFill>
                <a:schemeClr val="accent4"/>
              </a:solidFill>
            </a:endParaRPr>
          </a:p>
          <a:p>
            <a:endParaRPr lang="en-US" sz="2000" dirty="0"/>
          </a:p>
        </p:txBody>
      </p:sp>
    </p:spTree>
    <p:extLst>
      <p:ext uri="{BB962C8B-B14F-4D97-AF65-F5344CB8AC3E}">
        <p14:creationId xmlns:p14="http://schemas.microsoft.com/office/powerpoint/2010/main" val="3435905398"/>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are outbreaks detected?</a:t>
            </a:r>
          </a:p>
        </p:txBody>
      </p:sp>
      <p:sp>
        <p:nvSpPr>
          <p:cNvPr id="7" name="Content Placeholder 6"/>
          <p:cNvSpPr>
            <a:spLocks noGrp="1"/>
          </p:cNvSpPr>
          <p:nvPr>
            <p:ph idx="1"/>
          </p:nvPr>
        </p:nvSpPr>
        <p:spPr/>
        <p:txBody>
          <a:bodyPr>
            <a:normAutofit/>
          </a:bodyPr>
          <a:lstStyle/>
          <a:p>
            <a:pPr lvl="1">
              <a:spcAft>
                <a:spcPct val="40000"/>
              </a:spcAft>
              <a:buClr>
                <a:schemeClr val="accent6">
                  <a:lumMod val="60000"/>
                  <a:lumOff val="40000"/>
                </a:schemeClr>
              </a:buClr>
              <a:buSzPct val="120000"/>
              <a:buFont typeface="Wingdings" pitchFamily="2" charset="2"/>
              <a:buChar char="§"/>
              <a:defRPr/>
            </a:pPr>
            <a:endParaRPr lang="en-US" dirty="0">
              <a:latin typeface="Arial" charset="0"/>
            </a:endParaRPr>
          </a:p>
          <a:p>
            <a:pPr lvl="1">
              <a:spcAft>
                <a:spcPct val="40000"/>
              </a:spcAft>
              <a:buClr>
                <a:schemeClr val="accent6">
                  <a:lumMod val="60000"/>
                  <a:lumOff val="40000"/>
                </a:schemeClr>
              </a:buClr>
              <a:buSzPct val="120000"/>
              <a:buFont typeface="Wingdings" pitchFamily="2" charset="2"/>
              <a:buChar char="§"/>
              <a:defRPr/>
            </a:pPr>
            <a:endParaRPr lang="en-US" dirty="0">
              <a:latin typeface="Arial" charset="0"/>
            </a:endParaRPr>
          </a:p>
          <a:p>
            <a:pPr lvl="1">
              <a:spcAft>
                <a:spcPct val="40000"/>
              </a:spcAft>
              <a:buClr>
                <a:schemeClr val="accent6">
                  <a:lumMod val="60000"/>
                  <a:lumOff val="40000"/>
                </a:schemeClr>
              </a:buClr>
              <a:buSzPct val="120000"/>
              <a:buFont typeface="Wingdings" pitchFamily="2" charset="2"/>
              <a:buChar char="§"/>
              <a:defRPr/>
            </a:pPr>
            <a:endParaRPr lang="en-US" dirty="0">
              <a:latin typeface="Arial" charset="0"/>
            </a:endParaRPr>
          </a:p>
          <a:p>
            <a:pPr lvl="1">
              <a:spcAft>
                <a:spcPct val="40000"/>
              </a:spcAft>
              <a:buClr>
                <a:schemeClr val="accent6">
                  <a:lumMod val="60000"/>
                  <a:lumOff val="40000"/>
                </a:schemeClr>
              </a:buClr>
              <a:buSzPct val="120000"/>
              <a:buFont typeface="Wingdings" pitchFamily="2" charset="2"/>
              <a:buChar char="§"/>
              <a:defRPr/>
            </a:pPr>
            <a:endParaRPr lang="en-US" dirty="0">
              <a:latin typeface="Arial" charset="0"/>
            </a:endParaRPr>
          </a:p>
          <a:p>
            <a:pPr>
              <a:spcAft>
                <a:spcPct val="40000"/>
              </a:spcAft>
              <a:buClr>
                <a:schemeClr val="accent6">
                  <a:lumMod val="60000"/>
                  <a:lumOff val="40000"/>
                </a:schemeClr>
              </a:buClr>
              <a:buSzPct val="120000"/>
              <a:buFont typeface="Wingdings" pitchFamily="2" charset="2"/>
              <a:buChar char="§"/>
              <a:defRPr/>
            </a:pPr>
            <a:r>
              <a:rPr lang="en-US" dirty="0">
                <a:latin typeface="Arial" charset="0"/>
              </a:rPr>
              <a:t>Industry initiated-complaints, etc.                     may indicate something                                                is, or could be, going on </a:t>
            </a:r>
          </a:p>
          <a:p>
            <a:endParaRPr lang="en-US" dirty="0"/>
          </a:p>
        </p:txBody>
      </p:sp>
      <p:pic>
        <p:nvPicPr>
          <p:cNvPr id="4" name="Picture 3" descr="irate_consum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905" y="1620132"/>
            <a:ext cx="2133600" cy="18088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doct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1602879"/>
            <a:ext cx="1357583" cy="20615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4200" y="1598451"/>
            <a:ext cx="2017776" cy="3025187"/>
          </a:xfrm>
          <a:prstGeom prst="rect">
            <a:avLst/>
          </a:prstGeom>
        </p:spPr>
      </p:pic>
    </p:spTree>
    <p:extLst>
      <p:ext uri="{BB962C8B-B14F-4D97-AF65-F5344CB8AC3E}">
        <p14:creationId xmlns:p14="http://schemas.microsoft.com/office/powerpoint/2010/main" val="242129239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l"/>
            <a:r>
              <a:rPr lang="en-US" altLang="en-US"/>
              <a:t>Working Together</a:t>
            </a:r>
          </a:p>
        </p:txBody>
      </p:sp>
      <p:sp>
        <p:nvSpPr>
          <p:cNvPr id="9219" name="Content Placeholder 2"/>
          <p:cNvSpPr>
            <a:spLocks noGrp="1"/>
          </p:cNvSpPr>
          <p:nvPr>
            <p:ph idx="1"/>
          </p:nvPr>
        </p:nvSpPr>
        <p:spPr/>
        <p:txBody>
          <a:bodyPr/>
          <a:lstStyle/>
          <a:p>
            <a:r>
              <a:rPr lang="en-US" altLang="en-US" dirty="0">
                <a:solidFill>
                  <a:schemeClr val="tx1"/>
                </a:solidFill>
              </a:rPr>
              <a:t>Importance of Industry and Government working together</a:t>
            </a:r>
          </a:p>
          <a:p>
            <a:pPr lvl="1"/>
            <a:r>
              <a:rPr lang="en-US" altLang="en-US" sz="2800" dirty="0">
                <a:solidFill>
                  <a:schemeClr val="tx1"/>
                </a:solidFill>
              </a:rPr>
              <a:t>Industry Provides much insight into an outbreak</a:t>
            </a:r>
          </a:p>
          <a:p>
            <a:pPr lvl="2"/>
            <a:r>
              <a:rPr lang="en-US" altLang="en-US" sz="2400" dirty="0">
                <a:solidFill>
                  <a:schemeClr val="tx1"/>
                </a:solidFill>
              </a:rPr>
              <a:t>Food  source, distribution</a:t>
            </a:r>
          </a:p>
          <a:p>
            <a:pPr lvl="2"/>
            <a:r>
              <a:rPr lang="en-US" altLang="en-US" sz="2400" dirty="0">
                <a:solidFill>
                  <a:schemeClr val="tx1"/>
                </a:solidFill>
              </a:rPr>
              <a:t>Procedures and processes</a:t>
            </a:r>
          </a:p>
          <a:p>
            <a:pPr lvl="2"/>
            <a:r>
              <a:rPr lang="en-US" altLang="en-US" sz="2400" dirty="0">
                <a:solidFill>
                  <a:schemeClr val="tx1"/>
                </a:solidFill>
              </a:rPr>
              <a:t>Menu item composition</a:t>
            </a:r>
          </a:p>
          <a:p>
            <a:pPr lvl="2"/>
            <a:r>
              <a:rPr lang="en-US" altLang="en-US" sz="2400" dirty="0">
                <a:solidFill>
                  <a:schemeClr val="tx1"/>
                </a:solidFill>
              </a:rPr>
              <a:t>Employee attitudes, compliance, contact information, schedules, illness history</a:t>
            </a:r>
          </a:p>
          <a:p>
            <a:pPr lvl="2"/>
            <a:r>
              <a:rPr lang="en-US" altLang="en-US" sz="2400" dirty="0">
                <a:solidFill>
                  <a:schemeClr val="tx1"/>
                </a:solidFill>
              </a:rPr>
              <a:t>Any unusual occurrences	</a:t>
            </a:r>
          </a:p>
          <a:p>
            <a:pPr lvl="2"/>
            <a:endParaRPr lang="en-US" altLang="en-US" sz="2400" dirty="0">
              <a:solidFill>
                <a:schemeClr val="tx1"/>
              </a:solidFill>
            </a:endParaRPr>
          </a:p>
        </p:txBody>
      </p:sp>
      <p:sp>
        <p:nvSpPr>
          <p:cNvPr id="9220"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EEF232-78BD-4E36-8D7C-85F84336A9B0}" type="slidenum">
              <a:rPr lang="en-US" altLang="en-US"/>
              <a:pPr eaLnBrk="1" hangingPunct="1"/>
              <a:t>11</a:t>
            </a:fld>
            <a:endParaRPr lang="en-US" altLang="en-US"/>
          </a:p>
        </p:txBody>
      </p:sp>
    </p:spTree>
    <p:extLst>
      <p:ext uri="{BB962C8B-B14F-4D97-AF65-F5344CB8AC3E}">
        <p14:creationId xmlns:p14="http://schemas.microsoft.com/office/powerpoint/2010/main" val="1389406994"/>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4294967295"/>
          </p:nvPr>
        </p:nvSpPr>
        <p:spPr>
          <a:xfrm>
            <a:off x="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Char char="•"/>
              <a:defRPr sz="3200">
                <a:solidFill>
                  <a:srgbClr val="0079C1"/>
                </a:solidFill>
                <a:latin typeface="Arial" panose="020B0604020202020204" pitchFamily="34" charset="0"/>
              </a:defRPr>
            </a:lvl1pPr>
            <a:lvl2pPr marL="742950" indent="-285750" eaLnBrk="0" hangingPunct="0">
              <a:buChar char="–"/>
              <a:defRPr sz="3200">
                <a:solidFill>
                  <a:srgbClr val="0079C1"/>
                </a:solidFill>
                <a:latin typeface="Arial" panose="020B0604020202020204" pitchFamily="34" charset="0"/>
              </a:defRPr>
            </a:lvl2pPr>
            <a:lvl3pPr marL="1143000" indent="-228600" eaLnBrk="0" hangingPunct="0">
              <a:buChar char="•"/>
              <a:defRPr sz="3200">
                <a:solidFill>
                  <a:srgbClr val="0079C1"/>
                </a:solidFill>
                <a:latin typeface="Arial" panose="020B0604020202020204" pitchFamily="34" charset="0"/>
              </a:defRPr>
            </a:lvl3pPr>
            <a:lvl4pPr marL="1600200" indent="-228600" eaLnBrk="0" hangingPunct="0">
              <a:buChar char="–"/>
              <a:defRPr sz="3200">
                <a:solidFill>
                  <a:srgbClr val="0079C1"/>
                </a:solidFill>
                <a:latin typeface="Arial" panose="020B0604020202020204" pitchFamily="34" charset="0"/>
              </a:defRPr>
            </a:lvl4pPr>
            <a:lvl5pPr marL="2057400" indent="-228600" eaLnBrk="0" hangingPunct="0">
              <a:buChar char="»"/>
              <a:defRPr sz="3200">
                <a:solidFill>
                  <a:srgbClr val="0079C1"/>
                </a:solidFill>
                <a:latin typeface="Arial" panose="020B0604020202020204" pitchFamily="34" charset="0"/>
              </a:defRPr>
            </a:lvl5pPr>
            <a:lvl6pPr marL="2514600" indent="-228600" eaLnBrk="0" fontAlgn="base" hangingPunct="0">
              <a:spcBef>
                <a:spcPct val="0"/>
              </a:spcBef>
              <a:spcAft>
                <a:spcPct val="0"/>
              </a:spcAft>
              <a:buChar char="»"/>
              <a:defRPr sz="3200">
                <a:solidFill>
                  <a:srgbClr val="0079C1"/>
                </a:solidFill>
                <a:latin typeface="Arial" panose="020B0604020202020204" pitchFamily="34" charset="0"/>
              </a:defRPr>
            </a:lvl6pPr>
            <a:lvl7pPr marL="2971800" indent="-228600" eaLnBrk="0" fontAlgn="base" hangingPunct="0">
              <a:spcBef>
                <a:spcPct val="0"/>
              </a:spcBef>
              <a:spcAft>
                <a:spcPct val="0"/>
              </a:spcAft>
              <a:buChar char="»"/>
              <a:defRPr sz="3200">
                <a:solidFill>
                  <a:srgbClr val="0079C1"/>
                </a:solidFill>
                <a:latin typeface="Arial" panose="020B0604020202020204" pitchFamily="34" charset="0"/>
              </a:defRPr>
            </a:lvl7pPr>
            <a:lvl8pPr marL="3429000" indent="-228600" eaLnBrk="0" fontAlgn="base" hangingPunct="0">
              <a:spcBef>
                <a:spcPct val="0"/>
              </a:spcBef>
              <a:spcAft>
                <a:spcPct val="0"/>
              </a:spcAft>
              <a:buChar char="»"/>
              <a:defRPr sz="3200">
                <a:solidFill>
                  <a:srgbClr val="0079C1"/>
                </a:solidFill>
                <a:latin typeface="Arial" panose="020B0604020202020204" pitchFamily="34" charset="0"/>
              </a:defRPr>
            </a:lvl8pPr>
            <a:lvl9pPr marL="3886200" indent="-228600" eaLnBrk="0" fontAlgn="base" hangingPunct="0">
              <a:spcBef>
                <a:spcPct val="0"/>
              </a:spcBef>
              <a:spcAft>
                <a:spcPct val="0"/>
              </a:spcAft>
              <a:buChar char="»"/>
              <a:defRPr sz="3200">
                <a:solidFill>
                  <a:srgbClr val="0079C1"/>
                </a:solidFill>
                <a:latin typeface="Arial" panose="020B0604020202020204" pitchFamily="34" charset="0"/>
              </a:defRPr>
            </a:lvl9pPr>
          </a:lstStyle>
          <a:p>
            <a:pPr eaLnBrk="1" hangingPunct="1">
              <a:buFontTx/>
              <a:buNone/>
            </a:pPr>
            <a:fld id="{99A43915-1A1D-4744-B0E5-5F0CCA5E268A}" type="slidenum">
              <a:rPr lang="en-US" altLang="en-US" sz="1400">
                <a:solidFill>
                  <a:schemeClr val="tx1"/>
                </a:solidFill>
              </a:rPr>
              <a:pPr eaLnBrk="1" hangingPunct="1">
                <a:buFontTx/>
                <a:buNone/>
              </a:pPr>
              <a:t>12</a:t>
            </a:fld>
            <a:endParaRPr lang="en-US" altLang="en-US" sz="1400">
              <a:solidFill>
                <a:schemeClr val="tx1"/>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2675" y="236538"/>
            <a:ext cx="1539875" cy="252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88" y="447675"/>
            <a:ext cx="1852612" cy="995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1650" y="2895600"/>
            <a:ext cx="3101975" cy="1506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8238" y="4114800"/>
            <a:ext cx="16002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5900" y="120650"/>
            <a:ext cx="1666875" cy="1649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5538" y="914400"/>
            <a:ext cx="1084262"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2863" y="5268913"/>
            <a:ext cx="1793875"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27563" y="447675"/>
            <a:ext cx="1420812"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2895600"/>
            <a:ext cx="1874838" cy="187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0"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4650" y="1990725"/>
            <a:ext cx="1741488" cy="99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1" name="Picture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54300" y="4878388"/>
            <a:ext cx="1436688" cy="1436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2"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4495800"/>
            <a:ext cx="1852613" cy="1382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3" name="Picture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9200" y="3182938"/>
            <a:ext cx="1795463" cy="130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4" name="Picture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 y="1658938"/>
            <a:ext cx="1914525" cy="132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5" name="Picture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54575" y="2046288"/>
            <a:ext cx="18923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6" name="Picture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29163" y="4878388"/>
            <a:ext cx="1344612" cy="146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64932"/>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CIFOR Industry Guidelines</a:t>
            </a:r>
          </a:p>
        </p:txBody>
      </p:sp>
      <p:pic>
        <p:nvPicPr>
          <p:cNvPr id="12" name="Content Placeholder 11"/>
          <p:cNvPicPr>
            <a:picLocks noGrp="1" noChangeAspect="1"/>
          </p:cNvPicPr>
          <p:nvPr>
            <p:ph idx="1"/>
          </p:nvPr>
        </p:nvPicPr>
        <p:blipFill>
          <a:blip r:embed="rId3"/>
          <a:stretch>
            <a:fillRect/>
          </a:stretch>
        </p:blipFill>
        <p:spPr>
          <a:xfrm>
            <a:off x="5334000" y="2030268"/>
            <a:ext cx="2971800" cy="3859480"/>
          </a:xfrm>
          <a:prstGeom prst="rect">
            <a:avLst/>
          </a:prstGeom>
        </p:spPr>
      </p:pic>
      <p:sp>
        <p:nvSpPr>
          <p:cNvPr id="13" name="TextBox 12"/>
          <p:cNvSpPr txBox="1"/>
          <p:nvPr/>
        </p:nvSpPr>
        <p:spPr>
          <a:xfrm>
            <a:off x="455762" y="1905000"/>
            <a:ext cx="4497238" cy="4955203"/>
          </a:xfrm>
          <a:prstGeom prst="rect">
            <a:avLst/>
          </a:prstGeom>
          <a:noFill/>
        </p:spPr>
        <p:txBody>
          <a:bodyPr wrap="square" rtlCol="0">
            <a:spAutoFit/>
          </a:bodyPr>
          <a:lstStyle/>
          <a:p>
            <a:pPr marL="285750" indent="-285750">
              <a:buFont typeface="Arial" panose="020B0604020202020204" pitchFamily="34" charset="0"/>
              <a:buChar char="•"/>
            </a:pPr>
            <a:r>
              <a:rPr lang="en-US" sz="2800" dirty="0"/>
              <a:t>Released in 2013</a:t>
            </a:r>
          </a:p>
          <a:p>
            <a:endParaRPr lang="en-US" sz="2800" dirty="0"/>
          </a:p>
          <a:p>
            <a:pPr marL="285750" indent="-285750">
              <a:buClr>
                <a:srgbClr val="00A94F"/>
              </a:buClr>
              <a:buFont typeface="Arial" panose="020B0604020202020204" pitchFamily="34" charset="0"/>
              <a:buChar char="•"/>
              <a:defRPr/>
            </a:pPr>
            <a:r>
              <a:rPr lang="en-US" altLang="ja-JP" sz="2800" dirty="0">
                <a:ea typeface="ＭＳ Ｐゴシック" pitchFamily="28" charset="-128"/>
              </a:rPr>
              <a:t>Flow Diagram and Protocol</a:t>
            </a:r>
          </a:p>
          <a:p>
            <a:pPr>
              <a:buClr>
                <a:srgbClr val="00A94F"/>
              </a:buClr>
              <a:defRPr/>
            </a:pPr>
            <a:endParaRPr lang="en-US" altLang="ja-JP" sz="2800" dirty="0">
              <a:ea typeface="ＭＳ Ｐゴシック" pitchFamily="28" charset="-128"/>
            </a:endParaRPr>
          </a:p>
          <a:p>
            <a:pPr marL="285750" indent="-285750">
              <a:buClr>
                <a:srgbClr val="00A94F"/>
              </a:buClr>
              <a:buFont typeface="Arial" panose="020B0604020202020204" pitchFamily="34" charset="0"/>
              <a:buChar char="•"/>
              <a:defRPr/>
            </a:pPr>
            <a:r>
              <a:rPr lang="en-US" altLang="ja-JP" sz="2800" dirty="0">
                <a:ea typeface="ＭＳ Ｐゴシック" pitchFamily="28" charset="-128"/>
              </a:rPr>
              <a:t>14 Tools</a:t>
            </a:r>
          </a:p>
          <a:p>
            <a:pPr>
              <a:buClr>
                <a:srgbClr val="00A94F"/>
              </a:buClr>
              <a:defRPr/>
            </a:pPr>
            <a:endParaRPr lang="en-US" altLang="ja-JP" sz="2800" dirty="0">
              <a:ea typeface="ＭＳ Ｐゴシック" pitchFamily="28" charset="-128"/>
            </a:endParaRPr>
          </a:p>
          <a:p>
            <a:pPr marL="285750" indent="-285750">
              <a:buClr>
                <a:srgbClr val="00A94F"/>
              </a:buClr>
              <a:buFont typeface="Arial" panose="020B0604020202020204" pitchFamily="34" charset="0"/>
              <a:buChar char="•"/>
              <a:defRPr/>
            </a:pPr>
            <a:r>
              <a:rPr lang="en-US" altLang="ja-JP" sz="2800" dirty="0">
                <a:ea typeface="ＭＳ Ｐゴシック" pitchFamily="28" charset="-128"/>
              </a:rPr>
              <a:t>5 more Tools-Incorporate 5 FDA Posters</a:t>
            </a:r>
          </a:p>
          <a:p>
            <a:pPr marL="285750" indent="-285750">
              <a:buClr>
                <a:srgbClr val="00A94F"/>
              </a:buClr>
              <a:buFont typeface="Arial" panose="020B0604020202020204" pitchFamily="34" charset="0"/>
              <a:buChar char="•"/>
              <a:defRPr/>
            </a:pPr>
            <a:endParaRPr lang="en-US" altLang="ja-JP" sz="2800" dirty="0">
              <a:ea typeface="ＭＳ Ｐゴシック" pitchFamily="28" charset="-128"/>
            </a:endParaRP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1864622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l"/>
            <a:r>
              <a:rPr lang="en-US" altLang="en-US" sz="3200" i="1"/>
              <a:t>CIFOR Industry Guidelines </a:t>
            </a:r>
            <a:r>
              <a:rPr lang="en-US" altLang="en-US" sz="3200"/>
              <a:t>Content </a:t>
            </a:r>
          </a:p>
        </p:txBody>
      </p:sp>
      <p:sp>
        <p:nvSpPr>
          <p:cNvPr id="3" name="Content Placeholder 2"/>
          <p:cNvSpPr>
            <a:spLocks noGrp="1"/>
          </p:cNvSpPr>
          <p:nvPr>
            <p:ph idx="1"/>
          </p:nvPr>
        </p:nvSpPr>
        <p:spPr>
          <a:xfrm>
            <a:off x="304800" y="990600"/>
            <a:ext cx="8229600" cy="5638800"/>
          </a:xfrm>
        </p:spPr>
        <p:txBody>
          <a:bodyPr>
            <a:normAutofit/>
          </a:bodyPr>
          <a:lstStyle/>
          <a:p>
            <a:pPr marL="0" indent="0">
              <a:buFontTx/>
              <a:buNone/>
              <a:defRPr/>
            </a:pPr>
            <a:r>
              <a:rPr lang="en-US" sz="2800" dirty="0"/>
              <a:t>Contents in the </a:t>
            </a:r>
            <a:r>
              <a:rPr lang="en-US" sz="2800" i="1" dirty="0"/>
              <a:t>CIFOR Industry Guidelines </a:t>
            </a:r>
            <a:r>
              <a:rPr lang="en-US" sz="2800" dirty="0"/>
              <a:t>include both information and tools centered on the following topics:</a:t>
            </a:r>
            <a:endParaRPr lang="en-US" sz="2800" b="1" dirty="0"/>
          </a:p>
          <a:p>
            <a:pPr>
              <a:defRPr/>
            </a:pPr>
            <a:r>
              <a:rPr lang="en-US" sz="2400" dirty="0"/>
              <a:t>Outbreak Investigation Prep —Recommendations</a:t>
            </a:r>
          </a:p>
          <a:p>
            <a:pPr>
              <a:defRPr/>
            </a:pPr>
            <a:r>
              <a:rPr lang="en-US" sz="2400" dirty="0"/>
              <a:t>Handling illness complaints and notifications</a:t>
            </a:r>
          </a:p>
          <a:p>
            <a:pPr>
              <a:defRPr/>
            </a:pPr>
            <a:r>
              <a:rPr lang="en-US" sz="2400" dirty="0"/>
              <a:t>Supplier information for </a:t>
            </a:r>
            <a:r>
              <a:rPr lang="en-US" sz="2400" dirty="0" err="1"/>
              <a:t>tracebacks</a:t>
            </a:r>
            <a:endParaRPr lang="en-US" sz="2400" dirty="0"/>
          </a:p>
          <a:p>
            <a:pPr>
              <a:defRPr/>
            </a:pPr>
            <a:r>
              <a:rPr lang="en-US" sz="2400" dirty="0"/>
              <a:t>Food Establishment Self-Assessment</a:t>
            </a:r>
            <a:endParaRPr lang="en-US" sz="2400" b="1" dirty="0"/>
          </a:p>
          <a:p>
            <a:pPr>
              <a:defRPr/>
            </a:pPr>
            <a:r>
              <a:rPr lang="en-US" sz="2400" dirty="0"/>
              <a:t>Media Interactions</a:t>
            </a:r>
            <a:endParaRPr lang="en-US" sz="2400" b="1" dirty="0"/>
          </a:p>
          <a:p>
            <a:pPr>
              <a:defRPr/>
            </a:pPr>
            <a:r>
              <a:rPr lang="en-US" sz="2400" dirty="0"/>
              <a:t>Store Closure and Reopening Procedures</a:t>
            </a:r>
            <a:endParaRPr lang="en-US" sz="2400" b="1" dirty="0"/>
          </a:p>
          <a:p>
            <a:pPr>
              <a:defRPr/>
            </a:pPr>
            <a:r>
              <a:rPr lang="en-US" sz="2400" dirty="0"/>
              <a:t>Control measures</a:t>
            </a:r>
            <a:endParaRPr lang="en-US" sz="2400" b="1" dirty="0"/>
          </a:p>
          <a:p>
            <a:pPr>
              <a:defRPr/>
            </a:pPr>
            <a:r>
              <a:rPr lang="en-US" sz="2400" dirty="0"/>
              <a:t>Terms and Definitions</a:t>
            </a:r>
            <a:endParaRPr lang="en-US" sz="2400" b="1" dirty="0"/>
          </a:p>
        </p:txBody>
      </p:sp>
      <p:sp>
        <p:nvSpPr>
          <p:cNvPr id="17412"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AD2D1C-A0C7-4ECD-8CF9-F360FCB91265}" type="slidenum">
              <a:rPr lang="en-US" altLang="en-US"/>
              <a:pPr eaLnBrk="1" hangingPunct="1"/>
              <a:t>14</a:t>
            </a:fld>
            <a:endParaRPr lang="en-US" altLang="en-US"/>
          </a:p>
        </p:txBody>
      </p:sp>
    </p:spTree>
    <p:extLst>
      <p:ext uri="{BB962C8B-B14F-4D97-AF65-F5344CB8AC3E}">
        <p14:creationId xmlns:p14="http://schemas.microsoft.com/office/powerpoint/2010/main" val="1702604969"/>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295400" y="324322"/>
            <a:ext cx="5562599" cy="6399020"/>
          </a:xfrm>
          <a:prstGeom prst="rect">
            <a:avLst/>
          </a:prstGeom>
        </p:spPr>
      </p:pic>
    </p:spTree>
    <p:extLst>
      <p:ext uri="{BB962C8B-B14F-4D97-AF65-F5344CB8AC3E}">
        <p14:creationId xmlns:p14="http://schemas.microsoft.com/office/powerpoint/2010/main" val="103385811"/>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8600" y="274638"/>
            <a:ext cx="8763000" cy="1782762"/>
          </a:xfrm>
        </p:spPr>
        <p:txBody>
          <a:bodyPr>
            <a:normAutofit/>
          </a:bodyPr>
          <a:lstStyle/>
          <a:p>
            <a:pPr algn="l" eaLnBrk="1" hangingPunct="1"/>
            <a:r>
              <a:rPr lang="en-US" altLang="en-US" sz="2600" i="1" u="sng" dirty="0">
                <a:solidFill>
                  <a:srgbClr val="FF0000"/>
                </a:solidFill>
              </a:rPr>
              <a:t>Positive and Proactive</a:t>
            </a:r>
            <a:r>
              <a:rPr lang="en-US" altLang="en-US" sz="2600" i="1" dirty="0">
                <a:solidFill>
                  <a:srgbClr val="FF0000"/>
                </a:solidFill>
              </a:rPr>
              <a:t> </a:t>
            </a:r>
            <a:r>
              <a:rPr lang="en-US" altLang="en-US" sz="2600" i="1" dirty="0"/>
              <a:t>Steps</a:t>
            </a:r>
            <a:r>
              <a:rPr lang="en-US" altLang="en-US" sz="2600" dirty="0"/>
              <a:t> Retail Food Establishments Can Take to Prepare</a:t>
            </a:r>
          </a:p>
        </p:txBody>
      </p:sp>
      <p:sp>
        <p:nvSpPr>
          <p:cNvPr id="16387" name="Rectangle 3"/>
          <p:cNvSpPr>
            <a:spLocks noGrp="1" noChangeArrowheads="1"/>
          </p:cNvSpPr>
          <p:nvPr>
            <p:ph idx="1"/>
          </p:nvPr>
        </p:nvSpPr>
        <p:spPr>
          <a:xfrm>
            <a:off x="304800" y="914400"/>
            <a:ext cx="8458200" cy="5638800"/>
          </a:xfrm>
        </p:spPr>
        <p:txBody>
          <a:bodyPr>
            <a:normAutofit/>
          </a:bodyPr>
          <a:lstStyle/>
          <a:p>
            <a:pPr marL="0" indent="0" eaLnBrk="1" hangingPunct="1">
              <a:buClr>
                <a:srgbClr val="00A94F"/>
              </a:buClr>
              <a:buNone/>
            </a:pPr>
            <a:endParaRPr lang="en-US" altLang="en-US" sz="2800" dirty="0"/>
          </a:p>
          <a:p>
            <a:pPr eaLnBrk="1" hangingPunct="1">
              <a:buClr>
                <a:srgbClr val="00A94F"/>
              </a:buClr>
            </a:pPr>
            <a:r>
              <a:rPr lang="en-US" altLang="en-US" dirty="0"/>
              <a:t>Have an emergency contact list-among others</a:t>
            </a:r>
          </a:p>
          <a:p>
            <a:pPr lvl="1">
              <a:buClr>
                <a:srgbClr val="00A94F"/>
              </a:buClr>
            </a:pPr>
            <a:r>
              <a:rPr lang="en-US" altLang="en-US" sz="2400" dirty="0">
                <a:solidFill>
                  <a:schemeClr val="tx1"/>
                </a:solidFill>
              </a:rPr>
              <a:t>Inspector		- Employees</a:t>
            </a:r>
          </a:p>
          <a:p>
            <a:pPr lvl="1">
              <a:buClr>
                <a:srgbClr val="00A94F"/>
              </a:buClr>
            </a:pPr>
            <a:r>
              <a:rPr lang="en-US" altLang="en-US" sz="2400" dirty="0"/>
              <a:t>Legal representation	-Suppliers/Distributors</a:t>
            </a:r>
          </a:p>
          <a:p>
            <a:pPr lvl="1">
              <a:buClr>
                <a:srgbClr val="00A94F"/>
              </a:buClr>
            </a:pPr>
            <a:r>
              <a:rPr lang="en-US" altLang="en-US" sz="2400" dirty="0"/>
              <a:t>Corporate leadership	-QA officer</a:t>
            </a:r>
          </a:p>
          <a:p>
            <a:pPr>
              <a:buClr>
                <a:srgbClr val="00A94F"/>
              </a:buClr>
            </a:pPr>
            <a:r>
              <a:rPr lang="en-US" altLang="en-US" dirty="0"/>
              <a:t>Spokesperson</a:t>
            </a:r>
          </a:p>
          <a:p>
            <a:pPr>
              <a:buClr>
                <a:srgbClr val="00A94F"/>
              </a:buClr>
            </a:pPr>
            <a:r>
              <a:rPr lang="en-US" altLang="en-US" dirty="0"/>
              <a:t>Recordkeeping</a:t>
            </a:r>
          </a:p>
          <a:p>
            <a:pPr lvl="1">
              <a:buClr>
                <a:srgbClr val="00A94F"/>
              </a:buClr>
            </a:pPr>
            <a:r>
              <a:rPr lang="en-US" altLang="en-US" sz="2400" dirty="0"/>
              <a:t>Employee duties/schedules</a:t>
            </a:r>
          </a:p>
          <a:p>
            <a:pPr lvl="1">
              <a:buClr>
                <a:srgbClr val="00A94F"/>
              </a:buClr>
            </a:pPr>
            <a:r>
              <a:rPr lang="en-US" altLang="en-US" sz="2400" dirty="0"/>
              <a:t>Shipments</a:t>
            </a:r>
          </a:p>
          <a:p>
            <a:pPr lvl="1">
              <a:buClr>
                <a:srgbClr val="00A94F"/>
              </a:buClr>
            </a:pPr>
            <a:r>
              <a:rPr lang="en-US" altLang="en-US" sz="2400" dirty="0"/>
              <a:t>Reservations/parties</a:t>
            </a:r>
          </a:p>
          <a:p>
            <a:pPr lvl="1">
              <a:buClr>
                <a:srgbClr val="00A94F"/>
              </a:buClr>
            </a:pPr>
            <a:r>
              <a:rPr lang="en-US" altLang="en-US" sz="2400" dirty="0"/>
              <a:t>Complaint log</a:t>
            </a:r>
          </a:p>
          <a:p>
            <a:pPr marL="457200" lvl="1" indent="0">
              <a:buClr>
                <a:srgbClr val="00A94F"/>
              </a:buClr>
              <a:buNone/>
            </a:pPr>
            <a:endParaRPr lang="en-US" altLang="en-US" sz="2400" dirty="0">
              <a:solidFill>
                <a:schemeClr val="tx1"/>
              </a:solidFill>
            </a:endParaRPr>
          </a:p>
          <a:p>
            <a:pPr eaLnBrk="1" hangingPunct="1">
              <a:buClr>
                <a:srgbClr val="00A94F"/>
              </a:buClr>
            </a:pPr>
            <a:endParaRPr lang="en-US" altLang="en-US" sz="2800" dirty="0">
              <a:solidFill>
                <a:schemeClr val="tx1"/>
              </a:solidFill>
            </a:endParaRPr>
          </a:p>
        </p:txBody>
      </p:sp>
      <p:sp>
        <p:nvSpPr>
          <p:cNvPr id="16388"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B34B94-DE57-4AFD-9081-4F461029E135}" type="slidenum">
              <a:rPr lang="en-US" altLang="en-US"/>
              <a:pPr eaLnBrk="1" hangingPunct="1"/>
              <a:t>16</a:t>
            </a:fld>
            <a:endParaRPr lang="en-US" altLang="en-US"/>
          </a:p>
        </p:txBody>
      </p:sp>
      <p:pic>
        <p:nvPicPr>
          <p:cNvPr id="5" name="Picture 10" descr="mich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2686" y="2971800"/>
            <a:ext cx="20002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7330778"/>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When should I contact the Health Department?</a:t>
            </a:r>
          </a:p>
        </p:txBody>
      </p:sp>
      <p:sp>
        <p:nvSpPr>
          <p:cNvPr id="3" name="Content Placeholder 2"/>
          <p:cNvSpPr>
            <a:spLocks noGrp="1"/>
          </p:cNvSpPr>
          <p:nvPr>
            <p:ph idx="1"/>
          </p:nvPr>
        </p:nvSpPr>
        <p:spPr>
          <a:xfrm>
            <a:off x="455762" y="1600200"/>
            <a:ext cx="8229600" cy="4754563"/>
          </a:xfrm>
        </p:spPr>
        <p:txBody>
          <a:bodyPr>
            <a:normAutofit fontScale="92500" lnSpcReduction="10000"/>
          </a:bodyPr>
          <a:lstStyle/>
          <a:p>
            <a:pPr>
              <a:spcAft>
                <a:spcPts val="600"/>
              </a:spcAft>
              <a:buClr>
                <a:schemeClr val="tx1"/>
              </a:buClr>
              <a:defRPr/>
            </a:pPr>
            <a:r>
              <a:rPr lang="en-US" altLang="en-US" sz="3000" dirty="0"/>
              <a:t>Two or more illness complaints for similar time frame, especially if different parties</a:t>
            </a:r>
          </a:p>
          <a:p>
            <a:pPr>
              <a:spcAft>
                <a:spcPts val="600"/>
              </a:spcAft>
              <a:buClr>
                <a:schemeClr val="tx1"/>
              </a:buClr>
              <a:defRPr/>
            </a:pPr>
            <a:r>
              <a:rPr lang="en-US" altLang="en-US" sz="3000" dirty="0"/>
              <a:t>Illness reports involving large groups</a:t>
            </a:r>
          </a:p>
          <a:p>
            <a:pPr>
              <a:spcAft>
                <a:spcPts val="600"/>
              </a:spcAft>
              <a:buClr>
                <a:schemeClr val="tx1"/>
              </a:buClr>
              <a:defRPr/>
            </a:pPr>
            <a:r>
              <a:rPr lang="en-US" altLang="en-US" sz="3000" dirty="0"/>
              <a:t>Sick employees- </a:t>
            </a:r>
          </a:p>
          <a:p>
            <a:pPr lvl="1">
              <a:spcAft>
                <a:spcPts val="600"/>
              </a:spcAft>
              <a:buClr>
                <a:schemeClr val="tx1"/>
              </a:buClr>
              <a:defRPr/>
            </a:pPr>
            <a:r>
              <a:rPr lang="en-US" altLang="en-US" sz="2600" dirty="0"/>
              <a:t>a diagnosis of or exposure to Norovirus, </a:t>
            </a:r>
            <a:r>
              <a:rPr lang="en-US" altLang="en-US" sz="2600" dirty="0" err="1"/>
              <a:t>Hep</a:t>
            </a:r>
            <a:r>
              <a:rPr lang="en-US" altLang="en-US" sz="2600" dirty="0"/>
              <a:t> A, </a:t>
            </a:r>
            <a:r>
              <a:rPr lang="en-US" altLang="en-US" sz="2600" dirty="0" err="1"/>
              <a:t>Shigella</a:t>
            </a:r>
            <a:r>
              <a:rPr lang="en-US" altLang="en-US" sz="2600" dirty="0"/>
              <a:t>, </a:t>
            </a:r>
            <a:br>
              <a:rPr lang="en-US" altLang="en-US" sz="2600" dirty="0"/>
            </a:br>
            <a:r>
              <a:rPr lang="en-US" altLang="en-US" sz="2600" dirty="0"/>
              <a:t>Salmonella, or EC O157 or other,</a:t>
            </a:r>
          </a:p>
          <a:p>
            <a:pPr lvl="1">
              <a:spcAft>
                <a:spcPts val="600"/>
              </a:spcAft>
              <a:buClr>
                <a:schemeClr val="tx1"/>
              </a:buClr>
              <a:defRPr/>
            </a:pPr>
            <a:r>
              <a:rPr lang="en-US" altLang="en-US" sz="2600" dirty="0"/>
              <a:t>Multiple workers with GI illness symptoms, especially if they worked while ill;</a:t>
            </a:r>
          </a:p>
          <a:p>
            <a:pPr>
              <a:spcAft>
                <a:spcPts val="600"/>
              </a:spcAft>
              <a:buClr>
                <a:schemeClr val="tx1"/>
              </a:buClr>
              <a:defRPr/>
            </a:pPr>
            <a:r>
              <a:rPr lang="en-US" altLang="en-US" sz="3000" dirty="0"/>
              <a:t>Used product that was later recalled due to illness</a:t>
            </a:r>
          </a:p>
        </p:txBody>
      </p:sp>
    </p:spTree>
    <p:extLst>
      <p:ext uri="{BB962C8B-B14F-4D97-AF65-F5344CB8AC3E}">
        <p14:creationId xmlns:p14="http://schemas.microsoft.com/office/powerpoint/2010/main" val="747444400"/>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0" y="1828800"/>
            <a:ext cx="3352800" cy="4572000"/>
          </a:xfrm>
        </p:spPr>
        <p:txBody>
          <a:bodyPr>
            <a:normAutofit/>
          </a:bodyPr>
          <a:lstStyle/>
          <a:p>
            <a:r>
              <a:rPr lang="en-US" dirty="0">
                <a:solidFill>
                  <a:schemeClr val="tx1"/>
                </a:solidFill>
              </a:rPr>
              <a:t>Tool #2 Customer illness complaint form</a:t>
            </a:r>
          </a:p>
        </p:txBody>
      </p:sp>
      <p:pic>
        <p:nvPicPr>
          <p:cNvPr id="4" name="Content Placeholder 3"/>
          <p:cNvPicPr>
            <a:picLocks noGrp="1" noChangeAspect="1"/>
          </p:cNvPicPr>
          <p:nvPr>
            <p:ph idx="1"/>
          </p:nvPr>
        </p:nvPicPr>
        <p:blipFill>
          <a:blip r:embed="rId3"/>
          <a:stretch>
            <a:fillRect/>
          </a:stretch>
        </p:blipFill>
        <p:spPr>
          <a:xfrm>
            <a:off x="152400" y="228600"/>
            <a:ext cx="5181600" cy="6378142"/>
          </a:xfrm>
          <a:prstGeom prst="rect">
            <a:avLst/>
          </a:prstGeom>
        </p:spPr>
      </p:pic>
    </p:spTree>
    <p:extLst>
      <p:ext uri="{BB962C8B-B14F-4D97-AF65-F5344CB8AC3E}">
        <p14:creationId xmlns:p14="http://schemas.microsoft.com/office/powerpoint/2010/main" val="1646422043"/>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Tool #1 Complaint tracking log</a:t>
            </a:r>
          </a:p>
        </p:txBody>
      </p:sp>
      <p:pic>
        <p:nvPicPr>
          <p:cNvPr id="4" name="Content Placeholder 3"/>
          <p:cNvPicPr>
            <a:picLocks noGrp="1" noChangeAspect="1"/>
          </p:cNvPicPr>
          <p:nvPr>
            <p:ph idx="1"/>
          </p:nvPr>
        </p:nvPicPr>
        <p:blipFill>
          <a:blip r:embed="rId3"/>
          <a:stretch>
            <a:fillRect/>
          </a:stretch>
        </p:blipFill>
        <p:spPr>
          <a:xfrm>
            <a:off x="0" y="1600200"/>
            <a:ext cx="9144000" cy="4571999"/>
          </a:xfrm>
          <a:prstGeom prst="rect">
            <a:avLst/>
          </a:prstGeom>
        </p:spPr>
      </p:pic>
    </p:spTree>
    <p:extLst>
      <p:ext uri="{BB962C8B-B14F-4D97-AF65-F5344CB8AC3E}">
        <p14:creationId xmlns:p14="http://schemas.microsoft.com/office/powerpoint/2010/main" val="418706665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387" name="Rectangle 2"/>
          <p:cNvSpPr>
            <a:spLocks noGrp="1" noChangeArrowheads="1"/>
          </p:cNvSpPr>
          <p:nvPr>
            <p:ph type="title"/>
          </p:nvPr>
        </p:nvSpPr>
        <p:spPr>
          <a:xfrm>
            <a:off x="487279" y="519112"/>
            <a:ext cx="4191000" cy="2209800"/>
          </a:xfrm>
        </p:spPr>
        <p:txBody>
          <a:bodyPr>
            <a:noAutofit/>
          </a:bodyPr>
          <a:lstStyle/>
          <a:p>
            <a:pPr eaLnBrk="1" fontAlgn="auto" hangingPunct="1">
              <a:spcAft>
                <a:spcPts val="0"/>
              </a:spcAft>
              <a:defRPr/>
            </a:pPr>
            <a:r>
              <a:rPr lang="en-US" sz="4000" dirty="0">
                <a:solidFill>
                  <a:schemeClr val="tx1"/>
                </a:solidFill>
              </a:rPr>
              <a:t>Host: Consumer meals away from home</a:t>
            </a:r>
          </a:p>
        </p:txBody>
      </p:sp>
      <p:sp>
        <p:nvSpPr>
          <p:cNvPr id="16388" name="Rectangle 3"/>
          <p:cNvSpPr>
            <a:spLocks noGrp="1" noChangeArrowheads="1"/>
          </p:cNvSpPr>
          <p:nvPr>
            <p:ph idx="1"/>
          </p:nvPr>
        </p:nvSpPr>
        <p:spPr>
          <a:xfrm>
            <a:off x="533400" y="2728912"/>
            <a:ext cx="8305800" cy="3519488"/>
          </a:xfrm>
        </p:spPr>
        <p:txBody>
          <a:bodyPr>
            <a:normAutofit/>
          </a:bodyPr>
          <a:lstStyle/>
          <a:p>
            <a:pPr marL="365760" indent="-256032" eaLnBrk="1" fontAlgn="auto" hangingPunct="1">
              <a:spcAft>
                <a:spcPts val="0"/>
              </a:spcAft>
              <a:buClr>
                <a:schemeClr val="tx2">
                  <a:lumMod val="75000"/>
                </a:schemeClr>
              </a:buClr>
              <a:buFont typeface="Wingdings 3"/>
              <a:buChar char=""/>
              <a:defRPr/>
            </a:pPr>
            <a:r>
              <a:rPr lang="en-US" sz="3200" dirty="0"/>
              <a:t>945,000 restaurant locations served more than 70 billion meals and snacks </a:t>
            </a:r>
            <a:r>
              <a:rPr lang="en-US" sz="1600" dirty="0"/>
              <a:t>(NRA, 2008) </a:t>
            </a:r>
          </a:p>
          <a:p>
            <a:pPr marL="621792" lvl="1" eaLnBrk="1" fontAlgn="auto" hangingPunct="1">
              <a:spcBef>
                <a:spcPts val="324"/>
              </a:spcBef>
              <a:spcAft>
                <a:spcPts val="0"/>
              </a:spcAft>
              <a:buClr>
                <a:schemeClr val="tx2">
                  <a:lumMod val="90000"/>
                </a:schemeClr>
              </a:buClr>
              <a:defRPr/>
            </a:pPr>
            <a:endParaRPr lang="en-US" sz="2400" dirty="0"/>
          </a:p>
          <a:p>
            <a:pPr marL="365760" indent="-256032" fontAlgn="auto">
              <a:spcAft>
                <a:spcPts val="0"/>
              </a:spcAft>
              <a:buClr>
                <a:schemeClr val="tx2">
                  <a:lumMod val="75000"/>
                </a:schemeClr>
              </a:buClr>
              <a:buFont typeface="Wingdings 3"/>
              <a:buChar char=""/>
              <a:defRPr/>
            </a:pPr>
            <a:r>
              <a:rPr lang="en-US" sz="3200" dirty="0"/>
              <a:t>62% of outbreaks (</a:t>
            </a:r>
            <a:r>
              <a:rPr lang="en-US" dirty="0"/>
              <a:t>4380 of 7057)</a:t>
            </a:r>
            <a:r>
              <a:rPr lang="en-US" sz="3200" dirty="0"/>
              <a:t> associated with restaurants</a:t>
            </a:r>
          </a:p>
          <a:p>
            <a:pPr marL="621792" lvl="1" eaLnBrk="1" fontAlgn="auto" hangingPunct="1">
              <a:spcBef>
                <a:spcPts val="324"/>
              </a:spcBef>
              <a:spcAft>
                <a:spcPts val="0"/>
              </a:spcAft>
              <a:buClr>
                <a:schemeClr val="tx2">
                  <a:lumMod val="90000"/>
                </a:schemeClr>
              </a:buClr>
              <a:defRPr/>
            </a:pPr>
            <a:r>
              <a:rPr lang="en-US" sz="2400" dirty="0"/>
              <a:t>13% (926 outbreaks) linked to catered events </a:t>
            </a:r>
          </a:p>
          <a:p>
            <a:pPr marL="630936" lvl="2" indent="0" eaLnBrk="1" fontAlgn="auto" hangingPunct="1">
              <a:spcAft>
                <a:spcPts val="0"/>
              </a:spcAft>
              <a:buNone/>
              <a:defRPr/>
            </a:pPr>
            <a:r>
              <a:rPr lang="en-US" sz="1600" dirty="0"/>
              <a:t>(NORS 2008-2017)</a:t>
            </a:r>
          </a:p>
        </p:txBody>
      </p:sp>
      <p:sp>
        <p:nvSpPr>
          <p:cNvPr id="23555" name="Slide Number Placeholder 3"/>
          <p:cNvSpPr>
            <a:spLocks noGrp="1"/>
          </p:cNvSpPr>
          <p:nvPr>
            <p:ph type="sldNum" sz="quarter" idx="4294967295"/>
          </p:nvPr>
        </p:nvSpPr>
        <p:spPr bwMode="auto">
          <a:xfrm>
            <a:off x="0" y="6245225"/>
            <a:ext cx="28956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1F6964-AC59-4CDA-A6AD-AAC436E8C396}" type="slidenum">
              <a:rPr lang="en-US" altLang="en-US"/>
              <a:pPr/>
              <a:t>2</a:t>
            </a:fld>
            <a:endParaRPr lang="en-US" altLang="en-US"/>
          </a:p>
        </p:txBody>
      </p:sp>
      <p:pic>
        <p:nvPicPr>
          <p:cNvPr id="23557" name="Picture 6" descr="MH900399689.JPG"/>
          <p:cNvPicPr>
            <a:picLocks noChangeAspect="1"/>
          </p:cNvPicPr>
          <p:nvPr/>
        </p:nvPicPr>
        <p:blipFill>
          <a:blip r:embed="rId3">
            <a:lum bright="10000"/>
            <a:extLst>
              <a:ext uri="{28A0092B-C50C-407E-A947-70E740481C1C}">
                <a14:useLocalDpi xmlns:a14="http://schemas.microsoft.com/office/drawing/2010/main" val="0"/>
              </a:ext>
            </a:extLst>
          </a:blip>
          <a:srcRect t="19691"/>
          <a:stretch>
            <a:fillRect/>
          </a:stretch>
        </p:blipFill>
        <p:spPr bwMode="auto">
          <a:xfrm>
            <a:off x="5249287" y="381374"/>
            <a:ext cx="3429000" cy="219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138812"/>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Information of interest to health department</a:t>
            </a:r>
          </a:p>
        </p:txBody>
      </p:sp>
      <p:sp>
        <p:nvSpPr>
          <p:cNvPr id="3" name="Content Placeholder 2"/>
          <p:cNvSpPr>
            <a:spLocks noGrp="1"/>
          </p:cNvSpPr>
          <p:nvPr>
            <p:ph idx="1"/>
          </p:nvPr>
        </p:nvSpPr>
        <p:spPr>
          <a:xfrm>
            <a:off x="152400" y="1600200"/>
            <a:ext cx="8839200" cy="5257800"/>
          </a:xfrm>
        </p:spPr>
        <p:txBody>
          <a:bodyPr>
            <a:normAutofit/>
          </a:bodyPr>
          <a:lstStyle/>
          <a:p>
            <a:r>
              <a:rPr lang="en-US" dirty="0"/>
              <a:t>If a menu item is suspected, what are the ingredients and where did they come from?</a:t>
            </a:r>
          </a:p>
          <a:p>
            <a:pPr marL="0" indent="0">
              <a:buNone/>
            </a:pPr>
            <a:r>
              <a:rPr lang="en-US" dirty="0"/>
              <a:t>	-</a:t>
            </a:r>
            <a:r>
              <a:rPr lang="en-US" sz="2800" dirty="0"/>
              <a:t>Tool #3A &amp; 3B Menu ingredient list form</a:t>
            </a:r>
          </a:p>
          <a:p>
            <a:pPr marL="0" indent="0">
              <a:buNone/>
            </a:pPr>
            <a:r>
              <a:rPr lang="en-US" sz="2800" dirty="0"/>
              <a:t>	-Tool #10 Distributor &amp; Supplier Info Form</a:t>
            </a:r>
          </a:p>
          <a:p>
            <a:pPr marL="0" indent="0">
              <a:buNone/>
            </a:pPr>
            <a:endParaRPr lang="en-US" dirty="0"/>
          </a:p>
          <a:p>
            <a:r>
              <a:rPr lang="en-US" dirty="0"/>
              <a:t>Employees-illness, duties, schedules, </a:t>
            </a:r>
            <a:r>
              <a:rPr lang="en-US" dirty="0" err="1"/>
              <a:t>etc</a:t>
            </a:r>
            <a:endParaRPr lang="en-US" dirty="0"/>
          </a:p>
          <a:p>
            <a:pPr marL="457200" lvl="1" indent="0">
              <a:buNone/>
            </a:pPr>
            <a:r>
              <a:rPr lang="en-US" dirty="0"/>
              <a:t>	-Tool #5 Employee list form</a:t>
            </a:r>
          </a:p>
          <a:p>
            <a:pPr marL="457200" lvl="1" indent="0">
              <a:buNone/>
            </a:pPr>
            <a:r>
              <a:rPr lang="en-US" dirty="0"/>
              <a:t>	-Tool #6 Health Assessment</a:t>
            </a:r>
          </a:p>
          <a:p>
            <a:pPr marL="457200" lvl="1" indent="0">
              <a:buNone/>
            </a:pPr>
            <a:r>
              <a:rPr lang="en-US" dirty="0"/>
              <a:t>	-Tool #7A &amp; 7B – Illness Decision trees </a:t>
            </a:r>
          </a:p>
          <a:p>
            <a:pPr marL="457200" lvl="1" indent="0">
              <a:buNone/>
            </a:pPr>
            <a:endParaRPr lang="en-US" dirty="0"/>
          </a:p>
        </p:txBody>
      </p:sp>
    </p:spTree>
    <p:extLst>
      <p:ext uri="{BB962C8B-B14F-4D97-AF65-F5344CB8AC3E}">
        <p14:creationId xmlns:p14="http://schemas.microsoft.com/office/powerpoint/2010/main" val="1344099140"/>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dirty="0"/>
              <a:t>Tools - During an Outbreak</a:t>
            </a:r>
          </a:p>
        </p:txBody>
      </p:sp>
      <p:sp>
        <p:nvSpPr>
          <p:cNvPr id="22531" name="Content Placeholder 2"/>
          <p:cNvSpPr>
            <a:spLocks noGrp="1"/>
          </p:cNvSpPr>
          <p:nvPr>
            <p:ph idx="1"/>
          </p:nvPr>
        </p:nvSpPr>
        <p:spPr>
          <a:xfrm>
            <a:off x="457200" y="1295400"/>
            <a:ext cx="8229600" cy="5105400"/>
          </a:xfrm>
        </p:spPr>
        <p:txBody>
          <a:bodyPr>
            <a:normAutofit fontScale="92500" lnSpcReduction="10000"/>
          </a:bodyPr>
          <a:lstStyle/>
          <a:p>
            <a:r>
              <a:rPr lang="en-US" altLang="en-US" dirty="0"/>
              <a:t>If contamination prior to delivery is suspected, where did the food come from and when?</a:t>
            </a:r>
          </a:p>
          <a:p>
            <a:pPr lvl="1"/>
            <a:r>
              <a:rPr lang="en-US" altLang="en-US" dirty="0"/>
              <a:t>Tool #10 Distributor &amp; Supplier Info form</a:t>
            </a:r>
          </a:p>
          <a:p>
            <a:pPr lvl="1"/>
            <a:endParaRPr lang="en-US" altLang="en-US" dirty="0"/>
          </a:p>
          <a:p>
            <a:r>
              <a:rPr lang="en-US" altLang="en-US" dirty="0"/>
              <a:t>If contamination in the restaurant is suspected, how was the food handled and prepared?</a:t>
            </a:r>
          </a:p>
          <a:p>
            <a:pPr lvl="1"/>
            <a:r>
              <a:rPr lang="en-US" altLang="en-US" dirty="0"/>
              <a:t>Tool #12 Food Flow Chart form</a:t>
            </a:r>
          </a:p>
          <a:p>
            <a:pPr lvl="1"/>
            <a:endParaRPr lang="en-US" altLang="en-US" dirty="0"/>
          </a:p>
          <a:p>
            <a:r>
              <a:rPr lang="en-US" altLang="en-US" dirty="0"/>
              <a:t>Media questions-tips</a:t>
            </a:r>
          </a:p>
        </p:txBody>
      </p:sp>
      <p:sp>
        <p:nvSpPr>
          <p:cNvPr id="22532"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0B418B-26CC-482D-BE1A-C7DAA16CD4BE}" type="slidenum">
              <a:rPr lang="en-US" altLang="en-US"/>
              <a:pPr eaLnBrk="1" hangingPunct="1"/>
              <a:t>21</a:t>
            </a:fld>
            <a:endParaRPr lang="en-US" altLang="en-US"/>
          </a:p>
        </p:txBody>
      </p:sp>
    </p:spTree>
    <p:extLst>
      <p:ext uri="{BB962C8B-B14F-4D97-AF65-F5344CB8AC3E}">
        <p14:creationId xmlns:p14="http://schemas.microsoft.com/office/powerpoint/2010/main" val="178790055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Tools That can be used for Prevention??</a:t>
            </a:r>
          </a:p>
        </p:txBody>
      </p:sp>
      <p:sp>
        <p:nvSpPr>
          <p:cNvPr id="3" name="Content Placeholder 2"/>
          <p:cNvSpPr>
            <a:spLocks noGrp="1"/>
          </p:cNvSpPr>
          <p:nvPr>
            <p:ph idx="1"/>
          </p:nvPr>
        </p:nvSpPr>
        <p:spPr/>
        <p:txBody>
          <a:bodyPr/>
          <a:lstStyle/>
          <a:p>
            <a:r>
              <a:rPr lang="en-US" dirty="0"/>
              <a:t>Employee health </a:t>
            </a:r>
          </a:p>
          <a:p>
            <a:pPr lvl="1"/>
            <a:r>
              <a:rPr lang="en-US" dirty="0"/>
              <a:t>5 FDA posters</a:t>
            </a:r>
          </a:p>
          <a:p>
            <a:pPr lvl="1"/>
            <a:r>
              <a:rPr lang="en-US" dirty="0"/>
              <a:t>Illness Decision Guide</a:t>
            </a:r>
          </a:p>
          <a:p>
            <a:endParaRPr lang="en-US" dirty="0"/>
          </a:p>
          <a:p>
            <a:r>
              <a:rPr lang="en-US" dirty="0"/>
              <a:t>Food Establishment Food Safety Checklist</a:t>
            </a:r>
          </a:p>
          <a:p>
            <a:endParaRPr lang="en-US" dirty="0"/>
          </a:p>
          <a:p>
            <a:r>
              <a:rPr lang="en-US" dirty="0"/>
              <a:t>Self Inspection Checklist</a:t>
            </a:r>
          </a:p>
          <a:p>
            <a:endParaRPr lang="en-US" dirty="0"/>
          </a:p>
        </p:txBody>
      </p:sp>
    </p:spTree>
    <p:extLst>
      <p:ext uri="{BB962C8B-B14F-4D97-AF65-F5344CB8AC3E}">
        <p14:creationId xmlns:p14="http://schemas.microsoft.com/office/powerpoint/2010/main" val="2494879520"/>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457200" y="0"/>
            <a:ext cx="7924799" cy="6705600"/>
          </a:xfrm>
          <a:prstGeom prst="rect">
            <a:avLst/>
          </a:prstGeom>
        </p:spPr>
      </p:pic>
    </p:spTree>
    <p:extLst>
      <p:ext uri="{BB962C8B-B14F-4D97-AF65-F5344CB8AC3E}">
        <p14:creationId xmlns:p14="http://schemas.microsoft.com/office/powerpoint/2010/main" val="3414940456"/>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truths</a:t>
            </a:r>
          </a:p>
        </p:txBody>
      </p:sp>
      <p:sp>
        <p:nvSpPr>
          <p:cNvPr id="3" name="Content Placeholder 2"/>
          <p:cNvSpPr>
            <a:spLocks noGrp="1"/>
          </p:cNvSpPr>
          <p:nvPr>
            <p:ph idx="1"/>
          </p:nvPr>
        </p:nvSpPr>
        <p:spPr>
          <a:solidFill>
            <a:schemeClr val="bg1"/>
          </a:solidFill>
        </p:spPr>
        <p:txBody>
          <a:bodyPr>
            <a:normAutofit lnSpcReduction="10000"/>
          </a:bodyPr>
          <a:lstStyle/>
          <a:p>
            <a:r>
              <a:rPr lang="en-US" dirty="0"/>
              <a:t>Food service operators want happy customers</a:t>
            </a:r>
          </a:p>
          <a:p>
            <a:r>
              <a:rPr lang="en-US" dirty="0"/>
              <a:t>Operators don’t intend to make people ill</a:t>
            </a:r>
          </a:p>
          <a:p>
            <a:r>
              <a:rPr lang="en-US" dirty="0"/>
              <a:t>Health departments are responsible to investigate causes of illness in their jurisdictions</a:t>
            </a:r>
          </a:p>
          <a:p>
            <a:r>
              <a:rPr lang="en-US" dirty="0"/>
              <a:t>Investigators may solve an outbreak faster with your help-</a:t>
            </a:r>
          </a:p>
          <a:p>
            <a:r>
              <a:rPr lang="en-US" dirty="0"/>
              <a:t>May determine your firm is NOT the one that caused the problem</a:t>
            </a:r>
          </a:p>
          <a:p>
            <a:endParaRPr lang="en-US" dirty="0"/>
          </a:p>
        </p:txBody>
      </p:sp>
      <p:sp>
        <p:nvSpPr>
          <p:cNvPr id="4" name="Rectangle 3">
            <a:extLst>
              <a:ext uri="{FF2B5EF4-FFF2-40B4-BE49-F238E27FC236}">
                <a16:creationId xmlns:a16="http://schemas.microsoft.com/office/drawing/2014/main" id="{814E8449-C44D-4C99-AED4-297EBF89F0C8}"/>
              </a:ext>
            </a:extLst>
          </p:cNvPr>
          <p:cNvSpPr/>
          <p:nvPr/>
        </p:nvSpPr>
        <p:spPr>
          <a:xfrm rot="-1200000">
            <a:off x="926803" y="1702633"/>
            <a:ext cx="7297874" cy="3416320"/>
          </a:xfrm>
          <a:prstGeom prst="rect">
            <a:avLst/>
          </a:prstGeom>
          <a:solidFill>
            <a:schemeClr val="tx1">
              <a:lumMod val="60000"/>
              <a:lumOff val="40000"/>
            </a:schemeClr>
          </a:solidFill>
          <a:ln w="38100">
            <a:solidFill>
              <a:schemeClr val="tx1"/>
            </a:solidFill>
          </a:ln>
        </p:spPr>
        <p:txBody>
          <a:bodyPr wrap="square" lIns="91440" tIns="45720" rIns="91440" bIns="45720">
            <a:spAutoFit/>
          </a:bodyPr>
          <a:lstStyle/>
          <a:p>
            <a:pPr algn="ctr"/>
            <a:r>
              <a:rPr lang="en-US" sz="5400" b="1" cap="none" spc="0" dirty="0">
                <a:ln w="12700">
                  <a:solidFill>
                    <a:schemeClr val="accent1"/>
                  </a:solidFill>
                  <a:prstDash val="solid"/>
                </a:ln>
                <a:solidFill>
                  <a:srgbClr val="FF0000"/>
                </a:solidFill>
                <a:effectLst>
                  <a:outerShdw dist="38100" dir="2640000" algn="bl" rotWithShape="0">
                    <a:schemeClr val="accent1"/>
                  </a:outerShdw>
                </a:effectLst>
              </a:rPr>
              <a:t>Protect your customers</a:t>
            </a:r>
          </a:p>
          <a:p>
            <a:pPr algn="ctr"/>
            <a:r>
              <a:rPr lang="en-US" sz="5400" b="1" dirty="0">
                <a:ln w="12700">
                  <a:solidFill>
                    <a:schemeClr val="accent1"/>
                  </a:solidFill>
                  <a:prstDash val="solid"/>
                </a:ln>
                <a:solidFill>
                  <a:srgbClr val="FF0000"/>
                </a:solidFill>
                <a:effectLst>
                  <a:outerShdw dist="38100" dir="2640000" algn="bl" rotWithShape="0">
                    <a:schemeClr val="accent1"/>
                  </a:outerShdw>
                </a:effectLst>
              </a:rPr>
              <a:t>Protect your bottom line</a:t>
            </a:r>
            <a:endParaRPr lang="en-US" sz="54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7723777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you do?</a:t>
            </a:r>
          </a:p>
        </p:txBody>
      </p:sp>
      <p:sp>
        <p:nvSpPr>
          <p:cNvPr id="3" name="Content Placeholder 2"/>
          <p:cNvSpPr>
            <a:spLocks noGrp="1"/>
          </p:cNvSpPr>
          <p:nvPr>
            <p:ph idx="1"/>
          </p:nvPr>
        </p:nvSpPr>
        <p:spPr/>
        <p:txBody>
          <a:bodyPr/>
          <a:lstStyle/>
          <a:p>
            <a:r>
              <a:rPr lang="en-US" sz="2800" dirty="0"/>
              <a:t>Educate yourself and staff on safe food handling-how and why</a:t>
            </a:r>
          </a:p>
          <a:p>
            <a:endParaRPr lang="en-US" sz="2800" dirty="0"/>
          </a:p>
          <a:p>
            <a:r>
              <a:rPr lang="en-US" sz="2800" dirty="0"/>
              <a:t>Work cooperatively with health department</a:t>
            </a:r>
          </a:p>
          <a:p>
            <a:endParaRPr lang="en-US" sz="2800" dirty="0"/>
          </a:p>
          <a:p>
            <a:r>
              <a:rPr lang="en-US" sz="2800" dirty="0"/>
              <a:t>Be proactive on complaints and reports of illness</a:t>
            </a:r>
          </a:p>
          <a:p>
            <a:endParaRPr lang="en-US" sz="2800" dirty="0"/>
          </a:p>
          <a:p>
            <a:r>
              <a:rPr lang="en-US" sz="2800" dirty="0"/>
              <a:t>Familiarity with Industry Guidelines BEFORE a crisis hits</a:t>
            </a:r>
          </a:p>
        </p:txBody>
      </p:sp>
    </p:spTree>
    <p:extLst>
      <p:ext uri="{BB962C8B-B14F-4D97-AF65-F5344CB8AC3E}">
        <p14:creationId xmlns:p14="http://schemas.microsoft.com/office/powerpoint/2010/main" val="38181612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2" name="Picture 1"/>
          <p:cNvPicPr>
            <a:picLocks noChangeAspect="1"/>
          </p:cNvPicPr>
          <p:nvPr/>
        </p:nvPicPr>
        <p:blipFill>
          <a:blip r:embed="rId3"/>
          <a:stretch>
            <a:fillRect/>
          </a:stretch>
        </p:blipFill>
        <p:spPr>
          <a:xfrm>
            <a:off x="0" y="1"/>
            <a:ext cx="9144000" cy="6810374"/>
          </a:xfrm>
          <a:prstGeom prst="rect">
            <a:avLst/>
          </a:prstGeom>
        </p:spPr>
      </p:pic>
      <p:sp>
        <p:nvSpPr>
          <p:cNvPr id="3" name="TextBox 2"/>
          <p:cNvSpPr txBox="1"/>
          <p:nvPr/>
        </p:nvSpPr>
        <p:spPr>
          <a:xfrm>
            <a:off x="1828800" y="6096000"/>
            <a:ext cx="3962400" cy="369332"/>
          </a:xfrm>
          <a:prstGeom prst="rect">
            <a:avLst/>
          </a:prstGeom>
          <a:noFill/>
        </p:spPr>
        <p:txBody>
          <a:bodyPr wrap="square" rtlCol="0">
            <a:spAutoFit/>
          </a:bodyPr>
          <a:lstStyle/>
          <a:p>
            <a:r>
              <a:rPr lang="en-US" dirty="0">
                <a:hlinkClick r:id="rId4"/>
              </a:rPr>
              <a:t>http://www.neha.org/ifiit/index.html</a:t>
            </a:r>
            <a:r>
              <a:rPr lang="en-US" dirty="0"/>
              <a:t> </a:t>
            </a:r>
          </a:p>
        </p:txBody>
      </p:sp>
    </p:spTree>
    <p:extLst>
      <p:ext uri="{BB962C8B-B14F-4D97-AF65-F5344CB8AC3E}">
        <p14:creationId xmlns:p14="http://schemas.microsoft.com/office/powerpoint/2010/main" val="1002973047"/>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215792B7-77EF-43CD-8D9E-52132D42A5FA}"/>
              </a:ext>
            </a:extLst>
          </p:cNvPr>
          <p:cNvSpPr>
            <a:spLocks noGrp="1" noChangeArrowheads="1"/>
          </p:cNvSpPr>
          <p:nvPr>
            <p:ph type="title"/>
          </p:nvPr>
        </p:nvSpPr>
        <p:spPr/>
        <p:txBody>
          <a:bodyPr/>
          <a:lstStyle/>
          <a:p>
            <a:r>
              <a:rPr lang="en-US" altLang="en-US" sz="3600" dirty="0"/>
              <a:t>For more information about CIFOR Guidelines</a:t>
            </a:r>
          </a:p>
        </p:txBody>
      </p:sp>
      <p:sp>
        <p:nvSpPr>
          <p:cNvPr id="24579" name="Content Placeholder 1">
            <a:extLst>
              <a:ext uri="{FF2B5EF4-FFF2-40B4-BE49-F238E27FC236}">
                <a16:creationId xmlns:a16="http://schemas.microsoft.com/office/drawing/2014/main" id="{C510923C-85FE-456D-A2C5-3FD2B1C23B14}"/>
              </a:ext>
            </a:extLst>
          </p:cNvPr>
          <p:cNvSpPr>
            <a:spLocks noGrp="1" noChangeArrowheads="1"/>
          </p:cNvSpPr>
          <p:nvPr>
            <p:ph idx="1"/>
          </p:nvPr>
        </p:nvSpPr>
        <p:spPr>
          <a:xfrm>
            <a:off x="762000" y="990600"/>
            <a:ext cx="7467600" cy="4114800"/>
          </a:xfrm>
        </p:spPr>
        <p:txBody>
          <a:bodyPr/>
          <a:lstStyle/>
          <a:p>
            <a:pPr marL="0" indent="0">
              <a:buFontTx/>
              <a:buNone/>
            </a:pPr>
            <a:endParaRPr lang="en-US" altLang="en-US" sz="2400" dirty="0"/>
          </a:p>
          <a:p>
            <a:pPr marL="0" indent="0">
              <a:buFontTx/>
              <a:buNone/>
            </a:pPr>
            <a:endParaRPr lang="en-US" altLang="en-US" sz="2400" dirty="0"/>
          </a:p>
          <a:p>
            <a:pPr marL="0" indent="0">
              <a:buFontTx/>
              <a:buNone/>
            </a:pPr>
            <a:r>
              <a:rPr lang="en-US" altLang="en-US" dirty="0"/>
              <a:t>CIFOR Industry Guidelines </a:t>
            </a:r>
          </a:p>
          <a:p>
            <a:pPr marL="0" indent="0">
              <a:buFontTx/>
              <a:buNone/>
            </a:pPr>
            <a:r>
              <a:rPr lang="en-US" altLang="en-US" dirty="0">
                <a:hlinkClick r:id="rId3"/>
              </a:rPr>
              <a:t>http://cifor.us/products/industry</a:t>
            </a:r>
            <a:r>
              <a:rPr lang="en-US" altLang="en-US" dirty="0"/>
              <a:t> </a:t>
            </a:r>
          </a:p>
          <a:p>
            <a:pPr marL="0" indent="0">
              <a:buFontTx/>
              <a:buNone/>
            </a:pPr>
            <a:endParaRPr lang="en-US" altLang="en-US" dirty="0"/>
          </a:p>
          <a:p>
            <a:pPr marL="0" indent="0">
              <a:buFontTx/>
              <a:buNone/>
            </a:pPr>
            <a:r>
              <a:rPr lang="en-US" altLang="en-US" dirty="0"/>
              <a:t>For more information, contact: </a:t>
            </a:r>
          </a:p>
          <a:p>
            <a:pPr marL="0" indent="0">
              <a:buFontTx/>
              <a:buNone/>
            </a:pPr>
            <a:r>
              <a:rPr lang="en-US" altLang="en-US" dirty="0"/>
              <a:t>Lisa Hainstock</a:t>
            </a:r>
          </a:p>
          <a:p>
            <a:pPr marL="0" indent="0">
              <a:buFontTx/>
              <a:buNone/>
            </a:pPr>
            <a:r>
              <a:rPr lang="en-US" altLang="en-US" dirty="0">
                <a:hlinkClick r:id="rId4"/>
              </a:rPr>
              <a:t>hainstockl@Michigan.gov</a:t>
            </a:r>
            <a:r>
              <a:rPr lang="en-US" altLang="en-US" dirty="0"/>
              <a:t> </a:t>
            </a:r>
          </a:p>
        </p:txBody>
      </p:sp>
    </p:spTree>
    <p:extLst>
      <p:ext uri="{BB962C8B-B14F-4D97-AF65-F5344CB8AC3E}">
        <p14:creationId xmlns:p14="http://schemas.microsoft.com/office/powerpoint/2010/main" val="175692433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Think foodborne illnesses can never happen in your firm?</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24194650"/>
              </p:ext>
            </p:extLst>
          </p:nvPr>
        </p:nvGraphicFramePr>
        <p:xfrm>
          <a:off x="228599" y="1828800"/>
          <a:ext cx="8686800" cy="4759960"/>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370840">
                <a:tc>
                  <a:txBody>
                    <a:bodyPr/>
                    <a:lstStyle/>
                    <a:p>
                      <a:r>
                        <a:rPr lang="en-US" dirty="0"/>
                        <a:t>SOURCE</a:t>
                      </a:r>
                    </a:p>
                  </a:txBody>
                  <a:tcPr/>
                </a:tc>
                <a:tc>
                  <a:txBody>
                    <a:bodyPr/>
                    <a:lstStyle/>
                    <a:p>
                      <a:r>
                        <a:rPr lang="en-US" dirty="0"/>
                        <a:t>PATHOGEN</a:t>
                      </a:r>
                    </a:p>
                  </a:txBody>
                  <a:tcPr/>
                </a:tc>
                <a:tc>
                  <a:txBody>
                    <a:bodyPr/>
                    <a:lstStyle/>
                    <a:p>
                      <a:r>
                        <a:rPr lang="en-US" dirty="0"/>
                        <a:t>FOOD</a:t>
                      </a:r>
                    </a:p>
                  </a:txBody>
                  <a:tcPr/>
                </a:tc>
                <a:tc>
                  <a:txBody>
                    <a:bodyPr/>
                    <a:lstStyle/>
                    <a:p>
                      <a:r>
                        <a:rPr lang="en-US" dirty="0"/>
                        <a:t>AFFECTED</a:t>
                      </a:r>
                    </a:p>
                  </a:txBody>
                  <a:tcPr/>
                </a:tc>
                <a:tc>
                  <a:txBody>
                    <a:bodyPr/>
                    <a:lstStyle/>
                    <a:p>
                      <a:r>
                        <a:rPr lang="en-US" dirty="0"/>
                        <a:t>COST</a:t>
                      </a:r>
                    </a:p>
                  </a:txBody>
                  <a:tcPr/>
                </a:tc>
                <a:extLst>
                  <a:ext uri="{0D108BD9-81ED-4DB2-BD59-A6C34878D82A}">
                    <a16:rowId xmlns:a16="http://schemas.microsoft.com/office/drawing/2014/main" val="10000"/>
                  </a:ext>
                </a:extLst>
              </a:tr>
              <a:tr h="370840">
                <a:tc>
                  <a:txBody>
                    <a:bodyPr/>
                    <a:lstStyle/>
                    <a:p>
                      <a:r>
                        <a:rPr lang="en-US" dirty="0"/>
                        <a:t>Processor/Restaurants</a:t>
                      </a:r>
                      <a:r>
                        <a:rPr lang="en-US" baseline="0" dirty="0"/>
                        <a:t> (1993)</a:t>
                      </a:r>
                      <a:endParaRPr lang="en-US" dirty="0"/>
                    </a:p>
                  </a:txBody>
                  <a:tcPr/>
                </a:tc>
                <a:tc>
                  <a:txBody>
                    <a:bodyPr/>
                    <a:lstStyle/>
                    <a:p>
                      <a:r>
                        <a:rPr lang="en-US" dirty="0"/>
                        <a:t>E..</a:t>
                      </a:r>
                      <a:r>
                        <a:rPr lang="en-US" baseline="0" dirty="0"/>
                        <a:t> Coli O157</a:t>
                      </a:r>
                      <a:endParaRPr lang="en-US" dirty="0"/>
                    </a:p>
                  </a:txBody>
                  <a:tcPr/>
                </a:tc>
                <a:tc>
                  <a:txBody>
                    <a:bodyPr/>
                    <a:lstStyle/>
                    <a:p>
                      <a:r>
                        <a:rPr lang="en-US" dirty="0"/>
                        <a:t>Ground Beef</a:t>
                      </a:r>
                    </a:p>
                  </a:txBody>
                  <a:tcPr/>
                </a:tc>
                <a:tc>
                  <a:txBody>
                    <a:bodyPr/>
                    <a:lstStyle/>
                    <a:p>
                      <a:r>
                        <a:rPr lang="en-US" dirty="0"/>
                        <a:t>-73 stores</a:t>
                      </a:r>
                    </a:p>
                    <a:p>
                      <a:r>
                        <a:rPr lang="en-US" dirty="0"/>
                        <a:t>-500+ cases ill</a:t>
                      </a:r>
                    </a:p>
                    <a:p>
                      <a:r>
                        <a:rPr lang="en-US" dirty="0"/>
                        <a:t>-4 deaths</a:t>
                      </a:r>
                    </a:p>
                  </a:txBody>
                  <a:tcPr/>
                </a:tc>
                <a:tc>
                  <a:txBody>
                    <a:bodyPr/>
                    <a:lstStyle/>
                    <a:p>
                      <a:r>
                        <a:rPr lang="en-US" dirty="0"/>
                        <a:t>$160 million</a:t>
                      </a:r>
                    </a:p>
                    <a:p>
                      <a:r>
                        <a:rPr lang="en-US" dirty="0"/>
                        <a:t>(lost w.in 18 months following outbreak</a:t>
                      </a:r>
                    </a:p>
                  </a:txBody>
                  <a:tcPr/>
                </a:tc>
                <a:extLst>
                  <a:ext uri="{0D108BD9-81ED-4DB2-BD59-A6C34878D82A}">
                    <a16:rowId xmlns:a16="http://schemas.microsoft.com/office/drawing/2014/main" val="10001"/>
                  </a:ext>
                </a:extLst>
              </a:tr>
              <a:tr h="370840">
                <a:tc>
                  <a:txBody>
                    <a:bodyPr/>
                    <a:lstStyle/>
                    <a:p>
                      <a:r>
                        <a:rPr lang="en-US" dirty="0"/>
                        <a:t>Processor</a:t>
                      </a:r>
                    </a:p>
                    <a:p>
                      <a:r>
                        <a:rPr lang="en-US" dirty="0"/>
                        <a:t>(2009)</a:t>
                      </a:r>
                    </a:p>
                  </a:txBody>
                  <a:tcPr/>
                </a:tc>
                <a:tc>
                  <a:txBody>
                    <a:bodyPr/>
                    <a:lstStyle/>
                    <a:p>
                      <a:r>
                        <a:rPr lang="en-US" dirty="0"/>
                        <a:t>Salmonella </a:t>
                      </a:r>
                    </a:p>
                  </a:txBody>
                  <a:tcPr/>
                </a:tc>
                <a:tc>
                  <a:txBody>
                    <a:bodyPr/>
                    <a:lstStyle/>
                    <a:p>
                      <a:r>
                        <a:rPr lang="en-US" dirty="0"/>
                        <a:t>Peanut Butter</a:t>
                      </a:r>
                    </a:p>
                  </a:txBody>
                  <a:tcPr/>
                </a:tc>
                <a:tc>
                  <a:txBody>
                    <a:bodyPr/>
                    <a:lstStyle/>
                    <a:p>
                      <a:r>
                        <a:rPr lang="en-US" dirty="0"/>
                        <a:t>-43 states</a:t>
                      </a:r>
                    </a:p>
                    <a:p>
                      <a:r>
                        <a:rPr lang="en-US" dirty="0"/>
                        <a:t>-700+</a:t>
                      </a:r>
                      <a:r>
                        <a:rPr lang="en-US" baseline="0" dirty="0"/>
                        <a:t> cases ill</a:t>
                      </a:r>
                    </a:p>
                    <a:p>
                      <a:r>
                        <a:rPr lang="en-US" baseline="0" dirty="0"/>
                        <a:t>-9 deaths</a:t>
                      </a:r>
                      <a:endParaRPr lang="en-US" dirty="0"/>
                    </a:p>
                    <a:p>
                      <a:endParaRPr lang="en-US" dirty="0"/>
                    </a:p>
                  </a:txBody>
                  <a:tcPr/>
                </a:tc>
                <a:tc>
                  <a:txBody>
                    <a:bodyPr/>
                    <a:lstStyle/>
                    <a:p>
                      <a:r>
                        <a:rPr lang="en-US" dirty="0"/>
                        <a:t>$1 Billion+</a:t>
                      </a:r>
                    </a:p>
                    <a:p>
                      <a:r>
                        <a:rPr lang="en-US" dirty="0"/>
                        <a:t>(under-estimated)</a:t>
                      </a:r>
                    </a:p>
                  </a:txBody>
                  <a:tcPr/>
                </a:tc>
                <a:extLst>
                  <a:ext uri="{0D108BD9-81ED-4DB2-BD59-A6C34878D82A}">
                    <a16:rowId xmlns:a16="http://schemas.microsoft.com/office/drawing/2014/main" val="10002"/>
                  </a:ext>
                </a:extLst>
              </a:tr>
              <a:tr h="370840">
                <a:tc>
                  <a:txBody>
                    <a:bodyPr/>
                    <a:lstStyle/>
                    <a:p>
                      <a:r>
                        <a:rPr lang="en-US" dirty="0"/>
                        <a:t>Importer</a:t>
                      </a:r>
                    </a:p>
                    <a:p>
                      <a:r>
                        <a:rPr lang="en-US" dirty="0"/>
                        <a:t>(2008)</a:t>
                      </a:r>
                    </a:p>
                  </a:txBody>
                  <a:tcPr/>
                </a:tc>
                <a:tc>
                  <a:txBody>
                    <a:bodyPr/>
                    <a:lstStyle/>
                    <a:p>
                      <a:r>
                        <a:rPr lang="en-US" dirty="0"/>
                        <a:t>Salmonella</a:t>
                      </a:r>
                    </a:p>
                  </a:txBody>
                  <a:tcPr/>
                </a:tc>
                <a:tc>
                  <a:txBody>
                    <a:bodyPr/>
                    <a:lstStyle/>
                    <a:p>
                      <a:r>
                        <a:rPr lang="en-US" dirty="0"/>
                        <a:t>Peppers (first believed to be tomatoes)</a:t>
                      </a:r>
                    </a:p>
                  </a:txBody>
                  <a:tcPr/>
                </a:tc>
                <a:tc>
                  <a:txBody>
                    <a:bodyPr/>
                    <a:lstStyle/>
                    <a:p>
                      <a:r>
                        <a:rPr lang="en-US" dirty="0"/>
                        <a:t>-43 states</a:t>
                      </a:r>
                      <a:r>
                        <a:rPr lang="en-US" baseline="0" dirty="0"/>
                        <a:t> and DC</a:t>
                      </a:r>
                      <a:endParaRPr lang="en-US" dirty="0"/>
                    </a:p>
                    <a:p>
                      <a:r>
                        <a:rPr lang="en-US" dirty="0"/>
                        <a:t>-1,442 cases</a:t>
                      </a:r>
                    </a:p>
                    <a:p>
                      <a:r>
                        <a:rPr lang="en-US" dirty="0"/>
                        <a:t>-2 deaths</a:t>
                      </a:r>
                      <a:r>
                        <a:rPr lang="en-US" baseline="0" dirty="0"/>
                        <a:t> </a:t>
                      </a:r>
                      <a:endParaRPr lang="en-US" dirty="0"/>
                    </a:p>
                  </a:txBody>
                  <a:tcPr/>
                </a:tc>
                <a:tc>
                  <a:txBody>
                    <a:bodyPr/>
                    <a:lstStyle/>
                    <a:p>
                      <a:r>
                        <a:rPr lang="en-US" dirty="0"/>
                        <a:t>$300 million</a:t>
                      </a:r>
                    </a:p>
                    <a:p>
                      <a:r>
                        <a:rPr lang="en-US" dirty="0"/>
                        <a:t>(loss to farmers,</a:t>
                      </a:r>
                      <a:r>
                        <a:rPr lang="en-US" baseline="0" dirty="0"/>
                        <a:t> farm workers, distributor, retailers)</a:t>
                      </a:r>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2053786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a:xfrm>
            <a:off x="455762" y="1066800"/>
            <a:ext cx="8229600" cy="5287963"/>
          </a:xfrm>
        </p:spPr>
        <p:txBody>
          <a:bodyPr>
            <a:normAutofit/>
          </a:bodyPr>
          <a:lstStyle/>
          <a:p>
            <a:pPr marL="355600">
              <a:buClr>
                <a:srgbClr val="171717"/>
              </a:buClr>
              <a:buSzPct val="109375"/>
              <a:buFont typeface="Wingdings"/>
              <a:buChar char=""/>
              <a:tabLst>
                <a:tab pos="355600" algn="l"/>
              </a:tabLst>
            </a:pPr>
            <a:r>
              <a:rPr lang="en-US" dirty="0">
                <a:latin typeface="Arial"/>
                <a:cs typeface="Arial"/>
              </a:rPr>
              <a:t>F</a:t>
            </a:r>
            <a:r>
              <a:rPr lang="en-US" spc="-10" dirty="0">
                <a:latin typeface="Arial"/>
                <a:cs typeface="Arial"/>
              </a:rPr>
              <a:t>o</a:t>
            </a:r>
            <a:r>
              <a:rPr lang="en-US" dirty="0">
                <a:latin typeface="Arial"/>
                <a:cs typeface="Arial"/>
              </a:rPr>
              <a:t>o</a:t>
            </a:r>
            <a:r>
              <a:rPr lang="en-US" spc="-15" dirty="0">
                <a:latin typeface="Arial"/>
                <a:cs typeface="Arial"/>
              </a:rPr>
              <a:t>d</a:t>
            </a:r>
            <a:r>
              <a:rPr lang="en-US" dirty="0">
                <a:latin typeface="Arial"/>
                <a:cs typeface="Arial"/>
              </a:rPr>
              <a:t>b</a:t>
            </a:r>
            <a:r>
              <a:rPr lang="en-US" spc="-15" dirty="0">
                <a:latin typeface="Arial"/>
                <a:cs typeface="Arial"/>
              </a:rPr>
              <a:t>o</a:t>
            </a:r>
            <a:r>
              <a:rPr lang="en-US" dirty="0">
                <a:latin typeface="Arial"/>
                <a:cs typeface="Arial"/>
              </a:rPr>
              <a:t>rne</a:t>
            </a:r>
            <a:r>
              <a:rPr lang="en-US" spc="-40" dirty="0">
                <a:latin typeface="Arial"/>
                <a:cs typeface="Arial"/>
              </a:rPr>
              <a:t> </a:t>
            </a:r>
            <a:r>
              <a:rPr lang="en-US" dirty="0">
                <a:latin typeface="Arial"/>
                <a:cs typeface="Arial"/>
              </a:rPr>
              <a:t>Il</a:t>
            </a:r>
            <a:r>
              <a:rPr lang="en-US" spc="-10" dirty="0">
                <a:latin typeface="Arial"/>
                <a:cs typeface="Arial"/>
              </a:rPr>
              <a:t>l</a:t>
            </a:r>
            <a:r>
              <a:rPr lang="en-US" dirty="0">
                <a:latin typeface="Arial"/>
                <a:cs typeface="Arial"/>
              </a:rPr>
              <a:t>n</a:t>
            </a:r>
            <a:r>
              <a:rPr lang="en-US" spc="-15" dirty="0">
                <a:latin typeface="Arial"/>
                <a:cs typeface="Arial"/>
              </a:rPr>
              <a:t>e</a:t>
            </a:r>
            <a:r>
              <a:rPr lang="en-US" dirty="0">
                <a:latin typeface="Arial"/>
                <a:cs typeface="Arial"/>
              </a:rPr>
              <a:t>ss</a:t>
            </a:r>
          </a:p>
          <a:p>
            <a:pPr marL="756285" lvl="1" indent="-286385">
              <a:lnSpc>
                <a:spcPct val="100000"/>
              </a:lnSpc>
              <a:spcBef>
                <a:spcPts val="1535"/>
              </a:spcBef>
              <a:buClr>
                <a:srgbClr val="D1D1D1"/>
              </a:buClr>
              <a:buSzPct val="109375"/>
              <a:buFont typeface="Arial"/>
              <a:buChar char="•"/>
              <a:tabLst>
                <a:tab pos="756920" algn="l"/>
              </a:tabLst>
            </a:pPr>
            <a:r>
              <a:rPr lang="en-US" dirty="0">
                <a:latin typeface="Arial"/>
                <a:cs typeface="Arial"/>
              </a:rPr>
              <a:t>Ill</a:t>
            </a:r>
            <a:r>
              <a:rPr lang="en-US" spc="-20" dirty="0">
                <a:latin typeface="Arial"/>
                <a:cs typeface="Arial"/>
              </a:rPr>
              <a:t>n</a:t>
            </a:r>
            <a:r>
              <a:rPr lang="en-US" dirty="0">
                <a:latin typeface="Arial"/>
                <a:cs typeface="Arial"/>
              </a:rPr>
              <a:t>ess </a:t>
            </a:r>
            <a:r>
              <a:rPr lang="en-US" spc="-10" dirty="0">
                <a:latin typeface="Arial"/>
                <a:cs typeface="Arial"/>
              </a:rPr>
              <a:t>t</a:t>
            </a:r>
            <a:r>
              <a:rPr lang="en-US" dirty="0">
                <a:latin typeface="Arial"/>
                <a:cs typeface="Arial"/>
              </a:rPr>
              <a:t>ra</a:t>
            </a:r>
            <a:r>
              <a:rPr lang="en-US" spc="-10" dirty="0">
                <a:latin typeface="Arial"/>
                <a:cs typeface="Arial"/>
              </a:rPr>
              <a:t>n</a:t>
            </a:r>
            <a:r>
              <a:rPr lang="en-US" dirty="0">
                <a:latin typeface="Arial"/>
                <a:cs typeface="Arial"/>
              </a:rPr>
              <a:t>smitt</a:t>
            </a:r>
            <a:r>
              <a:rPr lang="en-US" spc="-15" dirty="0">
                <a:latin typeface="Arial"/>
                <a:cs typeface="Arial"/>
              </a:rPr>
              <a:t>e</a:t>
            </a:r>
            <a:r>
              <a:rPr lang="en-US" dirty="0">
                <a:latin typeface="Arial"/>
                <a:cs typeface="Arial"/>
              </a:rPr>
              <a:t>d</a:t>
            </a:r>
            <a:r>
              <a:rPr lang="en-US" spc="-20" dirty="0">
                <a:latin typeface="Arial"/>
                <a:cs typeface="Arial"/>
              </a:rPr>
              <a:t> </a:t>
            </a:r>
            <a:r>
              <a:rPr lang="en-US" dirty="0">
                <a:latin typeface="Arial"/>
                <a:cs typeface="Arial"/>
              </a:rPr>
              <a:t>to</a:t>
            </a:r>
            <a:r>
              <a:rPr lang="en-US" spc="-10" dirty="0">
                <a:latin typeface="Arial"/>
                <a:cs typeface="Arial"/>
              </a:rPr>
              <a:t> </a:t>
            </a:r>
            <a:r>
              <a:rPr lang="en-US" dirty="0">
                <a:latin typeface="Arial"/>
                <a:cs typeface="Arial"/>
              </a:rPr>
              <a:t>p</a:t>
            </a:r>
            <a:r>
              <a:rPr lang="en-US" spc="-10" dirty="0">
                <a:latin typeface="Arial"/>
                <a:cs typeface="Arial"/>
              </a:rPr>
              <a:t>e</a:t>
            </a:r>
            <a:r>
              <a:rPr lang="en-US" dirty="0">
                <a:latin typeface="Arial"/>
                <a:cs typeface="Arial"/>
              </a:rPr>
              <a:t>o</a:t>
            </a:r>
            <a:r>
              <a:rPr lang="en-US" spc="-10" dirty="0">
                <a:latin typeface="Arial"/>
                <a:cs typeface="Arial"/>
              </a:rPr>
              <a:t>p</a:t>
            </a:r>
            <a:r>
              <a:rPr lang="en-US" dirty="0">
                <a:latin typeface="Arial"/>
                <a:cs typeface="Arial"/>
              </a:rPr>
              <a:t>le</a:t>
            </a:r>
            <a:r>
              <a:rPr lang="en-US" spc="-15" dirty="0">
                <a:latin typeface="Arial"/>
                <a:cs typeface="Arial"/>
              </a:rPr>
              <a:t> </a:t>
            </a:r>
            <a:r>
              <a:rPr lang="en-US" dirty="0">
                <a:latin typeface="Arial"/>
                <a:cs typeface="Arial"/>
              </a:rPr>
              <a:t>by </a:t>
            </a:r>
            <a:r>
              <a:rPr lang="en-US" sz="2800" dirty="0">
                <a:latin typeface="Arial"/>
                <a:cs typeface="Arial"/>
              </a:rPr>
              <a:t>f</a:t>
            </a:r>
            <a:r>
              <a:rPr lang="en-US" sz="2800" spc="-10" dirty="0">
                <a:latin typeface="Arial"/>
                <a:cs typeface="Arial"/>
              </a:rPr>
              <a:t>o</a:t>
            </a:r>
            <a:r>
              <a:rPr lang="en-US" sz="2800" dirty="0">
                <a:latin typeface="Arial"/>
                <a:cs typeface="Arial"/>
              </a:rPr>
              <a:t>od</a:t>
            </a:r>
          </a:p>
          <a:p>
            <a:pPr marL="756285" lvl="1" indent="-286385">
              <a:lnSpc>
                <a:spcPct val="100000"/>
              </a:lnSpc>
              <a:spcBef>
                <a:spcPts val="1535"/>
              </a:spcBef>
              <a:buClr>
                <a:srgbClr val="D1D1D1"/>
              </a:buClr>
              <a:buSzPct val="109375"/>
              <a:buFont typeface="Arial"/>
              <a:buChar char="•"/>
              <a:tabLst>
                <a:tab pos="756920" algn="l"/>
              </a:tabLst>
            </a:pPr>
            <a:endParaRPr lang="en-US" sz="2800" dirty="0">
              <a:latin typeface="Arial"/>
              <a:cs typeface="Arial"/>
            </a:endParaRPr>
          </a:p>
          <a:p>
            <a:pPr marL="355600">
              <a:spcBef>
                <a:spcPts val="1535"/>
              </a:spcBef>
              <a:buClr>
                <a:srgbClr val="171717"/>
              </a:buClr>
              <a:buSzPct val="109375"/>
              <a:buFont typeface="Wingdings"/>
              <a:buChar char=""/>
              <a:tabLst>
                <a:tab pos="355600" algn="l"/>
              </a:tabLst>
            </a:pPr>
            <a:r>
              <a:rPr lang="en-US" dirty="0">
                <a:latin typeface="Arial"/>
                <a:cs typeface="Arial"/>
              </a:rPr>
              <a:t>Fo</a:t>
            </a:r>
            <a:r>
              <a:rPr lang="en-US" spc="-15" dirty="0">
                <a:latin typeface="Arial"/>
                <a:cs typeface="Arial"/>
              </a:rPr>
              <a:t>o</a:t>
            </a:r>
            <a:r>
              <a:rPr lang="en-US" dirty="0">
                <a:latin typeface="Arial"/>
                <a:cs typeface="Arial"/>
              </a:rPr>
              <a:t>d</a:t>
            </a:r>
            <a:r>
              <a:rPr lang="en-US" spc="-10" dirty="0">
                <a:latin typeface="Arial"/>
                <a:cs typeface="Arial"/>
              </a:rPr>
              <a:t>b</a:t>
            </a:r>
            <a:r>
              <a:rPr lang="en-US" dirty="0">
                <a:latin typeface="Arial"/>
                <a:cs typeface="Arial"/>
              </a:rPr>
              <a:t>or</a:t>
            </a:r>
            <a:r>
              <a:rPr lang="en-US" spc="-10" dirty="0">
                <a:latin typeface="Arial"/>
                <a:cs typeface="Arial"/>
              </a:rPr>
              <a:t>n</a:t>
            </a:r>
            <a:r>
              <a:rPr lang="en-US" dirty="0">
                <a:latin typeface="Arial"/>
                <a:cs typeface="Arial"/>
              </a:rPr>
              <a:t>e</a:t>
            </a:r>
            <a:r>
              <a:rPr lang="en-US" spc="-35" dirty="0">
                <a:latin typeface="Arial"/>
                <a:cs typeface="Arial"/>
              </a:rPr>
              <a:t> Disease </a:t>
            </a:r>
            <a:r>
              <a:rPr lang="en-US" dirty="0">
                <a:latin typeface="Arial"/>
                <a:cs typeface="Arial"/>
              </a:rPr>
              <a:t>Out</a:t>
            </a:r>
            <a:r>
              <a:rPr lang="en-US" spc="-10" dirty="0">
                <a:latin typeface="Arial"/>
                <a:cs typeface="Arial"/>
              </a:rPr>
              <a:t>b</a:t>
            </a:r>
            <a:r>
              <a:rPr lang="en-US" dirty="0">
                <a:latin typeface="Arial"/>
                <a:cs typeface="Arial"/>
              </a:rPr>
              <a:t>re</a:t>
            </a:r>
            <a:r>
              <a:rPr lang="en-US" spc="-10" dirty="0">
                <a:latin typeface="Arial"/>
                <a:cs typeface="Arial"/>
              </a:rPr>
              <a:t>a</a:t>
            </a:r>
            <a:r>
              <a:rPr lang="en-US" dirty="0">
                <a:latin typeface="Arial"/>
                <a:cs typeface="Arial"/>
              </a:rPr>
              <a:t>k </a:t>
            </a:r>
            <a:r>
              <a:rPr lang="en-US" sz="2000" dirty="0">
                <a:latin typeface="Arial"/>
                <a:cs typeface="Arial"/>
              </a:rPr>
              <a:t>(CDC, 2011)</a:t>
            </a:r>
          </a:p>
          <a:p>
            <a:pPr marL="355600">
              <a:spcBef>
                <a:spcPts val="1535"/>
              </a:spcBef>
              <a:buClr>
                <a:srgbClr val="171717"/>
              </a:buClr>
              <a:buSzPct val="109375"/>
              <a:buFont typeface="Wingdings"/>
              <a:buChar char=""/>
              <a:tabLst>
                <a:tab pos="355600" algn="l"/>
              </a:tabLst>
            </a:pPr>
            <a:endParaRPr lang="en-US" sz="2000" dirty="0">
              <a:latin typeface="Arial"/>
              <a:cs typeface="Arial"/>
            </a:endParaRPr>
          </a:p>
          <a:p>
            <a:pPr lvl="1"/>
            <a:r>
              <a:rPr lang="en-US" sz="2800" dirty="0"/>
              <a:t>two or more persons experience a similar illness after ingestion of a common food, and epidemiologic analysis implicates the food as the source of the illness</a:t>
            </a:r>
          </a:p>
        </p:txBody>
      </p:sp>
    </p:spTree>
    <p:extLst>
      <p:ext uri="{BB962C8B-B14F-4D97-AF65-F5344CB8AC3E}">
        <p14:creationId xmlns:p14="http://schemas.microsoft.com/office/powerpoint/2010/main" val="1352687952"/>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558800" y="198438"/>
            <a:ext cx="7975600" cy="1477962"/>
          </a:xfrm>
        </p:spPr>
        <p:txBody>
          <a:bodyPr/>
          <a:lstStyle/>
          <a:p>
            <a:pPr algn="l"/>
            <a:r>
              <a:rPr lang="en-US" altLang="en-US" sz="3200" dirty="0">
                <a:ea typeface="MS PGothic" panose="020B0600070205080204" pitchFamily="34" charset="-128"/>
              </a:rPr>
              <a:t>Incidence of Foodborne Diseases</a:t>
            </a:r>
          </a:p>
        </p:txBody>
      </p:sp>
      <p:sp>
        <p:nvSpPr>
          <p:cNvPr id="4100"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B7F192-6178-447D-B72C-37AADAD897AE}" type="slidenum">
              <a:rPr lang="en-US" altLang="en-US"/>
              <a:pPr eaLnBrk="1" hangingPunct="1"/>
              <a:t>5</a:t>
            </a:fld>
            <a:endParaRPr lang="en-US" altLang="en-US"/>
          </a:p>
        </p:txBody>
      </p:sp>
      <p:sp>
        <p:nvSpPr>
          <p:cNvPr id="4099" name="Text Box 8"/>
          <p:cNvSpPr txBox="1">
            <a:spLocks noChangeArrowheads="1"/>
          </p:cNvSpPr>
          <p:nvPr/>
        </p:nvSpPr>
        <p:spPr bwMode="auto">
          <a:xfrm>
            <a:off x="381000" y="846138"/>
            <a:ext cx="7978775" cy="435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10000"/>
              </a:spcBef>
              <a:buClr>
                <a:srgbClr val="00A94F"/>
              </a:buClr>
              <a:buFontTx/>
              <a:buChar char="•"/>
            </a:pPr>
            <a:endParaRPr lang="en-US" altLang="en-US" sz="2600" b="1" dirty="0">
              <a:solidFill>
                <a:srgbClr val="000000"/>
              </a:solidFill>
            </a:endParaRPr>
          </a:p>
          <a:p>
            <a:pPr>
              <a:spcBef>
                <a:spcPct val="10000"/>
              </a:spcBef>
              <a:buClr>
                <a:srgbClr val="00A94F"/>
              </a:buClr>
              <a:buFontTx/>
              <a:buChar char="•"/>
            </a:pPr>
            <a:endParaRPr lang="en-US" altLang="en-US" sz="2600" b="1" dirty="0">
              <a:solidFill>
                <a:srgbClr val="000000"/>
              </a:solidFill>
            </a:endParaRPr>
          </a:p>
          <a:p>
            <a:pPr>
              <a:spcBef>
                <a:spcPct val="10000"/>
              </a:spcBef>
              <a:buClr>
                <a:srgbClr val="00A94F"/>
              </a:buClr>
              <a:buFontTx/>
              <a:buChar char="•"/>
            </a:pPr>
            <a:r>
              <a:rPr lang="en-US" altLang="en-US" sz="2600" b="1" dirty="0">
                <a:solidFill>
                  <a:srgbClr val="000000"/>
                </a:solidFill>
              </a:rPr>
              <a:t>Every year in the U.S., foodborne diseases cause an estimated:</a:t>
            </a:r>
          </a:p>
          <a:p>
            <a:pPr lvl="1">
              <a:spcBef>
                <a:spcPct val="20000"/>
              </a:spcBef>
              <a:buClr>
                <a:srgbClr val="00A94F"/>
              </a:buClr>
              <a:buFontTx/>
              <a:buChar char="–"/>
            </a:pPr>
            <a:r>
              <a:rPr lang="en-US" altLang="en-US" sz="2400" b="1" dirty="0"/>
              <a:t>47.8 million illnesses</a:t>
            </a:r>
          </a:p>
          <a:p>
            <a:pPr lvl="1">
              <a:spcBef>
                <a:spcPct val="20000"/>
              </a:spcBef>
              <a:buClr>
                <a:srgbClr val="00A94F"/>
              </a:buClr>
              <a:buFontTx/>
              <a:buChar char="–"/>
            </a:pPr>
            <a:r>
              <a:rPr lang="en-US" altLang="en-US" sz="2400" b="1" dirty="0"/>
              <a:t>&gt;1,000 reported outbreaks</a:t>
            </a:r>
          </a:p>
          <a:p>
            <a:pPr lvl="1">
              <a:spcBef>
                <a:spcPct val="20000"/>
              </a:spcBef>
              <a:buClr>
                <a:srgbClr val="00A94F"/>
              </a:buClr>
              <a:buFontTx/>
              <a:buChar char="–"/>
            </a:pPr>
            <a:r>
              <a:rPr lang="en-US" altLang="en-US" sz="2400" b="1" dirty="0"/>
              <a:t>128,000 hospitalizations</a:t>
            </a:r>
          </a:p>
          <a:p>
            <a:pPr lvl="1">
              <a:spcBef>
                <a:spcPct val="20000"/>
              </a:spcBef>
              <a:buClr>
                <a:srgbClr val="00A94F"/>
              </a:buClr>
              <a:buFontTx/>
              <a:buChar char="–"/>
            </a:pPr>
            <a:r>
              <a:rPr lang="en-US" altLang="en-US" sz="2400" b="1" dirty="0"/>
              <a:t>3,000 deaths</a:t>
            </a:r>
          </a:p>
          <a:p>
            <a:pPr lvl="1">
              <a:spcBef>
                <a:spcPct val="20000"/>
              </a:spcBef>
              <a:buClr>
                <a:srgbClr val="00A94F"/>
              </a:buClr>
              <a:buFontTx/>
              <a:buChar char="–"/>
            </a:pPr>
            <a:r>
              <a:rPr lang="en-US" altLang="en-US" sz="2400" b="1" dirty="0"/>
              <a:t>52% of </a:t>
            </a:r>
            <a:r>
              <a:rPr lang="en-US" altLang="en-US" sz="2400" b="1" i="1" dirty="0">
                <a:solidFill>
                  <a:srgbClr val="00A94F"/>
                </a:solidFill>
              </a:rPr>
              <a:t>known</a:t>
            </a:r>
            <a:r>
              <a:rPr lang="en-US" altLang="en-US" sz="2400" b="1" dirty="0">
                <a:solidFill>
                  <a:srgbClr val="00A94F"/>
                </a:solidFill>
              </a:rPr>
              <a:t> </a:t>
            </a:r>
            <a:r>
              <a:rPr lang="en-US" altLang="en-US" sz="2400" b="1" dirty="0"/>
              <a:t>sources of foodborne illness occur in the retail setting</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487" y="2133600"/>
            <a:ext cx="2878137"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34918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4902200" y="5291138"/>
            <a:ext cx="3536950"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lnSpc>
                <a:spcPct val="85000"/>
              </a:lnSpc>
              <a:spcAft>
                <a:spcPct val="0"/>
              </a:spcAft>
              <a:buClr>
                <a:srgbClr val="104160"/>
              </a:buClr>
              <a:buSzPct val="90000"/>
              <a:buFont typeface="Monotype Sorts" pitchFamily="2" charset="2"/>
              <a:buNone/>
            </a:pPr>
            <a:r>
              <a:rPr lang="en-US" altLang="en-US">
                <a:solidFill>
                  <a:srgbClr val="FF0000"/>
                </a:solidFill>
              </a:rPr>
              <a:t>Population exposure</a:t>
            </a:r>
          </a:p>
        </p:txBody>
      </p:sp>
      <p:sp>
        <p:nvSpPr>
          <p:cNvPr id="43011" name="Text Box 4"/>
          <p:cNvSpPr txBox="1">
            <a:spLocks noChangeArrowheads="1"/>
          </p:cNvSpPr>
          <p:nvPr/>
        </p:nvSpPr>
        <p:spPr bwMode="auto">
          <a:xfrm>
            <a:off x="1562100" y="4972050"/>
            <a:ext cx="3505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spcAft>
                <a:spcPct val="0"/>
              </a:spcAft>
              <a:buClr>
                <a:srgbClr val="104160"/>
              </a:buClr>
              <a:buSzPct val="90000"/>
              <a:buFont typeface="Monotype Sorts" pitchFamily="2" charset="2"/>
              <a:buNone/>
            </a:pPr>
            <a:r>
              <a:rPr lang="en-US" altLang="en-US" b="0"/>
              <a:t>Person becomes ill</a:t>
            </a:r>
            <a:endParaRPr lang="en-US" altLang="en-US" b="0">
              <a:latin typeface="Times New Roman" panose="02020603050405020304" pitchFamily="18" charset="0"/>
            </a:endParaRPr>
          </a:p>
        </p:txBody>
      </p:sp>
      <p:sp>
        <p:nvSpPr>
          <p:cNvPr id="43012" name="Text Box 5"/>
          <p:cNvSpPr txBox="1">
            <a:spLocks noChangeArrowheads="1"/>
          </p:cNvSpPr>
          <p:nvPr/>
        </p:nvSpPr>
        <p:spPr bwMode="auto">
          <a:xfrm>
            <a:off x="1333500" y="4362450"/>
            <a:ext cx="38877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spcAft>
                <a:spcPct val="0"/>
              </a:spcAft>
              <a:buClr>
                <a:srgbClr val="104160"/>
              </a:buClr>
              <a:buSzPct val="90000"/>
              <a:buFont typeface="Monotype Sorts" pitchFamily="2" charset="2"/>
              <a:buNone/>
            </a:pPr>
            <a:r>
              <a:rPr lang="en-US" altLang="en-US" b="0"/>
              <a:t>Person seeks care</a:t>
            </a:r>
            <a:endParaRPr lang="en-US" altLang="en-US" b="0">
              <a:latin typeface="Times New Roman" panose="02020603050405020304" pitchFamily="18" charset="0"/>
            </a:endParaRPr>
          </a:p>
        </p:txBody>
      </p:sp>
      <p:sp>
        <p:nvSpPr>
          <p:cNvPr id="43013" name="Text Box 6"/>
          <p:cNvSpPr txBox="1">
            <a:spLocks noChangeArrowheads="1"/>
          </p:cNvSpPr>
          <p:nvPr/>
        </p:nvSpPr>
        <p:spPr bwMode="auto">
          <a:xfrm>
            <a:off x="1333500" y="3752850"/>
            <a:ext cx="40386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spcAft>
                <a:spcPct val="0"/>
              </a:spcAft>
              <a:buClr>
                <a:srgbClr val="104160"/>
              </a:buClr>
              <a:buSzPct val="90000"/>
              <a:buFont typeface="Monotype Sorts" pitchFamily="2" charset="2"/>
              <a:buNone/>
            </a:pPr>
            <a:r>
              <a:rPr lang="en-US" altLang="en-US" b="0" dirty="0"/>
              <a:t>Specimen obtained</a:t>
            </a:r>
            <a:endParaRPr lang="en-US" altLang="en-US" b="0" dirty="0">
              <a:latin typeface="Times New Roman" panose="02020603050405020304" pitchFamily="18" charset="0"/>
            </a:endParaRPr>
          </a:p>
        </p:txBody>
      </p:sp>
      <p:sp>
        <p:nvSpPr>
          <p:cNvPr id="43014" name="Text Box 7"/>
          <p:cNvSpPr txBox="1">
            <a:spLocks noChangeArrowheads="1"/>
          </p:cNvSpPr>
          <p:nvPr/>
        </p:nvSpPr>
        <p:spPr bwMode="auto">
          <a:xfrm>
            <a:off x="1257300" y="3143250"/>
            <a:ext cx="425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spcAft>
                <a:spcPct val="0"/>
              </a:spcAft>
              <a:buClr>
                <a:srgbClr val="104160"/>
              </a:buClr>
              <a:buSzPct val="90000"/>
              <a:buFont typeface="Monotype Sorts" pitchFamily="2" charset="2"/>
              <a:buNone/>
            </a:pPr>
            <a:r>
              <a:rPr lang="en-US" altLang="en-US" b="0"/>
              <a:t>Lab tests for organism</a:t>
            </a:r>
            <a:endParaRPr lang="en-US" altLang="en-US" b="0">
              <a:latin typeface="Times New Roman" panose="02020603050405020304" pitchFamily="18" charset="0"/>
            </a:endParaRPr>
          </a:p>
        </p:txBody>
      </p:sp>
      <p:sp>
        <p:nvSpPr>
          <p:cNvPr id="43015" name="Text Box 8"/>
          <p:cNvSpPr txBox="1">
            <a:spLocks noChangeArrowheads="1"/>
          </p:cNvSpPr>
          <p:nvPr/>
        </p:nvSpPr>
        <p:spPr bwMode="auto">
          <a:xfrm>
            <a:off x="1409700" y="2457450"/>
            <a:ext cx="4406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spcAft>
                <a:spcPct val="0"/>
              </a:spcAft>
              <a:buClr>
                <a:srgbClr val="104160"/>
              </a:buClr>
              <a:buSzPct val="90000"/>
              <a:buFont typeface="Monotype Sorts" pitchFamily="2" charset="2"/>
              <a:buNone/>
            </a:pPr>
            <a:r>
              <a:rPr lang="en-US" altLang="en-US" b="0"/>
              <a:t>Disease confirmed</a:t>
            </a:r>
            <a:endParaRPr lang="en-US" altLang="en-US" b="0">
              <a:latin typeface="Times New Roman" panose="02020603050405020304" pitchFamily="18" charset="0"/>
            </a:endParaRPr>
          </a:p>
        </p:txBody>
      </p:sp>
      <p:sp>
        <p:nvSpPr>
          <p:cNvPr id="43016" name="Text Box 9"/>
          <p:cNvSpPr txBox="1">
            <a:spLocks noChangeArrowheads="1"/>
          </p:cNvSpPr>
          <p:nvPr/>
        </p:nvSpPr>
        <p:spPr bwMode="auto">
          <a:xfrm>
            <a:off x="874713" y="1752600"/>
            <a:ext cx="63833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09575">
              <a:spcAft>
                <a:spcPct val="40000"/>
              </a:spcAft>
              <a:buClr>
                <a:srgbClr val="B4CCE2"/>
              </a:buClr>
              <a:buChar char="•"/>
              <a:defRPr sz="2400">
                <a:solidFill>
                  <a:schemeClr val="tx1"/>
                </a:solidFill>
                <a:latin typeface="Arial" panose="020B0604020202020204" pitchFamily="34" charset="0"/>
              </a:defRPr>
            </a:lvl1pPr>
            <a:lvl2pPr marL="742950" indent="-285750" defTabSz="409575">
              <a:spcAft>
                <a:spcPct val="40000"/>
              </a:spcAft>
              <a:buClr>
                <a:srgbClr val="B4CCE2"/>
              </a:buClr>
              <a:buChar char="•"/>
              <a:defRPr sz="2400">
                <a:solidFill>
                  <a:schemeClr val="tx1"/>
                </a:solidFill>
                <a:latin typeface="Arial" panose="020B0604020202020204" pitchFamily="34" charset="0"/>
              </a:defRPr>
            </a:lvl2pPr>
            <a:lvl3pPr marL="1143000" indent="-228600" defTabSz="409575">
              <a:spcAft>
                <a:spcPct val="40000"/>
              </a:spcAft>
              <a:buClr>
                <a:srgbClr val="B4CCE2"/>
              </a:buClr>
              <a:buChar char="•"/>
              <a:defRPr sz="2400">
                <a:solidFill>
                  <a:schemeClr val="tx1"/>
                </a:solidFill>
                <a:latin typeface="Arial" panose="020B0604020202020204" pitchFamily="34" charset="0"/>
              </a:defRPr>
            </a:lvl3pPr>
            <a:lvl4pPr marL="1600200" indent="-228600" defTabSz="409575">
              <a:spcAft>
                <a:spcPct val="40000"/>
              </a:spcAft>
              <a:buClr>
                <a:srgbClr val="B4CCE2"/>
              </a:buClr>
              <a:buChar char="•"/>
              <a:defRPr sz="2400">
                <a:solidFill>
                  <a:schemeClr val="tx1"/>
                </a:solidFill>
                <a:latin typeface="Arial" panose="020B0604020202020204" pitchFamily="34" charset="0"/>
              </a:defRPr>
            </a:lvl4pPr>
            <a:lvl5pPr marL="2057400" indent="-228600" defTabSz="409575">
              <a:spcAft>
                <a:spcPct val="40000"/>
              </a:spcAft>
              <a:buClr>
                <a:srgbClr val="B4CCE2"/>
              </a:buClr>
              <a:buChar char="•"/>
              <a:defRPr sz="2400">
                <a:solidFill>
                  <a:schemeClr val="tx1"/>
                </a:solidFill>
                <a:latin typeface="Arial" panose="020B0604020202020204" pitchFamily="34" charset="0"/>
              </a:defRPr>
            </a:lvl5pPr>
            <a:lvl6pPr marL="25146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defTabSz="409575"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spcAft>
                <a:spcPct val="0"/>
              </a:spcAft>
              <a:buClr>
                <a:srgbClr val="104160"/>
              </a:buClr>
              <a:buSzPct val="90000"/>
              <a:buFont typeface="Monotype Sorts" pitchFamily="2" charset="2"/>
              <a:buNone/>
            </a:pPr>
            <a:r>
              <a:rPr lang="en-US" altLang="en-US" b="0" dirty="0"/>
              <a:t>Reported to health </a:t>
            </a:r>
            <a:r>
              <a:rPr lang="en-US" altLang="en-US" b="0" dirty="0" err="1"/>
              <a:t>dept</a:t>
            </a:r>
            <a:r>
              <a:rPr lang="en-US" altLang="en-US" b="0" dirty="0"/>
              <a:t> /  state /  CDC</a:t>
            </a:r>
            <a:endParaRPr lang="en-US" altLang="en-US" b="0" dirty="0">
              <a:latin typeface="Times New Roman" panose="02020603050405020304" pitchFamily="18" charset="0"/>
            </a:endParaRPr>
          </a:p>
        </p:txBody>
      </p:sp>
      <p:sp>
        <p:nvSpPr>
          <p:cNvPr id="43017" name="Freeform 10"/>
          <p:cNvSpPr>
            <a:spLocks/>
          </p:cNvSpPr>
          <p:nvPr/>
        </p:nvSpPr>
        <p:spPr bwMode="auto">
          <a:xfrm>
            <a:off x="4687888" y="1779588"/>
            <a:ext cx="2052637" cy="3848100"/>
          </a:xfrm>
          <a:custGeom>
            <a:avLst/>
            <a:gdLst>
              <a:gd name="T0" fmla="*/ 2147483646 w 1423"/>
              <a:gd name="T1" fmla="*/ 0 h 2748"/>
              <a:gd name="T2" fmla="*/ 0 w 1423"/>
              <a:gd name="T3" fmla="*/ 2147483646 h 2748"/>
              <a:gd name="T4" fmla="*/ 2147483646 w 1423"/>
              <a:gd name="T5" fmla="*/ 0 h 2748"/>
              <a:gd name="T6" fmla="*/ 2147483646 w 1423"/>
              <a:gd name="T7" fmla="*/ 0 h 2748"/>
              <a:gd name="T8" fmla="*/ 0 60000 65536"/>
              <a:gd name="T9" fmla="*/ 0 60000 65536"/>
              <a:gd name="T10" fmla="*/ 0 60000 65536"/>
              <a:gd name="T11" fmla="*/ 0 60000 65536"/>
              <a:gd name="T12" fmla="*/ 0 w 1423"/>
              <a:gd name="T13" fmla="*/ 0 h 2748"/>
              <a:gd name="T14" fmla="*/ 1423 w 1423"/>
              <a:gd name="T15" fmla="*/ 2748 h 2748"/>
            </a:gdLst>
            <a:ahLst/>
            <a:cxnLst>
              <a:cxn ang="T8">
                <a:pos x="T0" y="T1"/>
              </a:cxn>
              <a:cxn ang="T9">
                <a:pos x="T2" y="T3"/>
              </a:cxn>
              <a:cxn ang="T10">
                <a:pos x="T4" y="T5"/>
              </a:cxn>
              <a:cxn ang="T11">
                <a:pos x="T6" y="T7"/>
              </a:cxn>
            </a:cxnLst>
            <a:rect l="T12" t="T13" r="T14" b="T15"/>
            <a:pathLst>
              <a:path w="1423" h="2748">
                <a:moveTo>
                  <a:pt x="1422" y="0"/>
                </a:moveTo>
                <a:lnTo>
                  <a:pt x="0" y="2747"/>
                </a:lnTo>
                <a:lnTo>
                  <a:pt x="1422" y="0"/>
                </a:lnTo>
              </a:path>
            </a:pathLst>
          </a:custGeom>
          <a:solidFill>
            <a:srgbClr val="C0C0C0"/>
          </a:solidFill>
          <a:ln w="57150">
            <a:solidFill>
              <a:schemeClr val="tx1"/>
            </a:solidFill>
            <a:round/>
            <a:headEnd/>
            <a:tailEnd/>
          </a:ln>
        </p:spPr>
        <p:txBody>
          <a:bodyPr lIns="0" tIns="0" rIns="0" bIns="0"/>
          <a:lstStyle/>
          <a:p>
            <a:endParaRPr lang="en-US"/>
          </a:p>
        </p:txBody>
      </p:sp>
      <p:sp>
        <p:nvSpPr>
          <p:cNvPr id="43018" name="Freeform 11"/>
          <p:cNvSpPr>
            <a:spLocks/>
          </p:cNvSpPr>
          <p:nvPr/>
        </p:nvSpPr>
        <p:spPr bwMode="auto">
          <a:xfrm>
            <a:off x="6735763" y="1779588"/>
            <a:ext cx="2065337" cy="3871912"/>
          </a:xfrm>
          <a:custGeom>
            <a:avLst/>
            <a:gdLst>
              <a:gd name="T0" fmla="*/ 0 w 1430"/>
              <a:gd name="T1" fmla="*/ 0 h 2765"/>
              <a:gd name="T2" fmla="*/ 2147483646 w 1430"/>
              <a:gd name="T3" fmla="*/ 2147483646 h 2765"/>
              <a:gd name="T4" fmla="*/ 0 w 1430"/>
              <a:gd name="T5" fmla="*/ 0 h 2765"/>
              <a:gd name="T6" fmla="*/ 0 w 1430"/>
              <a:gd name="T7" fmla="*/ 0 h 2765"/>
              <a:gd name="T8" fmla="*/ 0 60000 65536"/>
              <a:gd name="T9" fmla="*/ 0 60000 65536"/>
              <a:gd name="T10" fmla="*/ 0 60000 65536"/>
              <a:gd name="T11" fmla="*/ 0 60000 65536"/>
              <a:gd name="T12" fmla="*/ 0 w 1430"/>
              <a:gd name="T13" fmla="*/ 0 h 2765"/>
              <a:gd name="T14" fmla="*/ 1430 w 1430"/>
              <a:gd name="T15" fmla="*/ 2765 h 2765"/>
            </a:gdLst>
            <a:ahLst/>
            <a:cxnLst>
              <a:cxn ang="T8">
                <a:pos x="T0" y="T1"/>
              </a:cxn>
              <a:cxn ang="T9">
                <a:pos x="T2" y="T3"/>
              </a:cxn>
              <a:cxn ang="T10">
                <a:pos x="T4" y="T5"/>
              </a:cxn>
              <a:cxn ang="T11">
                <a:pos x="T6" y="T7"/>
              </a:cxn>
            </a:cxnLst>
            <a:rect l="T12" t="T13" r="T14" b="T15"/>
            <a:pathLst>
              <a:path w="1430" h="2765">
                <a:moveTo>
                  <a:pt x="0" y="0"/>
                </a:moveTo>
                <a:lnTo>
                  <a:pt x="1429" y="2764"/>
                </a:lnTo>
                <a:lnTo>
                  <a:pt x="0" y="0"/>
                </a:lnTo>
              </a:path>
            </a:pathLst>
          </a:custGeom>
          <a:solidFill>
            <a:srgbClr val="000000"/>
          </a:solidFill>
          <a:ln w="57150">
            <a:solidFill>
              <a:schemeClr val="tx1"/>
            </a:solidFill>
            <a:round/>
            <a:headEnd/>
            <a:tailEnd/>
          </a:ln>
        </p:spPr>
        <p:txBody>
          <a:bodyPr lIns="0" tIns="0" rIns="0" bIns="0"/>
          <a:lstStyle/>
          <a:p>
            <a:endParaRPr lang="en-US"/>
          </a:p>
        </p:txBody>
      </p:sp>
      <p:sp>
        <p:nvSpPr>
          <p:cNvPr id="43019" name="Freeform 12"/>
          <p:cNvSpPr>
            <a:spLocks/>
          </p:cNvSpPr>
          <p:nvPr/>
        </p:nvSpPr>
        <p:spPr bwMode="auto">
          <a:xfrm>
            <a:off x="6750050" y="1779588"/>
            <a:ext cx="2227263" cy="3089275"/>
          </a:xfrm>
          <a:custGeom>
            <a:avLst/>
            <a:gdLst>
              <a:gd name="T0" fmla="*/ 0 w 1543"/>
              <a:gd name="T1" fmla="*/ 0 h 2206"/>
              <a:gd name="T2" fmla="*/ 2147483646 w 1543"/>
              <a:gd name="T3" fmla="*/ 2147483646 h 2206"/>
              <a:gd name="T4" fmla="*/ 0 w 1543"/>
              <a:gd name="T5" fmla="*/ 0 h 2206"/>
              <a:gd name="T6" fmla="*/ 0 w 1543"/>
              <a:gd name="T7" fmla="*/ 0 h 2206"/>
              <a:gd name="T8" fmla="*/ 0 60000 65536"/>
              <a:gd name="T9" fmla="*/ 0 60000 65536"/>
              <a:gd name="T10" fmla="*/ 0 60000 65536"/>
              <a:gd name="T11" fmla="*/ 0 60000 65536"/>
              <a:gd name="T12" fmla="*/ 0 w 1543"/>
              <a:gd name="T13" fmla="*/ 0 h 2206"/>
              <a:gd name="T14" fmla="*/ 1543 w 1543"/>
              <a:gd name="T15" fmla="*/ 2206 h 2206"/>
            </a:gdLst>
            <a:ahLst/>
            <a:cxnLst>
              <a:cxn ang="T8">
                <a:pos x="T0" y="T1"/>
              </a:cxn>
              <a:cxn ang="T9">
                <a:pos x="T2" y="T3"/>
              </a:cxn>
              <a:cxn ang="T10">
                <a:pos x="T4" y="T5"/>
              </a:cxn>
              <a:cxn ang="T11">
                <a:pos x="T6" y="T7"/>
              </a:cxn>
            </a:cxnLst>
            <a:rect l="T12" t="T13" r="T14" b="T15"/>
            <a:pathLst>
              <a:path w="1543" h="2206">
                <a:moveTo>
                  <a:pt x="0" y="0"/>
                </a:moveTo>
                <a:lnTo>
                  <a:pt x="1542" y="2205"/>
                </a:lnTo>
                <a:lnTo>
                  <a:pt x="0" y="0"/>
                </a:lnTo>
              </a:path>
            </a:pathLst>
          </a:custGeom>
          <a:solidFill>
            <a:srgbClr val="000000"/>
          </a:solidFill>
          <a:ln w="57150">
            <a:solidFill>
              <a:schemeClr val="tx1"/>
            </a:solidFill>
            <a:round/>
            <a:headEnd/>
            <a:tailEnd/>
          </a:ln>
        </p:spPr>
        <p:txBody>
          <a:bodyPr lIns="0" tIns="0" rIns="0" bIns="0"/>
          <a:lstStyle/>
          <a:p>
            <a:endParaRPr lang="en-US"/>
          </a:p>
        </p:txBody>
      </p:sp>
      <p:sp>
        <p:nvSpPr>
          <p:cNvPr id="43020" name="Line 13"/>
          <p:cNvSpPr>
            <a:spLocks noChangeShapeType="1"/>
          </p:cNvSpPr>
          <p:nvPr/>
        </p:nvSpPr>
        <p:spPr bwMode="auto">
          <a:xfrm flipV="1">
            <a:off x="8810625" y="4868863"/>
            <a:ext cx="168275" cy="776287"/>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1" name="Line 14"/>
          <p:cNvSpPr>
            <a:spLocks noChangeShapeType="1"/>
          </p:cNvSpPr>
          <p:nvPr/>
        </p:nvSpPr>
        <p:spPr bwMode="auto">
          <a:xfrm>
            <a:off x="4630738" y="5661025"/>
            <a:ext cx="4121150" cy="1428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2" name="Line 15"/>
          <p:cNvSpPr>
            <a:spLocks noChangeShapeType="1"/>
          </p:cNvSpPr>
          <p:nvPr/>
        </p:nvSpPr>
        <p:spPr bwMode="auto">
          <a:xfrm>
            <a:off x="4921250" y="5167313"/>
            <a:ext cx="364172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3" name="Line 16"/>
          <p:cNvSpPr>
            <a:spLocks noChangeShapeType="1"/>
          </p:cNvSpPr>
          <p:nvPr/>
        </p:nvSpPr>
        <p:spPr bwMode="auto">
          <a:xfrm flipV="1">
            <a:off x="8570913" y="4587875"/>
            <a:ext cx="192087" cy="61753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4" name="Line 17"/>
          <p:cNvSpPr>
            <a:spLocks noChangeShapeType="1"/>
          </p:cNvSpPr>
          <p:nvPr/>
        </p:nvSpPr>
        <p:spPr bwMode="auto">
          <a:xfrm flipV="1">
            <a:off x="5162550" y="4743450"/>
            <a:ext cx="3143250" cy="1746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5" name="Line 18"/>
          <p:cNvSpPr>
            <a:spLocks noChangeShapeType="1"/>
          </p:cNvSpPr>
          <p:nvPr/>
        </p:nvSpPr>
        <p:spPr bwMode="auto">
          <a:xfrm flipV="1">
            <a:off x="8331200" y="4240213"/>
            <a:ext cx="193675" cy="5127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6" name="Line 19"/>
          <p:cNvSpPr>
            <a:spLocks noChangeShapeType="1"/>
          </p:cNvSpPr>
          <p:nvPr/>
        </p:nvSpPr>
        <p:spPr bwMode="auto">
          <a:xfrm>
            <a:off x="5402263" y="4310063"/>
            <a:ext cx="267811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7" name="Line 20"/>
          <p:cNvSpPr>
            <a:spLocks noChangeShapeType="1"/>
          </p:cNvSpPr>
          <p:nvPr/>
        </p:nvSpPr>
        <p:spPr bwMode="auto">
          <a:xfrm flipV="1">
            <a:off x="8094663" y="3914775"/>
            <a:ext cx="182562" cy="39211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8" name="Line 21"/>
          <p:cNvSpPr>
            <a:spLocks noChangeShapeType="1"/>
          </p:cNvSpPr>
          <p:nvPr/>
        </p:nvSpPr>
        <p:spPr bwMode="auto">
          <a:xfrm>
            <a:off x="6178550" y="2852738"/>
            <a:ext cx="1135063"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29" name="Line 22"/>
          <p:cNvSpPr>
            <a:spLocks noChangeShapeType="1"/>
          </p:cNvSpPr>
          <p:nvPr/>
        </p:nvSpPr>
        <p:spPr bwMode="auto">
          <a:xfrm flipV="1">
            <a:off x="7799388" y="3525838"/>
            <a:ext cx="168275" cy="28257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30" name="Line 23"/>
          <p:cNvSpPr>
            <a:spLocks noChangeShapeType="1"/>
          </p:cNvSpPr>
          <p:nvPr/>
        </p:nvSpPr>
        <p:spPr bwMode="auto">
          <a:xfrm>
            <a:off x="5675313" y="3794125"/>
            <a:ext cx="213995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31" name="Line 24"/>
          <p:cNvSpPr>
            <a:spLocks noChangeShapeType="1"/>
          </p:cNvSpPr>
          <p:nvPr/>
        </p:nvSpPr>
        <p:spPr bwMode="auto">
          <a:xfrm flipV="1">
            <a:off x="7586663" y="3163888"/>
            <a:ext cx="152400" cy="18256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32" name="Line 25"/>
          <p:cNvSpPr>
            <a:spLocks noChangeShapeType="1"/>
          </p:cNvSpPr>
          <p:nvPr/>
        </p:nvSpPr>
        <p:spPr bwMode="auto">
          <a:xfrm>
            <a:off x="5910263" y="3354388"/>
            <a:ext cx="1677987"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33" name="Line 26"/>
          <p:cNvSpPr>
            <a:spLocks noChangeShapeType="1"/>
          </p:cNvSpPr>
          <p:nvPr/>
        </p:nvSpPr>
        <p:spPr bwMode="auto">
          <a:xfrm flipV="1">
            <a:off x="7343775" y="2767013"/>
            <a:ext cx="107950" cy="1143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3034" name="Line 28"/>
          <p:cNvSpPr>
            <a:spLocks noChangeShapeType="1"/>
          </p:cNvSpPr>
          <p:nvPr/>
        </p:nvSpPr>
        <p:spPr bwMode="auto">
          <a:xfrm flipV="1">
            <a:off x="3359150" y="2133600"/>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35" name="Line 29"/>
          <p:cNvSpPr>
            <a:spLocks noChangeShapeType="1"/>
          </p:cNvSpPr>
          <p:nvPr/>
        </p:nvSpPr>
        <p:spPr bwMode="auto">
          <a:xfrm flipV="1">
            <a:off x="3359150" y="2843213"/>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36" name="Line 30"/>
          <p:cNvSpPr>
            <a:spLocks noChangeShapeType="1"/>
          </p:cNvSpPr>
          <p:nvPr/>
        </p:nvSpPr>
        <p:spPr bwMode="auto">
          <a:xfrm flipV="1">
            <a:off x="3359150" y="4132263"/>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37" name="Line 32"/>
          <p:cNvSpPr>
            <a:spLocks noChangeShapeType="1"/>
          </p:cNvSpPr>
          <p:nvPr/>
        </p:nvSpPr>
        <p:spPr bwMode="auto">
          <a:xfrm flipV="1">
            <a:off x="3359150" y="3527425"/>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38" name="Text Box 27"/>
          <p:cNvSpPr txBox="1">
            <a:spLocks noChangeArrowheads="1"/>
          </p:cNvSpPr>
          <p:nvPr/>
        </p:nvSpPr>
        <p:spPr bwMode="auto">
          <a:xfrm>
            <a:off x="4411663" y="6030913"/>
            <a:ext cx="47323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ct val="40000"/>
              </a:spcAft>
              <a:buClr>
                <a:srgbClr val="B4CCE2"/>
              </a:buClr>
              <a:buChar char="•"/>
              <a:defRPr sz="2400">
                <a:solidFill>
                  <a:schemeClr val="tx1"/>
                </a:solidFill>
                <a:latin typeface="Arial" panose="020B0604020202020204" pitchFamily="34" charset="0"/>
              </a:defRPr>
            </a:lvl1pPr>
            <a:lvl2pPr marL="742950" indent="-285750">
              <a:spcAft>
                <a:spcPct val="40000"/>
              </a:spcAft>
              <a:buClr>
                <a:srgbClr val="B4CCE2"/>
              </a:buClr>
              <a:buChar char="•"/>
              <a:defRPr sz="2400">
                <a:solidFill>
                  <a:schemeClr val="tx1"/>
                </a:solidFill>
                <a:latin typeface="Arial" panose="020B0604020202020204" pitchFamily="34" charset="0"/>
              </a:defRPr>
            </a:lvl2pPr>
            <a:lvl3pPr marL="1143000" indent="-228600">
              <a:spcAft>
                <a:spcPct val="40000"/>
              </a:spcAft>
              <a:buClr>
                <a:srgbClr val="B4CCE2"/>
              </a:buClr>
              <a:buChar char="•"/>
              <a:defRPr sz="2400">
                <a:solidFill>
                  <a:schemeClr val="tx1"/>
                </a:solidFill>
                <a:latin typeface="Arial" panose="020B0604020202020204" pitchFamily="34" charset="0"/>
              </a:defRPr>
            </a:lvl3pPr>
            <a:lvl4pPr marL="1600200" indent="-228600">
              <a:spcAft>
                <a:spcPct val="40000"/>
              </a:spcAft>
              <a:buClr>
                <a:srgbClr val="B4CCE2"/>
              </a:buClr>
              <a:buChar char="•"/>
              <a:defRPr sz="2400">
                <a:solidFill>
                  <a:schemeClr val="tx1"/>
                </a:solidFill>
                <a:latin typeface="Arial" panose="020B0604020202020204" pitchFamily="34" charset="0"/>
              </a:defRPr>
            </a:lvl4pPr>
            <a:lvl5pPr marL="2057400" indent="-228600">
              <a:spcAft>
                <a:spcPct val="40000"/>
              </a:spcAft>
              <a:buClr>
                <a:srgbClr val="B4CCE2"/>
              </a:buClr>
              <a:buChar char="•"/>
              <a:defRPr sz="2400">
                <a:solidFill>
                  <a:schemeClr val="tx1"/>
                </a:solidFill>
                <a:latin typeface="Arial" panose="020B0604020202020204" pitchFamily="34" charset="0"/>
              </a:defRPr>
            </a:lvl5pPr>
            <a:lvl6pPr marL="25146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lgn="ctr">
              <a:spcBef>
                <a:spcPct val="50000"/>
              </a:spcBef>
              <a:spcAft>
                <a:spcPct val="0"/>
              </a:spcAft>
              <a:buClrTx/>
              <a:buFontTx/>
              <a:buNone/>
            </a:pPr>
            <a:r>
              <a:rPr lang="en-US" altLang="en-US" sz="1600" b="0">
                <a:solidFill>
                  <a:schemeClr val="tx2"/>
                </a:solidFill>
              </a:rPr>
              <a:t>Source: Centers for Disease Control and Prevention</a:t>
            </a:r>
          </a:p>
        </p:txBody>
      </p:sp>
      <p:sp>
        <p:nvSpPr>
          <p:cNvPr id="43039" name="Title 36"/>
          <p:cNvSpPr>
            <a:spLocks noGrp="1"/>
          </p:cNvSpPr>
          <p:nvPr>
            <p:ph type="title"/>
          </p:nvPr>
        </p:nvSpPr>
        <p:spPr>
          <a:xfrm>
            <a:off x="0" y="223838"/>
            <a:ext cx="9144000" cy="2171700"/>
          </a:xfrm>
        </p:spPr>
        <p:txBody>
          <a:bodyPr lIns="91440"/>
          <a:lstStyle/>
          <a:p>
            <a:pPr eaLnBrk="1" hangingPunct="1"/>
            <a:r>
              <a:rPr lang="en-US" altLang="en-US" dirty="0"/>
              <a:t>Disease Detection Pyramid</a:t>
            </a:r>
          </a:p>
        </p:txBody>
      </p:sp>
      <p:sp>
        <p:nvSpPr>
          <p:cNvPr id="43040" name="Isosceles Triangle 35"/>
          <p:cNvSpPr>
            <a:spLocks noChangeArrowheads="1"/>
          </p:cNvSpPr>
          <p:nvPr/>
        </p:nvSpPr>
        <p:spPr bwMode="auto">
          <a:xfrm>
            <a:off x="6202363" y="1832770"/>
            <a:ext cx="1047750" cy="1028700"/>
          </a:xfrm>
          <a:prstGeom prst="triangle">
            <a:avLst>
              <a:gd name="adj" fmla="val 50000"/>
            </a:avLst>
          </a:prstGeom>
          <a:solidFill>
            <a:srgbClr val="FF0000"/>
          </a:solidFill>
          <a:ln w="9525" algn="ctr">
            <a:solidFill>
              <a:schemeClr val="tx1"/>
            </a:solidFill>
            <a:round/>
            <a:headEnd/>
            <a:tailEnd/>
          </a:ln>
        </p:spPr>
        <p:txBody>
          <a:bodyPr/>
          <a:lstStyle>
            <a:lvl1pPr>
              <a:spcAft>
                <a:spcPct val="40000"/>
              </a:spcAft>
              <a:buClr>
                <a:srgbClr val="B4CCE2"/>
              </a:buClr>
              <a:buChar char="•"/>
              <a:defRPr sz="2400">
                <a:solidFill>
                  <a:schemeClr val="tx1"/>
                </a:solidFill>
                <a:latin typeface="Arial" panose="020B0604020202020204" pitchFamily="34" charset="0"/>
              </a:defRPr>
            </a:lvl1pPr>
            <a:lvl2pPr marL="742950" indent="-285750">
              <a:spcAft>
                <a:spcPct val="40000"/>
              </a:spcAft>
              <a:buClr>
                <a:srgbClr val="B4CCE2"/>
              </a:buClr>
              <a:buChar char="•"/>
              <a:defRPr sz="2400">
                <a:solidFill>
                  <a:schemeClr val="tx1"/>
                </a:solidFill>
                <a:latin typeface="Arial" panose="020B0604020202020204" pitchFamily="34" charset="0"/>
              </a:defRPr>
            </a:lvl2pPr>
            <a:lvl3pPr marL="1143000" indent="-228600">
              <a:spcAft>
                <a:spcPct val="40000"/>
              </a:spcAft>
              <a:buClr>
                <a:srgbClr val="B4CCE2"/>
              </a:buClr>
              <a:buChar char="•"/>
              <a:defRPr sz="2400">
                <a:solidFill>
                  <a:schemeClr val="tx1"/>
                </a:solidFill>
                <a:latin typeface="Arial" panose="020B0604020202020204" pitchFamily="34" charset="0"/>
              </a:defRPr>
            </a:lvl3pPr>
            <a:lvl4pPr marL="1600200" indent="-228600">
              <a:spcAft>
                <a:spcPct val="40000"/>
              </a:spcAft>
              <a:buClr>
                <a:srgbClr val="B4CCE2"/>
              </a:buClr>
              <a:buChar char="•"/>
              <a:defRPr sz="2400">
                <a:solidFill>
                  <a:schemeClr val="tx1"/>
                </a:solidFill>
                <a:latin typeface="Arial" panose="020B0604020202020204" pitchFamily="34" charset="0"/>
              </a:defRPr>
            </a:lvl4pPr>
            <a:lvl5pPr marL="2057400" indent="-228600">
              <a:spcAft>
                <a:spcPct val="40000"/>
              </a:spcAft>
              <a:buClr>
                <a:srgbClr val="B4CCE2"/>
              </a:buClr>
              <a:buChar char="•"/>
              <a:defRPr sz="2400">
                <a:solidFill>
                  <a:schemeClr val="tx1"/>
                </a:solidFill>
                <a:latin typeface="Arial" panose="020B0604020202020204" pitchFamily="34" charset="0"/>
              </a:defRPr>
            </a:lvl5pPr>
            <a:lvl6pPr marL="25146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6pPr>
            <a:lvl7pPr marL="29718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7pPr>
            <a:lvl8pPr marL="34290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8pPr>
            <a:lvl9pPr marL="3886200" indent="-228600" eaLnBrk="0" fontAlgn="base" hangingPunct="0">
              <a:spcBef>
                <a:spcPct val="0"/>
              </a:spcBef>
              <a:spcAft>
                <a:spcPct val="40000"/>
              </a:spcAft>
              <a:buClr>
                <a:srgbClr val="B4CCE2"/>
              </a:buClr>
              <a:buChar char="•"/>
              <a:defRPr sz="2400">
                <a:solidFill>
                  <a:schemeClr val="tx1"/>
                </a:solidFill>
                <a:latin typeface="Arial" panose="020B0604020202020204" pitchFamily="34" charset="0"/>
              </a:defRPr>
            </a:lvl9pPr>
          </a:lstStyle>
          <a:p>
            <a:pPr>
              <a:spcAft>
                <a:spcPct val="0"/>
              </a:spcAft>
              <a:buClrTx/>
              <a:buFontTx/>
              <a:buNone/>
            </a:pPr>
            <a:endParaRPr lang="en-US" altLang="en-US" sz="1800" b="0"/>
          </a:p>
        </p:txBody>
      </p:sp>
      <p:sp>
        <p:nvSpPr>
          <p:cNvPr id="43041" name="Line 31"/>
          <p:cNvSpPr>
            <a:spLocks noChangeShapeType="1"/>
          </p:cNvSpPr>
          <p:nvPr/>
        </p:nvSpPr>
        <p:spPr bwMode="auto">
          <a:xfrm flipH="1" flipV="1">
            <a:off x="4514850" y="5278438"/>
            <a:ext cx="438150" cy="15081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2" name="Line 30"/>
          <p:cNvSpPr>
            <a:spLocks noChangeShapeType="1"/>
          </p:cNvSpPr>
          <p:nvPr/>
        </p:nvSpPr>
        <p:spPr bwMode="auto">
          <a:xfrm flipV="1">
            <a:off x="3359150" y="4722813"/>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3" name="Line 30"/>
          <p:cNvSpPr>
            <a:spLocks noChangeShapeType="1"/>
          </p:cNvSpPr>
          <p:nvPr/>
        </p:nvSpPr>
        <p:spPr bwMode="auto">
          <a:xfrm>
            <a:off x="6197600" y="1903413"/>
            <a:ext cx="412750" cy="15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ustDataLst>
      <p:tags r:id="rId1"/>
    </p:custDataLst>
    <p:extLst>
      <p:ext uri="{BB962C8B-B14F-4D97-AF65-F5344CB8AC3E}">
        <p14:creationId xmlns:p14="http://schemas.microsoft.com/office/powerpoint/2010/main" val="34953795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2" name="Content Placeholder 5"/>
          <p:cNvPicPr>
            <a:picLocks noChangeAspect="1"/>
          </p:cNvPicPr>
          <p:nvPr/>
        </p:nvPicPr>
        <p:blipFill>
          <a:blip r:embed="rId3"/>
          <a:stretch>
            <a:fillRect/>
          </a:stretch>
        </p:blipFill>
        <p:spPr>
          <a:xfrm>
            <a:off x="914400" y="0"/>
            <a:ext cx="7315199" cy="6858000"/>
          </a:xfrm>
          <a:prstGeom prst="rect">
            <a:avLst/>
          </a:prstGeom>
        </p:spPr>
      </p:pic>
    </p:spTree>
    <p:extLst>
      <p:ext uri="{BB962C8B-B14F-4D97-AF65-F5344CB8AC3E}">
        <p14:creationId xmlns:p14="http://schemas.microsoft.com/office/powerpoint/2010/main" val="348825857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Truths….</a:t>
            </a:r>
          </a:p>
        </p:txBody>
      </p:sp>
      <p:sp>
        <p:nvSpPr>
          <p:cNvPr id="3" name="Content Placeholder 2"/>
          <p:cNvSpPr>
            <a:spLocks noGrp="1"/>
          </p:cNvSpPr>
          <p:nvPr>
            <p:ph idx="1"/>
          </p:nvPr>
        </p:nvSpPr>
        <p:spPr/>
        <p:txBody>
          <a:bodyPr/>
          <a:lstStyle/>
          <a:p>
            <a:r>
              <a:rPr lang="en-US" b="1" dirty="0"/>
              <a:t>Food service operators want happy customers</a:t>
            </a:r>
          </a:p>
          <a:p>
            <a:endParaRPr lang="en-US" b="1" dirty="0"/>
          </a:p>
          <a:p>
            <a:r>
              <a:rPr lang="en-US" b="1" dirty="0"/>
              <a:t>Operators don’t intend to make people ill</a:t>
            </a:r>
          </a:p>
          <a:p>
            <a:endParaRPr lang="en-US" b="1" dirty="0"/>
          </a:p>
          <a:p>
            <a:r>
              <a:rPr lang="en-US" b="1" dirty="0"/>
              <a:t>Health departments are responsible to investigate causes of illness in their jurisdictions</a:t>
            </a:r>
          </a:p>
          <a:p>
            <a:endParaRPr lang="en-US" dirty="0"/>
          </a:p>
        </p:txBody>
      </p:sp>
    </p:spTree>
    <p:extLst>
      <p:ext uri="{BB962C8B-B14F-4D97-AF65-F5344CB8AC3E}">
        <p14:creationId xmlns:p14="http://schemas.microsoft.com/office/powerpoint/2010/main" val="9411100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xfrm>
            <a:off x="-1" y="228600"/>
            <a:ext cx="8692897" cy="1008693"/>
          </a:xfrm>
        </p:spPr>
        <p:txBody>
          <a:bodyPr lIns="91440"/>
          <a:lstStyle/>
          <a:p>
            <a:pPr eaLnBrk="1" hangingPunct="1"/>
            <a:r>
              <a:rPr lang="en-US" altLang="en-US" sz="3200" dirty="0"/>
              <a:t>Investigation partners</a:t>
            </a:r>
          </a:p>
        </p:txBody>
      </p:sp>
      <p:sp>
        <p:nvSpPr>
          <p:cNvPr id="13315" name="Rectangle 3"/>
          <p:cNvSpPr>
            <a:spLocks noGrp="1" noChangeArrowheads="1"/>
          </p:cNvSpPr>
          <p:nvPr>
            <p:ph idx="1"/>
          </p:nvPr>
        </p:nvSpPr>
        <p:spPr>
          <a:xfrm>
            <a:off x="599205" y="990600"/>
            <a:ext cx="7962841" cy="4724399"/>
          </a:xfrm>
        </p:spPr>
        <p:txBody>
          <a:bodyPr>
            <a:normAutofit/>
          </a:bodyPr>
          <a:lstStyle/>
          <a:p>
            <a:pPr>
              <a:buClr>
                <a:srgbClr val="181818"/>
              </a:buClr>
            </a:pPr>
            <a:r>
              <a:rPr lang="en-US" altLang="en-US" dirty="0"/>
              <a:t>Public Health/Regulatory agencies</a:t>
            </a:r>
          </a:p>
          <a:p>
            <a:pPr>
              <a:spcAft>
                <a:spcPts val="600"/>
              </a:spcAft>
              <a:buClr>
                <a:srgbClr val="2CA8FF"/>
              </a:buClr>
              <a:buSzPct val="120000"/>
              <a:buNone/>
            </a:pPr>
            <a:r>
              <a:rPr lang="en-US" altLang="en-US" dirty="0"/>
              <a:t>	provide expertise in -</a:t>
            </a:r>
          </a:p>
          <a:p>
            <a:pPr lvl="2">
              <a:spcAft>
                <a:spcPts val="600"/>
              </a:spcAft>
              <a:buSzPct val="126000"/>
            </a:pPr>
            <a:r>
              <a:rPr lang="en-US" altLang="en-US" sz="2800" dirty="0"/>
              <a:t>Environmental health</a:t>
            </a:r>
          </a:p>
          <a:p>
            <a:pPr lvl="2">
              <a:spcAft>
                <a:spcPts val="600"/>
              </a:spcAft>
              <a:buSzPct val="126000"/>
            </a:pPr>
            <a:r>
              <a:rPr lang="en-US" altLang="en-US" sz="2800" dirty="0"/>
              <a:t>Epidemiology</a:t>
            </a:r>
          </a:p>
          <a:p>
            <a:pPr lvl="2">
              <a:spcAft>
                <a:spcPts val="600"/>
              </a:spcAft>
              <a:buSzPct val="126000"/>
            </a:pPr>
            <a:r>
              <a:rPr lang="en-US" altLang="en-US" sz="2800" dirty="0"/>
              <a:t>Laboratory</a:t>
            </a:r>
          </a:p>
          <a:p>
            <a:pPr>
              <a:spcAft>
                <a:spcPts val="600"/>
              </a:spcAft>
              <a:buClr>
                <a:srgbClr val="2CA8FF"/>
              </a:buClr>
              <a:buSzPct val="120000"/>
              <a:buNone/>
            </a:pPr>
            <a:r>
              <a:rPr lang="en-US" altLang="en-US" sz="2800" dirty="0"/>
              <a:t>   Called “3 legs of the stool” of investigation</a:t>
            </a:r>
          </a:p>
          <a:p>
            <a:pPr>
              <a:spcAft>
                <a:spcPts val="600"/>
              </a:spcAft>
              <a:buClr>
                <a:srgbClr val="2CA8FF"/>
              </a:buClr>
              <a:buSzPct val="120000"/>
              <a:buNone/>
            </a:pPr>
            <a:endParaRPr lang="en-US" altLang="en-US" sz="2800" dirty="0"/>
          </a:p>
          <a:p>
            <a:pPr>
              <a:buClr>
                <a:srgbClr val="181818"/>
              </a:buClr>
            </a:pPr>
            <a:r>
              <a:rPr lang="en-US" altLang="en-US" sz="4000" dirty="0"/>
              <a:t>Industry is the “4</a:t>
            </a:r>
            <a:r>
              <a:rPr lang="en-US" altLang="en-US" sz="4000" baseline="30000" dirty="0"/>
              <a:t>th</a:t>
            </a:r>
            <a:r>
              <a:rPr lang="en-US" altLang="en-US" sz="4000" dirty="0"/>
              <a:t> leg”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1887" y="1285866"/>
            <a:ext cx="1280160" cy="1920240"/>
          </a:xfrm>
          <a:prstGeom prst="rect">
            <a:avLst/>
          </a:prstGeom>
        </p:spPr>
      </p:pic>
      <p:pic>
        <p:nvPicPr>
          <p:cNvPr id="13314" name="Picture 7"/>
          <p:cNvPicPr>
            <a:picLocks noChangeAspect="1" noChangeArrowheads="1"/>
          </p:cNvPicPr>
          <p:nvPr/>
        </p:nvPicPr>
        <p:blipFill>
          <a:blip r:embed="rId4">
            <a:extLst>
              <a:ext uri="{28A0092B-C50C-407E-A947-70E740481C1C}">
                <a14:useLocalDpi xmlns:a14="http://schemas.microsoft.com/office/drawing/2010/main" val="0"/>
              </a:ext>
            </a:extLst>
          </a:blip>
          <a:srcRect t="7112"/>
          <a:stretch>
            <a:fillRect/>
          </a:stretch>
        </p:blipFill>
        <p:spPr bwMode="auto">
          <a:xfrm>
            <a:off x="6510362" y="4125155"/>
            <a:ext cx="1543050"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3306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WI" val="7"/>
  <p:tag name="NBP" val="1"/>
  <p:tag name="CVB" val="7"/>
  <p:tag name="SPT" val="FALSE"/>
  <p:tag name="BSN" val="7"/>
  <p:tag name="LFXCI" val="0"/>
  <p:tag name="SVT" val="TRUE"/>
  <p:tag name="CII" val="7"/>
</p:tagLst>
</file>

<file path=ppt/theme/theme1.xml><?xml version="1.0" encoding="utf-8"?>
<a:theme xmlns:a="http://schemas.openxmlformats.org/drawingml/2006/main" name="2_Default Design">
  <a:themeElements>
    <a:clrScheme name="Custom 3">
      <a:dk1>
        <a:srgbClr val="005EB8"/>
      </a:dk1>
      <a:lt1>
        <a:srgbClr val="FFFFFF"/>
      </a:lt1>
      <a:dk2>
        <a:srgbClr val="3F3F3F"/>
      </a:dk2>
      <a:lt2>
        <a:srgbClr val="D8D8D8"/>
      </a:lt2>
      <a:accent1>
        <a:srgbClr val="019639"/>
      </a:accent1>
      <a:accent2>
        <a:srgbClr val="333399"/>
      </a:accent2>
      <a:accent3>
        <a:srgbClr val="FFFFFF"/>
      </a:accent3>
      <a:accent4>
        <a:srgbClr val="000000"/>
      </a:accent4>
      <a:accent5>
        <a:srgbClr val="DAEDEF"/>
      </a:accent5>
      <a:accent6>
        <a:srgbClr val="2D2D8A"/>
      </a:accent6>
      <a:hlink>
        <a:srgbClr val="FF9933"/>
      </a:hlink>
      <a:folHlink>
        <a:srgbClr val="FF9933"/>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4000" b="1" dirty="0" smtClean="0">
            <a:solidFill>
              <a:schemeClr val="bg1"/>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CIFOR PPT_MasterTemplate_Final</Template>
  <TotalTime>3016</TotalTime>
  <Words>2480</Words>
  <Application>Microsoft Office PowerPoint</Application>
  <PresentationFormat>On-screen Show (4:3)</PresentationFormat>
  <Paragraphs>380</Paragraphs>
  <Slides>27</Slides>
  <Notes>27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MS PGothic</vt:lpstr>
      <vt:lpstr>MS PGothic</vt:lpstr>
      <vt:lpstr>Arial</vt:lpstr>
      <vt:lpstr>Calibri</vt:lpstr>
      <vt:lpstr>Monotype Sorts</vt:lpstr>
      <vt:lpstr>Symbol</vt:lpstr>
      <vt:lpstr>Times</vt:lpstr>
      <vt:lpstr>Times New Roman</vt:lpstr>
      <vt:lpstr>Wingdings</vt:lpstr>
      <vt:lpstr>Wingdings 2</vt:lpstr>
      <vt:lpstr>Wingdings 3</vt:lpstr>
      <vt:lpstr>2_Default Design</vt:lpstr>
      <vt:lpstr>  Are you Ready for the Worst?     </vt:lpstr>
      <vt:lpstr>Host: Consumer meals away from home</vt:lpstr>
      <vt:lpstr>Think foodborne illnesses can never happen in your firm?</vt:lpstr>
      <vt:lpstr>Definitions</vt:lpstr>
      <vt:lpstr>Incidence of Foodborne Diseases</vt:lpstr>
      <vt:lpstr>Disease Detection Pyramid</vt:lpstr>
      <vt:lpstr>PowerPoint Presentation</vt:lpstr>
      <vt:lpstr>Essential Truths….</vt:lpstr>
      <vt:lpstr>Investigation partners</vt:lpstr>
      <vt:lpstr>How are outbreaks detected?</vt:lpstr>
      <vt:lpstr>Working Together</vt:lpstr>
      <vt:lpstr>PowerPoint Presentation</vt:lpstr>
      <vt:lpstr>CIFOR Industry Guidelines</vt:lpstr>
      <vt:lpstr>CIFOR Industry Guidelines Content </vt:lpstr>
      <vt:lpstr>PowerPoint Presentation</vt:lpstr>
      <vt:lpstr>Positive and Proactive Steps Retail Food Establishments Can Take to Prepare</vt:lpstr>
      <vt:lpstr>When should I contact the Health Department?</vt:lpstr>
      <vt:lpstr>Tool #2 Customer illness complaint form</vt:lpstr>
      <vt:lpstr>Tool #1 Complaint tracking log</vt:lpstr>
      <vt:lpstr>Information of interest to health department</vt:lpstr>
      <vt:lpstr>Tools - During an Outbreak</vt:lpstr>
      <vt:lpstr>Tools That can be used for Prevention??</vt:lpstr>
      <vt:lpstr>PowerPoint Presentation</vt:lpstr>
      <vt:lpstr>Essential truths</vt:lpstr>
      <vt:lpstr>What can you do?</vt:lpstr>
      <vt:lpstr>PowerPoint Presentation</vt:lpstr>
      <vt:lpstr>For more information about CIFOR Guidelines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CIFOR Industry Guideline Building a Partnership</dc:title>
  <dc:creator>Hainstock, Lisa (MDA)</dc:creator>
  <cp:lastModifiedBy>Hainstock, Lisa (MDARD)</cp:lastModifiedBy>
  <cp:revision>109</cp:revision>
  <dcterms:created xsi:type="dcterms:W3CDTF">2006-08-16T00:00:00Z</dcterms:created>
  <dcterms:modified xsi:type="dcterms:W3CDTF">2018-08-17T13:27:46Z</dcterms:modified>
</cp:coreProperties>
</file>