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85" r:id="rId2"/>
    <p:sldId id="286" r:id="rId3"/>
    <p:sldId id="279" r:id="rId4"/>
    <p:sldId id="278" r:id="rId5"/>
    <p:sldId id="256" r:id="rId6"/>
    <p:sldId id="281" r:id="rId7"/>
    <p:sldId id="282" r:id="rId8"/>
    <p:sldId id="283" r:id="rId9"/>
    <p:sldId id="284" r:id="rId10"/>
    <p:sldId id="287" r:id="rId11"/>
    <p:sldId id="288"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67497" autoAdjust="0"/>
  </p:normalViewPr>
  <p:slideViewPr>
    <p:cSldViewPr snapToGrid="0">
      <p:cViewPr varScale="1">
        <p:scale>
          <a:sx n="76" d="100"/>
          <a:sy n="76" d="100"/>
        </p:scale>
        <p:origin x="28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E3261B-A307-46A7-8548-A0176BB4EF06}" type="datetimeFigureOut">
              <a:rPr lang="en-US" smtClean="0"/>
              <a:t>3/28/2019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ADD9A7-3B92-4040-951B-3FF9F3123F3D}" type="slidenum">
              <a:rPr lang="en-US" smtClean="0"/>
              <a:t>‹#›</a:t>
            </a:fld>
            <a:endParaRPr lang="en-US"/>
          </a:p>
        </p:txBody>
      </p:sp>
    </p:spTree>
    <p:extLst>
      <p:ext uri="{BB962C8B-B14F-4D97-AF65-F5344CB8AC3E}">
        <p14:creationId xmlns:p14="http://schemas.microsoft.com/office/powerpoint/2010/main" val="25051816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about the preparedness surveillance &amp; epidemiology team &amp; what we do</a:t>
            </a:r>
          </a:p>
          <a:p>
            <a:r>
              <a:rPr lang="en-US" dirty="0"/>
              <a:t>Then talk about our syndromic surveillance system, ESSENCE, and give a few examples of how it’s been used for public health preparedness and response.</a:t>
            </a:r>
          </a:p>
          <a:p>
            <a:endParaRPr lang="en-US" dirty="0"/>
          </a:p>
          <a:p>
            <a:r>
              <a:rPr lang="en-US" dirty="0"/>
              <a:t>One thing to note is that Oregon ESSENCE may have some differences from the CDC-sponsored national ESSENCE system. We typically do analysis in our local system, and contribute data to the federal system so our federal and regional partners can also do analysis. </a:t>
            </a:r>
          </a:p>
          <a:p>
            <a:r>
              <a:rPr lang="en-US" dirty="0"/>
              <a:t>This is because our system includes some data sources that aren’t available in the federal system (such as poison center calls, deaths, and reportable disease; and, soon, EMS)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0E90C5-1CAE-4947-9233-94115117108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13043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5ADD9A7-3B92-4040-951B-3FF9F3123F3D}" type="slidenum">
              <a:rPr lang="en-US" smtClean="0"/>
              <a:t>7</a:t>
            </a:fld>
            <a:endParaRPr lang="en-US"/>
          </a:p>
        </p:txBody>
      </p:sp>
    </p:spTree>
    <p:extLst>
      <p:ext uri="{BB962C8B-B14F-4D97-AF65-F5344CB8AC3E}">
        <p14:creationId xmlns:p14="http://schemas.microsoft.com/office/powerpoint/2010/main" val="36230228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868E0-034D-4C16-85B5-134D2AFBBC6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70FBFDF-58CF-4990-9FEC-9387FFC3E4C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7B5EC5E-D823-4665-8658-3D27AEB84069}"/>
              </a:ext>
            </a:extLst>
          </p:cNvPr>
          <p:cNvSpPr>
            <a:spLocks noGrp="1"/>
          </p:cNvSpPr>
          <p:nvPr>
            <p:ph type="dt" sz="half" idx="10"/>
          </p:nvPr>
        </p:nvSpPr>
        <p:spPr/>
        <p:txBody>
          <a:bodyPr/>
          <a:lstStyle/>
          <a:p>
            <a:fld id="{9AFEC11E-B973-4125-BA90-466CB37F99E4}" type="datetimeFigureOut">
              <a:rPr lang="en-US" smtClean="0"/>
              <a:t>3/28/2019</a:t>
            </a:fld>
            <a:endParaRPr lang="en-US"/>
          </a:p>
        </p:txBody>
      </p:sp>
      <p:sp>
        <p:nvSpPr>
          <p:cNvPr id="5" name="Footer Placeholder 4">
            <a:extLst>
              <a:ext uri="{FF2B5EF4-FFF2-40B4-BE49-F238E27FC236}">
                <a16:creationId xmlns:a16="http://schemas.microsoft.com/office/drawing/2014/main" id="{D03CE2D8-9155-404D-AF7B-3898A43771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904DDF-BC52-411A-96D5-4949E1B0FD17}"/>
              </a:ext>
            </a:extLst>
          </p:cNvPr>
          <p:cNvSpPr>
            <a:spLocks noGrp="1"/>
          </p:cNvSpPr>
          <p:nvPr>
            <p:ph type="sldNum" sz="quarter" idx="12"/>
          </p:nvPr>
        </p:nvSpPr>
        <p:spPr/>
        <p:txBody>
          <a:bodyPr/>
          <a:lstStyle/>
          <a:p>
            <a:fld id="{335CE546-45D3-454D-BE23-094F2C226886}" type="slidenum">
              <a:rPr lang="en-US" smtClean="0"/>
              <a:t>‹#›</a:t>
            </a:fld>
            <a:endParaRPr lang="en-US"/>
          </a:p>
        </p:txBody>
      </p:sp>
    </p:spTree>
    <p:extLst>
      <p:ext uri="{BB962C8B-B14F-4D97-AF65-F5344CB8AC3E}">
        <p14:creationId xmlns:p14="http://schemas.microsoft.com/office/powerpoint/2010/main" val="27874828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70988-1C4D-423F-961A-58E9DDD6340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A90E1FC-2249-4E3E-9AF1-F6668C7D19A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A483C5-F9A0-41EA-9953-5EB6F1EFD89F}"/>
              </a:ext>
            </a:extLst>
          </p:cNvPr>
          <p:cNvSpPr>
            <a:spLocks noGrp="1"/>
          </p:cNvSpPr>
          <p:nvPr>
            <p:ph type="dt" sz="half" idx="10"/>
          </p:nvPr>
        </p:nvSpPr>
        <p:spPr/>
        <p:txBody>
          <a:bodyPr/>
          <a:lstStyle/>
          <a:p>
            <a:fld id="{9AFEC11E-B973-4125-BA90-466CB37F99E4}" type="datetimeFigureOut">
              <a:rPr lang="en-US" smtClean="0"/>
              <a:t>3/28/2019</a:t>
            </a:fld>
            <a:endParaRPr lang="en-US"/>
          </a:p>
        </p:txBody>
      </p:sp>
      <p:sp>
        <p:nvSpPr>
          <p:cNvPr id="5" name="Footer Placeholder 4">
            <a:extLst>
              <a:ext uri="{FF2B5EF4-FFF2-40B4-BE49-F238E27FC236}">
                <a16:creationId xmlns:a16="http://schemas.microsoft.com/office/drawing/2014/main" id="{DBEE5965-142D-4682-955C-8785A1C77F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36D4E2-B698-4E10-9570-F5CC5F74847A}"/>
              </a:ext>
            </a:extLst>
          </p:cNvPr>
          <p:cNvSpPr>
            <a:spLocks noGrp="1"/>
          </p:cNvSpPr>
          <p:nvPr>
            <p:ph type="sldNum" sz="quarter" idx="12"/>
          </p:nvPr>
        </p:nvSpPr>
        <p:spPr/>
        <p:txBody>
          <a:bodyPr/>
          <a:lstStyle/>
          <a:p>
            <a:fld id="{335CE546-45D3-454D-BE23-094F2C226886}" type="slidenum">
              <a:rPr lang="en-US" smtClean="0"/>
              <a:t>‹#›</a:t>
            </a:fld>
            <a:endParaRPr lang="en-US"/>
          </a:p>
        </p:txBody>
      </p:sp>
    </p:spTree>
    <p:extLst>
      <p:ext uri="{BB962C8B-B14F-4D97-AF65-F5344CB8AC3E}">
        <p14:creationId xmlns:p14="http://schemas.microsoft.com/office/powerpoint/2010/main" val="3328256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D0D75-7E1F-4C80-BDAC-05E57A84F1C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7BFF764-3D3C-437A-8879-2565277457C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1B494CB-0DC8-4893-97C0-BD6DF1F116DA}"/>
              </a:ext>
            </a:extLst>
          </p:cNvPr>
          <p:cNvSpPr>
            <a:spLocks noGrp="1"/>
          </p:cNvSpPr>
          <p:nvPr>
            <p:ph type="dt" sz="half" idx="10"/>
          </p:nvPr>
        </p:nvSpPr>
        <p:spPr/>
        <p:txBody>
          <a:bodyPr/>
          <a:lstStyle/>
          <a:p>
            <a:fld id="{9AFEC11E-B973-4125-BA90-466CB37F99E4}" type="datetimeFigureOut">
              <a:rPr lang="en-US" smtClean="0"/>
              <a:t>3/28/2019</a:t>
            </a:fld>
            <a:endParaRPr lang="en-US"/>
          </a:p>
        </p:txBody>
      </p:sp>
      <p:sp>
        <p:nvSpPr>
          <p:cNvPr id="5" name="Footer Placeholder 4">
            <a:extLst>
              <a:ext uri="{FF2B5EF4-FFF2-40B4-BE49-F238E27FC236}">
                <a16:creationId xmlns:a16="http://schemas.microsoft.com/office/drawing/2014/main" id="{B5C87C35-7A0F-4D57-9B04-1F851492B9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008165-379D-486F-AB51-C7E9FD2D78BC}"/>
              </a:ext>
            </a:extLst>
          </p:cNvPr>
          <p:cNvSpPr>
            <a:spLocks noGrp="1"/>
          </p:cNvSpPr>
          <p:nvPr>
            <p:ph type="sldNum" sz="quarter" idx="12"/>
          </p:nvPr>
        </p:nvSpPr>
        <p:spPr/>
        <p:txBody>
          <a:bodyPr/>
          <a:lstStyle/>
          <a:p>
            <a:fld id="{335CE546-45D3-454D-BE23-094F2C226886}" type="slidenum">
              <a:rPr lang="en-US" smtClean="0"/>
              <a:t>‹#›</a:t>
            </a:fld>
            <a:endParaRPr lang="en-US"/>
          </a:p>
        </p:txBody>
      </p:sp>
    </p:spTree>
    <p:extLst>
      <p:ext uri="{BB962C8B-B14F-4D97-AF65-F5344CB8AC3E}">
        <p14:creationId xmlns:p14="http://schemas.microsoft.com/office/powerpoint/2010/main" val="1326907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AFA26-4D45-4D25-A300-632EAD71B3E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15F5163-DD1C-417C-AA44-07E0C3F90E0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F8B6122-3EBD-42CE-B1E9-0FC35AA19ED1}"/>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FFDEF86-5E8F-487A-867C-ED8D7092A719}"/>
              </a:ext>
            </a:extLst>
          </p:cNvPr>
          <p:cNvSpPr>
            <a:spLocks noGrp="1"/>
          </p:cNvSpPr>
          <p:nvPr>
            <p:ph type="dt" sz="half" idx="10"/>
          </p:nvPr>
        </p:nvSpPr>
        <p:spPr/>
        <p:txBody>
          <a:bodyPr/>
          <a:lstStyle/>
          <a:p>
            <a:fld id="{9AFEC11E-B973-4125-BA90-466CB37F99E4}" type="datetimeFigureOut">
              <a:rPr lang="en-US" smtClean="0"/>
              <a:t>3/28/2019</a:t>
            </a:fld>
            <a:endParaRPr lang="en-US"/>
          </a:p>
        </p:txBody>
      </p:sp>
      <p:sp>
        <p:nvSpPr>
          <p:cNvPr id="6" name="Footer Placeholder 5">
            <a:extLst>
              <a:ext uri="{FF2B5EF4-FFF2-40B4-BE49-F238E27FC236}">
                <a16:creationId xmlns:a16="http://schemas.microsoft.com/office/drawing/2014/main" id="{F38DBAE9-9953-4A94-84F2-1821892AE81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34389D5-7513-447A-B0B1-8AB60F2D9E49}"/>
              </a:ext>
            </a:extLst>
          </p:cNvPr>
          <p:cNvSpPr>
            <a:spLocks noGrp="1"/>
          </p:cNvSpPr>
          <p:nvPr>
            <p:ph type="sldNum" sz="quarter" idx="12"/>
          </p:nvPr>
        </p:nvSpPr>
        <p:spPr/>
        <p:txBody>
          <a:bodyPr/>
          <a:lstStyle/>
          <a:p>
            <a:fld id="{335CE546-45D3-454D-BE23-094F2C226886}" type="slidenum">
              <a:rPr lang="en-US" smtClean="0"/>
              <a:t>‹#›</a:t>
            </a:fld>
            <a:endParaRPr lang="en-US"/>
          </a:p>
        </p:txBody>
      </p:sp>
    </p:spTree>
    <p:extLst>
      <p:ext uri="{BB962C8B-B14F-4D97-AF65-F5344CB8AC3E}">
        <p14:creationId xmlns:p14="http://schemas.microsoft.com/office/powerpoint/2010/main" val="38483385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0B78B-C0D8-4BFA-BEE2-81EB2D808A5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2A920F5-184F-4E23-8BB4-8122C5F5E10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1B702FC-0120-429E-AFAC-3F34D9BE716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F143B33-18E2-46D7-A9FC-FF942D57A6C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EF90ED3-4515-492D-9D93-1C63A38187E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3B926B7-2649-490B-A1C8-677240FFB3AC}"/>
              </a:ext>
            </a:extLst>
          </p:cNvPr>
          <p:cNvSpPr>
            <a:spLocks noGrp="1"/>
          </p:cNvSpPr>
          <p:nvPr>
            <p:ph type="dt" sz="half" idx="10"/>
          </p:nvPr>
        </p:nvSpPr>
        <p:spPr/>
        <p:txBody>
          <a:bodyPr/>
          <a:lstStyle/>
          <a:p>
            <a:fld id="{9AFEC11E-B973-4125-BA90-466CB37F99E4}" type="datetimeFigureOut">
              <a:rPr lang="en-US" smtClean="0"/>
              <a:t>3/28/2019</a:t>
            </a:fld>
            <a:endParaRPr lang="en-US"/>
          </a:p>
        </p:txBody>
      </p:sp>
      <p:sp>
        <p:nvSpPr>
          <p:cNvPr id="8" name="Footer Placeholder 7">
            <a:extLst>
              <a:ext uri="{FF2B5EF4-FFF2-40B4-BE49-F238E27FC236}">
                <a16:creationId xmlns:a16="http://schemas.microsoft.com/office/drawing/2014/main" id="{B7B3EBDD-5B5F-40BE-8CE2-7CF34CB1A35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B85A9D0-5783-40E9-9A41-8CF26DCCA50B}"/>
              </a:ext>
            </a:extLst>
          </p:cNvPr>
          <p:cNvSpPr>
            <a:spLocks noGrp="1"/>
          </p:cNvSpPr>
          <p:nvPr>
            <p:ph type="sldNum" sz="quarter" idx="12"/>
          </p:nvPr>
        </p:nvSpPr>
        <p:spPr/>
        <p:txBody>
          <a:bodyPr/>
          <a:lstStyle/>
          <a:p>
            <a:fld id="{335CE546-45D3-454D-BE23-094F2C226886}" type="slidenum">
              <a:rPr lang="en-US" smtClean="0"/>
              <a:t>‹#›</a:t>
            </a:fld>
            <a:endParaRPr lang="en-US"/>
          </a:p>
        </p:txBody>
      </p:sp>
    </p:spTree>
    <p:extLst>
      <p:ext uri="{BB962C8B-B14F-4D97-AF65-F5344CB8AC3E}">
        <p14:creationId xmlns:p14="http://schemas.microsoft.com/office/powerpoint/2010/main" val="20528292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CFE3B-6E2E-4159-A75B-827DADD0862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5FF84EC-A30A-42F9-894C-45DB23D68B4E}"/>
              </a:ext>
            </a:extLst>
          </p:cNvPr>
          <p:cNvSpPr>
            <a:spLocks noGrp="1"/>
          </p:cNvSpPr>
          <p:nvPr>
            <p:ph type="dt" sz="half" idx="10"/>
          </p:nvPr>
        </p:nvSpPr>
        <p:spPr/>
        <p:txBody>
          <a:bodyPr/>
          <a:lstStyle/>
          <a:p>
            <a:fld id="{9AFEC11E-B973-4125-BA90-466CB37F99E4}" type="datetimeFigureOut">
              <a:rPr lang="en-US" smtClean="0"/>
              <a:t>3/28/2019</a:t>
            </a:fld>
            <a:endParaRPr lang="en-US"/>
          </a:p>
        </p:txBody>
      </p:sp>
      <p:sp>
        <p:nvSpPr>
          <p:cNvPr id="4" name="Footer Placeholder 3">
            <a:extLst>
              <a:ext uri="{FF2B5EF4-FFF2-40B4-BE49-F238E27FC236}">
                <a16:creationId xmlns:a16="http://schemas.microsoft.com/office/drawing/2014/main" id="{1A8A64B0-0B9A-4C66-BDF1-979A21BB19F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5F1D03D-77F5-4A83-ACE1-42EB8CDB6A6F}"/>
              </a:ext>
            </a:extLst>
          </p:cNvPr>
          <p:cNvSpPr>
            <a:spLocks noGrp="1"/>
          </p:cNvSpPr>
          <p:nvPr>
            <p:ph type="sldNum" sz="quarter" idx="12"/>
          </p:nvPr>
        </p:nvSpPr>
        <p:spPr/>
        <p:txBody>
          <a:bodyPr/>
          <a:lstStyle/>
          <a:p>
            <a:fld id="{335CE546-45D3-454D-BE23-094F2C226886}" type="slidenum">
              <a:rPr lang="en-US" smtClean="0"/>
              <a:t>‹#›</a:t>
            </a:fld>
            <a:endParaRPr lang="en-US"/>
          </a:p>
        </p:txBody>
      </p:sp>
    </p:spTree>
    <p:extLst>
      <p:ext uri="{BB962C8B-B14F-4D97-AF65-F5344CB8AC3E}">
        <p14:creationId xmlns:p14="http://schemas.microsoft.com/office/powerpoint/2010/main" val="37044338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C103B20-65C8-40F5-B4CD-62CCCB93803B}"/>
              </a:ext>
            </a:extLst>
          </p:cNvPr>
          <p:cNvSpPr>
            <a:spLocks noGrp="1"/>
          </p:cNvSpPr>
          <p:nvPr>
            <p:ph type="dt" sz="half" idx="10"/>
          </p:nvPr>
        </p:nvSpPr>
        <p:spPr/>
        <p:txBody>
          <a:bodyPr/>
          <a:lstStyle/>
          <a:p>
            <a:fld id="{9AFEC11E-B973-4125-BA90-466CB37F99E4}" type="datetimeFigureOut">
              <a:rPr lang="en-US" smtClean="0"/>
              <a:t>3/28/2019</a:t>
            </a:fld>
            <a:endParaRPr lang="en-US"/>
          </a:p>
        </p:txBody>
      </p:sp>
      <p:sp>
        <p:nvSpPr>
          <p:cNvPr id="3" name="Footer Placeholder 2">
            <a:extLst>
              <a:ext uri="{FF2B5EF4-FFF2-40B4-BE49-F238E27FC236}">
                <a16:creationId xmlns:a16="http://schemas.microsoft.com/office/drawing/2014/main" id="{6DE0A982-2826-4453-8371-47C030A105F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A902AE-8912-4E3D-988F-42E93B3865B3}"/>
              </a:ext>
            </a:extLst>
          </p:cNvPr>
          <p:cNvSpPr>
            <a:spLocks noGrp="1"/>
          </p:cNvSpPr>
          <p:nvPr>
            <p:ph type="sldNum" sz="quarter" idx="12"/>
          </p:nvPr>
        </p:nvSpPr>
        <p:spPr/>
        <p:txBody>
          <a:bodyPr/>
          <a:lstStyle/>
          <a:p>
            <a:fld id="{335CE546-45D3-454D-BE23-094F2C226886}" type="slidenum">
              <a:rPr lang="en-US" smtClean="0"/>
              <a:t>‹#›</a:t>
            </a:fld>
            <a:endParaRPr lang="en-US"/>
          </a:p>
        </p:txBody>
      </p:sp>
    </p:spTree>
    <p:extLst>
      <p:ext uri="{BB962C8B-B14F-4D97-AF65-F5344CB8AC3E}">
        <p14:creationId xmlns:p14="http://schemas.microsoft.com/office/powerpoint/2010/main" val="31832688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3B25F-F9C4-4B51-AB0E-D29277CFC4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DF1EEEF-1876-4A4B-B382-804238A75BD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1C7E9E1-123D-4FA3-9071-D2AE1706E6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4C25822-4BF5-4574-84BB-CC378F998764}"/>
              </a:ext>
            </a:extLst>
          </p:cNvPr>
          <p:cNvSpPr>
            <a:spLocks noGrp="1"/>
          </p:cNvSpPr>
          <p:nvPr>
            <p:ph type="dt" sz="half" idx="10"/>
          </p:nvPr>
        </p:nvSpPr>
        <p:spPr/>
        <p:txBody>
          <a:bodyPr/>
          <a:lstStyle/>
          <a:p>
            <a:fld id="{9AFEC11E-B973-4125-BA90-466CB37F99E4}" type="datetimeFigureOut">
              <a:rPr lang="en-US" smtClean="0"/>
              <a:t>3/28/2019</a:t>
            </a:fld>
            <a:endParaRPr lang="en-US"/>
          </a:p>
        </p:txBody>
      </p:sp>
      <p:sp>
        <p:nvSpPr>
          <p:cNvPr id="6" name="Footer Placeholder 5">
            <a:extLst>
              <a:ext uri="{FF2B5EF4-FFF2-40B4-BE49-F238E27FC236}">
                <a16:creationId xmlns:a16="http://schemas.microsoft.com/office/drawing/2014/main" id="{C8E0B37D-A243-47B9-A863-1DD8B734B4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B63110-DD6C-4349-910E-15A21ADD1964}"/>
              </a:ext>
            </a:extLst>
          </p:cNvPr>
          <p:cNvSpPr>
            <a:spLocks noGrp="1"/>
          </p:cNvSpPr>
          <p:nvPr>
            <p:ph type="sldNum" sz="quarter" idx="12"/>
          </p:nvPr>
        </p:nvSpPr>
        <p:spPr/>
        <p:txBody>
          <a:bodyPr/>
          <a:lstStyle/>
          <a:p>
            <a:fld id="{335CE546-45D3-454D-BE23-094F2C226886}" type="slidenum">
              <a:rPr lang="en-US" smtClean="0"/>
              <a:t>‹#›</a:t>
            </a:fld>
            <a:endParaRPr lang="en-US"/>
          </a:p>
        </p:txBody>
      </p:sp>
    </p:spTree>
    <p:extLst>
      <p:ext uri="{BB962C8B-B14F-4D97-AF65-F5344CB8AC3E}">
        <p14:creationId xmlns:p14="http://schemas.microsoft.com/office/powerpoint/2010/main" val="23691792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C0731-CA77-4458-A56D-33D3C4C9E3B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4D50CFA-5982-4ABA-9AF4-202F3C45B0E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72C0982-BDF3-4304-AA34-AB5EEB9DDB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488CC2B-0359-47AF-8C2B-EBF09C56F0E3}"/>
              </a:ext>
            </a:extLst>
          </p:cNvPr>
          <p:cNvSpPr>
            <a:spLocks noGrp="1"/>
          </p:cNvSpPr>
          <p:nvPr>
            <p:ph type="dt" sz="half" idx="10"/>
          </p:nvPr>
        </p:nvSpPr>
        <p:spPr/>
        <p:txBody>
          <a:bodyPr/>
          <a:lstStyle/>
          <a:p>
            <a:fld id="{9AFEC11E-B973-4125-BA90-466CB37F99E4}" type="datetimeFigureOut">
              <a:rPr lang="en-US" smtClean="0"/>
              <a:t>3/28/2019</a:t>
            </a:fld>
            <a:endParaRPr lang="en-US"/>
          </a:p>
        </p:txBody>
      </p:sp>
      <p:sp>
        <p:nvSpPr>
          <p:cNvPr id="6" name="Footer Placeholder 5">
            <a:extLst>
              <a:ext uri="{FF2B5EF4-FFF2-40B4-BE49-F238E27FC236}">
                <a16:creationId xmlns:a16="http://schemas.microsoft.com/office/drawing/2014/main" id="{596C4109-85CF-4273-B1D5-DD6DEFCCD8C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35A2B82-D55D-4685-96A3-73CFC12E6487}"/>
              </a:ext>
            </a:extLst>
          </p:cNvPr>
          <p:cNvSpPr>
            <a:spLocks noGrp="1"/>
          </p:cNvSpPr>
          <p:nvPr>
            <p:ph type="sldNum" sz="quarter" idx="12"/>
          </p:nvPr>
        </p:nvSpPr>
        <p:spPr/>
        <p:txBody>
          <a:bodyPr/>
          <a:lstStyle/>
          <a:p>
            <a:fld id="{335CE546-45D3-454D-BE23-094F2C226886}" type="slidenum">
              <a:rPr lang="en-US" smtClean="0"/>
              <a:t>‹#›</a:t>
            </a:fld>
            <a:endParaRPr lang="en-US"/>
          </a:p>
        </p:txBody>
      </p:sp>
    </p:spTree>
    <p:extLst>
      <p:ext uri="{BB962C8B-B14F-4D97-AF65-F5344CB8AC3E}">
        <p14:creationId xmlns:p14="http://schemas.microsoft.com/office/powerpoint/2010/main" val="35750093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7D587-2A06-404E-9FCD-730690AF298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1C2CCF0-3D9C-49F5-A8C7-CD4F6750F9EE}"/>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E8BCE7-1F26-43D1-92FC-FD1A0FECF50A}"/>
              </a:ext>
            </a:extLst>
          </p:cNvPr>
          <p:cNvSpPr>
            <a:spLocks noGrp="1"/>
          </p:cNvSpPr>
          <p:nvPr>
            <p:ph type="dt" sz="half" idx="10"/>
          </p:nvPr>
        </p:nvSpPr>
        <p:spPr/>
        <p:txBody>
          <a:bodyPr/>
          <a:lstStyle/>
          <a:p>
            <a:fld id="{9AFEC11E-B973-4125-BA90-466CB37F99E4}" type="datetimeFigureOut">
              <a:rPr lang="en-US" smtClean="0"/>
              <a:t>3/28/2019</a:t>
            </a:fld>
            <a:endParaRPr lang="en-US"/>
          </a:p>
        </p:txBody>
      </p:sp>
      <p:sp>
        <p:nvSpPr>
          <p:cNvPr id="5" name="Footer Placeholder 4">
            <a:extLst>
              <a:ext uri="{FF2B5EF4-FFF2-40B4-BE49-F238E27FC236}">
                <a16:creationId xmlns:a16="http://schemas.microsoft.com/office/drawing/2014/main" id="{3E51BEF5-533C-4A32-8D94-59B569D310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EFA83E-8979-42F5-B74C-6EA72741161A}"/>
              </a:ext>
            </a:extLst>
          </p:cNvPr>
          <p:cNvSpPr>
            <a:spLocks noGrp="1"/>
          </p:cNvSpPr>
          <p:nvPr>
            <p:ph type="sldNum" sz="quarter" idx="12"/>
          </p:nvPr>
        </p:nvSpPr>
        <p:spPr/>
        <p:txBody>
          <a:bodyPr/>
          <a:lstStyle/>
          <a:p>
            <a:fld id="{335CE546-45D3-454D-BE23-094F2C226886}" type="slidenum">
              <a:rPr lang="en-US" smtClean="0"/>
              <a:t>‹#›</a:t>
            </a:fld>
            <a:endParaRPr lang="en-US"/>
          </a:p>
        </p:txBody>
      </p:sp>
    </p:spTree>
    <p:extLst>
      <p:ext uri="{BB962C8B-B14F-4D97-AF65-F5344CB8AC3E}">
        <p14:creationId xmlns:p14="http://schemas.microsoft.com/office/powerpoint/2010/main" val="11815535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B5E594-1A5B-42D9-A1A1-D346A852F45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C08437-222C-4EC1-BDF1-EC97AA42883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B7B562-56DC-4CCA-9C7B-06949E0AEB80}"/>
              </a:ext>
            </a:extLst>
          </p:cNvPr>
          <p:cNvSpPr>
            <a:spLocks noGrp="1"/>
          </p:cNvSpPr>
          <p:nvPr>
            <p:ph type="dt" sz="half" idx="10"/>
          </p:nvPr>
        </p:nvSpPr>
        <p:spPr/>
        <p:txBody>
          <a:bodyPr/>
          <a:lstStyle/>
          <a:p>
            <a:fld id="{9AFEC11E-B973-4125-BA90-466CB37F99E4}" type="datetimeFigureOut">
              <a:rPr lang="en-US" smtClean="0"/>
              <a:t>3/28/2019</a:t>
            </a:fld>
            <a:endParaRPr lang="en-US"/>
          </a:p>
        </p:txBody>
      </p:sp>
      <p:sp>
        <p:nvSpPr>
          <p:cNvPr id="5" name="Footer Placeholder 4">
            <a:extLst>
              <a:ext uri="{FF2B5EF4-FFF2-40B4-BE49-F238E27FC236}">
                <a16:creationId xmlns:a16="http://schemas.microsoft.com/office/drawing/2014/main" id="{D0730954-5F2B-4788-8C54-FD5047075D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D82EB7-D352-4F8A-B0C7-BC7C89C23BED}"/>
              </a:ext>
            </a:extLst>
          </p:cNvPr>
          <p:cNvSpPr>
            <a:spLocks noGrp="1"/>
          </p:cNvSpPr>
          <p:nvPr>
            <p:ph type="sldNum" sz="quarter" idx="12"/>
          </p:nvPr>
        </p:nvSpPr>
        <p:spPr/>
        <p:txBody>
          <a:bodyPr/>
          <a:lstStyle/>
          <a:p>
            <a:fld id="{335CE546-45D3-454D-BE23-094F2C226886}" type="slidenum">
              <a:rPr lang="en-US" smtClean="0"/>
              <a:t>‹#›</a:t>
            </a:fld>
            <a:endParaRPr lang="en-US"/>
          </a:p>
        </p:txBody>
      </p:sp>
    </p:spTree>
    <p:extLst>
      <p:ext uri="{BB962C8B-B14F-4D97-AF65-F5344CB8AC3E}">
        <p14:creationId xmlns:p14="http://schemas.microsoft.com/office/powerpoint/2010/main" val="38884624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4C01620-3DD7-401B-A580-7AC440DEF66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84C9F83-4094-435D-95D2-D2276A50F56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62C742-B25D-4E95-9183-35F8BA637EE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FEC11E-B973-4125-BA90-466CB37F99E4}" type="datetimeFigureOut">
              <a:rPr lang="en-US" smtClean="0"/>
              <a:t>3/28/2019</a:t>
            </a:fld>
            <a:endParaRPr lang="en-US"/>
          </a:p>
        </p:txBody>
      </p:sp>
      <p:sp>
        <p:nvSpPr>
          <p:cNvPr id="5" name="Footer Placeholder 4">
            <a:extLst>
              <a:ext uri="{FF2B5EF4-FFF2-40B4-BE49-F238E27FC236}">
                <a16:creationId xmlns:a16="http://schemas.microsoft.com/office/drawing/2014/main" id="{C80512ED-1FAB-41A3-9E7E-E265847A38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BAD8B63-3DAC-4060-BEF3-9E54094CA04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5CE546-45D3-454D-BE23-094F2C226886}" type="slidenum">
              <a:rPr lang="en-US" smtClean="0"/>
              <a:t>‹#›</a:t>
            </a:fld>
            <a:endParaRPr lang="en-US"/>
          </a:p>
        </p:txBody>
      </p:sp>
    </p:spTree>
    <p:extLst>
      <p:ext uri="{BB962C8B-B14F-4D97-AF65-F5344CB8AC3E}">
        <p14:creationId xmlns:p14="http://schemas.microsoft.com/office/powerpoint/2010/main" val="27838407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FFE05-B024-4FCB-A899-B563615850D6}"/>
              </a:ext>
            </a:extLst>
          </p:cNvPr>
          <p:cNvSpPr>
            <a:spLocks noGrp="1"/>
          </p:cNvSpPr>
          <p:nvPr>
            <p:ph type="ctrTitle"/>
          </p:nvPr>
        </p:nvSpPr>
        <p:spPr/>
        <p:txBody>
          <a:bodyPr/>
          <a:lstStyle/>
          <a:p>
            <a:r>
              <a:rPr lang="en-US" dirty="0"/>
              <a:t>CSTE Wildfires Subgroup </a:t>
            </a:r>
          </a:p>
        </p:txBody>
      </p:sp>
      <p:sp>
        <p:nvSpPr>
          <p:cNvPr id="3" name="Subtitle 2">
            <a:extLst>
              <a:ext uri="{FF2B5EF4-FFF2-40B4-BE49-F238E27FC236}">
                <a16:creationId xmlns:a16="http://schemas.microsoft.com/office/drawing/2014/main" id="{92D2F00E-FC9B-4FEE-BFE6-31AF77C55B91}"/>
              </a:ext>
            </a:extLst>
          </p:cNvPr>
          <p:cNvSpPr>
            <a:spLocks noGrp="1"/>
          </p:cNvSpPr>
          <p:nvPr>
            <p:ph type="subTitle" idx="1"/>
          </p:nvPr>
        </p:nvSpPr>
        <p:spPr/>
        <p:txBody>
          <a:bodyPr>
            <a:normAutofit/>
          </a:bodyPr>
          <a:lstStyle/>
          <a:p>
            <a:r>
              <a:rPr lang="en-US" sz="3600" dirty="0"/>
              <a:t>March 28, 2019</a:t>
            </a:r>
          </a:p>
        </p:txBody>
      </p:sp>
    </p:spTree>
    <p:extLst>
      <p:ext uri="{BB962C8B-B14F-4D97-AF65-F5344CB8AC3E}">
        <p14:creationId xmlns:p14="http://schemas.microsoft.com/office/powerpoint/2010/main" val="18870767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3BB41-78B2-4DE1-B87A-CB286D950E8F}"/>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E191CEA7-549A-47E7-A740-1D50F30352D4}"/>
              </a:ext>
            </a:extLst>
          </p:cNvPr>
          <p:cNvSpPr>
            <a:spLocks noGrp="1"/>
          </p:cNvSpPr>
          <p:nvPr>
            <p:ph idx="1"/>
          </p:nvPr>
        </p:nvSpPr>
        <p:spPr/>
        <p:txBody>
          <a:bodyPr/>
          <a:lstStyle/>
          <a:p>
            <a:r>
              <a:rPr lang="en-US" dirty="0"/>
              <a:t>Existing surveillance from:</a:t>
            </a:r>
          </a:p>
          <a:p>
            <a:pPr lvl="1"/>
            <a:r>
              <a:rPr lang="en-US" dirty="0"/>
              <a:t>Oregon</a:t>
            </a:r>
          </a:p>
          <a:p>
            <a:pPr lvl="1"/>
            <a:r>
              <a:rPr lang="en-US" dirty="0"/>
              <a:t> Florida</a:t>
            </a:r>
          </a:p>
          <a:p>
            <a:pPr lvl="1"/>
            <a:r>
              <a:rPr lang="en-US" dirty="0"/>
              <a:t>Sacramento County</a:t>
            </a:r>
          </a:p>
          <a:p>
            <a:r>
              <a:rPr lang="en-US" dirty="0"/>
              <a:t>Discussion</a:t>
            </a:r>
          </a:p>
          <a:p>
            <a:r>
              <a:rPr lang="en-US"/>
              <a:t>Next steps</a:t>
            </a:r>
            <a:endParaRPr lang="en-US" dirty="0"/>
          </a:p>
          <a:p>
            <a:pPr lvl="1"/>
            <a:endParaRPr lang="en-US" dirty="0"/>
          </a:p>
        </p:txBody>
      </p:sp>
    </p:spTree>
    <p:extLst>
      <p:ext uri="{BB962C8B-B14F-4D97-AF65-F5344CB8AC3E}">
        <p14:creationId xmlns:p14="http://schemas.microsoft.com/office/powerpoint/2010/main" val="9814237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AE79C-E4C2-44FC-AEEF-945F788AB8DB}"/>
              </a:ext>
            </a:extLst>
          </p:cNvPr>
          <p:cNvSpPr>
            <a:spLocks noGrp="1"/>
          </p:cNvSpPr>
          <p:nvPr>
            <p:ph type="title"/>
          </p:nvPr>
        </p:nvSpPr>
        <p:spPr/>
        <p:txBody>
          <a:bodyPr/>
          <a:lstStyle/>
          <a:p>
            <a:r>
              <a:rPr lang="en-US" b="1" dirty="0"/>
              <a:t>Oregon – Syndromic and Poison Control</a:t>
            </a:r>
          </a:p>
        </p:txBody>
      </p:sp>
      <p:sp>
        <p:nvSpPr>
          <p:cNvPr id="3" name="Content Placeholder 2">
            <a:extLst>
              <a:ext uri="{FF2B5EF4-FFF2-40B4-BE49-F238E27FC236}">
                <a16:creationId xmlns:a16="http://schemas.microsoft.com/office/drawing/2014/main" id="{56C15BEF-4CF0-4181-8A3B-32A89B14664F}"/>
              </a:ext>
            </a:extLst>
          </p:cNvPr>
          <p:cNvSpPr>
            <a:spLocks noGrp="1"/>
          </p:cNvSpPr>
          <p:nvPr>
            <p:ph idx="1"/>
          </p:nvPr>
        </p:nvSpPr>
        <p:spPr>
          <a:xfrm>
            <a:off x="838200" y="1825625"/>
            <a:ext cx="5257800" cy="4351338"/>
          </a:xfrm>
        </p:spPr>
        <p:txBody>
          <a:bodyPr>
            <a:normAutofit/>
          </a:bodyPr>
          <a:lstStyle/>
          <a:p>
            <a:r>
              <a:rPr lang="en-US" b="1" dirty="0"/>
              <a:t>Syndromic queries</a:t>
            </a:r>
          </a:p>
          <a:p>
            <a:pPr lvl="2"/>
            <a:r>
              <a:rPr lang="en-US" dirty="0"/>
              <a:t>Total ED and urgent care visits</a:t>
            </a:r>
          </a:p>
          <a:p>
            <a:pPr lvl="2"/>
            <a:r>
              <a:rPr lang="en-US" dirty="0"/>
              <a:t>Asthma-like</a:t>
            </a:r>
          </a:p>
          <a:p>
            <a:pPr lvl="2"/>
            <a:r>
              <a:rPr lang="en-US" dirty="0"/>
              <a:t>Respiratory </a:t>
            </a:r>
          </a:p>
          <a:p>
            <a:pPr lvl="2"/>
            <a:r>
              <a:rPr lang="en-US" dirty="0"/>
              <a:t>Total visits by age group</a:t>
            </a:r>
          </a:p>
          <a:p>
            <a:pPr lvl="2"/>
            <a:r>
              <a:rPr lang="en-US" dirty="0"/>
              <a:t>Chest pain</a:t>
            </a:r>
          </a:p>
          <a:p>
            <a:pPr lvl="2"/>
            <a:r>
              <a:rPr lang="en-US" dirty="0"/>
              <a:t>Evacuation</a:t>
            </a:r>
          </a:p>
          <a:p>
            <a:pPr lvl="2"/>
            <a:r>
              <a:rPr lang="en-US" dirty="0"/>
              <a:t>Albuterol and inhaler</a:t>
            </a:r>
          </a:p>
          <a:p>
            <a:pPr lvl="2"/>
            <a:r>
              <a:rPr lang="en-US" dirty="0"/>
              <a:t>Mentions of smoke or wildfire</a:t>
            </a:r>
          </a:p>
          <a:p>
            <a:pPr lvl="2"/>
            <a:r>
              <a:rPr lang="en-US" dirty="0"/>
              <a:t>Medication refills</a:t>
            </a:r>
          </a:p>
          <a:p>
            <a:pPr lvl="2"/>
            <a:r>
              <a:rPr lang="en-US" dirty="0"/>
              <a:t>Oxygen</a:t>
            </a:r>
          </a:p>
        </p:txBody>
      </p:sp>
      <p:sp>
        <p:nvSpPr>
          <p:cNvPr id="5" name="Content Placeholder 2">
            <a:extLst>
              <a:ext uri="{FF2B5EF4-FFF2-40B4-BE49-F238E27FC236}">
                <a16:creationId xmlns:a16="http://schemas.microsoft.com/office/drawing/2014/main" id="{A035679D-6BFD-4487-926C-2D05225AA55C}"/>
              </a:ext>
            </a:extLst>
          </p:cNvPr>
          <p:cNvSpPr txBox="1">
            <a:spLocks/>
          </p:cNvSpPr>
          <p:nvPr/>
        </p:nvSpPr>
        <p:spPr>
          <a:xfrm>
            <a:off x="6752771" y="1825625"/>
            <a:ext cx="52578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t>Poison Control Center</a:t>
            </a:r>
          </a:p>
          <a:p>
            <a:pPr marL="457200" lvl="1" indent="0">
              <a:buNone/>
            </a:pPr>
            <a:endParaRPr lang="en-US" dirty="0"/>
          </a:p>
        </p:txBody>
      </p:sp>
    </p:spTree>
    <p:extLst>
      <p:ext uri="{BB962C8B-B14F-4D97-AF65-F5344CB8AC3E}">
        <p14:creationId xmlns:p14="http://schemas.microsoft.com/office/powerpoint/2010/main" val="16983901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97DF10E6-6B78-4CE7-A0CB-A1257189B711}"/>
              </a:ext>
            </a:extLst>
          </p:cNvPr>
          <p:cNvGraphicFramePr>
            <a:graphicFrameLocks noGrp="1"/>
          </p:cNvGraphicFramePr>
          <p:nvPr>
            <p:extLst>
              <p:ext uri="{D42A27DB-BD31-4B8C-83A1-F6EECF244321}">
                <p14:modId xmlns:p14="http://schemas.microsoft.com/office/powerpoint/2010/main" val="1026329881"/>
              </p:ext>
            </p:extLst>
          </p:nvPr>
        </p:nvGraphicFramePr>
        <p:xfrm>
          <a:off x="2550885" y="1324429"/>
          <a:ext cx="7673218" cy="5076338"/>
        </p:xfrm>
        <a:graphic>
          <a:graphicData uri="http://schemas.openxmlformats.org/drawingml/2006/table">
            <a:tbl>
              <a:tblPr>
                <a:tableStyleId>{5C22544A-7EE6-4342-B048-85BDC9FD1C3A}</a:tableStyleId>
              </a:tblPr>
              <a:tblGrid>
                <a:gridCol w="2292998">
                  <a:extLst>
                    <a:ext uri="{9D8B030D-6E8A-4147-A177-3AD203B41FA5}">
                      <a16:colId xmlns:a16="http://schemas.microsoft.com/office/drawing/2014/main" val="4070758675"/>
                    </a:ext>
                  </a:extLst>
                </a:gridCol>
                <a:gridCol w="3560735">
                  <a:extLst>
                    <a:ext uri="{9D8B030D-6E8A-4147-A177-3AD203B41FA5}">
                      <a16:colId xmlns:a16="http://schemas.microsoft.com/office/drawing/2014/main" val="2681914282"/>
                    </a:ext>
                  </a:extLst>
                </a:gridCol>
                <a:gridCol w="1819485">
                  <a:extLst>
                    <a:ext uri="{9D8B030D-6E8A-4147-A177-3AD203B41FA5}">
                      <a16:colId xmlns:a16="http://schemas.microsoft.com/office/drawing/2014/main" val="3690296291"/>
                    </a:ext>
                  </a:extLst>
                </a:gridCol>
              </a:tblGrid>
              <a:tr h="192488">
                <a:tc>
                  <a:txBody>
                    <a:bodyPr/>
                    <a:lstStyle/>
                    <a:p>
                      <a:pPr algn="l" fontAlgn="b"/>
                      <a:r>
                        <a:rPr lang="en-US" sz="1200" b="1" u="none" strike="noStrike">
                          <a:effectLst/>
                        </a:rPr>
                        <a:t>Query Name</a:t>
                      </a:r>
                      <a:endParaRPr lang="en-US" sz="1200" b="1" i="0" u="none" strike="noStrike">
                        <a:solidFill>
                          <a:srgbClr val="000000"/>
                        </a:solidFill>
                        <a:effectLst/>
                        <a:latin typeface="Calibri" panose="020F0502020204030204" pitchFamily="34" charset="0"/>
                      </a:endParaRPr>
                    </a:p>
                  </a:txBody>
                  <a:tcPr marL="9608" marR="9608" marT="9608" marB="0" anchor="b">
                    <a:solidFill>
                      <a:schemeClr val="bg2">
                        <a:lumMod val="40000"/>
                        <a:lumOff val="60000"/>
                      </a:schemeClr>
                    </a:solidFill>
                  </a:tcPr>
                </a:tc>
                <a:tc>
                  <a:txBody>
                    <a:bodyPr/>
                    <a:lstStyle/>
                    <a:p>
                      <a:pPr algn="l" fontAlgn="b"/>
                      <a:r>
                        <a:rPr lang="en-US" sz="1200" b="1" u="none" strike="noStrike">
                          <a:effectLst/>
                        </a:rPr>
                        <a:t>Syntax</a:t>
                      </a:r>
                      <a:endParaRPr lang="en-US" sz="1200" b="1" i="0" u="none" strike="noStrike">
                        <a:solidFill>
                          <a:srgbClr val="000000"/>
                        </a:solidFill>
                        <a:effectLst/>
                        <a:latin typeface="Calibri" panose="020F0502020204030204" pitchFamily="34" charset="0"/>
                      </a:endParaRPr>
                    </a:p>
                  </a:txBody>
                  <a:tcPr marL="9608" marR="9608" marT="9608" marB="0" anchor="b">
                    <a:solidFill>
                      <a:schemeClr val="bg2">
                        <a:lumMod val="40000"/>
                        <a:lumOff val="60000"/>
                      </a:schemeClr>
                    </a:solidFill>
                  </a:tcPr>
                </a:tc>
                <a:tc>
                  <a:txBody>
                    <a:bodyPr/>
                    <a:lstStyle/>
                    <a:p>
                      <a:pPr algn="l" fontAlgn="b"/>
                      <a:r>
                        <a:rPr lang="en-US" sz="1200" b="1" u="none" strike="noStrike" dirty="0">
                          <a:effectLst/>
                        </a:rPr>
                        <a:t>Fields</a:t>
                      </a:r>
                      <a:endParaRPr lang="en-US" sz="1200" b="1" i="0" u="none" strike="noStrike" dirty="0">
                        <a:solidFill>
                          <a:srgbClr val="000000"/>
                        </a:solidFill>
                        <a:effectLst/>
                        <a:latin typeface="Calibri" panose="020F0502020204030204" pitchFamily="34" charset="0"/>
                      </a:endParaRPr>
                    </a:p>
                  </a:txBody>
                  <a:tcPr marL="9608" marR="9608" marT="9608" marB="0" anchor="b">
                    <a:solidFill>
                      <a:schemeClr val="bg2">
                        <a:lumMod val="40000"/>
                        <a:lumOff val="60000"/>
                      </a:schemeClr>
                    </a:solidFill>
                  </a:tcPr>
                </a:tc>
                <a:extLst>
                  <a:ext uri="{0D108BD9-81ED-4DB2-BD59-A6C34878D82A}">
                    <a16:rowId xmlns:a16="http://schemas.microsoft.com/office/drawing/2014/main" val="725261459"/>
                  </a:ext>
                </a:extLst>
              </a:tr>
              <a:tr h="662920">
                <a:tc>
                  <a:txBody>
                    <a:bodyPr/>
                    <a:lstStyle/>
                    <a:p>
                      <a:pPr algn="l" fontAlgn="b"/>
                      <a:r>
                        <a:rPr lang="en-US" sz="1100" b="1" u="none" strike="noStrike" dirty="0">
                          <a:effectLst/>
                        </a:rPr>
                        <a:t>Asthma-like </a:t>
                      </a:r>
                      <a:endParaRPr lang="en-US" sz="1100" b="1" i="0" u="none" strike="noStrike" dirty="0">
                        <a:solidFill>
                          <a:srgbClr val="000000"/>
                        </a:solidFill>
                        <a:effectLst/>
                        <a:latin typeface="Calibri" panose="020F0502020204030204" pitchFamily="34" charset="0"/>
                      </a:endParaRPr>
                    </a:p>
                  </a:txBody>
                  <a:tcPr marL="9608" marR="9608" marT="9608" marB="0" anchor="b">
                    <a:solidFill>
                      <a:schemeClr val="bg2">
                        <a:lumMod val="20000"/>
                        <a:lumOff val="80000"/>
                      </a:schemeClr>
                    </a:solidFill>
                  </a:tcPr>
                </a:tc>
                <a:tc>
                  <a:txBody>
                    <a:bodyPr/>
                    <a:lstStyle/>
                    <a:p>
                      <a:pPr algn="l" rtl="0" fontAlgn="b"/>
                      <a:r>
                        <a:rPr lang="en-US" sz="1100" u="none" strike="noStrike" dirty="0">
                          <a:effectLst/>
                        </a:rPr>
                        <a:t>^;493^,or,^;J45^,or,^;R06^,or,^wheeze^,or,^shortness of </a:t>
                      </a:r>
                      <a:r>
                        <a:rPr lang="en-US" sz="1100" u="none" strike="noStrike" dirty="0" err="1">
                          <a:effectLst/>
                        </a:rPr>
                        <a:t>breath^,or,^difficulty</a:t>
                      </a:r>
                      <a:r>
                        <a:rPr lang="en-US" sz="1100" u="none" strike="noStrike" dirty="0">
                          <a:effectLst/>
                        </a:rPr>
                        <a:t> </a:t>
                      </a:r>
                      <a:r>
                        <a:rPr lang="en-US" sz="1100" u="none" strike="noStrike" dirty="0" err="1">
                          <a:effectLst/>
                        </a:rPr>
                        <a:t>breathing^,or,^chest</a:t>
                      </a:r>
                      <a:r>
                        <a:rPr lang="en-US" sz="1100" u="none" strike="noStrike" dirty="0">
                          <a:effectLst/>
                        </a:rPr>
                        <a:t> </a:t>
                      </a:r>
                      <a:r>
                        <a:rPr lang="en-US" sz="1100" u="none" strike="noStrike" dirty="0" err="1">
                          <a:effectLst/>
                        </a:rPr>
                        <a:t>tightness^,or,^breathing</a:t>
                      </a:r>
                      <a:r>
                        <a:rPr lang="en-US" sz="1100" u="none" strike="noStrike" dirty="0">
                          <a:effectLst/>
                        </a:rPr>
                        <a:t> </a:t>
                      </a:r>
                      <a:r>
                        <a:rPr lang="en-US" sz="1100" u="none" strike="noStrike" dirty="0" err="1">
                          <a:effectLst/>
                        </a:rPr>
                        <a:t>problem^,or,^asthma^,or,^dyspnea</a:t>
                      </a:r>
                      <a:r>
                        <a:rPr lang="en-US" sz="1100" u="none" strike="noStrike" dirty="0">
                          <a:effectLst/>
                        </a:rPr>
                        <a:t>^</a:t>
                      </a:r>
                      <a:endParaRPr lang="en-US" sz="1100" b="0" i="0" u="none" strike="noStrike" dirty="0">
                        <a:solidFill>
                          <a:srgbClr val="000000"/>
                        </a:solidFill>
                        <a:effectLst/>
                        <a:latin typeface="Var(--docs-material-font-family"/>
                      </a:endParaRPr>
                    </a:p>
                  </a:txBody>
                  <a:tcPr marL="9608" marR="9608" marT="9608" marB="0" anchor="b">
                    <a:solidFill>
                      <a:schemeClr val="bg2">
                        <a:lumMod val="20000"/>
                        <a:lumOff val="80000"/>
                      </a:schemeClr>
                    </a:solidFill>
                  </a:tcPr>
                </a:tc>
                <a:tc>
                  <a:txBody>
                    <a:bodyPr/>
                    <a:lstStyle/>
                    <a:p>
                      <a:pPr algn="l" fontAlgn="b"/>
                      <a:r>
                        <a:rPr lang="en-US" sz="1100" u="none" strike="noStrike">
                          <a:effectLst/>
                        </a:rPr>
                        <a:t>CC/DD</a:t>
                      </a:r>
                      <a:endParaRPr lang="en-US" sz="1100" b="0" i="0" u="none" strike="noStrike">
                        <a:solidFill>
                          <a:srgbClr val="000000"/>
                        </a:solidFill>
                        <a:effectLst/>
                        <a:latin typeface="Calibri" panose="020F0502020204030204" pitchFamily="34" charset="0"/>
                      </a:endParaRPr>
                    </a:p>
                  </a:txBody>
                  <a:tcPr marL="9608" marR="9608" marT="9608" marB="0" anchor="b">
                    <a:solidFill>
                      <a:schemeClr val="bg2">
                        <a:lumMod val="20000"/>
                        <a:lumOff val="80000"/>
                      </a:schemeClr>
                    </a:solidFill>
                  </a:tcPr>
                </a:tc>
                <a:extLst>
                  <a:ext uri="{0D108BD9-81ED-4DB2-BD59-A6C34878D82A}">
                    <a16:rowId xmlns:a16="http://schemas.microsoft.com/office/drawing/2014/main" val="3830805195"/>
                  </a:ext>
                </a:extLst>
              </a:tr>
              <a:tr h="1271784">
                <a:tc>
                  <a:txBody>
                    <a:bodyPr/>
                    <a:lstStyle/>
                    <a:p>
                      <a:pPr algn="l" fontAlgn="b"/>
                      <a:r>
                        <a:rPr lang="en-US" sz="1100" b="1" u="none" strike="noStrike" dirty="0">
                          <a:effectLst/>
                        </a:rPr>
                        <a:t>Evacuation</a:t>
                      </a:r>
                      <a:endParaRPr lang="en-US" sz="1100" b="1" i="0" u="none" strike="noStrike" dirty="0">
                        <a:solidFill>
                          <a:srgbClr val="000000"/>
                        </a:solidFill>
                        <a:effectLst/>
                        <a:latin typeface="Calibri" panose="020F0502020204030204" pitchFamily="34" charset="0"/>
                      </a:endParaRPr>
                    </a:p>
                  </a:txBody>
                  <a:tcPr marL="9608" marR="9608" marT="9608" marB="0" anchor="b">
                    <a:solidFill>
                      <a:schemeClr val="bg2">
                        <a:lumMod val="20000"/>
                        <a:lumOff val="80000"/>
                      </a:schemeClr>
                    </a:solidFill>
                  </a:tcPr>
                </a:tc>
                <a:tc>
                  <a:txBody>
                    <a:bodyPr/>
                    <a:lstStyle/>
                    <a:p>
                      <a:pPr algn="l" rtl="0" fontAlgn="b"/>
                      <a:r>
                        <a:rPr lang="en-US" sz="1100" b="0" i="0" u="none" strike="noStrike" kern="1200" dirty="0">
                          <a:solidFill>
                            <a:schemeClr val="dk1"/>
                          </a:solidFill>
                          <a:effectLst/>
                          <a:latin typeface="+mn-lt"/>
                          <a:ea typeface="+mn-ea"/>
                          <a:cs typeface="+mn-cs"/>
                        </a:rPr>
                        <a:t>^</a:t>
                      </a:r>
                      <a:r>
                        <a:rPr lang="en-US" sz="1100" b="0" i="0" u="none" strike="noStrike" kern="1200" dirty="0" err="1">
                          <a:solidFill>
                            <a:schemeClr val="dk1"/>
                          </a:solidFill>
                          <a:effectLst/>
                          <a:latin typeface="+mn-lt"/>
                          <a:ea typeface="+mn-ea"/>
                          <a:cs typeface="+mn-cs"/>
                        </a:rPr>
                        <a:t>evacua</a:t>
                      </a:r>
                      <a:r>
                        <a:rPr lang="en-US" sz="1100" b="0" i="0" u="none" strike="noStrike" kern="1200" dirty="0">
                          <a:solidFill>
                            <a:schemeClr val="dk1"/>
                          </a:solidFill>
                          <a:effectLst/>
                          <a:latin typeface="+mn-lt"/>
                          <a:ea typeface="+mn-ea"/>
                          <a:cs typeface="+mn-cs"/>
                        </a:rPr>
                        <a:t>^,</a:t>
                      </a:r>
                      <a:r>
                        <a:rPr lang="en-US" sz="1100" b="0" i="0" u="none" strike="noStrike" kern="1200" dirty="0" err="1">
                          <a:solidFill>
                            <a:schemeClr val="dk1"/>
                          </a:solidFill>
                          <a:effectLst/>
                          <a:latin typeface="+mn-lt"/>
                          <a:ea typeface="+mn-ea"/>
                          <a:cs typeface="+mn-cs"/>
                        </a:rPr>
                        <a:t>andnot</a:t>
                      </a:r>
                      <a:r>
                        <a:rPr lang="en-US" sz="1100" b="0" i="0" u="none" strike="noStrike" kern="1200" dirty="0">
                          <a:solidFill>
                            <a:schemeClr val="dk1"/>
                          </a:solidFill>
                          <a:effectLst/>
                          <a:latin typeface="+mn-lt"/>
                          <a:ea typeface="+mn-ea"/>
                          <a:cs typeface="+mn-cs"/>
                        </a:rPr>
                        <a:t>,(,^</a:t>
                      </a:r>
                      <a:r>
                        <a:rPr lang="en-US" sz="1100" b="0" i="0" u="none" strike="noStrike" kern="1200" dirty="0" err="1">
                          <a:solidFill>
                            <a:schemeClr val="dk1"/>
                          </a:solidFill>
                          <a:effectLst/>
                          <a:latin typeface="+mn-lt"/>
                          <a:ea typeface="+mn-ea"/>
                          <a:cs typeface="+mn-cs"/>
                        </a:rPr>
                        <a:t>stool^,or,^bow</a:t>
                      </a:r>
                      <a:r>
                        <a:rPr lang="en-US" sz="1100" b="0" i="0" u="none" strike="noStrike" kern="1200" dirty="0">
                          <a:solidFill>
                            <a:schemeClr val="dk1"/>
                          </a:solidFill>
                          <a:effectLst/>
                          <a:latin typeface="+mn-lt"/>
                          <a:ea typeface="+mn-ea"/>
                          <a:cs typeface="+mn-cs"/>
                        </a:rPr>
                        <a:t>[el]^,</a:t>
                      </a:r>
                      <a:r>
                        <a:rPr lang="en-US" sz="1100" b="0" i="0" u="none" strike="noStrike" kern="1200" dirty="0" err="1">
                          <a:solidFill>
                            <a:schemeClr val="dk1"/>
                          </a:solidFill>
                          <a:effectLst/>
                          <a:latin typeface="+mn-lt"/>
                          <a:ea typeface="+mn-ea"/>
                          <a:cs typeface="+mn-cs"/>
                        </a:rPr>
                        <a:t>or,^hem</a:t>
                      </a:r>
                      <a:r>
                        <a:rPr lang="en-US" sz="1100" b="0" i="0" u="none" strike="noStrike" kern="1200" dirty="0">
                          <a:solidFill>
                            <a:schemeClr val="dk1"/>
                          </a:solidFill>
                          <a:effectLst/>
                          <a:latin typeface="+mn-lt"/>
                          <a:ea typeface="+mn-ea"/>
                          <a:cs typeface="+mn-cs"/>
                        </a:rPr>
                        <a:t>[</a:t>
                      </a:r>
                      <a:r>
                        <a:rPr lang="en-US" sz="1100" b="0" i="0" u="none" strike="noStrike" kern="1200" dirty="0" err="1">
                          <a:solidFill>
                            <a:schemeClr val="dk1"/>
                          </a:solidFill>
                          <a:effectLst/>
                          <a:latin typeface="+mn-lt"/>
                          <a:ea typeface="+mn-ea"/>
                          <a:cs typeface="+mn-cs"/>
                        </a:rPr>
                        <a:t>oa</a:t>
                      </a:r>
                      <a:r>
                        <a:rPr lang="en-US" sz="1100" b="0" i="0" u="none" strike="noStrike" kern="1200" dirty="0">
                          <a:solidFill>
                            <a:schemeClr val="dk1"/>
                          </a:solidFill>
                          <a:effectLst/>
                          <a:latin typeface="+mn-lt"/>
                          <a:ea typeface="+mn-ea"/>
                          <a:cs typeface="+mn-cs"/>
                        </a:rPr>
                        <a:t>]</a:t>
                      </a:r>
                      <a:r>
                        <a:rPr lang="en-US" sz="1100" b="0" i="0" u="none" strike="noStrike" kern="1200" dirty="0" err="1">
                          <a:solidFill>
                            <a:schemeClr val="dk1"/>
                          </a:solidFill>
                          <a:effectLst/>
                          <a:latin typeface="+mn-lt"/>
                          <a:ea typeface="+mn-ea"/>
                          <a:cs typeface="+mn-cs"/>
                        </a:rPr>
                        <a:t>toma</a:t>
                      </a:r>
                      <a:r>
                        <a:rPr lang="en-US" sz="1100" b="0" i="0" u="none" strike="noStrike" kern="1200" dirty="0">
                          <a:solidFill>
                            <a:schemeClr val="dk1"/>
                          </a:solidFill>
                          <a:effectLst/>
                          <a:latin typeface="+mn-lt"/>
                          <a:ea typeface="+mn-ea"/>
                          <a:cs typeface="+mn-cs"/>
                        </a:rPr>
                        <a:t>^ ,</a:t>
                      </a:r>
                      <a:r>
                        <a:rPr lang="en-US" sz="1100" b="0" i="0" u="none" strike="noStrike" kern="1200" dirty="0" err="1">
                          <a:solidFill>
                            <a:schemeClr val="dk1"/>
                          </a:solidFill>
                          <a:effectLst/>
                          <a:latin typeface="+mn-lt"/>
                          <a:ea typeface="+mn-ea"/>
                          <a:cs typeface="+mn-cs"/>
                        </a:rPr>
                        <a:t>or,^clot^,or,^rectal^,or,^anus^,or,^stomach^,or,^abortion</a:t>
                      </a:r>
                      <a:r>
                        <a:rPr lang="en-US" sz="1100" b="0" i="0" u="none" strike="noStrike" kern="1200" dirty="0">
                          <a:solidFill>
                            <a:schemeClr val="dk1"/>
                          </a:solidFill>
                          <a:effectLst/>
                          <a:latin typeface="+mn-lt"/>
                          <a:ea typeface="+mn-ea"/>
                          <a:cs typeface="+mn-cs"/>
                        </a:rPr>
                        <a:t>^ ,</a:t>
                      </a:r>
                      <a:r>
                        <a:rPr lang="en-US" sz="1100" b="0" i="0" u="none" strike="noStrike" kern="1200" dirty="0" err="1">
                          <a:solidFill>
                            <a:schemeClr val="dk1"/>
                          </a:solidFill>
                          <a:effectLst/>
                          <a:latin typeface="+mn-lt"/>
                          <a:ea typeface="+mn-ea"/>
                          <a:cs typeface="+mn-cs"/>
                        </a:rPr>
                        <a:t>or,^bladder^,or,^blood^,or,^abscess^,or,^pus^,or,^bleed</a:t>
                      </a:r>
                      <a:r>
                        <a:rPr lang="en-US" sz="1100" b="0" i="0" u="none" strike="noStrike" kern="1200" dirty="0">
                          <a:solidFill>
                            <a:schemeClr val="dk1"/>
                          </a:solidFill>
                          <a:effectLst/>
                          <a:latin typeface="+mn-lt"/>
                          <a:ea typeface="+mn-ea"/>
                          <a:cs typeface="+mn-cs"/>
                        </a:rPr>
                        <a:t>^, ^</a:t>
                      </a:r>
                      <a:r>
                        <a:rPr lang="en-US" sz="1100" b="0" i="0" u="none" strike="noStrike" kern="1200" dirty="0" err="1">
                          <a:solidFill>
                            <a:schemeClr val="dk1"/>
                          </a:solidFill>
                          <a:effectLst/>
                          <a:latin typeface="+mn-lt"/>
                          <a:ea typeface="+mn-ea"/>
                          <a:cs typeface="+mn-cs"/>
                        </a:rPr>
                        <a:t>bm</a:t>
                      </a:r>
                      <a:r>
                        <a:rPr lang="en-US" sz="1100" b="0" i="0" u="none" strike="noStrike" kern="1200" dirty="0">
                          <a:solidFill>
                            <a:schemeClr val="dk1"/>
                          </a:solidFill>
                          <a:effectLst/>
                          <a:latin typeface="+mn-lt"/>
                          <a:ea typeface="+mn-ea"/>
                          <a:cs typeface="+mn-cs"/>
                        </a:rPr>
                        <a:t>^,or,^miscarriage^,or,^hemorrhage^,or,^</a:t>
                      </a:r>
                      <a:r>
                        <a:rPr lang="en-US" sz="1100" b="0" i="0" u="none" strike="noStrike" kern="1200" dirty="0" err="1">
                          <a:solidFill>
                            <a:schemeClr val="dk1"/>
                          </a:solidFill>
                          <a:effectLst/>
                          <a:latin typeface="+mn-lt"/>
                          <a:ea typeface="+mn-ea"/>
                          <a:cs typeface="+mn-cs"/>
                        </a:rPr>
                        <a:t>inflam</a:t>
                      </a:r>
                      <a:r>
                        <a:rPr lang="en-US" sz="1100" b="0" i="0" u="none" strike="noStrike" kern="1200" dirty="0">
                          <a:solidFill>
                            <a:schemeClr val="dk1"/>
                          </a:solidFill>
                          <a:effectLst/>
                          <a:latin typeface="+mn-lt"/>
                          <a:ea typeface="+mn-ea"/>
                          <a:cs typeface="+mn-cs"/>
                        </a:rPr>
                        <a:t>^,</a:t>
                      </a:r>
                      <a:r>
                        <a:rPr lang="en-US" sz="1100" b="0" i="0" u="none" strike="noStrike" kern="1200" dirty="0" err="1">
                          <a:solidFill>
                            <a:schemeClr val="dk1"/>
                          </a:solidFill>
                          <a:effectLst/>
                          <a:latin typeface="+mn-lt"/>
                          <a:ea typeface="+mn-ea"/>
                          <a:cs typeface="+mn-cs"/>
                        </a:rPr>
                        <a:t>or,^ear</a:t>
                      </a:r>
                      <a:r>
                        <a:rPr lang="en-US" sz="1100" b="0" i="0" u="none" strike="noStrike" kern="1200" dirty="0">
                          <a:solidFill>
                            <a:schemeClr val="dk1"/>
                          </a:solidFill>
                          <a:effectLst/>
                          <a:latin typeface="+mn-lt"/>
                          <a:ea typeface="+mn-ea"/>
                          <a:cs typeface="+mn-cs"/>
                        </a:rPr>
                        <a:t>^ ,</a:t>
                      </a:r>
                      <a:r>
                        <a:rPr lang="en-US" sz="1100" b="0" i="0" u="none" strike="noStrike" kern="1200" dirty="0" err="1">
                          <a:solidFill>
                            <a:schemeClr val="dk1"/>
                          </a:solidFill>
                          <a:effectLst/>
                          <a:latin typeface="+mn-lt"/>
                          <a:ea typeface="+mn-ea"/>
                          <a:cs typeface="+mn-cs"/>
                        </a:rPr>
                        <a:t>or,^uterus^,or,^gastric^,or,^pleural</a:t>
                      </a:r>
                      <a:r>
                        <a:rPr lang="en-US" sz="1100" b="0" i="0" u="none" strike="noStrike" kern="1200" dirty="0">
                          <a:solidFill>
                            <a:schemeClr val="dk1"/>
                          </a:solidFill>
                          <a:effectLst/>
                          <a:latin typeface="+mn-lt"/>
                          <a:ea typeface="+mn-ea"/>
                          <a:cs typeface="+mn-cs"/>
                        </a:rPr>
                        <a:t> </a:t>
                      </a:r>
                      <a:r>
                        <a:rPr lang="en-US" sz="1100" b="0" i="0" u="none" strike="noStrike" kern="1200" dirty="0" err="1">
                          <a:solidFill>
                            <a:schemeClr val="dk1"/>
                          </a:solidFill>
                          <a:effectLst/>
                          <a:latin typeface="+mn-lt"/>
                          <a:ea typeface="+mn-ea"/>
                          <a:cs typeface="+mn-cs"/>
                        </a:rPr>
                        <a:t>effusion^,or,^foreign</a:t>
                      </a:r>
                      <a:r>
                        <a:rPr lang="en-US" sz="1100" b="0" i="0" u="none" strike="noStrike" kern="1200" dirty="0">
                          <a:solidFill>
                            <a:schemeClr val="dk1"/>
                          </a:solidFill>
                          <a:effectLst/>
                          <a:latin typeface="+mn-lt"/>
                          <a:ea typeface="+mn-ea"/>
                          <a:cs typeface="+mn-cs"/>
                        </a:rPr>
                        <a:t> body^,or,^fb^,or,^diarrhea^,or,^</a:t>
                      </a:r>
                      <a:r>
                        <a:rPr lang="en-US" sz="1100" b="0" i="0" u="none" strike="noStrike" kern="1200" dirty="0" err="1">
                          <a:solidFill>
                            <a:schemeClr val="dk1"/>
                          </a:solidFill>
                          <a:effectLst/>
                          <a:latin typeface="+mn-lt"/>
                          <a:ea typeface="+mn-ea"/>
                          <a:cs typeface="+mn-cs"/>
                        </a:rPr>
                        <a:t>phlem</a:t>
                      </a:r>
                      <a:r>
                        <a:rPr lang="en-US" sz="1100" b="0" i="0" u="none" strike="noStrike" kern="1200" dirty="0">
                          <a:solidFill>
                            <a:schemeClr val="dk1"/>
                          </a:solidFill>
                          <a:effectLst/>
                          <a:latin typeface="+mn-lt"/>
                          <a:ea typeface="+mn-ea"/>
                          <a:cs typeface="+mn-cs"/>
                        </a:rPr>
                        <a:t>^,</a:t>
                      </a:r>
                      <a:r>
                        <a:rPr lang="en-US" sz="1100" b="0" i="0" u="none" strike="noStrike" kern="1200" dirty="0" err="1">
                          <a:solidFill>
                            <a:schemeClr val="dk1"/>
                          </a:solidFill>
                          <a:effectLst/>
                          <a:latin typeface="+mn-lt"/>
                          <a:ea typeface="+mn-ea"/>
                          <a:cs typeface="+mn-cs"/>
                        </a:rPr>
                        <a:t>or,^subdural^,or</a:t>
                      </a:r>
                      <a:r>
                        <a:rPr lang="en-US" sz="1100" b="0" i="0" u="none" strike="noStrike" kern="1200" dirty="0">
                          <a:solidFill>
                            <a:schemeClr val="dk1"/>
                          </a:solidFill>
                          <a:effectLst/>
                          <a:latin typeface="+mn-lt"/>
                          <a:ea typeface="+mn-ea"/>
                          <a:cs typeface="+mn-cs"/>
                        </a:rPr>
                        <a:t>, ^bottle^,or,^container^,or,^alcohol^,or,^liquid^,or,^</a:t>
                      </a:r>
                      <a:r>
                        <a:rPr lang="en-US" sz="1100" b="0" i="0" u="none" strike="noStrike" kern="1200" dirty="0" err="1">
                          <a:solidFill>
                            <a:schemeClr val="dk1"/>
                          </a:solidFill>
                          <a:effectLst/>
                          <a:latin typeface="+mn-lt"/>
                          <a:ea typeface="+mn-ea"/>
                          <a:cs typeface="+mn-cs"/>
                        </a:rPr>
                        <a:t>foley</a:t>
                      </a:r>
                      <a:r>
                        <a:rPr lang="en-US" sz="1100" b="0" i="0" u="none" strike="noStrike" kern="1200" dirty="0">
                          <a:solidFill>
                            <a:schemeClr val="dk1"/>
                          </a:solidFill>
                          <a:effectLst/>
                          <a:latin typeface="+mn-lt"/>
                          <a:ea typeface="+mn-ea"/>
                          <a:cs typeface="+mn-cs"/>
                        </a:rPr>
                        <a:t>^,)</a:t>
                      </a:r>
                      <a:endParaRPr lang="en-US" sz="1100" u="none" strike="noStrike" dirty="0">
                        <a:effectLst/>
                      </a:endParaRPr>
                    </a:p>
                  </a:txBody>
                  <a:tcPr marL="9608" marR="9608" marT="9608" marB="0" anchor="b">
                    <a:solidFill>
                      <a:schemeClr val="bg2">
                        <a:lumMod val="20000"/>
                        <a:lumOff val="80000"/>
                      </a:schemeClr>
                    </a:solidFill>
                  </a:tcPr>
                </a:tc>
                <a:tc>
                  <a:txBody>
                    <a:bodyPr/>
                    <a:lstStyle/>
                    <a:p>
                      <a:r>
                        <a:rPr lang="en-US" sz="1100" b="0" dirty="0"/>
                        <a:t>CC/DD</a:t>
                      </a:r>
                    </a:p>
                  </a:txBody>
                  <a:tcPr marL="92233" marR="92233" marT="46116" marB="46116">
                    <a:solidFill>
                      <a:schemeClr val="bg2">
                        <a:lumMod val="20000"/>
                        <a:lumOff val="80000"/>
                      </a:schemeClr>
                    </a:solidFill>
                  </a:tcPr>
                </a:tc>
                <a:extLst>
                  <a:ext uri="{0D108BD9-81ED-4DB2-BD59-A6C34878D82A}">
                    <a16:rowId xmlns:a16="http://schemas.microsoft.com/office/drawing/2014/main" val="2245289954"/>
                  </a:ext>
                </a:extLst>
              </a:tr>
              <a:tr h="227174">
                <a:tc>
                  <a:txBody>
                    <a:bodyPr/>
                    <a:lstStyle/>
                    <a:p>
                      <a:pPr algn="l" fontAlgn="b"/>
                      <a:r>
                        <a:rPr lang="en-US" sz="1100" b="1" u="none" strike="noStrike">
                          <a:effectLst/>
                        </a:rPr>
                        <a:t>Oxygen</a:t>
                      </a:r>
                      <a:endParaRPr lang="en-US" sz="1100" b="1" i="0" u="none" strike="noStrike">
                        <a:solidFill>
                          <a:srgbClr val="000000"/>
                        </a:solidFill>
                        <a:effectLst/>
                        <a:latin typeface="Calibri" panose="020F0502020204030204" pitchFamily="34" charset="0"/>
                      </a:endParaRPr>
                    </a:p>
                  </a:txBody>
                  <a:tcPr marL="9608" marR="9608" marT="9608" marB="46116" anchor="b">
                    <a:solidFill>
                      <a:schemeClr val="bg2">
                        <a:lumMod val="20000"/>
                        <a:lumOff val="80000"/>
                      </a:schemeClr>
                    </a:solidFill>
                  </a:tcPr>
                </a:tc>
                <a:tc>
                  <a:txBody>
                    <a:bodyPr/>
                    <a:lstStyle/>
                    <a:p>
                      <a:pPr algn="l" rtl="0" fontAlgn="b"/>
                      <a:r>
                        <a:rPr lang="en-US" sz="1100" u="none" strike="noStrike" dirty="0">
                          <a:effectLst/>
                        </a:rPr>
                        <a:t>^</a:t>
                      </a:r>
                      <a:r>
                        <a:rPr lang="en-US" sz="1100" u="none" strike="noStrike" dirty="0" err="1">
                          <a:effectLst/>
                        </a:rPr>
                        <a:t>oxyg</a:t>
                      </a:r>
                      <a:r>
                        <a:rPr lang="en-US" sz="1100" u="none" strike="noStrike" dirty="0">
                          <a:effectLst/>
                        </a:rPr>
                        <a:t>^,or,^;Z9981^</a:t>
                      </a:r>
                      <a:endParaRPr lang="en-US" sz="1100" b="0" i="0" u="none" strike="noStrike" dirty="0">
                        <a:solidFill>
                          <a:srgbClr val="000000"/>
                        </a:solidFill>
                        <a:effectLst/>
                        <a:latin typeface="Var(--docs-material-font-family"/>
                      </a:endParaRPr>
                    </a:p>
                  </a:txBody>
                  <a:tcPr marL="9608" marR="9608" marT="9608" marB="46116" anchor="b">
                    <a:solidFill>
                      <a:schemeClr val="bg2">
                        <a:lumMod val="20000"/>
                        <a:lumOff val="80000"/>
                      </a:schemeClr>
                    </a:solidFill>
                  </a:tcPr>
                </a:tc>
                <a:tc>
                  <a:txBody>
                    <a:bodyPr/>
                    <a:lstStyle/>
                    <a:p>
                      <a:pPr algn="l" fontAlgn="b"/>
                      <a:r>
                        <a:rPr lang="en-US" sz="1100" u="none" strike="noStrike">
                          <a:effectLst/>
                        </a:rPr>
                        <a:t>CC/DD</a:t>
                      </a:r>
                      <a:endParaRPr lang="en-US" sz="1100" b="0" i="0" u="none" strike="noStrike">
                        <a:solidFill>
                          <a:srgbClr val="000000"/>
                        </a:solidFill>
                        <a:effectLst/>
                        <a:latin typeface="Calibri" panose="020F0502020204030204" pitchFamily="34" charset="0"/>
                      </a:endParaRPr>
                    </a:p>
                  </a:txBody>
                  <a:tcPr marL="9608" marR="9608" marT="9608" marB="46116" anchor="b">
                    <a:solidFill>
                      <a:schemeClr val="bg2">
                        <a:lumMod val="20000"/>
                        <a:lumOff val="80000"/>
                      </a:schemeClr>
                    </a:solidFill>
                  </a:tcPr>
                </a:tc>
                <a:extLst>
                  <a:ext uri="{0D108BD9-81ED-4DB2-BD59-A6C34878D82A}">
                    <a16:rowId xmlns:a16="http://schemas.microsoft.com/office/drawing/2014/main" val="2304062691"/>
                  </a:ext>
                </a:extLst>
              </a:tr>
              <a:tr h="855824">
                <a:tc>
                  <a:txBody>
                    <a:bodyPr/>
                    <a:lstStyle/>
                    <a:p>
                      <a:pPr algn="l" fontAlgn="b"/>
                      <a:r>
                        <a:rPr lang="en-US" sz="1100" b="1" u="none" strike="noStrike" dirty="0">
                          <a:effectLst/>
                        </a:rPr>
                        <a:t>Chest Pain</a:t>
                      </a:r>
                      <a:endParaRPr lang="en-US" sz="1100" b="1" i="0" u="none" strike="noStrike" dirty="0">
                        <a:solidFill>
                          <a:srgbClr val="000000"/>
                        </a:solidFill>
                        <a:effectLst/>
                        <a:latin typeface="Calibri" panose="020F0502020204030204" pitchFamily="34" charset="0"/>
                      </a:endParaRPr>
                    </a:p>
                  </a:txBody>
                  <a:tcPr marL="9608" marR="9608" marT="9608" marB="46116" anchor="b">
                    <a:solidFill>
                      <a:schemeClr val="bg2">
                        <a:lumMod val="20000"/>
                        <a:lumOff val="80000"/>
                      </a:schemeClr>
                    </a:solidFill>
                  </a:tcPr>
                </a:tc>
                <a:tc>
                  <a:txBody>
                    <a:bodyPr/>
                    <a:lstStyle/>
                    <a:p>
                      <a:pPr algn="l" rtl="0" fontAlgn="b"/>
                      <a:r>
                        <a:rPr lang="en-US" sz="1100" u="none" strike="noStrike" dirty="0">
                          <a:effectLst/>
                        </a:rPr>
                        <a:t>(,^;7851^,or,^;R002^,or,^;78650^,or,^;R079^,or,^;78659^,or,^;R0789^,or,^chest </a:t>
                      </a:r>
                      <a:r>
                        <a:rPr lang="en-US" sz="1100" u="none" strike="noStrike" dirty="0" err="1">
                          <a:effectLst/>
                        </a:rPr>
                        <a:t>pain^,or,^rapid</a:t>
                      </a:r>
                      <a:r>
                        <a:rPr lang="en-US" sz="1100" u="none" strike="noStrike" dirty="0">
                          <a:effectLst/>
                        </a:rPr>
                        <a:t> heart^,or,^</a:t>
                      </a:r>
                      <a:r>
                        <a:rPr lang="en-US" sz="1100" u="none" strike="noStrike" dirty="0" err="1">
                          <a:effectLst/>
                        </a:rPr>
                        <a:t>palpit</a:t>
                      </a:r>
                      <a:r>
                        <a:rPr lang="en-US" sz="1100" u="none" strike="noStrike" dirty="0">
                          <a:effectLst/>
                        </a:rPr>
                        <a:t>^,or, ^</a:t>
                      </a:r>
                      <a:r>
                        <a:rPr lang="en-US" sz="1100" u="none" strike="noStrike" dirty="0" err="1">
                          <a:effectLst/>
                        </a:rPr>
                        <a:t>palip</a:t>
                      </a:r>
                      <a:r>
                        <a:rPr lang="en-US" sz="1100" u="none" strike="noStrike" dirty="0">
                          <a:effectLst/>
                        </a:rPr>
                        <a:t>^,</a:t>
                      </a:r>
                      <a:r>
                        <a:rPr lang="en-US" sz="1100" u="none" strike="noStrike" dirty="0" err="1">
                          <a:effectLst/>
                        </a:rPr>
                        <a:t>or,^heart</a:t>
                      </a:r>
                      <a:r>
                        <a:rPr lang="en-US" sz="1100" u="none" strike="noStrike" dirty="0">
                          <a:effectLst/>
                        </a:rPr>
                        <a:t> </a:t>
                      </a:r>
                      <a:r>
                        <a:rPr lang="en-US" sz="1100" u="none" strike="noStrike" dirty="0" err="1">
                          <a:effectLst/>
                        </a:rPr>
                        <a:t>flutt</a:t>
                      </a:r>
                      <a:r>
                        <a:rPr lang="en-US" sz="1100" u="none" strike="noStrike" dirty="0">
                          <a:effectLst/>
                        </a:rPr>
                        <a:t>^,or,(,^</a:t>
                      </a:r>
                      <a:r>
                        <a:rPr lang="en-US" sz="1100" u="none" strike="noStrike" dirty="0" err="1">
                          <a:effectLst/>
                        </a:rPr>
                        <a:t>irreg</a:t>
                      </a:r>
                      <a:r>
                        <a:rPr lang="en-US" sz="1100" u="none" strike="noStrike" dirty="0">
                          <a:effectLst/>
                        </a:rPr>
                        <a:t>^,</a:t>
                      </a:r>
                      <a:r>
                        <a:rPr lang="en-US" sz="1100" u="none" strike="noStrike" dirty="0" err="1">
                          <a:effectLst/>
                        </a:rPr>
                        <a:t>and,^heart</a:t>
                      </a:r>
                      <a:r>
                        <a:rPr lang="en-US" sz="1100" u="none" strike="noStrike" dirty="0">
                          <a:effectLst/>
                        </a:rPr>
                        <a:t>^,),),</a:t>
                      </a:r>
                      <a:r>
                        <a:rPr lang="en-US" sz="1100" u="none" strike="noStrike" dirty="0" err="1">
                          <a:effectLst/>
                        </a:rPr>
                        <a:t>andnot</a:t>
                      </a:r>
                      <a:r>
                        <a:rPr lang="en-US" sz="1100" u="none" strike="noStrike" dirty="0">
                          <a:effectLst/>
                        </a:rPr>
                        <a:t>,^motor vehicle accident^</a:t>
                      </a:r>
                      <a:endParaRPr lang="en-US" sz="1100" b="0" i="0" u="none" strike="noStrike" dirty="0">
                        <a:solidFill>
                          <a:srgbClr val="000000"/>
                        </a:solidFill>
                        <a:effectLst/>
                        <a:latin typeface="Var(--docs-material-font-family"/>
                      </a:endParaRPr>
                    </a:p>
                  </a:txBody>
                  <a:tcPr marL="9608" marR="9608" marT="9608" marB="46116" anchor="b">
                    <a:solidFill>
                      <a:schemeClr val="bg2">
                        <a:lumMod val="20000"/>
                        <a:lumOff val="80000"/>
                      </a:schemeClr>
                    </a:solidFill>
                  </a:tcPr>
                </a:tc>
                <a:tc>
                  <a:txBody>
                    <a:bodyPr/>
                    <a:lstStyle/>
                    <a:p>
                      <a:pPr algn="l" fontAlgn="b"/>
                      <a:r>
                        <a:rPr lang="en-US" sz="1100" u="none" strike="noStrike" dirty="0">
                          <a:effectLst/>
                        </a:rPr>
                        <a:t>CC/DD</a:t>
                      </a:r>
                      <a:endParaRPr lang="en-US" sz="1100" b="0" i="0" u="none" strike="noStrike" dirty="0">
                        <a:solidFill>
                          <a:srgbClr val="000000"/>
                        </a:solidFill>
                        <a:effectLst/>
                        <a:latin typeface="Calibri" panose="020F0502020204030204" pitchFamily="34" charset="0"/>
                      </a:endParaRPr>
                    </a:p>
                  </a:txBody>
                  <a:tcPr marL="9608" marR="9608" marT="9608" marB="46116" anchor="b">
                    <a:solidFill>
                      <a:schemeClr val="bg2">
                        <a:lumMod val="20000"/>
                        <a:lumOff val="80000"/>
                      </a:schemeClr>
                    </a:solidFill>
                  </a:tcPr>
                </a:tc>
                <a:extLst>
                  <a:ext uri="{0D108BD9-81ED-4DB2-BD59-A6C34878D82A}">
                    <a16:rowId xmlns:a16="http://schemas.microsoft.com/office/drawing/2014/main" val="2379139607"/>
                  </a:ext>
                </a:extLst>
              </a:tr>
              <a:tr h="227174">
                <a:tc>
                  <a:txBody>
                    <a:bodyPr/>
                    <a:lstStyle/>
                    <a:p>
                      <a:pPr algn="l" fontAlgn="b"/>
                      <a:r>
                        <a:rPr lang="en-US" sz="1100" b="1" u="none" strike="noStrike">
                          <a:effectLst/>
                        </a:rPr>
                        <a:t>Albuterol and Inhaler</a:t>
                      </a:r>
                      <a:endParaRPr lang="en-US" sz="1100" b="1" i="0" u="none" strike="noStrike">
                        <a:solidFill>
                          <a:srgbClr val="000000"/>
                        </a:solidFill>
                        <a:effectLst/>
                        <a:latin typeface="Calibri" panose="020F0502020204030204" pitchFamily="34" charset="0"/>
                      </a:endParaRPr>
                    </a:p>
                  </a:txBody>
                  <a:tcPr marL="9608" marR="9608" marT="9608" marB="46116" anchor="b">
                    <a:solidFill>
                      <a:schemeClr val="bg2">
                        <a:lumMod val="20000"/>
                        <a:lumOff val="80000"/>
                      </a:schemeClr>
                    </a:solidFill>
                  </a:tcPr>
                </a:tc>
                <a:tc>
                  <a:txBody>
                    <a:bodyPr/>
                    <a:lstStyle/>
                    <a:p>
                      <a:pPr algn="l" fontAlgn="b"/>
                      <a:r>
                        <a:rPr lang="en-US" sz="1100" u="none" strike="noStrike" dirty="0">
                          <a:effectLst/>
                        </a:rPr>
                        <a:t>^</a:t>
                      </a:r>
                      <a:r>
                        <a:rPr lang="en-US" sz="1100" u="none" strike="noStrike" dirty="0" err="1">
                          <a:effectLst/>
                        </a:rPr>
                        <a:t>albulterol</a:t>
                      </a:r>
                      <a:r>
                        <a:rPr lang="en-US" sz="1100" u="none" strike="noStrike" dirty="0">
                          <a:effectLst/>
                        </a:rPr>
                        <a:t>^,</a:t>
                      </a:r>
                      <a:r>
                        <a:rPr lang="en-US" sz="1100" u="none" strike="noStrike" dirty="0" err="1">
                          <a:effectLst/>
                        </a:rPr>
                        <a:t>or,^inhaler</a:t>
                      </a:r>
                      <a:r>
                        <a:rPr lang="en-US" sz="1100" u="none" strike="noStrike" dirty="0">
                          <a:effectLst/>
                        </a:rPr>
                        <a:t>^</a:t>
                      </a:r>
                      <a:endParaRPr lang="en-US" sz="1100" b="0" i="0" u="none" strike="noStrike" dirty="0">
                        <a:solidFill>
                          <a:srgbClr val="000000"/>
                        </a:solidFill>
                        <a:effectLst/>
                        <a:latin typeface="Calibri" panose="020F0502020204030204" pitchFamily="34" charset="0"/>
                      </a:endParaRPr>
                    </a:p>
                  </a:txBody>
                  <a:tcPr marL="9608" marR="9608" marT="9608" marB="46116" anchor="b">
                    <a:solidFill>
                      <a:schemeClr val="bg2">
                        <a:lumMod val="20000"/>
                        <a:lumOff val="80000"/>
                      </a:schemeClr>
                    </a:solidFill>
                  </a:tcPr>
                </a:tc>
                <a:tc>
                  <a:txBody>
                    <a:bodyPr/>
                    <a:lstStyle/>
                    <a:p>
                      <a:pPr algn="l" fontAlgn="b"/>
                      <a:r>
                        <a:rPr lang="en-US" sz="1100" u="none" strike="noStrike">
                          <a:effectLst/>
                        </a:rPr>
                        <a:t>Triage</a:t>
                      </a:r>
                      <a:endParaRPr lang="en-US" sz="1100" b="0" i="0" u="none" strike="noStrike">
                        <a:solidFill>
                          <a:srgbClr val="000000"/>
                        </a:solidFill>
                        <a:effectLst/>
                        <a:latin typeface="Calibri" panose="020F0502020204030204" pitchFamily="34" charset="0"/>
                      </a:endParaRPr>
                    </a:p>
                  </a:txBody>
                  <a:tcPr marL="9608" marR="9608" marT="9608" marB="46116" anchor="b">
                    <a:solidFill>
                      <a:schemeClr val="bg2">
                        <a:lumMod val="20000"/>
                        <a:lumOff val="80000"/>
                      </a:schemeClr>
                    </a:solidFill>
                  </a:tcPr>
                </a:tc>
                <a:extLst>
                  <a:ext uri="{0D108BD9-81ED-4DB2-BD59-A6C34878D82A}">
                    <a16:rowId xmlns:a16="http://schemas.microsoft.com/office/drawing/2014/main" val="3839274876"/>
                  </a:ext>
                </a:extLst>
              </a:tr>
              <a:tr h="398624">
                <a:tc>
                  <a:txBody>
                    <a:bodyPr/>
                    <a:lstStyle/>
                    <a:p>
                      <a:pPr algn="l" fontAlgn="b"/>
                      <a:r>
                        <a:rPr lang="en-US" sz="1100" b="1" u="none" strike="noStrike">
                          <a:effectLst/>
                        </a:rPr>
                        <a:t>Smoke</a:t>
                      </a:r>
                      <a:endParaRPr lang="en-US" sz="1100" b="1" i="0" u="none" strike="noStrike">
                        <a:solidFill>
                          <a:srgbClr val="000000"/>
                        </a:solidFill>
                        <a:effectLst/>
                        <a:latin typeface="Calibri" panose="020F0502020204030204" pitchFamily="34" charset="0"/>
                      </a:endParaRPr>
                    </a:p>
                  </a:txBody>
                  <a:tcPr marL="9608" marR="9608" marT="9608" marB="46116" anchor="b">
                    <a:solidFill>
                      <a:schemeClr val="bg2">
                        <a:lumMod val="20000"/>
                        <a:lumOff val="80000"/>
                      </a:schemeClr>
                    </a:solidFill>
                  </a:tcPr>
                </a:tc>
                <a:tc>
                  <a:txBody>
                    <a:bodyPr/>
                    <a:lstStyle/>
                    <a:p>
                      <a:pPr algn="l" fontAlgn="b"/>
                      <a:r>
                        <a:rPr lang="en-US" sz="1100" u="none" strike="noStrike" dirty="0">
                          <a:effectLst/>
                        </a:rPr>
                        <a:t>(,^</a:t>
                      </a:r>
                      <a:r>
                        <a:rPr lang="en-US" sz="1100" u="none" strike="noStrike" dirty="0" err="1">
                          <a:effectLst/>
                        </a:rPr>
                        <a:t>smoke^,or</a:t>
                      </a:r>
                      <a:r>
                        <a:rPr lang="en-US" sz="1100" u="none" strike="noStrike" dirty="0">
                          <a:effectLst/>
                        </a:rPr>
                        <a:t>,^;J705^,),</a:t>
                      </a:r>
                      <a:r>
                        <a:rPr lang="en-US" sz="1100" u="none" strike="noStrike" dirty="0" err="1">
                          <a:effectLst/>
                        </a:rPr>
                        <a:t>andnot</a:t>
                      </a:r>
                      <a:r>
                        <a:rPr lang="en-US" sz="1100" u="none" strike="noStrike" dirty="0">
                          <a:effectLst/>
                        </a:rPr>
                        <a:t>,(,^weed^,or,^pot^,or,^</a:t>
                      </a:r>
                      <a:r>
                        <a:rPr lang="en-US" sz="1100" u="none" strike="noStrike" dirty="0" err="1">
                          <a:effectLst/>
                        </a:rPr>
                        <a:t>ecig</a:t>
                      </a:r>
                      <a:r>
                        <a:rPr lang="en-US" sz="1100" u="none" strike="noStrike" dirty="0">
                          <a:effectLst/>
                        </a:rPr>
                        <a:t>^,</a:t>
                      </a:r>
                      <a:r>
                        <a:rPr lang="en-US" sz="1100" u="none" strike="noStrike" dirty="0" err="1">
                          <a:effectLst/>
                        </a:rPr>
                        <a:t>or,^cig</a:t>
                      </a:r>
                      <a:r>
                        <a:rPr lang="en-US" sz="1100" u="none" strike="noStrike" dirty="0">
                          <a:effectLst/>
                        </a:rPr>
                        <a:t>^,)</a:t>
                      </a:r>
                      <a:endParaRPr lang="en-US" sz="1100" b="0" i="0" u="none" strike="noStrike" dirty="0">
                        <a:solidFill>
                          <a:srgbClr val="000000"/>
                        </a:solidFill>
                        <a:effectLst/>
                        <a:latin typeface="Calibri" panose="020F0502020204030204" pitchFamily="34" charset="0"/>
                      </a:endParaRPr>
                    </a:p>
                  </a:txBody>
                  <a:tcPr marL="9608" marR="9608" marT="9608" marB="46116" anchor="b">
                    <a:solidFill>
                      <a:schemeClr val="bg2">
                        <a:lumMod val="20000"/>
                        <a:lumOff val="80000"/>
                      </a:schemeClr>
                    </a:solidFill>
                  </a:tcPr>
                </a:tc>
                <a:tc>
                  <a:txBody>
                    <a:bodyPr/>
                    <a:lstStyle/>
                    <a:p>
                      <a:pPr algn="l" fontAlgn="b"/>
                      <a:r>
                        <a:rPr lang="en-US" sz="1100" u="none" strike="noStrike">
                          <a:effectLst/>
                        </a:rPr>
                        <a:t>CC/DD</a:t>
                      </a:r>
                      <a:endParaRPr lang="en-US" sz="1100" b="0" i="0" u="none" strike="noStrike">
                        <a:solidFill>
                          <a:srgbClr val="000000"/>
                        </a:solidFill>
                        <a:effectLst/>
                        <a:latin typeface="Calibri" panose="020F0502020204030204" pitchFamily="34" charset="0"/>
                      </a:endParaRPr>
                    </a:p>
                  </a:txBody>
                  <a:tcPr marL="9608" marR="9608" marT="9608" marB="46116" anchor="b">
                    <a:solidFill>
                      <a:schemeClr val="bg2">
                        <a:lumMod val="20000"/>
                        <a:lumOff val="80000"/>
                      </a:schemeClr>
                    </a:solidFill>
                  </a:tcPr>
                </a:tc>
                <a:extLst>
                  <a:ext uri="{0D108BD9-81ED-4DB2-BD59-A6C34878D82A}">
                    <a16:rowId xmlns:a16="http://schemas.microsoft.com/office/drawing/2014/main" val="4074370372"/>
                  </a:ext>
                </a:extLst>
              </a:tr>
              <a:tr h="227174">
                <a:tc>
                  <a:txBody>
                    <a:bodyPr/>
                    <a:lstStyle/>
                    <a:p>
                      <a:pPr algn="l" fontAlgn="b"/>
                      <a:r>
                        <a:rPr lang="en-US" sz="1100" b="1" u="none" strike="noStrike">
                          <a:effectLst/>
                        </a:rPr>
                        <a:t>Wildfire</a:t>
                      </a:r>
                      <a:endParaRPr lang="en-US" sz="1100" b="1" i="0" u="none" strike="noStrike">
                        <a:solidFill>
                          <a:srgbClr val="000000"/>
                        </a:solidFill>
                        <a:effectLst/>
                        <a:latin typeface="Calibri" panose="020F0502020204030204" pitchFamily="34" charset="0"/>
                      </a:endParaRPr>
                    </a:p>
                  </a:txBody>
                  <a:tcPr marL="9608" marR="9608" marT="9608" marB="46116" anchor="b">
                    <a:solidFill>
                      <a:schemeClr val="bg2">
                        <a:lumMod val="20000"/>
                        <a:lumOff val="80000"/>
                      </a:schemeClr>
                    </a:solidFill>
                  </a:tcPr>
                </a:tc>
                <a:tc>
                  <a:txBody>
                    <a:bodyPr/>
                    <a:lstStyle/>
                    <a:p>
                      <a:pPr algn="l" fontAlgn="b"/>
                      <a:r>
                        <a:rPr lang="en-US" sz="1100" u="none" strike="noStrike">
                          <a:effectLst/>
                        </a:rPr>
                        <a:t>^wildfire^</a:t>
                      </a:r>
                      <a:endParaRPr lang="en-US" sz="1100" b="0" i="0" u="none" strike="noStrike">
                        <a:solidFill>
                          <a:srgbClr val="000000"/>
                        </a:solidFill>
                        <a:effectLst/>
                        <a:latin typeface="Calibri" panose="020F0502020204030204" pitchFamily="34" charset="0"/>
                      </a:endParaRPr>
                    </a:p>
                  </a:txBody>
                  <a:tcPr marL="9608" marR="9608" marT="9608" marB="46116" anchor="b">
                    <a:solidFill>
                      <a:schemeClr val="bg2">
                        <a:lumMod val="20000"/>
                        <a:lumOff val="80000"/>
                      </a:schemeClr>
                    </a:solidFill>
                  </a:tcPr>
                </a:tc>
                <a:tc>
                  <a:txBody>
                    <a:bodyPr/>
                    <a:lstStyle/>
                    <a:p>
                      <a:pPr algn="l" fontAlgn="b"/>
                      <a:r>
                        <a:rPr lang="en-US" sz="1100" u="none" strike="noStrike">
                          <a:effectLst/>
                        </a:rPr>
                        <a:t>Triage</a:t>
                      </a:r>
                      <a:endParaRPr lang="en-US" sz="1100" b="0" i="0" u="none" strike="noStrike">
                        <a:solidFill>
                          <a:srgbClr val="000000"/>
                        </a:solidFill>
                        <a:effectLst/>
                        <a:latin typeface="Calibri" panose="020F0502020204030204" pitchFamily="34" charset="0"/>
                      </a:endParaRPr>
                    </a:p>
                  </a:txBody>
                  <a:tcPr marL="9608" marR="9608" marT="9608" marB="46116" anchor="b">
                    <a:solidFill>
                      <a:schemeClr val="bg2">
                        <a:lumMod val="20000"/>
                        <a:lumOff val="80000"/>
                      </a:schemeClr>
                    </a:solidFill>
                  </a:tcPr>
                </a:tc>
                <a:extLst>
                  <a:ext uri="{0D108BD9-81ED-4DB2-BD59-A6C34878D82A}">
                    <a16:rowId xmlns:a16="http://schemas.microsoft.com/office/drawing/2014/main" val="660553917"/>
                  </a:ext>
                </a:extLst>
              </a:tr>
              <a:tr h="576452">
                <a:tc>
                  <a:txBody>
                    <a:bodyPr/>
                    <a:lstStyle/>
                    <a:p>
                      <a:pPr algn="l" fontAlgn="b"/>
                      <a:r>
                        <a:rPr lang="en-US" sz="1100" b="1" u="none" strike="noStrike">
                          <a:effectLst/>
                        </a:rPr>
                        <a:t>Medication Refills</a:t>
                      </a:r>
                      <a:endParaRPr lang="en-US" sz="1100" b="1" i="0" u="none" strike="noStrike">
                        <a:solidFill>
                          <a:srgbClr val="000000"/>
                        </a:solidFill>
                        <a:effectLst/>
                        <a:latin typeface="Calibri" panose="020F0502020204030204" pitchFamily="34" charset="0"/>
                      </a:endParaRPr>
                    </a:p>
                  </a:txBody>
                  <a:tcPr marL="9608" marR="9608" marT="9608" marB="46116" anchor="b">
                    <a:solidFill>
                      <a:schemeClr val="bg2">
                        <a:lumMod val="20000"/>
                        <a:lumOff val="80000"/>
                      </a:schemeClr>
                    </a:solidFill>
                  </a:tcPr>
                </a:tc>
                <a:tc>
                  <a:txBody>
                    <a:bodyPr/>
                    <a:lstStyle/>
                    <a:p>
                      <a:pPr algn="l" fontAlgn="b"/>
                      <a:r>
                        <a:rPr lang="en-US" sz="1100" u="none" strike="noStrike">
                          <a:effectLst/>
                        </a:rPr>
                        <a:t>(,^;Z760^,or,^refil^,or,^re-fil^,or,^re fil^,or,^script^,or,^medication^,or,^rx^,),andnot,^reaction^</a:t>
                      </a:r>
                      <a:endParaRPr lang="en-US" sz="1100" b="0" i="0" u="none" strike="noStrike">
                        <a:solidFill>
                          <a:srgbClr val="000000"/>
                        </a:solidFill>
                        <a:effectLst/>
                        <a:latin typeface="Calibri" panose="020F0502020204030204" pitchFamily="34" charset="0"/>
                      </a:endParaRPr>
                    </a:p>
                  </a:txBody>
                  <a:tcPr marL="9608" marR="9608" marT="9608" marB="46116" anchor="b">
                    <a:solidFill>
                      <a:schemeClr val="bg2">
                        <a:lumMod val="20000"/>
                        <a:lumOff val="80000"/>
                      </a:schemeClr>
                    </a:solidFill>
                  </a:tcPr>
                </a:tc>
                <a:tc>
                  <a:txBody>
                    <a:bodyPr/>
                    <a:lstStyle/>
                    <a:p>
                      <a:pPr algn="l" fontAlgn="b"/>
                      <a:r>
                        <a:rPr lang="en-US" sz="1100" u="none" strike="noStrike" dirty="0">
                          <a:effectLst/>
                        </a:rPr>
                        <a:t>CC/DD</a:t>
                      </a:r>
                      <a:endParaRPr lang="en-US" sz="1100" b="0" i="0" u="none" strike="noStrike" dirty="0">
                        <a:solidFill>
                          <a:srgbClr val="000000"/>
                        </a:solidFill>
                        <a:effectLst/>
                        <a:latin typeface="Calibri" panose="020F0502020204030204" pitchFamily="34" charset="0"/>
                      </a:endParaRPr>
                    </a:p>
                  </a:txBody>
                  <a:tcPr marL="9608" marR="9608" marT="9608" marB="46116" anchor="b">
                    <a:solidFill>
                      <a:schemeClr val="bg2">
                        <a:lumMod val="20000"/>
                        <a:lumOff val="80000"/>
                      </a:schemeClr>
                    </a:solidFill>
                  </a:tcPr>
                </a:tc>
                <a:extLst>
                  <a:ext uri="{0D108BD9-81ED-4DB2-BD59-A6C34878D82A}">
                    <a16:rowId xmlns:a16="http://schemas.microsoft.com/office/drawing/2014/main" val="3775706941"/>
                  </a:ext>
                </a:extLst>
              </a:tr>
              <a:tr h="398624">
                <a:tc>
                  <a:txBody>
                    <a:bodyPr/>
                    <a:lstStyle/>
                    <a:p>
                      <a:pPr algn="l" fontAlgn="b"/>
                      <a:r>
                        <a:rPr lang="en-US" sz="1100" b="1" u="none" strike="noStrike" dirty="0">
                          <a:effectLst/>
                        </a:rPr>
                        <a:t>Respiratory</a:t>
                      </a:r>
                      <a:endParaRPr lang="en-US" sz="1100" b="1" i="0" u="none" strike="noStrike" dirty="0">
                        <a:solidFill>
                          <a:srgbClr val="000000"/>
                        </a:solidFill>
                        <a:effectLst/>
                        <a:latin typeface="Calibri" panose="020F0502020204030204" pitchFamily="34" charset="0"/>
                      </a:endParaRPr>
                    </a:p>
                  </a:txBody>
                  <a:tcPr marL="9608" marR="9608" marT="9608" marB="46116" anchor="b">
                    <a:solidFill>
                      <a:schemeClr val="bg2">
                        <a:lumMod val="20000"/>
                        <a:lumOff val="80000"/>
                      </a:schemeClr>
                    </a:solidFill>
                  </a:tcPr>
                </a:tc>
                <a:tc>
                  <a:txBody>
                    <a:bodyPr/>
                    <a:lstStyle/>
                    <a:p>
                      <a:pPr algn="l" fontAlgn="b"/>
                      <a:r>
                        <a:rPr lang="en-US" sz="1100" u="none" strike="noStrike" dirty="0">
                          <a:effectLst/>
                        </a:rPr>
                        <a:t>Asthma, Difficulty Breathing, Shortness of Breath, Wheezing</a:t>
                      </a:r>
                      <a:endParaRPr lang="en-US" sz="1100" b="0" i="0" u="none" strike="noStrike" dirty="0">
                        <a:solidFill>
                          <a:srgbClr val="000000"/>
                        </a:solidFill>
                        <a:effectLst/>
                        <a:latin typeface="Calibri" panose="020F0502020204030204" pitchFamily="34" charset="0"/>
                      </a:endParaRPr>
                    </a:p>
                  </a:txBody>
                  <a:tcPr marL="9608" marR="9608" marT="9608" marB="46116" anchor="b">
                    <a:solidFill>
                      <a:schemeClr val="bg2">
                        <a:lumMod val="20000"/>
                        <a:lumOff val="80000"/>
                      </a:schemeClr>
                    </a:solidFill>
                  </a:tcPr>
                </a:tc>
                <a:tc>
                  <a:txBody>
                    <a:bodyPr/>
                    <a:lstStyle/>
                    <a:p>
                      <a:pPr algn="l" fontAlgn="b"/>
                      <a:r>
                        <a:rPr lang="en-US" sz="1100" u="none" strike="noStrike" dirty="0">
                          <a:effectLst/>
                        </a:rPr>
                        <a:t>Subsyndromes</a:t>
                      </a:r>
                      <a:endParaRPr lang="en-US" sz="1100" b="0" i="0" u="none" strike="noStrike" dirty="0">
                        <a:solidFill>
                          <a:srgbClr val="000000"/>
                        </a:solidFill>
                        <a:effectLst/>
                        <a:latin typeface="Calibri" panose="020F0502020204030204" pitchFamily="34" charset="0"/>
                      </a:endParaRPr>
                    </a:p>
                  </a:txBody>
                  <a:tcPr marL="9608" marR="9608" marT="9608" marB="46116" anchor="b">
                    <a:solidFill>
                      <a:schemeClr val="bg2">
                        <a:lumMod val="20000"/>
                        <a:lumOff val="80000"/>
                      </a:schemeClr>
                    </a:solidFill>
                  </a:tcPr>
                </a:tc>
                <a:extLst>
                  <a:ext uri="{0D108BD9-81ED-4DB2-BD59-A6C34878D82A}">
                    <a16:rowId xmlns:a16="http://schemas.microsoft.com/office/drawing/2014/main" val="1686920389"/>
                  </a:ext>
                </a:extLst>
              </a:tr>
            </a:tbl>
          </a:graphicData>
        </a:graphic>
      </p:graphicFrame>
      <p:sp>
        <p:nvSpPr>
          <p:cNvPr id="2" name="Title 1">
            <a:extLst>
              <a:ext uri="{FF2B5EF4-FFF2-40B4-BE49-F238E27FC236}">
                <a16:creationId xmlns:a16="http://schemas.microsoft.com/office/drawing/2014/main" id="{77B65E83-9F6C-45D3-A87C-4D878246B4F5}"/>
              </a:ext>
            </a:extLst>
          </p:cNvPr>
          <p:cNvSpPr>
            <a:spLocks noGrp="1"/>
          </p:cNvSpPr>
          <p:nvPr>
            <p:ph type="title"/>
          </p:nvPr>
        </p:nvSpPr>
        <p:spPr>
          <a:xfrm>
            <a:off x="838200" y="93242"/>
            <a:ext cx="10515600" cy="1325563"/>
          </a:xfrm>
        </p:spPr>
        <p:txBody>
          <a:bodyPr/>
          <a:lstStyle/>
          <a:p>
            <a:r>
              <a:rPr lang="en-US" b="1" dirty="0"/>
              <a:t>Oregon Syndromic Queries (Detail)</a:t>
            </a:r>
          </a:p>
        </p:txBody>
      </p:sp>
    </p:spTree>
    <p:extLst>
      <p:ext uri="{BB962C8B-B14F-4D97-AF65-F5344CB8AC3E}">
        <p14:creationId xmlns:p14="http://schemas.microsoft.com/office/powerpoint/2010/main" val="608722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5DF1D37-2A27-412F-9D90-EF8E2540D8C1}"/>
              </a:ext>
            </a:extLst>
          </p:cNvPr>
          <p:cNvSpPr>
            <a:spLocks noGrp="1"/>
          </p:cNvSpPr>
          <p:nvPr>
            <p:ph type="title"/>
          </p:nvPr>
        </p:nvSpPr>
        <p:spPr>
          <a:xfrm>
            <a:off x="435429" y="365125"/>
            <a:ext cx="11364685" cy="1325563"/>
          </a:xfrm>
        </p:spPr>
        <p:txBody>
          <a:bodyPr>
            <a:normAutofit/>
          </a:bodyPr>
          <a:lstStyle/>
          <a:p>
            <a:r>
              <a:rPr lang="en-US" sz="4200" b="1" dirty="0"/>
              <a:t>Florida – Syndromic, Poison Control, Environmental</a:t>
            </a:r>
          </a:p>
        </p:txBody>
      </p:sp>
      <p:sp>
        <p:nvSpPr>
          <p:cNvPr id="5" name="Content Placeholder 4">
            <a:extLst>
              <a:ext uri="{FF2B5EF4-FFF2-40B4-BE49-F238E27FC236}">
                <a16:creationId xmlns:a16="http://schemas.microsoft.com/office/drawing/2014/main" id="{451344AE-E2FF-4F7F-8E58-C5F4997AE4CC}"/>
              </a:ext>
            </a:extLst>
          </p:cNvPr>
          <p:cNvSpPr>
            <a:spLocks noGrp="1"/>
          </p:cNvSpPr>
          <p:nvPr>
            <p:ph idx="1"/>
          </p:nvPr>
        </p:nvSpPr>
        <p:spPr>
          <a:xfrm>
            <a:off x="838199" y="1690687"/>
            <a:ext cx="10918371" cy="4802188"/>
          </a:xfrm>
        </p:spPr>
        <p:txBody>
          <a:bodyPr>
            <a:normAutofit/>
          </a:bodyPr>
          <a:lstStyle/>
          <a:p>
            <a:r>
              <a:rPr lang="en-US" sz="2400" b="1" dirty="0"/>
              <a:t>Syndromic queries:</a:t>
            </a:r>
          </a:p>
          <a:p>
            <a:pPr lvl="1"/>
            <a:r>
              <a:rPr lang="en-US" sz="2200" dirty="0"/>
              <a:t>Subsyndromes:</a:t>
            </a:r>
          </a:p>
          <a:p>
            <a:pPr lvl="2"/>
            <a:r>
              <a:rPr lang="en-US" sz="2200" dirty="0"/>
              <a:t>Acute bronchitis, asthma, cough, difficulty breathing, shortness of breath</a:t>
            </a:r>
          </a:p>
          <a:p>
            <a:r>
              <a:rPr lang="en-US" sz="2400" b="1" dirty="0"/>
              <a:t>Poison Control Center data:</a:t>
            </a:r>
          </a:p>
          <a:p>
            <a:pPr lvl="1"/>
            <a:r>
              <a:rPr lang="en-US" sz="2200" dirty="0"/>
              <a:t>Exposure calls for all substances under asthma therapy, cough, cold preparations</a:t>
            </a:r>
          </a:p>
          <a:p>
            <a:pPr lvl="1"/>
            <a:r>
              <a:rPr lang="en-US" sz="2200" dirty="0"/>
              <a:t>Acute respiratory illness: bronchospasm, cough/choke, cyanosis, dyspnea, hyperventilation/tachypnea, respiratory arrest, respiratory depression</a:t>
            </a:r>
          </a:p>
          <a:p>
            <a:r>
              <a:rPr lang="en-US" sz="2400" b="1" dirty="0"/>
              <a:t>Environmental (EPHT)</a:t>
            </a:r>
          </a:p>
          <a:p>
            <a:pPr lvl="1"/>
            <a:r>
              <a:rPr lang="en-US" sz="2200" dirty="0"/>
              <a:t>Number of acres burned (county)</a:t>
            </a:r>
          </a:p>
          <a:p>
            <a:pPr lvl="1"/>
            <a:r>
              <a:rPr lang="en-US" sz="2200" dirty="0"/>
              <a:t>Percent acres burned (county)</a:t>
            </a:r>
          </a:p>
          <a:p>
            <a:pPr lvl="1"/>
            <a:r>
              <a:rPr lang="en-US" sz="2200" dirty="0"/>
              <a:t>Annual number of wildland fires (county, &lt;= 100 acres)</a:t>
            </a:r>
          </a:p>
          <a:p>
            <a:pPr lvl="1"/>
            <a:endParaRPr lang="en-US" sz="2200" dirty="0"/>
          </a:p>
          <a:p>
            <a:endParaRPr lang="en-US" sz="2200" dirty="0"/>
          </a:p>
          <a:p>
            <a:endParaRPr lang="en-US" sz="2200" dirty="0"/>
          </a:p>
        </p:txBody>
      </p:sp>
    </p:spTree>
    <p:extLst>
      <p:ext uri="{BB962C8B-B14F-4D97-AF65-F5344CB8AC3E}">
        <p14:creationId xmlns:p14="http://schemas.microsoft.com/office/powerpoint/2010/main" val="22127975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E0E8A-A0AB-4715-B45E-A83A542E5B09}"/>
              </a:ext>
            </a:extLst>
          </p:cNvPr>
          <p:cNvSpPr>
            <a:spLocks noGrp="1"/>
          </p:cNvSpPr>
          <p:nvPr>
            <p:ph type="title"/>
          </p:nvPr>
        </p:nvSpPr>
        <p:spPr/>
        <p:txBody>
          <a:bodyPr/>
          <a:lstStyle/>
          <a:p>
            <a:r>
              <a:rPr lang="en-US" b="1" dirty="0"/>
              <a:t>Sacramento County - Syndromic</a:t>
            </a:r>
          </a:p>
        </p:txBody>
      </p:sp>
      <p:sp>
        <p:nvSpPr>
          <p:cNvPr id="3" name="Content Placeholder 2">
            <a:extLst>
              <a:ext uri="{FF2B5EF4-FFF2-40B4-BE49-F238E27FC236}">
                <a16:creationId xmlns:a16="http://schemas.microsoft.com/office/drawing/2014/main" id="{98284340-A967-4D1B-A655-C56AD45768CB}"/>
              </a:ext>
            </a:extLst>
          </p:cNvPr>
          <p:cNvSpPr>
            <a:spLocks noGrp="1"/>
          </p:cNvSpPr>
          <p:nvPr>
            <p:ph idx="1"/>
          </p:nvPr>
        </p:nvSpPr>
        <p:spPr/>
        <p:txBody>
          <a:bodyPr/>
          <a:lstStyle/>
          <a:p>
            <a:r>
              <a:rPr lang="en-US" b="1" dirty="0"/>
              <a:t>Syndromic surveillance:</a:t>
            </a:r>
          </a:p>
          <a:p>
            <a:pPr lvl="1"/>
            <a:r>
              <a:rPr lang="en-US" dirty="0"/>
              <a:t>Wildfire smoke:</a:t>
            </a:r>
          </a:p>
          <a:p>
            <a:pPr lvl="2"/>
            <a:r>
              <a:rPr lang="en-US" dirty="0"/>
              <a:t>(,^smoke^,</a:t>
            </a:r>
            <a:r>
              <a:rPr lang="en-US" dirty="0" err="1"/>
              <a:t>andnot</a:t>
            </a:r>
            <a:r>
              <a:rPr lang="en-US" dirty="0"/>
              <a:t>,(,^</a:t>
            </a:r>
            <a:r>
              <a:rPr lang="en-US" dirty="0" err="1"/>
              <a:t>smoker^,or,^smoked^,or,^smokes^,or,^I</a:t>
            </a:r>
            <a:r>
              <a:rPr lang="en-US" dirty="0"/>
              <a:t> </a:t>
            </a:r>
            <a:r>
              <a:rPr lang="en-US" dirty="0" err="1"/>
              <a:t>smoke^,or,^and</a:t>
            </a:r>
            <a:r>
              <a:rPr lang="en-US" dirty="0"/>
              <a:t> smoke^,or,^cig^,or,^tobacco^,or,^weed^,or,^pot^,or,^marij^,or,^cannab^,or,^canab^,),),and,(,^</a:t>
            </a:r>
            <a:r>
              <a:rPr lang="en-US" dirty="0" err="1"/>
              <a:t>breath^,or,^sob^,or</a:t>
            </a:r>
            <a:r>
              <a:rPr lang="en-US" dirty="0"/>
              <a:t>,(,^</a:t>
            </a:r>
            <a:r>
              <a:rPr lang="en-US" dirty="0" err="1"/>
              <a:t>eye^,and</a:t>
            </a:r>
            <a:r>
              <a:rPr lang="en-US" dirty="0"/>
              <a:t>,(,^</a:t>
            </a:r>
            <a:r>
              <a:rPr lang="en-US" dirty="0" err="1"/>
              <a:t>burn^,or,^water^,or,^sting</a:t>
            </a:r>
            <a:r>
              <a:rPr lang="en-US" dirty="0"/>
              <a:t>^,),),or,^cough^,or,^wheeze^,or,^</a:t>
            </a:r>
            <a:r>
              <a:rPr lang="en-US" dirty="0" err="1"/>
              <a:t>headach</a:t>
            </a:r>
            <a:r>
              <a:rPr lang="en-US" dirty="0"/>
              <a:t>^,or,(,^</a:t>
            </a:r>
            <a:r>
              <a:rPr lang="en-US" dirty="0" err="1"/>
              <a:t>chest^,and</a:t>
            </a:r>
            <a:r>
              <a:rPr lang="en-US" dirty="0"/>
              <a:t>,(,^</a:t>
            </a:r>
            <a:r>
              <a:rPr lang="en-US" dirty="0" err="1"/>
              <a:t>tight^,or,^burn^,or,^pain</a:t>
            </a:r>
            <a:r>
              <a:rPr lang="en-US" dirty="0"/>
              <a:t>^,),),or,(,^</a:t>
            </a:r>
            <a:r>
              <a:rPr lang="en-US" dirty="0" err="1"/>
              <a:t>throat^,and</a:t>
            </a:r>
            <a:r>
              <a:rPr lang="en-US" dirty="0"/>
              <a:t>,(,^</a:t>
            </a:r>
            <a:r>
              <a:rPr lang="en-US" dirty="0" err="1"/>
              <a:t>scratch^,or,^itch^,or,^sore</a:t>
            </a:r>
            <a:r>
              <a:rPr lang="en-US" dirty="0"/>
              <a:t>^,),),or,^heart^,or,^cardio^,or,^asthma^,or,^bronch^,or,^pneum^,or,^COPD^,or,(,^chronic^,and,^</a:t>
            </a:r>
            <a:r>
              <a:rPr lang="en-US" dirty="0" err="1"/>
              <a:t>obstruc</a:t>
            </a:r>
            <a:r>
              <a:rPr lang="en-US" dirty="0"/>
              <a:t>^,</a:t>
            </a:r>
            <a:r>
              <a:rPr lang="en-US" dirty="0" err="1"/>
              <a:t>and^pulmon</a:t>
            </a:r>
            <a:r>
              <a:rPr lang="en-US" dirty="0"/>
              <a:t>^,),),or,^J70.5^,or,^J705^</a:t>
            </a:r>
          </a:p>
          <a:p>
            <a:pPr lvl="1"/>
            <a:r>
              <a:rPr lang="en-US" dirty="0"/>
              <a:t>Chief Complaint Syndromes</a:t>
            </a:r>
          </a:p>
        </p:txBody>
      </p:sp>
    </p:spTree>
    <p:extLst>
      <p:ext uri="{BB962C8B-B14F-4D97-AF65-F5344CB8AC3E}">
        <p14:creationId xmlns:p14="http://schemas.microsoft.com/office/powerpoint/2010/main" val="25532146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Two-Part Approach to Developing Guidelines</a:t>
            </a:r>
          </a:p>
        </p:txBody>
      </p:sp>
      <p:sp>
        <p:nvSpPr>
          <p:cNvPr id="3" name="Content Placeholder 2"/>
          <p:cNvSpPr>
            <a:spLocks noGrp="1"/>
          </p:cNvSpPr>
          <p:nvPr>
            <p:ph idx="1"/>
          </p:nvPr>
        </p:nvSpPr>
        <p:spPr>
          <a:xfrm>
            <a:off x="838200" y="1690688"/>
            <a:ext cx="5088775" cy="3385542"/>
          </a:xfrm>
          <a:ln>
            <a:solidFill>
              <a:schemeClr val="tx1"/>
            </a:solidFill>
          </a:ln>
        </p:spPr>
        <p:txBody>
          <a:bodyPr/>
          <a:lstStyle/>
          <a:p>
            <a:pPr marL="0" indent="0">
              <a:buNone/>
            </a:pPr>
            <a:r>
              <a:rPr lang="en-US" dirty="0"/>
              <a:t>#1</a:t>
            </a:r>
          </a:p>
          <a:p>
            <a:pPr marL="0" indent="0">
              <a:buNone/>
            </a:pPr>
            <a:endParaRPr lang="en-US" dirty="0"/>
          </a:p>
          <a:p>
            <a:pPr marL="0" indent="0">
              <a:buNone/>
            </a:pPr>
            <a:r>
              <a:rPr lang="en-US" dirty="0"/>
              <a:t>Query definitions for syndromic surveillance/ED and hospitalization data</a:t>
            </a:r>
          </a:p>
        </p:txBody>
      </p:sp>
      <p:sp>
        <p:nvSpPr>
          <p:cNvPr id="6" name="TextBox 5"/>
          <p:cNvSpPr txBox="1"/>
          <p:nvPr/>
        </p:nvSpPr>
        <p:spPr>
          <a:xfrm>
            <a:off x="6267796" y="1690688"/>
            <a:ext cx="5187142" cy="3385542"/>
          </a:xfrm>
          <a:prstGeom prst="rect">
            <a:avLst/>
          </a:prstGeom>
          <a:noFill/>
          <a:ln>
            <a:solidFill>
              <a:schemeClr val="tx1"/>
            </a:solidFill>
          </a:ln>
        </p:spPr>
        <p:txBody>
          <a:bodyPr wrap="square" rtlCol="0">
            <a:spAutoFit/>
          </a:bodyPr>
          <a:lstStyle/>
          <a:p>
            <a:r>
              <a:rPr lang="en-US" dirty="0"/>
              <a:t>#2</a:t>
            </a:r>
          </a:p>
          <a:p>
            <a:endParaRPr lang="en-US" sz="2800" dirty="0"/>
          </a:p>
          <a:p>
            <a:r>
              <a:rPr lang="en-US" sz="2800" dirty="0"/>
              <a:t>Explore other possible indicators, for example:</a:t>
            </a:r>
          </a:p>
          <a:p>
            <a:r>
              <a:rPr lang="en-US" sz="2800" dirty="0"/>
              <a:t>-Wildfire deaths and/or injuries</a:t>
            </a:r>
          </a:p>
          <a:p>
            <a:r>
              <a:rPr lang="en-US" sz="2800" dirty="0"/>
              <a:t>-Smoke exposure data</a:t>
            </a:r>
          </a:p>
          <a:p>
            <a:r>
              <a:rPr lang="en-US" sz="2800" dirty="0"/>
              <a:t>-Acres burned</a:t>
            </a:r>
          </a:p>
          <a:p>
            <a:r>
              <a:rPr lang="en-US" sz="2800" dirty="0"/>
              <a:t>-Number of fires per year</a:t>
            </a:r>
          </a:p>
        </p:txBody>
      </p:sp>
    </p:spTree>
    <p:extLst>
      <p:ext uri="{BB962C8B-B14F-4D97-AF65-F5344CB8AC3E}">
        <p14:creationId xmlns:p14="http://schemas.microsoft.com/office/powerpoint/2010/main" val="18717311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to Consider</a:t>
            </a:r>
          </a:p>
        </p:txBody>
      </p:sp>
      <p:sp>
        <p:nvSpPr>
          <p:cNvPr id="3" name="Content Placeholder 2"/>
          <p:cNvSpPr>
            <a:spLocks noGrp="1"/>
          </p:cNvSpPr>
          <p:nvPr>
            <p:ph idx="1"/>
          </p:nvPr>
        </p:nvSpPr>
        <p:spPr/>
        <p:txBody>
          <a:bodyPr/>
          <a:lstStyle/>
          <a:p>
            <a:r>
              <a:rPr lang="en-US" dirty="0"/>
              <a:t>Should we work on a background literature review?</a:t>
            </a:r>
          </a:p>
          <a:p>
            <a:r>
              <a:rPr lang="en-US" dirty="0"/>
              <a:t>Do we want to include information on how often jurisdictions might run the queries?</a:t>
            </a:r>
          </a:p>
          <a:p>
            <a:r>
              <a:rPr lang="en-US" dirty="0"/>
              <a:t>Should we include any information on how to validate queries?</a:t>
            </a:r>
          </a:p>
          <a:p>
            <a:r>
              <a:rPr lang="en-US" dirty="0"/>
              <a:t>Do we want to include sample reporting options in the guidelines, such as examples of graphs and tables?</a:t>
            </a:r>
          </a:p>
        </p:txBody>
      </p:sp>
    </p:spTree>
    <p:extLst>
      <p:ext uri="{BB962C8B-B14F-4D97-AF65-F5344CB8AC3E}">
        <p14:creationId xmlns:p14="http://schemas.microsoft.com/office/powerpoint/2010/main" val="37227158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Next Steps</a:t>
            </a:r>
          </a:p>
        </p:txBody>
      </p:sp>
      <p:sp>
        <p:nvSpPr>
          <p:cNvPr id="3" name="Content Placeholder 2"/>
          <p:cNvSpPr>
            <a:spLocks noGrp="1"/>
          </p:cNvSpPr>
          <p:nvPr>
            <p:ph idx="1"/>
          </p:nvPr>
        </p:nvSpPr>
        <p:spPr/>
        <p:txBody>
          <a:bodyPr>
            <a:normAutofit fontScale="92500" lnSpcReduction="20000"/>
          </a:bodyPr>
          <a:lstStyle/>
          <a:p>
            <a:r>
              <a:rPr lang="en-US" dirty="0" smtClean="0"/>
              <a:t>Past groups: divided in sections and people volunteered to write each section (good approach for later once we have a framework)</a:t>
            </a:r>
          </a:p>
          <a:p>
            <a:r>
              <a:rPr lang="en-US" dirty="0" smtClean="0"/>
              <a:t>Picking indicators, working on developing indicators</a:t>
            </a:r>
          </a:p>
          <a:p>
            <a:r>
              <a:rPr lang="en-US" dirty="0" smtClean="0"/>
              <a:t>Non-fatal overdose statement (will be voted on this year), India was involved, started with goal statement of what the position statement would achieve (in that case to have an interim position statement); after the goal, they queried the states; then CSTE staff guided the template for position statements</a:t>
            </a:r>
          </a:p>
          <a:p>
            <a:r>
              <a:rPr lang="en-US" dirty="0" smtClean="0"/>
              <a:t>Maybe start with a goal statement – perhaps at Atlanta meeting</a:t>
            </a:r>
          </a:p>
          <a:p>
            <a:r>
              <a:rPr lang="en-US" dirty="0" smtClean="0"/>
              <a:t>For syndromic surveillance – maybe comparing and contrasting different queries</a:t>
            </a:r>
          </a:p>
          <a:p>
            <a:r>
              <a:rPr lang="en-US" dirty="0" smtClean="0"/>
              <a:t>For other indicators – make a more comprehensive list, maybe email for feedback</a:t>
            </a:r>
            <a:endParaRPr lang="en-US" dirty="0" smtClean="0"/>
          </a:p>
          <a:p>
            <a:endParaRPr lang="en-US" dirty="0"/>
          </a:p>
        </p:txBody>
      </p:sp>
    </p:spTree>
    <p:extLst>
      <p:ext uri="{BB962C8B-B14F-4D97-AF65-F5344CB8AC3E}">
        <p14:creationId xmlns:p14="http://schemas.microsoft.com/office/powerpoint/2010/main" val="5422791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Adding comment from Marnie to notes:</a:t>
            </a:r>
            <a:endParaRPr lang="en-US" dirty="0"/>
          </a:p>
        </p:txBody>
      </p:sp>
      <p:sp>
        <p:nvSpPr>
          <p:cNvPr id="3" name="Content Placeholder 2"/>
          <p:cNvSpPr>
            <a:spLocks noGrp="1"/>
          </p:cNvSpPr>
          <p:nvPr>
            <p:ph idx="1"/>
          </p:nvPr>
        </p:nvSpPr>
        <p:spPr/>
        <p:txBody>
          <a:bodyPr/>
          <a:lstStyle/>
          <a:p>
            <a:r>
              <a:rPr lang="en-US" dirty="0"/>
              <a:t>I have not been on these calls before, and </a:t>
            </a:r>
            <a:r>
              <a:rPr lang="en-US" dirty="0" err="1"/>
              <a:t>I"m</a:t>
            </a:r>
            <a:r>
              <a:rPr lang="en-US" dirty="0"/>
              <a:t> not sure if WA has representation on this subgroup otherwise. Our syndromic </a:t>
            </a:r>
            <a:r>
              <a:rPr lang="en-US" dirty="0" err="1"/>
              <a:t>survellance</a:t>
            </a:r>
            <a:r>
              <a:rPr lang="en-US" dirty="0"/>
              <a:t> team has developed a dashboard for wildfire - can put you in touch with them.</a:t>
            </a:r>
          </a:p>
          <a:p>
            <a:endParaRPr lang="en-US" dirty="0"/>
          </a:p>
        </p:txBody>
      </p:sp>
    </p:spTree>
    <p:extLst>
      <p:ext uri="{BB962C8B-B14F-4D97-AF65-F5344CB8AC3E}">
        <p14:creationId xmlns:p14="http://schemas.microsoft.com/office/powerpoint/2010/main" val="20784965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notes from call</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Florida is interested in the environmental measures and getting better data on that topic</a:t>
            </a:r>
          </a:p>
          <a:p>
            <a:r>
              <a:rPr lang="en-US" dirty="0" smtClean="0"/>
              <a:t>CDC representative said that it would be good to try to validate some queries before putting out the guidelines, that has been done in the past; there was discussion about whether this is feasible; we want to put validation methods into the guidelines – we’ll see what we come up with as methods and then decide whether it’s feasible to validate any queries before the guidelines come out</a:t>
            </a:r>
          </a:p>
          <a:p>
            <a:r>
              <a:rPr lang="en-US" dirty="0" smtClean="0"/>
              <a:t>Florida doesn’t know if any validation of queries has been done there (at least Jessi from tracking)</a:t>
            </a:r>
          </a:p>
          <a:p>
            <a:r>
              <a:rPr lang="en-US" dirty="0" smtClean="0"/>
              <a:t>Comment to talk more to Matt Wolff in SF about their interest because Matt left the call</a:t>
            </a:r>
          </a:p>
          <a:p>
            <a:r>
              <a:rPr lang="en-US" dirty="0" smtClean="0"/>
              <a:t>Kelly and Meredith will do some more background work on the indicator list and the goal before the May CSTE meeting </a:t>
            </a:r>
            <a:r>
              <a:rPr lang="en-US" smtClean="0"/>
              <a:t>in Atlanta</a:t>
            </a:r>
            <a:endParaRPr lang="en-US" dirty="0"/>
          </a:p>
        </p:txBody>
      </p:sp>
    </p:spTree>
    <p:extLst>
      <p:ext uri="{BB962C8B-B14F-4D97-AF65-F5344CB8AC3E}">
        <p14:creationId xmlns:p14="http://schemas.microsoft.com/office/powerpoint/2010/main" val="15308395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111</TotalTime>
  <Words>1219</Words>
  <Application>Microsoft Office PowerPoint</Application>
  <PresentationFormat>Widescreen</PresentationFormat>
  <Paragraphs>108</Paragraphs>
  <Slides>11</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Var(--docs-material-font-family</vt:lpstr>
      <vt:lpstr>Office Theme</vt:lpstr>
      <vt:lpstr>CSTE Wildfires Subgroup </vt:lpstr>
      <vt:lpstr>Agenda</vt:lpstr>
      <vt:lpstr>Oregon – Syndromic and Poison Control</vt:lpstr>
      <vt:lpstr>Oregon Syndromic Queries (Detail)</vt:lpstr>
      <vt:lpstr>Florida – Syndromic, Poison Control, Environmental</vt:lpstr>
      <vt:lpstr>Sacramento County - Syndromic</vt:lpstr>
      <vt:lpstr>Two-Part Approach to Developing Guidelines</vt:lpstr>
      <vt:lpstr>Questions to Consider</vt:lpstr>
      <vt:lpstr>Next Steps</vt:lpstr>
      <vt:lpstr>Adding comment from Marnie to notes:</vt:lpstr>
      <vt:lpstr>Other notes from call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Oregon</dc:title>
  <dc:creator>Cogswell Kelly E</dc:creator>
  <cp:lastModifiedBy>Milet, Meredith (OHE)</cp:lastModifiedBy>
  <cp:revision>9</cp:revision>
  <dcterms:created xsi:type="dcterms:W3CDTF">2019-03-22T20:31:21Z</dcterms:created>
  <dcterms:modified xsi:type="dcterms:W3CDTF">2019-03-28T18:43:34Z</dcterms:modified>
</cp:coreProperties>
</file>