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66" r:id="rId2"/>
    <p:sldId id="288" r:id="rId3"/>
    <p:sldId id="274" r:id="rId4"/>
    <p:sldId id="290" r:id="rId5"/>
    <p:sldId id="275" r:id="rId6"/>
    <p:sldId id="294" r:id="rId7"/>
    <p:sldId id="291" r:id="rId8"/>
    <p:sldId id="292" r:id="rId9"/>
    <p:sldId id="293" r:id="rId10"/>
    <p:sldId id="295" r:id="rId11"/>
    <p:sldId id="296" r:id="rId12"/>
    <p:sldId id="297" r:id="rId13"/>
    <p:sldId id="298" r:id="rId14"/>
    <p:sldId id="29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ADD3"/>
    <a:srgbClr val="004871"/>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62" autoAdjust="0"/>
    <p:restoredTop sz="86029" autoAdjust="0"/>
  </p:normalViewPr>
  <p:slideViewPr>
    <p:cSldViewPr snapToGrid="0">
      <p:cViewPr varScale="1">
        <p:scale>
          <a:sx n="106" d="100"/>
          <a:sy n="106" d="100"/>
        </p:scale>
        <p:origin x="1140" y="10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redith Lichtenstein" userId="64017bf5-1552-4590-afd9-a70af308d320" providerId="ADAL" clId="{2F4D8102-5A65-4DA6-8E35-9BFCB447F2B0}"/>
    <pc:docChg chg="delSld">
      <pc:chgData name="Meredith Lichtenstein" userId="64017bf5-1552-4590-afd9-a70af308d320" providerId="ADAL" clId="{2F4D8102-5A65-4DA6-8E35-9BFCB447F2B0}" dt="2022-07-11T19:13:28.508" v="2" actId="47"/>
      <pc:docMkLst>
        <pc:docMk/>
      </pc:docMkLst>
      <pc:sldChg chg="del">
        <pc:chgData name="Meredith Lichtenstein" userId="64017bf5-1552-4590-afd9-a70af308d320" providerId="ADAL" clId="{2F4D8102-5A65-4DA6-8E35-9BFCB447F2B0}" dt="2022-07-11T19:13:11.491" v="0" actId="2696"/>
        <pc:sldMkLst>
          <pc:docMk/>
          <pc:sldMk cId="2078456708" sldId="271"/>
        </pc:sldMkLst>
      </pc:sldChg>
      <pc:sldChg chg="del">
        <pc:chgData name="Meredith Lichtenstein" userId="64017bf5-1552-4590-afd9-a70af308d320" providerId="ADAL" clId="{2F4D8102-5A65-4DA6-8E35-9BFCB447F2B0}" dt="2022-07-11T19:13:24.242" v="1" actId="47"/>
        <pc:sldMkLst>
          <pc:docMk/>
          <pc:sldMk cId="4112425621" sldId="284"/>
        </pc:sldMkLst>
      </pc:sldChg>
      <pc:sldChg chg="del">
        <pc:chgData name="Meredith Lichtenstein" userId="64017bf5-1552-4590-afd9-a70af308d320" providerId="ADAL" clId="{2F4D8102-5A65-4DA6-8E35-9BFCB447F2B0}" dt="2022-07-11T19:13:24.242" v="1" actId="47"/>
        <pc:sldMkLst>
          <pc:docMk/>
          <pc:sldMk cId="2950383480" sldId="285"/>
        </pc:sldMkLst>
      </pc:sldChg>
      <pc:sldChg chg="del">
        <pc:chgData name="Meredith Lichtenstein" userId="64017bf5-1552-4590-afd9-a70af308d320" providerId="ADAL" clId="{2F4D8102-5A65-4DA6-8E35-9BFCB447F2B0}" dt="2022-07-11T19:13:24.242" v="1" actId="47"/>
        <pc:sldMkLst>
          <pc:docMk/>
          <pc:sldMk cId="3185074757" sldId="286"/>
        </pc:sldMkLst>
      </pc:sldChg>
      <pc:sldChg chg="del">
        <pc:chgData name="Meredith Lichtenstein" userId="64017bf5-1552-4590-afd9-a70af308d320" providerId="ADAL" clId="{2F4D8102-5A65-4DA6-8E35-9BFCB447F2B0}" dt="2022-07-11T19:13:24.242" v="1" actId="47"/>
        <pc:sldMkLst>
          <pc:docMk/>
          <pc:sldMk cId="2251884800" sldId="287"/>
        </pc:sldMkLst>
      </pc:sldChg>
      <pc:sldChg chg="del">
        <pc:chgData name="Meredith Lichtenstein" userId="64017bf5-1552-4590-afd9-a70af308d320" providerId="ADAL" clId="{2F4D8102-5A65-4DA6-8E35-9BFCB447F2B0}" dt="2022-07-11T19:13:28.508" v="2" actId="47"/>
        <pc:sldMkLst>
          <pc:docMk/>
          <pc:sldMk cId="2901406296" sldId="300"/>
        </pc:sldMkLst>
      </pc:sldChg>
      <pc:sldChg chg="del">
        <pc:chgData name="Meredith Lichtenstein" userId="64017bf5-1552-4590-afd9-a70af308d320" providerId="ADAL" clId="{2F4D8102-5A65-4DA6-8E35-9BFCB447F2B0}" dt="2022-07-11T19:13:28.508" v="2" actId="47"/>
        <pc:sldMkLst>
          <pc:docMk/>
          <pc:sldMk cId="2640349830" sldId="30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6204F1-9D1E-45AE-8E71-AD561DAC3E50}" type="datetimeFigureOut">
              <a:rPr lang="en-US" smtClean="0"/>
              <a:t>7/11/2022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73D1B8-4366-4344-AC0C-31CD27E2B3A8}" type="slidenum">
              <a:rPr lang="en-US" smtClean="0"/>
              <a:t>‹#›</a:t>
            </a:fld>
            <a:endParaRPr lang="en-US" dirty="0"/>
          </a:p>
        </p:txBody>
      </p:sp>
    </p:spTree>
    <p:extLst>
      <p:ext uri="{BB962C8B-B14F-4D97-AF65-F5344CB8AC3E}">
        <p14:creationId xmlns:p14="http://schemas.microsoft.com/office/powerpoint/2010/main" val="263451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73D1B8-4366-4344-AC0C-31CD27E2B3A8}" type="slidenum">
              <a:rPr lang="en-US" smtClean="0"/>
              <a:t>2</a:t>
            </a:fld>
            <a:endParaRPr lang="en-US" dirty="0"/>
          </a:p>
        </p:txBody>
      </p:sp>
    </p:spTree>
    <p:extLst>
      <p:ext uri="{BB962C8B-B14F-4D97-AF65-F5344CB8AC3E}">
        <p14:creationId xmlns:p14="http://schemas.microsoft.com/office/powerpoint/2010/main" val="1695696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https://cdn.ymaws.com/www.cste.org/resource/resmgr/PS/10-ID-04.pdf</a:t>
            </a:r>
          </a:p>
          <a:p>
            <a:r>
              <a:rPr lang="en-US" dirty="0"/>
              <a:t>https://cdn.ymaws.com/www.cste.org/resource/resmgr/PS/09-ID-07.pdf</a:t>
            </a:r>
          </a:p>
        </p:txBody>
      </p:sp>
      <p:sp>
        <p:nvSpPr>
          <p:cNvPr id="4" name="Slide Number Placeholder 3"/>
          <p:cNvSpPr>
            <a:spLocks noGrp="1"/>
          </p:cNvSpPr>
          <p:nvPr>
            <p:ph type="sldNum" sz="quarter" idx="5"/>
          </p:nvPr>
        </p:nvSpPr>
        <p:spPr/>
        <p:txBody>
          <a:bodyPr/>
          <a:lstStyle/>
          <a:p>
            <a:fld id="{2F73D1B8-4366-4344-AC0C-31CD27E2B3A8}" type="slidenum">
              <a:rPr lang="en-US" smtClean="0"/>
              <a:t>3</a:t>
            </a:fld>
            <a:endParaRPr lang="en-US" dirty="0"/>
          </a:p>
        </p:txBody>
      </p:sp>
    </p:spTree>
    <p:extLst>
      <p:ext uri="{BB962C8B-B14F-4D97-AF65-F5344CB8AC3E}">
        <p14:creationId xmlns:p14="http://schemas.microsoft.com/office/powerpoint/2010/main" val="949625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300" b="1" dirty="0">
                <a:solidFill>
                  <a:schemeClr val="tx1">
                    <a:lumMod val="65000"/>
                    <a:lumOff val="35000"/>
                  </a:schemeClr>
                </a:solidFill>
              </a:rPr>
              <a:t>Submission</a:t>
            </a:r>
          </a:p>
          <a:p>
            <a:pPr lvl="1"/>
            <a:r>
              <a:rPr lang="en-US" sz="1900" dirty="0">
                <a:solidFill>
                  <a:schemeClr val="tx1">
                    <a:lumMod val="65000"/>
                    <a:lumOff val="35000"/>
                  </a:schemeClr>
                </a:solidFill>
              </a:rPr>
              <a:t>Committee-specific submissions </a:t>
            </a:r>
          </a:p>
          <a:p>
            <a:pPr lvl="1"/>
            <a:r>
              <a:rPr lang="en-US" sz="1900" dirty="0">
                <a:solidFill>
                  <a:schemeClr val="tx1">
                    <a:lumMod val="65000"/>
                    <a:lumOff val="35000"/>
                  </a:schemeClr>
                </a:solidFill>
              </a:rPr>
              <a:t>Ordinary Process – deadline 13 weeks prior to Business Meeting</a:t>
            </a:r>
          </a:p>
          <a:p>
            <a:pPr lvl="1"/>
            <a:r>
              <a:rPr lang="en-US" sz="1900" dirty="0">
                <a:solidFill>
                  <a:schemeClr val="tx1">
                    <a:lumMod val="65000"/>
                    <a:lumOff val="35000"/>
                  </a:schemeClr>
                </a:solidFill>
              </a:rPr>
              <a:t>Expedited Handling – deadline 13 – 3 weeks prior to Business Meeting</a:t>
            </a:r>
          </a:p>
          <a:p>
            <a:pPr lvl="1"/>
            <a:r>
              <a:rPr lang="en-US" sz="1900" dirty="0">
                <a:solidFill>
                  <a:schemeClr val="tx1">
                    <a:lumMod val="65000"/>
                    <a:lumOff val="35000"/>
                  </a:schemeClr>
                </a:solidFill>
              </a:rPr>
              <a:t>Presidential Review – deadline 3 weeks – 48 hours prior to Business Meeting</a:t>
            </a:r>
          </a:p>
          <a:p>
            <a:pPr lvl="1"/>
            <a:r>
              <a:rPr lang="en-US" sz="1900" i="1" dirty="0">
                <a:solidFill>
                  <a:srgbClr val="595959"/>
                </a:solidFill>
              </a:rPr>
              <a:t>Interim Position Statements – no submission deadline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lumMod val="65000"/>
                  <a:lumOff val="3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lumMod val="65000"/>
                  <a:lumOff val="3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rPr>
              <a:t>CSTE does not typically advise health departments on how to implement position statements.</a:t>
            </a:r>
          </a:p>
          <a:p>
            <a:endParaRPr lang="en-US" dirty="0"/>
          </a:p>
        </p:txBody>
      </p:sp>
      <p:sp>
        <p:nvSpPr>
          <p:cNvPr id="4" name="Slide Number Placeholder 3"/>
          <p:cNvSpPr>
            <a:spLocks noGrp="1"/>
          </p:cNvSpPr>
          <p:nvPr>
            <p:ph type="sldNum" sz="quarter" idx="5"/>
          </p:nvPr>
        </p:nvSpPr>
        <p:spPr/>
        <p:txBody>
          <a:bodyPr/>
          <a:lstStyle/>
          <a:p>
            <a:fld id="{2F73D1B8-4366-4344-AC0C-31CD27E2B3A8}" type="slidenum">
              <a:rPr lang="en-US" smtClean="0"/>
              <a:t>5</a:t>
            </a:fld>
            <a:endParaRPr lang="en-US" dirty="0"/>
          </a:p>
        </p:txBody>
      </p:sp>
    </p:spTree>
    <p:extLst>
      <p:ext uri="{BB962C8B-B14F-4D97-AF65-F5344CB8AC3E}">
        <p14:creationId xmlns:p14="http://schemas.microsoft.com/office/powerpoint/2010/main" val="3851737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Expedited handling submission deadline: June 8, 2023</a:t>
            </a:r>
          </a:p>
          <a:p>
            <a:r>
              <a:rPr lang="en-US" dirty="0"/>
              <a:t>Presidential review submission deadline: between June 8 and June 27, 2023</a:t>
            </a:r>
          </a:p>
        </p:txBody>
      </p:sp>
      <p:sp>
        <p:nvSpPr>
          <p:cNvPr id="4" name="Slide Number Placeholder 3"/>
          <p:cNvSpPr>
            <a:spLocks noGrp="1"/>
          </p:cNvSpPr>
          <p:nvPr>
            <p:ph type="sldNum" sz="quarter" idx="5"/>
          </p:nvPr>
        </p:nvSpPr>
        <p:spPr/>
        <p:txBody>
          <a:bodyPr/>
          <a:lstStyle/>
          <a:p>
            <a:fld id="{2F73D1B8-4366-4344-AC0C-31CD27E2B3A8}" type="slidenum">
              <a:rPr lang="en-US" smtClean="0"/>
              <a:t>6</a:t>
            </a:fld>
            <a:endParaRPr lang="en-US" dirty="0"/>
          </a:p>
        </p:txBody>
      </p:sp>
    </p:spTree>
    <p:extLst>
      <p:ext uri="{BB962C8B-B14F-4D97-AF65-F5344CB8AC3E}">
        <p14:creationId xmlns:p14="http://schemas.microsoft.com/office/powerpoint/2010/main" val="1598257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Submitting author SHOULD be presenting author unless submitting author cannot attend entirety of CSTE Annual Conference and Business Meeting. Presenting author may be designated before or after submission, but presenting author MUST be Active Member</a:t>
            </a:r>
          </a:p>
        </p:txBody>
      </p:sp>
      <p:sp>
        <p:nvSpPr>
          <p:cNvPr id="4" name="Slide Number Placeholder 3"/>
          <p:cNvSpPr>
            <a:spLocks noGrp="1"/>
          </p:cNvSpPr>
          <p:nvPr>
            <p:ph type="sldNum" sz="quarter" idx="5"/>
          </p:nvPr>
        </p:nvSpPr>
        <p:spPr/>
        <p:txBody>
          <a:bodyPr/>
          <a:lstStyle/>
          <a:p>
            <a:fld id="{2F73D1B8-4366-4344-AC0C-31CD27E2B3A8}" type="slidenum">
              <a:rPr lang="en-US" smtClean="0"/>
              <a:t>10</a:t>
            </a:fld>
            <a:endParaRPr lang="en-US" dirty="0"/>
          </a:p>
        </p:txBody>
      </p:sp>
    </p:spTree>
    <p:extLst>
      <p:ext uri="{BB962C8B-B14F-4D97-AF65-F5344CB8AC3E}">
        <p14:creationId xmlns:p14="http://schemas.microsoft.com/office/powerpoint/2010/main" val="761681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Submitting author SHOULD be presenting author unless submitting author cannot attend entirety of CSTE Annual Conference and Business Meeting. Presenting author may be designated before or after submission, but presenting author MUST be Active Member</a:t>
            </a:r>
          </a:p>
          <a:p>
            <a:endParaRPr lang="en-US" dirty="0"/>
          </a:p>
        </p:txBody>
      </p:sp>
      <p:sp>
        <p:nvSpPr>
          <p:cNvPr id="4" name="Slide Number Placeholder 3"/>
          <p:cNvSpPr>
            <a:spLocks noGrp="1"/>
          </p:cNvSpPr>
          <p:nvPr>
            <p:ph type="sldNum" sz="quarter" idx="5"/>
          </p:nvPr>
        </p:nvSpPr>
        <p:spPr/>
        <p:txBody>
          <a:bodyPr/>
          <a:lstStyle/>
          <a:p>
            <a:fld id="{2F73D1B8-4366-4344-AC0C-31CD27E2B3A8}" type="slidenum">
              <a:rPr lang="en-US" smtClean="0"/>
              <a:t>11</a:t>
            </a:fld>
            <a:endParaRPr lang="en-US" dirty="0"/>
          </a:p>
        </p:txBody>
      </p:sp>
    </p:spTree>
    <p:extLst>
      <p:ext uri="{BB962C8B-B14F-4D97-AF65-F5344CB8AC3E}">
        <p14:creationId xmlns:p14="http://schemas.microsoft.com/office/powerpoint/2010/main" val="3333331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Submitting author SHOULD be presenting author unless submitting author cannot attend entirety of CSTE Annual Conference and Business Meeting. Presenting author may be designated before or after submission, but presenting author MUST be Active Member</a:t>
            </a:r>
          </a:p>
          <a:p>
            <a:endParaRPr lang="en-US" dirty="0"/>
          </a:p>
        </p:txBody>
      </p:sp>
      <p:sp>
        <p:nvSpPr>
          <p:cNvPr id="4" name="Slide Number Placeholder 3"/>
          <p:cNvSpPr>
            <a:spLocks noGrp="1"/>
          </p:cNvSpPr>
          <p:nvPr>
            <p:ph type="sldNum" sz="quarter" idx="5"/>
          </p:nvPr>
        </p:nvSpPr>
        <p:spPr/>
        <p:txBody>
          <a:bodyPr/>
          <a:lstStyle/>
          <a:p>
            <a:fld id="{2F73D1B8-4366-4344-AC0C-31CD27E2B3A8}" type="slidenum">
              <a:rPr lang="en-US" smtClean="0"/>
              <a:t>12</a:t>
            </a:fld>
            <a:endParaRPr lang="en-US" dirty="0"/>
          </a:p>
        </p:txBody>
      </p:sp>
    </p:spTree>
    <p:extLst>
      <p:ext uri="{BB962C8B-B14F-4D97-AF65-F5344CB8AC3E}">
        <p14:creationId xmlns:p14="http://schemas.microsoft.com/office/powerpoint/2010/main" val="1440475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Submitting author SHOULD be presenting author unless submitting author cannot attend entirety of CSTE Annual Conference and Business Meeting. Presenting author may be designated before or after submission, but presenting author MUST be Active Member</a:t>
            </a:r>
          </a:p>
          <a:p>
            <a:endParaRPr lang="en-US" dirty="0"/>
          </a:p>
        </p:txBody>
      </p:sp>
      <p:sp>
        <p:nvSpPr>
          <p:cNvPr id="4" name="Slide Number Placeholder 3"/>
          <p:cNvSpPr>
            <a:spLocks noGrp="1"/>
          </p:cNvSpPr>
          <p:nvPr>
            <p:ph type="sldNum" sz="quarter" idx="5"/>
          </p:nvPr>
        </p:nvSpPr>
        <p:spPr/>
        <p:txBody>
          <a:bodyPr/>
          <a:lstStyle/>
          <a:p>
            <a:fld id="{2F73D1B8-4366-4344-AC0C-31CD27E2B3A8}" type="slidenum">
              <a:rPr lang="en-US" smtClean="0"/>
              <a:t>13</a:t>
            </a:fld>
            <a:endParaRPr lang="en-US" dirty="0"/>
          </a:p>
        </p:txBody>
      </p:sp>
    </p:spTree>
    <p:extLst>
      <p:ext uri="{BB962C8B-B14F-4D97-AF65-F5344CB8AC3E}">
        <p14:creationId xmlns:p14="http://schemas.microsoft.com/office/powerpoint/2010/main" val="2510139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Get started early! Identify appropriate SME’s and workgroup leads early in the process and double-check that everyone understands their roles and responsibilities</a:t>
            </a:r>
          </a:p>
          <a:p>
            <a:endParaRPr lang="en-US" dirty="0"/>
          </a:p>
        </p:txBody>
      </p:sp>
      <p:sp>
        <p:nvSpPr>
          <p:cNvPr id="4" name="Slide Number Placeholder 3"/>
          <p:cNvSpPr>
            <a:spLocks noGrp="1"/>
          </p:cNvSpPr>
          <p:nvPr>
            <p:ph type="sldNum" sz="quarter" idx="5"/>
          </p:nvPr>
        </p:nvSpPr>
        <p:spPr/>
        <p:txBody>
          <a:bodyPr/>
          <a:lstStyle/>
          <a:p>
            <a:fld id="{2F73D1B8-4366-4344-AC0C-31CD27E2B3A8}" type="slidenum">
              <a:rPr lang="en-US" smtClean="0"/>
              <a:t>14</a:t>
            </a:fld>
            <a:endParaRPr lang="en-US" dirty="0"/>
          </a:p>
        </p:txBody>
      </p:sp>
    </p:spTree>
    <p:extLst>
      <p:ext uri="{BB962C8B-B14F-4D97-AF65-F5344CB8AC3E}">
        <p14:creationId xmlns:p14="http://schemas.microsoft.com/office/powerpoint/2010/main" val="20633459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A8D78-906B-4E6D-A333-0FB438D6545C}"/>
              </a:ext>
            </a:extLst>
          </p:cNvPr>
          <p:cNvSpPr>
            <a:spLocks noGrp="1"/>
          </p:cNvSpPr>
          <p:nvPr>
            <p:ph type="ctrTitle"/>
          </p:nvPr>
        </p:nvSpPr>
        <p:spPr>
          <a:xfrm>
            <a:off x="515007" y="460211"/>
            <a:ext cx="11161986" cy="906134"/>
          </a:xfrm>
          <a:prstGeom prst="rect">
            <a:avLst/>
          </a:prstGeom>
        </p:spPr>
        <p:txBody>
          <a:bodyPr anchor="ctr">
            <a:normAutofit/>
          </a:bodyPr>
          <a:lstStyle>
            <a:lvl1pPr algn="l">
              <a:defRPr sz="4800">
                <a:solidFill>
                  <a:srgbClr val="00487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1D45626-FAD1-4403-B34E-CFFEA40ABC56}"/>
              </a:ext>
            </a:extLst>
          </p:cNvPr>
          <p:cNvSpPr>
            <a:spLocks noGrp="1"/>
          </p:cNvSpPr>
          <p:nvPr>
            <p:ph type="subTitle" idx="1"/>
          </p:nvPr>
        </p:nvSpPr>
        <p:spPr>
          <a:xfrm>
            <a:off x="515007" y="1499969"/>
            <a:ext cx="11161986" cy="549548"/>
          </a:xfrm>
        </p:spPr>
        <p:txBody>
          <a:bodyPr anchor="ctr">
            <a:no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226910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1" y="343813"/>
            <a:ext cx="6943737" cy="782621"/>
          </a:xfrm>
          <a:prstGeom prst="rect">
            <a:avLst/>
          </a:prstGeom>
        </p:spPr>
        <p:txBody>
          <a:bodyPr anchor="ctr"/>
          <a:lstStyle>
            <a:lvl1pPr>
              <a:defRPr sz="400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66393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7658145"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7B52CBC1-6486-B94C-A525-6F440901A977}"/>
              </a:ext>
            </a:extLst>
          </p:cNvPr>
          <p:cNvSpPr>
            <a:spLocks noGrp="1"/>
          </p:cNvSpPr>
          <p:nvPr>
            <p:ph type="pic" sz="quarter" idx="10"/>
          </p:nvPr>
        </p:nvSpPr>
        <p:spPr>
          <a:xfrm>
            <a:off x="8116888" y="1547813"/>
            <a:ext cx="3794125" cy="4270375"/>
          </a:xfrm>
          <a:solidFill>
            <a:schemeClr val="bg2"/>
          </a:solidFill>
        </p:spPr>
        <p:txBody>
          <a:bodyPr/>
          <a:lstStyle/>
          <a:p>
            <a:r>
              <a:rPr lang="en-US" dirty="0"/>
              <a:t>Click icon to add picture</a:t>
            </a:r>
          </a:p>
        </p:txBody>
      </p:sp>
      <p:sp>
        <p:nvSpPr>
          <p:cNvPr id="6" name="Title 1">
            <a:extLst>
              <a:ext uri="{FF2B5EF4-FFF2-40B4-BE49-F238E27FC236}">
                <a16:creationId xmlns:a16="http://schemas.microsoft.com/office/drawing/2014/main" id="{B91C1133-C140-0B4C-B556-EE9C6EEB8D30}"/>
              </a:ext>
            </a:extLst>
          </p:cNvPr>
          <p:cNvSpPr>
            <a:spLocks noGrp="1"/>
          </p:cNvSpPr>
          <p:nvPr>
            <p:ph type="title"/>
          </p:nvPr>
        </p:nvSpPr>
        <p:spPr>
          <a:xfrm>
            <a:off x="283781" y="343813"/>
            <a:ext cx="6981316" cy="782621"/>
          </a:xfrm>
          <a:prstGeom prst="rect">
            <a:avLst/>
          </a:prstGeom>
        </p:spPr>
        <p:txBody>
          <a:bodyPr anchor="ctr"/>
          <a:lstStyle>
            <a:lvl1pPr>
              <a:defRPr sz="400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16748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7393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7A0C3F7-CD6C-2B46-BD75-2BDF30681AD7}"/>
              </a:ext>
            </a:extLst>
          </p:cNvPr>
          <p:cNvSpPr>
            <a:spLocks noGrp="1"/>
          </p:cNvSpPr>
          <p:nvPr>
            <p:ph type="body" sz="quarter" idx="10" hasCustomPrompt="1"/>
          </p:nvPr>
        </p:nvSpPr>
        <p:spPr>
          <a:xfrm>
            <a:off x="6390167" y="4385433"/>
            <a:ext cx="5421120" cy="2073732"/>
          </a:xfrm>
        </p:spPr>
        <p:txBody>
          <a:bodyPr anchor="b">
            <a:normAutofit/>
          </a:bodyPr>
          <a:lstStyle>
            <a:lvl1pPr marL="0" marR="0" indent="0" algn="r" defTabSz="914400" rtl="0" eaLnBrk="1" fontAlgn="auto" latinLnBrk="0" hangingPunct="1">
              <a:lnSpc>
                <a:spcPct val="100000"/>
              </a:lnSpc>
              <a:spcBef>
                <a:spcPts val="400"/>
              </a:spcBef>
              <a:spcAft>
                <a:spcPts val="0"/>
              </a:spcAft>
              <a:buClrTx/>
              <a:buSzTx/>
              <a:buFont typeface="Arial" panose="020B0604020202020204" pitchFamily="34" charset="0"/>
              <a:buNone/>
              <a:tabLst/>
              <a:defRPr sz="1800">
                <a:solidFill>
                  <a:schemeClr val="bg1"/>
                </a:solidFill>
              </a:defRPr>
            </a:lvl1pPr>
            <a:lvl2pPr marL="457200" indent="0" algn="r">
              <a:buNone/>
              <a:defRPr sz="2000"/>
            </a:lvl2pPr>
            <a:lvl3pPr marL="914400" indent="0" algn="r">
              <a:buNone/>
              <a:defRPr sz="2000"/>
            </a:lvl3pPr>
            <a:lvl4pPr marL="1371600" indent="0" algn="r">
              <a:buNone/>
              <a:defRPr sz="2000"/>
            </a:lvl4pPr>
            <a:lvl5pPr marL="1828800" indent="0" algn="r">
              <a:buNone/>
              <a:defRPr sz="2000"/>
            </a:lvl5pPr>
          </a:lstStyle>
          <a:p>
            <a:pPr lvl="0"/>
            <a:r>
              <a:rPr lang="en-US" dirty="0"/>
              <a:t>[Attribution/Contact Info]</a:t>
            </a:r>
          </a:p>
        </p:txBody>
      </p:sp>
    </p:spTree>
    <p:extLst>
      <p:ext uri="{BB962C8B-B14F-4D97-AF65-F5344CB8AC3E}">
        <p14:creationId xmlns:p14="http://schemas.microsoft.com/office/powerpoint/2010/main" val="409300667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ED28A2-C672-41BB-90A7-FA43AA822CC6}"/>
              </a:ext>
            </a:extLst>
          </p:cNvPr>
          <p:cNvSpPr>
            <a:spLocks noGrp="1"/>
          </p:cNvSpPr>
          <p:nvPr>
            <p:ph type="body" idx="1"/>
          </p:nvPr>
        </p:nvSpPr>
        <p:spPr>
          <a:xfrm>
            <a:off x="283779" y="1547310"/>
            <a:ext cx="11627913" cy="42706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52892657"/>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61" r:id="rId3"/>
    <p:sldLayoutId id="2147483655" r:id="rId4"/>
    <p:sldLayoutId id="214748365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cste.org/page/PositionStatements"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hyperlink" Target="mailto:positionstatements@cste.org" TargetMode="External"/><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hyperlink" Target="mailto:mlichtenstein@cste.org" TargetMode="External"/><Relationship Id="rId9"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79297-0560-2745-813D-2363CDC54F32}"/>
              </a:ext>
            </a:extLst>
          </p:cNvPr>
          <p:cNvSpPr>
            <a:spLocks noGrp="1"/>
          </p:cNvSpPr>
          <p:nvPr>
            <p:ph type="ctrTitle"/>
          </p:nvPr>
        </p:nvSpPr>
        <p:spPr/>
        <p:txBody>
          <a:bodyPr/>
          <a:lstStyle/>
          <a:p>
            <a:r>
              <a:rPr lang="en-US" dirty="0"/>
              <a:t>CSTE Position Statement Overview</a:t>
            </a:r>
          </a:p>
        </p:txBody>
      </p:sp>
      <p:sp>
        <p:nvSpPr>
          <p:cNvPr id="3" name="Subtitle 2">
            <a:extLst>
              <a:ext uri="{FF2B5EF4-FFF2-40B4-BE49-F238E27FC236}">
                <a16:creationId xmlns:a16="http://schemas.microsoft.com/office/drawing/2014/main" id="{2878EEC8-5FD1-3049-9C53-1BEBDA5F5403}"/>
              </a:ext>
            </a:extLst>
          </p:cNvPr>
          <p:cNvSpPr>
            <a:spLocks noGrp="1"/>
          </p:cNvSpPr>
          <p:nvPr>
            <p:ph type="subTitle" idx="1"/>
          </p:nvPr>
        </p:nvSpPr>
        <p:spPr>
          <a:xfrm>
            <a:off x="530375" y="1430812"/>
            <a:ext cx="11161986" cy="759137"/>
          </a:xfrm>
        </p:spPr>
        <p:txBody>
          <a:bodyPr anchor="ctr"/>
          <a:lstStyle/>
          <a:p>
            <a:r>
              <a:rPr lang="en-US" sz="2800" dirty="0"/>
              <a:t>So You Want to Author a Position Statement…</a:t>
            </a:r>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69504-97E4-43B8-99E5-6A146E05A43C}"/>
              </a:ext>
            </a:extLst>
          </p:cNvPr>
          <p:cNvSpPr>
            <a:spLocks noGrp="1"/>
          </p:cNvSpPr>
          <p:nvPr>
            <p:ph type="title"/>
          </p:nvPr>
        </p:nvSpPr>
        <p:spPr/>
        <p:txBody>
          <a:bodyPr/>
          <a:lstStyle/>
          <a:p>
            <a:r>
              <a:rPr lang="en-US" dirty="0"/>
              <a:t>CSTE History</a:t>
            </a:r>
          </a:p>
        </p:txBody>
      </p:sp>
      <p:sp>
        <p:nvSpPr>
          <p:cNvPr id="3" name="Content Placeholder 2">
            <a:extLst>
              <a:ext uri="{FF2B5EF4-FFF2-40B4-BE49-F238E27FC236}">
                <a16:creationId xmlns:a16="http://schemas.microsoft.com/office/drawing/2014/main" id="{CABB693C-B69E-4870-9F27-66E8A89B6FAA}"/>
              </a:ext>
            </a:extLst>
          </p:cNvPr>
          <p:cNvSpPr>
            <a:spLocks noGrp="1"/>
          </p:cNvSpPr>
          <p:nvPr>
            <p:ph idx="1"/>
          </p:nvPr>
        </p:nvSpPr>
        <p:spPr/>
        <p:txBody>
          <a:bodyPr>
            <a:normAutofit lnSpcReduction="10000"/>
          </a:bodyPr>
          <a:lstStyle/>
          <a:p>
            <a:r>
              <a:rPr lang="en-US" dirty="0"/>
              <a:t>Founded in 1951 as the “Conference” of State and Territorial Epidemiologists</a:t>
            </a:r>
          </a:p>
          <a:p>
            <a:pPr lvl="1"/>
            <a:r>
              <a:rPr lang="en-US" dirty="0"/>
              <a:t>May 1951: first convening of State Epis to “consider nationwide problems of morbidly reporting,” organized by ASTHO at request of CDC</a:t>
            </a:r>
          </a:p>
          <a:p>
            <a:r>
              <a:rPr lang="en-US" dirty="0"/>
              <a:t>Original function: to decide which diseases and conditions should be nationally notifiable</a:t>
            </a:r>
          </a:p>
          <a:p>
            <a:pPr lvl="1"/>
            <a:r>
              <a:rPr lang="en-US" dirty="0"/>
              <a:t>Continues today through annual position statement process</a:t>
            </a:r>
          </a:p>
          <a:p>
            <a:pPr lvl="1"/>
            <a:r>
              <a:rPr lang="en-US" dirty="0"/>
              <a:t>Position statement types:</a:t>
            </a:r>
          </a:p>
          <a:p>
            <a:pPr lvl="2"/>
            <a:r>
              <a:rPr lang="en-US" dirty="0"/>
              <a:t>Standardized surveillance (with or without national notifiability)</a:t>
            </a:r>
          </a:p>
          <a:p>
            <a:pPr lvl="2"/>
            <a:r>
              <a:rPr lang="en-US" dirty="0"/>
              <a:t>Policy</a:t>
            </a:r>
          </a:p>
          <a:p>
            <a:pPr lvl="1"/>
            <a:r>
              <a:rPr lang="en-US" sz="2400" dirty="0"/>
              <a:t>Position Statement Archive: </a:t>
            </a:r>
            <a:r>
              <a:rPr lang="en-US" sz="2400" dirty="0">
                <a:solidFill>
                  <a:schemeClr val="tx1">
                    <a:lumMod val="65000"/>
                    <a:lumOff val="35000"/>
                  </a:schemeClr>
                </a:solidFill>
                <a:hlinkClick r:id="rId3"/>
              </a:rPr>
              <a:t>https://www.cste.org/page/PositionStatements</a:t>
            </a:r>
            <a:endParaRPr lang="en-US" sz="2400" dirty="0">
              <a:solidFill>
                <a:schemeClr val="tx1">
                  <a:lumMod val="65000"/>
                  <a:lumOff val="35000"/>
                </a:schemeClr>
              </a:solidFill>
            </a:endParaRPr>
          </a:p>
          <a:p>
            <a:pPr lvl="2"/>
            <a:r>
              <a:rPr lang="en-US" dirty="0"/>
              <a:t>Goes back to 1980s</a:t>
            </a:r>
          </a:p>
        </p:txBody>
      </p:sp>
    </p:spTree>
    <p:extLst>
      <p:ext uri="{BB962C8B-B14F-4D97-AF65-F5344CB8AC3E}">
        <p14:creationId xmlns:p14="http://schemas.microsoft.com/office/powerpoint/2010/main" val="1983738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250509-36A8-4B34-80D8-D30465C4E1D7}"/>
              </a:ext>
            </a:extLst>
          </p:cNvPr>
          <p:cNvSpPr>
            <a:spLocks noGrp="1"/>
          </p:cNvSpPr>
          <p:nvPr>
            <p:ph idx="1"/>
          </p:nvPr>
        </p:nvSpPr>
        <p:spPr>
          <a:xfrm>
            <a:off x="283779" y="1274318"/>
            <a:ext cx="11627913" cy="5029201"/>
          </a:xfrm>
        </p:spPr>
        <p:txBody>
          <a:bodyPr>
            <a:normAutofit/>
          </a:bodyPr>
          <a:lstStyle/>
          <a:p>
            <a:pPr>
              <a:lnSpc>
                <a:spcPct val="110000"/>
              </a:lnSpc>
              <a:spcBef>
                <a:spcPts val="0"/>
              </a:spcBef>
            </a:pPr>
            <a:r>
              <a:rPr lang="en-US" sz="2300" b="1" dirty="0"/>
              <a:t>Process and strict timeline dictated by CSTE Policies and Procedures </a:t>
            </a:r>
          </a:p>
          <a:p>
            <a:pPr>
              <a:lnSpc>
                <a:spcPct val="110000"/>
              </a:lnSpc>
              <a:spcBef>
                <a:spcPts val="0"/>
              </a:spcBef>
            </a:pPr>
            <a:r>
              <a:rPr lang="en-US" sz="2300" dirty="0"/>
              <a:t>Member-driven, in close partnership with CDC</a:t>
            </a:r>
          </a:p>
          <a:p>
            <a:pPr>
              <a:lnSpc>
                <a:spcPct val="110000"/>
              </a:lnSpc>
              <a:spcBef>
                <a:spcPts val="0"/>
              </a:spcBef>
            </a:pPr>
            <a:r>
              <a:rPr lang="en-US" sz="2300" dirty="0"/>
              <a:t>Topics may be identified by CDC but must have CSTE member champion</a:t>
            </a:r>
          </a:p>
          <a:p>
            <a:pPr lvl="1">
              <a:lnSpc>
                <a:spcPct val="110000"/>
              </a:lnSpc>
              <a:spcBef>
                <a:spcPts val="0"/>
              </a:spcBef>
            </a:pPr>
            <a:r>
              <a:rPr lang="en-US" sz="1900" dirty="0"/>
              <a:t>Standardized surveillance for infectious AND non-infectious diseases and conditions</a:t>
            </a:r>
          </a:p>
          <a:p>
            <a:pPr>
              <a:lnSpc>
                <a:spcPct val="110000"/>
              </a:lnSpc>
              <a:spcBef>
                <a:spcPts val="0"/>
              </a:spcBef>
            </a:pPr>
            <a:r>
              <a:rPr lang="en-US" sz="2300" dirty="0"/>
              <a:t>Creation of/updates to policy statements driven by various policy actions/inactions</a:t>
            </a:r>
          </a:p>
          <a:p>
            <a:pPr>
              <a:lnSpc>
                <a:spcPct val="110000"/>
              </a:lnSpc>
              <a:spcBef>
                <a:spcPts val="0"/>
              </a:spcBef>
            </a:pPr>
            <a:r>
              <a:rPr lang="en-US" sz="2300" dirty="0"/>
              <a:t>Standardized Surveillance:</a:t>
            </a:r>
          </a:p>
          <a:p>
            <a:pPr lvl="1">
              <a:lnSpc>
                <a:spcPct val="110000"/>
              </a:lnSpc>
              <a:spcBef>
                <a:spcPts val="0"/>
              </a:spcBef>
            </a:pPr>
            <a:r>
              <a:rPr lang="en-US" sz="2300" dirty="0"/>
              <a:t>Creation of new case definitions driven by e.g., variability in jurisdictional case definitions, unknown disease burden, need for monitoring trends in incidence, effective use of public health surveillance resources, etc.</a:t>
            </a:r>
          </a:p>
          <a:p>
            <a:pPr lvl="1">
              <a:lnSpc>
                <a:spcPct val="110000"/>
              </a:lnSpc>
              <a:spcBef>
                <a:spcPts val="0"/>
              </a:spcBef>
            </a:pPr>
            <a:r>
              <a:rPr lang="en-US" sz="2300" dirty="0"/>
              <a:t>Updates usually driven by evolving science/epi or updated lab criteria</a:t>
            </a:r>
          </a:p>
          <a:p>
            <a:pPr lvl="2">
              <a:lnSpc>
                <a:spcPct val="110000"/>
              </a:lnSpc>
              <a:spcBef>
                <a:spcPts val="0"/>
              </a:spcBef>
            </a:pPr>
            <a:r>
              <a:rPr lang="en-US" sz="2100" dirty="0"/>
              <a:t>E.g., COVID-19, Lyme disease, lead in blood</a:t>
            </a:r>
          </a:p>
          <a:p>
            <a:pPr lvl="1">
              <a:lnSpc>
                <a:spcPct val="110000"/>
              </a:lnSpc>
              <a:spcBef>
                <a:spcPts val="0"/>
              </a:spcBef>
            </a:pPr>
            <a:r>
              <a:rPr lang="en-US" sz="2300" dirty="0"/>
              <a:t>Updates have been driven by template overhauls (see 2009/2010 position statements)</a:t>
            </a:r>
          </a:p>
        </p:txBody>
      </p:sp>
      <p:sp>
        <p:nvSpPr>
          <p:cNvPr id="6" name="Title 1">
            <a:extLst>
              <a:ext uri="{FF2B5EF4-FFF2-40B4-BE49-F238E27FC236}">
                <a16:creationId xmlns:a16="http://schemas.microsoft.com/office/drawing/2014/main" id="{D18C7CCA-4178-4CDD-A86E-100BFE6ABC56}"/>
              </a:ext>
            </a:extLst>
          </p:cNvPr>
          <p:cNvSpPr>
            <a:spLocks noGrp="1"/>
          </p:cNvSpPr>
          <p:nvPr>
            <p:ph type="title"/>
          </p:nvPr>
        </p:nvSpPr>
        <p:spPr>
          <a:xfrm>
            <a:off x="283781" y="343813"/>
            <a:ext cx="6943737" cy="782621"/>
          </a:xfrm>
        </p:spPr>
        <p:txBody>
          <a:bodyPr/>
          <a:lstStyle/>
          <a:p>
            <a:r>
              <a:rPr lang="en-US" dirty="0"/>
              <a:t>Annual Process Overview</a:t>
            </a:r>
          </a:p>
        </p:txBody>
      </p:sp>
    </p:spTree>
    <p:extLst>
      <p:ext uri="{BB962C8B-B14F-4D97-AF65-F5344CB8AC3E}">
        <p14:creationId xmlns:p14="http://schemas.microsoft.com/office/powerpoint/2010/main" val="31678170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BFD49-6E10-4339-805C-401C3221650C}"/>
              </a:ext>
            </a:extLst>
          </p:cNvPr>
          <p:cNvSpPr>
            <a:spLocks noGrp="1"/>
          </p:cNvSpPr>
          <p:nvPr>
            <p:ph type="title"/>
          </p:nvPr>
        </p:nvSpPr>
        <p:spPr/>
        <p:txBody>
          <a:bodyPr/>
          <a:lstStyle/>
          <a:p>
            <a:r>
              <a:rPr lang="en-US" dirty="0"/>
              <a:t>Annual Process Overview</a:t>
            </a:r>
          </a:p>
        </p:txBody>
      </p:sp>
      <p:sp>
        <p:nvSpPr>
          <p:cNvPr id="3" name="Content Placeholder 2">
            <a:extLst>
              <a:ext uri="{FF2B5EF4-FFF2-40B4-BE49-F238E27FC236}">
                <a16:creationId xmlns:a16="http://schemas.microsoft.com/office/drawing/2014/main" id="{1BF11B24-9D8A-4263-BEDB-9CEBCDE4DCB9}"/>
              </a:ext>
            </a:extLst>
          </p:cNvPr>
          <p:cNvSpPr>
            <a:spLocks noGrp="1"/>
          </p:cNvSpPr>
          <p:nvPr>
            <p:ph idx="1"/>
          </p:nvPr>
        </p:nvSpPr>
        <p:spPr>
          <a:xfrm>
            <a:off x="283779" y="1274323"/>
            <a:ext cx="11627913" cy="4951379"/>
          </a:xfrm>
        </p:spPr>
        <p:txBody>
          <a:bodyPr>
            <a:noAutofit/>
          </a:bodyPr>
          <a:lstStyle/>
          <a:p>
            <a:pPr>
              <a:lnSpc>
                <a:spcPct val="100000"/>
              </a:lnSpc>
              <a:spcBef>
                <a:spcPts val="0"/>
              </a:spcBef>
            </a:pPr>
            <a:r>
              <a:rPr lang="en-US" sz="2300" dirty="0"/>
              <a:t>Standardized Surveillance – Nationally Notifiable Conditions (NNCs)</a:t>
            </a:r>
          </a:p>
          <a:p>
            <a:pPr lvl="1">
              <a:lnSpc>
                <a:spcPct val="100000"/>
              </a:lnSpc>
              <a:spcBef>
                <a:spcPts val="0"/>
              </a:spcBef>
            </a:pPr>
            <a:r>
              <a:rPr lang="en-US" sz="2300" dirty="0"/>
              <a:t>New NNC recommendations based informally on e.g., disease morbidity/mortality, availability of public health intervention, magnitude of public health problem (do we need a national picture?), special importance for international health regulations, how widespread reporting is across the country, etc.</a:t>
            </a:r>
          </a:p>
          <a:p>
            <a:pPr lvl="1">
              <a:lnSpc>
                <a:spcPct val="100000"/>
              </a:lnSpc>
              <a:spcBef>
                <a:spcPts val="0"/>
              </a:spcBef>
            </a:pPr>
            <a:r>
              <a:rPr lang="en-US" sz="2300" dirty="0"/>
              <a:t>New NNC recommendations should not be driven solely by goal of increased awareness</a:t>
            </a:r>
          </a:p>
          <a:p>
            <a:pPr lvl="1">
              <a:lnSpc>
                <a:spcPct val="100000"/>
              </a:lnSpc>
              <a:spcBef>
                <a:spcPts val="0"/>
              </a:spcBef>
            </a:pPr>
            <a:r>
              <a:rPr lang="en-US" sz="2300" dirty="0"/>
              <a:t>NNC List removals are rare; have been driven by low # jurisdictions with condition reportable (coccidioidomycosis), lack of public health intervention (GAS), low annual incidence (potential chancroid)</a:t>
            </a:r>
          </a:p>
          <a:p>
            <a:pPr lvl="2">
              <a:lnSpc>
                <a:spcPct val="100000"/>
              </a:lnSpc>
              <a:spcBef>
                <a:spcPts val="0"/>
              </a:spcBef>
            </a:pPr>
            <a:r>
              <a:rPr lang="en-US" sz="2300" dirty="0"/>
              <a:t>CSTE NNC Criteria Workgroup: formed 2019 to redefine criteria for NNC list inclusion</a:t>
            </a:r>
          </a:p>
        </p:txBody>
      </p:sp>
    </p:spTree>
    <p:extLst>
      <p:ext uri="{BB962C8B-B14F-4D97-AF65-F5344CB8AC3E}">
        <p14:creationId xmlns:p14="http://schemas.microsoft.com/office/powerpoint/2010/main" val="4172442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0697C-FA3F-4CB8-A54B-8203917AAD5F}"/>
              </a:ext>
            </a:extLst>
          </p:cNvPr>
          <p:cNvSpPr>
            <a:spLocks noGrp="1"/>
          </p:cNvSpPr>
          <p:nvPr>
            <p:ph type="title"/>
          </p:nvPr>
        </p:nvSpPr>
        <p:spPr/>
        <p:txBody>
          <a:bodyPr/>
          <a:lstStyle/>
          <a:p>
            <a:r>
              <a:rPr lang="en-US" dirty="0"/>
              <a:t>Annual Process Steps</a:t>
            </a:r>
          </a:p>
        </p:txBody>
      </p:sp>
      <p:sp>
        <p:nvSpPr>
          <p:cNvPr id="3" name="Content Placeholder 2">
            <a:extLst>
              <a:ext uri="{FF2B5EF4-FFF2-40B4-BE49-F238E27FC236}">
                <a16:creationId xmlns:a16="http://schemas.microsoft.com/office/drawing/2014/main" id="{554F76F7-2B4B-4710-A981-CAC10F2CB67A}"/>
              </a:ext>
            </a:extLst>
          </p:cNvPr>
          <p:cNvSpPr>
            <a:spLocks noGrp="1"/>
          </p:cNvSpPr>
          <p:nvPr>
            <p:ph idx="1"/>
          </p:nvPr>
        </p:nvSpPr>
        <p:spPr>
          <a:xfrm>
            <a:off x="283779" y="1352753"/>
            <a:ext cx="11627913" cy="4966877"/>
          </a:xfrm>
        </p:spPr>
        <p:txBody>
          <a:bodyPr>
            <a:normAutofit/>
          </a:bodyPr>
          <a:lstStyle/>
          <a:p>
            <a:pPr marL="0" indent="0">
              <a:lnSpc>
                <a:spcPct val="80000"/>
              </a:lnSpc>
              <a:buNone/>
            </a:pPr>
            <a:r>
              <a:rPr lang="en-US" sz="2300" b="1" dirty="0"/>
              <a:t>Development: </a:t>
            </a:r>
            <a:r>
              <a:rPr lang="en-US" sz="2300" dirty="0"/>
              <a:t>fall/winter preceding submission, includes vetting</a:t>
            </a:r>
          </a:p>
          <a:p>
            <a:pPr marL="0" indent="0">
              <a:lnSpc>
                <a:spcPct val="80000"/>
              </a:lnSpc>
              <a:buNone/>
            </a:pPr>
            <a:r>
              <a:rPr lang="en-US" sz="2300" b="1" dirty="0"/>
              <a:t>Submission:</a:t>
            </a:r>
            <a:r>
              <a:rPr lang="en-US" sz="2300" dirty="0"/>
              <a:t> spring of each year, 13 weeks prior* to Annual Business Meeting</a:t>
            </a:r>
          </a:p>
          <a:p>
            <a:pPr marL="0" indent="0">
              <a:lnSpc>
                <a:spcPct val="80000"/>
              </a:lnSpc>
              <a:buNone/>
            </a:pPr>
            <a:r>
              <a:rPr lang="en-US" sz="2300" b="1" dirty="0"/>
              <a:t>Approval:</a:t>
            </a:r>
          </a:p>
          <a:p>
            <a:pPr lvl="1">
              <a:lnSpc>
                <a:spcPct val="80000"/>
              </a:lnSpc>
            </a:pPr>
            <a:r>
              <a:rPr lang="en-US" sz="1900" u="sng" dirty="0"/>
              <a:t>First level</a:t>
            </a:r>
            <a:r>
              <a:rPr lang="en-US" sz="1900" dirty="0"/>
              <a:t>: Executive Board accepts into the process</a:t>
            </a:r>
          </a:p>
          <a:p>
            <a:pPr lvl="1">
              <a:lnSpc>
                <a:spcPct val="80000"/>
              </a:lnSpc>
            </a:pPr>
            <a:r>
              <a:rPr lang="en-US" sz="1900" dirty="0"/>
              <a:t>Vetting takes place with all membership for consensus building </a:t>
            </a:r>
            <a:endParaRPr lang="en-US" sz="1600" i="1" dirty="0"/>
          </a:p>
          <a:p>
            <a:pPr lvl="1">
              <a:lnSpc>
                <a:spcPct val="80000"/>
              </a:lnSpc>
            </a:pPr>
            <a:r>
              <a:rPr lang="en-US" sz="1900" u="sng" dirty="0"/>
              <a:t>Second level</a:t>
            </a:r>
            <a:r>
              <a:rPr lang="en-US" sz="1900" dirty="0"/>
              <a:t>: Active membership approves to present to Council</a:t>
            </a:r>
          </a:p>
          <a:p>
            <a:pPr lvl="1">
              <a:lnSpc>
                <a:spcPct val="80000"/>
              </a:lnSpc>
            </a:pPr>
            <a:r>
              <a:rPr lang="en-US" sz="1900" u="sng" dirty="0"/>
              <a:t>Third level</a:t>
            </a:r>
            <a:r>
              <a:rPr lang="en-US" sz="1900" dirty="0"/>
              <a:t>: Council approves to become CSTE policy</a:t>
            </a:r>
          </a:p>
          <a:p>
            <a:pPr marL="0" indent="0">
              <a:lnSpc>
                <a:spcPct val="80000"/>
              </a:lnSpc>
              <a:buNone/>
            </a:pPr>
            <a:r>
              <a:rPr lang="en-US" sz="2300" b="1" dirty="0"/>
              <a:t>Finalization</a:t>
            </a:r>
            <a:r>
              <a:rPr lang="en-US" sz="2300" dirty="0"/>
              <a:t>:</a:t>
            </a:r>
          </a:p>
          <a:p>
            <a:pPr lvl="1">
              <a:lnSpc>
                <a:spcPct val="80000"/>
              </a:lnSpc>
            </a:pPr>
            <a:r>
              <a:rPr lang="en-US" sz="1900" dirty="0"/>
              <a:t>Final technical reviews by National Office and SMEs (post submission, post approval)</a:t>
            </a:r>
          </a:p>
          <a:p>
            <a:pPr lvl="1">
              <a:lnSpc>
                <a:spcPct val="80000"/>
              </a:lnSpc>
            </a:pPr>
            <a:r>
              <a:rPr lang="en-US" sz="1900" dirty="0"/>
              <a:t>Approved statements posted on CSTE website and communicated to Agencies for Response and Information and CDC CSELS no later than 8 weeks after Annual Business Meeting</a:t>
            </a:r>
          </a:p>
          <a:p>
            <a:pPr marL="0" indent="0">
              <a:lnSpc>
                <a:spcPct val="80000"/>
              </a:lnSpc>
              <a:buNone/>
            </a:pPr>
            <a:r>
              <a:rPr lang="en-US" sz="2300" b="1" dirty="0"/>
              <a:t>Implementation**</a:t>
            </a:r>
          </a:p>
          <a:p>
            <a:pPr lvl="1">
              <a:lnSpc>
                <a:spcPct val="80000"/>
              </a:lnSpc>
            </a:pPr>
            <a:r>
              <a:rPr lang="en-US" sz="1900" dirty="0"/>
              <a:t>Case definitions go into effect January 1 of the following year, but states may choose to implement new case definitions sooner</a:t>
            </a:r>
            <a:endParaRPr lang="en-US" sz="1400" i="1" dirty="0"/>
          </a:p>
          <a:p>
            <a:pPr marL="0" indent="0" algn="r">
              <a:lnSpc>
                <a:spcPct val="80000"/>
              </a:lnSpc>
              <a:spcBef>
                <a:spcPts val="0"/>
              </a:spcBef>
              <a:buNone/>
            </a:pPr>
            <a:r>
              <a:rPr lang="en-US" sz="1600" i="1" dirty="0"/>
              <a:t>*Urgent topics may be submitted as interim position statements year-round.</a:t>
            </a:r>
          </a:p>
          <a:p>
            <a:pPr marL="0" indent="0" algn="r">
              <a:lnSpc>
                <a:spcPct val="80000"/>
              </a:lnSpc>
              <a:spcBef>
                <a:spcPts val="0"/>
              </a:spcBef>
              <a:buNone/>
            </a:pPr>
            <a:r>
              <a:rPr lang="en-US" sz="1600" i="1" dirty="0"/>
              <a:t>**For ordinary process position statements.</a:t>
            </a:r>
          </a:p>
        </p:txBody>
      </p:sp>
      <p:grpSp>
        <p:nvGrpSpPr>
          <p:cNvPr id="17" name="Group 16">
            <a:extLst>
              <a:ext uri="{FF2B5EF4-FFF2-40B4-BE49-F238E27FC236}">
                <a16:creationId xmlns:a16="http://schemas.microsoft.com/office/drawing/2014/main" id="{22721827-B470-4262-B5DE-5D4A93FE88EB}"/>
              </a:ext>
            </a:extLst>
          </p:cNvPr>
          <p:cNvGrpSpPr/>
          <p:nvPr/>
        </p:nvGrpSpPr>
        <p:grpSpPr>
          <a:xfrm>
            <a:off x="8015591" y="3043776"/>
            <a:ext cx="3430965" cy="369332"/>
            <a:chOff x="8015591" y="2642338"/>
            <a:chExt cx="3430965" cy="369332"/>
          </a:xfrm>
        </p:grpSpPr>
        <p:sp>
          <p:nvSpPr>
            <p:cNvPr id="8" name="TextBox 7">
              <a:extLst>
                <a:ext uri="{FF2B5EF4-FFF2-40B4-BE49-F238E27FC236}">
                  <a16:creationId xmlns:a16="http://schemas.microsoft.com/office/drawing/2014/main" id="{BF647B73-57BF-4A57-B9B9-2F69504BBE13}"/>
                </a:ext>
              </a:extLst>
            </p:cNvPr>
            <p:cNvSpPr txBox="1"/>
            <p:nvPr/>
          </p:nvSpPr>
          <p:spPr>
            <a:xfrm>
              <a:off x="9017621" y="2642338"/>
              <a:ext cx="2428935" cy="369332"/>
            </a:xfrm>
            <a:prstGeom prst="rect">
              <a:avLst/>
            </a:prstGeom>
            <a:noFill/>
          </p:spPr>
          <p:txBody>
            <a:bodyPr wrap="none" rtlCol="0">
              <a:spAutoFit/>
            </a:bodyPr>
            <a:lstStyle/>
            <a:p>
              <a:r>
                <a:rPr lang="en-US" dirty="0">
                  <a:solidFill>
                    <a:srgbClr val="7BADD3"/>
                  </a:solidFill>
                  <a:latin typeface="Arial" panose="020B0604020202020204" pitchFamily="34" charset="0"/>
                  <a:cs typeface="Arial" panose="020B0604020202020204" pitchFamily="34" charset="0"/>
                </a:rPr>
                <a:t>At Annual Conference</a:t>
              </a:r>
            </a:p>
          </p:txBody>
        </p:sp>
        <p:cxnSp>
          <p:nvCxnSpPr>
            <p:cNvPr id="11" name="Straight Arrow Connector 10">
              <a:extLst>
                <a:ext uri="{FF2B5EF4-FFF2-40B4-BE49-F238E27FC236}">
                  <a16:creationId xmlns:a16="http://schemas.microsoft.com/office/drawing/2014/main" id="{693A53C2-A860-4EE6-B056-ED1DC30E95F8}"/>
                </a:ext>
              </a:extLst>
            </p:cNvPr>
            <p:cNvCxnSpPr>
              <a:endCxn id="8" idx="1"/>
            </p:cNvCxnSpPr>
            <p:nvPr/>
          </p:nvCxnSpPr>
          <p:spPr>
            <a:xfrm>
              <a:off x="8015591" y="2827004"/>
              <a:ext cx="100203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9C7467B8-23C8-481E-8CE7-38D33835ABE0}"/>
              </a:ext>
            </a:extLst>
          </p:cNvPr>
          <p:cNvGrpSpPr/>
          <p:nvPr/>
        </p:nvGrpSpPr>
        <p:grpSpPr>
          <a:xfrm>
            <a:off x="6815846" y="3364468"/>
            <a:ext cx="5259087" cy="369332"/>
            <a:chOff x="6815846" y="2963030"/>
            <a:chExt cx="5259087" cy="369332"/>
          </a:xfrm>
        </p:grpSpPr>
        <p:sp>
          <p:nvSpPr>
            <p:cNvPr id="9" name="TextBox 8">
              <a:extLst>
                <a:ext uri="{FF2B5EF4-FFF2-40B4-BE49-F238E27FC236}">
                  <a16:creationId xmlns:a16="http://schemas.microsoft.com/office/drawing/2014/main" id="{14C8523F-669D-421E-8624-F96EF377679F}"/>
                </a:ext>
              </a:extLst>
            </p:cNvPr>
            <p:cNvSpPr txBox="1"/>
            <p:nvPr/>
          </p:nvSpPr>
          <p:spPr>
            <a:xfrm>
              <a:off x="9017621" y="2963030"/>
              <a:ext cx="3057312" cy="369332"/>
            </a:xfrm>
            <a:prstGeom prst="rect">
              <a:avLst/>
            </a:prstGeom>
            <a:noFill/>
          </p:spPr>
          <p:txBody>
            <a:bodyPr wrap="none" rtlCol="0">
              <a:spAutoFit/>
            </a:bodyPr>
            <a:lstStyle/>
            <a:p>
              <a:r>
                <a:rPr lang="en-US" dirty="0">
                  <a:solidFill>
                    <a:srgbClr val="7BADD3"/>
                  </a:solidFill>
                  <a:latin typeface="Arial" panose="020B0604020202020204" pitchFamily="34" charset="0"/>
                  <a:cs typeface="Arial" panose="020B0604020202020204" pitchFamily="34" charset="0"/>
                </a:rPr>
                <a:t>At Annual Business Meeting</a:t>
              </a:r>
            </a:p>
          </p:txBody>
        </p:sp>
        <p:cxnSp>
          <p:nvCxnSpPr>
            <p:cNvPr id="12" name="Straight Arrow Connector 11">
              <a:extLst>
                <a:ext uri="{FF2B5EF4-FFF2-40B4-BE49-F238E27FC236}">
                  <a16:creationId xmlns:a16="http://schemas.microsoft.com/office/drawing/2014/main" id="{8D07C684-ED28-4108-8521-BD55031C56C0}"/>
                </a:ext>
              </a:extLst>
            </p:cNvPr>
            <p:cNvCxnSpPr>
              <a:cxnSpLocks/>
              <a:endCxn id="9" idx="1"/>
            </p:cNvCxnSpPr>
            <p:nvPr/>
          </p:nvCxnSpPr>
          <p:spPr>
            <a:xfrm>
              <a:off x="6815846" y="3147696"/>
              <a:ext cx="220177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F8121B78-A966-4CA6-B5A9-32A6532FBF59}"/>
              </a:ext>
            </a:extLst>
          </p:cNvPr>
          <p:cNvGrpSpPr/>
          <p:nvPr/>
        </p:nvGrpSpPr>
        <p:grpSpPr>
          <a:xfrm>
            <a:off x="7664377" y="2568328"/>
            <a:ext cx="4243844" cy="400953"/>
            <a:chOff x="7664377" y="2568328"/>
            <a:chExt cx="4243844" cy="400953"/>
          </a:xfrm>
        </p:grpSpPr>
        <p:sp>
          <p:nvSpPr>
            <p:cNvPr id="7" name="TextBox 6">
              <a:extLst>
                <a:ext uri="{FF2B5EF4-FFF2-40B4-BE49-F238E27FC236}">
                  <a16:creationId xmlns:a16="http://schemas.microsoft.com/office/drawing/2014/main" id="{A1942C82-9A56-4A57-9D88-992D025757FF}"/>
                </a:ext>
              </a:extLst>
            </p:cNvPr>
            <p:cNvSpPr txBox="1"/>
            <p:nvPr/>
          </p:nvSpPr>
          <p:spPr>
            <a:xfrm>
              <a:off x="9017621" y="2576952"/>
              <a:ext cx="2890600" cy="369332"/>
            </a:xfrm>
            <a:prstGeom prst="rect">
              <a:avLst/>
            </a:prstGeom>
            <a:noFill/>
          </p:spPr>
          <p:txBody>
            <a:bodyPr wrap="none" rtlCol="0">
              <a:spAutoFit/>
            </a:bodyPr>
            <a:lstStyle/>
            <a:p>
              <a:r>
                <a:rPr lang="en-US" dirty="0">
                  <a:solidFill>
                    <a:srgbClr val="7BADD3"/>
                  </a:solidFill>
                  <a:latin typeface="Arial" panose="020B0604020202020204" pitchFamily="34" charset="0"/>
                  <a:cs typeface="Arial" panose="020B0604020202020204" pitchFamily="34" charset="0"/>
                </a:rPr>
                <a:t>Before Annual Conference</a:t>
              </a:r>
            </a:p>
          </p:txBody>
        </p:sp>
        <p:cxnSp>
          <p:nvCxnSpPr>
            <p:cNvPr id="14" name="Straight Arrow Connector 13">
              <a:extLst>
                <a:ext uri="{FF2B5EF4-FFF2-40B4-BE49-F238E27FC236}">
                  <a16:creationId xmlns:a16="http://schemas.microsoft.com/office/drawing/2014/main" id="{066F923B-3B1D-452E-8D46-6B3A0DAA1AF7}"/>
                </a:ext>
              </a:extLst>
            </p:cNvPr>
            <p:cNvCxnSpPr>
              <a:cxnSpLocks/>
              <a:endCxn id="7" idx="1"/>
            </p:cNvCxnSpPr>
            <p:nvPr/>
          </p:nvCxnSpPr>
          <p:spPr>
            <a:xfrm>
              <a:off x="8096250" y="2761618"/>
              <a:ext cx="921371"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6" name="L-Shape 25">
              <a:extLst>
                <a:ext uri="{FF2B5EF4-FFF2-40B4-BE49-F238E27FC236}">
                  <a16:creationId xmlns:a16="http://schemas.microsoft.com/office/drawing/2014/main" id="{9DF270BE-E1B5-40F8-B4BE-2F99C78DF259}"/>
                </a:ext>
              </a:extLst>
            </p:cNvPr>
            <p:cNvSpPr/>
            <p:nvPr/>
          </p:nvSpPr>
          <p:spPr>
            <a:xfrm rot="13477615">
              <a:off x="7664377" y="2568328"/>
              <a:ext cx="390186" cy="400953"/>
            </a:xfrm>
            <a:prstGeom prst="corner">
              <a:avLst>
                <a:gd name="adj1" fmla="val 9606"/>
                <a:gd name="adj2" fmla="val 887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30166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60BA9-90D9-4028-BDBC-53DAB39DB69B}"/>
              </a:ext>
            </a:extLst>
          </p:cNvPr>
          <p:cNvSpPr>
            <a:spLocks noGrp="1"/>
          </p:cNvSpPr>
          <p:nvPr>
            <p:ph type="title"/>
          </p:nvPr>
        </p:nvSpPr>
        <p:spPr>
          <a:xfrm>
            <a:off x="283781" y="343813"/>
            <a:ext cx="7091380" cy="782621"/>
          </a:xfrm>
        </p:spPr>
        <p:txBody>
          <a:bodyPr/>
          <a:lstStyle/>
          <a:p>
            <a:r>
              <a:rPr lang="en-US" sz="3800" dirty="0"/>
              <a:t>2023 Timeline</a:t>
            </a:r>
          </a:p>
        </p:txBody>
      </p:sp>
      <p:sp>
        <p:nvSpPr>
          <p:cNvPr id="3" name="Content Placeholder 2">
            <a:extLst>
              <a:ext uri="{FF2B5EF4-FFF2-40B4-BE49-F238E27FC236}">
                <a16:creationId xmlns:a16="http://schemas.microsoft.com/office/drawing/2014/main" id="{4C6680A2-D7C5-4017-87F0-90DD0C3764A8}"/>
              </a:ext>
            </a:extLst>
          </p:cNvPr>
          <p:cNvSpPr>
            <a:spLocks noGrp="1"/>
          </p:cNvSpPr>
          <p:nvPr>
            <p:ph idx="1"/>
          </p:nvPr>
        </p:nvSpPr>
        <p:spPr>
          <a:xfrm>
            <a:off x="283779" y="1409074"/>
            <a:ext cx="11627913" cy="4946754"/>
          </a:xfrm>
        </p:spPr>
        <p:txBody>
          <a:bodyPr>
            <a:normAutofit fontScale="77500" lnSpcReduction="20000"/>
          </a:bodyPr>
          <a:lstStyle/>
          <a:p>
            <a:r>
              <a:rPr lang="en-US" b="1" dirty="0"/>
              <a:t>Dec 2022</a:t>
            </a:r>
            <a:r>
              <a:rPr lang="en-US" dirty="0"/>
              <a:t>: 2023 Position Statement Templates Released</a:t>
            </a:r>
          </a:p>
          <a:p>
            <a:r>
              <a:rPr lang="en-US" b="1" dirty="0"/>
              <a:t>Mar 30, 2023</a:t>
            </a:r>
            <a:r>
              <a:rPr lang="en-US" dirty="0"/>
              <a:t>: </a:t>
            </a:r>
            <a:r>
              <a:rPr lang="en-US" dirty="0">
                <a:solidFill>
                  <a:srgbClr val="FF0000"/>
                </a:solidFill>
              </a:rPr>
              <a:t>Submissions DUE</a:t>
            </a:r>
          </a:p>
          <a:p>
            <a:r>
              <a:rPr lang="en-US" b="1" dirty="0"/>
              <a:t>Apr 1-13, 2023</a:t>
            </a:r>
            <a:r>
              <a:rPr lang="en-US" dirty="0"/>
              <a:t>: Technical review of submissions</a:t>
            </a:r>
          </a:p>
          <a:p>
            <a:r>
              <a:rPr lang="en-US" b="1" dirty="0"/>
              <a:t>Apr 13, 2023</a:t>
            </a:r>
            <a:r>
              <a:rPr lang="en-US" dirty="0"/>
              <a:t>: Submissions sent to Executive Board for acceptance </a:t>
            </a:r>
          </a:p>
          <a:p>
            <a:r>
              <a:rPr lang="en-US" b="1" dirty="0"/>
              <a:t>Apr 13-27, 2023</a:t>
            </a:r>
            <a:r>
              <a:rPr lang="en-US" dirty="0"/>
              <a:t>: Executive Board member review of submissions</a:t>
            </a:r>
          </a:p>
          <a:p>
            <a:r>
              <a:rPr lang="en-US" b="1" dirty="0"/>
              <a:t>Apr 27, 2023</a:t>
            </a:r>
            <a:r>
              <a:rPr lang="en-US" dirty="0"/>
              <a:t>: Executive Board decisions due, feedback shared with submitting author</a:t>
            </a:r>
          </a:p>
          <a:p>
            <a:r>
              <a:rPr lang="en-US" b="1" dirty="0"/>
              <a:t>May 11, 2023</a:t>
            </a:r>
            <a:r>
              <a:rPr lang="en-US" dirty="0"/>
              <a:t>: </a:t>
            </a:r>
            <a:r>
              <a:rPr lang="en-US" dirty="0">
                <a:solidFill>
                  <a:srgbClr val="FF0000"/>
                </a:solidFill>
              </a:rPr>
              <a:t>Revised submissions DUE</a:t>
            </a:r>
          </a:p>
          <a:p>
            <a:r>
              <a:rPr lang="en-US" b="1" dirty="0"/>
              <a:t>May 18, 2023</a:t>
            </a:r>
            <a:r>
              <a:rPr lang="en-US" dirty="0"/>
              <a:t>: Accepted (aka “proposed”) submissions posted to website – Members Only</a:t>
            </a:r>
          </a:p>
          <a:p>
            <a:r>
              <a:rPr lang="en-US" b="1" dirty="0"/>
              <a:t>May 18-Jun 22, 2023</a:t>
            </a:r>
            <a:r>
              <a:rPr lang="en-US" dirty="0"/>
              <a:t>: Formal membership vetting, including discussion webinars</a:t>
            </a:r>
          </a:p>
          <a:p>
            <a:r>
              <a:rPr lang="en-US" b="1" dirty="0"/>
              <a:t>Jun 22, 2023</a:t>
            </a:r>
            <a:r>
              <a:rPr lang="en-US" dirty="0"/>
              <a:t>: </a:t>
            </a:r>
            <a:r>
              <a:rPr lang="en-US" dirty="0">
                <a:solidFill>
                  <a:srgbClr val="FF0000"/>
                </a:solidFill>
              </a:rPr>
              <a:t>Final revisions before conference DUE</a:t>
            </a:r>
          </a:p>
          <a:p>
            <a:r>
              <a:rPr lang="en-US" b="1" dirty="0"/>
              <a:t>Jun 25-29, 2023</a:t>
            </a:r>
            <a:r>
              <a:rPr lang="en-US" dirty="0"/>
              <a:t>: CSTE Annual Conference and Annual Business Meeting</a:t>
            </a:r>
          </a:p>
          <a:p>
            <a:pPr lvl="1"/>
            <a:r>
              <a:rPr lang="en-US" b="1" dirty="0"/>
              <a:t>Jun 26-28</a:t>
            </a:r>
            <a:r>
              <a:rPr lang="en-US" dirty="0"/>
              <a:t>: Position Statement Roundtable Discussions</a:t>
            </a:r>
          </a:p>
          <a:p>
            <a:pPr lvl="1"/>
            <a:r>
              <a:rPr lang="en-US" b="1" dirty="0"/>
              <a:t>Jun 27-28</a:t>
            </a:r>
            <a:r>
              <a:rPr lang="en-US" dirty="0"/>
              <a:t>: Position Statement Committee Voting Sessions</a:t>
            </a:r>
          </a:p>
          <a:p>
            <a:pPr lvl="1"/>
            <a:r>
              <a:rPr lang="en-US" b="1" dirty="0"/>
              <a:t>Jun 29</a:t>
            </a:r>
            <a:r>
              <a:rPr lang="en-US" dirty="0"/>
              <a:t>: Business Meeting</a:t>
            </a:r>
          </a:p>
          <a:p>
            <a:pPr lvl="1"/>
            <a:endParaRPr lang="en-US" dirty="0"/>
          </a:p>
        </p:txBody>
      </p:sp>
    </p:spTree>
    <p:extLst>
      <p:ext uri="{BB962C8B-B14F-4D97-AF65-F5344CB8AC3E}">
        <p14:creationId xmlns:p14="http://schemas.microsoft.com/office/powerpoint/2010/main" val="1053371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105F2-D200-405E-9ABE-DE364D7ACD7C}"/>
              </a:ext>
            </a:extLst>
          </p:cNvPr>
          <p:cNvSpPr>
            <a:spLocks noGrp="1"/>
          </p:cNvSpPr>
          <p:nvPr>
            <p:ph type="title"/>
          </p:nvPr>
        </p:nvSpPr>
        <p:spPr/>
        <p:txBody>
          <a:bodyPr/>
          <a:lstStyle/>
          <a:p>
            <a:r>
              <a:rPr lang="en-US" sz="3800" dirty="0"/>
              <a:t>Authors vs. SMEs vs. Partners</a:t>
            </a:r>
          </a:p>
        </p:txBody>
      </p:sp>
      <p:sp>
        <p:nvSpPr>
          <p:cNvPr id="3" name="Content Placeholder 2">
            <a:extLst>
              <a:ext uri="{FF2B5EF4-FFF2-40B4-BE49-F238E27FC236}">
                <a16:creationId xmlns:a16="http://schemas.microsoft.com/office/drawing/2014/main" id="{4BF20852-999F-466A-B1B0-5E7A51A968C7}"/>
              </a:ext>
            </a:extLst>
          </p:cNvPr>
          <p:cNvSpPr>
            <a:spLocks noGrp="1"/>
          </p:cNvSpPr>
          <p:nvPr>
            <p:ph idx="1"/>
          </p:nvPr>
        </p:nvSpPr>
        <p:spPr>
          <a:xfrm>
            <a:off x="283779" y="1547309"/>
            <a:ext cx="11627913" cy="4649209"/>
          </a:xfrm>
        </p:spPr>
        <p:txBody>
          <a:bodyPr>
            <a:normAutofit lnSpcReduction="10000"/>
          </a:bodyPr>
          <a:lstStyle/>
          <a:p>
            <a:r>
              <a:rPr lang="en-US" dirty="0"/>
              <a:t>Authorship </a:t>
            </a:r>
          </a:p>
          <a:p>
            <a:pPr lvl="1"/>
            <a:r>
              <a:rPr lang="en-US" dirty="0"/>
              <a:t>All authors must be CSTE members (dues valid through next Annual Business Meeting)</a:t>
            </a:r>
          </a:p>
          <a:p>
            <a:pPr lvl="2"/>
            <a:r>
              <a:rPr lang="en-US" dirty="0"/>
              <a:t>Submitting and Presenting Author(s): Active Members ONLY; ideally same person for both roles</a:t>
            </a:r>
          </a:p>
          <a:p>
            <a:pPr lvl="2"/>
            <a:r>
              <a:rPr lang="en-US" dirty="0"/>
              <a:t>Co-Authors: Active (includes AEF), Associate, Emeritus, or Student Members</a:t>
            </a:r>
          </a:p>
          <a:p>
            <a:pPr lvl="1"/>
            <a:r>
              <a:rPr lang="en-US" dirty="0"/>
              <a:t>All authors should follow own agency’s policies for authorship or clearance</a:t>
            </a:r>
          </a:p>
          <a:p>
            <a:pPr lvl="1"/>
            <a:r>
              <a:rPr lang="en-US" dirty="0"/>
              <a:t>Co-authors should actively contribute to writing group conversations, writing content, and/or editing content</a:t>
            </a:r>
          </a:p>
          <a:p>
            <a:pPr lvl="1"/>
            <a:r>
              <a:rPr lang="en-US" dirty="0"/>
              <a:t>If being developed within a workgroup, workgroup members do not need to be CSTE members.</a:t>
            </a:r>
          </a:p>
          <a:p>
            <a:pPr lvl="1"/>
            <a:r>
              <a:rPr lang="en-US" dirty="0"/>
              <a:t>Just remember: CSTE position statements should represent CSTE member views!</a:t>
            </a:r>
          </a:p>
        </p:txBody>
      </p:sp>
    </p:spTree>
    <p:extLst>
      <p:ext uri="{BB962C8B-B14F-4D97-AF65-F5344CB8AC3E}">
        <p14:creationId xmlns:p14="http://schemas.microsoft.com/office/powerpoint/2010/main" val="3536299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105F2-D200-405E-9ABE-DE364D7ACD7C}"/>
              </a:ext>
            </a:extLst>
          </p:cNvPr>
          <p:cNvSpPr>
            <a:spLocks noGrp="1"/>
          </p:cNvSpPr>
          <p:nvPr>
            <p:ph type="title"/>
          </p:nvPr>
        </p:nvSpPr>
        <p:spPr/>
        <p:txBody>
          <a:bodyPr/>
          <a:lstStyle/>
          <a:p>
            <a:r>
              <a:rPr lang="en-US" sz="3800" dirty="0"/>
              <a:t>Authors vs. SMEs vs. Partners</a:t>
            </a:r>
          </a:p>
        </p:txBody>
      </p:sp>
      <p:sp>
        <p:nvSpPr>
          <p:cNvPr id="3" name="Content Placeholder 2">
            <a:extLst>
              <a:ext uri="{FF2B5EF4-FFF2-40B4-BE49-F238E27FC236}">
                <a16:creationId xmlns:a16="http://schemas.microsoft.com/office/drawing/2014/main" id="{4BF20852-999F-466A-B1B0-5E7A51A968C7}"/>
              </a:ext>
            </a:extLst>
          </p:cNvPr>
          <p:cNvSpPr>
            <a:spLocks noGrp="1"/>
          </p:cNvSpPr>
          <p:nvPr>
            <p:ph idx="1"/>
          </p:nvPr>
        </p:nvSpPr>
        <p:spPr>
          <a:xfrm>
            <a:off x="283779" y="1547309"/>
            <a:ext cx="11627913" cy="4649209"/>
          </a:xfrm>
        </p:spPr>
        <p:txBody>
          <a:bodyPr/>
          <a:lstStyle/>
          <a:p>
            <a:r>
              <a:rPr lang="en-US" dirty="0"/>
              <a:t>Subject Matter Expert Consultants </a:t>
            </a:r>
          </a:p>
          <a:p>
            <a:pPr lvl="1"/>
            <a:r>
              <a:rPr lang="en-US" dirty="0"/>
              <a:t>SMEs do NOT have to be CSTE members</a:t>
            </a:r>
          </a:p>
          <a:p>
            <a:pPr lvl="2"/>
            <a:r>
              <a:rPr lang="en-US" dirty="0"/>
              <a:t>Allowed access to any member-only discussions before and during Annual Conference and Annual Business Meeting</a:t>
            </a:r>
          </a:p>
          <a:p>
            <a:pPr lvl="1"/>
            <a:r>
              <a:rPr lang="en-US" dirty="0"/>
              <a:t>SMEs advise authors on content development</a:t>
            </a:r>
          </a:p>
          <a:p>
            <a:pPr lvl="1"/>
            <a:r>
              <a:rPr lang="en-US" dirty="0"/>
              <a:t>Primary SME should be CDC main point of contact for the disease/condition</a:t>
            </a:r>
          </a:p>
          <a:p>
            <a:pPr lvl="2"/>
            <a:r>
              <a:rPr lang="en-US" dirty="0"/>
              <a:t>To ensure appropriate CDC program(s) involved in content development </a:t>
            </a:r>
          </a:p>
          <a:p>
            <a:pPr lvl="2"/>
            <a:r>
              <a:rPr lang="en-US" dirty="0"/>
              <a:t>Must be engaged throughout development</a:t>
            </a:r>
          </a:p>
          <a:p>
            <a:pPr lvl="1"/>
            <a:r>
              <a:rPr lang="en-US" dirty="0"/>
              <a:t>Additional SMEs may be CDC, APHL, etc.</a:t>
            </a:r>
          </a:p>
          <a:p>
            <a:pPr lvl="1"/>
            <a:r>
              <a:rPr lang="en-US" dirty="0"/>
              <a:t>National Office can help identify SMEs at CDC or APHL</a:t>
            </a:r>
          </a:p>
          <a:p>
            <a:pPr lvl="2"/>
            <a:endParaRPr lang="en-US" dirty="0"/>
          </a:p>
          <a:p>
            <a:pPr lvl="2"/>
            <a:endParaRPr lang="en-US" dirty="0"/>
          </a:p>
        </p:txBody>
      </p:sp>
    </p:spTree>
    <p:extLst>
      <p:ext uri="{BB962C8B-B14F-4D97-AF65-F5344CB8AC3E}">
        <p14:creationId xmlns:p14="http://schemas.microsoft.com/office/powerpoint/2010/main" val="3647366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105F2-D200-405E-9ABE-DE364D7ACD7C}"/>
              </a:ext>
            </a:extLst>
          </p:cNvPr>
          <p:cNvSpPr>
            <a:spLocks noGrp="1"/>
          </p:cNvSpPr>
          <p:nvPr>
            <p:ph type="title"/>
          </p:nvPr>
        </p:nvSpPr>
        <p:spPr/>
        <p:txBody>
          <a:bodyPr/>
          <a:lstStyle/>
          <a:p>
            <a:r>
              <a:rPr lang="en-US" sz="3800" dirty="0"/>
              <a:t>Authors vs. SMEs vs. Partners</a:t>
            </a:r>
          </a:p>
        </p:txBody>
      </p:sp>
      <p:sp>
        <p:nvSpPr>
          <p:cNvPr id="3" name="Content Placeholder 2">
            <a:extLst>
              <a:ext uri="{FF2B5EF4-FFF2-40B4-BE49-F238E27FC236}">
                <a16:creationId xmlns:a16="http://schemas.microsoft.com/office/drawing/2014/main" id="{4BF20852-999F-466A-B1B0-5E7A51A968C7}"/>
              </a:ext>
            </a:extLst>
          </p:cNvPr>
          <p:cNvSpPr>
            <a:spLocks noGrp="1"/>
          </p:cNvSpPr>
          <p:nvPr>
            <p:ph idx="1"/>
          </p:nvPr>
        </p:nvSpPr>
        <p:spPr>
          <a:xfrm>
            <a:off x="283779" y="1547309"/>
            <a:ext cx="11627913" cy="4649209"/>
          </a:xfrm>
        </p:spPr>
        <p:txBody>
          <a:bodyPr/>
          <a:lstStyle/>
          <a:p>
            <a:r>
              <a:rPr lang="en-US" dirty="0"/>
              <a:t>Partners to Engage</a:t>
            </a:r>
          </a:p>
          <a:p>
            <a:pPr lvl="1"/>
            <a:r>
              <a:rPr lang="en-US" dirty="0"/>
              <a:t>Early APHL representation is critical for case definitions with laboratory criteria for reporting or case classification </a:t>
            </a:r>
          </a:p>
          <a:p>
            <a:pPr lvl="1"/>
            <a:r>
              <a:rPr lang="en-US" dirty="0"/>
              <a:t>National Office shares template requests and submissions with CDC NNDSS and APHL</a:t>
            </a:r>
          </a:p>
          <a:p>
            <a:pPr lvl="1"/>
            <a:r>
              <a:rPr lang="en-US" dirty="0"/>
              <a:t>Agencies for Response vs. Information</a:t>
            </a:r>
          </a:p>
          <a:p>
            <a:pPr lvl="2"/>
            <a:r>
              <a:rPr lang="en-US" dirty="0"/>
              <a:t>If authors want an agency to respond formally, especially if an action to be taken is directed toward that agency, include as Agency for Response</a:t>
            </a:r>
          </a:p>
          <a:p>
            <a:pPr lvl="3"/>
            <a:r>
              <a:rPr lang="en-US" dirty="0"/>
              <a:t>CDC is always included as an Agency for Response for standardized surveillance position statements</a:t>
            </a:r>
          </a:p>
          <a:p>
            <a:pPr lvl="2"/>
            <a:r>
              <a:rPr lang="en-US" dirty="0"/>
              <a:t>If authors want an agency to be aware only, include as Agency for Information</a:t>
            </a:r>
          </a:p>
          <a:p>
            <a:pPr lvl="1"/>
            <a:r>
              <a:rPr lang="en-US" dirty="0"/>
              <a:t>Any Agency for Response should be engaged during development process and should be informed of submission prior to approval</a:t>
            </a:r>
          </a:p>
          <a:p>
            <a:pPr lvl="2"/>
            <a:endParaRPr lang="en-US" dirty="0"/>
          </a:p>
        </p:txBody>
      </p:sp>
    </p:spTree>
    <p:extLst>
      <p:ext uri="{BB962C8B-B14F-4D97-AF65-F5344CB8AC3E}">
        <p14:creationId xmlns:p14="http://schemas.microsoft.com/office/powerpoint/2010/main" val="137929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1C494-9474-4565-8D93-718A9AF51247}"/>
              </a:ext>
            </a:extLst>
          </p:cNvPr>
          <p:cNvSpPr>
            <a:spLocks noGrp="1"/>
          </p:cNvSpPr>
          <p:nvPr>
            <p:ph type="title"/>
          </p:nvPr>
        </p:nvSpPr>
        <p:spPr/>
        <p:txBody>
          <a:bodyPr/>
          <a:lstStyle/>
          <a:p>
            <a:r>
              <a:rPr lang="en-US" dirty="0"/>
              <a:t>Responsibilities</a:t>
            </a:r>
          </a:p>
        </p:txBody>
      </p:sp>
      <p:sp>
        <p:nvSpPr>
          <p:cNvPr id="3" name="Content Placeholder 2">
            <a:extLst>
              <a:ext uri="{FF2B5EF4-FFF2-40B4-BE49-F238E27FC236}">
                <a16:creationId xmlns:a16="http://schemas.microsoft.com/office/drawing/2014/main" id="{5B91A8E1-8FF8-4639-8311-8B22778E17F5}"/>
              </a:ext>
            </a:extLst>
          </p:cNvPr>
          <p:cNvSpPr>
            <a:spLocks noGrp="1"/>
          </p:cNvSpPr>
          <p:nvPr>
            <p:ph idx="1"/>
          </p:nvPr>
        </p:nvSpPr>
        <p:spPr>
          <a:xfrm>
            <a:off x="283780" y="1920296"/>
            <a:ext cx="3987432" cy="4270686"/>
          </a:xfrm>
        </p:spPr>
        <p:txBody>
          <a:bodyPr>
            <a:normAutofit fontScale="85000" lnSpcReduction="20000"/>
          </a:bodyPr>
          <a:lstStyle/>
          <a:p>
            <a:pPr marL="0" indent="0" algn="ctr">
              <a:buNone/>
            </a:pPr>
            <a:r>
              <a:rPr lang="en-US" u="sng" dirty="0"/>
              <a:t>Submitting Author</a:t>
            </a:r>
          </a:p>
          <a:p>
            <a:r>
              <a:rPr lang="en-US" sz="2400" dirty="0"/>
              <a:t>Request template</a:t>
            </a:r>
          </a:p>
          <a:p>
            <a:r>
              <a:rPr lang="en-US" sz="2400" dirty="0"/>
              <a:t>Lead discussions and writing of position statement</a:t>
            </a:r>
          </a:p>
          <a:p>
            <a:r>
              <a:rPr lang="en-US" sz="2400" dirty="0"/>
              <a:t>Participate in position statement orientation</a:t>
            </a:r>
          </a:p>
          <a:p>
            <a:r>
              <a:rPr lang="en-US" sz="2400" dirty="0"/>
              <a:t>Ensure all parts are complete (inc. Tech. Supplement, NNC Rec. Statement if applicable)</a:t>
            </a:r>
          </a:p>
          <a:p>
            <a:r>
              <a:rPr lang="en-US" sz="2400" dirty="0"/>
              <a:t>Present draft to CSTE Committee(s) and stakeholders</a:t>
            </a:r>
          </a:p>
          <a:p>
            <a:r>
              <a:rPr lang="en-US" sz="2400" dirty="0"/>
              <a:t>Vet position statement with SMEs and partners</a:t>
            </a:r>
          </a:p>
          <a:p>
            <a:r>
              <a:rPr lang="en-US" sz="2400" dirty="0"/>
              <a:t>Confirm ability to participate in entirety of Annual Conference</a:t>
            </a:r>
          </a:p>
        </p:txBody>
      </p:sp>
      <p:sp>
        <p:nvSpPr>
          <p:cNvPr id="4" name="Content Placeholder 2">
            <a:extLst>
              <a:ext uri="{FF2B5EF4-FFF2-40B4-BE49-F238E27FC236}">
                <a16:creationId xmlns:a16="http://schemas.microsoft.com/office/drawing/2014/main" id="{21F30FF2-C652-4993-AE16-83D7CB7C05B2}"/>
              </a:ext>
            </a:extLst>
          </p:cNvPr>
          <p:cNvSpPr txBox="1">
            <a:spLocks/>
          </p:cNvSpPr>
          <p:nvPr/>
        </p:nvSpPr>
        <p:spPr>
          <a:xfrm>
            <a:off x="4271212" y="1848104"/>
            <a:ext cx="3987432" cy="42706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u="sng" dirty="0"/>
              <a:t>Co-Author(s)</a:t>
            </a:r>
          </a:p>
          <a:p>
            <a:r>
              <a:rPr lang="en-US" sz="2000" dirty="0"/>
              <a:t>Participate in discussions and writing of position statement</a:t>
            </a:r>
          </a:p>
          <a:p>
            <a:r>
              <a:rPr lang="en-US" sz="2000" dirty="0"/>
              <a:t>Confirm membership status</a:t>
            </a:r>
          </a:p>
          <a:p>
            <a:r>
              <a:rPr lang="en-US" sz="2000" dirty="0"/>
              <a:t>Join presentations for support, as able</a:t>
            </a:r>
          </a:p>
        </p:txBody>
      </p:sp>
      <p:sp>
        <p:nvSpPr>
          <p:cNvPr id="5" name="Content Placeholder 2">
            <a:extLst>
              <a:ext uri="{FF2B5EF4-FFF2-40B4-BE49-F238E27FC236}">
                <a16:creationId xmlns:a16="http://schemas.microsoft.com/office/drawing/2014/main" id="{C814D46C-CA78-414E-A807-A5DE96200EE9}"/>
              </a:ext>
            </a:extLst>
          </p:cNvPr>
          <p:cNvSpPr txBox="1">
            <a:spLocks/>
          </p:cNvSpPr>
          <p:nvPr/>
        </p:nvSpPr>
        <p:spPr>
          <a:xfrm>
            <a:off x="8258644" y="1848104"/>
            <a:ext cx="3987432" cy="42706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u="sng" dirty="0"/>
              <a:t>SME(s)</a:t>
            </a:r>
          </a:p>
          <a:p>
            <a:r>
              <a:rPr lang="en-US" sz="2000" dirty="0"/>
              <a:t>Participate in discussions and review/editing of position statement</a:t>
            </a:r>
          </a:p>
          <a:p>
            <a:r>
              <a:rPr lang="en-US" sz="2000" dirty="0"/>
              <a:t>Vet position statement with agency leadership</a:t>
            </a:r>
          </a:p>
          <a:p>
            <a:r>
              <a:rPr lang="en-US" sz="2000" dirty="0"/>
              <a:t>Join presentations for support, as able</a:t>
            </a:r>
          </a:p>
        </p:txBody>
      </p:sp>
      <p:sp>
        <p:nvSpPr>
          <p:cNvPr id="6" name="TextBox 5">
            <a:extLst>
              <a:ext uri="{FF2B5EF4-FFF2-40B4-BE49-F238E27FC236}">
                <a16:creationId xmlns:a16="http://schemas.microsoft.com/office/drawing/2014/main" id="{B3440077-1052-4680-ADEC-01CC0B84D20E}"/>
              </a:ext>
            </a:extLst>
          </p:cNvPr>
          <p:cNvSpPr txBox="1"/>
          <p:nvPr/>
        </p:nvSpPr>
        <p:spPr>
          <a:xfrm>
            <a:off x="4879773" y="1292532"/>
            <a:ext cx="2770310" cy="461665"/>
          </a:xfrm>
          <a:prstGeom prst="rect">
            <a:avLst/>
          </a:prstGeom>
          <a:noFill/>
        </p:spPr>
        <p:txBody>
          <a:bodyPr wrap="none" rtlCol="0">
            <a:spAutoFit/>
          </a:bodyPr>
          <a:lstStyle/>
          <a:p>
            <a:r>
              <a:rPr lang="en-US" sz="2400" i="1" dirty="0">
                <a:solidFill>
                  <a:schemeClr val="tx1">
                    <a:lumMod val="75000"/>
                    <a:lumOff val="25000"/>
                  </a:schemeClr>
                </a:solidFill>
                <a:latin typeface="Arial" panose="020B0604020202020204" pitchFamily="34" charset="0"/>
                <a:cs typeface="Arial" panose="020B0604020202020204" pitchFamily="34" charset="0"/>
              </a:rPr>
              <a:t>Before Submission</a:t>
            </a:r>
          </a:p>
        </p:txBody>
      </p:sp>
    </p:spTree>
    <p:extLst>
      <p:ext uri="{BB962C8B-B14F-4D97-AF65-F5344CB8AC3E}">
        <p14:creationId xmlns:p14="http://schemas.microsoft.com/office/powerpoint/2010/main" val="218732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1C494-9474-4565-8D93-718A9AF51247}"/>
              </a:ext>
            </a:extLst>
          </p:cNvPr>
          <p:cNvSpPr>
            <a:spLocks noGrp="1"/>
          </p:cNvSpPr>
          <p:nvPr>
            <p:ph type="title"/>
          </p:nvPr>
        </p:nvSpPr>
        <p:spPr/>
        <p:txBody>
          <a:bodyPr/>
          <a:lstStyle/>
          <a:p>
            <a:r>
              <a:rPr lang="en-US" dirty="0"/>
              <a:t>Responsibilities</a:t>
            </a:r>
          </a:p>
        </p:txBody>
      </p:sp>
      <p:sp>
        <p:nvSpPr>
          <p:cNvPr id="3" name="Content Placeholder 2">
            <a:extLst>
              <a:ext uri="{FF2B5EF4-FFF2-40B4-BE49-F238E27FC236}">
                <a16:creationId xmlns:a16="http://schemas.microsoft.com/office/drawing/2014/main" id="{5B91A8E1-8FF8-4639-8311-8B22778E17F5}"/>
              </a:ext>
            </a:extLst>
          </p:cNvPr>
          <p:cNvSpPr>
            <a:spLocks noGrp="1"/>
          </p:cNvSpPr>
          <p:nvPr>
            <p:ph idx="1"/>
          </p:nvPr>
        </p:nvSpPr>
        <p:spPr>
          <a:xfrm>
            <a:off x="283780" y="1848104"/>
            <a:ext cx="3987432" cy="4270686"/>
          </a:xfrm>
        </p:spPr>
        <p:txBody>
          <a:bodyPr>
            <a:noAutofit/>
          </a:bodyPr>
          <a:lstStyle/>
          <a:p>
            <a:pPr marL="0" indent="0" algn="ctr">
              <a:buNone/>
            </a:pPr>
            <a:r>
              <a:rPr lang="en-US" sz="2400" u="sng" dirty="0"/>
              <a:t>Submitting Author</a:t>
            </a:r>
          </a:p>
          <a:p>
            <a:r>
              <a:rPr lang="en-US" sz="2000" dirty="0"/>
              <a:t>Address/incorporate feedback received from Executive Board, National Office, general membership, partners etc. in collaboration with co-authors and SMEs</a:t>
            </a:r>
          </a:p>
          <a:p>
            <a:r>
              <a:rPr lang="en-US" sz="2000" dirty="0"/>
              <a:t>Present position statement on formal discussion webinar(s), State Epi forums (as invited)</a:t>
            </a:r>
          </a:p>
          <a:p>
            <a:r>
              <a:rPr lang="en-US" sz="2000" dirty="0"/>
              <a:t>Register to attend Annual Conference, ensure travel arrangements don’t conflict with Business Meeting</a:t>
            </a:r>
          </a:p>
        </p:txBody>
      </p:sp>
      <p:sp>
        <p:nvSpPr>
          <p:cNvPr id="4" name="Content Placeholder 2">
            <a:extLst>
              <a:ext uri="{FF2B5EF4-FFF2-40B4-BE49-F238E27FC236}">
                <a16:creationId xmlns:a16="http://schemas.microsoft.com/office/drawing/2014/main" id="{21F30FF2-C652-4993-AE16-83D7CB7C05B2}"/>
              </a:ext>
            </a:extLst>
          </p:cNvPr>
          <p:cNvSpPr txBox="1">
            <a:spLocks/>
          </p:cNvSpPr>
          <p:nvPr/>
        </p:nvSpPr>
        <p:spPr>
          <a:xfrm>
            <a:off x="4271212" y="1848104"/>
            <a:ext cx="3987432" cy="42706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u="sng" dirty="0"/>
              <a:t>Co-Author(s)</a:t>
            </a:r>
          </a:p>
          <a:p>
            <a:r>
              <a:rPr lang="en-US" sz="2000" dirty="0"/>
              <a:t>Continue to participate in discussions and revisions to position statement based on feedback received</a:t>
            </a:r>
          </a:p>
          <a:p>
            <a:r>
              <a:rPr lang="en-US" sz="2000" dirty="0"/>
              <a:t>Join presentations for support, as able and invited</a:t>
            </a:r>
          </a:p>
          <a:p>
            <a:r>
              <a:rPr lang="en-US" sz="2000" dirty="0"/>
              <a:t>Register to attend Annual Conference, as able</a:t>
            </a:r>
          </a:p>
          <a:p>
            <a:r>
              <a:rPr lang="en-US" sz="2000" dirty="0"/>
              <a:t>Encourage own State Epi to review </a:t>
            </a:r>
          </a:p>
        </p:txBody>
      </p:sp>
      <p:sp>
        <p:nvSpPr>
          <p:cNvPr id="5" name="Content Placeholder 2">
            <a:extLst>
              <a:ext uri="{FF2B5EF4-FFF2-40B4-BE49-F238E27FC236}">
                <a16:creationId xmlns:a16="http://schemas.microsoft.com/office/drawing/2014/main" id="{C814D46C-CA78-414E-A807-A5DE96200EE9}"/>
              </a:ext>
            </a:extLst>
          </p:cNvPr>
          <p:cNvSpPr txBox="1">
            <a:spLocks/>
          </p:cNvSpPr>
          <p:nvPr/>
        </p:nvSpPr>
        <p:spPr>
          <a:xfrm>
            <a:off x="8258644" y="1920296"/>
            <a:ext cx="3987432" cy="4270686"/>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600" u="sng" dirty="0"/>
              <a:t>SME(s)</a:t>
            </a:r>
          </a:p>
          <a:p>
            <a:r>
              <a:rPr lang="en-US" sz="2200" dirty="0"/>
              <a:t>Continue to participate in discussions and revisions to position statement based on feedback received</a:t>
            </a:r>
          </a:p>
          <a:p>
            <a:r>
              <a:rPr lang="en-US" sz="2200" dirty="0"/>
              <a:t>Continue to vet position statement with agency leadership</a:t>
            </a:r>
          </a:p>
          <a:p>
            <a:r>
              <a:rPr lang="en-US" sz="2200" dirty="0"/>
              <a:t>Join presentations for support, as able and invited</a:t>
            </a:r>
          </a:p>
          <a:p>
            <a:pPr lvl="1"/>
            <a:r>
              <a:rPr lang="en-US" sz="1700" dirty="0"/>
              <a:t>Primary SME should delegate if unable to attend</a:t>
            </a:r>
          </a:p>
          <a:p>
            <a:r>
              <a:rPr lang="en-US" sz="2200" dirty="0"/>
              <a:t>Register to attend Annual Conference, as able</a:t>
            </a:r>
          </a:p>
          <a:p>
            <a:pPr lvl="1"/>
            <a:r>
              <a:rPr lang="en-US" sz="1700" dirty="0"/>
              <a:t>Primary SME should delegate if unable to attend</a:t>
            </a:r>
          </a:p>
        </p:txBody>
      </p:sp>
      <p:sp>
        <p:nvSpPr>
          <p:cNvPr id="6" name="TextBox 5">
            <a:extLst>
              <a:ext uri="{FF2B5EF4-FFF2-40B4-BE49-F238E27FC236}">
                <a16:creationId xmlns:a16="http://schemas.microsoft.com/office/drawing/2014/main" id="{B3440077-1052-4680-ADEC-01CC0B84D20E}"/>
              </a:ext>
            </a:extLst>
          </p:cNvPr>
          <p:cNvSpPr txBox="1"/>
          <p:nvPr/>
        </p:nvSpPr>
        <p:spPr>
          <a:xfrm>
            <a:off x="3130993" y="1292532"/>
            <a:ext cx="6267870" cy="461665"/>
          </a:xfrm>
          <a:prstGeom prst="rect">
            <a:avLst/>
          </a:prstGeom>
          <a:noFill/>
        </p:spPr>
        <p:txBody>
          <a:bodyPr wrap="none" rtlCol="0">
            <a:spAutoFit/>
          </a:bodyPr>
          <a:lstStyle/>
          <a:p>
            <a:r>
              <a:rPr lang="en-US" sz="2400" i="1" dirty="0">
                <a:solidFill>
                  <a:schemeClr val="tx1">
                    <a:lumMod val="75000"/>
                    <a:lumOff val="25000"/>
                  </a:schemeClr>
                </a:solidFill>
                <a:latin typeface="Arial" panose="020B0604020202020204" pitchFamily="34" charset="0"/>
                <a:cs typeface="Arial" panose="020B0604020202020204" pitchFamily="34" charset="0"/>
              </a:rPr>
              <a:t>After Submission, before Annual Conference</a:t>
            </a:r>
          </a:p>
        </p:txBody>
      </p:sp>
    </p:spTree>
    <p:extLst>
      <p:ext uri="{BB962C8B-B14F-4D97-AF65-F5344CB8AC3E}">
        <p14:creationId xmlns:p14="http://schemas.microsoft.com/office/powerpoint/2010/main" val="3665021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1C494-9474-4565-8D93-718A9AF51247}"/>
              </a:ext>
            </a:extLst>
          </p:cNvPr>
          <p:cNvSpPr>
            <a:spLocks noGrp="1"/>
          </p:cNvSpPr>
          <p:nvPr>
            <p:ph type="title"/>
          </p:nvPr>
        </p:nvSpPr>
        <p:spPr/>
        <p:txBody>
          <a:bodyPr/>
          <a:lstStyle/>
          <a:p>
            <a:r>
              <a:rPr lang="en-US" dirty="0"/>
              <a:t>Responsibilities</a:t>
            </a:r>
          </a:p>
        </p:txBody>
      </p:sp>
      <p:sp>
        <p:nvSpPr>
          <p:cNvPr id="3" name="Content Placeholder 2">
            <a:extLst>
              <a:ext uri="{FF2B5EF4-FFF2-40B4-BE49-F238E27FC236}">
                <a16:creationId xmlns:a16="http://schemas.microsoft.com/office/drawing/2014/main" id="{5B91A8E1-8FF8-4639-8311-8B22778E17F5}"/>
              </a:ext>
            </a:extLst>
          </p:cNvPr>
          <p:cNvSpPr>
            <a:spLocks noGrp="1"/>
          </p:cNvSpPr>
          <p:nvPr>
            <p:ph idx="1"/>
          </p:nvPr>
        </p:nvSpPr>
        <p:spPr>
          <a:xfrm>
            <a:off x="283780" y="1848104"/>
            <a:ext cx="3987432" cy="4270686"/>
          </a:xfrm>
        </p:spPr>
        <p:txBody>
          <a:bodyPr>
            <a:noAutofit/>
          </a:bodyPr>
          <a:lstStyle/>
          <a:p>
            <a:pPr marL="0" indent="0" algn="ctr">
              <a:buNone/>
            </a:pPr>
            <a:r>
              <a:rPr lang="en-US" sz="2400" u="sng" dirty="0"/>
              <a:t>Submitting Author</a:t>
            </a:r>
          </a:p>
          <a:p>
            <a:r>
              <a:rPr lang="en-US" sz="2000" dirty="0"/>
              <a:t>Edit position statement in on-site Position Statement Office based on feedback received</a:t>
            </a:r>
          </a:p>
          <a:p>
            <a:r>
              <a:rPr lang="en-US" sz="2000" dirty="0"/>
              <a:t>Present position statement in position statement discussion roundtable</a:t>
            </a:r>
          </a:p>
          <a:p>
            <a:r>
              <a:rPr lang="en-US" sz="2000" dirty="0"/>
              <a:t>Present and live edit position statement during Committee Voting Session(s) (and vote!)</a:t>
            </a:r>
          </a:p>
          <a:p>
            <a:r>
              <a:rPr lang="en-US" sz="2000" dirty="0"/>
              <a:t>Present position statement during Annual Business Meeting</a:t>
            </a:r>
          </a:p>
        </p:txBody>
      </p:sp>
      <p:sp>
        <p:nvSpPr>
          <p:cNvPr id="4" name="Content Placeholder 2">
            <a:extLst>
              <a:ext uri="{FF2B5EF4-FFF2-40B4-BE49-F238E27FC236}">
                <a16:creationId xmlns:a16="http://schemas.microsoft.com/office/drawing/2014/main" id="{21F30FF2-C652-4993-AE16-83D7CB7C05B2}"/>
              </a:ext>
            </a:extLst>
          </p:cNvPr>
          <p:cNvSpPr txBox="1">
            <a:spLocks/>
          </p:cNvSpPr>
          <p:nvPr/>
        </p:nvSpPr>
        <p:spPr>
          <a:xfrm>
            <a:off x="4271212" y="1848104"/>
            <a:ext cx="3987432" cy="42706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u="sng" dirty="0"/>
              <a:t>Co-Author(s)</a:t>
            </a:r>
          </a:p>
          <a:p>
            <a:r>
              <a:rPr lang="en-US" sz="2000" dirty="0"/>
              <a:t>Continue to participate in discussions and editing, as able</a:t>
            </a:r>
          </a:p>
          <a:p>
            <a:r>
              <a:rPr lang="en-US" sz="2000" dirty="0"/>
              <a:t>Attend roundtable and Committee Voting Session(s) for support, as able</a:t>
            </a:r>
          </a:p>
          <a:p>
            <a:pPr lvl="1"/>
            <a:r>
              <a:rPr lang="en-US" sz="1600" dirty="0"/>
              <a:t>All ACTIVE members may vote in Committee Voting Sessions!</a:t>
            </a:r>
          </a:p>
          <a:p>
            <a:r>
              <a:rPr lang="en-US" sz="2000" dirty="0"/>
              <a:t>Attend Annual Business Meeting for support, as able</a:t>
            </a:r>
          </a:p>
        </p:txBody>
      </p:sp>
      <p:sp>
        <p:nvSpPr>
          <p:cNvPr id="5" name="Content Placeholder 2">
            <a:extLst>
              <a:ext uri="{FF2B5EF4-FFF2-40B4-BE49-F238E27FC236}">
                <a16:creationId xmlns:a16="http://schemas.microsoft.com/office/drawing/2014/main" id="{C814D46C-CA78-414E-A807-A5DE96200EE9}"/>
              </a:ext>
            </a:extLst>
          </p:cNvPr>
          <p:cNvSpPr txBox="1">
            <a:spLocks/>
          </p:cNvSpPr>
          <p:nvPr/>
        </p:nvSpPr>
        <p:spPr>
          <a:xfrm>
            <a:off x="8258644" y="1848104"/>
            <a:ext cx="3987432" cy="42706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u="sng" dirty="0"/>
              <a:t>SME(s)</a:t>
            </a:r>
          </a:p>
          <a:p>
            <a:r>
              <a:rPr lang="en-US" sz="2000" dirty="0"/>
              <a:t>Continue to participate in discussions and editing</a:t>
            </a:r>
          </a:p>
          <a:p>
            <a:r>
              <a:rPr lang="en-US" sz="2000" dirty="0"/>
              <a:t>Attend roundtable and Committee Voting Session(s) for support</a:t>
            </a:r>
          </a:p>
          <a:p>
            <a:r>
              <a:rPr lang="en-US" sz="2000" dirty="0"/>
              <a:t>Attend Annual Business Meeting for support</a:t>
            </a:r>
          </a:p>
        </p:txBody>
      </p:sp>
      <p:sp>
        <p:nvSpPr>
          <p:cNvPr id="6" name="TextBox 5">
            <a:extLst>
              <a:ext uri="{FF2B5EF4-FFF2-40B4-BE49-F238E27FC236}">
                <a16:creationId xmlns:a16="http://schemas.microsoft.com/office/drawing/2014/main" id="{B3440077-1052-4680-ADEC-01CC0B84D20E}"/>
              </a:ext>
            </a:extLst>
          </p:cNvPr>
          <p:cNvSpPr txBox="1"/>
          <p:nvPr/>
        </p:nvSpPr>
        <p:spPr>
          <a:xfrm>
            <a:off x="1991543" y="1292532"/>
            <a:ext cx="8208914" cy="461665"/>
          </a:xfrm>
          <a:prstGeom prst="rect">
            <a:avLst/>
          </a:prstGeom>
          <a:noFill/>
        </p:spPr>
        <p:txBody>
          <a:bodyPr wrap="none" rtlCol="0">
            <a:spAutoFit/>
          </a:bodyPr>
          <a:lstStyle/>
          <a:p>
            <a:r>
              <a:rPr lang="en-US" sz="2400" i="1" dirty="0">
                <a:solidFill>
                  <a:schemeClr val="tx1">
                    <a:lumMod val="75000"/>
                    <a:lumOff val="25000"/>
                  </a:schemeClr>
                </a:solidFill>
                <a:latin typeface="Arial" panose="020B0604020202020204" pitchFamily="34" charset="0"/>
                <a:cs typeface="Arial" panose="020B0604020202020204" pitchFamily="34" charset="0"/>
              </a:rPr>
              <a:t>During Annual Conference (for Registered Attendees Only)</a:t>
            </a:r>
          </a:p>
        </p:txBody>
      </p:sp>
    </p:spTree>
    <p:extLst>
      <p:ext uri="{BB962C8B-B14F-4D97-AF65-F5344CB8AC3E}">
        <p14:creationId xmlns:p14="http://schemas.microsoft.com/office/powerpoint/2010/main" val="329432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1C494-9474-4565-8D93-718A9AF51247}"/>
              </a:ext>
            </a:extLst>
          </p:cNvPr>
          <p:cNvSpPr>
            <a:spLocks noGrp="1"/>
          </p:cNvSpPr>
          <p:nvPr>
            <p:ph type="title"/>
          </p:nvPr>
        </p:nvSpPr>
        <p:spPr/>
        <p:txBody>
          <a:bodyPr/>
          <a:lstStyle/>
          <a:p>
            <a:r>
              <a:rPr lang="en-US" dirty="0"/>
              <a:t>Responsibilities</a:t>
            </a:r>
          </a:p>
        </p:txBody>
      </p:sp>
      <p:sp>
        <p:nvSpPr>
          <p:cNvPr id="3" name="Content Placeholder 2">
            <a:extLst>
              <a:ext uri="{FF2B5EF4-FFF2-40B4-BE49-F238E27FC236}">
                <a16:creationId xmlns:a16="http://schemas.microsoft.com/office/drawing/2014/main" id="{5B91A8E1-8FF8-4639-8311-8B22778E17F5}"/>
              </a:ext>
            </a:extLst>
          </p:cNvPr>
          <p:cNvSpPr>
            <a:spLocks noGrp="1"/>
          </p:cNvSpPr>
          <p:nvPr>
            <p:ph idx="1"/>
          </p:nvPr>
        </p:nvSpPr>
        <p:spPr>
          <a:xfrm>
            <a:off x="283780" y="1848104"/>
            <a:ext cx="3987432" cy="4270686"/>
          </a:xfrm>
        </p:spPr>
        <p:txBody>
          <a:bodyPr>
            <a:normAutofit/>
          </a:bodyPr>
          <a:lstStyle/>
          <a:p>
            <a:pPr marL="0" indent="0" algn="ctr">
              <a:buNone/>
            </a:pPr>
            <a:r>
              <a:rPr lang="en-US" sz="2400" u="sng" dirty="0"/>
              <a:t>Submitting Author</a:t>
            </a:r>
          </a:p>
          <a:p>
            <a:r>
              <a:rPr lang="en-US" sz="2000" dirty="0"/>
              <a:t>Approve final technical review</a:t>
            </a:r>
          </a:p>
          <a:p>
            <a:r>
              <a:rPr lang="en-US" sz="2000" dirty="0"/>
              <a:t>Participate in process evaluation</a:t>
            </a:r>
          </a:p>
          <a:p>
            <a:r>
              <a:rPr lang="en-US" sz="2000" dirty="0"/>
              <a:t>Follow-up on agency responses, as needed</a:t>
            </a:r>
          </a:p>
          <a:p>
            <a:r>
              <a:rPr lang="en-US" sz="2000" dirty="0"/>
              <a:t>Provide update(s) to National Office on implementation (TBD)</a:t>
            </a:r>
          </a:p>
          <a:p>
            <a:r>
              <a:rPr lang="en-US" sz="2000" dirty="0"/>
              <a:t>Answer questions received; coordinate with co-authors and SMEs, as necessary</a:t>
            </a:r>
          </a:p>
        </p:txBody>
      </p:sp>
      <p:sp>
        <p:nvSpPr>
          <p:cNvPr id="4" name="Content Placeholder 2">
            <a:extLst>
              <a:ext uri="{FF2B5EF4-FFF2-40B4-BE49-F238E27FC236}">
                <a16:creationId xmlns:a16="http://schemas.microsoft.com/office/drawing/2014/main" id="{21F30FF2-C652-4993-AE16-83D7CB7C05B2}"/>
              </a:ext>
            </a:extLst>
          </p:cNvPr>
          <p:cNvSpPr txBox="1">
            <a:spLocks/>
          </p:cNvSpPr>
          <p:nvPr/>
        </p:nvSpPr>
        <p:spPr>
          <a:xfrm>
            <a:off x="4271212" y="1848104"/>
            <a:ext cx="3987432" cy="42706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u="sng" dirty="0"/>
              <a:t>Co-Author(s)</a:t>
            </a:r>
          </a:p>
          <a:p>
            <a:r>
              <a:rPr lang="en-US" sz="2000" dirty="0"/>
              <a:t>Direct questions received to submitting author</a:t>
            </a:r>
          </a:p>
        </p:txBody>
      </p:sp>
      <p:sp>
        <p:nvSpPr>
          <p:cNvPr id="5" name="Content Placeholder 2">
            <a:extLst>
              <a:ext uri="{FF2B5EF4-FFF2-40B4-BE49-F238E27FC236}">
                <a16:creationId xmlns:a16="http://schemas.microsoft.com/office/drawing/2014/main" id="{C814D46C-CA78-414E-A807-A5DE96200EE9}"/>
              </a:ext>
            </a:extLst>
          </p:cNvPr>
          <p:cNvSpPr txBox="1">
            <a:spLocks/>
          </p:cNvSpPr>
          <p:nvPr/>
        </p:nvSpPr>
        <p:spPr>
          <a:xfrm>
            <a:off x="8258644" y="1848104"/>
            <a:ext cx="3987432" cy="42706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u="sng" dirty="0"/>
              <a:t>CDC SME(s)</a:t>
            </a:r>
          </a:p>
          <a:p>
            <a:r>
              <a:rPr lang="en-US" sz="2000" dirty="0"/>
              <a:t>May provide response to agency concurrence letter</a:t>
            </a:r>
          </a:p>
          <a:p>
            <a:r>
              <a:rPr lang="en-US" sz="2000" dirty="0"/>
              <a:t>May review NNDSS case definition (led by CDC NNDSS team)</a:t>
            </a:r>
          </a:p>
          <a:p>
            <a:r>
              <a:rPr lang="en-US" sz="2000" dirty="0"/>
              <a:t>Direct questions received to submitting author or coordinate responses to questions</a:t>
            </a:r>
          </a:p>
        </p:txBody>
      </p:sp>
      <p:sp>
        <p:nvSpPr>
          <p:cNvPr id="6" name="TextBox 5">
            <a:extLst>
              <a:ext uri="{FF2B5EF4-FFF2-40B4-BE49-F238E27FC236}">
                <a16:creationId xmlns:a16="http://schemas.microsoft.com/office/drawing/2014/main" id="{B3440077-1052-4680-ADEC-01CC0B84D20E}"/>
              </a:ext>
            </a:extLst>
          </p:cNvPr>
          <p:cNvSpPr txBox="1"/>
          <p:nvPr/>
        </p:nvSpPr>
        <p:spPr>
          <a:xfrm>
            <a:off x="5202874" y="1292532"/>
            <a:ext cx="2124108" cy="461665"/>
          </a:xfrm>
          <a:prstGeom prst="rect">
            <a:avLst/>
          </a:prstGeom>
          <a:noFill/>
        </p:spPr>
        <p:txBody>
          <a:bodyPr wrap="none" rtlCol="0">
            <a:spAutoFit/>
          </a:bodyPr>
          <a:lstStyle/>
          <a:p>
            <a:r>
              <a:rPr lang="en-US" sz="2400" i="1" dirty="0">
                <a:solidFill>
                  <a:schemeClr val="tx1">
                    <a:lumMod val="75000"/>
                    <a:lumOff val="25000"/>
                  </a:schemeClr>
                </a:solidFill>
                <a:latin typeface="Arial" panose="020B0604020202020204" pitchFamily="34" charset="0"/>
                <a:cs typeface="Arial" panose="020B0604020202020204" pitchFamily="34" charset="0"/>
              </a:rPr>
              <a:t>After Approval</a:t>
            </a:r>
          </a:p>
        </p:txBody>
      </p:sp>
    </p:spTree>
    <p:extLst>
      <p:ext uri="{BB962C8B-B14F-4D97-AF65-F5344CB8AC3E}">
        <p14:creationId xmlns:p14="http://schemas.microsoft.com/office/powerpoint/2010/main" val="155096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B2D87-FE4B-404F-BBFB-6199928055E9}"/>
              </a:ext>
            </a:extLst>
          </p:cNvPr>
          <p:cNvSpPr>
            <a:spLocks noGrp="1"/>
          </p:cNvSpPr>
          <p:nvPr>
            <p:ph type="title"/>
          </p:nvPr>
        </p:nvSpPr>
        <p:spPr/>
        <p:txBody>
          <a:bodyPr/>
          <a:lstStyle/>
          <a:p>
            <a:r>
              <a:rPr lang="en-US" dirty="0"/>
              <a:t>Tips</a:t>
            </a:r>
          </a:p>
        </p:txBody>
      </p:sp>
      <p:sp>
        <p:nvSpPr>
          <p:cNvPr id="3" name="Content Placeholder 2">
            <a:extLst>
              <a:ext uri="{FF2B5EF4-FFF2-40B4-BE49-F238E27FC236}">
                <a16:creationId xmlns:a16="http://schemas.microsoft.com/office/drawing/2014/main" id="{3A93D8F0-28AE-4AA9-85AD-B2018139331C}"/>
              </a:ext>
            </a:extLst>
          </p:cNvPr>
          <p:cNvSpPr>
            <a:spLocks noGrp="1"/>
          </p:cNvSpPr>
          <p:nvPr>
            <p:ph idx="1"/>
          </p:nvPr>
        </p:nvSpPr>
        <p:spPr>
          <a:xfrm>
            <a:off x="283779" y="1327355"/>
            <a:ext cx="11627913" cy="4490641"/>
          </a:xfrm>
        </p:spPr>
        <p:txBody>
          <a:bodyPr>
            <a:normAutofit fontScale="92500" lnSpcReduction="10000"/>
          </a:bodyPr>
          <a:lstStyle/>
          <a:p>
            <a:r>
              <a:rPr lang="en-US" sz="2400" dirty="0"/>
              <a:t>Development (and vetting) is iterative process: revise, rinse, repeat!</a:t>
            </a:r>
          </a:p>
          <a:p>
            <a:pPr lvl="1"/>
            <a:r>
              <a:rPr lang="en-US" sz="2000" dirty="0"/>
              <a:t>It can be helpful to report out to and solicit feedback from many different CSTE groups and partners</a:t>
            </a:r>
          </a:p>
          <a:p>
            <a:pPr lvl="1"/>
            <a:r>
              <a:rPr lang="en-US" sz="2000" dirty="0"/>
              <a:t>For standardized surveillance, state examples of case definitions can provide a great springboard for discussion</a:t>
            </a:r>
          </a:p>
          <a:p>
            <a:r>
              <a:rPr lang="en-US" sz="2400" dirty="0"/>
              <a:t>Document discussions that lead to important decisions:</a:t>
            </a:r>
          </a:p>
          <a:p>
            <a:pPr lvl="1"/>
            <a:r>
              <a:rPr lang="en-US" sz="2000" dirty="0"/>
              <a:t>Conversations can often become circular</a:t>
            </a:r>
          </a:p>
          <a:p>
            <a:pPr lvl="1"/>
            <a:r>
              <a:rPr lang="en-US" sz="2000" dirty="0"/>
              <a:t>Workgroup call notes or, at a minimum, a few notes on decision logic can prevent déjà vu</a:t>
            </a:r>
          </a:p>
          <a:p>
            <a:r>
              <a:rPr lang="en-US" sz="2400" dirty="0"/>
              <a:t>Don’t wait until the end to complete the Technical Supplement</a:t>
            </a:r>
          </a:p>
          <a:p>
            <a:pPr lvl="1"/>
            <a:r>
              <a:rPr lang="en-US" sz="2000" dirty="0"/>
              <a:t>Technical supplement tables = machine-processable representation with logic statements</a:t>
            </a:r>
          </a:p>
          <a:p>
            <a:pPr lvl="1"/>
            <a:r>
              <a:rPr lang="en-US" sz="2000" dirty="0"/>
              <a:t>Critical to ensure narrative and tables match (and make sense) </a:t>
            </a:r>
          </a:p>
          <a:p>
            <a:r>
              <a:rPr lang="en-US" sz="2400" dirty="0"/>
              <a:t>Don’t forget to rely on each other</a:t>
            </a:r>
          </a:p>
          <a:p>
            <a:r>
              <a:rPr lang="en-US" sz="2400" dirty="0"/>
              <a:t>Don’t wait to ask for help</a:t>
            </a:r>
          </a:p>
          <a:p>
            <a:pPr lvl="1"/>
            <a:r>
              <a:rPr lang="en-US" sz="2000" dirty="0">
                <a:hlinkClick r:id="rId3"/>
              </a:rPr>
              <a:t>positionstatements@cste.org</a:t>
            </a:r>
            <a:r>
              <a:rPr lang="en-US" sz="2000" dirty="0"/>
              <a:t> (CC </a:t>
            </a:r>
            <a:r>
              <a:rPr lang="en-US" sz="2000" dirty="0">
                <a:hlinkClick r:id="rId4"/>
              </a:rPr>
              <a:t>mlichtenstein@cste.org</a:t>
            </a:r>
            <a:r>
              <a:rPr lang="en-US" sz="2000" dirty="0"/>
              <a:t>) </a:t>
            </a:r>
          </a:p>
          <a:p>
            <a:endParaRPr lang="en-US" sz="2400" dirty="0"/>
          </a:p>
        </p:txBody>
      </p:sp>
      <p:grpSp>
        <p:nvGrpSpPr>
          <p:cNvPr id="8" name="Group 7">
            <a:extLst>
              <a:ext uri="{FF2B5EF4-FFF2-40B4-BE49-F238E27FC236}">
                <a16:creationId xmlns:a16="http://schemas.microsoft.com/office/drawing/2014/main" id="{358CE14D-91A4-4D4E-9D03-7DB801D4A137}"/>
              </a:ext>
            </a:extLst>
          </p:cNvPr>
          <p:cNvGrpSpPr/>
          <p:nvPr/>
        </p:nvGrpSpPr>
        <p:grpSpPr>
          <a:xfrm>
            <a:off x="6393427" y="5479540"/>
            <a:ext cx="5675059" cy="824391"/>
            <a:chOff x="2897727" y="5295942"/>
            <a:chExt cx="7166493" cy="1074080"/>
          </a:xfrm>
        </p:grpSpPr>
        <p:pic>
          <p:nvPicPr>
            <p:cNvPr id="4" name="Graphic 3" descr="Crawl">
              <a:extLst>
                <a:ext uri="{FF2B5EF4-FFF2-40B4-BE49-F238E27FC236}">
                  <a16:creationId xmlns:a16="http://schemas.microsoft.com/office/drawing/2014/main" id="{3FC23627-872B-4230-9AD3-F999C1B9291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97727" y="5455622"/>
              <a:ext cx="914400" cy="914400"/>
            </a:xfrm>
            <a:prstGeom prst="rect">
              <a:avLst/>
            </a:prstGeom>
          </p:spPr>
        </p:pic>
        <p:pic>
          <p:nvPicPr>
            <p:cNvPr id="5" name="Graphic 4" descr="Walk">
              <a:extLst>
                <a:ext uri="{FF2B5EF4-FFF2-40B4-BE49-F238E27FC236}">
                  <a16:creationId xmlns:a16="http://schemas.microsoft.com/office/drawing/2014/main" id="{E93CA06B-066D-471E-B5BA-F3290C69FE4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981758" y="5310690"/>
              <a:ext cx="914400" cy="914400"/>
            </a:xfrm>
            <a:prstGeom prst="rect">
              <a:avLst/>
            </a:prstGeom>
          </p:spPr>
        </p:pic>
        <p:pic>
          <p:nvPicPr>
            <p:cNvPr id="6" name="Graphic 5" descr="Run">
              <a:extLst>
                <a:ext uri="{FF2B5EF4-FFF2-40B4-BE49-F238E27FC236}">
                  <a16:creationId xmlns:a16="http://schemas.microsoft.com/office/drawing/2014/main" id="{422B2BB5-C56A-446E-A81A-C08E578F484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65789" y="5314633"/>
              <a:ext cx="914400" cy="914400"/>
            </a:xfrm>
            <a:prstGeom prst="rect">
              <a:avLst/>
            </a:prstGeom>
          </p:spPr>
        </p:pic>
        <p:pic>
          <p:nvPicPr>
            <p:cNvPr id="7" name="Graphic 6" descr="Lecturer">
              <a:extLst>
                <a:ext uri="{FF2B5EF4-FFF2-40B4-BE49-F238E27FC236}">
                  <a16:creationId xmlns:a16="http://schemas.microsoft.com/office/drawing/2014/main" id="{3D12CAA3-43F9-49CC-952F-A67767A8E93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149820" y="5295942"/>
              <a:ext cx="914400" cy="914400"/>
            </a:xfrm>
            <a:prstGeom prst="rect">
              <a:avLst/>
            </a:prstGeom>
          </p:spPr>
        </p:pic>
      </p:grpSp>
    </p:spTree>
    <p:extLst>
      <p:ext uri="{BB962C8B-B14F-4D97-AF65-F5344CB8AC3E}">
        <p14:creationId xmlns:p14="http://schemas.microsoft.com/office/powerpoint/2010/main" val="3743485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19ACEF-BEC7-4C47-B4EB-DCD36D9C7C48}"/>
              </a:ext>
            </a:extLst>
          </p:cNvPr>
          <p:cNvSpPr>
            <a:spLocks noGrp="1"/>
          </p:cNvSpPr>
          <p:nvPr>
            <p:ph type="body" sz="quarter" idx="10"/>
          </p:nvPr>
        </p:nvSpPr>
        <p:spPr>
          <a:xfrm>
            <a:off x="6390167" y="3977640"/>
            <a:ext cx="5421120" cy="2481525"/>
          </a:xfrm>
        </p:spPr>
        <p:txBody>
          <a:bodyPr>
            <a:noAutofit/>
          </a:bodyPr>
          <a:lstStyle/>
          <a:p>
            <a:r>
              <a:rPr lang="en-US" sz="2400" b="1" dirty="0"/>
              <a:t>CSTE National Office</a:t>
            </a:r>
            <a:br>
              <a:rPr lang="en-US" dirty="0"/>
            </a:br>
            <a:r>
              <a:rPr lang="en-US" sz="1800" dirty="0"/>
              <a:t>2635 Century Parkway NE, Suite 700</a:t>
            </a:r>
            <a:br>
              <a:rPr lang="en-US" sz="1800" dirty="0"/>
            </a:br>
            <a:r>
              <a:rPr lang="en-US" sz="1800" dirty="0"/>
              <a:t>Atlanta, Georgia 30345</a:t>
            </a:r>
          </a:p>
          <a:p>
            <a:endParaRPr lang="en-US" sz="1800" dirty="0"/>
          </a:p>
          <a:p>
            <a:r>
              <a:rPr lang="en-US" sz="1800" dirty="0"/>
              <a:t>770.458.3811</a:t>
            </a:r>
          </a:p>
          <a:p>
            <a:r>
              <a:rPr lang="en-US" sz="1800" dirty="0"/>
              <a:t>770.458.8516</a:t>
            </a:r>
          </a:p>
          <a:p>
            <a:r>
              <a:rPr lang="en-US" dirty="0"/>
              <a:t>positionstatements</a:t>
            </a:r>
            <a:r>
              <a:rPr lang="en-US" sz="1800" dirty="0"/>
              <a:t>@cste.org</a:t>
            </a:r>
          </a:p>
        </p:txBody>
      </p:sp>
      <p:pic>
        <p:nvPicPr>
          <p:cNvPr id="3" name="Picture 2" descr="F.eps">
            <a:extLst>
              <a:ext uri="{FF2B5EF4-FFF2-40B4-BE49-F238E27FC236}">
                <a16:creationId xmlns:a16="http://schemas.microsoft.com/office/drawing/2014/main" id="{77DFF183-24FD-DB40-9A7B-769547BFD5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36455" y="5820685"/>
            <a:ext cx="225145" cy="259783"/>
          </a:xfrm>
          <a:prstGeom prst="rect">
            <a:avLst/>
          </a:prstGeom>
        </p:spPr>
      </p:pic>
      <p:pic>
        <p:nvPicPr>
          <p:cNvPr id="4" name="Picture 3" descr="T.eps">
            <a:extLst>
              <a:ext uri="{FF2B5EF4-FFF2-40B4-BE49-F238E27FC236}">
                <a16:creationId xmlns:a16="http://schemas.microsoft.com/office/drawing/2014/main" id="{F9F20B2F-41C8-5E47-A86B-B6E0962F42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36454" y="5505958"/>
            <a:ext cx="225145" cy="259783"/>
          </a:xfrm>
          <a:prstGeom prst="rect">
            <a:avLst/>
          </a:prstGeom>
        </p:spPr>
      </p:pic>
    </p:spTree>
    <p:extLst>
      <p:ext uri="{BB962C8B-B14F-4D97-AF65-F5344CB8AC3E}">
        <p14:creationId xmlns:p14="http://schemas.microsoft.com/office/powerpoint/2010/main" val="1896305305"/>
      </p:ext>
    </p:extLst>
  </p:cSld>
  <p:clrMapOvr>
    <a:masterClrMapping/>
  </p:clrMapOvr>
</p:sld>
</file>

<file path=ppt/theme/theme1.xml><?xml version="1.0" encoding="utf-8"?>
<a:theme xmlns:a="http://schemas.openxmlformats.org/drawingml/2006/main" name="Office Theme">
  <a:themeElements>
    <a:clrScheme name="CSTE 1">
      <a:dk1>
        <a:srgbClr val="000000"/>
      </a:dk1>
      <a:lt1>
        <a:srgbClr val="FFFFFF"/>
      </a:lt1>
      <a:dk2>
        <a:srgbClr val="44546A"/>
      </a:dk2>
      <a:lt2>
        <a:srgbClr val="E7E6E6"/>
      </a:lt2>
      <a:accent1>
        <a:srgbClr val="7BADD3"/>
      </a:accent1>
      <a:accent2>
        <a:srgbClr val="002E6D"/>
      </a:accent2>
      <a:accent3>
        <a:srgbClr val="FCDC3E"/>
      </a:accent3>
      <a:accent4>
        <a:srgbClr val="C1C5C8"/>
      </a:accent4>
      <a:accent5>
        <a:srgbClr val="9E925E"/>
      </a:accent5>
      <a:accent6>
        <a:srgbClr val="EBE8E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PS Widescreen.potx" id="{C82FFE3B-A098-DB44-941D-3C9480B70F67}" vid="{A847E885-7BDB-FD4E-AA8C-EFE3B044E9B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CSTE PS Widescreen</Template>
  <TotalTime>856</TotalTime>
  <Words>1958</Words>
  <Application>Microsoft Office PowerPoint</Application>
  <PresentationFormat>Widescreen</PresentationFormat>
  <Paragraphs>201</Paragraphs>
  <Slides>15</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CSTE Position Statement Overview</vt:lpstr>
      <vt:lpstr>CSTE History</vt:lpstr>
      <vt:lpstr>Annual Process Overview</vt:lpstr>
      <vt:lpstr>Annual Process Overview</vt:lpstr>
      <vt:lpstr>Annual Process Steps</vt:lpstr>
      <vt:lpstr>2023 Timeline</vt:lpstr>
      <vt:lpstr>Authors vs. SMEs vs. Partners</vt:lpstr>
      <vt:lpstr>Authors vs. SMEs vs. Partners</vt:lpstr>
      <vt:lpstr>Authors vs. SMEs vs. Partners</vt:lpstr>
      <vt:lpstr>Responsibilities</vt:lpstr>
      <vt:lpstr>Responsibilities</vt:lpstr>
      <vt:lpstr>Responsibilities</vt:lpstr>
      <vt:lpstr>Responsibilities</vt:lpstr>
      <vt:lpstr>Tips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CSTE Position Statement Overview</dc:title>
  <dc:creator>Meredith Lichtenstein Cone</dc:creator>
  <cp:lastModifiedBy>Meredith Lichtenstien Cone</cp:lastModifiedBy>
  <cp:revision>5</cp:revision>
  <dcterms:created xsi:type="dcterms:W3CDTF">2021-09-23T12:33:24Z</dcterms:created>
  <dcterms:modified xsi:type="dcterms:W3CDTF">2022-07-11T19:13:29Z</dcterms:modified>
</cp:coreProperties>
</file>