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51" r:id="rId1"/>
  </p:sldMasterIdLst>
  <p:notesMasterIdLst>
    <p:notesMasterId r:id="rId3"/>
  </p:notesMasterIdLst>
  <p:handoutMasterIdLst>
    <p:handoutMasterId r:id="rId4"/>
  </p:handoutMasterIdLst>
  <p:sldIdLst>
    <p:sldId id="1131" r:id="rId2"/>
  </p:sldIdLst>
  <p:sldSz cx="10287000" cy="6858000" type="35mm"/>
  <p:notesSz cx="7026275" cy="93122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2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ulee" initials="JB" lastIdx="1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66"/>
    <a:srgbClr val="00CCFF"/>
    <a:srgbClr val="00FF00"/>
    <a:srgbClr val="FF9900"/>
    <a:srgbClr val="CC3300"/>
    <a:srgbClr val="009900"/>
    <a:srgbClr val="FFFF66"/>
    <a:srgbClr val="003399"/>
    <a:srgbClr val="7D6797"/>
    <a:srgbClr val="0000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003" autoAdjust="0"/>
    <p:restoredTop sz="94794" autoAdjust="0"/>
  </p:normalViewPr>
  <p:slideViewPr>
    <p:cSldViewPr>
      <p:cViewPr varScale="1">
        <p:scale>
          <a:sx n="88" d="100"/>
          <a:sy n="88" d="100"/>
        </p:scale>
        <p:origin x="734" y="36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-3210" y="-114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21" tIns="46410" rIns="92821" bIns="46410" numCol="1" anchor="t" anchorCtr="0" compatLnSpc="1">
            <a:prstTxWarp prst="textNoShape">
              <a:avLst/>
            </a:prstTxWarp>
          </a:bodyPr>
          <a:lstStyle>
            <a:lvl1pPr algn="l" defTabSz="92868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Paul A. Romitti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81450" y="0"/>
            <a:ext cx="30448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21" tIns="46410" rIns="92821" bIns="46410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806FCAAB-9BAB-4FFF-B16E-5080E3C9C979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7138"/>
            <a:ext cx="304482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21" tIns="46410" rIns="92821" bIns="46410" numCol="1" anchor="b" anchorCtr="0" compatLnSpc="1">
            <a:prstTxWarp prst="textNoShape">
              <a:avLst/>
            </a:prstTxWarp>
          </a:bodyPr>
          <a:lstStyle>
            <a:lvl1pPr algn="l" defTabSz="92868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Birth Defect Registries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81450" y="8847138"/>
            <a:ext cx="304482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21" tIns="46410" rIns="92821" bIns="46410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2277EE57-4A45-4877-80F8-18D736884F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3470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48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21" tIns="46410" rIns="92821" bIns="46410" numCol="1" anchor="t" anchorCtr="0" compatLnSpc="1">
            <a:prstTxWarp prst="textNoShape">
              <a:avLst/>
            </a:prstTxWarp>
          </a:bodyPr>
          <a:lstStyle>
            <a:lvl1pPr algn="l" defTabSz="92868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9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893763" y="698500"/>
            <a:ext cx="5238750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4363"/>
            <a:ext cx="5153025" cy="418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21" tIns="46410" rIns="92821" bIns="46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dt" idx="1"/>
          </p:nvPr>
        </p:nvSpPr>
        <p:spPr bwMode="auto">
          <a:xfrm>
            <a:off x="3981450" y="0"/>
            <a:ext cx="30448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21" tIns="46410" rIns="92821" bIns="46410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B4A83DD7-1A06-4970-A23E-87D6AC9D0F9C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7138"/>
            <a:ext cx="304482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21" tIns="46410" rIns="92821" bIns="46410" numCol="1" anchor="b" anchorCtr="0" compatLnSpc="1">
            <a:prstTxWarp prst="textNoShape">
              <a:avLst/>
            </a:prstTxWarp>
          </a:bodyPr>
          <a:lstStyle>
            <a:lvl1pPr algn="l" defTabSz="92868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1450" y="8847138"/>
            <a:ext cx="304482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21" tIns="46410" rIns="92821" bIns="46410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FA7B9A7D-B2D5-4E44-915C-C2F38F13B7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4660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E0E91-46F8-4A14-9CBC-878A5AD6B51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642DD-A393-4A99-986F-CED623C25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08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742950" indent="-285750">
              <a:buFont typeface="Arial Black" pitchFamily="34" charset="0"/>
              <a:buChar char="–"/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E0E91-46F8-4A14-9CBC-878A5AD6B51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642DD-A393-4A99-986F-CED623C25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092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4406901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E0E91-46F8-4A14-9CBC-878A5AD6B51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642DD-A393-4A99-986F-CED623C25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566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1600201"/>
            <a:ext cx="45434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9225" y="1600201"/>
            <a:ext cx="45434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E0E91-46F8-4A14-9CBC-878A5AD6B51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642DD-A393-4A99-986F-CED623C25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096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2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2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4" y="1535113"/>
            <a:ext cx="45469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4" y="2174875"/>
            <a:ext cx="45469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E0E91-46F8-4A14-9CBC-878A5AD6B51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642DD-A393-4A99-986F-CED623C25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188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E0E91-46F8-4A14-9CBC-878A5AD6B51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642DD-A393-4A99-986F-CED623C25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996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E0E91-46F8-4A14-9CBC-878A5AD6B51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642DD-A393-4A99-986F-CED623C25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958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3050"/>
            <a:ext cx="338435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273051"/>
            <a:ext cx="575071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1435101"/>
            <a:ext cx="338435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E0E91-46F8-4A14-9CBC-878A5AD6B51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642DD-A393-4A99-986F-CED623C25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684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E0E91-46F8-4A14-9CBC-878A5AD6B51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642DD-A393-4A99-986F-CED623C25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579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E0E91-46F8-4A14-9CBC-878A5AD6B51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642DD-A393-4A99-986F-CED623C25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89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8075" y="274639"/>
            <a:ext cx="2314575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274639"/>
            <a:ext cx="6772275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E0E91-46F8-4A14-9CBC-878A5AD6B51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642DD-A393-4A99-986F-CED623C25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62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9100" y="381000"/>
            <a:ext cx="952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9100" y="1524000"/>
            <a:ext cx="9448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E0E91-46F8-4A14-9CBC-878A5AD6B51D}" type="datetimeFigureOut">
              <a:rPr lang="en-US" smtClean="0"/>
              <a:t>9/1/2022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6356351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642DD-A393-4A99-986F-CED623C25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31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C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C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C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C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266700" y="381000"/>
            <a:ext cx="9829800" cy="1143000"/>
          </a:xfrm>
        </p:spPr>
        <p:txBody>
          <a:bodyPr>
            <a:normAutofit/>
          </a:bodyPr>
          <a:lstStyle/>
          <a:p>
            <a:r>
              <a:rPr lang="en-US" altLang="en-US" b="1" dirty="0">
                <a:cs typeface="Arial" charset="0"/>
              </a:rPr>
              <a:t>Surveillance Case Definitions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422957"/>
              </p:ext>
            </p:extLst>
          </p:nvPr>
        </p:nvGraphicFramePr>
        <p:xfrm>
          <a:off x="580430" y="1371601"/>
          <a:ext cx="9086850" cy="453255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892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7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79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79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274">
                <a:tc>
                  <a:txBody>
                    <a:bodyPr/>
                    <a:lstStyle/>
                    <a:p>
                      <a:r>
                        <a:rPr lang="en-US" sz="1600" dirty="0"/>
                        <a:t>Criteria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Possible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Probable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Definite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339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Signs/symptoms of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dystrophinopathy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2878" marR="102878" marT="45734" marB="45734" anchor="ctr"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C00000"/>
                          </a:solidFill>
                          <a:sym typeface="Wingdings"/>
                        </a:rPr>
                        <a:t>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C00000"/>
                          </a:solidFill>
                          <a:sym typeface="Wingdings"/>
                        </a:rPr>
                        <a:t>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C00000"/>
                          </a:solidFill>
                          <a:sym typeface="Wingdings"/>
                        </a:rPr>
                        <a:t>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>
                    <a:lnB w="9525" cap="flat" cmpd="sng" algn="ctr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52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rgbClr val="0099FF"/>
                          </a:solidFill>
                          <a:latin typeface="Arial" pitchFamily="34" charset="0"/>
                          <a:cs typeface="Arial" pitchFamily="34" charset="0"/>
                        </a:rPr>
                        <a:t>AND</a:t>
                      </a: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rgbClr val="0099FF"/>
                          </a:solidFill>
                          <a:latin typeface="Arial" pitchFamily="34" charset="0"/>
                          <a:cs typeface="Arial" pitchFamily="34" charset="0"/>
                        </a:rPr>
                        <a:t>AND</a:t>
                      </a: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rgbClr val="0099FF"/>
                          </a:solidFill>
                          <a:latin typeface="Arial" pitchFamily="34" charset="0"/>
                          <a:cs typeface="Arial" pitchFamily="34" charset="0"/>
                        </a:rPr>
                        <a:t>AND</a:t>
                      </a: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339"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Creatine</a:t>
                      </a:r>
                      <a:r>
                        <a:rPr lang="en-US" sz="16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Kinase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level&gt;5X</a:t>
                      </a:r>
                      <a:r>
                        <a:rPr lang="en-US" sz="16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Normal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C00000"/>
                          </a:solidFill>
                          <a:sym typeface="Wingdings"/>
                        </a:rPr>
                        <a:t>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C00000"/>
                          </a:solidFill>
                          <a:sym typeface="Wingdings"/>
                        </a:rPr>
                        <a:t>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C00000"/>
                          </a:solidFill>
                          <a:sym typeface="Wingdings"/>
                        </a:rPr>
                        <a:t>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952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rgbClr val="0099FF"/>
                          </a:solidFill>
                          <a:latin typeface="Arial" pitchFamily="34" charset="0"/>
                          <a:cs typeface="Arial" pitchFamily="34" charset="0"/>
                        </a:rPr>
                        <a:t>AND</a:t>
                      </a: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rgbClr val="0099FF"/>
                          </a:solidFill>
                          <a:latin typeface="Arial" pitchFamily="34" charset="0"/>
                          <a:cs typeface="Arial" pitchFamily="34" charset="0"/>
                        </a:rPr>
                        <a:t>AND</a:t>
                      </a: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226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Family history</a:t>
                      </a:r>
                      <a:r>
                        <a:rPr lang="en-US" sz="16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showing X-linked inheritance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C00000"/>
                          </a:solidFill>
                          <a:sym typeface="Wingdings"/>
                        </a:rPr>
                        <a:t>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C00000"/>
                          </a:solidFill>
                          <a:sym typeface="Wingdings"/>
                        </a:rPr>
                        <a:t>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952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rgbClr val="0099FF"/>
                          </a:solidFill>
                          <a:latin typeface="Arial" pitchFamily="34" charset="0"/>
                          <a:cs typeface="Arial" pitchFamily="34" charset="0"/>
                        </a:rPr>
                        <a:t>AND</a:t>
                      </a: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339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DNA analysis positive for mutation</a:t>
                      </a: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C00000"/>
                          </a:solidFill>
                          <a:sym typeface="Wingdings"/>
                        </a:rPr>
                        <a:t>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952"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rgbClr val="0099FF"/>
                          </a:solidFill>
                          <a:latin typeface="Arial" pitchFamily="34" charset="0"/>
                          <a:cs typeface="Arial" pitchFamily="34" charset="0"/>
                        </a:rPr>
                        <a:t>OR</a:t>
                      </a: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Muscle biopsy showing absent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dystrophin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C00000"/>
                          </a:solidFill>
                          <a:sym typeface="Wingdings"/>
                        </a:rPr>
                        <a:t></a:t>
                      </a:r>
                      <a:endParaRPr lang="en-US" sz="2400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02878" marR="102878" marT="45734" marB="45734" anchor="ctr">
                    <a:lnT w="9525" cap="flat" cmpd="sng" algn="ctr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7697" name="TextBox 4"/>
          <p:cNvSpPr txBox="1">
            <a:spLocks noChangeArrowheads="1"/>
          </p:cNvSpPr>
          <p:nvPr/>
        </p:nvSpPr>
        <p:spPr bwMode="auto">
          <a:xfrm>
            <a:off x="580430" y="6019800"/>
            <a:ext cx="90868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>
              <a:defRPr/>
            </a:pPr>
            <a:r>
              <a:rPr lang="en-US" sz="1200" dirty="0">
                <a:cs typeface="Arial" panose="020B0604020202020204" pitchFamily="34" charset="0"/>
              </a:rPr>
              <a:t>Affected Female, Asymptomatic, and Not DBMD</a:t>
            </a:r>
            <a:endParaRPr lang="en-US" sz="12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148192"/>
      </p:ext>
    </p:extLst>
  </p:cSld>
  <p:clrMapOvr>
    <a:masterClrMapping/>
  </p:clrMapOvr>
</p:sld>
</file>

<file path=ppt/theme/theme1.xml><?xml version="1.0" encoding="utf-8"?>
<a:theme xmlns:a="http://schemas.openxmlformats.org/drawingml/2006/main" name="Paul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Paul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Paul</Template>
  <TotalTime>12995</TotalTime>
  <Words>58</Words>
  <Application>Microsoft Office PowerPoint</Application>
  <PresentationFormat>35mm Slides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Times New Roman</vt:lpstr>
      <vt:lpstr>Wingdings</vt:lpstr>
      <vt:lpstr>Paul</vt:lpstr>
      <vt:lpstr>Surveillance Case Definitions</vt:lpstr>
    </vt:vector>
  </TitlesOfParts>
  <Company>The University of Iowa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Birth Defect Registries</dc:title>
  <dc:creator>Paul A. Romitti</dc:creator>
  <cp:lastModifiedBy>Stephanie Mcvicar</cp:lastModifiedBy>
  <cp:revision>958</cp:revision>
  <cp:lastPrinted>2000-03-30T23:32:04Z</cp:lastPrinted>
  <dcterms:created xsi:type="dcterms:W3CDTF">1999-09-16T18:58:38Z</dcterms:created>
  <dcterms:modified xsi:type="dcterms:W3CDTF">2022-09-01T20:13:31Z</dcterms:modified>
</cp:coreProperties>
</file>