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65" r:id="rId4"/>
    <p:sldId id="259" r:id="rId5"/>
    <p:sldId id="260" r:id="rId6"/>
    <p:sldId id="262" r:id="rId7"/>
    <p:sldId id="267" r:id="rId8"/>
    <p:sldId id="266" r:id="rId9"/>
    <p:sldId id="268" r:id="rId10"/>
    <p:sldId id="263" r:id="rId11"/>
    <p:sldId id="264" r:id="rId12"/>
    <p:sldId id="2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lmes, Carissa B. (CDC/ONDIEH/NCCDPHP)" initials="HCB(" lastIdx="5" clrIdx="0">
    <p:extLst>
      <p:ext uri="{19B8F6BF-5375-455C-9EA6-DF929625EA0E}">
        <p15:presenceInfo xmlns:p15="http://schemas.microsoft.com/office/powerpoint/2012/main" userId="S-1-5-21-1207783550-2075000910-922709458-2590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82598" autoAdjust="0"/>
  </p:normalViewPr>
  <p:slideViewPr>
    <p:cSldViewPr snapToGrid="0">
      <p:cViewPr varScale="1">
        <p:scale>
          <a:sx n="76" d="100"/>
          <a:sy n="76" d="100"/>
        </p:scale>
        <p:origin x="126"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DF5595-D71B-48AB-89FB-59000671CC12}" type="datetimeFigureOut">
              <a:rPr lang="en-US" smtClean="0"/>
              <a:t>5/3/2017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3C2D9B-03A0-4ACA-9ED6-AEA0AF15460E}" type="slidenum">
              <a:rPr lang="en-US" smtClean="0"/>
              <a:t>‹#›</a:t>
            </a:fld>
            <a:endParaRPr lang="en-US"/>
          </a:p>
        </p:txBody>
      </p:sp>
    </p:spTree>
    <p:extLst>
      <p:ext uri="{BB962C8B-B14F-4D97-AF65-F5344CB8AC3E}">
        <p14:creationId xmlns:p14="http://schemas.microsoft.com/office/powerpoint/2010/main" val="3662048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3C2D9B-03A0-4ACA-9ED6-AEA0AF15460E}" type="slidenum">
              <a:rPr lang="en-US" smtClean="0"/>
              <a:t>2</a:t>
            </a:fld>
            <a:endParaRPr lang="en-US"/>
          </a:p>
        </p:txBody>
      </p:sp>
    </p:spTree>
    <p:extLst>
      <p:ext uri="{BB962C8B-B14F-4D97-AF65-F5344CB8AC3E}">
        <p14:creationId xmlns:p14="http://schemas.microsoft.com/office/powerpoint/2010/main" val="1234490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is a Disease Reporting Regulation?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Location in the </a:t>
            </a:r>
            <a:r>
              <a:rPr lang="en-US" sz="1200" kern="1200" dirty="0" err="1" smtClean="0">
                <a:solidFill>
                  <a:schemeClr val="tx1"/>
                </a:solidFill>
                <a:effectLst/>
                <a:latin typeface="+mn-lt"/>
                <a:ea typeface="+mn-ea"/>
                <a:cs typeface="+mn-cs"/>
              </a:rPr>
              <a:t>Regs</a:t>
            </a:r>
            <a:r>
              <a:rPr lang="en-US" sz="1200" kern="1200" dirty="0" smtClean="0">
                <a:solidFill>
                  <a:schemeClr val="tx1"/>
                </a:solidFill>
                <a:effectLst/>
                <a:latin typeface="+mn-lt"/>
                <a:ea typeface="+mn-ea"/>
                <a:cs typeface="+mn-cs"/>
              </a:rPr>
              <a:t> where the authorities of the State Public Health Department’s Authorities are defined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Different than statutes in the way they</a:t>
            </a:r>
            <a:r>
              <a:rPr lang="en-US" sz="1200" kern="1200" baseline="0" dirty="0" smtClean="0">
                <a:solidFill>
                  <a:schemeClr val="tx1"/>
                </a:solidFill>
                <a:effectLst/>
                <a:latin typeface="+mn-lt"/>
                <a:ea typeface="+mn-ea"/>
                <a:cs typeface="+mn-cs"/>
              </a:rPr>
              <a:t> are promulgated- both have the force of law</a:t>
            </a:r>
          </a:p>
          <a:p>
            <a:pPr marL="628650" lvl="1" indent="-171450">
              <a:buFont typeface="Arial" panose="020B0604020202020204" pitchFamily="34" charset="0"/>
              <a:buChar char="•"/>
            </a:pPr>
            <a:r>
              <a:rPr lang="en-US" sz="1200" kern="1200" baseline="0" dirty="0" smtClean="0">
                <a:solidFill>
                  <a:schemeClr val="tx1"/>
                </a:solidFill>
                <a:effectLst/>
                <a:latin typeface="+mn-lt"/>
                <a:ea typeface="+mn-ea"/>
                <a:cs typeface="+mn-cs"/>
              </a:rPr>
              <a:t>Statutes passed by legislators, and give agencies the power to pass their legislation in regulations</a:t>
            </a:r>
          </a:p>
          <a:p>
            <a:pPr marL="628650" lvl="1" indent="-171450">
              <a:buFont typeface="Arial" panose="020B0604020202020204" pitchFamily="34" charset="0"/>
              <a:buChar char="•"/>
            </a:pPr>
            <a:r>
              <a:rPr lang="en-US" sz="1200" kern="1200" baseline="0" dirty="0" smtClean="0">
                <a:solidFill>
                  <a:schemeClr val="tx1"/>
                </a:solidFill>
                <a:effectLst/>
                <a:latin typeface="+mn-lt"/>
                <a:ea typeface="+mn-ea"/>
                <a:cs typeface="+mn-cs"/>
              </a:rPr>
              <a:t>Regulations passed by the agencies, so they contain more detail</a:t>
            </a:r>
          </a:p>
          <a:p>
            <a:pPr marL="0" lvl="0" indent="0">
              <a:buFont typeface="Arial" panose="020B0604020202020204" pitchFamily="34" charset="0"/>
              <a:buNone/>
            </a:pPr>
            <a:endParaRPr lang="en-US" sz="1200" kern="1200" baseline="0" dirty="0" smtClean="0">
              <a:solidFill>
                <a:schemeClr val="tx1"/>
              </a:solidFill>
              <a:effectLst/>
              <a:latin typeface="+mn-lt"/>
              <a:ea typeface="+mn-ea"/>
              <a:cs typeface="+mn-cs"/>
            </a:endParaRPr>
          </a:p>
          <a:p>
            <a:pPr marL="0" lvl="0" indent="0">
              <a:buFont typeface="Arial" panose="020B0604020202020204" pitchFamily="34" charset="0"/>
              <a:buNone/>
            </a:pPr>
            <a:r>
              <a:rPr lang="en-US" sz="1200" kern="1200" baseline="0" dirty="0" smtClean="0">
                <a:solidFill>
                  <a:schemeClr val="tx1"/>
                </a:solidFill>
                <a:effectLst/>
                <a:latin typeface="+mn-lt"/>
                <a:ea typeface="+mn-ea"/>
                <a:cs typeface="+mn-cs"/>
              </a:rPr>
              <a:t>PDFs can/will be organized and hopefully given to ASTHO for fuller context </a:t>
            </a:r>
          </a:p>
          <a:p>
            <a:pPr lvl="0"/>
            <a:endParaRPr lang="en-US" sz="1200" kern="1200" baseline="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Note: some states have integrated their HAI legislation into their disease reporting </a:t>
            </a:r>
            <a:r>
              <a:rPr lang="en-US" sz="1200" kern="1200" dirty="0" err="1" smtClean="0">
                <a:solidFill>
                  <a:schemeClr val="tx1"/>
                </a:solidFill>
                <a:effectLst/>
                <a:latin typeface="+mn-lt"/>
                <a:ea typeface="+mn-ea"/>
                <a:cs typeface="+mn-cs"/>
              </a:rPr>
              <a:t>regs</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For some which did not, I checked their HAI legislation, and did not usually find outbreak as a topic/term.</a:t>
            </a:r>
          </a:p>
          <a:p>
            <a:endParaRPr lang="en-US" dirty="0"/>
          </a:p>
        </p:txBody>
      </p:sp>
      <p:sp>
        <p:nvSpPr>
          <p:cNvPr id="4" name="Slide Number Placeholder 3"/>
          <p:cNvSpPr>
            <a:spLocks noGrp="1"/>
          </p:cNvSpPr>
          <p:nvPr>
            <p:ph type="sldNum" sz="quarter" idx="10"/>
          </p:nvPr>
        </p:nvSpPr>
        <p:spPr/>
        <p:txBody>
          <a:bodyPr/>
          <a:lstStyle/>
          <a:p>
            <a:fld id="{143C2D9B-03A0-4ACA-9ED6-AEA0AF15460E}" type="slidenum">
              <a:rPr lang="en-US" smtClean="0"/>
              <a:t>4</a:t>
            </a:fld>
            <a:endParaRPr lang="en-US"/>
          </a:p>
        </p:txBody>
      </p:sp>
    </p:spTree>
    <p:extLst>
      <p:ext uri="{BB962C8B-B14F-4D97-AF65-F5344CB8AC3E}">
        <p14:creationId xmlns:p14="http://schemas.microsoft.com/office/powerpoint/2010/main" val="865878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Montana had a regulation on gastroenteritis outbreak reporting </a:t>
            </a:r>
          </a:p>
          <a:p>
            <a:endParaRPr lang="en-US" dirty="0"/>
          </a:p>
        </p:txBody>
      </p:sp>
      <p:sp>
        <p:nvSpPr>
          <p:cNvPr id="4" name="Slide Number Placeholder 3"/>
          <p:cNvSpPr>
            <a:spLocks noGrp="1"/>
          </p:cNvSpPr>
          <p:nvPr>
            <p:ph type="sldNum" sz="quarter" idx="10"/>
          </p:nvPr>
        </p:nvSpPr>
        <p:spPr/>
        <p:txBody>
          <a:bodyPr/>
          <a:lstStyle/>
          <a:p>
            <a:fld id="{143C2D9B-03A0-4ACA-9ED6-AEA0AF15460E}" type="slidenum">
              <a:rPr lang="en-US" smtClean="0"/>
              <a:t>5</a:t>
            </a:fld>
            <a:endParaRPr lang="en-US"/>
          </a:p>
        </p:txBody>
      </p:sp>
    </p:spTree>
    <p:extLst>
      <p:ext uri="{BB962C8B-B14F-4D97-AF65-F5344CB8AC3E}">
        <p14:creationId xmlns:p14="http://schemas.microsoft.com/office/powerpoint/2010/main" val="748081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Note: nosocomial outbreaks were not defined, however distinguished from Foodborne and Waterborne outbreaks that were required to be reported separately</a:t>
            </a:r>
          </a:p>
          <a:p>
            <a:endParaRPr lang="en-US" dirty="0" smtClean="0"/>
          </a:p>
          <a:p>
            <a:r>
              <a:rPr lang="en-US" dirty="0" smtClean="0"/>
              <a:t>North Dakota, Eff date</a:t>
            </a:r>
            <a:r>
              <a:rPr lang="en-US" baseline="0" dirty="0" smtClean="0"/>
              <a:t> was Jan 1, 2011  - BUT – looking at regulatory history, it appears this language was in the previous version of the reg. And unfortunately, I don’t have access to previous </a:t>
            </a:r>
            <a:r>
              <a:rPr lang="en-US" baseline="0" dirty="0" err="1" smtClean="0"/>
              <a:t>regs</a:t>
            </a:r>
            <a:r>
              <a:rPr lang="en-US" baseline="0" dirty="0" smtClean="0"/>
              <a:t> in Westlaw.</a:t>
            </a:r>
          </a:p>
          <a:p>
            <a:endParaRPr lang="en-US" baseline="0" dirty="0" smtClean="0"/>
          </a:p>
          <a:p>
            <a:r>
              <a:rPr lang="en-US" baseline="0" dirty="0" smtClean="0"/>
              <a:t>Utah, outbreak language has been in 2012 update (oldest I could find) – eff date June 15, 2012</a:t>
            </a:r>
          </a:p>
          <a:p>
            <a:r>
              <a:rPr lang="en-US" b="1" dirty="0" smtClean="0"/>
              <a:t>Utah</a:t>
            </a:r>
          </a:p>
          <a:p>
            <a:pPr marL="171450" indent="-171450">
              <a:buFont typeface="Arial" panose="020B0604020202020204" pitchFamily="34" charset="0"/>
              <a:buChar char="•"/>
            </a:pPr>
            <a:r>
              <a:rPr lang="en-US" dirty="0" smtClean="0"/>
              <a:t>U.A.C. R386-702. Communicable Disease Rule.</a:t>
            </a:r>
          </a:p>
          <a:p>
            <a:pPr marL="171450" indent="-171450">
              <a:buFont typeface="Arial" panose="020B0604020202020204" pitchFamily="34" charset="0"/>
              <a:buChar char="•"/>
            </a:pPr>
            <a:r>
              <a:rPr lang="en-US" i="1" dirty="0" smtClean="0"/>
              <a:t>(</a:t>
            </a:r>
            <a:r>
              <a:rPr lang="en-US" i="1" dirty="0" err="1" smtClean="0"/>
              <a:t>cccc</a:t>
            </a:r>
            <a:r>
              <a:rPr lang="en-US" i="1" dirty="0" smtClean="0"/>
              <a:t>) Any outbreak, epidemic, or unusual or increased occurrence of any illness that may indicate an outbreak or epidemic. This includes suspected or confirmed outbreaks of foodborne disease, waterborne disease, meningitis, encephalitis, disease caused by antimicrobial resistant organisms, any infection that may indicate a bioterrorism event, or of any infection that may indicate a public health hazard.</a:t>
            </a:r>
          </a:p>
          <a:p>
            <a:endParaRPr lang="en-US" dirty="0" smtClean="0"/>
          </a:p>
          <a:p>
            <a:r>
              <a:rPr lang="en-US" b="1" dirty="0" smtClean="0"/>
              <a:t>Virginia</a:t>
            </a:r>
          </a:p>
          <a:p>
            <a:r>
              <a:rPr lang="en-US" sz="1200" kern="1200" dirty="0" smtClean="0">
                <a:solidFill>
                  <a:schemeClr val="tx1"/>
                </a:solidFill>
                <a:effectLst/>
                <a:latin typeface="+mn-lt"/>
                <a:ea typeface="+mn-ea"/>
                <a:cs typeface="+mn-cs"/>
              </a:rPr>
              <a:t>Conditions identified by an asterisk (*) require immediate communication to the local health department by the most rapid means available upon suspicion or confirmation, as defined in subsection C of this section. Other conditions should be reported within three days of suspected or confirmed diagnosis.</a:t>
            </a:r>
          </a:p>
          <a:p>
            <a:r>
              <a:rPr lang="en-US" sz="1200" kern="1200" dirty="0" smtClean="0">
                <a:solidFill>
                  <a:schemeClr val="tx1"/>
                </a:solidFill>
                <a:effectLst/>
                <a:latin typeface="+mn-lt"/>
                <a:ea typeface="+mn-ea"/>
                <a:cs typeface="+mn-cs"/>
              </a:rPr>
              <a:t>*Outbreaks, all (including but not limited to foodborne, healthcare-associated, occupational, toxic substance-related,</a:t>
            </a:r>
          </a:p>
          <a:p>
            <a:r>
              <a:rPr lang="en-US" sz="1200" kern="1200" dirty="0" smtClean="0">
                <a:solidFill>
                  <a:schemeClr val="tx1"/>
                </a:solidFill>
                <a:effectLst/>
                <a:latin typeface="+mn-lt"/>
                <a:ea typeface="+mn-ea"/>
                <a:cs typeface="+mn-cs"/>
              </a:rPr>
              <a:t>and waterborne)</a:t>
            </a:r>
            <a:endParaRPr lang="en-US" dirty="0" smtClean="0"/>
          </a:p>
          <a:p>
            <a:endParaRPr lang="en-US" dirty="0"/>
          </a:p>
        </p:txBody>
      </p:sp>
      <p:sp>
        <p:nvSpPr>
          <p:cNvPr id="4" name="Slide Number Placeholder 3"/>
          <p:cNvSpPr>
            <a:spLocks noGrp="1"/>
          </p:cNvSpPr>
          <p:nvPr>
            <p:ph type="sldNum" sz="quarter" idx="10"/>
          </p:nvPr>
        </p:nvSpPr>
        <p:spPr/>
        <p:txBody>
          <a:bodyPr/>
          <a:lstStyle/>
          <a:p>
            <a:fld id="{143C2D9B-03A0-4ACA-9ED6-AEA0AF15460E}" type="slidenum">
              <a:rPr lang="en-US" smtClean="0"/>
              <a:t>9</a:t>
            </a:fld>
            <a:endParaRPr lang="en-US"/>
          </a:p>
        </p:txBody>
      </p:sp>
    </p:spTree>
    <p:extLst>
      <p:ext uri="{BB962C8B-B14F-4D97-AF65-F5344CB8AC3E}">
        <p14:creationId xmlns:p14="http://schemas.microsoft.com/office/powerpoint/2010/main" val="2047368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define outbreak</a:t>
            </a:r>
            <a:r>
              <a:rPr lang="en-US" baseline="0" dirty="0" smtClean="0"/>
              <a:t> or other term</a:t>
            </a:r>
            <a:endParaRPr lang="en-US" dirty="0" smtClean="0"/>
          </a:p>
          <a:p>
            <a:endParaRPr lang="en-US" dirty="0" smtClean="0"/>
          </a:p>
          <a:p>
            <a:r>
              <a:rPr lang="en-US" dirty="0" smtClean="0"/>
              <a:t>Note- </a:t>
            </a:r>
            <a:r>
              <a:rPr lang="en-US" dirty="0" smtClean="0"/>
              <a:t>these state </a:t>
            </a:r>
            <a:r>
              <a:rPr lang="en-US" dirty="0" err="1" smtClean="0"/>
              <a:t>regs</a:t>
            </a:r>
            <a:r>
              <a:rPr lang="en-US" dirty="0" smtClean="0"/>
              <a:t> had no definition,</a:t>
            </a:r>
            <a:r>
              <a:rPr lang="en-US" baseline="0" dirty="0" smtClean="0"/>
              <a:t> but DID require reporting</a:t>
            </a:r>
            <a:endParaRPr lang="en-US" dirty="0"/>
          </a:p>
        </p:txBody>
      </p:sp>
      <p:sp>
        <p:nvSpPr>
          <p:cNvPr id="4" name="Slide Number Placeholder 3"/>
          <p:cNvSpPr>
            <a:spLocks noGrp="1"/>
          </p:cNvSpPr>
          <p:nvPr>
            <p:ph type="sldNum" sz="quarter" idx="10"/>
          </p:nvPr>
        </p:nvSpPr>
        <p:spPr/>
        <p:txBody>
          <a:bodyPr/>
          <a:lstStyle/>
          <a:p>
            <a:fld id="{143C2D9B-03A0-4ACA-9ED6-AEA0AF15460E}" type="slidenum">
              <a:rPr lang="en-US" smtClean="0"/>
              <a:t>10</a:t>
            </a:fld>
            <a:endParaRPr lang="en-US"/>
          </a:p>
        </p:txBody>
      </p:sp>
    </p:spTree>
    <p:extLst>
      <p:ext uri="{BB962C8B-B14F-4D97-AF65-F5344CB8AC3E}">
        <p14:creationId xmlns:p14="http://schemas.microsoft.com/office/powerpoint/2010/main" val="196920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Defined as no requirement to report outbreaks (or other term)</a:t>
            </a:r>
          </a:p>
          <a:p>
            <a:endParaRPr lang="en-US" baseline="0" dirty="0" smtClean="0"/>
          </a:p>
          <a:p>
            <a:r>
              <a:rPr lang="en-US" baseline="0" dirty="0" smtClean="0"/>
              <a:t>There were some states that did not include their disease reporting list in law, but only incorporated by reference.</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Note- for those regulations where I could not find a reporting requirement, I did check the disease</a:t>
            </a:r>
            <a:r>
              <a:rPr lang="en-US" baseline="0" dirty="0" smtClean="0"/>
              <a:t> reporting statutes.  Also checked online reporting list to confirm. </a:t>
            </a:r>
          </a:p>
          <a:p>
            <a:endParaRPr lang="en-US" baseline="0" dirty="0" smtClean="0"/>
          </a:p>
          <a:p>
            <a:r>
              <a:rPr lang="en-US" baseline="0" dirty="0" smtClean="0"/>
              <a:t> still- could be wrong, method was not exhaustive.</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43C2D9B-03A0-4ACA-9ED6-AEA0AF15460E}" type="slidenum">
              <a:rPr lang="en-US" smtClean="0"/>
              <a:t>11</a:t>
            </a:fld>
            <a:endParaRPr lang="en-US"/>
          </a:p>
        </p:txBody>
      </p:sp>
    </p:spTree>
    <p:extLst>
      <p:ext uri="{BB962C8B-B14F-4D97-AF65-F5344CB8AC3E}">
        <p14:creationId xmlns:p14="http://schemas.microsoft.com/office/powerpoint/2010/main" val="107983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has all been food for thought. I know that there</a:t>
            </a:r>
            <a:r>
              <a:rPr lang="en-US" baseline="0" dirty="0" smtClean="0"/>
              <a:t> are portions of those examples that might bring up issues for each of you. What we need is to discuss those issues in a way that can apply to each legislation.</a:t>
            </a:r>
          </a:p>
          <a:p>
            <a:endParaRPr lang="en-US" baseline="0" dirty="0" smtClean="0"/>
          </a:p>
          <a:p>
            <a:r>
              <a:rPr lang="en-US" baseline="0" dirty="0" smtClean="0"/>
              <a:t>If you took issue with a reporting healthcare provider being able to “determine” an outbreak on their expertise- think about how to explain this problem, and how we would look for a distinction in other laws. </a:t>
            </a:r>
          </a:p>
        </p:txBody>
      </p:sp>
      <p:sp>
        <p:nvSpPr>
          <p:cNvPr id="4" name="Slide Number Placeholder 3"/>
          <p:cNvSpPr>
            <a:spLocks noGrp="1"/>
          </p:cNvSpPr>
          <p:nvPr>
            <p:ph type="sldNum" sz="quarter" idx="10"/>
          </p:nvPr>
        </p:nvSpPr>
        <p:spPr/>
        <p:txBody>
          <a:bodyPr/>
          <a:lstStyle/>
          <a:p>
            <a:fld id="{143C2D9B-03A0-4ACA-9ED6-AEA0AF15460E}" type="slidenum">
              <a:rPr lang="en-US" smtClean="0"/>
              <a:t>12</a:t>
            </a:fld>
            <a:endParaRPr lang="en-US"/>
          </a:p>
        </p:txBody>
      </p:sp>
    </p:spTree>
    <p:extLst>
      <p:ext uri="{BB962C8B-B14F-4D97-AF65-F5344CB8AC3E}">
        <p14:creationId xmlns:p14="http://schemas.microsoft.com/office/powerpoint/2010/main" val="1466926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OD">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1" name="Title 1"/>
          <p:cNvSpPr>
            <a:spLocks noGrp="1"/>
          </p:cNvSpPr>
          <p:nvPr>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r>
              <a:rPr lang="en-US" smtClean="0"/>
              <a:t>Click to edit Master title style</a:t>
            </a:r>
            <a:endParaRPr lang="en-US" dirty="0"/>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mtClean="0"/>
              <a:t>Click to edit Master text styles</a:t>
            </a:r>
          </a:p>
        </p:txBody>
      </p:sp>
      <p:sp>
        <p:nvSpPr>
          <p:cNvPr id="10" name="TextBox 9"/>
          <p:cNvSpPr txBox="1"/>
          <p:nvPr userDrawn="1"/>
        </p:nvSpPr>
        <p:spPr>
          <a:xfrm>
            <a:off x="609600" y="120204"/>
            <a:ext cx="9204101" cy="461665"/>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FFFFFF">
                    <a:lumMod val="95000"/>
                  </a:srgb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956512651"/>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dirty="0" smtClean="0"/>
              <a:t>Bottom band: OD</a:t>
            </a:r>
            <a:endParaRPr lang="en-US" dirty="0"/>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42" b="-5052"/>
          <a:stretch/>
        </p:blipFill>
        <p:spPr>
          <a:xfrm>
            <a:off x="8585" y="6690957"/>
            <a:ext cx="12192001" cy="248992"/>
          </a:xfrm>
          <a:prstGeom prst="rect">
            <a:avLst/>
          </a:prstGeom>
        </p:spPr>
      </p:pic>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819390652"/>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spTree>
    <p:extLst>
      <p:ext uri="{BB962C8B-B14F-4D97-AF65-F5344CB8AC3E}">
        <p14:creationId xmlns:p14="http://schemas.microsoft.com/office/powerpoint/2010/main" val="217749544"/>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smtClean="0"/>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062800589"/>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pPr eaLnBrk="0" fontAlgn="base" hangingPunct="0">
              <a:spcBef>
                <a:spcPct val="0"/>
              </a:spcBef>
              <a:spcAft>
                <a:spcPct val="0"/>
              </a:spcAft>
            </a:pPr>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657646183"/>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Tree>
    <p:extLst>
      <p:ext uri="{BB962C8B-B14F-4D97-AF65-F5344CB8AC3E}">
        <p14:creationId xmlns:p14="http://schemas.microsoft.com/office/powerpoint/2010/main" val="22891474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fade/>
  </p:transition>
  <p:timing>
    <p:tnLst>
      <p:par>
        <p:cTn id="1" dur="indefinite" restart="never" nodeType="tmRoot"/>
      </p:par>
    </p:tnLst>
  </p:timing>
  <p:hf hdr="0" ftr="0" dt="0"/>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1" y="3422068"/>
            <a:ext cx="11059884" cy="1162051"/>
          </a:xfrm>
        </p:spPr>
        <p:txBody>
          <a:bodyPr/>
          <a:lstStyle/>
          <a:p>
            <a:r>
              <a:rPr lang="en-US" dirty="0" smtClean="0"/>
              <a:t>Outbreak Reporting Legal Assessment	</a:t>
            </a:r>
            <a:endParaRPr lang="en-US" dirty="0"/>
          </a:p>
        </p:txBody>
      </p:sp>
      <p:sp>
        <p:nvSpPr>
          <p:cNvPr id="5" name="Text Placeholder 4"/>
          <p:cNvSpPr>
            <a:spLocks noGrp="1"/>
          </p:cNvSpPr>
          <p:nvPr>
            <p:ph type="body" idx="1"/>
          </p:nvPr>
        </p:nvSpPr>
        <p:spPr/>
        <p:txBody>
          <a:bodyPr/>
          <a:lstStyle/>
          <a:p>
            <a:r>
              <a:rPr lang="en-US" dirty="0" smtClean="0"/>
              <a:t>Alexa Limeres, JD</a:t>
            </a:r>
          </a:p>
          <a:p>
            <a:r>
              <a:rPr lang="en-US" dirty="0" smtClean="0"/>
              <a:t>Public Health Analyst</a:t>
            </a:r>
          </a:p>
          <a:p>
            <a:r>
              <a:rPr lang="en-US" dirty="0" smtClean="0"/>
              <a:t>Division of Healthcare Quality Promotion, CDC</a:t>
            </a:r>
            <a:endParaRPr lang="en-US" dirty="0"/>
          </a:p>
        </p:txBody>
      </p:sp>
    </p:spTree>
    <p:extLst>
      <p:ext uri="{BB962C8B-B14F-4D97-AF65-F5344CB8AC3E}">
        <p14:creationId xmlns:p14="http://schemas.microsoft.com/office/powerpoint/2010/main" val="137299356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Assessment</a:t>
            </a:r>
            <a:br>
              <a:rPr lang="en-US" dirty="0" smtClean="0"/>
            </a:br>
            <a:endParaRPr lang="en-US" dirty="0"/>
          </a:p>
        </p:txBody>
      </p:sp>
      <p:sp>
        <p:nvSpPr>
          <p:cNvPr id="3" name="Text Placeholder 2"/>
          <p:cNvSpPr>
            <a:spLocks noGrp="1"/>
          </p:cNvSpPr>
          <p:nvPr>
            <p:ph type="body" sz="quarter" idx="10"/>
          </p:nvPr>
        </p:nvSpPr>
        <p:spPr>
          <a:xfrm>
            <a:off x="609600" y="879478"/>
            <a:ext cx="6273800" cy="5154612"/>
          </a:xfrm>
        </p:spPr>
        <p:txBody>
          <a:bodyPr anchor="ctr"/>
          <a:lstStyle/>
          <a:p>
            <a:r>
              <a:rPr lang="en-US" dirty="0" smtClean="0"/>
              <a:t>Analyze the legal landscape of reporting</a:t>
            </a:r>
          </a:p>
          <a:p>
            <a:pPr marL="0" indent="0">
              <a:buNone/>
            </a:pPr>
            <a:endParaRPr lang="en-US" dirty="0" smtClean="0"/>
          </a:p>
          <a:p>
            <a:r>
              <a:rPr lang="en-US" dirty="0" smtClean="0"/>
              <a:t>Explore </a:t>
            </a:r>
            <a:r>
              <a:rPr lang="en-US" dirty="0"/>
              <a:t>statutory “outbreak” </a:t>
            </a:r>
            <a:r>
              <a:rPr lang="en-US" dirty="0" smtClean="0"/>
              <a:t>definitions</a:t>
            </a:r>
          </a:p>
          <a:p>
            <a:endParaRPr lang="en-US" dirty="0" smtClean="0"/>
          </a:p>
          <a:p>
            <a:r>
              <a:rPr lang="en-US" dirty="0" smtClean="0"/>
              <a:t>Compare with Workgroup A guidance</a:t>
            </a:r>
          </a:p>
          <a:p>
            <a:endParaRPr lang="en-US" dirty="0" smtClean="0"/>
          </a:p>
          <a:p>
            <a:r>
              <a:rPr lang="en-US" dirty="0" smtClean="0"/>
              <a:t>Capture data for future assessments</a:t>
            </a:r>
          </a:p>
          <a:p>
            <a:pPr algn="ctr"/>
            <a:endParaRPr lang="en-US" dirty="0" smtClean="0"/>
          </a:p>
          <a:p>
            <a:r>
              <a:rPr lang="en-US" dirty="0" smtClean="0"/>
              <a:t>Help ASTHO informational interviews</a:t>
            </a:r>
            <a:endParaRPr lang="en-US" dirty="0"/>
          </a:p>
        </p:txBody>
      </p:sp>
      <p:pic>
        <p:nvPicPr>
          <p:cNvPr id="4" name="Picture 3"/>
          <p:cNvPicPr>
            <a:picLocks noChangeAspect="1"/>
          </p:cNvPicPr>
          <p:nvPr/>
        </p:nvPicPr>
        <p:blipFill>
          <a:blip r:embed="rId3"/>
          <a:stretch>
            <a:fillRect/>
          </a:stretch>
        </p:blipFill>
        <p:spPr>
          <a:xfrm>
            <a:off x="7064610" y="846139"/>
            <a:ext cx="4149490" cy="4914857"/>
          </a:xfrm>
          <a:prstGeom prst="rect">
            <a:avLst/>
          </a:prstGeom>
        </p:spPr>
      </p:pic>
    </p:spTree>
    <p:extLst>
      <p:ext uri="{BB962C8B-B14F-4D97-AF65-F5344CB8AC3E}">
        <p14:creationId xmlns:p14="http://schemas.microsoft.com/office/powerpoint/2010/main" val="3903904421"/>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Outline</a:t>
            </a:r>
            <a:endParaRPr lang="en-US" dirty="0"/>
          </a:p>
        </p:txBody>
      </p:sp>
      <p:sp>
        <p:nvSpPr>
          <p:cNvPr id="3" name="Text Placeholder 2"/>
          <p:cNvSpPr>
            <a:spLocks noGrp="1"/>
          </p:cNvSpPr>
          <p:nvPr>
            <p:ph type="body" sz="quarter" idx="10"/>
          </p:nvPr>
        </p:nvSpPr>
        <p:spPr/>
        <p:txBody>
          <a:bodyPr/>
          <a:lstStyle/>
          <a:p>
            <a:r>
              <a:rPr lang="en-US" dirty="0" smtClean="0"/>
              <a:t>Explain rubric for collection: what was captured from state law</a:t>
            </a:r>
          </a:p>
          <a:p>
            <a:endParaRPr lang="en-US" dirty="0" smtClean="0"/>
          </a:p>
          <a:p>
            <a:r>
              <a:rPr lang="en-US" dirty="0" smtClean="0"/>
              <a:t>Present examples of state outbreak reporting requirements</a:t>
            </a:r>
          </a:p>
          <a:p>
            <a:endParaRPr lang="en-US" dirty="0"/>
          </a:p>
          <a:p>
            <a:r>
              <a:rPr lang="en-US" dirty="0" smtClean="0"/>
              <a:t>Discuss how these requirements inform the ASTHO interviews</a:t>
            </a:r>
          </a:p>
          <a:p>
            <a:endParaRPr lang="en-US" dirty="0"/>
          </a:p>
          <a:p>
            <a:r>
              <a:rPr lang="en-US" dirty="0" smtClean="0"/>
              <a:t>Discuss how this type of work can be furthered</a:t>
            </a:r>
            <a:endParaRPr lang="en-US" dirty="0"/>
          </a:p>
          <a:p>
            <a:endParaRPr lang="en-US" dirty="0"/>
          </a:p>
        </p:txBody>
      </p:sp>
    </p:spTree>
    <p:extLst>
      <p:ext uri="{BB962C8B-B14F-4D97-AF65-F5344CB8AC3E}">
        <p14:creationId xmlns:p14="http://schemas.microsoft.com/office/powerpoint/2010/main" val="1345670830"/>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Collected</a:t>
            </a:r>
            <a:endParaRPr lang="en-US" dirty="0"/>
          </a:p>
        </p:txBody>
      </p:sp>
      <p:sp>
        <p:nvSpPr>
          <p:cNvPr id="3" name="Text Placeholder 2"/>
          <p:cNvSpPr>
            <a:spLocks noGrp="1"/>
          </p:cNvSpPr>
          <p:nvPr>
            <p:ph type="body" sz="quarter" idx="10"/>
          </p:nvPr>
        </p:nvSpPr>
        <p:spPr/>
        <p:txBody>
          <a:bodyPr/>
          <a:lstStyle/>
          <a:p>
            <a:pPr lvl="0"/>
            <a:r>
              <a:rPr lang="en-US" sz="2800" dirty="0" smtClean="0"/>
              <a:t>How outbreak definitions tie to outbreak reporting</a:t>
            </a:r>
          </a:p>
          <a:p>
            <a:pPr lvl="1"/>
            <a:r>
              <a:rPr lang="en-US" sz="2800" dirty="0" smtClean="0"/>
              <a:t>Looked at Disease </a:t>
            </a:r>
            <a:r>
              <a:rPr lang="en-US" sz="2800" dirty="0"/>
              <a:t>Reporting Regulations </a:t>
            </a:r>
            <a:r>
              <a:rPr lang="en-US" sz="2800" dirty="0" smtClean="0"/>
              <a:t>in all 50 states</a:t>
            </a:r>
          </a:p>
          <a:p>
            <a:pPr lvl="1"/>
            <a:r>
              <a:rPr lang="en-US" sz="2800" dirty="0" smtClean="0"/>
              <a:t>Captured any definition for </a:t>
            </a:r>
            <a:r>
              <a:rPr lang="en-US" sz="2800" dirty="0"/>
              <a:t>“</a:t>
            </a:r>
            <a:r>
              <a:rPr lang="en-US" sz="2800" dirty="0" smtClean="0"/>
              <a:t>outbreak,” </a:t>
            </a:r>
            <a:r>
              <a:rPr lang="en-US" sz="2800" dirty="0"/>
              <a:t>“</a:t>
            </a:r>
            <a:r>
              <a:rPr lang="en-US" sz="2800" dirty="0" smtClean="0"/>
              <a:t>cluster,” </a:t>
            </a:r>
            <a:r>
              <a:rPr lang="en-US" sz="2800" dirty="0"/>
              <a:t>“epidemic</a:t>
            </a:r>
            <a:r>
              <a:rPr lang="en-US" sz="2800" dirty="0" smtClean="0"/>
              <a:t>”</a:t>
            </a:r>
            <a:endParaRPr lang="en-US" sz="2800" dirty="0"/>
          </a:p>
          <a:p>
            <a:pPr lvl="1"/>
            <a:r>
              <a:rPr lang="en-US" sz="2800" dirty="0" smtClean="0"/>
              <a:t>Captured language </a:t>
            </a:r>
            <a:r>
              <a:rPr lang="en-US" sz="2800" dirty="0"/>
              <a:t>that mandates reporting of an “</a:t>
            </a:r>
            <a:r>
              <a:rPr lang="en-US" sz="2800" dirty="0" smtClean="0"/>
              <a:t>outbreak,” </a:t>
            </a:r>
            <a:r>
              <a:rPr lang="en-US" sz="2800" dirty="0"/>
              <a:t>“</a:t>
            </a:r>
            <a:r>
              <a:rPr lang="en-US" sz="2800" dirty="0" smtClean="0"/>
              <a:t>cluster,” </a:t>
            </a:r>
            <a:r>
              <a:rPr lang="en-US" sz="2800" dirty="0"/>
              <a:t>“</a:t>
            </a:r>
            <a:r>
              <a:rPr lang="en-US" sz="2800" dirty="0" smtClean="0"/>
              <a:t>epidemic,” etc. </a:t>
            </a:r>
          </a:p>
          <a:p>
            <a:pPr lvl="2"/>
            <a:r>
              <a:rPr lang="en-US" sz="2800" dirty="0" smtClean="0"/>
              <a:t>By </a:t>
            </a:r>
            <a:r>
              <a:rPr lang="en-US" sz="2800" dirty="0"/>
              <a:t>a healthcare provider to the health department/public health </a:t>
            </a:r>
            <a:r>
              <a:rPr lang="en-US" sz="2800" dirty="0" smtClean="0"/>
              <a:t>authority</a:t>
            </a:r>
            <a:endParaRPr lang="en-US" sz="2800" dirty="0"/>
          </a:p>
          <a:p>
            <a:pPr lvl="1"/>
            <a:r>
              <a:rPr lang="en-US" sz="2800" dirty="0" smtClean="0"/>
              <a:t>Captured when </a:t>
            </a:r>
            <a:r>
              <a:rPr lang="en-US" sz="2800" dirty="0"/>
              <a:t>to </a:t>
            </a:r>
            <a:r>
              <a:rPr lang="en-US" sz="2800" dirty="0" smtClean="0"/>
              <a:t>report that outbreak</a:t>
            </a:r>
          </a:p>
          <a:p>
            <a:pPr lvl="1"/>
            <a:r>
              <a:rPr lang="en-US" sz="2800" dirty="0" smtClean="0"/>
              <a:t>PDF of full statute </a:t>
            </a:r>
            <a:endParaRPr lang="en-US" dirty="0"/>
          </a:p>
        </p:txBody>
      </p:sp>
    </p:spTree>
    <p:extLst>
      <p:ext uri="{BB962C8B-B14F-4D97-AF65-F5344CB8AC3E}">
        <p14:creationId xmlns:p14="http://schemas.microsoft.com/office/powerpoint/2010/main" val="117639785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Excluded </a:t>
            </a:r>
            <a:endParaRPr lang="en-US" dirty="0"/>
          </a:p>
        </p:txBody>
      </p:sp>
      <p:sp>
        <p:nvSpPr>
          <p:cNvPr id="3" name="Text Placeholder 2"/>
          <p:cNvSpPr>
            <a:spLocks noGrp="1"/>
          </p:cNvSpPr>
          <p:nvPr>
            <p:ph type="body" sz="quarter" idx="10"/>
          </p:nvPr>
        </p:nvSpPr>
        <p:spPr>
          <a:xfrm>
            <a:off x="659130" y="1417638"/>
            <a:ext cx="11068050" cy="5120321"/>
          </a:xfrm>
        </p:spPr>
        <p:txBody>
          <a:bodyPr>
            <a:normAutofit fontScale="77500" lnSpcReduction="20000"/>
          </a:bodyPr>
          <a:lstStyle/>
          <a:p>
            <a:pPr lvl="0"/>
            <a:r>
              <a:rPr lang="en-US" sz="2800" dirty="0"/>
              <a:t>Disease Reporting Statutes </a:t>
            </a:r>
          </a:p>
          <a:p>
            <a:pPr lvl="0"/>
            <a:r>
              <a:rPr lang="en-US" sz="2800" dirty="0"/>
              <a:t>Entities </a:t>
            </a:r>
            <a:r>
              <a:rPr lang="en-US" sz="2800" dirty="0" smtClean="0"/>
              <a:t>Required </a:t>
            </a:r>
            <a:r>
              <a:rPr lang="en-US" sz="2800" dirty="0"/>
              <a:t>to </a:t>
            </a:r>
            <a:r>
              <a:rPr lang="en-US" sz="2800" dirty="0" smtClean="0"/>
              <a:t>Report</a:t>
            </a:r>
            <a:r>
              <a:rPr lang="en-US" sz="2800" dirty="0"/>
              <a:t>: </a:t>
            </a:r>
          </a:p>
          <a:p>
            <a:pPr lvl="1"/>
            <a:r>
              <a:rPr lang="en-US" sz="2800" dirty="0"/>
              <a:t>What constitutes a health care provider for purposes of reporting</a:t>
            </a:r>
          </a:p>
          <a:p>
            <a:pPr lvl="1"/>
            <a:r>
              <a:rPr lang="en-US" sz="2800" dirty="0"/>
              <a:t>Others: schools, correctional facilities, blood banks</a:t>
            </a:r>
          </a:p>
          <a:p>
            <a:pPr lvl="0"/>
            <a:r>
              <a:rPr lang="en-US" sz="2800" dirty="0"/>
              <a:t>Methods of Reporting: </a:t>
            </a:r>
          </a:p>
          <a:p>
            <a:pPr lvl="1"/>
            <a:r>
              <a:rPr lang="en-US" sz="2800" dirty="0"/>
              <a:t>Distinctions regarding lab reporting</a:t>
            </a:r>
          </a:p>
          <a:p>
            <a:pPr lvl="0"/>
            <a:r>
              <a:rPr lang="en-US" sz="2800" dirty="0" smtClean="0"/>
              <a:t>Different types of outbreak reporting</a:t>
            </a:r>
          </a:p>
          <a:p>
            <a:pPr lvl="1"/>
            <a:r>
              <a:rPr lang="en-US" sz="2800" dirty="0" smtClean="0"/>
              <a:t>Instances of norovirus outbreak reporting requirements</a:t>
            </a:r>
          </a:p>
          <a:p>
            <a:pPr lvl="1"/>
            <a:r>
              <a:rPr lang="en-US" sz="2800" dirty="0" smtClean="0"/>
              <a:t>Instances </a:t>
            </a:r>
            <a:r>
              <a:rPr lang="en-US" sz="2800" dirty="0"/>
              <a:t>of influenza reporting requirements</a:t>
            </a:r>
          </a:p>
          <a:p>
            <a:pPr lvl="0"/>
            <a:r>
              <a:rPr lang="en-US" sz="2800" dirty="0" smtClean="0"/>
              <a:t>Other </a:t>
            </a:r>
            <a:r>
              <a:rPr lang="en-US" sz="2800" dirty="0"/>
              <a:t>catch-all phrases:</a:t>
            </a:r>
          </a:p>
          <a:p>
            <a:pPr lvl="1"/>
            <a:r>
              <a:rPr lang="en-US" sz="2800" dirty="0"/>
              <a:t>Disease of public health significance</a:t>
            </a:r>
          </a:p>
          <a:p>
            <a:pPr lvl="1"/>
            <a:r>
              <a:rPr lang="en-US" sz="2800" dirty="0"/>
              <a:t>Public health emergency reporting</a:t>
            </a:r>
          </a:p>
          <a:p>
            <a:pPr lvl="0"/>
            <a:r>
              <a:rPr lang="en-US" sz="2800" dirty="0"/>
              <a:t>Authority of the Health </a:t>
            </a:r>
            <a:r>
              <a:rPr lang="en-US" sz="2800" dirty="0" smtClean="0"/>
              <a:t>Department </a:t>
            </a:r>
            <a:r>
              <a:rPr lang="en-US" sz="2800" dirty="0"/>
              <a:t>to </a:t>
            </a:r>
            <a:r>
              <a:rPr lang="en-US" sz="2800" dirty="0" smtClean="0"/>
              <a:t>Respond </a:t>
            </a:r>
            <a:r>
              <a:rPr lang="en-US" sz="2800" dirty="0"/>
              <a:t>to an </a:t>
            </a:r>
            <a:r>
              <a:rPr lang="en-US" sz="2800" dirty="0" smtClean="0"/>
              <a:t>Outbreak</a:t>
            </a:r>
            <a:endParaRPr lang="en-US" sz="2800" dirty="0"/>
          </a:p>
          <a:p>
            <a:pPr lvl="0"/>
            <a:r>
              <a:rPr lang="en-US" sz="2800" dirty="0"/>
              <a:t>Reporting </a:t>
            </a:r>
            <a:r>
              <a:rPr lang="en-US" sz="2800" dirty="0" smtClean="0"/>
              <a:t>between public </a:t>
            </a:r>
            <a:r>
              <a:rPr lang="en-US" sz="2800" dirty="0"/>
              <a:t>health </a:t>
            </a:r>
            <a:r>
              <a:rPr lang="en-US" sz="2800" dirty="0" smtClean="0"/>
              <a:t>authorities </a:t>
            </a:r>
          </a:p>
          <a:p>
            <a:pPr lvl="1"/>
            <a:r>
              <a:rPr lang="en-US" dirty="0" smtClean="0"/>
              <a:t>Local health department reporting to state health department</a:t>
            </a:r>
            <a:endParaRPr lang="en-US" dirty="0"/>
          </a:p>
        </p:txBody>
      </p:sp>
    </p:spTree>
    <p:extLst>
      <p:ext uri="{BB962C8B-B14F-4D97-AF65-F5344CB8AC3E}">
        <p14:creationId xmlns:p14="http://schemas.microsoft.com/office/powerpoint/2010/main" val="311499452"/>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Typical Outbreak Definition</a:t>
            </a:r>
            <a:endParaRPr lang="en-US" dirty="0"/>
          </a:p>
        </p:txBody>
      </p:sp>
      <p:sp>
        <p:nvSpPr>
          <p:cNvPr id="3" name="Text Placeholder 2"/>
          <p:cNvSpPr>
            <a:spLocks noGrp="1"/>
          </p:cNvSpPr>
          <p:nvPr>
            <p:ph type="body" sz="quarter" idx="10"/>
          </p:nvPr>
        </p:nvSpPr>
        <p:spPr>
          <a:xfrm>
            <a:off x="609600" y="1545166"/>
            <a:ext cx="11083290" cy="4982634"/>
          </a:xfrm>
        </p:spPr>
        <p:txBody>
          <a:bodyPr>
            <a:normAutofit fontScale="55000" lnSpcReduction="20000"/>
          </a:bodyPr>
          <a:lstStyle/>
          <a:p>
            <a:r>
              <a:rPr lang="en-US" sz="3100" dirty="0" smtClean="0"/>
              <a:t>Large majority of States had Similar Outbreak Definitions</a:t>
            </a:r>
          </a:p>
          <a:p>
            <a:pPr lvl="1"/>
            <a:r>
              <a:rPr lang="en-US" sz="3100" dirty="0" smtClean="0"/>
              <a:t>Usually define outbreak by increased rate for a specific geographic region</a:t>
            </a:r>
          </a:p>
          <a:p>
            <a:pPr lvl="1"/>
            <a:r>
              <a:rPr lang="en-US" sz="3100" dirty="0" smtClean="0"/>
              <a:t>Some refer to the need for there to be more than one case, some say an outbreak can be one case</a:t>
            </a:r>
          </a:p>
          <a:p>
            <a:r>
              <a:rPr lang="en-US" sz="3100" b="1" dirty="0" smtClean="0"/>
              <a:t>New York </a:t>
            </a:r>
          </a:p>
          <a:p>
            <a:pPr lvl="1"/>
            <a:r>
              <a:rPr lang="en-US" sz="3100" dirty="0"/>
              <a:t>10 NYCRR 2.2. Definitions</a:t>
            </a:r>
            <a:endParaRPr lang="en-US" sz="3100" dirty="0" smtClean="0"/>
          </a:p>
          <a:p>
            <a:pPr lvl="1"/>
            <a:r>
              <a:rPr lang="en-US" sz="3100" i="1" dirty="0"/>
              <a:t>(d) An outbreak is defined as an increased incidence of disease above its expected or baseline level. As the number of </a:t>
            </a:r>
            <a:r>
              <a:rPr lang="en-US" sz="3100" i="1" dirty="0" smtClean="0"/>
              <a:t>cases which </a:t>
            </a:r>
            <a:r>
              <a:rPr lang="en-US" sz="3100" i="1" dirty="0"/>
              <a:t>indicate the presence of an outbreak vary according to the infectious agent, size and type of population </a:t>
            </a:r>
            <a:r>
              <a:rPr lang="en-US" sz="3100" i="1" dirty="0" smtClean="0"/>
              <a:t>exposed, previous </a:t>
            </a:r>
            <a:r>
              <a:rPr lang="en-US" sz="3100" i="1" dirty="0"/>
              <a:t>exposure or lack of exposure to the disease, and time and place of occurrence, the expected or baseline level </a:t>
            </a:r>
            <a:r>
              <a:rPr lang="en-US" sz="3100" i="1" dirty="0" smtClean="0"/>
              <a:t>of disease </a:t>
            </a:r>
            <a:r>
              <a:rPr lang="en-US" sz="3100" i="1" dirty="0"/>
              <a:t>shall be assessed by hospitals and their infection control committees as directed in section 405.11 of this </a:t>
            </a:r>
            <a:r>
              <a:rPr lang="en-US" sz="3100" i="1" dirty="0" smtClean="0"/>
              <a:t>Title. While </a:t>
            </a:r>
            <a:r>
              <a:rPr lang="en-US" sz="3100" i="1" dirty="0"/>
              <a:t>an outbreak usually involves several cases of illness (e.g., food-borne poisoning, influenza), it may consist of </a:t>
            </a:r>
            <a:r>
              <a:rPr lang="en-US" sz="3100" i="1" dirty="0" smtClean="0"/>
              <a:t>just one </a:t>
            </a:r>
            <a:r>
              <a:rPr lang="en-US" sz="3100" i="1" dirty="0"/>
              <a:t>case for certain rare and/or serious diseases (e.g., botulism, measles</a:t>
            </a:r>
            <a:r>
              <a:rPr lang="en-US" sz="3100" i="1" dirty="0" smtClean="0"/>
              <a:t>).</a:t>
            </a:r>
          </a:p>
          <a:p>
            <a:r>
              <a:rPr lang="en-US" sz="3100" b="1" dirty="0" smtClean="0"/>
              <a:t>Kansas</a:t>
            </a:r>
          </a:p>
          <a:p>
            <a:pPr lvl="1"/>
            <a:r>
              <a:rPr lang="en-US" sz="3100" dirty="0"/>
              <a:t>K.A.R. </a:t>
            </a:r>
            <a:r>
              <a:rPr lang="en-US" sz="3100" dirty="0" smtClean="0"/>
              <a:t>28-1-1 Definitions</a:t>
            </a:r>
          </a:p>
          <a:p>
            <a:pPr lvl="1"/>
            <a:r>
              <a:rPr lang="en-US" sz="3100" i="1" dirty="0" smtClean="0"/>
              <a:t>(</a:t>
            </a:r>
            <a:r>
              <a:rPr lang="en-US" sz="3100" i="1" dirty="0"/>
              <a:t>i) “Epidemic (or outbreak)” means the occurrence in a community or region of cases of an illness clearly in excess </a:t>
            </a:r>
            <a:r>
              <a:rPr lang="en-US" sz="3100" i="1" dirty="0" smtClean="0"/>
              <a:t>of normal </a:t>
            </a:r>
            <a:r>
              <a:rPr lang="en-US" sz="3100" i="1" dirty="0"/>
              <a:t>expectancy and derived from a common or propagated source</a:t>
            </a:r>
            <a:r>
              <a:rPr lang="en-US" sz="3100" i="1" dirty="0" smtClean="0"/>
              <a:t>.</a:t>
            </a:r>
          </a:p>
          <a:p>
            <a:r>
              <a:rPr lang="en-US" sz="3100" b="1" dirty="0" smtClean="0"/>
              <a:t>Utah</a:t>
            </a:r>
          </a:p>
          <a:p>
            <a:pPr lvl="1"/>
            <a:r>
              <a:rPr lang="en-US" sz="3100" dirty="0"/>
              <a:t>U.A.C. R386-702. Communicable Disease Rule.</a:t>
            </a:r>
            <a:endParaRPr lang="en-US" sz="3100" dirty="0" smtClean="0"/>
          </a:p>
          <a:p>
            <a:pPr lvl="1"/>
            <a:r>
              <a:rPr lang="en-US" sz="3100" i="1" dirty="0" smtClean="0"/>
              <a:t>(</a:t>
            </a:r>
            <a:r>
              <a:rPr lang="en-US" sz="3100" i="1" dirty="0"/>
              <a:t>a) “Outbreak” means an increase in incidence of disease, or two or more cases of disease with a common exposure.</a:t>
            </a:r>
            <a:endParaRPr lang="en-US" sz="3100" i="1" dirty="0" smtClean="0"/>
          </a:p>
          <a:p>
            <a:pPr marL="609585" lvl="1" indent="0">
              <a:buNone/>
            </a:pPr>
            <a:endParaRPr lang="en-US" sz="2900" i="1" dirty="0"/>
          </a:p>
          <a:p>
            <a:pPr lvl="1"/>
            <a:endParaRPr lang="en-US" dirty="0" smtClean="0"/>
          </a:p>
          <a:p>
            <a:pPr lvl="1"/>
            <a:endParaRPr lang="en-US" dirty="0" smtClean="0"/>
          </a:p>
          <a:p>
            <a:endParaRPr lang="en-US" dirty="0" smtClean="0"/>
          </a:p>
        </p:txBody>
      </p:sp>
    </p:spTree>
    <p:extLst>
      <p:ext uri="{BB962C8B-B14F-4D97-AF65-F5344CB8AC3E}">
        <p14:creationId xmlns:p14="http://schemas.microsoft.com/office/powerpoint/2010/main" val="3401860117"/>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Typical Outbreak Definition</a:t>
            </a:r>
            <a:endParaRPr lang="en-US" dirty="0"/>
          </a:p>
        </p:txBody>
      </p:sp>
      <p:sp>
        <p:nvSpPr>
          <p:cNvPr id="3" name="Text Placeholder 2"/>
          <p:cNvSpPr>
            <a:spLocks noGrp="1"/>
          </p:cNvSpPr>
          <p:nvPr>
            <p:ph type="body" sz="quarter" idx="10"/>
          </p:nvPr>
        </p:nvSpPr>
        <p:spPr/>
        <p:txBody>
          <a:bodyPr>
            <a:normAutofit fontScale="77500" lnSpcReduction="20000"/>
          </a:bodyPr>
          <a:lstStyle/>
          <a:p>
            <a:r>
              <a:rPr lang="en-US" b="1" dirty="0" smtClean="0"/>
              <a:t>New Jersey</a:t>
            </a:r>
          </a:p>
          <a:p>
            <a:pPr lvl="1"/>
            <a:r>
              <a:rPr lang="en-US" dirty="0"/>
              <a:t>N.J.A.C. </a:t>
            </a:r>
            <a:r>
              <a:rPr lang="en-US" dirty="0" smtClean="0"/>
              <a:t>8:57–1.3 Definitions</a:t>
            </a:r>
          </a:p>
          <a:p>
            <a:pPr lvl="1"/>
            <a:r>
              <a:rPr lang="en-US" i="1" dirty="0" smtClean="0"/>
              <a:t>“</a:t>
            </a:r>
            <a:r>
              <a:rPr lang="en-US" i="1" dirty="0"/>
              <a:t>Outbreak” means any unusual occurrence of disease or any disease above background or endemic levels. Endemic level refers to the usual prevalence of a given disease within a geographic area. </a:t>
            </a:r>
            <a:endParaRPr lang="en-US" i="1" dirty="0" smtClean="0"/>
          </a:p>
          <a:p>
            <a:r>
              <a:rPr lang="en-US" b="1" dirty="0" smtClean="0"/>
              <a:t>Massachusetts</a:t>
            </a:r>
          </a:p>
          <a:p>
            <a:pPr lvl="1"/>
            <a:r>
              <a:rPr lang="en-US" dirty="0" smtClean="0"/>
              <a:t>105 </a:t>
            </a:r>
            <a:r>
              <a:rPr lang="en-US" dirty="0"/>
              <a:t>CMR 300.020: </a:t>
            </a:r>
            <a:r>
              <a:rPr lang="en-US" dirty="0" smtClean="0"/>
              <a:t>Definitions</a:t>
            </a:r>
          </a:p>
          <a:p>
            <a:pPr lvl="1"/>
            <a:r>
              <a:rPr lang="en-US" i="1" dirty="0" smtClean="0"/>
              <a:t>Outbreak </a:t>
            </a:r>
            <a:r>
              <a:rPr lang="en-US" i="1" dirty="0"/>
              <a:t>or Cluster. The occurrence in a community, facility, workplace or region of cases of an illness clearly in excess of the number of cases usually expected. The number of cases indicating an outbreak or cluster will vary according to the infectious agent or the site conditions/hazards, size and type of population exposed, previous experience or lack of exposure to the disease, and time and place of occurrence. Outbreaks or clusters are therefore identified by significant increases in the usual frequency of the disease in the same area, among the specified population, at the same season of the year.</a:t>
            </a:r>
          </a:p>
          <a:p>
            <a:pPr lvl="1"/>
            <a:endParaRPr lang="en-US" dirty="0" smtClean="0"/>
          </a:p>
          <a:p>
            <a:endParaRPr lang="en-US" dirty="0" smtClean="0"/>
          </a:p>
        </p:txBody>
      </p:sp>
    </p:spTree>
    <p:extLst>
      <p:ext uri="{BB962C8B-B14F-4D97-AF65-F5344CB8AC3E}">
        <p14:creationId xmlns:p14="http://schemas.microsoft.com/office/powerpoint/2010/main" val="3818526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Typical Outbreak </a:t>
            </a:r>
            <a:r>
              <a:rPr lang="en-US" dirty="0" smtClean="0"/>
              <a:t>Reporting</a:t>
            </a:r>
            <a:endParaRPr lang="en-US" dirty="0"/>
          </a:p>
        </p:txBody>
      </p:sp>
      <p:sp>
        <p:nvSpPr>
          <p:cNvPr id="3" name="Text Placeholder 2"/>
          <p:cNvSpPr>
            <a:spLocks noGrp="1"/>
          </p:cNvSpPr>
          <p:nvPr>
            <p:ph type="body" sz="quarter" idx="10"/>
          </p:nvPr>
        </p:nvSpPr>
        <p:spPr/>
        <p:txBody>
          <a:bodyPr>
            <a:normAutofit fontScale="92500" lnSpcReduction="10000"/>
          </a:bodyPr>
          <a:lstStyle/>
          <a:p>
            <a:r>
              <a:rPr lang="en-US" dirty="0" smtClean="0"/>
              <a:t>Large majority of </a:t>
            </a:r>
            <a:r>
              <a:rPr lang="en-US" dirty="0" smtClean="0"/>
              <a:t>states </a:t>
            </a:r>
            <a:r>
              <a:rPr lang="en-US" dirty="0" smtClean="0"/>
              <a:t>required reporting of outbreaks immediately</a:t>
            </a:r>
          </a:p>
          <a:p>
            <a:pPr lvl="1"/>
            <a:r>
              <a:rPr lang="en-US" dirty="0" smtClean="0"/>
              <a:t>Some allowed one business day to report</a:t>
            </a:r>
          </a:p>
          <a:p>
            <a:r>
              <a:rPr lang="en-US" b="1" dirty="0" smtClean="0"/>
              <a:t>Oklahoma</a:t>
            </a:r>
          </a:p>
          <a:p>
            <a:pPr lvl="1"/>
            <a:r>
              <a:rPr lang="en-US" dirty="0"/>
              <a:t>Okla. Admin. Code 310:515-1-3. Diseases to be reported immediately</a:t>
            </a:r>
            <a:endParaRPr lang="en-US" dirty="0" smtClean="0"/>
          </a:p>
          <a:p>
            <a:pPr lvl="1"/>
            <a:r>
              <a:rPr lang="en-US" i="1" dirty="0" smtClean="0"/>
              <a:t>The </a:t>
            </a:r>
            <a:r>
              <a:rPr lang="en-US" i="1" dirty="0"/>
              <a:t>following diseases must be reported by any health practitioner or laboratory personnel to the OSDH electronically via the secure web-based Public Health Investigation and Disease Detection of Oklahoma system or by telephone (405-271-4060 or 800-234-5963) immediately upon suspicion, diagnosis, or testing as specified in the “Oklahoma Disease Reporting Manual”. </a:t>
            </a:r>
            <a:endParaRPr lang="en-US" i="1" dirty="0" smtClean="0"/>
          </a:p>
          <a:p>
            <a:pPr lvl="2"/>
            <a:r>
              <a:rPr lang="en-US" i="1" dirty="0" smtClean="0"/>
              <a:t>(</a:t>
            </a:r>
            <a:r>
              <a:rPr lang="en-US" i="1" dirty="0"/>
              <a:t>12) Outbreaks of apparent infectious disease.</a:t>
            </a:r>
          </a:p>
          <a:p>
            <a:pPr lvl="1"/>
            <a:endParaRPr lang="en-US" dirty="0" smtClean="0"/>
          </a:p>
        </p:txBody>
      </p:sp>
    </p:spTree>
    <p:extLst>
      <p:ext uri="{BB962C8B-B14F-4D97-AF65-F5344CB8AC3E}">
        <p14:creationId xmlns:p14="http://schemas.microsoft.com/office/powerpoint/2010/main" val="130429799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Mention of HAI/AR Outbreaks</a:t>
            </a:r>
            <a:endParaRPr lang="en-US" dirty="0"/>
          </a:p>
        </p:txBody>
      </p:sp>
      <p:sp>
        <p:nvSpPr>
          <p:cNvPr id="3" name="Text Placeholder 2"/>
          <p:cNvSpPr>
            <a:spLocks noGrp="1"/>
          </p:cNvSpPr>
          <p:nvPr>
            <p:ph type="body" sz="quarter" idx="10"/>
          </p:nvPr>
        </p:nvSpPr>
        <p:spPr/>
        <p:txBody>
          <a:bodyPr>
            <a:normAutofit lnSpcReduction="10000"/>
          </a:bodyPr>
          <a:lstStyle/>
          <a:p>
            <a:r>
              <a:rPr lang="en-US" dirty="0" smtClean="0"/>
              <a:t>1 state requires reporting of HAI/AR Outbreaks Specifically</a:t>
            </a:r>
          </a:p>
          <a:p>
            <a:r>
              <a:rPr lang="en-US" b="1" dirty="0" smtClean="0"/>
              <a:t>North Dakota</a:t>
            </a:r>
          </a:p>
          <a:p>
            <a:pPr lvl="1"/>
            <a:r>
              <a:rPr lang="en-US" dirty="0"/>
              <a:t>NDAC 33-06-01-01. Reportable conditions.</a:t>
            </a:r>
            <a:endParaRPr lang="en-US" i="1" dirty="0" smtClean="0"/>
          </a:p>
          <a:p>
            <a:pPr lvl="1"/>
            <a:r>
              <a:rPr lang="en-US" i="1" dirty="0" smtClean="0"/>
              <a:t>The </a:t>
            </a:r>
            <a:r>
              <a:rPr lang="en-US" i="1" dirty="0"/>
              <a:t>following designated reportable conditions must be reported to the state department of health by the persons designated in chapter 33-06-02. If any reportable condition is designated by an asterisk, an appropriate sample or isolate must be submitted to the division of microbiology (public health laboratory) in addition to the required </a:t>
            </a:r>
            <a:r>
              <a:rPr lang="en-US" i="1" dirty="0" smtClean="0"/>
              <a:t>report.</a:t>
            </a:r>
          </a:p>
          <a:p>
            <a:pPr lvl="2"/>
            <a:r>
              <a:rPr lang="en-US" i="1" dirty="0" smtClean="0"/>
              <a:t>42</a:t>
            </a:r>
            <a:r>
              <a:rPr lang="en-US" i="1" dirty="0"/>
              <a:t>. Nosocomial outbreaks in institutions</a:t>
            </a:r>
            <a:r>
              <a:rPr lang="en-US" i="1" dirty="0" smtClean="0"/>
              <a:t>.</a:t>
            </a:r>
          </a:p>
          <a:p>
            <a:pPr marL="1219170" lvl="2" indent="0">
              <a:buNone/>
            </a:pPr>
            <a:endParaRPr lang="en-US" i="1" dirty="0"/>
          </a:p>
          <a:p>
            <a:pPr lvl="2"/>
            <a:endParaRPr lang="en-US" i="1" dirty="0" smtClean="0"/>
          </a:p>
          <a:p>
            <a:pPr lvl="1"/>
            <a:endParaRPr lang="en-US" dirty="0"/>
          </a:p>
        </p:txBody>
      </p:sp>
    </p:spTree>
    <p:extLst>
      <p:ext uri="{BB962C8B-B14F-4D97-AF65-F5344CB8AC3E}">
        <p14:creationId xmlns:p14="http://schemas.microsoft.com/office/powerpoint/2010/main" val="164226826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No Definition for “Outbreak” </a:t>
            </a:r>
            <a:endParaRPr lang="en-US" dirty="0"/>
          </a:p>
        </p:txBody>
      </p:sp>
      <p:sp>
        <p:nvSpPr>
          <p:cNvPr id="3" name="Text Placeholder 2"/>
          <p:cNvSpPr>
            <a:spLocks noGrp="1"/>
          </p:cNvSpPr>
          <p:nvPr>
            <p:ph type="body" sz="quarter" idx="10"/>
          </p:nvPr>
        </p:nvSpPr>
        <p:spPr/>
        <p:txBody>
          <a:bodyPr/>
          <a:lstStyle/>
          <a:p>
            <a:r>
              <a:rPr lang="en-US" dirty="0" smtClean="0"/>
              <a:t>9 state disease reporting chapters did not define outbreak</a:t>
            </a:r>
            <a:endParaRPr lang="en-US" dirty="0" smtClean="0"/>
          </a:p>
          <a:p>
            <a:pPr lvl="1"/>
            <a:r>
              <a:rPr lang="en-US" dirty="0" smtClean="0"/>
              <a:t>Alabama, Alaska, Arkansas, </a:t>
            </a:r>
            <a:r>
              <a:rPr lang="en-US" dirty="0" smtClean="0"/>
              <a:t>Florida, Georgia</a:t>
            </a:r>
            <a:r>
              <a:rPr lang="en-US" dirty="0" smtClean="0"/>
              <a:t>, Iowa, </a:t>
            </a:r>
            <a:r>
              <a:rPr lang="en-US" dirty="0" smtClean="0"/>
              <a:t>Louisiana</a:t>
            </a:r>
            <a:r>
              <a:rPr lang="en-US" dirty="0" smtClean="0"/>
              <a:t>, Mississippi, </a:t>
            </a:r>
            <a:r>
              <a:rPr lang="en-US" dirty="0" smtClean="0"/>
              <a:t>Vermont</a:t>
            </a:r>
          </a:p>
          <a:p>
            <a:r>
              <a:rPr lang="en-US" b="1" dirty="0" smtClean="0"/>
              <a:t>Alabama</a:t>
            </a:r>
          </a:p>
          <a:p>
            <a:pPr lvl="1"/>
            <a:r>
              <a:rPr lang="sv-SE" dirty="0" smtClean="0"/>
              <a:t>Ala</a:t>
            </a:r>
            <a:r>
              <a:rPr lang="sv-SE" dirty="0"/>
              <a:t>. Admin. Code r. Ch. 420-4-1, App. I</a:t>
            </a:r>
            <a:endParaRPr lang="en-US" dirty="0" smtClean="0"/>
          </a:p>
          <a:p>
            <a:pPr lvl="1"/>
            <a:r>
              <a:rPr lang="en-US" i="1" dirty="0" smtClean="0"/>
              <a:t>Immediate</a:t>
            </a:r>
            <a:r>
              <a:rPr lang="en-US" i="1" dirty="0"/>
              <a:t>, Urgent Disease/Condition—Report to the County or State Health Department by electronic means </a:t>
            </a:r>
            <a:r>
              <a:rPr lang="en-US" i="1" dirty="0" smtClean="0"/>
              <a:t>as specified </a:t>
            </a:r>
            <a:r>
              <a:rPr lang="en-US" i="1" dirty="0"/>
              <a:t>by the Department or by telephone within 24 hours of presumptive diagnosis</a:t>
            </a:r>
          </a:p>
          <a:p>
            <a:pPr lvl="2"/>
            <a:r>
              <a:rPr lang="en-US" i="1" dirty="0"/>
              <a:t>Outbreaks of any </a:t>
            </a:r>
            <a:r>
              <a:rPr lang="en-US" i="1" dirty="0" smtClean="0"/>
              <a:t>kind</a:t>
            </a:r>
          </a:p>
          <a:p>
            <a:pPr lvl="2"/>
            <a:r>
              <a:rPr lang="en-US" i="1" dirty="0" smtClean="0"/>
              <a:t>As determined by the reporting healthcare provider</a:t>
            </a:r>
          </a:p>
          <a:p>
            <a:endParaRPr lang="en-US" dirty="0"/>
          </a:p>
          <a:p>
            <a:pPr lvl="1"/>
            <a:endParaRPr lang="en-US" dirty="0" smtClean="0"/>
          </a:p>
          <a:p>
            <a:endParaRPr lang="en-US" dirty="0" smtClean="0"/>
          </a:p>
          <a:p>
            <a:endParaRPr lang="en-US" dirty="0"/>
          </a:p>
        </p:txBody>
      </p:sp>
    </p:spTree>
    <p:extLst>
      <p:ext uri="{BB962C8B-B14F-4D97-AF65-F5344CB8AC3E}">
        <p14:creationId xmlns:p14="http://schemas.microsoft.com/office/powerpoint/2010/main" val="1853452078"/>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No </a:t>
            </a:r>
            <a:r>
              <a:rPr lang="en-US" dirty="0" smtClean="0"/>
              <a:t>Outbreak </a:t>
            </a:r>
            <a:r>
              <a:rPr lang="en-US" dirty="0" smtClean="0"/>
              <a:t>Reporting </a:t>
            </a:r>
            <a:r>
              <a:rPr lang="en-US" dirty="0" smtClean="0"/>
              <a:t>Requirement</a:t>
            </a:r>
            <a:endParaRPr lang="en-US" dirty="0"/>
          </a:p>
        </p:txBody>
      </p:sp>
      <p:sp>
        <p:nvSpPr>
          <p:cNvPr id="3" name="Text Placeholder 2"/>
          <p:cNvSpPr>
            <a:spLocks noGrp="1"/>
          </p:cNvSpPr>
          <p:nvPr>
            <p:ph type="body" sz="quarter" idx="10"/>
          </p:nvPr>
        </p:nvSpPr>
        <p:spPr/>
        <p:txBody>
          <a:bodyPr>
            <a:normAutofit lnSpcReduction="10000"/>
          </a:bodyPr>
          <a:lstStyle/>
          <a:p>
            <a:r>
              <a:rPr lang="en-US" dirty="0"/>
              <a:t>2</a:t>
            </a:r>
            <a:r>
              <a:rPr lang="en-US" dirty="0" smtClean="0"/>
              <a:t> states </a:t>
            </a:r>
            <a:r>
              <a:rPr lang="en-US" dirty="0" smtClean="0"/>
              <a:t>had no reporting requirement or definition for </a:t>
            </a:r>
            <a:r>
              <a:rPr lang="en-US" dirty="0" smtClean="0"/>
              <a:t>outbreak</a:t>
            </a:r>
          </a:p>
          <a:p>
            <a:pPr lvl="1"/>
            <a:r>
              <a:rPr lang="en-US" b="1" dirty="0" smtClean="0"/>
              <a:t>North Carolina</a:t>
            </a:r>
          </a:p>
          <a:p>
            <a:pPr lvl="1"/>
            <a:r>
              <a:rPr lang="en-US" b="1" dirty="0" smtClean="0"/>
              <a:t>New Mexico</a:t>
            </a:r>
          </a:p>
          <a:p>
            <a:pPr lvl="2"/>
            <a:r>
              <a:rPr lang="en-US" dirty="0"/>
              <a:t>N.M. Admin. Code </a:t>
            </a:r>
            <a:r>
              <a:rPr lang="en-US" dirty="0" smtClean="0"/>
              <a:t>7.4.3 CONTROL </a:t>
            </a:r>
            <a:r>
              <a:rPr lang="en-US" dirty="0"/>
              <a:t>OF DISEASE AND CONDITIONS OF PUBLIC HEALTH </a:t>
            </a:r>
            <a:r>
              <a:rPr lang="en-US" dirty="0" smtClean="0"/>
              <a:t>SIGNIFICANCE</a:t>
            </a:r>
          </a:p>
          <a:p>
            <a:pPr lvl="2"/>
            <a:r>
              <a:rPr lang="en-US" i="1" dirty="0"/>
              <a:t>C. Emergency reporting of diseases or conditions: The following diseases, confirmed or suspected, require immediate reporting by telephone to the epidemiology and response division at (505) 827-0006</a:t>
            </a:r>
            <a:r>
              <a:rPr lang="en-US" i="1" dirty="0" smtClean="0"/>
              <a:t>.</a:t>
            </a:r>
          </a:p>
          <a:p>
            <a:pPr lvl="3"/>
            <a:r>
              <a:rPr lang="en-US" i="1" dirty="0" smtClean="0"/>
              <a:t>(</a:t>
            </a:r>
            <a:r>
              <a:rPr lang="en-US" i="1" dirty="0"/>
              <a:t>f) other illnesses or conditions of public health significance.</a:t>
            </a:r>
          </a:p>
          <a:p>
            <a:pPr lvl="3"/>
            <a:endParaRPr lang="en-US" dirty="0" smtClean="0"/>
          </a:p>
          <a:p>
            <a:pPr marL="1828755" lvl="3" indent="0">
              <a:buNone/>
            </a:pPr>
            <a:endParaRPr lang="en-US" dirty="0" smtClean="0"/>
          </a:p>
          <a:p>
            <a:pPr lvl="1"/>
            <a:endParaRPr lang="en-US" dirty="0" smtClean="0"/>
          </a:p>
          <a:p>
            <a:endParaRPr lang="en-US" dirty="0"/>
          </a:p>
        </p:txBody>
      </p:sp>
    </p:spTree>
    <p:extLst>
      <p:ext uri="{BB962C8B-B14F-4D97-AF65-F5344CB8AC3E}">
        <p14:creationId xmlns:p14="http://schemas.microsoft.com/office/powerpoint/2010/main" val="3307432852"/>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for Further Discussion</a:t>
            </a:r>
            <a:endParaRPr lang="en-US" dirty="0"/>
          </a:p>
        </p:txBody>
      </p:sp>
      <p:sp>
        <p:nvSpPr>
          <p:cNvPr id="3" name="Text Placeholder 2"/>
          <p:cNvSpPr>
            <a:spLocks noGrp="1"/>
          </p:cNvSpPr>
          <p:nvPr>
            <p:ph type="body" sz="quarter" idx="10"/>
          </p:nvPr>
        </p:nvSpPr>
        <p:spPr/>
        <p:txBody>
          <a:bodyPr/>
          <a:lstStyle/>
          <a:p>
            <a:r>
              <a:rPr lang="en-US" b="1" dirty="0" smtClean="0"/>
              <a:t>What is it about the text of these requirements that we want to analyze?</a:t>
            </a:r>
          </a:p>
          <a:p>
            <a:pPr lvl="1"/>
            <a:r>
              <a:rPr lang="en-US" dirty="0" smtClean="0"/>
              <a:t>If we want to review efficacy for best practices: </a:t>
            </a:r>
          </a:p>
          <a:p>
            <a:pPr lvl="2"/>
            <a:r>
              <a:rPr lang="en-US" dirty="0"/>
              <a:t>W</a:t>
            </a:r>
            <a:r>
              <a:rPr lang="en-US" dirty="0" smtClean="0"/>
              <a:t>hat makes a reporting requirement better or worse?</a:t>
            </a:r>
          </a:p>
          <a:p>
            <a:pPr lvl="2"/>
            <a:r>
              <a:rPr lang="en-US" dirty="0" smtClean="0"/>
              <a:t>Do you know of an experience where statutory language influenced the reporting of and/or response to an outbreak?</a:t>
            </a:r>
          </a:p>
          <a:p>
            <a:r>
              <a:rPr lang="en-US" b="1" dirty="0" smtClean="0"/>
              <a:t>What other pieces of legislation relate to CORHA’s work?</a:t>
            </a:r>
          </a:p>
          <a:p>
            <a:pPr lvl="1"/>
            <a:r>
              <a:rPr lang="en-US" dirty="0" smtClean="0"/>
              <a:t>Do we want to analyze the health department’s authority to respond to an outbreak? </a:t>
            </a:r>
            <a:endParaRPr lang="en-US" dirty="0"/>
          </a:p>
        </p:txBody>
      </p:sp>
    </p:spTree>
    <p:extLst>
      <p:ext uri="{BB962C8B-B14F-4D97-AF65-F5344CB8AC3E}">
        <p14:creationId xmlns:p14="http://schemas.microsoft.com/office/powerpoint/2010/main" val="103231583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NCEH_ATSDR_combined">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PACCARB_CDC-LHicks-20160919_v1" id="{223836D8-F5B2-4FE3-BF07-508300F3D91A}" vid="{6ED57916-15B2-4219-B46C-E44DB290F42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1638</Words>
  <Application>Microsoft Office PowerPoint</Application>
  <PresentationFormat>Widescreen</PresentationFormat>
  <Paragraphs>152</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Courier New</vt:lpstr>
      <vt:lpstr>Myriad Web Pro</vt:lpstr>
      <vt:lpstr>Wingdings</vt:lpstr>
      <vt:lpstr>NCEH_ATSDR_combined</vt:lpstr>
      <vt:lpstr>Outbreak Reporting Legal Assessment </vt:lpstr>
      <vt:lpstr>Purpose of Assessment </vt:lpstr>
      <vt:lpstr>Presentation Outline</vt:lpstr>
      <vt:lpstr>What We Collected</vt:lpstr>
      <vt:lpstr>What We Excluded </vt:lpstr>
      <vt:lpstr>Examples: Typical Outbreak Definition</vt:lpstr>
      <vt:lpstr>Examples: Typical Outbreak Definition</vt:lpstr>
      <vt:lpstr>Examples: Typical Outbreak Reporting</vt:lpstr>
      <vt:lpstr>Examples: Mention of HAI/AR Outbreaks</vt:lpstr>
      <vt:lpstr>Examples: No Definition for “Outbreak” </vt:lpstr>
      <vt:lpstr>Examples: No Outbreak Reporting Requirement</vt:lpstr>
      <vt:lpstr>Points for Further Discussion</vt:lpstr>
    </vt:vector>
  </TitlesOfParts>
  <Company>Centers for Disease Control and Prevention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Outbreak Reporting Legal Assessment</dc:title>
  <dc:creator>Limeres, Alexa (CDC/OID/NCEZID) (CTR)</dc:creator>
  <cp:lastModifiedBy>Limeres, Alexa (CDC/OID/NCEZID) (CTR)</cp:lastModifiedBy>
  <cp:revision>29</cp:revision>
  <dcterms:created xsi:type="dcterms:W3CDTF">2017-05-03T12:27:36Z</dcterms:created>
  <dcterms:modified xsi:type="dcterms:W3CDTF">2017-05-03T21:11:19Z</dcterms:modified>
</cp:coreProperties>
</file>