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 varScale="1">
        <p:scale>
          <a:sx n="91" d="100"/>
          <a:sy n="91" d="100"/>
        </p:scale>
        <p:origin x="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C1FA502C-3C57-4EC0-B252-76A3571F23A3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83596EC3-0043-427A-8DD4-C7DDBC952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451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A502C-3C57-4EC0-B252-76A3571F23A3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96EC3-0043-427A-8DD4-C7DDBC952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223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A502C-3C57-4EC0-B252-76A3571F23A3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96EC3-0043-427A-8DD4-C7DDBC952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406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A502C-3C57-4EC0-B252-76A3571F23A3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96EC3-0043-427A-8DD4-C7DDBC952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185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A502C-3C57-4EC0-B252-76A3571F23A3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96EC3-0043-427A-8DD4-C7DDBC952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872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A502C-3C57-4EC0-B252-76A3571F23A3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96EC3-0043-427A-8DD4-C7DDBC952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4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A502C-3C57-4EC0-B252-76A3571F23A3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96EC3-0043-427A-8DD4-C7DDBC952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931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A502C-3C57-4EC0-B252-76A3571F23A3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96EC3-0043-427A-8DD4-C7DDBC952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127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A502C-3C57-4EC0-B252-76A3571F23A3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96EC3-0043-427A-8DD4-C7DDBC952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452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A502C-3C57-4EC0-B252-76A3571F23A3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96EC3-0043-427A-8DD4-C7DDBC952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729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A502C-3C57-4EC0-B252-76A3571F23A3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96EC3-0043-427A-8DD4-C7DDBC952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957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A502C-3C57-4EC0-B252-76A3571F23A3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96EC3-0043-427A-8DD4-C7DDBC952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302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A502C-3C57-4EC0-B252-76A3571F23A3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96EC3-0043-427A-8DD4-C7DDBC952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071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A502C-3C57-4EC0-B252-76A3571F23A3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96EC3-0043-427A-8DD4-C7DDBC952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252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A502C-3C57-4EC0-B252-76A3571F23A3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96EC3-0043-427A-8DD4-C7DDBC952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882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C1FA502C-3C57-4EC0-B252-76A3571F23A3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96EC3-0043-427A-8DD4-C7DDBC952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4187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1FA502C-3C57-4EC0-B252-76A3571F23A3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96EC3-0043-427A-8DD4-C7DDBC952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437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1FA502C-3C57-4EC0-B252-76A3571F23A3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83596EC3-0043-427A-8DD4-C7DDBC952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027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5679" y="1790644"/>
            <a:ext cx="5759302" cy="1105922"/>
          </a:xfrm>
        </p:spPr>
        <p:txBody>
          <a:bodyPr/>
          <a:lstStyle/>
          <a:p>
            <a:r>
              <a:rPr lang="en-US" dirty="0" smtClean="0"/>
              <a:t>CORHA Workgroup A</a:t>
            </a:r>
            <a:endParaRPr lang="en-US" dirty="0"/>
          </a:p>
        </p:txBody>
      </p:sp>
      <p:sp>
        <p:nvSpPr>
          <p:cNvPr id="4" name="Line 206"/>
          <p:cNvSpPr>
            <a:spLocks noChangeShapeType="1"/>
          </p:cNvSpPr>
          <p:nvPr/>
        </p:nvSpPr>
        <p:spPr bwMode="auto">
          <a:xfrm>
            <a:off x="8754460" y="1340681"/>
            <a:ext cx="0" cy="4567978"/>
          </a:xfrm>
          <a:prstGeom prst="line">
            <a:avLst/>
          </a:prstGeom>
          <a:noFill/>
          <a:ln w="508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 dirty="0"/>
          </a:p>
        </p:txBody>
      </p:sp>
      <p:sp>
        <p:nvSpPr>
          <p:cNvPr id="6" name="AutoShape 11"/>
          <p:cNvSpPr>
            <a:spLocks noChangeArrowheads="1"/>
          </p:cNvSpPr>
          <p:nvPr/>
        </p:nvSpPr>
        <p:spPr bwMode="auto">
          <a:xfrm>
            <a:off x="8114698" y="664406"/>
            <a:ext cx="2209920" cy="779464"/>
          </a:xfrm>
          <a:prstGeom prst="roundRect">
            <a:avLst>
              <a:gd name="adj" fmla="val 12495"/>
            </a:avLst>
          </a:prstGeom>
          <a:solidFill>
            <a:schemeClr val="accent4">
              <a:lumMod val="40000"/>
              <a:lumOff val="60000"/>
            </a:schemeClr>
          </a:solidFill>
          <a:ln w="508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92075" tIns="46038" rIns="92075" bIns="46038" anchor="ctr"/>
          <a:lstStyle/>
          <a:p>
            <a:r>
              <a:rPr lang="en-US" altLang="en-US" sz="1200" b="1" dirty="0" smtClean="0"/>
              <a:t>Support Standardized</a:t>
            </a:r>
            <a:endParaRPr lang="en-US" altLang="en-US" sz="1200" b="1" dirty="0"/>
          </a:p>
          <a:p>
            <a:r>
              <a:rPr lang="en-US" altLang="en-US" sz="1200" b="1" dirty="0" smtClean="0"/>
              <a:t>Approaches to Detection</a:t>
            </a:r>
          </a:p>
          <a:p>
            <a:r>
              <a:rPr lang="en-US" altLang="en-US" sz="1200" b="1" dirty="0" smtClean="0"/>
              <a:t>and </a:t>
            </a:r>
            <a:r>
              <a:rPr lang="en-US" altLang="en-US" sz="1200" b="1" dirty="0"/>
              <a:t>Reporting</a:t>
            </a:r>
          </a:p>
        </p:txBody>
      </p:sp>
      <p:sp>
        <p:nvSpPr>
          <p:cNvPr id="8" name="Rectangle 36"/>
          <p:cNvSpPr>
            <a:spLocks noChangeArrowheads="1"/>
          </p:cNvSpPr>
          <p:nvPr/>
        </p:nvSpPr>
        <p:spPr bwMode="auto">
          <a:xfrm>
            <a:off x="8114698" y="1561344"/>
            <a:ext cx="1725187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Standardize Outbreak &amp; </a:t>
            </a:r>
          </a:p>
          <a:p>
            <a:r>
              <a:rPr lang="en-US" altLang="en-US" sz="1000" b="0" dirty="0" smtClean="0"/>
              <a:t>Adverse Event</a:t>
            </a:r>
          </a:p>
          <a:p>
            <a:r>
              <a:rPr lang="en-US" altLang="en-US" sz="1000" b="0" dirty="0" smtClean="0"/>
              <a:t>Definitions &amp; </a:t>
            </a:r>
          </a:p>
          <a:p>
            <a:r>
              <a:rPr lang="en-US" altLang="en-US" sz="1000" b="0" dirty="0" smtClean="0"/>
              <a:t>Thresholds for Reporting</a:t>
            </a:r>
            <a:endParaRPr lang="en-US" altLang="en-US" sz="1000" b="0" dirty="0"/>
          </a:p>
        </p:txBody>
      </p:sp>
      <p:sp>
        <p:nvSpPr>
          <p:cNvPr id="9" name="Rectangle 37"/>
          <p:cNvSpPr>
            <a:spLocks noChangeArrowheads="1"/>
          </p:cNvSpPr>
          <p:nvPr/>
        </p:nvSpPr>
        <p:spPr bwMode="auto">
          <a:xfrm>
            <a:off x="8114699" y="2363031"/>
            <a:ext cx="1725186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Improve Reporting </a:t>
            </a:r>
          </a:p>
          <a:p>
            <a:r>
              <a:rPr lang="en-US" altLang="en-US" sz="1000" b="0" dirty="0" smtClean="0"/>
              <a:t>of Outbreaks and</a:t>
            </a:r>
          </a:p>
          <a:p>
            <a:r>
              <a:rPr lang="en-US" altLang="en-US" sz="1000" b="0" dirty="0" smtClean="0"/>
              <a:t>Exposure Events to </a:t>
            </a:r>
          </a:p>
          <a:p>
            <a:r>
              <a:rPr lang="en-US" altLang="en-US" sz="1000" b="0" dirty="0" smtClean="0"/>
              <a:t>Public Health</a:t>
            </a:r>
            <a:endParaRPr lang="en-US" altLang="en-US" sz="1000" b="0" dirty="0"/>
          </a:p>
        </p:txBody>
      </p:sp>
      <p:sp>
        <p:nvSpPr>
          <p:cNvPr id="10" name="Rectangle 48"/>
          <p:cNvSpPr>
            <a:spLocks noChangeArrowheads="1"/>
          </p:cNvSpPr>
          <p:nvPr/>
        </p:nvSpPr>
        <p:spPr bwMode="auto">
          <a:xfrm>
            <a:off x="8124579" y="3180676"/>
            <a:ext cx="1715305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Improve the Use of</a:t>
            </a:r>
          </a:p>
          <a:p>
            <a:r>
              <a:rPr lang="en-US" altLang="en-US" sz="1000" b="0" dirty="0" smtClean="0"/>
              <a:t>Existing Surveillance</a:t>
            </a:r>
          </a:p>
          <a:p>
            <a:r>
              <a:rPr lang="en-US" altLang="en-US" sz="1000" b="0" dirty="0" smtClean="0"/>
              <a:t>Systems to</a:t>
            </a:r>
          </a:p>
          <a:p>
            <a:r>
              <a:rPr lang="en-US" altLang="en-US" sz="1000" b="0" dirty="0" smtClean="0"/>
              <a:t>Detect Outbreaks</a:t>
            </a:r>
            <a:endParaRPr lang="en-US" altLang="en-US" sz="1000" b="0" dirty="0"/>
          </a:p>
        </p:txBody>
      </p:sp>
      <p:sp>
        <p:nvSpPr>
          <p:cNvPr id="13" name="TextBox 12"/>
          <p:cNvSpPr txBox="1"/>
          <p:nvPr/>
        </p:nvSpPr>
        <p:spPr>
          <a:xfrm>
            <a:off x="7832434" y="1773439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32434" y="2575126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32434" y="3378401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32434" y="4180089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32434" y="5732695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174"/>
          <p:cNvSpPr>
            <a:spLocks noChangeArrowheads="1"/>
          </p:cNvSpPr>
          <p:nvPr/>
        </p:nvSpPr>
        <p:spPr bwMode="auto">
          <a:xfrm>
            <a:off x="8114698" y="4778019"/>
            <a:ext cx="2984225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Explore Legal Authority to</a:t>
            </a:r>
          </a:p>
          <a:p>
            <a:r>
              <a:rPr lang="en-US" altLang="en-US" sz="1000" b="0" dirty="0" smtClean="0"/>
              <a:t>Support Best Practices</a:t>
            </a:r>
            <a:endParaRPr lang="en-US" altLang="en-US" sz="1000" b="0" dirty="0"/>
          </a:p>
        </p:txBody>
      </p:sp>
      <p:sp>
        <p:nvSpPr>
          <p:cNvPr id="23" name="TextBox 22"/>
          <p:cNvSpPr txBox="1"/>
          <p:nvPr/>
        </p:nvSpPr>
        <p:spPr>
          <a:xfrm>
            <a:off x="7832434" y="4970134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Rectangle 166"/>
          <p:cNvSpPr>
            <a:spLocks noChangeArrowheads="1"/>
          </p:cNvSpPr>
          <p:nvPr/>
        </p:nvSpPr>
        <p:spPr bwMode="auto">
          <a:xfrm>
            <a:off x="8114698" y="3983951"/>
            <a:ext cx="2984225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Define </a:t>
            </a:r>
            <a:r>
              <a:rPr lang="en-US" altLang="en-US" sz="1000" b="0" dirty="0"/>
              <a:t>Public </a:t>
            </a:r>
            <a:r>
              <a:rPr lang="en-US" altLang="en-US" sz="1000" b="0" dirty="0" smtClean="0"/>
              <a:t>Health, Clinical,  and</a:t>
            </a:r>
          </a:p>
          <a:p>
            <a:r>
              <a:rPr lang="en-US" altLang="en-US" sz="1000" b="0" dirty="0" smtClean="0"/>
              <a:t>Commercial Laboratory Best Practices</a:t>
            </a:r>
          </a:p>
          <a:p>
            <a:r>
              <a:rPr lang="en-US" altLang="en-US" sz="1000" b="0" dirty="0" smtClean="0"/>
              <a:t>to Support Outbreak Detection and Response</a:t>
            </a:r>
          </a:p>
        </p:txBody>
      </p:sp>
      <p:sp>
        <p:nvSpPr>
          <p:cNvPr id="25" name="Rectangle 174"/>
          <p:cNvSpPr>
            <a:spLocks noChangeArrowheads="1"/>
          </p:cNvSpPr>
          <p:nvPr/>
        </p:nvSpPr>
        <p:spPr bwMode="auto">
          <a:xfrm>
            <a:off x="8124580" y="5565759"/>
            <a:ext cx="2974343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Develop Tools and Guidance</a:t>
            </a:r>
            <a:endParaRPr lang="en-US" altLang="en-US" sz="1000" b="0" dirty="0"/>
          </a:p>
        </p:txBody>
      </p:sp>
    </p:spTree>
    <p:extLst>
      <p:ext uri="{BB962C8B-B14F-4D97-AF65-F5344CB8AC3E}">
        <p14:creationId xmlns:p14="http://schemas.microsoft.com/office/powerpoint/2010/main" val="23473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386949"/>
              </p:ext>
            </p:extLst>
          </p:nvPr>
        </p:nvGraphicFramePr>
        <p:xfrm>
          <a:off x="377687" y="3247605"/>
          <a:ext cx="11559210" cy="32718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1237">
                  <a:extLst>
                    <a:ext uri="{9D8B030D-6E8A-4147-A177-3AD203B41FA5}">
                      <a16:colId xmlns:a16="http://schemas.microsoft.com/office/drawing/2014/main" val="4155478480"/>
                    </a:ext>
                  </a:extLst>
                </a:gridCol>
                <a:gridCol w="1277377">
                  <a:extLst>
                    <a:ext uri="{9D8B030D-6E8A-4147-A177-3AD203B41FA5}">
                      <a16:colId xmlns:a16="http://schemas.microsoft.com/office/drawing/2014/main" val="3018139536"/>
                    </a:ext>
                  </a:extLst>
                </a:gridCol>
                <a:gridCol w="1507724">
                  <a:extLst>
                    <a:ext uri="{9D8B030D-6E8A-4147-A177-3AD203B41FA5}">
                      <a16:colId xmlns:a16="http://schemas.microsoft.com/office/drawing/2014/main" val="3811337046"/>
                    </a:ext>
                  </a:extLst>
                </a:gridCol>
                <a:gridCol w="2376759">
                  <a:extLst>
                    <a:ext uri="{9D8B030D-6E8A-4147-A177-3AD203B41FA5}">
                      <a16:colId xmlns:a16="http://schemas.microsoft.com/office/drawing/2014/main" val="919203822"/>
                    </a:ext>
                  </a:extLst>
                </a:gridCol>
                <a:gridCol w="1256435">
                  <a:extLst>
                    <a:ext uri="{9D8B030D-6E8A-4147-A177-3AD203B41FA5}">
                      <a16:colId xmlns:a16="http://schemas.microsoft.com/office/drawing/2014/main" val="1723462282"/>
                    </a:ext>
                  </a:extLst>
                </a:gridCol>
                <a:gridCol w="1183144">
                  <a:extLst>
                    <a:ext uri="{9D8B030D-6E8A-4147-A177-3AD203B41FA5}">
                      <a16:colId xmlns:a16="http://schemas.microsoft.com/office/drawing/2014/main" val="1391131811"/>
                    </a:ext>
                  </a:extLst>
                </a:gridCol>
                <a:gridCol w="1926534">
                  <a:extLst>
                    <a:ext uri="{9D8B030D-6E8A-4147-A177-3AD203B41FA5}">
                      <a16:colId xmlns:a16="http://schemas.microsoft.com/office/drawing/2014/main" val="2374076104"/>
                    </a:ext>
                  </a:extLst>
                </a:gridCol>
              </a:tblGrid>
              <a:tr h="8911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50" marR="666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Acute Care Hospitals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50" marR="666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Critical Access Hospitals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50" marR="666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Long-Term Acute Care Hospitals and Long-Term Care Facilities with Vented Patients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50" marR="666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Long-Term Care Facilities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50" marR="666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Dialysis Facilities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50" marR="666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Outpatient and Emergency Department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50" marR="66650" marT="0" marB="0"/>
                </a:tc>
                <a:extLst>
                  <a:ext uri="{0D108BD9-81ED-4DB2-BD59-A6C34878D82A}">
                    <a16:rowId xmlns:a16="http://schemas.microsoft.com/office/drawing/2014/main" val="1990911628"/>
                  </a:ext>
                </a:extLst>
              </a:tr>
              <a:tr h="7129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Threshold for additional investigation by facility </a:t>
                      </a:r>
                      <a:endParaRPr lang="en-US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50" marR="66650" marT="0" marB="0"/>
                </a:tc>
                <a:tc rowSpan="3"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50" marR="66650" marT="0" marB="0"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50" marR="66650" marT="0" marB="0"/>
                </a:tc>
                <a:extLst>
                  <a:ext uri="{0D108BD9-81ED-4DB2-BD59-A6C34878D82A}">
                    <a16:rowId xmlns:a16="http://schemas.microsoft.com/office/drawing/2014/main" val="4002453092"/>
                  </a:ext>
                </a:extLst>
              </a:tr>
              <a:tr h="8334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Threshold for reporting to public health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50" marR="66650" marT="0" marB="0"/>
                </a:tc>
                <a:tc gridSpan="6"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50" marR="66650" marT="0" marB="0"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50" marR="66650" marT="0" marB="0"/>
                </a:tc>
                <a:extLst>
                  <a:ext uri="{0D108BD9-81ED-4DB2-BD59-A6C34878D82A}">
                    <a16:rowId xmlns:a16="http://schemas.microsoft.com/office/drawing/2014/main" val="3749896257"/>
                  </a:ext>
                </a:extLst>
              </a:tr>
              <a:tr h="3564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Outbreak definition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50" marR="66650" marT="0" marB="0"/>
                </a:tc>
                <a:tc gridSpan="6"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50" marR="66650" marT="0" marB="0"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50" marR="66650" marT="0" marB="0"/>
                </a:tc>
                <a:extLst>
                  <a:ext uri="{0D108BD9-81ED-4DB2-BD59-A6C34878D82A}">
                    <a16:rowId xmlns:a16="http://schemas.microsoft.com/office/drawing/2014/main" val="1761620817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973668"/>
            <a:ext cx="5703046" cy="706964"/>
          </a:xfrm>
        </p:spPr>
        <p:txBody>
          <a:bodyPr/>
          <a:lstStyle/>
          <a:p>
            <a:r>
              <a:rPr lang="en-US" dirty="0" smtClean="0"/>
              <a:t>Developing outbreak definitions</a:t>
            </a:r>
            <a:endParaRPr lang="en-US" dirty="0"/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8114698" y="664406"/>
            <a:ext cx="2209920" cy="779464"/>
          </a:xfrm>
          <a:prstGeom prst="roundRect">
            <a:avLst>
              <a:gd name="adj" fmla="val 12495"/>
            </a:avLst>
          </a:prstGeom>
          <a:solidFill>
            <a:schemeClr val="accent4">
              <a:lumMod val="40000"/>
              <a:lumOff val="60000"/>
            </a:schemeClr>
          </a:solidFill>
          <a:ln w="508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92075" tIns="46038" rIns="92075" bIns="46038" anchor="ctr"/>
          <a:lstStyle/>
          <a:p>
            <a:r>
              <a:rPr lang="en-US" altLang="en-US" sz="1200" b="1" dirty="0" smtClean="0"/>
              <a:t>Support Standardized</a:t>
            </a:r>
            <a:endParaRPr lang="en-US" altLang="en-US" sz="1200" b="1" dirty="0"/>
          </a:p>
          <a:p>
            <a:r>
              <a:rPr lang="en-US" altLang="en-US" sz="1200" b="1" dirty="0" smtClean="0"/>
              <a:t>Approaches to Detection</a:t>
            </a:r>
          </a:p>
          <a:p>
            <a:r>
              <a:rPr lang="en-US" altLang="en-US" sz="1200" b="1" dirty="0" smtClean="0"/>
              <a:t>and </a:t>
            </a:r>
            <a:r>
              <a:rPr lang="en-US" altLang="en-US" sz="1200" b="1" dirty="0"/>
              <a:t>Reporting</a:t>
            </a:r>
          </a:p>
        </p:txBody>
      </p:sp>
      <p:sp>
        <p:nvSpPr>
          <p:cNvPr id="9" name="Rectangle 36"/>
          <p:cNvSpPr>
            <a:spLocks noChangeArrowheads="1"/>
          </p:cNvSpPr>
          <p:nvPr/>
        </p:nvSpPr>
        <p:spPr bwMode="auto">
          <a:xfrm>
            <a:off x="8114698" y="1561344"/>
            <a:ext cx="1725187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Standardize Outbreak &amp; </a:t>
            </a:r>
          </a:p>
          <a:p>
            <a:r>
              <a:rPr lang="en-US" altLang="en-US" sz="1000" b="0" dirty="0" smtClean="0"/>
              <a:t>Adverse Event</a:t>
            </a:r>
          </a:p>
          <a:p>
            <a:r>
              <a:rPr lang="en-US" altLang="en-US" sz="1000" b="0" dirty="0" smtClean="0"/>
              <a:t>Definitions &amp; </a:t>
            </a:r>
          </a:p>
          <a:p>
            <a:r>
              <a:rPr lang="en-US" altLang="en-US" sz="1000" b="0" dirty="0" smtClean="0"/>
              <a:t>Thresholds for Reporting</a:t>
            </a:r>
            <a:endParaRPr lang="en-US" altLang="en-US" sz="1000" b="0" dirty="0"/>
          </a:p>
        </p:txBody>
      </p:sp>
      <p:sp>
        <p:nvSpPr>
          <p:cNvPr id="10" name="Rectangle 37"/>
          <p:cNvSpPr>
            <a:spLocks noChangeArrowheads="1"/>
          </p:cNvSpPr>
          <p:nvPr/>
        </p:nvSpPr>
        <p:spPr bwMode="auto">
          <a:xfrm>
            <a:off x="8114699" y="2363031"/>
            <a:ext cx="1725186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Improve Reporting </a:t>
            </a:r>
          </a:p>
          <a:p>
            <a:r>
              <a:rPr lang="en-US" altLang="en-US" sz="1000" b="0" dirty="0" smtClean="0"/>
              <a:t>of Outbreaks and</a:t>
            </a:r>
          </a:p>
          <a:p>
            <a:r>
              <a:rPr lang="en-US" altLang="en-US" sz="1000" b="0" dirty="0" smtClean="0"/>
              <a:t>Exposure Events to </a:t>
            </a:r>
          </a:p>
          <a:p>
            <a:r>
              <a:rPr lang="en-US" altLang="en-US" sz="1000" b="0" dirty="0" smtClean="0"/>
              <a:t>Public Health</a:t>
            </a:r>
            <a:endParaRPr lang="en-US" altLang="en-US" sz="1000" b="0" dirty="0"/>
          </a:p>
        </p:txBody>
      </p:sp>
      <p:sp>
        <p:nvSpPr>
          <p:cNvPr id="11" name="TextBox 10"/>
          <p:cNvSpPr txBox="1"/>
          <p:nvPr/>
        </p:nvSpPr>
        <p:spPr>
          <a:xfrm>
            <a:off x="7832434" y="1773439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32434" y="2575126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32434" y="5732695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Rectangle 174"/>
          <p:cNvSpPr>
            <a:spLocks noChangeArrowheads="1"/>
          </p:cNvSpPr>
          <p:nvPr/>
        </p:nvSpPr>
        <p:spPr bwMode="auto">
          <a:xfrm>
            <a:off x="8124580" y="5565759"/>
            <a:ext cx="2974343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Develop Tools and Guidance</a:t>
            </a:r>
            <a:endParaRPr lang="en-US" altLang="en-US" sz="1000" b="0" dirty="0"/>
          </a:p>
        </p:txBody>
      </p:sp>
    </p:spTree>
    <p:extLst>
      <p:ext uri="{BB962C8B-B14F-4D97-AF65-F5344CB8AC3E}">
        <p14:creationId xmlns:p14="http://schemas.microsoft.com/office/powerpoint/2010/main" val="326219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973668"/>
            <a:ext cx="6865924" cy="706964"/>
          </a:xfrm>
        </p:spPr>
        <p:txBody>
          <a:bodyPr/>
          <a:lstStyle/>
          <a:p>
            <a:r>
              <a:rPr lang="en-US" dirty="0" smtClean="0"/>
              <a:t>Developing outbreak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Conditions we have started with:</a:t>
            </a:r>
          </a:p>
          <a:p>
            <a:pPr lvl="1"/>
            <a:r>
              <a:rPr lang="en-US" sz="2000" dirty="0" smtClean="0"/>
              <a:t>Scabies</a:t>
            </a:r>
          </a:p>
          <a:p>
            <a:pPr lvl="1"/>
            <a:r>
              <a:rPr lang="en-US" sz="2000" dirty="0" smtClean="0"/>
              <a:t>C. difficile</a:t>
            </a:r>
          </a:p>
          <a:p>
            <a:pPr lvl="1"/>
            <a:r>
              <a:rPr lang="en-US" sz="2000" dirty="0" smtClean="0"/>
              <a:t>CRE</a:t>
            </a:r>
          </a:p>
          <a:p>
            <a:pPr lvl="1"/>
            <a:r>
              <a:rPr lang="en-US" sz="2000" dirty="0" smtClean="0"/>
              <a:t>Non-tuberculous Mycobacteria</a:t>
            </a:r>
          </a:p>
          <a:p>
            <a:pPr lvl="1"/>
            <a:r>
              <a:rPr lang="en-US" sz="2000" dirty="0" smtClean="0"/>
              <a:t>Candida </a:t>
            </a:r>
            <a:r>
              <a:rPr lang="en-US" sz="2000" dirty="0" err="1" smtClean="0"/>
              <a:t>auris</a:t>
            </a:r>
            <a:endParaRPr lang="en-US" sz="2000" dirty="0" smtClean="0"/>
          </a:p>
          <a:p>
            <a:pPr lvl="1"/>
            <a:r>
              <a:rPr lang="en-US" sz="2000" dirty="0" smtClean="0"/>
              <a:t>(MDRO Gram negative bacteria)</a:t>
            </a:r>
            <a:endParaRPr lang="en-US" sz="2000" dirty="0"/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8114698" y="664406"/>
            <a:ext cx="2209920" cy="779464"/>
          </a:xfrm>
          <a:prstGeom prst="roundRect">
            <a:avLst>
              <a:gd name="adj" fmla="val 12495"/>
            </a:avLst>
          </a:prstGeom>
          <a:solidFill>
            <a:schemeClr val="accent4">
              <a:lumMod val="40000"/>
              <a:lumOff val="60000"/>
            </a:schemeClr>
          </a:solidFill>
          <a:ln w="508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92075" tIns="46038" rIns="92075" bIns="46038" anchor="ctr"/>
          <a:lstStyle/>
          <a:p>
            <a:r>
              <a:rPr lang="en-US" altLang="en-US" sz="1200" b="1" dirty="0" smtClean="0"/>
              <a:t>Support Standardized</a:t>
            </a:r>
            <a:endParaRPr lang="en-US" altLang="en-US" sz="1200" b="1" dirty="0"/>
          </a:p>
          <a:p>
            <a:r>
              <a:rPr lang="en-US" altLang="en-US" sz="1200" b="1" dirty="0" smtClean="0"/>
              <a:t>Approaches to Detection</a:t>
            </a:r>
          </a:p>
          <a:p>
            <a:r>
              <a:rPr lang="en-US" altLang="en-US" sz="1200" b="1" dirty="0" smtClean="0"/>
              <a:t>and </a:t>
            </a:r>
            <a:r>
              <a:rPr lang="en-US" altLang="en-US" sz="1200" b="1" dirty="0"/>
              <a:t>Reporting</a:t>
            </a:r>
          </a:p>
        </p:txBody>
      </p:sp>
      <p:sp>
        <p:nvSpPr>
          <p:cNvPr id="9" name="Rectangle 36"/>
          <p:cNvSpPr>
            <a:spLocks noChangeArrowheads="1"/>
          </p:cNvSpPr>
          <p:nvPr/>
        </p:nvSpPr>
        <p:spPr bwMode="auto">
          <a:xfrm>
            <a:off x="8114698" y="1561344"/>
            <a:ext cx="1725187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Standardize Outbreak &amp; </a:t>
            </a:r>
          </a:p>
          <a:p>
            <a:r>
              <a:rPr lang="en-US" altLang="en-US" sz="1000" b="0" dirty="0" smtClean="0"/>
              <a:t>Adverse Event</a:t>
            </a:r>
          </a:p>
          <a:p>
            <a:r>
              <a:rPr lang="en-US" altLang="en-US" sz="1000" b="0" dirty="0" smtClean="0"/>
              <a:t>Definitions &amp; </a:t>
            </a:r>
          </a:p>
          <a:p>
            <a:r>
              <a:rPr lang="en-US" altLang="en-US" sz="1000" b="0" dirty="0" smtClean="0"/>
              <a:t>Thresholds for Reporting</a:t>
            </a:r>
            <a:endParaRPr lang="en-US" altLang="en-US" sz="1000" b="0" dirty="0"/>
          </a:p>
        </p:txBody>
      </p:sp>
      <p:sp>
        <p:nvSpPr>
          <p:cNvPr id="10" name="Rectangle 37"/>
          <p:cNvSpPr>
            <a:spLocks noChangeArrowheads="1"/>
          </p:cNvSpPr>
          <p:nvPr/>
        </p:nvSpPr>
        <p:spPr bwMode="auto">
          <a:xfrm>
            <a:off x="8114699" y="2363031"/>
            <a:ext cx="1725186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Improve Reporting </a:t>
            </a:r>
          </a:p>
          <a:p>
            <a:r>
              <a:rPr lang="en-US" altLang="en-US" sz="1000" b="0" dirty="0" smtClean="0"/>
              <a:t>of Outbreaks and</a:t>
            </a:r>
          </a:p>
          <a:p>
            <a:r>
              <a:rPr lang="en-US" altLang="en-US" sz="1000" b="0" dirty="0" smtClean="0"/>
              <a:t>Exposure Events to </a:t>
            </a:r>
          </a:p>
          <a:p>
            <a:r>
              <a:rPr lang="en-US" altLang="en-US" sz="1000" b="0" dirty="0" smtClean="0"/>
              <a:t>Public Health</a:t>
            </a:r>
            <a:endParaRPr lang="en-US" altLang="en-US" sz="1000" b="0" dirty="0"/>
          </a:p>
        </p:txBody>
      </p:sp>
      <p:sp>
        <p:nvSpPr>
          <p:cNvPr id="11" name="TextBox 10"/>
          <p:cNvSpPr txBox="1"/>
          <p:nvPr/>
        </p:nvSpPr>
        <p:spPr>
          <a:xfrm>
            <a:off x="7832434" y="1773439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32434" y="2575126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32434" y="5732695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74"/>
          <p:cNvSpPr>
            <a:spLocks noChangeArrowheads="1"/>
          </p:cNvSpPr>
          <p:nvPr/>
        </p:nvSpPr>
        <p:spPr bwMode="auto">
          <a:xfrm>
            <a:off x="8124580" y="5565759"/>
            <a:ext cx="2974343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Develop Tools and Guidance</a:t>
            </a:r>
            <a:endParaRPr lang="en-US" altLang="en-US" sz="1000" b="0" dirty="0"/>
          </a:p>
        </p:txBody>
      </p:sp>
    </p:spTree>
    <p:extLst>
      <p:ext uri="{BB962C8B-B14F-4D97-AF65-F5344CB8AC3E}">
        <p14:creationId xmlns:p14="http://schemas.microsoft.com/office/powerpoint/2010/main" val="286088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973668"/>
            <a:ext cx="6865924" cy="706964"/>
          </a:xfrm>
        </p:spPr>
        <p:txBody>
          <a:bodyPr/>
          <a:lstStyle/>
          <a:p>
            <a:r>
              <a:rPr lang="en-US" dirty="0" smtClean="0"/>
              <a:t>Developing outbreak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6547872" cy="341630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Other discussions</a:t>
            </a:r>
          </a:p>
          <a:p>
            <a:pPr lvl="1"/>
            <a:r>
              <a:rPr lang="en-US" sz="2000" dirty="0" smtClean="0"/>
              <a:t>“Onesies” – conditions that should be reported regardless of pathogen (e.g., related to product contamination, procedures)</a:t>
            </a:r>
          </a:p>
          <a:p>
            <a:pPr lvl="1"/>
            <a:r>
              <a:rPr lang="en-US" sz="2000" dirty="0" smtClean="0"/>
              <a:t>Developing guidelines for determining baseline</a:t>
            </a:r>
          </a:p>
          <a:p>
            <a:pPr lvl="1"/>
            <a:r>
              <a:rPr lang="en-US" sz="2000" dirty="0" smtClean="0"/>
              <a:t>Baseline vs. ongoing transmission/outbreak</a:t>
            </a:r>
          </a:p>
          <a:p>
            <a:pPr lvl="1"/>
            <a:r>
              <a:rPr lang="en-US" sz="2000" dirty="0" smtClean="0"/>
              <a:t>Threshold for facility to investigate – definition needed?</a:t>
            </a:r>
            <a:endParaRPr lang="en-US" sz="2000" dirty="0"/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8114698" y="664406"/>
            <a:ext cx="2209920" cy="779464"/>
          </a:xfrm>
          <a:prstGeom prst="roundRect">
            <a:avLst>
              <a:gd name="adj" fmla="val 12495"/>
            </a:avLst>
          </a:prstGeom>
          <a:solidFill>
            <a:schemeClr val="accent4">
              <a:lumMod val="40000"/>
              <a:lumOff val="60000"/>
            </a:schemeClr>
          </a:solidFill>
          <a:ln w="508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92075" tIns="46038" rIns="92075" bIns="46038" anchor="ctr"/>
          <a:lstStyle/>
          <a:p>
            <a:r>
              <a:rPr lang="en-US" altLang="en-US" sz="1200" b="1" dirty="0" smtClean="0"/>
              <a:t>Support Standardized</a:t>
            </a:r>
            <a:endParaRPr lang="en-US" altLang="en-US" sz="1200" b="1" dirty="0"/>
          </a:p>
          <a:p>
            <a:r>
              <a:rPr lang="en-US" altLang="en-US" sz="1200" b="1" dirty="0" smtClean="0"/>
              <a:t>Approaches to Detection</a:t>
            </a:r>
          </a:p>
          <a:p>
            <a:r>
              <a:rPr lang="en-US" altLang="en-US" sz="1200" b="1" dirty="0" smtClean="0"/>
              <a:t>and </a:t>
            </a:r>
            <a:r>
              <a:rPr lang="en-US" altLang="en-US" sz="1200" b="1" dirty="0"/>
              <a:t>Reporting</a:t>
            </a:r>
          </a:p>
        </p:txBody>
      </p:sp>
      <p:sp>
        <p:nvSpPr>
          <p:cNvPr id="9" name="Rectangle 36"/>
          <p:cNvSpPr>
            <a:spLocks noChangeArrowheads="1"/>
          </p:cNvSpPr>
          <p:nvPr/>
        </p:nvSpPr>
        <p:spPr bwMode="auto">
          <a:xfrm>
            <a:off x="8114698" y="1561344"/>
            <a:ext cx="1725187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Standardize Outbreak &amp; </a:t>
            </a:r>
          </a:p>
          <a:p>
            <a:r>
              <a:rPr lang="en-US" altLang="en-US" sz="1000" b="0" dirty="0" smtClean="0"/>
              <a:t>Adverse Event</a:t>
            </a:r>
          </a:p>
          <a:p>
            <a:r>
              <a:rPr lang="en-US" altLang="en-US" sz="1000" b="0" dirty="0" smtClean="0"/>
              <a:t>Definitions &amp; </a:t>
            </a:r>
          </a:p>
          <a:p>
            <a:r>
              <a:rPr lang="en-US" altLang="en-US" sz="1000" b="0" dirty="0" smtClean="0"/>
              <a:t>Thresholds for Reporting</a:t>
            </a:r>
            <a:endParaRPr lang="en-US" altLang="en-US" sz="1000" b="0" dirty="0"/>
          </a:p>
        </p:txBody>
      </p:sp>
      <p:sp>
        <p:nvSpPr>
          <p:cNvPr id="10" name="Rectangle 37"/>
          <p:cNvSpPr>
            <a:spLocks noChangeArrowheads="1"/>
          </p:cNvSpPr>
          <p:nvPr/>
        </p:nvSpPr>
        <p:spPr bwMode="auto">
          <a:xfrm>
            <a:off x="8114699" y="2363031"/>
            <a:ext cx="1725186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Improve Reporting </a:t>
            </a:r>
          </a:p>
          <a:p>
            <a:r>
              <a:rPr lang="en-US" altLang="en-US" sz="1000" b="0" dirty="0" smtClean="0"/>
              <a:t>of Outbreaks and</a:t>
            </a:r>
          </a:p>
          <a:p>
            <a:r>
              <a:rPr lang="en-US" altLang="en-US" sz="1000" b="0" dirty="0" smtClean="0"/>
              <a:t>Exposure Events to </a:t>
            </a:r>
          </a:p>
          <a:p>
            <a:r>
              <a:rPr lang="en-US" altLang="en-US" sz="1000" b="0" dirty="0" smtClean="0"/>
              <a:t>Public Health</a:t>
            </a:r>
            <a:endParaRPr lang="en-US" altLang="en-US" sz="1000" b="0" dirty="0"/>
          </a:p>
        </p:txBody>
      </p:sp>
      <p:sp>
        <p:nvSpPr>
          <p:cNvPr id="11" name="TextBox 10"/>
          <p:cNvSpPr txBox="1"/>
          <p:nvPr/>
        </p:nvSpPr>
        <p:spPr>
          <a:xfrm>
            <a:off x="7832434" y="1773439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32434" y="2575126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32434" y="5732695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74"/>
          <p:cNvSpPr>
            <a:spLocks noChangeArrowheads="1"/>
          </p:cNvSpPr>
          <p:nvPr/>
        </p:nvSpPr>
        <p:spPr bwMode="auto">
          <a:xfrm>
            <a:off x="8124580" y="5565759"/>
            <a:ext cx="2974343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Develop Tools and Guidance</a:t>
            </a:r>
            <a:endParaRPr lang="en-US" altLang="en-US" sz="1000" b="0" dirty="0"/>
          </a:p>
        </p:txBody>
      </p:sp>
    </p:spTree>
    <p:extLst>
      <p:ext uri="{BB962C8B-B14F-4D97-AF65-F5344CB8AC3E}">
        <p14:creationId xmlns:p14="http://schemas.microsoft.com/office/powerpoint/2010/main" val="176764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6681107" cy="706964"/>
          </a:xfrm>
        </p:spPr>
        <p:txBody>
          <a:bodyPr/>
          <a:lstStyle/>
          <a:p>
            <a:r>
              <a:rPr lang="en-US" dirty="0" smtClean="0"/>
              <a:t>Exploring outbreak reporting 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6426464" cy="34163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Alexa </a:t>
            </a:r>
            <a:r>
              <a:rPr lang="en-US" sz="2000" dirty="0" err="1" smtClean="0"/>
              <a:t>Limeres</a:t>
            </a:r>
            <a:r>
              <a:rPr lang="en-US" sz="2000" dirty="0" smtClean="0"/>
              <a:t> will </a:t>
            </a:r>
            <a:r>
              <a:rPr lang="en-US" sz="2000" dirty="0"/>
              <a:t>give </a:t>
            </a:r>
            <a:r>
              <a:rPr lang="en-US" sz="2000" dirty="0" smtClean="0"/>
              <a:t>this update elsewhere</a:t>
            </a:r>
            <a:endParaRPr lang="en-US" sz="2000" dirty="0"/>
          </a:p>
          <a:p>
            <a:r>
              <a:rPr lang="en-US" sz="2000" dirty="0" smtClean="0"/>
              <a:t>Purpose: Identify current reporting laws to understand the current requirements for reporting of HAI/AR outbreaks and possible gaps in reporting.</a:t>
            </a:r>
          </a:p>
        </p:txBody>
      </p:sp>
      <p:sp>
        <p:nvSpPr>
          <p:cNvPr id="6" name="AutoShape 11"/>
          <p:cNvSpPr>
            <a:spLocks noChangeArrowheads="1"/>
          </p:cNvSpPr>
          <p:nvPr/>
        </p:nvSpPr>
        <p:spPr bwMode="auto">
          <a:xfrm>
            <a:off x="8114698" y="664406"/>
            <a:ext cx="2209920" cy="779464"/>
          </a:xfrm>
          <a:prstGeom prst="roundRect">
            <a:avLst>
              <a:gd name="adj" fmla="val 12495"/>
            </a:avLst>
          </a:prstGeom>
          <a:solidFill>
            <a:schemeClr val="accent4">
              <a:lumMod val="40000"/>
              <a:lumOff val="60000"/>
            </a:schemeClr>
          </a:solidFill>
          <a:ln w="508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92075" tIns="46038" rIns="92075" bIns="46038" anchor="ctr"/>
          <a:lstStyle/>
          <a:p>
            <a:r>
              <a:rPr lang="en-US" altLang="en-US" sz="1200" b="1" dirty="0" smtClean="0"/>
              <a:t>Support Standardized</a:t>
            </a:r>
            <a:endParaRPr lang="en-US" altLang="en-US" sz="1200" b="1" dirty="0"/>
          </a:p>
          <a:p>
            <a:r>
              <a:rPr lang="en-US" altLang="en-US" sz="1200" b="1" dirty="0" smtClean="0"/>
              <a:t>Approaches to Detection</a:t>
            </a:r>
          </a:p>
          <a:p>
            <a:r>
              <a:rPr lang="en-US" altLang="en-US" sz="1200" b="1" dirty="0" smtClean="0"/>
              <a:t>and </a:t>
            </a:r>
            <a:r>
              <a:rPr lang="en-US" altLang="en-US" sz="1200" b="1" dirty="0"/>
              <a:t>Reporting</a:t>
            </a:r>
          </a:p>
        </p:txBody>
      </p:sp>
      <p:sp>
        <p:nvSpPr>
          <p:cNvPr id="7" name="Rectangle 37"/>
          <p:cNvSpPr>
            <a:spLocks noChangeArrowheads="1"/>
          </p:cNvSpPr>
          <p:nvPr/>
        </p:nvSpPr>
        <p:spPr bwMode="auto">
          <a:xfrm>
            <a:off x="8114699" y="2363031"/>
            <a:ext cx="1725186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Improve Reporting </a:t>
            </a:r>
          </a:p>
          <a:p>
            <a:r>
              <a:rPr lang="en-US" altLang="en-US" sz="1000" b="0" dirty="0" smtClean="0"/>
              <a:t>of Outbreaks and</a:t>
            </a:r>
          </a:p>
          <a:p>
            <a:r>
              <a:rPr lang="en-US" altLang="en-US" sz="1000" b="0" dirty="0" smtClean="0"/>
              <a:t>Exposure Events to </a:t>
            </a:r>
          </a:p>
          <a:p>
            <a:r>
              <a:rPr lang="en-US" altLang="en-US" sz="1000" b="0" dirty="0" smtClean="0"/>
              <a:t>Public Health</a:t>
            </a:r>
            <a:endParaRPr lang="en-US" altLang="en-US" sz="1000" b="0" dirty="0"/>
          </a:p>
        </p:txBody>
      </p:sp>
      <p:sp>
        <p:nvSpPr>
          <p:cNvPr id="8" name="TextBox 7"/>
          <p:cNvSpPr txBox="1"/>
          <p:nvPr/>
        </p:nvSpPr>
        <p:spPr>
          <a:xfrm>
            <a:off x="7832434" y="2575126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174"/>
          <p:cNvSpPr>
            <a:spLocks noChangeArrowheads="1"/>
          </p:cNvSpPr>
          <p:nvPr/>
        </p:nvSpPr>
        <p:spPr bwMode="auto">
          <a:xfrm>
            <a:off x="8114698" y="4778019"/>
            <a:ext cx="2984225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Explore Legal Authority to</a:t>
            </a:r>
          </a:p>
          <a:p>
            <a:r>
              <a:rPr lang="en-US" altLang="en-US" sz="1000" b="0" dirty="0" smtClean="0"/>
              <a:t>Support Best Practices</a:t>
            </a:r>
            <a:endParaRPr lang="en-US" altLang="en-US" sz="1000" b="0" dirty="0"/>
          </a:p>
        </p:txBody>
      </p:sp>
      <p:sp>
        <p:nvSpPr>
          <p:cNvPr id="10" name="TextBox 9"/>
          <p:cNvSpPr txBox="1"/>
          <p:nvPr/>
        </p:nvSpPr>
        <p:spPr>
          <a:xfrm>
            <a:off x="7832434" y="4970134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6855985" cy="706964"/>
          </a:xfrm>
        </p:spPr>
        <p:txBody>
          <a:bodyPr/>
          <a:lstStyle/>
          <a:p>
            <a:r>
              <a:rPr lang="en-US" dirty="0" smtClean="0"/>
              <a:t>Use of surveillance data to detect outbreaks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6398785" cy="34163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Determine how surveillance data is currently used to detect outbreaks</a:t>
            </a:r>
          </a:p>
          <a:p>
            <a:pPr lvl="1"/>
            <a:r>
              <a:rPr lang="en-US" sz="2000" dirty="0" smtClean="0"/>
              <a:t>Public health (CSTE survey)</a:t>
            </a:r>
          </a:p>
          <a:p>
            <a:pPr lvl="1"/>
            <a:r>
              <a:rPr lang="en-US" sz="2000" dirty="0" smtClean="0"/>
              <a:t>Acute care facilities (Survey to APIC and SHEA membership)</a:t>
            </a:r>
          </a:p>
          <a:p>
            <a:r>
              <a:rPr lang="en-US" sz="2000" dirty="0" smtClean="0"/>
              <a:t>Goal product: Tool to use to identify outbreaks from surveillance data</a:t>
            </a:r>
            <a:endParaRPr lang="en-US" sz="2000" dirty="0"/>
          </a:p>
        </p:txBody>
      </p:sp>
      <p:sp>
        <p:nvSpPr>
          <p:cNvPr id="4" name="AutoShape 11"/>
          <p:cNvSpPr>
            <a:spLocks noChangeArrowheads="1"/>
          </p:cNvSpPr>
          <p:nvPr/>
        </p:nvSpPr>
        <p:spPr bwMode="auto">
          <a:xfrm>
            <a:off x="8114698" y="664406"/>
            <a:ext cx="2209920" cy="779464"/>
          </a:xfrm>
          <a:prstGeom prst="roundRect">
            <a:avLst>
              <a:gd name="adj" fmla="val 12495"/>
            </a:avLst>
          </a:prstGeom>
          <a:solidFill>
            <a:schemeClr val="accent4">
              <a:lumMod val="40000"/>
              <a:lumOff val="60000"/>
            </a:schemeClr>
          </a:solidFill>
          <a:ln w="508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92075" tIns="46038" rIns="92075" bIns="46038" anchor="ctr"/>
          <a:lstStyle/>
          <a:p>
            <a:r>
              <a:rPr lang="en-US" altLang="en-US" sz="1200" b="1" dirty="0" smtClean="0"/>
              <a:t>Support Standardized</a:t>
            </a:r>
            <a:endParaRPr lang="en-US" altLang="en-US" sz="1200" b="1" dirty="0"/>
          </a:p>
          <a:p>
            <a:r>
              <a:rPr lang="en-US" altLang="en-US" sz="1200" b="1" dirty="0" smtClean="0"/>
              <a:t>Approaches to Detection</a:t>
            </a:r>
          </a:p>
          <a:p>
            <a:r>
              <a:rPr lang="en-US" altLang="en-US" sz="1200" b="1" dirty="0" smtClean="0"/>
              <a:t>and </a:t>
            </a:r>
            <a:r>
              <a:rPr lang="en-US" altLang="en-US" sz="1200" b="1" dirty="0"/>
              <a:t>Reporting</a:t>
            </a:r>
          </a:p>
        </p:txBody>
      </p:sp>
      <p:sp>
        <p:nvSpPr>
          <p:cNvPr id="7" name="Rectangle 48"/>
          <p:cNvSpPr>
            <a:spLocks noChangeArrowheads="1"/>
          </p:cNvSpPr>
          <p:nvPr/>
        </p:nvSpPr>
        <p:spPr bwMode="auto">
          <a:xfrm>
            <a:off x="8124579" y="3180676"/>
            <a:ext cx="1715305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Improve the Use of</a:t>
            </a:r>
          </a:p>
          <a:p>
            <a:r>
              <a:rPr lang="en-US" altLang="en-US" sz="1000" b="0" dirty="0" smtClean="0"/>
              <a:t>Existing Surveillance</a:t>
            </a:r>
          </a:p>
          <a:p>
            <a:r>
              <a:rPr lang="en-US" altLang="en-US" sz="1000" b="0" dirty="0" smtClean="0"/>
              <a:t>Systems to</a:t>
            </a:r>
          </a:p>
          <a:p>
            <a:r>
              <a:rPr lang="en-US" altLang="en-US" sz="1000" b="0" dirty="0" smtClean="0"/>
              <a:t>Detect Outbreaks</a:t>
            </a:r>
            <a:endParaRPr lang="en-US" altLang="en-US" sz="1000" b="0" dirty="0"/>
          </a:p>
        </p:txBody>
      </p:sp>
      <p:sp>
        <p:nvSpPr>
          <p:cNvPr id="10" name="TextBox 9"/>
          <p:cNvSpPr txBox="1"/>
          <p:nvPr/>
        </p:nvSpPr>
        <p:spPr>
          <a:xfrm>
            <a:off x="7832434" y="3378401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71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6855985" cy="706964"/>
          </a:xfrm>
        </p:spPr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6398785" cy="3870872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Complete first set of outbreak definitions and thresholds, which can also be used as a guide for others</a:t>
            </a:r>
          </a:p>
          <a:p>
            <a:r>
              <a:rPr lang="en-US" sz="2000" dirty="0" smtClean="0"/>
              <a:t>Continue to work toward a tool to enhance outbreak detection from surveillance</a:t>
            </a:r>
          </a:p>
          <a:p>
            <a:r>
              <a:rPr lang="en-US" sz="2000" dirty="0" smtClean="0"/>
              <a:t>Identify additional needs for guidance or other products</a:t>
            </a:r>
          </a:p>
          <a:p>
            <a:r>
              <a:rPr lang="en-US" sz="2000" dirty="0" smtClean="0"/>
              <a:t>Review CIFOR guidelines to identify additional opportunities</a:t>
            </a:r>
          </a:p>
          <a:p>
            <a:r>
              <a:rPr lang="en-US" sz="2000" dirty="0" smtClean="0"/>
              <a:t>Explore role of laboratory</a:t>
            </a:r>
          </a:p>
          <a:p>
            <a:r>
              <a:rPr lang="en-US" sz="2000" dirty="0" smtClean="0"/>
              <a:t>Others as determined during this in-person meeting</a:t>
            </a:r>
            <a:endParaRPr lang="en-US" sz="2000" dirty="0"/>
          </a:p>
        </p:txBody>
      </p:sp>
      <p:sp>
        <p:nvSpPr>
          <p:cNvPr id="8" name="Line 206"/>
          <p:cNvSpPr>
            <a:spLocks noChangeShapeType="1"/>
          </p:cNvSpPr>
          <p:nvPr/>
        </p:nvSpPr>
        <p:spPr bwMode="auto">
          <a:xfrm>
            <a:off x="8754460" y="1340681"/>
            <a:ext cx="0" cy="4567978"/>
          </a:xfrm>
          <a:prstGeom prst="line">
            <a:avLst/>
          </a:prstGeom>
          <a:noFill/>
          <a:ln w="508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 dirty="0"/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8114698" y="664406"/>
            <a:ext cx="2209920" cy="779464"/>
          </a:xfrm>
          <a:prstGeom prst="roundRect">
            <a:avLst>
              <a:gd name="adj" fmla="val 12495"/>
            </a:avLst>
          </a:prstGeom>
          <a:solidFill>
            <a:schemeClr val="accent4">
              <a:lumMod val="40000"/>
              <a:lumOff val="60000"/>
            </a:schemeClr>
          </a:solidFill>
          <a:ln w="508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92075" tIns="46038" rIns="92075" bIns="46038" anchor="ctr"/>
          <a:lstStyle/>
          <a:p>
            <a:r>
              <a:rPr lang="en-US" altLang="en-US" sz="1200" b="1" dirty="0" smtClean="0"/>
              <a:t>Support Standardized</a:t>
            </a:r>
            <a:endParaRPr lang="en-US" altLang="en-US" sz="1200" b="1" dirty="0"/>
          </a:p>
          <a:p>
            <a:r>
              <a:rPr lang="en-US" altLang="en-US" sz="1200" b="1" dirty="0" smtClean="0"/>
              <a:t>Approaches to Detection</a:t>
            </a:r>
          </a:p>
          <a:p>
            <a:r>
              <a:rPr lang="en-US" altLang="en-US" sz="1200" b="1" dirty="0" smtClean="0"/>
              <a:t>and </a:t>
            </a:r>
            <a:r>
              <a:rPr lang="en-US" altLang="en-US" sz="1200" b="1" dirty="0"/>
              <a:t>Reporting</a:t>
            </a:r>
          </a:p>
        </p:txBody>
      </p:sp>
      <p:sp>
        <p:nvSpPr>
          <p:cNvPr id="11" name="Rectangle 36"/>
          <p:cNvSpPr>
            <a:spLocks noChangeArrowheads="1"/>
          </p:cNvSpPr>
          <p:nvPr/>
        </p:nvSpPr>
        <p:spPr bwMode="auto">
          <a:xfrm>
            <a:off x="8114698" y="1561344"/>
            <a:ext cx="1725187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Standardize Outbreak &amp; </a:t>
            </a:r>
          </a:p>
          <a:p>
            <a:r>
              <a:rPr lang="en-US" altLang="en-US" sz="1000" b="0" dirty="0" smtClean="0"/>
              <a:t>Adverse Event</a:t>
            </a:r>
          </a:p>
          <a:p>
            <a:r>
              <a:rPr lang="en-US" altLang="en-US" sz="1000" b="0" dirty="0" smtClean="0"/>
              <a:t>Definitions &amp; </a:t>
            </a:r>
          </a:p>
          <a:p>
            <a:r>
              <a:rPr lang="en-US" altLang="en-US" sz="1000" b="0" dirty="0" smtClean="0"/>
              <a:t>Thresholds for Reporting</a:t>
            </a:r>
            <a:endParaRPr lang="en-US" altLang="en-US" sz="1000" b="0" dirty="0"/>
          </a:p>
        </p:txBody>
      </p:sp>
      <p:sp>
        <p:nvSpPr>
          <p:cNvPr id="12" name="Rectangle 37"/>
          <p:cNvSpPr>
            <a:spLocks noChangeArrowheads="1"/>
          </p:cNvSpPr>
          <p:nvPr/>
        </p:nvSpPr>
        <p:spPr bwMode="auto">
          <a:xfrm>
            <a:off x="8114699" y="2363031"/>
            <a:ext cx="1725186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Improve Reporting </a:t>
            </a:r>
          </a:p>
          <a:p>
            <a:r>
              <a:rPr lang="en-US" altLang="en-US" sz="1000" b="0" dirty="0" smtClean="0"/>
              <a:t>of Outbreaks and</a:t>
            </a:r>
          </a:p>
          <a:p>
            <a:r>
              <a:rPr lang="en-US" altLang="en-US" sz="1000" b="0" dirty="0" smtClean="0"/>
              <a:t>Exposure Events to </a:t>
            </a:r>
          </a:p>
          <a:p>
            <a:r>
              <a:rPr lang="en-US" altLang="en-US" sz="1000" b="0" dirty="0" smtClean="0"/>
              <a:t>Public Health</a:t>
            </a:r>
            <a:endParaRPr lang="en-US" altLang="en-US" sz="1000" b="0" dirty="0"/>
          </a:p>
        </p:txBody>
      </p:sp>
      <p:sp>
        <p:nvSpPr>
          <p:cNvPr id="13" name="Rectangle 48"/>
          <p:cNvSpPr>
            <a:spLocks noChangeArrowheads="1"/>
          </p:cNvSpPr>
          <p:nvPr/>
        </p:nvSpPr>
        <p:spPr bwMode="auto">
          <a:xfrm>
            <a:off x="8124579" y="3180676"/>
            <a:ext cx="1715305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Improve the Use of</a:t>
            </a:r>
          </a:p>
          <a:p>
            <a:r>
              <a:rPr lang="en-US" altLang="en-US" sz="1000" b="0" dirty="0" smtClean="0"/>
              <a:t>Existing Surveillance</a:t>
            </a:r>
          </a:p>
          <a:p>
            <a:r>
              <a:rPr lang="en-US" altLang="en-US" sz="1000" b="0" dirty="0" smtClean="0"/>
              <a:t>Systems to</a:t>
            </a:r>
          </a:p>
          <a:p>
            <a:r>
              <a:rPr lang="en-US" altLang="en-US" sz="1000" b="0" dirty="0" smtClean="0"/>
              <a:t>Detect Outbreaks</a:t>
            </a:r>
            <a:endParaRPr lang="en-US" altLang="en-US" sz="1000" b="0" dirty="0"/>
          </a:p>
        </p:txBody>
      </p:sp>
      <p:sp>
        <p:nvSpPr>
          <p:cNvPr id="14" name="TextBox 13"/>
          <p:cNvSpPr txBox="1"/>
          <p:nvPr/>
        </p:nvSpPr>
        <p:spPr>
          <a:xfrm>
            <a:off x="7832434" y="1773439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32434" y="2575126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32434" y="3378401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32434" y="4180089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32434" y="5732695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Rectangle 174"/>
          <p:cNvSpPr>
            <a:spLocks noChangeArrowheads="1"/>
          </p:cNvSpPr>
          <p:nvPr/>
        </p:nvSpPr>
        <p:spPr bwMode="auto">
          <a:xfrm>
            <a:off x="8114698" y="4778019"/>
            <a:ext cx="2984225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Explore Legal Authority to</a:t>
            </a:r>
          </a:p>
          <a:p>
            <a:r>
              <a:rPr lang="en-US" altLang="en-US" sz="1000" b="0" dirty="0" smtClean="0"/>
              <a:t>Support Best Practices</a:t>
            </a:r>
            <a:endParaRPr lang="en-US" altLang="en-US" sz="1000" b="0" dirty="0"/>
          </a:p>
        </p:txBody>
      </p:sp>
      <p:sp>
        <p:nvSpPr>
          <p:cNvPr id="20" name="TextBox 19"/>
          <p:cNvSpPr txBox="1"/>
          <p:nvPr/>
        </p:nvSpPr>
        <p:spPr>
          <a:xfrm>
            <a:off x="7832434" y="4970134"/>
            <a:ext cx="263214" cy="261610"/>
          </a:xfrm>
          <a:prstGeom prst="rect">
            <a:avLst/>
          </a:prstGeom>
          <a:noFill/>
          <a:ln w="508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lang="en-US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166"/>
          <p:cNvSpPr>
            <a:spLocks noChangeArrowheads="1"/>
          </p:cNvSpPr>
          <p:nvPr/>
        </p:nvSpPr>
        <p:spPr bwMode="auto">
          <a:xfrm>
            <a:off x="8114698" y="3983951"/>
            <a:ext cx="2984225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Define </a:t>
            </a:r>
            <a:r>
              <a:rPr lang="en-US" altLang="en-US" sz="1000" b="0" dirty="0"/>
              <a:t>Public </a:t>
            </a:r>
            <a:r>
              <a:rPr lang="en-US" altLang="en-US" sz="1000" b="0" dirty="0" smtClean="0"/>
              <a:t>Health, Clinical,  and</a:t>
            </a:r>
          </a:p>
          <a:p>
            <a:r>
              <a:rPr lang="en-US" altLang="en-US" sz="1000" b="0" dirty="0" smtClean="0"/>
              <a:t>Commercial Laboratory Best Practices</a:t>
            </a:r>
          </a:p>
          <a:p>
            <a:r>
              <a:rPr lang="en-US" altLang="en-US" sz="1000" b="0" dirty="0" smtClean="0"/>
              <a:t>to Support Outbreak Detection and Response</a:t>
            </a:r>
          </a:p>
        </p:txBody>
      </p:sp>
      <p:sp>
        <p:nvSpPr>
          <p:cNvPr id="22" name="Rectangle 174"/>
          <p:cNvSpPr>
            <a:spLocks noChangeArrowheads="1"/>
          </p:cNvSpPr>
          <p:nvPr/>
        </p:nvSpPr>
        <p:spPr bwMode="auto">
          <a:xfrm>
            <a:off x="8124580" y="5565759"/>
            <a:ext cx="2974343" cy="685800"/>
          </a:xfrm>
          <a:prstGeom prst="rect">
            <a:avLst/>
          </a:prstGeom>
          <a:solidFill>
            <a:schemeClr val="bg1"/>
          </a:solidFill>
          <a:ln w="50800">
            <a:solidFill>
              <a:schemeClr val="bg1">
                <a:lumMod val="50000"/>
              </a:schemeClr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 smtClean="0"/>
              <a:t>Develop Tools and Guidance</a:t>
            </a:r>
            <a:endParaRPr lang="en-US" altLang="en-US" sz="1000" b="0" dirty="0"/>
          </a:p>
        </p:txBody>
      </p:sp>
    </p:spTree>
    <p:extLst>
      <p:ext uri="{BB962C8B-B14F-4D97-AF65-F5344CB8AC3E}">
        <p14:creationId xmlns:p14="http://schemas.microsoft.com/office/powerpoint/2010/main" val="233582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97</TotalTime>
  <Words>542</Words>
  <Application>Microsoft Office PowerPoint</Application>
  <PresentationFormat>Widescreen</PresentationFormat>
  <Paragraphs>159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Wingdings 3</vt:lpstr>
      <vt:lpstr>Ion Boardroom</vt:lpstr>
      <vt:lpstr>CORHA Workgroup A</vt:lpstr>
      <vt:lpstr>Developing outbreak definitions</vt:lpstr>
      <vt:lpstr>Developing outbreak definitions</vt:lpstr>
      <vt:lpstr>Developing outbreak definitions</vt:lpstr>
      <vt:lpstr>Exploring outbreak reporting laws</vt:lpstr>
      <vt:lpstr>Use of surveillance data to detect outbreaks</vt:lpstr>
      <vt:lpstr>Next steps</vt:lpstr>
    </vt:vector>
  </TitlesOfParts>
  <Company>CDPHE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CORHA Workgroup A</dc:title>
  <dc:creator>wbamberg</dc:creator>
  <cp:lastModifiedBy>wbamberg</cp:lastModifiedBy>
  <cp:revision>11</cp:revision>
  <dcterms:created xsi:type="dcterms:W3CDTF">2017-11-01T21:16:15Z</dcterms:created>
  <dcterms:modified xsi:type="dcterms:W3CDTF">2017-11-27T21:38:11Z</dcterms:modified>
</cp:coreProperties>
</file>