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2" r:id="rId2"/>
    <p:sldId id="290" r:id="rId3"/>
    <p:sldId id="273" r:id="rId4"/>
    <p:sldId id="275" r:id="rId5"/>
    <p:sldId id="288" r:id="rId6"/>
    <p:sldId id="291" r:id="rId7"/>
    <p:sldId id="260" r:id="rId8"/>
    <p:sldId id="262" r:id="rId9"/>
    <p:sldId id="287" r:id="rId10"/>
    <p:sldId id="286" r:id="rId11"/>
    <p:sldId id="285" r:id="rId12"/>
    <p:sldId id="274" r:id="rId13"/>
    <p:sldId id="277" r:id="rId14"/>
    <p:sldId id="284" r:id="rId15"/>
    <p:sldId id="29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ha Ngoh" initials="MN" lastIdx="1" clrIdx="0">
    <p:extLst>
      <p:ext uri="{19B8F6BF-5375-455C-9EA6-DF929625EA0E}">
        <p15:presenceInfo xmlns:p15="http://schemas.microsoft.com/office/powerpoint/2012/main" userId="S-1-5-21-2146834082-895819678-538272213-6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93"/>
    <a:srgbClr val="004D86"/>
    <a:srgbClr val="3296D2"/>
    <a:srgbClr val="322F40"/>
    <a:srgbClr val="1D2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06" autoAdjust="0"/>
    <p:restoredTop sz="92857" autoAdjust="0"/>
  </p:normalViewPr>
  <p:slideViewPr>
    <p:cSldViewPr snapToGrid="0">
      <p:cViewPr>
        <p:scale>
          <a:sx n="60" d="100"/>
          <a:sy n="60" d="100"/>
        </p:scale>
        <p:origin x="907" y="4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15"/>
    </p:cViewPr>
  </p:sorterViewPr>
  <p:notesViewPr>
    <p:cSldViewPr snapToGrid="0">
      <p:cViewPr varScale="1">
        <p:scale>
          <a:sx n="81" d="100"/>
          <a:sy n="81" d="100"/>
        </p:scale>
        <p:origin x="304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Anderson" userId="d1bf3ca8-6106-4774-aa14-3f1391b8b5ac" providerId="ADAL" clId="{A19B11F6-AC85-4590-AB91-146F011D2010}"/>
    <pc:docChg chg="undo redo custSel addSld delSld modSld sldOrd">
      <pc:chgData name="Michael Anderson" userId="d1bf3ca8-6106-4774-aa14-3f1391b8b5ac" providerId="ADAL" clId="{A19B11F6-AC85-4590-AB91-146F011D2010}" dt="2018-01-29T18:51:14.492" v="1269" actId="20577"/>
      <pc:docMkLst>
        <pc:docMk/>
      </pc:docMkLst>
      <pc:sldChg chg="modTransition">
        <pc:chgData name="Michael Anderson" userId="d1bf3ca8-6106-4774-aa14-3f1391b8b5ac" providerId="ADAL" clId="{A19B11F6-AC85-4590-AB91-146F011D2010}" dt="2018-01-29T16:46:53.449" v="745"/>
        <pc:sldMkLst>
          <pc:docMk/>
          <pc:sldMk cId="913575899" sldId="264"/>
        </pc:sldMkLst>
      </pc:sldChg>
      <pc:sldChg chg="modSp">
        <pc:chgData name="Michael Anderson" userId="d1bf3ca8-6106-4774-aa14-3f1391b8b5ac" providerId="ADAL" clId="{A19B11F6-AC85-4590-AB91-146F011D2010}" dt="2018-01-29T16:27:38.017" v="232" actId="20577"/>
        <pc:sldMkLst>
          <pc:docMk/>
          <pc:sldMk cId="708250174" sldId="266"/>
        </pc:sldMkLst>
        <pc:graphicFrameChg chg="mod">
          <ac:chgData name="Michael Anderson" userId="d1bf3ca8-6106-4774-aa14-3f1391b8b5ac" providerId="ADAL" clId="{A19B11F6-AC85-4590-AB91-146F011D2010}" dt="2018-01-29T16:27:38.017" v="232" actId="20577"/>
          <ac:graphicFrameMkLst>
            <pc:docMk/>
            <pc:sldMk cId="708250174" sldId="266"/>
            <ac:graphicFrameMk id="5" creationId="{3CB2D4BD-E2E4-478D-A3D5-2AE53A18E223}"/>
          </ac:graphicFrameMkLst>
        </pc:graphicFrameChg>
      </pc:sldChg>
      <pc:sldChg chg="ord">
        <pc:chgData name="Michael Anderson" userId="d1bf3ca8-6106-4774-aa14-3f1391b8b5ac" providerId="ADAL" clId="{A19B11F6-AC85-4590-AB91-146F011D2010}" dt="2018-01-29T16:29:33.508" v="233"/>
        <pc:sldMkLst>
          <pc:docMk/>
          <pc:sldMk cId="125473868" sldId="267"/>
        </pc:sldMkLst>
      </pc:sldChg>
      <pc:sldChg chg="addSp delSp modSp del">
        <pc:chgData name="Michael Anderson" userId="d1bf3ca8-6106-4774-aa14-3f1391b8b5ac" providerId="ADAL" clId="{A19B11F6-AC85-4590-AB91-146F011D2010}" dt="2018-01-29T18:25:40.024" v="990" actId="2696"/>
        <pc:sldMkLst>
          <pc:docMk/>
          <pc:sldMk cId="4264558568" sldId="270"/>
        </pc:sldMkLst>
        <pc:spChg chg="add del mod">
          <ac:chgData name="Michael Anderson" userId="d1bf3ca8-6106-4774-aa14-3f1391b8b5ac" providerId="ADAL" clId="{A19B11F6-AC85-4590-AB91-146F011D2010}" dt="2018-01-29T18:25:08.455" v="986"/>
          <ac:spMkLst>
            <pc:docMk/>
            <pc:sldMk cId="4264558568" sldId="270"/>
            <ac:spMk id="2" creationId="{4440D90F-60BC-4515-93F7-A45F7ECA6B91}"/>
          </ac:spMkLst>
        </pc:spChg>
        <pc:picChg chg="mod">
          <ac:chgData name="Michael Anderson" userId="d1bf3ca8-6106-4774-aa14-3f1391b8b5ac" providerId="ADAL" clId="{A19B11F6-AC85-4590-AB91-146F011D2010}" dt="2018-01-29T16:25:52.472" v="171" actId="1076"/>
          <ac:picMkLst>
            <pc:docMk/>
            <pc:sldMk cId="4264558568" sldId="270"/>
            <ac:picMk id="12" creationId="{E354EB13-4C6A-4849-B46B-40B60B4DB483}"/>
          </ac:picMkLst>
        </pc:picChg>
      </pc:sldChg>
      <pc:sldChg chg="addSp delSp modSp">
        <pc:chgData name="Michael Anderson" userId="d1bf3ca8-6106-4774-aa14-3f1391b8b5ac" providerId="ADAL" clId="{A19B11F6-AC85-4590-AB91-146F011D2010}" dt="2018-01-29T16:51:07.009" v="896" actId="27636"/>
        <pc:sldMkLst>
          <pc:docMk/>
          <pc:sldMk cId="807774811" sldId="272"/>
        </pc:sldMkLst>
        <pc:spChg chg="add del mod">
          <ac:chgData name="Michael Anderson" userId="d1bf3ca8-6106-4774-aa14-3f1391b8b5ac" providerId="ADAL" clId="{A19B11F6-AC85-4590-AB91-146F011D2010}" dt="2018-01-29T16:51:07.009" v="896" actId="27636"/>
          <ac:spMkLst>
            <pc:docMk/>
            <pc:sldMk cId="807774811" sldId="272"/>
            <ac:spMk id="2" creationId="{98275F16-B47D-4A27-B79C-A089CC35E984}"/>
          </ac:spMkLst>
        </pc:spChg>
        <pc:spChg chg="add del">
          <ac:chgData name="Michael Anderson" userId="d1bf3ca8-6106-4774-aa14-3f1391b8b5ac" providerId="ADAL" clId="{A19B11F6-AC85-4590-AB91-146F011D2010}" dt="2018-01-29T16:48:58.385" v="756"/>
          <ac:spMkLst>
            <pc:docMk/>
            <pc:sldMk cId="807774811" sldId="272"/>
            <ac:spMk id="3" creationId="{B62FF640-9076-43E5-82B4-133C35B004B5}"/>
          </ac:spMkLst>
        </pc:spChg>
      </pc:sldChg>
      <pc:sldChg chg="modSp">
        <pc:chgData name="Michael Anderson" userId="d1bf3ca8-6106-4774-aa14-3f1391b8b5ac" providerId="ADAL" clId="{A19B11F6-AC85-4590-AB91-146F011D2010}" dt="2018-01-29T18:33:37.058" v="1067" actId="20577"/>
        <pc:sldMkLst>
          <pc:docMk/>
          <pc:sldMk cId="1108487324" sldId="273"/>
        </pc:sldMkLst>
        <pc:spChg chg="mod">
          <ac:chgData name="Michael Anderson" userId="d1bf3ca8-6106-4774-aa14-3f1391b8b5ac" providerId="ADAL" clId="{A19B11F6-AC85-4590-AB91-146F011D2010}" dt="2018-01-29T16:13:21.327" v="156" actId="20577"/>
          <ac:spMkLst>
            <pc:docMk/>
            <pc:sldMk cId="1108487324" sldId="273"/>
            <ac:spMk id="2" creationId="{3E4B5FFA-F560-4DCD-9AA0-48A5F940674D}"/>
          </ac:spMkLst>
        </pc:spChg>
        <pc:spChg chg="mod">
          <ac:chgData name="Michael Anderson" userId="d1bf3ca8-6106-4774-aa14-3f1391b8b5ac" providerId="ADAL" clId="{A19B11F6-AC85-4590-AB91-146F011D2010}" dt="2018-01-29T18:33:37.058" v="1067" actId="20577"/>
          <ac:spMkLst>
            <pc:docMk/>
            <pc:sldMk cId="1108487324" sldId="273"/>
            <ac:spMk id="6" creationId="{606B9DF8-9740-4A76-B29A-F1BC8975DEDE}"/>
          </ac:spMkLst>
        </pc:spChg>
      </pc:sldChg>
      <pc:sldChg chg="modSp add">
        <pc:chgData name="Michael Anderson" userId="d1bf3ca8-6106-4774-aa14-3f1391b8b5ac" providerId="ADAL" clId="{A19B11F6-AC85-4590-AB91-146F011D2010}" dt="2018-01-29T18:28:31.806" v="991"/>
        <pc:sldMkLst>
          <pc:docMk/>
          <pc:sldMk cId="2362130474" sldId="275"/>
        </pc:sldMkLst>
        <pc:spChg chg="mod">
          <ac:chgData name="Michael Anderson" userId="d1bf3ca8-6106-4774-aa14-3f1391b8b5ac" providerId="ADAL" clId="{A19B11F6-AC85-4590-AB91-146F011D2010}" dt="2018-01-29T18:28:31.806" v="991"/>
          <ac:spMkLst>
            <pc:docMk/>
            <pc:sldMk cId="2362130474" sldId="275"/>
            <ac:spMk id="2" creationId="{3E4B5FFA-F560-4DCD-9AA0-48A5F940674D}"/>
          </ac:spMkLst>
        </pc:spChg>
        <pc:spChg chg="mod">
          <ac:chgData name="Michael Anderson" userId="d1bf3ca8-6106-4774-aa14-3f1391b8b5ac" providerId="ADAL" clId="{A19B11F6-AC85-4590-AB91-146F011D2010}" dt="2018-01-29T18:22:12.877" v="979" actId="15"/>
          <ac:spMkLst>
            <pc:docMk/>
            <pc:sldMk cId="2362130474" sldId="275"/>
            <ac:spMk id="6" creationId="{606B9DF8-9740-4A76-B29A-F1BC8975DEDE}"/>
          </ac:spMkLst>
        </pc:spChg>
        <pc:picChg chg="ord">
          <ac:chgData name="Michael Anderson" userId="d1bf3ca8-6106-4774-aa14-3f1391b8b5ac" providerId="ADAL" clId="{A19B11F6-AC85-4590-AB91-146F011D2010}" dt="2018-01-29T18:22:19.556" v="980" actId="167"/>
          <ac:picMkLst>
            <pc:docMk/>
            <pc:sldMk cId="2362130474" sldId="275"/>
            <ac:picMk id="7" creationId="{34A8E0AC-6032-4FBF-BA74-D6038DDF0348}"/>
          </ac:picMkLst>
        </pc:picChg>
      </pc:sldChg>
      <pc:sldChg chg="add del">
        <pc:chgData name="Michael Anderson" userId="d1bf3ca8-6106-4774-aa14-3f1391b8b5ac" providerId="ADAL" clId="{A19B11F6-AC85-4590-AB91-146F011D2010}" dt="2018-01-29T16:29:56.803" v="235"/>
        <pc:sldMkLst>
          <pc:docMk/>
          <pc:sldMk cId="853137712" sldId="276"/>
        </pc:sldMkLst>
      </pc:sldChg>
      <pc:sldChg chg="modSp add">
        <pc:chgData name="Michael Anderson" userId="d1bf3ca8-6106-4774-aa14-3f1391b8b5ac" providerId="ADAL" clId="{A19B11F6-AC85-4590-AB91-146F011D2010}" dt="2018-01-29T16:48:57.658" v="755" actId="20577"/>
        <pc:sldMkLst>
          <pc:docMk/>
          <pc:sldMk cId="3045668542" sldId="276"/>
        </pc:sldMkLst>
        <pc:spChg chg="mod">
          <ac:chgData name="Michael Anderson" userId="d1bf3ca8-6106-4774-aa14-3f1391b8b5ac" providerId="ADAL" clId="{A19B11F6-AC85-4590-AB91-146F011D2010}" dt="2018-01-29T16:36:47.738" v="260" actId="20577"/>
          <ac:spMkLst>
            <pc:docMk/>
            <pc:sldMk cId="3045668542" sldId="276"/>
            <ac:spMk id="2" creationId="{3E4B5FFA-F560-4DCD-9AA0-48A5F940674D}"/>
          </ac:spMkLst>
        </pc:spChg>
        <pc:spChg chg="mod">
          <ac:chgData name="Michael Anderson" userId="d1bf3ca8-6106-4774-aa14-3f1391b8b5ac" providerId="ADAL" clId="{A19B11F6-AC85-4590-AB91-146F011D2010}" dt="2018-01-29T16:48:57.658" v="755" actId="20577"/>
          <ac:spMkLst>
            <pc:docMk/>
            <pc:sldMk cId="3045668542" sldId="276"/>
            <ac:spMk id="6" creationId="{606B9DF8-9740-4A76-B29A-F1BC8975DEDE}"/>
          </ac:spMkLst>
        </pc:spChg>
      </pc:sldChg>
      <pc:sldChg chg="modSp add">
        <pc:chgData name="Michael Anderson" userId="d1bf3ca8-6106-4774-aa14-3f1391b8b5ac" providerId="ADAL" clId="{A19B11F6-AC85-4590-AB91-146F011D2010}" dt="2018-01-29T16:44:01.434" v="700"/>
        <pc:sldMkLst>
          <pc:docMk/>
          <pc:sldMk cId="648538971" sldId="277"/>
        </pc:sldMkLst>
        <pc:spChg chg="mod">
          <ac:chgData name="Michael Anderson" userId="d1bf3ca8-6106-4774-aa14-3f1391b8b5ac" providerId="ADAL" clId="{A19B11F6-AC85-4590-AB91-146F011D2010}" dt="2018-01-29T16:42:43.618" v="699" actId="20577"/>
          <ac:spMkLst>
            <pc:docMk/>
            <pc:sldMk cId="648538971" sldId="277"/>
            <ac:spMk id="2" creationId="{3E4B5FFA-F560-4DCD-9AA0-48A5F940674D}"/>
          </ac:spMkLst>
        </pc:spChg>
        <pc:spChg chg="mod">
          <ac:chgData name="Michael Anderson" userId="d1bf3ca8-6106-4774-aa14-3f1391b8b5ac" providerId="ADAL" clId="{A19B11F6-AC85-4590-AB91-146F011D2010}" dt="2018-01-29T16:44:01.434" v="700"/>
          <ac:spMkLst>
            <pc:docMk/>
            <pc:sldMk cId="648538971" sldId="277"/>
            <ac:spMk id="6" creationId="{606B9DF8-9740-4A76-B29A-F1BC8975DEDE}"/>
          </ac:spMkLst>
        </pc:spChg>
      </pc:sldChg>
      <pc:sldChg chg="modSp add">
        <pc:chgData name="Michael Anderson" userId="d1bf3ca8-6106-4774-aa14-3f1391b8b5ac" providerId="ADAL" clId="{A19B11F6-AC85-4590-AB91-146F011D2010}" dt="2018-01-29T18:51:14.492" v="1269" actId="20577"/>
        <pc:sldMkLst>
          <pc:docMk/>
          <pc:sldMk cId="977787501" sldId="278"/>
        </pc:sldMkLst>
        <pc:spChg chg="mod">
          <ac:chgData name="Michael Anderson" userId="d1bf3ca8-6106-4774-aa14-3f1391b8b5ac" providerId="ADAL" clId="{A19B11F6-AC85-4590-AB91-146F011D2010}" dt="2018-01-29T16:45:34.859" v="725" actId="20577"/>
          <ac:spMkLst>
            <pc:docMk/>
            <pc:sldMk cId="977787501" sldId="278"/>
            <ac:spMk id="2" creationId="{3E4B5FFA-F560-4DCD-9AA0-48A5F940674D}"/>
          </ac:spMkLst>
        </pc:spChg>
        <pc:spChg chg="mod">
          <ac:chgData name="Michael Anderson" userId="d1bf3ca8-6106-4774-aa14-3f1391b8b5ac" providerId="ADAL" clId="{A19B11F6-AC85-4590-AB91-146F011D2010}" dt="2018-01-29T18:51:14.492" v="1269" actId="20577"/>
          <ac:spMkLst>
            <pc:docMk/>
            <pc:sldMk cId="977787501" sldId="278"/>
            <ac:spMk id="6" creationId="{606B9DF8-9740-4A76-B29A-F1BC8975DEDE}"/>
          </ac:spMkLst>
        </pc:spChg>
      </pc:sldChg>
      <pc:sldChg chg="add del">
        <pc:chgData name="Michael Anderson" userId="d1bf3ca8-6106-4774-aa14-3f1391b8b5ac" providerId="ADAL" clId="{A19B11F6-AC85-4590-AB91-146F011D2010}" dt="2018-01-29T16:44:36.228" v="702"/>
        <pc:sldMkLst>
          <pc:docMk/>
          <pc:sldMk cId="2011812352" sldId="278"/>
        </pc:sldMkLst>
      </pc:sldChg>
      <pc:sldChg chg="add del">
        <pc:chgData name="Michael Anderson" userId="d1bf3ca8-6106-4774-aa14-3f1391b8b5ac" providerId="ADAL" clId="{A19B11F6-AC85-4590-AB91-146F011D2010}" dt="2018-01-29T16:45:56.926" v="728" actId="2696"/>
        <pc:sldMkLst>
          <pc:docMk/>
          <pc:sldMk cId="4117958977" sldId="279"/>
        </pc:sldMkLst>
      </pc:sldChg>
      <pc:sldChg chg="add del">
        <pc:chgData name="Michael Anderson" userId="d1bf3ca8-6106-4774-aa14-3f1391b8b5ac" providerId="ADAL" clId="{A19B11F6-AC85-4590-AB91-146F011D2010}" dt="2018-01-29T16:45:58.784" v="729" actId="2696"/>
        <pc:sldMkLst>
          <pc:docMk/>
          <pc:sldMk cId="2890842202" sldId="280"/>
        </pc:sldMkLst>
      </pc:sldChg>
      <pc:sldChg chg="modSp add">
        <pc:chgData name="Michael Anderson" userId="d1bf3ca8-6106-4774-aa14-3f1391b8b5ac" providerId="ADAL" clId="{A19B11F6-AC85-4590-AB91-146F011D2010}" dt="2018-01-29T18:51:07.833" v="1265" actId="20577"/>
        <pc:sldMkLst>
          <pc:docMk/>
          <pc:sldMk cId="1060767542" sldId="281"/>
        </pc:sldMkLst>
        <pc:spChg chg="mod">
          <ac:chgData name="Michael Anderson" userId="d1bf3ca8-6106-4774-aa14-3f1391b8b5ac" providerId="ADAL" clId="{A19B11F6-AC85-4590-AB91-146F011D2010}" dt="2018-01-29T18:51:07.833" v="1265" actId="20577"/>
          <ac:spMkLst>
            <pc:docMk/>
            <pc:sldMk cId="1060767542" sldId="281"/>
            <ac:spMk id="6" creationId="{606B9DF8-9740-4A76-B29A-F1BC8975DEDE}"/>
          </ac:spMkLst>
        </pc:spChg>
      </pc:sldChg>
      <pc:sldChg chg="modSp add">
        <pc:chgData name="Michael Anderson" userId="d1bf3ca8-6106-4774-aa14-3f1391b8b5ac" providerId="ADAL" clId="{A19B11F6-AC85-4590-AB91-146F011D2010}" dt="2018-01-29T18:50:36.089" v="1251"/>
        <pc:sldMkLst>
          <pc:docMk/>
          <pc:sldMk cId="545300442" sldId="282"/>
        </pc:sldMkLst>
        <pc:spChg chg="mod">
          <ac:chgData name="Michael Anderson" userId="d1bf3ca8-6106-4774-aa14-3f1391b8b5ac" providerId="ADAL" clId="{A19B11F6-AC85-4590-AB91-146F011D2010}" dt="2018-01-29T18:50:36.089" v="1251"/>
          <ac:spMkLst>
            <pc:docMk/>
            <pc:sldMk cId="545300442" sldId="282"/>
            <ac:spMk id="6" creationId="{606B9DF8-9740-4A76-B29A-F1BC8975DEDE}"/>
          </ac:spMkLst>
        </pc:spChg>
      </pc:sldChg>
      <pc:sldChg chg="add del">
        <pc:chgData name="Michael Anderson" userId="d1bf3ca8-6106-4774-aa14-3f1391b8b5ac" providerId="ADAL" clId="{A19B11F6-AC85-4590-AB91-146F011D2010}" dt="2018-01-29T16:55:57.631" v="957" actId="2696"/>
        <pc:sldMkLst>
          <pc:docMk/>
          <pc:sldMk cId="2507746790" sldId="283"/>
        </pc:sldMkLst>
      </pc:sldChg>
      <pc:sldChg chg="add del">
        <pc:chgData name="Michael Anderson" userId="d1bf3ca8-6106-4774-aa14-3f1391b8b5ac" providerId="ADAL" clId="{A19B11F6-AC85-4590-AB91-146F011D2010}" dt="2018-01-29T16:54:28.383" v="915"/>
        <pc:sldMkLst>
          <pc:docMk/>
          <pc:sldMk cId="1226223103" sldId="284"/>
        </pc:sldMkLst>
      </pc:sldChg>
      <pc:sldChg chg="addSp modSp add mod setBg">
        <pc:chgData name="Michael Anderson" userId="d1bf3ca8-6106-4774-aa14-3f1391b8b5ac" providerId="ADAL" clId="{A19B11F6-AC85-4590-AB91-146F011D2010}" dt="2018-01-29T16:55:48.527" v="956" actId="1076"/>
        <pc:sldMkLst>
          <pc:docMk/>
          <pc:sldMk cId="4293377875" sldId="284"/>
        </pc:sldMkLst>
        <pc:spChg chg="add mod ord">
          <ac:chgData name="Michael Anderson" userId="d1bf3ca8-6106-4774-aa14-3f1391b8b5ac" providerId="ADAL" clId="{A19B11F6-AC85-4590-AB91-146F011D2010}" dt="2018-01-29T16:55:39.674" v="955" actId="26606"/>
          <ac:spMkLst>
            <pc:docMk/>
            <pc:sldMk cId="4293377875" sldId="284"/>
            <ac:spMk id="2" creationId="{A0CF0691-647D-4ECA-BD5D-3954C423659D}"/>
          </ac:spMkLst>
        </pc:spChg>
        <pc:spChg chg="add">
          <ac:chgData name="Michael Anderson" userId="d1bf3ca8-6106-4774-aa14-3f1391b8b5ac" providerId="ADAL" clId="{A19B11F6-AC85-4590-AB91-146F011D2010}" dt="2018-01-29T16:55:39.674" v="955" actId="26606"/>
          <ac:spMkLst>
            <pc:docMk/>
            <pc:sldMk cId="4293377875" sldId="284"/>
            <ac:spMk id="8" creationId="{00372701-83B9-478A-9B29-7A50C8310B9A}"/>
          </ac:spMkLst>
        </pc:spChg>
        <pc:spChg chg="add">
          <ac:chgData name="Michael Anderson" userId="d1bf3ca8-6106-4774-aa14-3f1391b8b5ac" providerId="ADAL" clId="{A19B11F6-AC85-4590-AB91-146F011D2010}" dt="2018-01-29T16:55:39.674" v="955" actId="26606"/>
          <ac:spMkLst>
            <pc:docMk/>
            <pc:sldMk cId="4293377875" sldId="284"/>
            <ac:spMk id="10" creationId="{9EDA5044-3268-4753-AEE8-20199924E26D}"/>
          </ac:spMkLst>
        </pc:spChg>
        <pc:spChg chg="add">
          <ac:chgData name="Michael Anderson" userId="d1bf3ca8-6106-4774-aa14-3f1391b8b5ac" providerId="ADAL" clId="{A19B11F6-AC85-4590-AB91-146F011D2010}" dt="2018-01-29T16:55:39.674" v="955" actId="26606"/>
          <ac:spMkLst>
            <pc:docMk/>
            <pc:sldMk cId="4293377875" sldId="284"/>
            <ac:spMk id="12" creationId="{111A83C6-3159-48A2-95E0-D9A872D3EF41}"/>
          </ac:spMkLst>
        </pc:spChg>
        <pc:picChg chg="add mod">
          <ac:chgData name="Michael Anderson" userId="d1bf3ca8-6106-4774-aa14-3f1391b8b5ac" providerId="ADAL" clId="{A19B11F6-AC85-4590-AB91-146F011D2010}" dt="2018-01-29T16:55:48.527" v="956" actId="1076"/>
          <ac:picMkLst>
            <pc:docMk/>
            <pc:sldMk cId="4293377875" sldId="284"/>
            <ac:picMk id="3" creationId="{A165CA8F-7CE9-4AD2-A231-CEE18E9BB5A0}"/>
          </ac:picMkLst>
        </pc:picChg>
      </pc:sldChg>
      <pc:sldChg chg="addSp modSp">
        <pc:chgData name="Michael Anderson" userId="d1bf3ca8-6106-4774-aa14-3f1391b8b5ac" providerId="ADAL" clId="{A19B11F6-AC85-4590-AB91-146F011D2010}" dt="2018-01-29T18:25:27.812" v="987"/>
        <pc:sldMkLst>
          <pc:docMk/>
          <pc:sldMk cId="3468686804" sldId="285"/>
        </pc:sldMkLst>
        <pc:spChg chg="add mod">
          <ac:chgData name="Michael Anderson" userId="d1bf3ca8-6106-4774-aa14-3f1391b8b5ac" providerId="ADAL" clId="{A19B11F6-AC85-4590-AB91-146F011D2010}" dt="2018-01-29T18:24:49.351" v="985" actId="208"/>
          <ac:spMkLst>
            <pc:docMk/>
            <pc:sldMk cId="3468686804" sldId="285"/>
            <ac:spMk id="12" creationId="{8338AC6E-5632-4C3F-9F43-C040400518AB}"/>
          </ac:spMkLst>
        </pc:spChg>
        <pc:picChg chg="add">
          <ac:chgData name="Michael Anderson" userId="d1bf3ca8-6106-4774-aa14-3f1391b8b5ac" providerId="ADAL" clId="{A19B11F6-AC85-4590-AB91-146F011D2010}" dt="2018-01-29T18:25:27.812" v="987"/>
          <ac:picMkLst>
            <pc:docMk/>
            <pc:sldMk cId="3468686804" sldId="285"/>
            <ac:picMk id="13" creationId="{5863336E-0C2D-4AF1-BF07-878CB193FE34}"/>
          </ac:picMkLst>
        </pc:picChg>
      </pc:sldChg>
      <pc:sldChg chg="addSp modTransition">
        <pc:chgData name="Michael Anderson" userId="d1bf3ca8-6106-4774-aa14-3f1391b8b5ac" providerId="ADAL" clId="{A19B11F6-AC85-4590-AB91-146F011D2010}" dt="2018-01-29T18:25:34.809" v="989"/>
        <pc:sldMkLst>
          <pc:docMk/>
          <pc:sldMk cId="802536379" sldId="286"/>
        </pc:sldMkLst>
        <pc:picChg chg="add">
          <ac:chgData name="Michael Anderson" userId="d1bf3ca8-6106-4774-aa14-3f1391b8b5ac" providerId="ADAL" clId="{A19B11F6-AC85-4590-AB91-146F011D2010}" dt="2018-01-29T18:25:29.686" v="988"/>
          <ac:picMkLst>
            <pc:docMk/>
            <pc:sldMk cId="802536379" sldId="286"/>
            <ac:picMk id="46" creationId="{AE574477-EC80-4549-BDD9-E2AEE9BA191B}"/>
          </ac:picMkLst>
        </pc:picChg>
      </pc:sldChg>
      <pc:sldChg chg="addSp modSp">
        <pc:chgData name="Michael Anderson" userId="d1bf3ca8-6106-4774-aa14-3f1391b8b5ac" providerId="ADAL" clId="{A19B11F6-AC85-4590-AB91-146F011D2010}" dt="2018-01-29T18:38:03.753" v="1211" actId="14100"/>
        <pc:sldMkLst>
          <pc:docMk/>
          <pc:sldMk cId="3781408660" sldId="287"/>
        </pc:sldMkLst>
        <pc:spChg chg="mod">
          <ac:chgData name="Michael Anderson" userId="d1bf3ca8-6106-4774-aa14-3f1391b8b5ac" providerId="ADAL" clId="{A19B11F6-AC85-4590-AB91-146F011D2010}" dt="2018-01-29T18:30:47.095" v="993"/>
          <ac:spMkLst>
            <pc:docMk/>
            <pc:sldMk cId="3781408660" sldId="287"/>
            <ac:spMk id="22" creationId="{00000000-0000-0000-0000-000000000000}"/>
          </ac:spMkLst>
        </pc:spChg>
        <pc:spChg chg="mod">
          <ac:chgData name="Michael Anderson" userId="d1bf3ca8-6106-4774-aa14-3f1391b8b5ac" providerId="ADAL" clId="{A19B11F6-AC85-4590-AB91-146F011D2010}" dt="2018-01-29T18:37:44.301" v="1210" actId="14100"/>
          <ac:spMkLst>
            <pc:docMk/>
            <pc:sldMk cId="3781408660" sldId="287"/>
            <ac:spMk id="54" creationId="{00000000-0000-0000-0000-000000000000}"/>
          </ac:spMkLst>
        </pc:spChg>
        <pc:spChg chg="mod">
          <ac:chgData name="Michael Anderson" userId="d1bf3ca8-6106-4774-aa14-3f1391b8b5ac" providerId="ADAL" clId="{A19B11F6-AC85-4590-AB91-146F011D2010}" dt="2018-01-29T18:38:03.753" v="1211" actId="14100"/>
          <ac:spMkLst>
            <pc:docMk/>
            <pc:sldMk cId="3781408660" sldId="287"/>
            <ac:spMk id="55" creationId="{00000000-0000-0000-0000-000000000000}"/>
          </ac:spMkLst>
        </pc:spChg>
        <pc:grpChg chg="mod">
          <ac:chgData name="Michael Anderson" userId="d1bf3ca8-6106-4774-aa14-3f1391b8b5ac" providerId="ADAL" clId="{A19B11F6-AC85-4590-AB91-146F011D2010}" dt="2018-01-29T18:31:06.460" v="994"/>
          <ac:grpSpMkLst>
            <pc:docMk/>
            <pc:sldMk cId="3781408660" sldId="287"/>
            <ac:grpSpMk id="28" creationId="{00000000-0000-0000-0000-000000000000}"/>
          </ac:grpSpMkLst>
        </pc:grpChg>
        <pc:grpChg chg="mod">
          <ac:chgData name="Michael Anderson" userId="d1bf3ca8-6106-4774-aa14-3f1391b8b5ac" providerId="ADAL" clId="{A19B11F6-AC85-4590-AB91-146F011D2010}" dt="2018-01-29T18:31:06.460" v="994"/>
          <ac:grpSpMkLst>
            <pc:docMk/>
            <pc:sldMk cId="3781408660" sldId="287"/>
            <ac:grpSpMk id="31" creationId="{00000000-0000-0000-0000-000000000000}"/>
          </ac:grpSpMkLst>
        </pc:grpChg>
        <pc:grpChg chg="mod">
          <ac:chgData name="Michael Anderson" userId="d1bf3ca8-6106-4774-aa14-3f1391b8b5ac" providerId="ADAL" clId="{A19B11F6-AC85-4590-AB91-146F011D2010}" dt="2018-01-29T18:31:06.460" v="994"/>
          <ac:grpSpMkLst>
            <pc:docMk/>
            <pc:sldMk cId="3781408660" sldId="287"/>
            <ac:grpSpMk id="34" creationId="{00000000-0000-0000-0000-000000000000}"/>
          </ac:grpSpMkLst>
        </pc:grpChg>
        <pc:grpChg chg="mod">
          <ac:chgData name="Michael Anderson" userId="d1bf3ca8-6106-4774-aa14-3f1391b8b5ac" providerId="ADAL" clId="{A19B11F6-AC85-4590-AB91-146F011D2010}" dt="2018-01-29T18:31:06.460" v="994"/>
          <ac:grpSpMkLst>
            <pc:docMk/>
            <pc:sldMk cId="3781408660" sldId="287"/>
            <ac:grpSpMk id="37" creationId="{00000000-0000-0000-0000-000000000000}"/>
          </ac:grpSpMkLst>
        </pc:grpChg>
        <pc:picChg chg="add">
          <ac:chgData name="Michael Anderson" userId="d1bf3ca8-6106-4774-aa14-3f1391b8b5ac" providerId="ADAL" clId="{A19B11F6-AC85-4590-AB91-146F011D2010}" dt="2018-01-29T18:31:33.805" v="996"/>
          <ac:picMkLst>
            <pc:docMk/>
            <pc:sldMk cId="3781408660" sldId="287"/>
            <ac:picMk id="24" creationId="{608183BE-AF83-4831-B984-61668A77D17C}"/>
          </ac:picMkLst>
        </pc:picChg>
        <pc:cxnChg chg="mod">
          <ac:chgData name="Michael Anderson" userId="d1bf3ca8-6106-4774-aa14-3f1391b8b5ac" providerId="ADAL" clId="{A19B11F6-AC85-4590-AB91-146F011D2010}" dt="2018-01-29T18:31:20.764" v="995" actId="208"/>
          <ac:cxnSpMkLst>
            <pc:docMk/>
            <pc:sldMk cId="3781408660" sldId="287"/>
            <ac:cxnSpMk id="43" creationId="{00000000-0000-0000-0000-000000000000}"/>
          </ac:cxnSpMkLst>
        </pc:cxnChg>
        <pc:cxnChg chg="mod">
          <ac:chgData name="Michael Anderson" userId="d1bf3ca8-6106-4774-aa14-3f1391b8b5ac" providerId="ADAL" clId="{A19B11F6-AC85-4590-AB91-146F011D2010}" dt="2018-01-29T18:31:20.764" v="995" actId="208"/>
          <ac:cxnSpMkLst>
            <pc:docMk/>
            <pc:sldMk cId="3781408660" sldId="287"/>
            <ac:cxnSpMk id="45" creationId="{00000000-0000-0000-0000-000000000000}"/>
          </ac:cxnSpMkLst>
        </pc:cxnChg>
        <pc:cxnChg chg="mod">
          <ac:chgData name="Michael Anderson" userId="d1bf3ca8-6106-4774-aa14-3f1391b8b5ac" providerId="ADAL" clId="{A19B11F6-AC85-4590-AB91-146F011D2010}" dt="2018-01-29T18:31:20.764" v="995" actId="208"/>
          <ac:cxnSpMkLst>
            <pc:docMk/>
            <pc:sldMk cId="3781408660" sldId="287"/>
            <ac:cxnSpMk id="48" creationId="{00000000-0000-0000-0000-000000000000}"/>
          </ac:cxnSpMkLst>
        </pc:cxnChg>
        <pc:cxnChg chg="mod">
          <ac:chgData name="Michael Anderson" userId="d1bf3ca8-6106-4774-aa14-3f1391b8b5ac" providerId="ADAL" clId="{A19B11F6-AC85-4590-AB91-146F011D2010}" dt="2018-01-29T18:31:20.764" v="995" actId="208"/>
          <ac:cxnSpMkLst>
            <pc:docMk/>
            <pc:sldMk cId="3781408660" sldId="287"/>
            <ac:cxnSpMk id="51" creationId="{00000000-0000-0000-0000-000000000000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B0B03F-0361-4C94-B8EC-3A5D438C48A0}" type="datetimeFigureOut">
              <a:rPr lang="en-US" smtClean="0"/>
              <a:t>1/30/2018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6CF331-F343-4F4F-B7E5-C9100104C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0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6F5B9-5E2B-4C12-A43F-A855ABBF17BD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13796-CFFD-4636-B60F-485999135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732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13796-CFFD-4636-B60F-4859991353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0935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PH, clinical, </a:t>
            </a:r>
            <a:r>
              <a:rPr lang="en-US" dirty="0" smtClean="0"/>
              <a:t>commercial, academic</a:t>
            </a:r>
            <a:r>
              <a:rPr lang="en-US" baseline="0" dirty="0" smtClean="0"/>
              <a:t> </a:t>
            </a:r>
            <a:r>
              <a:rPr lang="en-US" baseline="0" dirty="0" smtClean="0"/>
              <a:t>lab partners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586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34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Should this be a stacked </a:t>
            </a:r>
            <a:r>
              <a:rPr lang="en-US" dirty="0" err="1"/>
              <a:t>venn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A4DFC-465C-4FED-9B45-4E23DAA3A7E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58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Let’s redraw and zoom 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050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7CE42-2B14-4E5A-8BF4-140D320F20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B79B76-C7AE-45B9-92A1-C116D7735B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B6EF2-D81D-451C-8E44-41095FBB7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0B91A-CA98-4AD5-BD40-7479A8BC3E28}" type="datetime1">
              <a:rPr lang="en-US" smtClean="0"/>
              <a:t>1/29/2018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328FC-1A71-4855-9D99-04774D86E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6567D-16CD-407F-84CF-EED36A83F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21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29F51-C06A-487E-93F6-ED06401E3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530D0-A024-4AEF-A608-7CD57AB73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CABBE3-DA00-4CE2-8969-03A424E59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FED9A-C28D-4E2C-9828-09D041DC33DD}" type="datetime1">
              <a:rPr lang="en-US" smtClean="0"/>
              <a:t>1/29/2018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E5DCF-34D4-47A7-9B1A-BF0C3B6D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B9116-7504-48B0-BDCA-7EEC3A2DE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883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B36BC-3659-4F51-A584-4CF359CE7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DBA87-6F6C-407B-AC57-77FB9066E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B0C27-2482-43AE-B72B-F26EE9689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0E176-F29E-44C2-B84B-9F50A9B70317}" type="datetime1">
              <a:rPr lang="en-US" smtClean="0"/>
              <a:t>1/29/2018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9E541-2E4B-4B26-B90D-794041ABD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1EDCC-9AD1-4119-9E86-E2E98B553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72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20A00-8C69-459A-8AE9-968E809CC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31044-693D-4A91-A6E8-587405935E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192290-2E99-48CF-BE6F-8C834C004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5953A8-B28F-431E-9BD6-4219F4D65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0C647-4EE0-487D-83CB-6928EB8DA085}" type="datetime1">
              <a:rPr lang="en-US" smtClean="0"/>
              <a:t>1/29/2018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CF6DC0-1A7B-4B9F-B940-B1907405C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951F91-4163-4B94-B09E-2A7B82377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09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A083C-1A2F-4259-9283-A2D327648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8DBBE-77D0-402E-B8AC-68A96257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B315B5-74ED-48B0-B232-5126554653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4AAFD2-EDDF-4505-A555-11F323344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5BD10F-011B-40B6-B068-1CB5DAE237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A5E621-1D1C-4143-A898-3F8124F0E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636A0-7E89-42EC-8206-5AF6469021BF}" type="datetime1">
              <a:rPr lang="en-US" smtClean="0"/>
              <a:t>1/29/2018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61384E-91B8-4755-8569-87A9380E7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F1BE57-319E-4EEB-BE8A-6E4751962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87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69F21-A17B-4774-8BBB-2805BC94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DD2B87-A391-4D2A-AA39-E3F5CB32B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0094-E791-4334-9F84-B0176BF1F8DF}" type="datetime1">
              <a:rPr lang="en-US" smtClean="0"/>
              <a:t>1/29/2018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823551-33EB-4FDC-B622-F8D0DAE42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798ACA-3040-453C-990C-94168E699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811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23D66E-47E0-45A6-A9E0-9922417D1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E6B95-DD87-439F-AE7F-49BD7D4E836B}" type="datetime1">
              <a:rPr lang="en-US" smtClean="0"/>
              <a:t>1/29/2018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8EB47D-0823-410B-9BCE-C24D05FA6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9D4C0A-3024-4AAE-BEAE-CFCA92417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5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55602-95B4-49C4-BFC9-F38C7A704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F510-BC21-4F01-BCE0-4B3D61806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48902-F82A-4D4A-B076-97F5E386B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097852-AE4B-4586-B744-CAB139455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1566-C7FB-4552-9D5D-C01120B867AD}" type="datetime1">
              <a:rPr lang="en-US" smtClean="0"/>
              <a:t>1/29/2018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54962F-28CC-4809-898A-8FFCB840F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B1D34-41A9-452B-AD3F-87505F069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67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B7859-0045-44DD-A00B-D59A070CB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D88D29-9DC7-4F4A-A38F-42A2836B6A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0773A-C033-402A-AF38-EAC8381FD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716C0-AD7D-4131-B958-CBE2F56B6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B733-9045-4244-8C2D-AC162297A9A2}" type="datetime1">
              <a:rPr lang="en-US" smtClean="0"/>
              <a:t>1/29/2018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DA1E34-CA57-4BDF-ADEC-908D910EF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ED60EE-50F2-4389-BB01-B42330D8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082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C4558-1734-4A69-864A-3873CE673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33DA55-045C-48E2-9EFC-CD609ADE6E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39A10-79C7-4BC4-9C5F-C3BB7B3CD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91095-C902-4069-9E72-1CA788C429BC}" type="datetime1">
              <a:rPr lang="en-US" smtClean="0"/>
              <a:t>1/29/2018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3DF39-0F20-4D78-9EDE-783AC2EB5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59B01-1E2C-4FE7-B8EC-FD2088D06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60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E3606-F53D-4D8F-9147-06C6054B62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C778D7-784F-402F-BE16-CB2543256E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886A1-7427-4B0D-B43A-7BD3EF449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92FA-50DF-4989-A360-442AB4B61BA6}" type="datetime1">
              <a:rPr lang="en-US" smtClean="0"/>
              <a:t>1/29/2018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88D3B-DB14-4FF9-A288-4F0080D3B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0CC44-A0D6-4F26-8CC5-EC3E1407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37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E11158-0AB2-4A65-82A9-1F197984E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9F65C-0086-40BA-AD50-60BBB084C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29900-E7A6-4066-8500-C0AD9E1A2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E6B79-437A-4654-A9BD-57E9A17BD8C6}" type="datetime1">
              <a:rPr lang="en-US" smtClean="0"/>
              <a:t>1/29/2018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9A097-8C5F-4EF6-BD3F-54B3A2DBA5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C7775-4ACD-4FD7-B8C6-A3ED1E8B43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25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FAECF8-EFB2-4A23-BA5F-F1B06495F1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75"/>
          <a:stretch/>
        </p:blipFill>
        <p:spPr>
          <a:xfrm>
            <a:off x="0" y="682374"/>
            <a:ext cx="6395049" cy="61756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708BBD-2BA0-47CD-AACC-7C79F5F9EB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892" y="423569"/>
            <a:ext cx="7107754" cy="17769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F813BA-C466-4570-87CF-FB6A447E952D}"/>
              </a:ext>
            </a:extLst>
          </p:cNvPr>
          <p:cNvSpPr txBox="1"/>
          <p:nvPr/>
        </p:nvSpPr>
        <p:spPr>
          <a:xfrm>
            <a:off x="3651194" y="2346583"/>
            <a:ext cx="112143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ouncil for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utbreak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esponse: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ealthcare-Associated Infections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ntibiotic-Resistant Pathogens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98275F16-B47D-4A27-B79C-A089CC35E9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6364" y="4460779"/>
            <a:ext cx="9144000" cy="16557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Joe Perz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CORHA Governance Committee Member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APHL Infectious Disease Committee Meeting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January 31</a:t>
            </a:r>
            <a:r>
              <a:rPr lang="en-US" baseline="30000" dirty="0"/>
              <a:t>st</a:t>
            </a:r>
            <a:r>
              <a:rPr lang="en-US" dirty="0"/>
              <a:t>, 2018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77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B5FFA-F560-4DCD-9AA0-48A5F9406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APHL Invitation to </a:t>
            </a:r>
            <a:r>
              <a:rPr lang="en-US" b="1" dirty="0" smtClean="0">
                <a:solidFill>
                  <a:srgbClr val="3296D2"/>
                </a:solidFill>
              </a:rPr>
              <a:t>join CORHA</a:t>
            </a:r>
            <a:endParaRPr lang="en-US" dirty="0">
              <a:solidFill>
                <a:srgbClr val="3296D2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6B9DF8-9740-4A76-B29A-F1BC8975D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CORHA </a:t>
            </a:r>
            <a:r>
              <a:rPr lang="en-US" dirty="0" smtClean="0"/>
              <a:t>has invited </a:t>
            </a:r>
            <a:r>
              <a:rPr lang="en-US" dirty="0"/>
              <a:t>APHL to join the council as a </a:t>
            </a:r>
            <a:r>
              <a:rPr lang="en-US" dirty="0" smtClean="0"/>
              <a:t>member organization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dirty="0" smtClean="0"/>
              <a:t>APHL will have an official </a:t>
            </a:r>
            <a:r>
              <a:rPr lang="en-US" dirty="0"/>
              <a:t>council member representative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CORHA requests that </a:t>
            </a:r>
            <a:r>
              <a:rPr lang="en-US" dirty="0"/>
              <a:t>APHL </a:t>
            </a:r>
            <a:r>
              <a:rPr lang="en-US" dirty="0" smtClean="0"/>
              <a:t>contribute </a:t>
            </a:r>
            <a:r>
              <a:rPr lang="en-US" dirty="0"/>
              <a:t>to the </a:t>
            </a:r>
            <a:r>
              <a:rPr lang="en-US" dirty="0" smtClean="0"/>
              <a:t>leadership of </a:t>
            </a:r>
            <a:r>
              <a:rPr lang="en-US" dirty="0"/>
              <a:t>a </a:t>
            </a:r>
            <a:r>
              <a:rPr lang="en-US" dirty="0" smtClean="0"/>
              <a:t>new Laboratory Workgroup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14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B5FFA-F560-4DCD-9AA0-48A5F9406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Presentation </a:t>
            </a:r>
            <a:r>
              <a:rPr lang="en-US" b="1" dirty="0" smtClean="0">
                <a:solidFill>
                  <a:srgbClr val="3296D2"/>
                </a:solidFill>
              </a:rPr>
              <a:t>Outline</a:t>
            </a:r>
            <a:endParaRPr lang="en-US" dirty="0">
              <a:solidFill>
                <a:srgbClr val="3296D2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6B9DF8-9740-4A76-B29A-F1BC8975D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5374" y="1723217"/>
            <a:ext cx="10515600" cy="4351338"/>
          </a:xfrm>
        </p:spPr>
        <p:txBody>
          <a:bodyPr/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Background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Introduction </a:t>
            </a:r>
            <a:r>
              <a:rPr lang="en-US" dirty="0"/>
              <a:t>to CORHA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Mission &amp; Vision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Structure &amp; Strategic </a:t>
            </a:r>
            <a:r>
              <a:rPr lang="en-US" dirty="0"/>
              <a:t>Map</a:t>
            </a:r>
          </a:p>
          <a:p>
            <a:pPr marL="971550" lvl="1" indent="-51435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Products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Laboratory Workgroup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48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4B5FFA-F560-4DCD-9AA0-48A5F9406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Outbreak Investigation and Response Activities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6B9DF8-9740-4A76-B29A-F1BC8975D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2959" y="1635905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Core public health function, central to prevention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Original State HAI </a:t>
            </a:r>
            <a:r>
              <a:rPr lang="en-US" dirty="0" smtClean="0"/>
              <a:t>Programs, Plans </a:t>
            </a:r>
            <a:r>
              <a:rPr lang="en-US" dirty="0"/>
              <a:t>and </a:t>
            </a:r>
            <a:r>
              <a:rPr lang="en-US" dirty="0" smtClean="0"/>
              <a:t>Grants (2009)</a:t>
            </a:r>
            <a:endParaRPr lang="en-US" dirty="0"/>
          </a:p>
          <a:p>
            <a:r>
              <a:rPr lang="en-US" dirty="0"/>
              <a:t>Outbreaks and other adverse </a:t>
            </a:r>
            <a:r>
              <a:rPr lang="en-US" dirty="0" smtClean="0"/>
              <a:t>event investigations in healthcare </a:t>
            </a:r>
            <a:endParaRPr lang="en-US" dirty="0"/>
          </a:p>
          <a:p>
            <a:pPr lvl="1"/>
            <a:r>
              <a:rPr lang="en-US" dirty="0"/>
              <a:t>Identify unsafe products and practices 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Inform and motivate broader </a:t>
            </a:r>
            <a:r>
              <a:rPr lang="en-US" dirty="0" smtClean="0"/>
              <a:t>HAI/AR prevention efforts</a:t>
            </a:r>
            <a:endParaRPr lang="en-US" dirty="0"/>
          </a:p>
          <a:p>
            <a:r>
              <a:rPr lang="en-US" dirty="0"/>
              <a:t>Variable capacities for detecting and responding to possible </a:t>
            </a:r>
            <a:r>
              <a:rPr lang="en-US" dirty="0" smtClean="0"/>
              <a:t>HAI/AR outbreaks </a:t>
            </a:r>
            <a:r>
              <a:rPr lang="en-US" dirty="0"/>
              <a:t>in healthcare settings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Health </a:t>
            </a:r>
            <a:r>
              <a:rPr lang="en-US" dirty="0" smtClean="0"/>
              <a:t>Department, Facility, and Laboratory levels</a:t>
            </a:r>
            <a:endParaRPr lang="en-US" dirty="0"/>
          </a:p>
          <a:p>
            <a:r>
              <a:rPr lang="en-US" dirty="0"/>
              <a:t>Need: </a:t>
            </a:r>
            <a:r>
              <a:rPr lang="en-US" dirty="0" smtClean="0"/>
              <a:t>strengthen, standardize HAI/AR </a:t>
            </a:r>
            <a:r>
              <a:rPr lang="en-US" dirty="0"/>
              <a:t>response activities </a:t>
            </a:r>
            <a:r>
              <a:rPr lang="en-US" dirty="0" smtClean="0"/>
              <a:t>nationally</a:t>
            </a:r>
          </a:p>
          <a:p>
            <a:pPr marL="457200" lvl="1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 CDC funded CSTE and ASTHO to create a council modeled on CIFOR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13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2443" t="14850" r="8531" b="5151"/>
          <a:stretch/>
        </p:blipFill>
        <p:spPr>
          <a:xfrm>
            <a:off x="838199" y="93662"/>
            <a:ext cx="10400719" cy="66627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0952" t="18762" r="8928" b="50381"/>
          <a:stretch/>
        </p:blipFill>
        <p:spPr>
          <a:xfrm>
            <a:off x="838198" y="3225800"/>
            <a:ext cx="10313654" cy="33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117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3296D2"/>
                </a:solidFill>
              </a:rPr>
              <a:t>CORHA: Recognizing Laboratory as Essential to HAI/AR Outbreak/Response Activities</a:t>
            </a:r>
            <a:endParaRPr lang="en-US" b="1" dirty="0">
              <a:solidFill>
                <a:srgbClr val="3296D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7100" y="2168525"/>
            <a:ext cx="10515600" cy="4351338"/>
          </a:xfrm>
        </p:spPr>
        <p:txBody>
          <a:bodyPr/>
          <a:lstStyle/>
          <a:p>
            <a:r>
              <a:rPr lang="en-US" dirty="0" smtClean="0"/>
              <a:t>Variety of laboratory activities contribute to HAI/AR outbreak/response activities</a:t>
            </a:r>
          </a:p>
          <a:p>
            <a:pPr marL="0" indent="0">
              <a:buNone/>
            </a:pPr>
            <a:endParaRPr lang="en-US" sz="1000" dirty="0" smtClean="0"/>
          </a:p>
          <a:p>
            <a:pPr lvl="1"/>
            <a:r>
              <a:rPr lang="en-US" dirty="0" smtClean="0"/>
              <a:t>Diagnostics </a:t>
            </a:r>
            <a:r>
              <a:rPr lang="en-US" dirty="0" smtClean="0">
                <a:sym typeface="Wingdings" panose="05000000000000000000" pitchFamily="2" charset="2"/>
              </a:rPr>
              <a:t> signal detection (launch investigation)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Diagnostics  case finding (support investigation)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Relatedness testing </a:t>
            </a:r>
            <a:r>
              <a:rPr lang="en-US" dirty="0">
                <a:sym typeface="Wingdings" panose="05000000000000000000" pitchFamily="2" charset="2"/>
              </a:rPr>
              <a:t> signal detection (launch investigation)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Relatedness &amp; Environmental testing </a:t>
            </a:r>
            <a:r>
              <a:rPr lang="en-US" dirty="0">
                <a:sym typeface="Wingdings" panose="05000000000000000000" pitchFamily="2" charset="2"/>
              </a:rPr>
              <a:t>(support investigation</a:t>
            </a:r>
            <a:r>
              <a:rPr lang="en-US" dirty="0" smtClean="0">
                <a:sym typeface="Wingdings" panose="05000000000000000000" pitchFamily="2" charset="2"/>
              </a:rPr>
              <a:t>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09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101944" y="1816222"/>
            <a:ext cx="53552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dk1"/>
                </a:solidFill>
              </a:rPr>
              <a:t>To </a:t>
            </a:r>
            <a:r>
              <a:rPr lang="en-US" sz="2400" b="1" dirty="0">
                <a:solidFill>
                  <a:srgbClr val="3296D2"/>
                </a:solidFill>
              </a:rPr>
              <a:t>improve practices and policies </a:t>
            </a:r>
            <a:r>
              <a:rPr lang="en-US" sz="2400" dirty="0">
                <a:solidFill>
                  <a:schemeClr val="dk1"/>
                </a:solidFill>
              </a:rPr>
              <a:t>at the local, state and national levels for </a:t>
            </a:r>
            <a:r>
              <a:rPr lang="en-US" sz="2400" b="1" dirty="0">
                <a:solidFill>
                  <a:srgbClr val="3296D2"/>
                </a:solidFill>
              </a:rPr>
              <a:t>detection, investigation, control and prevention of HAI/AR outbreaks across the healthcare continuum</a:t>
            </a:r>
            <a:r>
              <a:rPr lang="en-US" sz="2400" dirty="0">
                <a:solidFill>
                  <a:schemeClr val="dk1"/>
                </a:solidFill>
              </a:rPr>
              <a:t>, including emerging infections and other risks with potential for healthcare transmission.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83006" y="2285028"/>
            <a:ext cx="2017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Mission</a:t>
            </a:r>
            <a:endParaRPr lang="en-US" sz="4000" dirty="0">
              <a:solidFill>
                <a:srgbClr val="3296D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84883" y="4751771"/>
            <a:ext cx="2017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Vision</a:t>
            </a:r>
            <a:endParaRPr lang="en-US" sz="4000" dirty="0">
              <a:solidFill>
                <a:srgbClr val="3296D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01944" y="4751771"/>
            <a:ext cx="53552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Public health and healthcare collaborating effectively to </a:t>
            </a:r>
            <a:r>
              <a:rPr lang="en-US" sz="2400" b="1" dirty="0">
                <a:solidFill>
                  <a:srgbClr val="3296D2"/>
                </a:solidFill>
              </a:rPr>
              <a:t>protect patients and prevent harms from HAI/AR outbreaks</a:t>
            </a:r>
            <a:r>
              <a:rPr lang="en-US" sz="2400" dirty="0">
                <a:solidFill>
                  <a:srgbClr val="3296D2"/>
                </a:solidFill>
              </a:rPr>
              <a:t>.</a:t>
            </a:r>
          </a:p>
        </p:txBody>
      </p:sp>
      <p:sp>
        <p:nvSpPr>
          <p:cNvPr id="11" name="Chevron 10"/>
          <p:cNvSpPr/>
          <p:nvPr/>
        </p:nvSpPr>
        <p:spPr>
          <a:xfrm>
            <a:off x="2149288" y="2403648"/>
            <a:ext cx="658906" cy="470647"/>
          </a:xfrm>
          <a:prstGeom prst="chevron">
            <a:avLst/>
          </a:prstGeom>
          <a:solidFill>
            <a:srgbClr val="32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3296D2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>
            <a:off x="2179873" y="4870391"/>
            <a:ext cx="658906" cy="470647"/>
          </a:xfrm>
          <a:prstGeom prst="chevron">
            <a:avLst/>
          </a:prstGeom>
          <a:solidFill>
            <a:srgbClr val="32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17550" y="171450"/>
            <a:ext cx="11195050" cy="1565335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lvl1pPr algn="l" defTabSz="51435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sz="3200" b="1" kern="1200">
                <a:solidFill>
                  <a:srgbClr val="0067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3296D2"/>
                </a:solidFill>
                <a:effectLst/>
              </a:rPr>
              <a:t>C</a:t>
            </a:r>
            <a:r>
              <a:rPr lang="en-US" dirty="0">
                <a:solidFill>
                  <a:srgbClr val="1D2F40"/>
                </a:solidFill>
                <a:effectLst/>
              </a:rPr>
              <a:t>ouncil for </a:t>
            </a:r>
            <a:r>
              <a:rPr lang="en-US" dirty="0">
                <a:solidFill>
                  <a:srgbClr val="3296D2"/>
                </a:solidFill>
                <a:effectLst/>
              </a:rPr>
              <a:t>O</a:t>
            </a:r>
            <a:r>
              <a:rPr lang="en-US" dirty="0">
                <a:solidFill>
                  <a:srgbClr val="1D2F40"/>
                </a:solidFill>
                <a:effectLst/>
              </a:rPr>
              <a:t>utbreak</a:t>
            </a:r>
            <a:r>
              <a:rPr lang="en-US" dirty="0">
                <a:solidFill>
                  <a:srgbClr val="3296D2"/>
                </a:solidFill>
                <a:effectLst/>
              </a:rPr>
              <a:t> R</a:t>
            </a:r>
            <a:r>
              <a:rPr lang="en-US" dirty="0">
                <a:solidFill>
                  <a:srgbClr val="1D2F40"/>
                </a:solidFill>
                <a:effectLst/>
              </a:rPr>
              <a:t>esponse: 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>
                <a:solidFill>
                  <a:srgbClr val="3296D2"/>
                </a:solidFill>
                <a:effectLst/>
              </a:rPr>
              <a:t>H</a:t>
            </a:r>
            <a:r>
              <a:rPr lang="en-US" dirty="0">
                <a:solidFill>
                  <a:srgbClr val="1D2F40"/>
                </a:solidFill>
                <a:effectLst/>
              </a:rPr>
              <a:t>ealthcare-Associated Infections &amp; </a:t>
            </a:r>
            <a:r>
              <a:rPr lang="en-US" dirty="0">
                <a:solidFill>
                  <a:srgbClr val="3296D2"/>
                </a:solidFill>
                <a:effectLst/>
              </a:rPr>
              <a:t>A</a:t>
            </a:r>
            <a:r>
              <a:rPr lang="en-US" dirty="0">
                <a:solidFill>
                  <a:srgbClr val="1D2F40"/>
                </a:solidFill>
                <a:effectLst/>
              </a:rPr>
              <a:t>ntibiotic-Resistant Pathogens </a:t>
            </a:r>
          </a:p>
          <a:p>
            <a:r>
              <a:rPr lang="en-US" dirty="0">
                <a:solidFill>
                  <a:srgbClr val="3296D2"/>
                </a:solidFill>
                <a:effectLst/>
              </a:rPr>
              <a:t>(CORHA)</a:t>
            </a:r>
          </a:p>
          <a:p>
            <a:endParaRPr lang="en-US" sz="8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37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397143" y="637833"/>
            <a:ext cx="2286000" cy="1136277"/>
            <a:chOff x="1142999" y="1896034"/>
            <a:chExt cx="1976718" cy="1136277"/>
          </a:xfrm>
          <a:solidFill>
            <a:srgbClr val="004D86"/>
          </a:solidFill>
        </p:grpSpPr>
        <p:sp>
          <p:nvSpPr>
            <p:cNvPr id="6" name="Rounded Rectangle 5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50576" y="2002508"/>
              <a:ext cx="1761565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CSTE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Marion </a:t>
              </a:r>
              <a:r>
                <a:rPr lang="en-US" i="1" dirty="0" err="1">
                  <a:solidFill>
                    <a:schemeClr val="bg1"/>
                  </a:solidFill>
                </a:rPr>
                <a:t>Kainer</a:t>
              </a:r>
              <a:r>
                <a:rPr lang="en-US" i="1" dirty="0">
                  <a:solidFill>
                    <a:schemeClr val="bg1"/>
                  </a:solidFill>
                </a:rPr>
                <a:t>, Tennessee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986734" y="637832"/>
            <a:ext cx="2286000" cy="1136277"/>
            <a:chOff x="1142999" y="1896034"/>
            <a:chExt cx="1976718" cy="1136277"/>
          </a:xfrm>
          <a:solidFill>
            <a:srgbClr val="004D86"/>
          </a:solidFill>
        </p:grpSpPr>
        <p:sp>
          <p:nvSpPr>
            <p:cNvPr id="12" name="Rounded Rectangle 11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50576" y="2002508"/>
              <a:ext cx="1761565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ASTHO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Gerd Clabaugh, Iowa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97143" y="1876461"/>
            <a:ext cx="2286000" cy="1136277"/>
            <a:chOff x="1142999" y="1896034"/>
            <a:chExt cx="1976718" cy="1136277"/>
          </a:xfrm>
          <a:solidFill>
            <a:schemeClr val="accent1">
              <a:lumMod val="75000"/>
            </a:schemeClr>
          </a:solidFill>
        </p:grpSpPr>
        <p:sp>
          <p:nvSpPr>
            <p:cNvPr id="15" name="Rounded Rectangle 14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250576" y="2002508"/>
              <a:ext cx="1761565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NACCHO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Dawn </a:t>
              </a:r>
              <a:r>
                <a:rPr lang="en-US" i="1" dirty="0" err="1">
                  <a:solidFill>
                    <a:schemeClr val="bg1"/>
                  </a:solidFill>
                </a:rPr>
                <a:t>Terashita</a:t>
              </a:r>
              <a:r>
                <a:rPr lang="en-US" i="1" dirty="0">
                  <a:solidFill>
                    <a:schemeClr val="bg1"/>
                  </a:solidFill>
                </a:rPr>
                <a:t>,  Los Angeles County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986734" y="1876461"/>
            <a:ext cx="2286000" cy="1136277"/>
            <a:chOff x="1142999" y="1896034"/>
            <a:chExt cx="1976718" cy="1136277"/>
          </a:xfrm>
          <a:solidFill>
            <a:schemeClr val="accent1">
              <a:lumMod val="75000"/>
            </a:schemeClr>
          </a:solidFill>
        </p:grpSpPr>
        <p:sp>
          <p:nvSpPr>
            <p:cNvPr id="18" name="Rounded Rectangle 17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250576" y="2002508"/>
              <a:ext cx="1761565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CDC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Joe Perz, </a:t>
              </a: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DHQP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224425" y="3125507"/>
            <a:ext cx="2103120" cy="1618488"/>
            <a:chOff x="1142999" y="1896034"/>
            <a:chExt cx="1976718" cy="1136277"/>
          </a:xfrm>
          <a:solidFill>
            <a:schemeClr val="accent1">
              <a:lumMod val="75000"/>
            </a:schemeClr>
          </a:solidFill>
        </p:grpSpPr>
        <p:sp>
          <p:nvSpPr>
            <p:cNvPr id="21" name="Rounded Rectangle 20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50576" y="2002508"/>
              <a:ext cx="1761565" cy="8643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CDC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Elizabeth Mothershed, DHQP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442001" y="3133453"/>
            <a:ext cx="2103120" cy="1618137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25" name="Rounded Rectangle 24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246416" y="1934666"/>
              <a:ext cx="1769883" cy="10590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CSTE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Wendy Bamberg, Colorado</a:t>
              </a: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 Erin Epson, California 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006849" y="3125507"/>
            <a:ext cx="2103120" cy="1618488"/>
            <a:chOff x="1142999" y="1896034"/>
            <a:chExt cx="1976718" cy="1136277"/>
          </a:xfrm>
          <a:solidFill>
            <a:srgbClr val="004D86"/>
          </a:solidFill>
        </p:grpSpPr>
        <p:sp>
          <p:nvSpPr>
            <p:cNvPr id="28" name="Rounded Rectangle 27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77254" y="1996778"/>
              <a:ext cx="1900083" cy="8643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ASTHO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Nirav Shah, Illinois (beginning in 2018)</a:t>
              </a: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Joseph Miner, Utah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655151" y="3133452"/>
            <a:ext cx="2103120" cy="1618488"/>
            <a:chOff x="1142999" y="1896034"/>
            <a:chExt cx="1976718" cy="1136277"/>
          </a:xfrm>
          <a:solidFill>
            <a:srgbClr val="004D86"/>
          </a:solidFill>
        </p:grpSpPr>
        <p:sp>
          <p:nvSpPr>
            <p:cNvPr id="31" name="Rounded Rectangle 30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250576" y="2002508"/>
              <a:ext cx="1761565" cy="8643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NACCHO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Sri </a:t>
              </a:r>
              <a:r>
                <a:rPr lang="en-US" i="1" dirty="0" err="1">
                  <a:solidFill>
                    <a:schemeClr val="bg1"/>
                  </a:solidFill>
                </a:rPr>
                <a:t>Seshadri</a:t>
              </a:r>
              <a:r>
                <a:rPr lang="en-US" i="1" dirty="0">
                  <a:solidFill>
                    <a:schemeClr val="bg1"/>
                  </a:solidFill>
                </a:rPr>
                <a:t>, Barren River District</a:t>
              </a:r>
            </a:p>
          </p:txBody>
        </p:sp>
      </p:grpSp>
      <p:sp>
        <p:nvSpPr>
          <p:cNvPr id="39" name="Right Brace 38"/>
          <p:cNvSpPr/>
          <p:nvPr/>
        </p:nvSpPr>
        <p:spPr>
          <a:xfrm>
            <a:off x="7869599" y="603475"/>
            <a:ext cx="347473" cy="2366190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8217071" y="1425542"/>
            <a:ext cx="1743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/>
                </a:solidFill>
              </a:rPr>
              <a:t>Governance Committee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E7A8CFB-B02D-4167-BF8A-D8D806952751}"/>
              </a:ext>
            </a:extLst>
          </p:cNvPr>
          <p:cNvGrpSpPr/>
          <p:nvPr/>
        </p:nvGrpSpPr>
        <p:grpSpPr>
          <a:xfrm>
            <a:off x="1002526" y="4902297"/>
            <a:ext cx="2103120" cy="1618488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46" name="Rounded Rectangle 27">
              <a:extLst>
                <a:ext uri="{FF2B5EF4-FFF2-40B4-BE49-F238E27FC236}">
                  <a16:creationId xmlns:a16="http://schemas.microsoft.com/office/drawing/2014/main" id="{84822CC4-4E0A-414C-A4EB-96D27A38235D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CAAD1AF-4F11-48F8-A3A4-8848789A5F58}"/>
                </a:ext>
              </a:extLst>
            </p:cNvPr>
            <p:cNvSpPr txBox="1"/>
            <p:nvPr/>
          </p:nvSpPr>
          <p:spPr>
            <a:xfrm>
              <a:off x="1187597" y="2166376"/>
              <a:ext cx="1900083" cy="4969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APIC</a:t>
              </a:r>
            </a:p>
            <a:p>
              <a:pPr algn="ctr"/>
              <a:r>
                <a:rPr lang="en-US" sz="2000" i="1" dirty="0">
                  <a:solidFill>
                    <a:schemeClr val="bg1"/>
                  </a:solidFill>
                </a:rPr>
                <a:t>Linda Greene</a:t>
              </a:r>
              <a:endParaRPr lang="en-US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1CE769D-FA39-4C81-9A40-9CB66CCE7F37}"/>
              </a:ext>
            </a:extLst>
          </p:cNvPr>
          <p:cNvGrpSpPr/>
          <p:nvPr/>
        </p:nvGrpSpPr>
        <p:grpSpPr>
          <a:xfrm>
            <a:off x="3294023" y="4902297"/>
            <a:ext cx="2103120" cy="1618488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49" name="Rounded Rectangle 27">
              <a:extLst>
                <a:ext uri="{FF2B5EF4-FFF2-40B4-BE49-F238E27FC236}">
                  <a16:creationId xmlns:a16="http://schemas.microsoft.com/office/drawing/2014/main" id="{9F56B233-1B01-41DF-BA74-6D0847E05A9B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7A5FA50-A913-4CF3-BEF4-B65D144B6AA0}"/>
                </a:ext>
              </a:extLst>
            </p:cNvPr>
            <p:cNvSpPr txBox="1"/>
            <p:nvPr/>
          </p:nvSpPr>
          <p:spPr>
            <a:xfrm>
              <a:off x="1185161" y="2183270"/>
              <a:ext cx="1934556" cy="4969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CMS</a:t>
              </a:r>
            </a:p>
            <a:p>
              <a:pPr algn="ctr"/>
              <a:r>
                <a:rPr lang="en-US" sz="2000" i="1" dirty="0">
                  <a:solidFill>
                    <a:schemeClr val="bg1"/>
                  </a:solidFill>
                </a:rPr>
                <a:t>Patti Meier</a:t>
              </a:r>
              <a:endParaRPr lang="en-US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Rounded Rectangle 27">
            <a:extLst>
              <a:ext uri="{FF2B5EF4-FFF2-40B4-BE49-F238E27FC236}">
                <a16:creationId xmlns:a16="http://schemas.microsoft.com/office/drawing/2014/main" id="{D99A20E0-8A80-4E07-9721-3DC9FA954009}"/>
              </a:ext>
            </a:extLst>
          </p:cNvPr>
          <p:cNvSpPr/>
          <p:nvPr/>
        </p:nvSpPr>
        <p:spPr>
          <a:xfrm>
            <a:off x="5488583" y="4902297"/>
            <a:ext cx="2103120" cy="1618488"/>
          </a:xfrm>
          <a:prstGeom prst="roundRect">
            <a:avLst/>
          </a:prstGeom>
          <a:solidFill>
            <a:srgbClr val="7C9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FDA</a:t>
            </a:r>
          </a:p>
        </p:txBody>
      </p:sp>
      <p:sp>
        <p:nvSpPr>
          <p:cNvPr id="58" name="Rounded Rectangle 27">
            <a:extLst>
              <a:ext uri="{FF2B5EF4-FFF2-40B4-BE49-F238E27FC236}">
                <a16:creationId xmlns:a16="http://schemas.microsoft.com/office/drawing/2014/main" id="{13432C2B-88CD-4514-9DD3-45DA2A3AAE6F}"/>
              </a:ext>
            </a:extLst>
          </p:cNvPr>
          <p:cNvSpPr/>
          <p:nvPr/>
        </p:nvSpPr>
        <p:spPr>
          <a:xfrm>
            <a:off x="7710106" y="4902297"/>
            <a:ext cx="2103120" cy="1618488"/>
          </a:xfrm>
          <a:prstGeom prst="roundRect">
            <a:avLst/>
          </a:prstGeom>
          <a:solidFill>
            <a:srgbClr val="7C9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34CD868-12D5-4024-A150-D2EE2D491BF8}"/>
              </a:ext>
            </a:extLst>
          </p:cNvPr>
          <p:cNvSpPr txBox="1"/>
          <p:nvPr/>
        </p:nvSpPr>
        <p:spPr>
          <a:xfrm>
            <a:off x="7769607" y="5287366"/>
            <a:ext cx="2021585" cy="707886"/>
          </a:xfrm>
          <a:prstGeom prst="rect">
            <a:avLst/>
          </a:prstGeom>
          <a:solidFill>
            <a:srgbClr val="7C9DC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SHEA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</a:rPr>
              <a:t>Waleed Javaid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0DACDB6-E3F0-4E1A-8F42-EF628EF1CB5E}"/>
              </a:ext>
            </a:extLst>
          </p:cNvPr>
          <p:cNvSpPr txBox="1"/>
          <p:nvPr/>
        </p:nvSpPr>
        <p:spPr>
          <a:xfrm>
            <a:off x="5552031" y="5287366"/>
            <a:ext cx="2021585" cy="707886"/>
          </a:xfrm>
          <a:prstGeom prst="rect">
            <a:avLst/>
          </a:prstGeom>
          <a:solidFill>
            <a:srgbClr val="7C9DC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FDA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</a:rPr>
              <a:t>Julia</a:t>
            </a:r>
            <a:r>
              <a:rPr lang="en-US" sz="2000" b="1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Marders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091D6773-E20C-487C-9E90-991192582906}"/>
              </a:ext>
            </a:extLst>
          </p:cNvPr>
          <p:cNvSpPr/>
          <p:nvPr/>
        </p:nvSpPr>
        <p:spPr>
          <a:xfrm>
            <a:off x="9825907" y="2937042"/>
            <a:ext cx="295994" cy="3609142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A8D3DB7-915E-4415-B980-C0B632699FB8}"/>
              </a:ext>
            </a:extLst>
          </p:cNvPr>
          <p:cNvSpPr txBox="1"/>
          <p:nvPr/>
        </p:nvSpPr>
        <p:spPr>
          <a:xfrm>
            <a:off x="10121901" y="3884558"/>
            <a:ext cx="201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chemeClr val="accent2"/>
                </a:solidFill>
              </a:rPr>
              <a:t>Member Organizations</a:t>
            </a:r>
            <a:endParaRPr lang="en-US" sz="2400" b="1" i="1" dirty="0">
              <a:solidFill>
                <a:schemeClr val="accent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AAD30A-F5A2-4A24-84B2-615A99C83F5B}"/>
              </a:ext>
            </a:extLst>
          </p:cNvPr>
          <p:cNvSpPr txBox="1"/>
          <p:nvPr/>
        </p:nvSpPr>
        <p:spPr>
          <a:xfrm>
            <a:off x="262751" y="-48093"/>
            <a:ext cx="85476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  <a:latin typeface="+mj-lt"/>
              </a:rPr>
              <a:t>CORHA Structure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8CB697D9-F51A-4F86-99A3-4AF4E066136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26842"/>
            <a:ext cx="1260128" cy="126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06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7786" y="103994"/>
            <a:ext cx="4546132" cy="1120771"/>
          </a:xfrm>
        </p:spPr>
        <p:txBody>
          <a:bodyPr>
            <a:normAutofit/>
          </a:bodyPr>
          <a:lstStyle/>
          <a:p>
            <a:r>
              <a:rPr lang="en-US" sz="3600" dirty="0"/>
              <a:t>CORHA Strategic Map </a:t>
            </a:r>
            <a:br>
              <a:rPr lang="en-US" sz="3600" dirty="0"/>
            </a:br>
            <a:r>
              <a:rPr lang="en-US" sz="2800" dirty="0"/>
              <a:t>2016 – 2018</a:t>
            </a:r>
          </a:p>
        </p:txBody>
      </p:sp>
      <p:sp>
        <p:nvSpPr>
          <p:cNvPr id="22" name="Oval 11"/>
          <p:cNvSpPr>
            <a:spLocks noChangeArrowheads="1"/>
          </p:cNvSpPr>
          <p:nvPr/>
        </p:nvSpPr>
        <p:spPr bwMode="auto">
          <a:xfrm>
            <a:off x="2773947" y="862008"/>
            <a:ext cx="6592186" cy="2082700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>
              <a:defRPr/>
            </a:pPr>
            <a:r>
              <a:rPr lang="en-US" sz="2600" b="1" dirty="0">
                <a:solidFill>
                  <a:prstClr val="white"/>
                </a:solidFill>
                <a:latin typeface="Calibri" panose="020F0502020204030204"/>
              </a:rPr>
              <a:t>Build Capacity for Public Health</a:t>
            </a:r>
          </a:p>
          <a:p>
            <a:pPr>
              <a:defRPr/>
            </a:pPr>
            <a:r>
              <a:rPr lang="en-US" sz="2600" b="1" dirty="0">
                <a:solidFill>
                  <a:prstClr val="white"/>
                </a:solidFill>
                <a:latin typeface="Calibri" panose="020F0502020204030204"/>
              </a:rPr>
              <a:t>and Healthcare to Improve Outbreak </a:t>
            </a:r>
          </a:p>
          <a:p>
            <a:pPr>
              <a:defRPr/>
            </a:pPr>
            <a:r>
              <a:rPr lang="en-US" sz="2600" b="1" dirty="0">
                <a:solidFill>
                  <a:prstClr val="white"/>
                </a:solidFill>
                <a:latin typeface="Calibri" panose="020F0502020204030204"/>
              </a:rPr>
              <a:t>Detection, Response and Prevention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6070040" y="3397442"/>
            <a:ext cx="2103120" cy="2066544"/>
            <a:chOff x="1142999" y="1896034"/>
            <a:chExt cx="1976718" cy="1136277"/>
          </a:xfrm>
          <a:solidFill>
            <a:schemeClr val="accent1"/>
          </a:solidFill>
        </p:grpSpPr>
        <p:sp>
          <p:nvSpPr>
            <p:cNvPr id="29" name="Rounded Rectangle 28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40090" y="2014508"/>
              <a:ext cx="1782535" cy="89691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en-US" sz="2000" b="1" dirty="0">
                  <a:solidFill>
                    <a:prstClr val="white"/>
                  </a:solidFill>
                  <a:latin typeface="Calibri" panose="020F0502020204030204"/>
                </a:rPr>
                <a:t>Foster Implementation and Uptake Among External Stakeholders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911582" y="3397444"/>
            <a:ext cx="2103120" cy="2065529"/>
            <a:chOff x="1142999" y="1896034"/>
            <a:chExt cx="1976718" cy="1136277"/>
          </a:xfrm>
          <a:solidFill>
            <a:schemeClr val="accent1"/>
          </a:solidFill>
        </p:grpSpPr>
        <p:sp>
          <p:nvSpPr>
            <p:cNvPr id="32" name="Rounded Rectangle 31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264799" y="1938893"/>
              <a:ext cx="1733116" cy="106666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en-US" sz="2000" b="1" dirty="0">
                  <a:solidFill>
                    <a:prstClr val="white"/>
                  </a:solidFill>
                  <a:latin typeface="Calibri" panose="020F0502020204030204"/>
                </a:rPr>
                <a:t>Support Consistent and Coordinated Approaches to Investigation &amp; Control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753124" y="3395247"/>
            <a:ext cx="2103120" cy="2066544"/>
            <a:chOff x="1142999" y="1896034"/>
            <a:chExt cx="1976718" cy="1136277"/>
          </a:xfrm>
          <a:solidFill>
            <a:schemeClr val="accent1"/>
          </a:solidFill>
        </p:grpSpPr>
        <p:sp>
          <p:nvSpPr>
            <p:cNvPr id="35" name="Rounded Rectangle 34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264800" y="1981394"/>
              <a:ext cx="1733116" cy="89691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en-US" sz="2000" b="1" dirty="0">
                  <a:solidFill>
                    <a:prstClr val="white"/>
                  </a:solidFill>
                  <a:latin typeface="Calibri" panose="020F0502020204030204"/>
                </a:rPr>
                <a:t>Support</a:t>
              </a:r>
            </a:p>
            <a:p>
              <a:r>
                <a:rPr lang="en-US" altLang="en-US" sz="2000" b="1" dirty="0">
                  <a:solidFill>
                    <a:prstClr val="white"/>
                  </a:solidFill>
                  <a:latin typeface="Calibri" panose="020F0502020204030204"/>
                </a:rPr>
                <a:t>Standardized Approaches to Detection and Reporting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8228498" y="3395245"/>
            <a:ext cx="2103120" cy="2066544"/>
            <a:chOff x="1142999" y="1896034"/>
            <a:chExt cx="1976718" cy="1136277"/>
          </a:xfrm>
          <a:solidFill>
            <a:schemeClr val="accent1"/>
          </a:solidFill>
        </p:grpSpPr>
        <p:sp>
          <p:nvSpPr>
            <p:cNvPr id="38" name="Rounded Rectangle 37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264799" y="2164325"/>
              <a:ext cx="1733116" cy="55845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en-US" sz="2000" b="1" dirty="0">
                  <a:solidFill>
                    <a:prstClr val="white"/>
                  </a:solidFill>
                  <a:latin typeface="Calibri" panose="020F0502020204030204"/>
                </a:rPr>
                <a:t>Create a Sustainable Council Model</a:t>
              </a:r>
            </a:p>
          </p:txBody>
        </p:sp>
      </p:grpSp>
      <p:sp>
        <p:nvSpPr>
          <p:cNvPr id="40" name="Rectangular Callout 39"/>
          <p:cNvSpPr/>
          <p:nvPr/>
        </p:nvSpPr>
        <p:spPr>
          <a:xfrm>
            <a:off x="7767487" y="263441"/>
            <a:ext cx="2138830" cy="596370"/>
          </a:xfrm>
          <a:prstGeom prst="wedgeRectCallout">
            <a:avLst>
              <a:gd name="adj1" fmla="val -49474"/>
              <a:gd name="adj2" fmla="val 101194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i="1" dirty="0">
                <a:solidFill>
                  <a:srgbClr val="006794"/>
                </a:solidFill>
              </a:rPr>
              <a:t>Central Challenge</a:t>
            </a:r>
          </a:p>
        </p:txBody>
      </p:sp>
      <p:cxnSp>
        <p:nvCxnSpPr>
          <p:cNvPr id="43" name="Straight Connector 42"/>
          <p:cNvCxnSpPr>
            <a:stCxn id="22" idx="4"/>
            <a:endCxn id="35" idx="0"/>
          </p:cNvCxnSpPr>
          <p:nvPr/>
        </p:nvCxnSpPr>
        <p:spPr>
          <a:xfrm flipH="1">
            <a:off x="2804684" y="2944710"/>
            <a:ext cx="3265356" cy="450539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22" idx="4"/>
            <a:endCxn id="38" idx="0"/>
          </p:cNvCxnSpPr>
          <p:nvPr/>
        </p:nvCxnSpPr>
        <p:spPr>
          <a:xfrm>
            <a:off x="6070040" y="2944710"/>
            <a:ext cx="3210018" cy="45053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22" idx="4"/>
            <a:endCxn id="32" idx="0"/>
          </p:cNvCxnSpPr>
          <p:nvPr/>
        </p:nvCxnSpPr>
        <p:spPr>
          <a:xfrm flipH="1">
            <a:off x="4963142" y="2944708"/>
            <a:ext cx="1106898" cy="45273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2" idx="4"/>
            <a:endCxn id="29" idx="0"/>
          </p:cNvCxnSpPr>
          <p:nvPr/>
        </p:nvCxnSpPr>
        <p:spPr>
          <a:xfrm>
            <a:off x="6070040" y="2944708"/>
            <a:ext cx="1051560" cy="45273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4" name="Rectangular Callout 51"/>
          <p:cNvSpPr/>
          <p:nvPr/>
        </p:nvSpPr>
        <p:spPr>
          <a:xfrm>
            <a:off x="2659711" y="5461788"/>
            <a:ext cx="2064107" cy="1292217"/>
          </a:xfrm>
          <a:custGeom>
            <a:avLst/>
            <a:gdLst>
              <a:gd name="connsiteX0" fmla="*/ 0 w 2318734"/>
              <a:gd name="connsiteY0" fmla="*/ 0 h 563526"/>
              <a:gd name="connsiteX1" fmla="*/ 386456 w 2318734"/>
              <a:gd name="connsiteY1" fmla="*/ 0 h 563526"/>
              <a:gd name="connsiteX2" fmla="*/ 386456 w 2318734"/>
              <a:gd name="connsiteY2" fmla="*/ 0 h 563526"/>
              <a:gd name="connsiteX3" fmla="*/ 966139 w 2318734"/>
              <a:gd name="connsiteY3" fmla="*/ 0 h 563526"/>
              <a:gd name="connsiteX4" fmla="*/ 2318734 w 2318734"/>
              <a:gd name="connsiteY4" fmla="*/ 0 h 563526"/>
              <a:gd name="connsiteX5" fmla="*/ 2318734 w 2318734"/>
              <a:gd name="connsiteY5" fmla="*/ 328724 h 563526"/>
              <a:gd name="connsiteX6" fmla="*/ 2318734 w 2318734"/>
              <a:gd name="connsiteY6" fmla="*/ 328724 h 563526"/>
              <a:gd name="connsiteX7" fmla="*/ 2318734 w 2318734"/>
              <a:gd name="connsiteY7" fmla="*/ 469605 h 563526"/>
              <a:gd name="connsiteX8" fmla="*/ 2318734 w 2318734"/>
              <a:gd name="connsiteY8" fmla="*/ 563526 h 563526"/>
              <a:gd name="connsiteX9" fmla="*/ 966139 w 2318734"/>
              <a:gd name="connsiteY9" fmla="*/ 563526 h 563526"/>
              <a:gd name="connsiteX10" fmla="*/ -17970 w 2318734"/>
              <a:gd name="connsiteY10" fmla="*/ 849899 h 563526"/>
              <a:gd name="connsiteX11" fmla="*/ 386456 w 2318734"/>
              <a:gd name="connsiteY11" fmla="*/ 563526 h 563526"/>
              <a:gd name="connsiteX12" fmla="*/ 0 w 2318734"/>
              <a:gd name="connsiteY12" fmla="*/ 563526 h 563526"/>
              <a:gd name="connsiteX13" fmla="*/ 0 w 2318734"/>
              <a:gd name="connsiteY13" fmla="*/ 469605 h 563526"/>
              <a:gd name="connsiteX14" fmla="*/ 0 w 2318734"/>
              <a:gd name="connsiteY14" fmla="*/ 328724 h 563526"/>
              <a:gd name="connsiteX15" fmla="*/ 0 w 2318734"/>
              <a:gd name="connsiteY15" fmla="*/ 328724 h 563526"/>
              <a:gd name="connsiteX16" fmla="*/ 0 w 2318734"/>
              <a:gd name="connsiteY16" fmla="*/ 0 h 563526"/>
              <a:gd name="connsiteX0" fmla="*/ 0 w 2318734"/>
              <a:gd name="connsiteY0" fmla="*/ 448964 h 1012490"/>
              <a:gd name="connsiteX1" fmla="*/ 386456 w 2318734"/>
              <a:gd name="connsiteY1" fmla="*/ 448964 h 1012490"/>
              <a:gd name="connsiteX2" fmla="*/ 386456 w 2318734"/>
              <a:gd name="connsiteY2" fmla="*/ 448964 h 1012490"/>
              <a:gd name="connsiteX3" fmla="*/ 966139 w 2318734"/>
              <a:gd name="connsiteY3" fmla="*/ 448964 h 1012490"/>
              <a:gd name="connsiteX4" fmla="*/ 2318734 w 2318734"/>
              <a:gd name="connsiteY4" fmla="*/ 448964 h 1012490"/>
              <a:gd name="connsiteX5" fmla="*/ 2318734 w 2318734"/>
              <a:gd name="connsiteY5" fmla="*/ 777688 h 1012490"/>
              <a:gd name="connsiteX6" fmla="*/ 2318734 w 2318734"/>
              <a:gd name="connsiteY6" fmla="*/ 777688 h 1012490"/>
              <a:gd name="connsiteX7" fmla="*/ 2318734 w 2318734"/>
              <a:gd name="connsiteY7" fmla="*/ 918569 h 1012490"/>
              <a:gd name="connsiteX8" fmla="*/ 2318734 w 2318734"/>
              <a:gd name="connsiteY8" fmla="*/ 1012490 h 1012490"/>
              <a:gd name="connsiteX9" fmla="*/ 966139 w 2318734"/>
              <a:gd name="connsiteY9" fmla="*/ 1012490 h 1012490"/>
              <a:gd name="connsiteX10" fmla="*/ 13203 w 2318734"/>
              <a:gd name="connsiteY10" fmla="*/ 0 h 1012490"/>
              <a:gd name="connsiteX11" fmla="*/ 386456 w 2318734"/>
              <a:gd name="connsiteY11" fmla="*/ 1012490 h 1012490"/>
              <a:gd name="connsiteX12" fmla="*/ 0 w 2318734"/>
              <a:gd name="connsiteY12" fmla="*/ 1012490 h 1012490"/>
              <a:gd name="connsiteX13" fmla="*/ 0 w 2318734"/>
              <a:gd name="connsiteY13" fmla="*/ 918569 h 1012490"/>
              <a:gd name="connsiteX14" fmla="*/ 0 w 2318734"/>
              <a:gd name="connsiteY14" fmla="*/ 777688 h 1012490"/>
              <a:gd name="connsiteX15" fmla="*/ 0 w 2318734"/>
              <a:gd name="connsiteY15" fmla="*/ 777688 h 1012490"/>
              <a:gd name="connsiteX16" fmla="*/ 0 w 2318734"/>
              <a:gd name="connsiteY16" fmla="*/ 448964 h 1012490"/>
              <a:gd name="connsiteX0" fmla="*/ 0 w 2318734"/>
              <a:gd name="connsiteY0" fmla="*/ 0 h 563526"/>
              <a:gd name="connsiteX1" fmla="*/ 386456 w 2318734"/>
              <a:gd name="connsiteY1" fmla="*/ 0 h 563526"/>
              <a:gd name="connsiteX2" fmla="*/ 386456 w 2318734"/>
              <a:gd name="connsiteY2" fmla="*/ 0 h 563526"/>
              <a:gd name="connsiteX3" fmla="*/ 966139 w 2318734"/>
              <a:gd name="connsiteY3" fmla="*/ 0 h 563526"/>
              <a:gd name="connsiteX4" fmla="*/ 2318734 w 2318734"/>
              <a:gd name="connsiteY4" fmla="*/ 0 h 563526"/>
              <a:gd name="connsiteX5" fmla="*/ 2318734 w 2318734"/>
              <a:gd name="connsiteY5" fmla="*/ 328724 h 563526"/>
              <a:gd name="connsiteX6" fmla="*/ 2318734 w 2318734"/>
              <a:gd name="connsiteY6" fmla="*/ 328724 h 563526"/>
              <a:gd name="connsiteX7" fmla="*/ 2318734 w 2318734"/>
              <a:gd name="connsiteY7" fmla="*/ 469605 h 563526"/>
              <a:gd name="connsiteX8" fmla="*/ 2318734 w 2318734"/>
              <a:gd name="connsiteY8" fmla="*/ 563526 h 563526"/>
              <a:gd name="connsiteX9" fmla="*/ 966139 w 2318734"/>
              <a:gd name="connsiteY9" fmla="*/ 563526 h 563526"/>
              <a:gd name="connsiteX10" fmla="*/ 709394 w 2318734"/>
              <a:gd name="connsiteY10" fmla="*/ 558954 h 563526"/>
              <a:gd name="connsiteX11" fmla="*/ 386456 w 2318734"/>
              <a:gd name="connsiteY11" fmla="*/ 563526 h 563526"/>
              <a:gd name="connsiteX12" fmla="*/ 0 w 2318734"/>
              <a:gd name="connsiteY12" fmla="*/ 563526 h 563526"/>
              <a:gd name="connsiteX13" fmla="*/ 0 w 2318734"/>
              <a:gd name="connsiteY13" fmla="*/ 469605 h 563526"/>
              <a:gd name="connsiteX14" fmla="*/ 0 w 2318734"/>
              <a:gd name="connsiteY14" fmla="*/ 328724 h 563526"/>
              <a:gd name="connsiteX15" fmla="*/ 0 w 2318734"/>
              <a:gd name="connsiteY15" fmla="*/ 328724 h 563526"/>
              <a:gd name="connsiteX16" fmla="*/ 0 w 2318734"/>
              <a:gd name="connsiteY16" fmla="*/ 0 h 563526"/>
              <a:gd name="connsiteX0" fmla="*/ 60353 w 2379087"/>
              <a:gd name="connsiteY0" fmla="*/ 457200 h 1020726"/>
              <a:gd name="connsiteX1" fmla="*/ 446809 w 2379087"/>
              <a:gd name="connsiteY1" fmla="*/ 457200 h 1020726"/>
              <a:gd name="connsiteX2" fmla="*/ 0 w 2379087"/>
              <a:gd name="connsiteY2" fmla="*/ 0 h 1020726"/>
              <a:gd name="connsiteX3" fmla="*/ 1026492 w 2379087"/>
              <a:gd name="connsiteY3" fmla="*/ 457200 h 1020726"/>
              <a:gd name="connsiteX4" fmla="*/ 2379087 w 2379087"/>
              <a:gd name="connsiteY4" fmla="*/ 457200 h 1020726"/>
              <a:gd name="connsiteX5" fmla="*/ 2379087 w 2379087"/>
              <a:gd name="connsiteY5" fmla="*/ 785924 h 1020726"/>
              <a:gd name="connsiteX6" fmla="*/ 2379087 w 2379087"/>
              <a:gd name="connsiteY6" fmla="*/ 785924 h 1020726"/>
              <a:gd name="connsiteX7" fmla="*/ 2379087 w 2379087"/>
              <a:gd name="connsiteY7" fmla="*/ 926805 h 1020726"/>
              <a:gd name="connsiteX8" fmla="*/ 2379087 w 2379087"/>
              <a:gd name="connsiteY8" fmla="*/ 1020726 h 1020726"/>
              <a:gd name="connsiteX9" fmla="*/ 1026492 w 2379087"/>
              <a:gd name="connsiteY9" fmla="*/ 1020726 h 1020726"/>
              <a:gd name="connsiteX10" fmla="*/ 769747 w 2379087"/>
              <a:gd name="connsiteY10" fmla="*/ 1016154 h 1020726"/>
              <a:gd name="connsiteX11" fmla="*/ 446809 w 2379087"/>
              <a:gd name="connsiteY11" fmla="*/ 1020726 h 1020726"/>
              <a:gd name="connsiteX12" fmla="*/ 60353 w 2379087"/>
              <a:gd name="connsiteY12" fmla="*/ 1020726 h 1020726"/>
              <a:gd name="connsiteX13" fmla="*/ 60353 w 2379087"/>
              <a:gd name="connsiteY13" fmla="*/ 926805 h 1020726"/>
              <a:gd name="connsiteX14" fmla="*/ 60353 w 2379087"/>
              <a:gd name="connsiteY14" fmla="*/ 785924 h 1020726"/>
              <a:gd name="connsiteX15" fmla="*/ 60353 w 2379087"/>
              <a:gd name="connsiteY15" fmla="*/ 785924 h 1020726"/>
              <a:gd name="connsiteX16" fmla="*/ 60353 w 2379087"/>
              <a:gd name="connsiteY16" fmla="*/ 457200 h 1020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79087" h="1020726">
                <a:moveTo>
                  <a:pt x="60353" y="457200"/>
                </a:moveTo>
                <a:lnTo>
                  <a:pt x="446809" y="457200"/>
                </a:lnTo>
                <a:lnTo>
                  <a:pt x="0" y="0"/>
                </a:lnTo>
                <a:lnTo>
                  <a:pt x="1026492" y="457200"/>
                </a:lnTo>
                <a:lnTo>
                  <a:pt x="2379087" y="457200"/>
                </a:lnTo>
                <a:lnTo>
                  <a:pt x="2379087" y="785924"/>
                </a:lnTo>
                <a:lnTo>
                  <a:pt x="2379087" y="785924"/>
                </a:lnTo>
                <a:lnTo>
                  <a:pt x="2379087" y="926805"/>
                </a:lnTo>
                <a:lnTo>
                  <a:pt x="2379087" y="1020726"/>
                </a:lnTo>
                <a:lnTo>
                  <a:pt x="1026492" y="1020726"/>
                </a:lnTo>
                <a:lnTo>
                  <a:pt x="769747" y="1016154"/>
                </a:lnTo>
                <a:lnTo>
                  <a:pt x="446809" y="1020726"/>
                </a:lnTo>
                <a:lnTo>
                  <a:pt x="60353" y="1020726"/>
                </a:lnTo>
                <a:lnTo>
                  <a:pt x="60353" y="926805"/>
                </a:lnTo>
                <a:lnTo>
                  <a:pt x="60353" y="785924"/>
                </a:lnTo>
                <a:lnTo>
                  <a:pt x="60353" y="785924"/>
                </a:lnTo>
                <a:lnTo>
                  <a:pt x="60353" y="45720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i="1" dirty="0">
              <a:solidFill>
                <a:srgbClr val="006794"/>
              </a:solidFill>
            </a:endParaRPr>
          </a:p>
        </p:txBody>
      </p:sp>
      <p:sp>
        <p:nvSpPr>
          <p:cNvPr id="55" name="Rectangular Callout 54"/>
          <p:cNvSpPr/>
          <p:nvPr/>
        </p:nvSpPr>
        <p:spPr>
          <a:xfrm>
            <a:off x="2344731" y="5949365"/>
            <a:ext cx="4807466" cy="894522"/>
          </a:xfrm>
          <a:prstGeom prst="wedgeRectCallout">
            <a:avLst>
              <a:gd name="adj1" fmla="val -3268"/>
              <a:gd name="adj2" fmla="val -105001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>
              <a:solidFill>
                <a:srgbClr val="006794"/>
              </a:solidFill>
            </a:endParaRPr>
          </a:p>
          <a:p>
            <a:pPr algn="ctr"/>
            <a:r>
              <a:rPr lang="en-US" sz="2000" i="1" dirty="0">
                <a:solidFill>
                  <a:srgbClr val="006794"/>
                </a:solidFill>
              </a:rPr>
              <a:t>2 Initial Workgroups</a:t>
            </a:r>
          </a:p>
          <a:p>
            <a:pPr algn="ctr"/>
            <a:r>
              <a:rPr lang="en-US" sz="2000" i="1" dirty="0">
                <a:solidFill>
                  <a:srgbClr val="006794"/>
                </a:solidFill>
              </a:rPr>
              <a:t>1. Outbreak Detection and Reporting</a:t>
            </a:r>
          </a:p>
          <a:p>
            <a:pPr algn="ctr"/>
            <a:r>
              <a:rPr lang="en-US" sz="2000" i="1" dirty="0">
                <a:solidFill>
                  <a:srgbClr val="006794"/>
                </a:solidFill>
              </a:rPr>
              <a:t>2. Outbreak Investigation and Control</a:t>
            </a:r>
          </a:p>
          <a:p>
            <a:endParaRPr lang="en-US" sz="2000" i="1" dirty="0">
              <a:solidFill>
                <a:srgbClr val="006794"/>
              </a:solidFill>
            </a:endParaRPr>
          </a:p>
        </p:txBody>
      </p:sp>
      <p:sp>
        <p:nvSpPr>
          <p:cNvPr id="41" name="Rectangular Callout 40"/>
          <p:cNvSpPr/>
          <p:nvPr/>
        </p:nvSpPr>
        <p:spPr>
          <a:xfrm>
            <a:off x="1164348" y="2673269"/>
            <a:ext cx="2138830" cy="596370"/>
          </a:xfrm>
          <a:prstGeom prst="wedgeRectCallout">
            <a:avLst>
              <a:gd name="adj1" fmla="val -33364"/>
              <a:gd name="adj2" fmla="val 47863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i="1" dirty="0">
                <a:solidFill>
                  <a:srgbClr val="006794"/>
                </a:solidFill>
              </a:rPr>
              <a:t>Strategic Priorities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08183BE-AF83-4831-B984-61668A77D17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903" y="5570507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40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54" grpId="0" animBg="1"/>
      <p:bldP spid="55" grpId="0" animBg="1"/>
      <p:bldP spid="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" name="Line 206"/>
          <p:cNvSpPr>
            <a:spLocks noChangeShapeType="1"/>
          </p:cNvSpPr>
          <p:nvPr/>
        </p:nvSpPr>
        <p:spPr bwMode="auto">
          <a:xfrm>
            <a:off x="3309365" y="2051658"/>
            <a:ext cx="0" cy="4549989"/>
          </a:xfrm>
          <a:prstGeom prst="line">
            <a:avLst/>
          </a:prstGeom>
          <a:noFill/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 anchor="ctr"/>
          <a:lstStyle/>
          <a:p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301" name="Line 205"/>
          <p:cNvSpPr>
            <a:spLocks noChangeShapeType="1"/>
          </p:cNvSpPr>
          <p:nvPr/>
        </p:nvSpPr>
        <p:spPr bwMode="auto">
          <a:xfrm>
            <a:off x="6730292" y="1937465"/>
            <a:ext cx="7514" cy="4664181"/>
          </a:xfrm>
          <a:prstGeom prst="line">
            <a:avLst/>
          </a:prstGeom>
          <a:noFill/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 anchor="ctr"/>
          <a:lstStyle/>
          <a:p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300" name="Line 204"/>
          <p:cNvSpPr>
            <a:spLocks noChangeShapeType="1"/>
          </p:cNvSpPr>
          <p:nvPr/>
        </p:nvSpPr>
        <p:spPr bwMode="auto">
          <a:xfrm>
            <a:off x="8381994" y="1348025"/>
            <a:ext cx="1" cy="5375189"/>
          </a:xfrm>
          <a:prstGeom prst="line">
            <a:avLst/>
          </a:prstGeom>
          <a:noFill/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 anchor="ctr"/>
          <a:lstStyle/>
          <a:p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2535912" y="1333893"/>
            <a:ext cx="1531819" cy="731520"/>
          </a:xfrm>
          <a:prstGeom prst="roundRect">
            <a:avLst>
              <a:gd name="adj" fmla="val 12495"/>
            </a:avLst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Support Standardized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Approaches to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Detection and Reporting</a:t>
            </a:r>
          </a:p>
        </p:txBody>
      </p:sp>
      <p:sp>
        <p:nvSpPr>
          <p:cNvPr id="4196" name="AutoShape 100"/>
          <p:cNvSpPr>
            <a:spLocks noChangeArrowheads="1"/>
          </p:cNvSpPr>
          <p:nvPr/>
        </p:nvSpPr>
        <p:spPr bwMode="auto">
          <a:xfrm>
            <a:off x="7655321" y="1333893"/>
            <a:ext cx="1536192" cy="731520"/>
          </a:xfrm>
          <a:prstGeom prst="roundRect">
            <a:avLst>
              <a:gd name="adj" fmla="val 12495"/>
            </a:avLst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Create a </a:t>
            </a:r>
          </a:p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Sustainable</a:t>
            </a:r>
          </a:p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Council Model</a:t>
            </a:r>
          </a:p>
        </p:txBody>
      </p:sp>
      <p:sp>
        <p:nvSpPr>
          <p:cNvPr id="4195" name="AutoShape 99"/>
          <p:cNvSpPr>
            <a:spLocks noChangeArrowheads="1"/>
          </p:cNvSpPr>
          <p:nvPr/>
        </p:nvSpPr>
        <p:spPr bwMode="auto">
          <a:xfrm>
            <a:off x="5947393" y="1333893"/>
            <a:ext cx="1536192" cy="731520"/>
          </a:xfrm>
          <a:prstGeom prst="roundRect">
            <a:avLst>
              <a:gd name="adj" fmla="val 12495"/>
            </a:avLst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Foster Implementation</a:t>
            </a:r>
          </a:p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and Uptake Among </a:t>
            </a:r>
          </a:p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External Stakeholders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2533725" y="2115320"/>
            <a:ext cx="1551003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Standardize Outbreak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&amp; Adverse Event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Definitions &amp; 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Thresholds for Reporting</a:t>
            </a: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2533723" y="2904698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Improve Reporting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of Outbreaks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Exposure Events to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Public Health</a:t>
            </a:r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auto">
          <a:xfrm>
            <a:off x="4239465" y="1333893"/>
            <a:ext cx="1536192" cy="731520"/>
          </a:xfrm>
          <a:prstGeom prst="roundRect">
            <a:avLst>
              <a:gd name="adj" fmla="val 12495"/>
            </a:avLst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Support Consistent and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Coordinated Approaches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to Investigation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Control</a:t>
            </a:r>
          </a:p>
        </p:txBody>
      </p:sp>
      <p:sp>
        <p:nvSpPr>
          <p:cNvPr id="55" name="Line 206"/>
          <p:cNvSpPr>
            <a:spLocks noChangeShapeType="1"/>
          </p:cNvSpPr>
          <p:nvPr/>
        </p:nvSpPr>
        <p:spPr bwMode="auto">
          <a:xfrm>
            <a:off x="5002240" y="2051658"/>
            <a:ext cx="0" cy="4549989"/>
          </a:xfrm>
          <a:prstGeom prst="line">
            <a:avLst/>
          </a:prstGeom>
          <a:noFill/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 anchor="ctr"/>
          <a:lstStyle/>
          <a:p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>
            <a:off x="2541020" y="3682945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Improve the Use of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Existing Surveillance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Systems to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Detect Outbreaks</a:t>
            </a:r>
          </a:p>
        </p:txBody>
      </p:sp>
      <p:sp>
        <p:nvSpPr>
          <p:cNvPr id="4219" name="Rectangle 123"/>
          <p:cNvSpPr>
            <a:spLocks noChangeArrowheads="1"/>
          </p:cNvSpPr>
          <p:nvPr/>
        </p:nvSpPr>
        <p:spPr bwMode="auto">
          <a:xfrm>
            <a:off x="5949760" y="2115716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Enhance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Collaboration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Between Public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Health and Healthcare</a:t>
            </a:r>
          </a:p>
        </p:txBody>
      </p:sp>
      <p:sp>
        <p:nvSpPr>
          <p:cNvPr id="4255" name="Rectangle 159"/>
          <p:cNvSpPr>
            <a:spLocks noChangeArrowheads="1"/>
          </p:cNvSpPr>
          <p:nvPr/>
        </p:nvSpPr>
        <p:spPr bwMode="auto">
          <a:xfrm>
            <a:off x="7655321" y="2893371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Ensure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Effective Council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Governance</a:t>
            </a:r>
          </a:p>
        </p:txBody>
      </p:sp>
      <p:sp>
        <p:nvSpPr>
          <p:cNvPr id="4256" name="Rectangle 160"/>
          <p:cNvSpPr>
            <a:spLocks noChangeArrowheads="1"/>
          </p:cNvSpPr>
          <p:nvPr/>
        </p:nvSpPr>
        <p:spPr bwMode="auto">
          <a:xfrm>
            <a:off x="7669457" y="4446345"/>
            <a:ext cx="1522057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Identify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Develop Impactful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Product Offerings</a:t>
            </a:r>
          </a:p>
        </p:txBody>
      </p:sp>
      <p:sp>
        <p:nvSpPr>
          <p:cNvPr id="4258" name="Rectangle 162"/>
          <p:cNvSpPr>
            <a:spLocks noChangeArrowheads="1"/>
          </p:cNvSpPr>
          <p:nvPr/>
        </p:nvSpPr>
        <p:spPr bwMode="auto">
          <a:xfrm>
            <a:off x="7669455" y="5222832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Develop a Business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Plan Including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Financial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Projections</a:t>
            </a:r>
          </a:p>
        </p:txBody>
      </p:sp>
      <p:sp>
        <p:nvSpPr>
          <p:cNvPr id="4267" name="Rectangle 171"/>
          <p:cNvSpPr>
            <a:spLocks noChangeArrowheads="1"/>
          </p:cNvSpPr>
          <p:nvPr/>
        </p:nvSpPr>
        <p:spPr bwMode="auto">
          <a:xfrm>
            <a:off x="7669455" y="6000883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Brand and</a:t>
            </a:r>
            <a:b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</a:br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Promote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the Council</a:t>
            </a:r>
          </a:p>
        </p:txBody>
      </p:sp>
      <p:sp>
        <p:nvSpPr>
          <p:cNvPr id="4263" name="Rectangle 167"/>
          <p:cNvSpPr>
            <a:spLocks noChangeArrowheads="1"/>
          </p:cNvSpPr>
          <p:nvPr/>
        </p:nvSpPr>
        <p:spPr bwMode="auto">
          <a:xfrm>
            <a:off x="4239465" y="2120483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Define Appropriate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Levels of Response</a:t>
            </a:r>
          </a:p>
        </p:txBody>
      </p:sp>
      <p:sp>
        <p:nvSpPr>
          <p:cNvPr id="4269" name="Rectangle 173"/>
          <p:cNvSpPr>
            <a:spLocks noChangeArrowheads="1"/>
          </p:cNvSpPr>
          <p:nvPr/>
        </p:nvSpPr>
        <p:spPr bwMode="auto">
          <a:xfrm>
            <a:off x="5928286" y="4446345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Disseminate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Tools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Guidance</a:t>
            </a:r>
          </a:p>
        </p:txBody>
      </p:sp>
      <p:sp>
        <p:nvSpPr>
          <p:cNvPr id="4270" name="Rectangle 174"/>
          <p:cNvSpPr>
            <a:spLocks noChangeArrowheads="1"/>
          </p:cNvSpPr>
          <p:nvPr/>
        </p:nvSpPr>
        <p:spPr bwMode="auto">
          <a:xfrm>
            <a:off x="4234653" y="3674426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Improve Data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Management for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Outbreak Investigation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and Tracking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176385" y="2353502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174330" y="3134929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174330" y="391635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176385" y="4689467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4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180238" y="6245045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6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631080" y="1103067"/>
            <a:ext cx="1451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C</a:t>
            </a:r>
          </a:p>
        </p:txBody>
      </p:sp>
      <p:sp>
        <p:nvSpPr>
          <p:cNvPr id="3" name="Rectangle 2"/>
          <p:cNvSpPr/>
          <p:nvPr/>
        </p:nvSpPr>
        <p:spPr>
          <a:xfrm>
            <a:off x="3164537" y="1080360"/>
            <a:ext cx="26642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A</a:t>
            </a:r>
          </a:p>
        </p:txBody>
      </p:sp>
      <p:sp>
        <p:nvSpPr>
          <p:cNvPr id="4" name="Rectangle 3"/>
          <p:cNvSpPr/>
          <p:nvPr/>
        </p:nvSpPr>
        <p:spPr>
          <a:xfrm>
            <a:off x="4863690" y="1112962"/>
            <a:ext cx="26161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B</a:t>
            </a:r>
          </a:p>
        </p:txBody>
      </p:sp>
      <p:sp>
        <p:nvSpPr>
          <p:cNvPr id="5" name="Rectangle 4"/>
          <p:cNvSpPr/>
          <p:nvPr/>
        </p:nvSpPr>
        <p:spPr>
          <a:xfrm>
            <a:off x="8301937" y="1103067"/>
            <a:ext cx="27122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D</a:t>
            </a:r>
          </a:p>
        </p:txBody>
      </p:sp>
      <p:sp>
        <p:nvSpPr>
          <p:cNvPr id="81" name="Rectangle 174"/>
          <p:cNvSpPr>
            <a:spLocks noChangeArrowheads="1"/>
          </p:cNvSpPr>
          <p:nvPr/>
        </p:nvSpPr>
        <p:spPr bwMode="auto">
          <a:xfrm>
            <a:off x="2541020" y="5228193"/>
            <a:ext cx="3229824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Explore Legal Authority to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Support Best Practices</a:t>
            </a:r>
          </a:p>
        </p:txBody>
      </p:sp>
      <p:sp>
        <p:nvSpPr>
          <p:cNvPr id="58" name="Rectangle 124"/>
          <p:cNvSpPr>
            <a:spLocks noChangeArrowheads="1"/>
          </p:cNvSpPr>
          <p:nvPr/>
        </p:nvSpPr>
        <p:spPr bwMode="auto">
          <a:xfrm>
            <a:off x="5935583" y="2894079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Use Investigation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Control to Inform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Improvements in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Prevention</a:t>
            </a:r>
          </a:p>
        </p:txBody>
      </p:sp>
      <p:sp>
        <p:nvSpPr>
          <p:cNvPr id="59" name="Rectangle 160"/>
          <p:cNvSpPr>
            <a:spLocks noChangeArrowheads="1"/>
          </p:cNvSpPr>
          <p:nvPr/>
        </p:nvSpPr>
        <p:spPr bwMode="auto">
          <a:xfrm>
            <a:off x="7655321" y="3669858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Recruit Partners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as Council Members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and Workgroup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Members</a:t>
            </a:r>
          </a:p>
        </p:txBody>
      </p:sp>
      <p:sp>
        <p:nvSpPr>
          <p:cNvPr id="61" name="Rectangle 173"/>
          <p:cNvSpPr>
            <a:spLocks noChangeArrowheads="1"/>
          </p:cNvSpPr>
          <p:nvPr/>
        </p:nvSpPr>
        <p:spPr bwMode="auto">
          <a:xfrm>
            <a:off x="5928286" y="5222832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Identify Key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Stakeholders and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Foster Effective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Communication</a:t>
            </a:r>
          </a:p>
        </p:txBody>
      </p:sp>
      <p:sp>
        <p:nvSpPr>
          <p:cNvPr id="65" name="Rectangle 166"/>
          <p:cNvSpPr>
            <a:spLocks noChangeArrowheads="1"/>
          </p:cNvSpPr>
          <p:nvPr/>
        </p:nvSpPr>
        <p:spPr bwMode="auto">
          <a:xfrm>
            <a:off x="4234653" y="2907249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Improve Response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to Outbreaks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174330" y="5465954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5</a:t>
            </a:r>
          </a:p>
        </p:txBody>
      </p:sp>
      <p:sp>
        <p:nvSpPr>
          <p:cNvPr id="77" name="Oval 11"/>
          <p:cNvSpPr>
            <a:spLocks noChangeArrowheads="1"/>
          </p:cNvSpPr>
          <p:nvPr/>
        </p:nvSpPr>
        <p:spPr bwMode="auto">
          <a:xfrm>
            <a:off x="3389730" y="96060"/>
            <a:ext cx="5047823" cy="998962"/>
          </a:xfrm>
          <a:prstGeom prst="ellipse">
            <a:avLst/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lIns="69056" tIns="34529" rIns="69056" bIns="34529" anchor="ctr"/>
          <a:lstStyle/>
          <a:p>
            <a:pPr>
              <a:defRPr/>
            </a:pPr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Build Capacity for Public Health</a:t>
            </a:r>
          </a:p>
          <a:p>
            <a:pPr>
              <a:defRPr/>
            </a:pPr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and Healthcare to Improve Outbreak </a:t>
            </a:r>
          </a:p>
          <a:p>
            <a:pPr>
              <a:defRPr/>
            </a:pPr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Detection, Response and Prevention</a:t>
            </a:r>
          </a:p>
        </p:txBody>
      </p:sp>
      <p:sp>
        <p:nvSpPr>
          <p:cNvPr id="67" name="Rectangle 166"/>
          <p:cNvSpPr>
            <a:spLocks noChangeArrowheads="1"/>
          </p:cNvSpPr>
          <p:nvPr/>
        </p:nvSpPr>
        <p:spPr bwMode="auto">
          <a:xfrm>
            <a:off x="2541022" y="4446345"/>
            <a:ext cx="3229825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Define Public Health, Clinical, 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Commercial Laboratory Best Practices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to Support Outbreak Detection and Response</a:t>
            </a:r>
          </a:p>
        </p:txBody>
      </p:sp>
      <p:sp>
        <p:nvSpPr>
          <p:cNvPr id="54" name="Rectangle 124"/>
          <p:cNvSpPr>
            <a:spLocks noChangeArrowheads="1"/>
          </p:cNvSpPr>
          <p:nvPr/>
        </p:nvSpPr>
        <p:spPr bwMode="auto">
          <a:xfrm>
            <a:off x="5928286" y="3669858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Foster Improvement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in Workforce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Competencies</a:t>
            </a:r>
          </a:p>
        </p:txBody>
      </p:sp>
      <p:sp>
        <p:nvSpPr>
          <p:cNvPr id="60" name="Rectangle 174"/>
          <p:cNvSpPr>
            <a:spLocks noChangeArrowheads="1"/>
          </p:cNvSpPr>
          <p:nvPr/>
        </p:nvSpPr>
        <p:spPr bwMode="auto">
          <a:xfrm>
            <a:off x="2530987" y="6000288"/>
            <a:ext cx="3239303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Develop Tools and Guidance</a:t>
            </a:r>
          </a:p>
        </p:txBody>
      </p:sp>
      <p:cxnSp>
        <p:nvCxnSpPr>
          <p:cNvPr id="14" name="Straight Connector 13"/>
          <p:cNvCxnSpPr>
            <a:stCxn id="77" idx="4"/>
            <a:endCxn id="4197" idx="0"/>
          </p:cNvCxnSpPr>
          <p:nvPr/>
        </p:nvCxnSpPr>
        <p:spPr>
          <a:xfrm flipH="1">
            <a:off x="5007563" y="1095024"/>
            <a:ext cx="906079" cy="238871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ctangle 173"/>
          <p:cNvSpPr>
            <a:spLocks noChangeArrowheads="1"/>
          </p:cNvSpPr>
          <p:nvPr/>
        </p:nvSpPr>
        <p:spPr bwMode="auto">
          <a:xfrm>
            <a:off x="5928286" y="6000883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Articulate the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Value of Public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Health’s Role</a:t>
            </a:r>
          </a:p>
        </p:txBody>
      </p:sp>
      <p:sp>
        <p:nvSpPr>
          <p:cNvPr id="63" name="Rectangle 159"/>
          <p:cNvSpPr>
            <a:spLocks noChangeArrowheads="1"/>
          </p:cNvSpPr>
          <p:nvPr/>
        </p:nvSpPr>
        <p:spPr bwMode="auto">
          <a:xfrm>
            <a:off x="7655321" y="2115320"/>
            <a:ext cx="1536192" cy="73152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Formally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Define the Scope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of the Council’s Work</a:t>
            </a:r>
          </a:p>
        </p:txBody>
      </p:sp>
      <p:cxnSp>
        <p:nvCxnSpPr>
          <p:cNvPr id="10" name="Straight Connector 9"/>
          <p:cNvCxnSpPr>
            <a:stCxn id="77" idx="4"/>
            <a:endCxn id="4107" idx="0"/>
          </p:cNvCxnSpPr>
          <p:nvPr/>
        </p:nvCxnSpPr>
        <p:spPr>
          <a:xfrm flipH="1">
            <a:off x="3301820" y="1095024"/>
            <a:ext cx="2611820" cy="238871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77" idx="4"/>
            <a:endCxn id="4195" idx="0"/>
          </p:cNvCxnSpPr>
          <p:nvPr/>
        </p:nvCxnSpPr>
        <p:spPr>
          <a:xfrm>
            <a:off x="5913642" y="1095024"/>
            <a:ext cx="801849" cy="238871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77" idx="4"/>
            <a:endCxn id="4196" idx="0"/>
          </p:cNvCxnSpPr>
          <p:nvPr/>
        </p:nvCxnSpPr>
        <p:spPr>
          <a:xfrm>
            <a:off x="5913642" y="1095024"/>
            <a:ext cx="2509777" cy="238871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6" name="Picture 45">
            <a:extLst>
              <a:ext uri="{FF2B5EF4-FFF2-40B4-BE49-F238E27FC236}">
                <a16:creationId xmlns:a16="http://schemas.microsoft.com/office/drawing/2014/main" id="{AE574477-EC80-4549-BDD9-E2AEE9BA191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8338AC6E-5632-4C3F-9F43-C040400518AB}"/>
              </a:ext>
            </a:extLst>
          </p:cNvPr>
          <p:cNvSpPr/>
          <p:nvPr/>
        </p:nvSpPr>
        <p:spPr>
          <a:xfrm>
            <a:off x="2530987" y="4487022"/>
            <a:ext cx="3206129" cy="685800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536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2039056" y="878544"/>
            <a:ext cx="3441357" cy="990522"/>
          </a:xfrm>
          <a:prstGeom prst="roundRect">
            <a:avLst>
              <a:gd name="adj" fmla="val 12495"/>
            </a:avLst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  <a:latin typeface="Calibri" panose="020F0502020204030204"/>
              </a:rPr>
              <a:t>Detection and Reporting</a:t>
            </a:r>
          </a:p>
          <a:p>
            <a:pPr algn="ctr"/>
            <a:r>
              <a:rPr lang="en-US" altLang="en-US" sz="2000" b="1" dirty="0">
                <a:solidFill>
                  <a:prstClr val="white"/>
                </a:solidFill>
                <a:latin typeface="Calibri" panose="020F0502020204030204"/>
              </a:rPr>
              <a:t>Workgroup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1802202" y="2005790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Standardize Outbreak &amp; Adverse Event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Definitions &amp;  Thresholds for Reporting</a:t>
            </a: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1802202" y="2790005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Reporting of Outbreaks and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Exposure Events to Public Health</a:t>
            </a:r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auto">
          <a:xfrm>
            <a:off x="6174215" y="871426"/>
            <a:ext cx="3418845" cy="990522"/>
          </a:xfrm>
          <a:prstGeom prst="roundRect">
            <a:avLst>
              <a:gd name="adj" fmla="val 12495"/>
            </a:avLst>
          </a:prstGeom>
          <a:solidFill>
            <a:srgbClr val="537FB9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  <a:latin typeface="Calibri" panose="020F0502020204030204"/>
              </a:rPr>
              <a:t>Investigation and</a:t>
            </a:r>
          </a:p>
          <a:p>
            <a:pPr algn="ctr"/>
            <a:r>
              <a:rPr lang="en-US" altLang="en-US" sz="2000" b="1" dirty="0">
                <a:solidFill>
                  <a:prstClr val="white"/>
                </a:solidFill>
                <a:latin typeface="Calibri" panose="020F0502020204030204"/>
              </a:rPr>
              <a:t>Control Workgroup</a:t>
            </a:r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>
            <a:off x="1802202" y="3568252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the Use of Existing Surveillance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Systems to Detect Outbreaks</a:t>
            </a:r>
          </a:p>
        </p:txBody>
      </p:sp>
      <p:sp>
        <p:nvSpPr>
          <p:cNvPr id="4263" name="Rectangle 167"/>
          <p:cNvSpPr>
            <a:spLocks noChangeArrowheads="1"/>
          </p:cNvSpPr>
          <p:nvPr/>
        </p:nvSpPr>
        <p:spPr bwMode="auto">
          <a:xfrm>
            <a:off x="5922490" y="2005790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Appropriate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Levels of Response</a:t>
            </a:r>
          </a:p>
        </p:txBody>
      </p:sp>
      <p:sp>
        <p:nvSpPr>
          <p:cNvPr id="4270" name="Rectangle 174"/>
          <p:cNvSpPr>
            <a:spLocks noChangeArrowheads="1"/>
          </p:cNvSpPr>
          <p:nvPr/>
        </p:nvSpPr>
        <p:spPr bwMode="auto">
          <a:xfrm>
            <a:off x="5917678" y="3559733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Data Management for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Outbreak Investigation and Tracking</a:t>
            </a:r>
          </a:p>
        </p:txBody>
      </p:sp>
      <p:sp>
        <p:nvSpPr>
          <p:cNvPr id="81" name="Rectangle 174"/>
          <p:cNvSpPr>
            <a:spLocks noChangeArrowheads="1"/>
          </p:cNvSpPr>
          <p:nvPr/>
        </p:nvSpPr>
        <p:spPr bwMode="auto">
          <a:xfrm>
            <a:off x="2318458" y="5232329"/>
            <a:ext cx="7030040" cy="559189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Explore Legal Authority to Support Best Practices</a:t>
            </a:r>
          </a:p>
        </p:txBody>
      </p:sp>
      <p:sp>
        <p:nvSpPr>
          <p:cNvPr id="65" name="Rectangle 166"/>
          <p:cNvSpPr>
            <a:spLocks noChangeArrowheads="1"/>
          </p:cNvSpPr>
          <p:nvPr/>
        </p:nvSpPr>
        <p:spPr bwMode="auto">
          <a:xfrm>
            <a:off x="5917678" y="2792556"/>
            <a:ext cx="3931920" cy="685800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Response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Outbreaks</a:t>
            </a:r>
          </a:p>
        </p:txBody>
      </p:sp>
      <p:sp>
        <p:nvSpPr>
          <p:cNvPr id="67" name="Rectangle 166"/>
          <p:cNvSpPr>
            <a:spLocks noChangeArrowheads="1"/>
          </p:cNvSpPr>
          <p:nvPr/>
        </p:nvSpPr>
        <p:spPr bwMode="auto">
          <a:xfrm>
            <a:off x="2318456" y="4419020"/>
            <a:ext cx="7030042" cy="559189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Public Health, Clinical,  and Commercial Laboratory Best Practices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Support Outbreak Detection and Response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38AC6E-5632-4C3F-9F43-C040400518AB}"/>
              </a:ext>
            </a:extLst>
          </p:cNvPr>
          <p:cNvSpPr/>
          <p:nvPr/>
        </p:nvSpPr>
        <p:spPr>
          <a:xfrm>
            <a:off x="2242267" y="4346499"/>
            <a:ext cx="7168101" cy="685800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63336E-0C2D-4AF1-BF07-878CB193FE3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15" name="Rectangle 174"/>
          <p:cNvSpPr>
            <a:spLocks noChangeArrowheads="1"/>
          </p:cNvSpPr>
          <p:nvPr/>
        </p:nvSpPr>
        <p:spPr bwMode="auto">
          <a:xfrm>
            <a:off x="2311296" y="6065316"/>
            <a:ext cx="7030040" cy="559189"/>
          </a:xfrm>
          <a:prstGeom prst="rect">
            <a:avLst/>
          </a:prstGeom>
          <a:solidFill>
            <a:srgbClr val="537FB9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</a:rPr>
              <a:t>Develop Tools and Guidance</a:t>
            </a:r>
            <a:endParaRPr lang="en-US" altLang="en-US" b="1" dirty="0">
              <a:solidFill>
                <a:prstClr val="white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38AC6E-5632-4C3F-9F43-C040400518AB}"/>
              </a:ext>
            </a:extLst>
          </p:cNvPr>
          <p:cNvSpPr/>
          <p:nvPr/>
        </p:nvSpPr>
        <p:spPr>
          <a:xfrm>
            <a:off x="2249426" y="5169023"/>
            <a:ext cx="7168101" cy="685800"/>
          </a:xfrm>
          <a:prstGeom prst="rect">
            <a:avLst/>
          </a:prstGeom>
          <a:noFill/>
          <a:ln w="63500">
            <a:solidFill>
              <a:srgbClr val="FF93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e 18"/>
          <p:cNvSpPr/>
          <p:nvPr/>
        </p:nvSpPr>
        <p:spPr>
          <a:xfrm>
            <a:off x="9593060" y="4410262"/>
            <a:ext cx="256538" cy="1445019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016492" y="4709133"/>
            <a:ext cx="20538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New (2018) Workgroups</a:t>
            </a:r>
            <a:endParaRPr lang="en-US" b="1" i="1" dirty="0">
              <a:solidFill>
                <a:schemeClr val="accent2"/>
              </a:solidFill>
            </a:endParaRPr>
          </a:p>
        </p:txBody>
      </p:sp>
      <p:sp>
        <p:nvSpPr>
          <p:cNvPr id="22" name="Right Brace 21"/>
          <p:cNvSpPr/>
          <p:nvPr/>
        </p:nvSpPr>
        <p:spPr>
          <a:xfrm>
            <a:off x="9849598" y="871426"/>
            <a:ext cx="272302" cy="997640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224621" y="1043521"/>
            <a:ext cx="17834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solidFill>
                  <a:schemeClr val="accent2"/>
                </a:solidFill>
              </a:rPr>
              <a:t>Original </a:t>
            </a:r>
            <a:r>
              <a:rPr lang="en-US" b="1" i="1" dirty="0">
                <a:solidFill>
                  <a:schemeClr val="accent2"/>
                </a:solidFill>
              </a:rPr>
              <a:t>Workgroups</a:t>
            </a:r>
            <a:endParaRPr lang="en-US" b="1" i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68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CORHA Product Offerings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09" y="1288069"/>
            <a:ext cx="10515600" cy="5628120"/>
          </a:xfrm>
        </p:spPr>
        <p:txBody>
          <a:bodyPr/>
          <a:lstStyle/>
          <a:p>
            <a:pPr marL="257175" lvl="1"/>
            <a:r>
              <a:rPr lang="en-US" b="1" dirty="0">
                <a:solidFill>
                  <a:prstClr val="black"/>
                </a:solidFill>
              </a:rPr>
              <a:t>High-level outputs related to strategic objectives</a:t>
            </a:r>
          </a:p>
          <a:p>
            <a:pPr lvl="1"/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200" dirty="0">
                <a:solidFill>
                  <a:prstClr val="black"/>
                </a:solidFill>
              </a:rPr>
              <a:t>E.g., Best practices for improve detection of potential outbreaks using existing data sources</a:t>
            </a:r>
          </a:p>
          <a:p>
            <a:pPr lvl="1"/>
            <a:r>
              <a:rPr lang="en-US" sz="2200" dirty="0">
                <a:solidFill>
                  <a:prstClr val="black"/>
                </a:solidFill>
              </a:rPr>
              <a:t> E.g., Laboratory best practices to support outbreak detection and investigations</a:t>
            </a:r>
          </a:p>
          <a:p>
            <a:pPr lvl="1"/>
            <a:r>
              <a:rPr lang="en-US" sz="2200" dirty="0">
                <a:solidFill>
                  <a:prstClr val="black"/>
                </a:solidFill>
              </a:rPr>
              <a:t> E.g., Suggestions for improving data management for outbreak investigation and response activity tracking</a:t>
            </a:r>
          </a:p>
          <a:p>
            <a:pPr marL="457200" lvl="1" indent="0">
              <a:buNone/>
            </a:pPr>
            <a:endParaRPr lang="en-US" sz="1000" dirty="0">
              <a:solidFill>
                <a:prstClr val="black"/>
              </a:solidFill>
            </a:endParaRPr>
          </a:p>
          <a:p>
            <a:pPr marL="257175" lvl="1"/>
            <a:r>
              <a:rPr lang="en-US" b="1" dirty="0">
                <a:solidFill>
                  <a:prstClr val="black"/>
                </a:solidFill>
              </a:rPr>
              <a:t>Suite of </a:t>
            </a:r>
            <a:r>
              <a:rPr lang="en-US" b="1" dirty="0" smtClean="0">
                <a:solidFill>
                  <a:prstClr val="black"/>
                </a:solidFill>
              </a:rPr>
              <a:t>condition- or event-specific </a:t>
            </a:r>
            <a:r>
              <a:rPr lang="en-US" b="1" dirty="0">
                <a:solidFill>
                  <a:prstClr val="black"/>
                </a:solidFill>
              </a:rPr>
              <a:t>reference tools</a:t>
            </a:r>
          </a:p>
          <a:p>
            <a:pPr lvl="1"/>
            <a:r>
              <a:rPr lang="en-US" sz="2200" dirty="0">
                <a:solidFill>
                  <a:prstClr val="black"/>
                </a:solidFill>
              </a:rPr>
              <a:t> Threshold for reporting and investigation</a:t>
            </a:r>
          </a:p>
          <a:p>
            <a:pPr lvl="1"/>
            <a:r>
              <a:rPr lang="en-US" sz="2200" dirty="0">
                <a:solidFill>
                  <a:prstClr val="black"/>
                </a:solidFill>
              </a:rPr>
              <a:t> Suggestions on how to improve reporting</a:t>
            </a:r>
          </a:p>
          <a:p>
            <a:pPr lvl="1"/>
            <a:r>
              <a:rPr lang="en-US" sz="2200" dirty="0">
                <a:solidFill>
                  <a:prstClr val="black"/>
                </a:solidFill>
              </a:rPr>
              <a:t> Suggestions on how to improve the use of existing surveillance data for detection</a:t>
            </a:r>
          </a:p>
          <a:p>
            <a:pPr lvl="1"/>
            <a:r>
              <a:rPr lang="en-US" sz="2200" dirty="0">
                <a:solidFill>
                  <a:prstClr val="black"/>
                </a:solidFill>
              </a:rPr>
              <a:t> Tools for investigation</a:t>
            </a:r>
          </a:p>
          <a:p>
            <a:pPr lvl="1"/>
            <a:r>
              <a:rPr lang="en-US" sz="2200" dirty="0">
                <a:solidFill>
                  <a:prstClr val="black"/>
                </a:solidFill>
              </a:rPr>
              <a:t> Suggestions for standardized control measures</a:t>
            </a: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6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B5FFA-F560-4DCD-9AA0-48A5F9406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Laboratory Workgroup </a:t>
            </a:r>
            <a:r>
              <a:rPr lang="en-US" b="1" dirty="0" smtClean="0">
                <a:solidFill>
                  <a:srgbClr val="3296D2"/>
                </a:solidFill>
              </a:rPr>
              <a:t>Charge (Draft)</a:t>
            </a:r>
            <a:endParaRPr lang="en-US" dirty="0">
              <a:solidFill>
                <a:srgbClr val="3296D2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6B9DF8-9740-4A76-B29A-F1BC8975D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61600" cy="4351338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Promote </a:t>
            </a:r>
            <a:r>
              <a:rPr lang="en-US" dirty="0"/>
              <a:t>and support improvement of laboratory response to healthcare-associated infection </a:t>
            </a:r>
            <a:r>
              <a:rPr lang="en-US" dirty="0" smtClean="0"/>
              <a:t>outbreaks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Define </a:t>
            </a:r>
            <a:r>
              <a:rPr lang="en-US" dirty="0"/>
              <a:t>public health, clinical, and commercial laboratory best practices to support outbreak detection and </a:t>
            </a:r>
            <a:r>
              <a:rPr lang="en-US" dirty="0" smtClean="0"/>
              <a:t>response</a:t>
            </a:r>
          </a:p>
          <a:p>
            <a:r>
              <a:rPr lang="en-US" dirty="0" smtClean="0"/>
              <a:t>Improve collaborations </a:t>
            </a:r>
            <a:r>
              <a:rPr lang="en-US" dirty="0"/>
              <a:t>with healthcare facilities and state/local public health </a:t>
            </a:r>
            <a:r>
              <a:rPr lang="en-US" dirty="0" smtClean="0"/>
              <a:t>departments 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3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00372701-83B9-478A-9B29-7A50C8310B9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48626"/>
            <a:ext cx="6738450" cy="1409374"/>
          </a:xfrm>
          <a:custGeom>
            <a:avLst/>
            <a:gdLst>
              <a:gd name="connsiteX0" fmla="*/ 0 w 6738450"/>
              <a:gd name="connsiteY0" fmla="*/ 0 h 1409374"/>
              <a:gd name="connsiteX1" fmla="*/ 6738450 w 6738450"/>
              <a:gd name="connsiteY1" fmla="*/ 0 h 1409374"/>
              <a:gd name="connsiteX2" fmla="*/ 6085725 w 6738450"/>
              <a:gd name="connsiteY2" fmla="*/ 1409374 h 1409374"/>
              <a:gd name="connsiteX3" fmla="*/ 1524000 w 6738450"/>
              <a:gd name="connsiteY3" fmla="*/ 1409374 h 1409374"/>
              <a:gd name="connsiteX4" fmla="*/ 1200418 w 6738450"/>
              <a:gd name="connsiteY4" fmla="*/ 1409374 h 1409374"/>
              <a:gd name="connsiteX5" fmla="*/ 0 w 6738450"/>
              <a:gd name="connsiteY5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38450" h="1409374">
                <a:moveTo>
                  <a:pt x="0" y="0"/>
                </a:moveTo>
                <a:lnTo>
                  <a:pt x="6738450" y="0"/>
                </a:lnTo>
                <a:lnTo>
                  <a:pt x="6085725" y="1409374"/>
                </a:lnTo>
                <a:lnTo>
                  <a:pt x="1524000" y="1409374"/>
                </a:lnTo>
                <a:lnTo>
                  <a:pt x="1200418" y="1409374"/>
                </a:lnTo>
                <a:lnTo>
                  <a:pt x="0" y="140937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9EDA5044-3268-4753-AEE8-20199924E26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5448626"/>
            <a:ext cx="5925190" cy="1409374"/>
          </a:xfrm>
          <a:custGeom>
            <a:avLst/>
            <a:gdLst>
              <a:gd name="connsiteX0" fmla="*/ 652725 w 5925190"/>
              <a:gd name="connsiteY0" fmla="*/ 0 h 1409374"/>
              <a:gd name="connsiteX1" fmla="*/ 5925190 w 5925190"/>
              <a:gd name="connsiteY1" fmla="*/ 0 h 1409374"/>
              <a:gd name="connsiteX2" fmla="*/ 5925190 w 5925190"/>
              <a:gd name="connsiteY2" fmla="*/ 1409374 h 1409374"/>
              <a:gd name="connsiteX3" fmla="*/ 0 w 5925190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1409374">
                <a:moveTo>
                  <a:pt x="652725" y="0"/>
                </a:moveTo>
                <a:lnTo>
                  <a:pt x="5925190" y="0"/>
                </a:lnTo>
                <a:lnTo>
                  <a:pt x="5925190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111A83C6-3159-48A2-95E0-D9A872D3EF4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0618" cy="2896258"/>
          </a:xfrm>
          <a:custGeom>
            <a:avLst/>
            <a:gdLst>
              <a:gd name="connsiteX0" fmla="*/ 0 w 5920618"/>
              <a:gd name="connsiteY0" fmla="*/ 0 h 2896258"/>
              <a:gd name="connsiteX1" fmla="*/ 3191370 w 5920618"/>
              <a:gd name="connsiteY1" fmla="*/ 0 h 2896258"/>
              <a:gd name="connsiteX2" fmla="*/ 3346315 w 5920618"/>
              <a:gd name="connsiteY2" fmla="*/ 0 h 2896258"/>
              <a:gd name="connsiteX3" fmla="*/ 5920618 w 5920618"/>
              <a:gd name="connsiteY3" fmla="*/ 0 h 2896258"/>
              <a:gd name="connsiteX4" fmla="*/ 4583705 w 5920618"/>
              <a:gd name="connsiteY4" fmla="*/ 2896258 h 2896258"/>
              <a:gd name="connsiteX5" fmla="*/ 3346315 w 5920618"/>
              <a:gd name="connsiteY5" fmla="*/ 2896258 h 2896258"/>
              <a:gd name="connsiteX6" fmla="*/ 1854457 w 5920618"/>
              <a:gd name="connsiteY6" fmla="*/ 2896258 h 2896258"/>
              <a:gd name="connsiteX7" fmla="*/ 0 w 5920618"/>
              <a:gd name="connsiteY7" fmla="*/ 2896258 h 28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20618" h="2896258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8" y="0"/>
                </a:lnTo>
                <a:lnTo>
                  <a:pt x="4583705" y="2896258"/>
                </a:lnTo>
                <a:lnTo>
                  <a:pt x="3346315" y="2896258"/>
                </a:lnTo>
                <a:lnTo>
                  <a:pt x="1854457" y="2896258"/>
                </a:lnTo>
                <a:lnTo>
                  <a:pt x="0" y="2896258"/>
                </a:lnTo>
                <a:close/>
              </a:path>
            </a:pathLst>
          </a:custGeom>
          <a:solidFill>
            <a:srgbClr val="3656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65CA8F-7CE9-4AD2-A231-CEE18E9BB5A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810" y="504908"/>
            <a:ext cx="4188823" cy="41888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CF0691-647D-4ECA-BD5D-3954C423659D}"/>
              </a:ext>
            </a:extLst>
          </p:cNvPr>
          <p:cNvSpPr txBox="1">
            <a:spLocks/>
          </p:cNvSpPr>
          <p:nvPr/>
        </p:nvSpPr>
        <p:spPr>
          <a:xfrm>
            <a:off x="599435" y="3217991"/>
            <a:ext cx="5667375" cy="1908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Questions or Comments</a:t>
            </a:r>
            <a:endParaRPr lang="en-US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9337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3296D2"/>
                </a:solidFill>
              </a:rPr>
              <a:t>CORHA: Leveraging AR Taskforce and ARLN</a:t>
            </a:r>
            <a:endParaRPr lang="en-US" b="1" dirty="0">
              <a:solidFill>
                <a:srgbClr val="3296D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 Taskforce and ARLN are complementary to CORHA</a:t>
            </a:r>
          </a:p>
          <a:p>
            <a:pPr lvl="1"/>
            <a:r>
              <a:rPr lang="en-US" dirty="0"/>
              <a:t>Enhanced surveillance supports Detection and also </a:t>
            </a:r>
            <a:r>
              <a:rPr lang="en-US" dirty="0" smtClean="0"/>
              <a:t>Investigation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While AR threats are part of CORHA, our council is concerned with HAI outbreak/response more broadly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32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5573</TotalTime>
  <Words>922</Words>
  <Application>Microsoft Office PowerPoint</Application>
  <PresentationFormat>Widescreen</PresentationFormat>
  <Paragraphs>233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Office Theme</vt:lpstr>
      <vt:lpstr>PowerPoint Presentation</vt:lpstr>
      <vt:lpstr>APHL Invitation to join CORHA</vt:lpstr>
      <vt:lpstr>Presentation Outline</vt:lpstr>
      <vt:lpstr>Outbreak Investigation and Response Activities</vt:lpstr>
      <vt:lpstr>PowerPoint Presentation</vt:lpstr>
      <vt:lpstr>CORHA: Recognizing Laboratory as Essential to HAI/AR Outbreak/Response Activities</vt:lpstr>
      <vt:lpstr>PowerPoint Presentation</vt:lpstr>
      <vt:lpstr>PowerPoint Presentation</vt:lpstr>
      <vt:lpstr>CORHA Strategic Map  2016 – 2018</vt:lpstr>
      <vt:lpstr>PowerPoint Presentation</vt:lpstr>
      <vt:lpstr>PowerPoint Presentation</vt:lpstr>
      <vt:lpstr>CORHA Product Offerings</vt:lpstr>
      <vt:lpstr>Laboratory Workgroup Charge (Draft)</vt:lpstr>
      <vt:lpstr>PowerPoint Presentation</vt:lpstr>
      <vt:lpstr>CORHA: Leveraging AR Taskforce and ARLN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CORHA</dc:title>
  <dc:creator>Kate Heyer</dc:creator>
  <cp:lastModifiedBy>Perz, Joseph (CDC/OID/NCEZID)</cp:lastModifiedBy>
  <cp:revision>63</cp:revision>
  <cp:lastPrinted>2018-01-30T17:23:53Z</cp:lastPrinted>
  <dcterms:created xsi:type="dcterms:W3CDTF">2017-10-30T19:19:30Z</dcterms:created>
  <dcterms:modified xsi:type="dcterms:W3CDTF">2018-01-30T22:12:07Z</dcterms:modified>
</cp:coreProperties>
</file>