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72" r:id="rId11"/>
    <p:sldId id="265" r:id="rId12"/>
    <p:sldId id="269" r:id="rId13"/>
    <p:sldId id="268" r:id="rId14"/>
    <p:sldId id="270" r:id="rId15"/>
    <p:sldId id="266"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9" autoAdjust="0"/>
    <p:restoredTop sz="94660"/>
  </p:normalViewPr>
  <p:slideViewPr>
    <p:cSldViewPr snapToGrid="0">
      <p:cViewPr varScale="1">
        <p:scale>
          <a:sx n="117" d="100"/>
          <a:sy n="117" d="100"/>
        </p:scale>
        <p:origin x="72"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Anderson" userId="d1bf3ca8-6106-4774-aa14-3f1391b8b5ac" providerId="ADAL" clId="{C1D63B76-E53E-47BE-9104-862A0EC7FDBD}"/>
    <pc:docChg chg="undo addSld modSld">
      <pc:chgData name="Michael Anderson" userId="d1bf3ca8-6106-4774-aa14-3f1391b8b5ac" providerId="ADAL" clId="{C1D63B76-E53E-47BE-9104-862A0EC7FDBD}" dt="2018-02-21T18:44:03.127" v="166"/>
      <pc:docMkLst>
        <pc:docMk/>
      </pc:docMkLst>
      <pc:sldChg chg="modSp">
        <pc:chgData name="Michael Anderson" userId="d1bf3ca8-6106-4774-aa14-3f1391b8b5ac" providerId="ADAL" clId="{C1D63B76-E53E-47BE-9104-862A0EC7FDBD}" dt="2018-02-21T18:40:39.223" v="143" actId="20577"/>
        <pc:sldMkLst>
          <pc:docMk/>
          <pc:sldMk cId="2106548931" sldId="256"/>
        </pc:sldMkLst>
        <pc:spChg chg="mod">
          <ac:chgData name="Michael Anderson" userId="d1bf3ca8-6106-4774-aa14-3f1391b8b5ac" providerId="ADAL" clId="{C1D63B76-E53E-47BE-9104-862A0EC7FDBD}" dt="2018-02-21T18:40:39.223" v="143" actId="20577"/>
          <ac:spMkLst>
            <pc:docMk/>
            <pc:sldMk cId="2106548931" sldId="256"/>
            <ac:spMk id="2" creationId="{6A4866E0-A77A-4F43-B957-0751D50EF9F6}"/>
          </ac:spMkLst>
        </pc:spChg>
      </pc:sldChg>
      <pc:sldChg chg="modSp">
        <pc:chgData name="Michael Anderson" userId="d1bf3ca8-6106-4774-aa14-3f1391b8b5ac" providerId="ADAL" clId="{C1D63B76-E53E-47BE-9104-862A0EC7FDBD}" dt="2018-02-21T18:44:03.127" v="166"/>
        <pc:sldMkLst>
          <pc:docMk/>
          <pc:sldMk cId="29895863" sldId="259"/>
        </pc:sldMkLst>
        <pc:graphicFrameChg chg="mod">
          <ac:chgData name="Michael Anderson" userId="d1bf3ca8-6106-4774-aa14-3f1391b8b5ac" providerId="ADAL" clId="{C1D63B76-E53E-47BE-9104-862A0EC7FDBD}" dt="2018-02-21T18:44:03.127" v="166"/>
          <ac:graphicFrameMkLst>
            <pc:docMk/>
            <pc:sldMk cId="29895863" sldId="259"/>
            <ac:graphicFrameMk id="7" creationId="{EAFA2C5B-938C-4BD2-ADD6-609EF343A99E}"/>
          </ac:graphicFrameMkLst>
        </pc:graphicFrameChg>
      </pc:sldChg>
      <pc:sldChg chg="modSp">
        <pc:chgData name="Michael Anderson" userId="d1bf3ca8-6106-4774-aa14-3f1391b8b5ac" providerId="ADAL" clId="{C1D63B76-E53E-47BE-9104-862A0EC7FDBD}" dt="2018-02-21T18:43:31.601" v="164"/>
        <pc:sldMkLst>
          <pc:docMk/>
          <pc:sldMk cId="91847334" sldId="260"/>
        </pc:sldMkLst>
        <pc:graphicFrameChg chg="mod">
          <ac:chgData name="Michael Anderson" userId="d1bf3ca8-6106-4774-aa14-3f1391b8b5ac" providerId="ADAL" clId="{C1D63B76-E53E-47BE-9104-862A0EC7FDBD}" dt="2018-02-21T18:43:31.601" v="164"/>
          <ac:graphicFrameMkLst>
            <pc:docMk/>
            <pc:sldMk cId="91847334" sldId="260"/>
            <ac:graphicFrameMk id="7" creationId="{75AE5E6E-172D-4D31-9FFB-7BB64FFB96B0}"/>
          </ac:graphicFrameMkLst>
        </pc:graphicFrameChg>
      </pc:sldChg>
      <pc:sldChg chg="modSp">
        <pc:chgData name="Michael Anderson" userId="d1bf3ca8-6106-4774-aa14-3f1391b8b5ac" providerId="ADAL" clId="{C1D63B76-E53E-47BE-9104-862A0EC7FDBD}" dt="2018-02-21T18:43:43.373" v="165"/>
        <pc:sldMkLst>
          <pc:docMk/>
          <pc:sldMk cId="3589341553" sldId="262"/>
        </pc:sldMkLst>
        <pc:graphicFrameChg chg="mod">
          <ac:chgData name="Michael Anderson" userId="d1bf3ca8-6106-4774-aa14-3f1391b8b5ac" providerId="ADAL" clId="{C1D63B76-E53E-47BE-9104-862A0EC7FDBD}" dt="2018-02-21T18:43:43.373" v="165"/>
          <ac:graphicFrameMkLst>
            <pc:docMk/>
            <pc:sldMk cId="3589341553" sldId="262"/>
            <ac:graphicFrameMk id="7" creationId="{BF1CA385-6959-401B-8C7A-E977292BAF93}"/>
          </ac:graphicFrameMkLst>
        </pc:graphicFrameChg>
      </pc:sldChg>
      <pc:sldChg chg="modSp">
        <pc:chgData name="Michael Anderson" userId="d1bf3ca8-6106-4774-aa14-3f1391b8b5ac" providerId="ADAL" clId="{C1D63B76-E53E-47BE-9104-862A0EC7FDBD}" dt="2018-02-21T18:26:50.500" v="54" actId="404"/>
        <pc:sldMkLst>
          <pc:docMk/>
          <pc:sldMk cId="630205682" sldId="266"/>
        </pc:sldMkLst>
        <pc:spChg chg="mod">
          <ac:chgData name="Michael Anderson" userId="d1bf3ca8-6106-4774-aa14-3f1391b8b5ac" providerId="ADAL" clId="{C1D63B76-E53E-47BE-9104-862A0EC7FDBD}" dt="2018-02-21T18:26:40.132" v="50" actId="2711"/>
          <ac:spMkLst>
            <pc:docMk/>
            <pc:sldMk cId="630205682" sldId="266"/>
            <ac:spMk id="3" creationId="{DCA31083-0AC5-413E-939D-827806EAC6D1}"/>
          </ac:spMkLst>
        </pc:spChg>
        <pc:graphicFrameChg chg="mod modGraphic">
          <ac:chgData name="Michael Anderson" userId="d1bf3ca8-6106-4774-aa14-3f1391b8b5ac" providerId="ADAL" clId="{C1D63B76-E53E-47BE-9104-862A0EC7FDBD}" dt="2018-02-21T18:26:50.500" v="54" actId="404"/>
          <ac:graphicFrameMkLst>
            <pc:docMk/>
            <pc:sldMk cId="630205682" sldId="266"/>
            <ac:graphicFrameMk id="2" creationId="{B3CD4EB2-EF55-44F4-ADF9-C53FBA2376DD}"/>
          </ac:graphicFrameMkLst>
        </pc:graphicFrameChg>
      </pc:sldChg>
      <pc:sldChg chg="modSp">
        <pc:chgData name="Michael Anderson" userId="d1bf3ca8-6106-4774-aa14-3f1391b8b5ac" providerId="ADAL" clId="{C1D63B76-E53E-47BE-9104-862A0EC7FDBD}" dt="2018-02-21T18:27:17.362" v="61" actId="404"/>
        <pc:sldMkLst>
          <pc:docMk/>
          <pc:sldMk cId="2153457573" sldId="269"/>
        </pc:sldMkLst>
        <pc:spChg chg="mod">
          <ac:chgData name="Michael Anderson" userId="d1bf3ca8-6106-4774-aa14-3f1391b8b5ac" providerId="ADAL" clId="{C1D63B76-E53E-47BE-9104-862A0EC7FDBD}" dt="2018-02-21T18:27:00.301" v="55" actId="2711"/>
          <ac:spMkLst>
            <pc:docMk/>
            <pc:sldMk cId="2153457573" sldId="269"/>
            <ac:spMk id="5" creationId="{12C7481B-4479-4930-ACBC-33F723CEAB9F}"/>
          </ac:spMkLst>
        </pc:spChg>
        <pc:graphicFrameChg chg="modGraphic">
          <ac:chgData name="Michael Anderson" userId="d1bf3ca8-6106-4774-aa14-3f1391b8b5ac" providerId="ADAL" clId="{C1D63B76-E53E-47BE-9104-862A0EC7FDBD}" dt="2018-02-21T18:27:17.362" v="61" actId="404"/>
          <ac:graphicFrameMkLst>
            <pc:docMk/>
            <pc:sldMk cId="2153457573" sldId="269"/>
            <ac:graphicFrameMk id="6" creationId="{6919847D-6DCE-418C-9DA6-2BF220BCFAC4}"/>
          </ac:graphicFrameMkLst>
        </pc:graphicFrameChg>
      </pc:sldChg>
      <pc:sldChg chg="modSp">
        <pc:chgData name="Michael Anderson" userId="d1bf3ca8-6106-4774-aa14-3f1391b8b5ac" providerId="ADAL" clId="{C1D63B76-E53E-47BE-9104-862A0EC7FDBD}" dt="2018-02-21T18:28:26.407" v="74"/>
        <pc:sldMkLst>
          <pc:docMk/>
          <pc:sldMk cId="1622567717" sldId="270"/>
        </pc:sldMkLst>
        <pc:spChg chg="mod">
          <ac:chgData name="Michael Anderson" userId="d1bf3ca8-6106-4774-aa14-3f1391b8b5ac" providerId="ADAL" clId="{C1D63B76-E53E-47BE-9104-862A0EC7FDBD}" dt="2018-02-21T18:28:26.407" v="74"/>
          <ac:spMkLst>
            <pc:docMk/>
            <pc:sldMk cId="1622567717" sldId="270"/>
            <ac:spMk id="3" creationId="{106E5B0D-0B5E-49E6-877C-21A8CE1B911C}"/>
          </ac:spMkLst>
        </pc:spChg>
        <pc:spChg chg="mod">
          <ac:chgData name="Michael Anderson" userId="d1bf3ca8-6106-4774-aa14-3f1391b8b5ac" providerId="ADAL" clId="{C1D63B76-E53E-47BE-9104-862A0EC7FDBD}" dt="2018-02-21T18:26:29.611" v="49" actId="2711"/>
          <ac:spMkLst>
            <pc:docMk/>
            <pc:sldMk cId="1622567717" sldId="270"/>
            <ac:spMk id="6" creationId="{F3D886BA-66B5-4831-ADA2-5B02BD51E85C}"/>
          </ac:spMkLst>
        </pc:spChg>
        <pc:graphicFrameChg chg="modGraphic">
          <ac:chgData name="Michael Anderson" userId="d1bf3ca8-6106-4774-aa14-3f1391b8b5ac" providerId="ADAL" clId="{C1D63B76-E53E-47BE-9104-862A0EC7FDBD}" dt="2018-02-21T18:27:49.823" v="70" actId="14734"/>
          <ac:graphicFrameMkLst>
            <pc:docMk/>
            <pc:sldMk cId="1622567717" sldId="270"/>
            <ac:graphicFrameMk id="2" creationId="{C5B0311A-09B7-423E-83B8-0B88EC96F6AF}"/>
          </ac:graphicFrameMkLst>
        </pc:graphicFrameChg>
      </pc:sldChg>
      <pc:sldChg chg="addSp delSp modSp add">
        <pc:chgData name="Michael Anderson" userId="d1bf3ca8-6106-4774-aa14-3f1391b8b5ac" providerId="ADAL" clId="{C1D63B76-E53E-47BE-9104-862A0EC7FDBD}" dt="2018-02-21T18:40:17.084" v="134" actId="207"/>
        <pc:sldMkLst>
          <pc:docMk/>
          <pc:sldMk cId="2595610992" sldId="271"/>
        </pc:sldMkLst>
        <pc:spChg chg="add mod">
          <ac:chgData name="Michael Anderson" userId="d1bf3ca8-6106-4774-aa14-3f1391b8b5ac" providerId="ADAL" clId="{C1D63B76-E53E-47BE-9104-862A0EC7FDBD}" dt="2018-02-21T18:28:42.854" v="77" actId="1582"/>
          <ac:spMkLst>
            <pc:docMk/>
            <pc:sldMk cId="2595610992" sldId="271"/>
            <ac:spMk id="4" creationId="{FDCFE8BF-56AF-4813-8E76-E46EF04545FB}"/>
          </ac:spMkLst>
        </pc:spChg>
        <pc:graphicFrameChg chg="add del mod">
          <ac:chgData name="Michael Anderson" userId="d1bf3ca8-6106-4774-aa14-3f1391b8b5ac" providerId="ADAL" clId="{C1D63B76-E53E-47BE-9104-862A0EC7FDBD}" dt="2018-02-21T18:36:59.710" v="93"/>
          <ac:graphicFrameMkLst>
            <pc:docMk/>
            <pc:sldMk cId="2595610992" sldId="271"/>
            <ac:graphicFrameMk id="2" creationId="{475E6168-C094-4119-AF11-A77A759B0EE7}"/>
          </ac:graphicFrameMkLst>
        </pc:graphicFrameChg>
        <pc:graphicFrameChg chg="add del">
          <ac:chgData name="Michael Anderson" userId="d1bf3ca8-6106-4774-aa14-3f1391b8b5ac" providerId="ADAL" clId="{C1D63B76-E53E-47BE-9104-862A0EC7FDBD}" dt="2018-02-21T18:24:27.384" v="19"/>
          <ac:graphicFrameMkLst>
            <pc:docMk/>
            <pc:sldMk cId="2595610992" sldId="271"/>
            <ac:graphicFrameMk id="3" creationId="{475E6168-C094-4119-AF11-A77A759B0EE7}"/>
          </ac:graphicFrameMkLst>
        </pc:graphicFrameChg>
        <pc:graphicFrameChg chg="add mod">
          <ac:chgData name="Michael Anderson" userId="d1bf3ca8-6106-4774-aa14-3f1391b8b5ac" providerId="ADAL" clId="{C1D63B76-E53E-47BE-9104-862A0EC7FDBD}" dt="2018-02-21T18:40:17.084" v="134" actId="207"/>
          <ac:graphicFrameMkLst>
            <pc:docMk/>
            <pc:sldMk cId="2595610992" sldId="271"/>
            <ac:graphicFrameMk id="5" creationId="{C49C0E71-79FA-4210-8CE2-1837BE70636F}"/>
          </ac:graphicFrameMkLst>
        </pc:graphicFrameChg>
      </pc:sldChg>
      <pc:sldChg chg="delSp modSp add">
        <pc:chgData name="Michael Anderson" userId="d1bf3ca8-6106-4774-aa14-3f1391b8b5ac" providerId="ADAL" clId="{C1D63B76-E53E-47BE-9104-862A0EC7FDBD}" dt="2018-02-21T18:41:53.950" v="163"/>
        <pc:sldMkLst>
          <pc:docMk/>
          <pc:sldMk cId="220185299" sldId="272"/>
        </pc:sldMkLst>
        <pc:spChg chg="mod">
          <ac:chgData name="Michael Anderson" userId="d1bf3ca8-6106-4774-aa14-3f1391b8b5ac" providerId="ADAL" clId="{C1D63B76-E53E-47BE-9104-862A0EC7FDBD}" dt="2018-02-21T18:41:49.321" v="162" actId="20577"/>
          <ac:spMkLst>
            <pc:docMk/>
            <pc:sldMk cId="220185299" sldId="272"/>
            <ac:spMk id="2" creationId="{5AE19BDA-1E73-42E1-8744-CF0F28B61816}"/>
          </ac:spMkLst>
        </pc:spChg>
        <pc:spChg chg="del">
          <ac:chgData name="Michael Anderson" userId="d1bf3ca8-6106-4774-aa14-3f1391b8b5ac" providerId="ADAL" clId="{C1D63B76-E53E-47BE-9104-862A0EC7FDBD}" dt="2018-02-21T18:41:53.950" v="163"/>
          <ac:spMkLst>
            <pc:docMk/>
            <pc:sldMk cId="220185299" sldId="272"/>
            <ac:spMk id="3" creationId="{D2AEBA73-A292-4919-8848-F5A31A77BF4A}"/>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cste-my.sharepoint.com/personal/manderson_cste_org/Documents/Michael%20Anderson/CORHA/Healthcare%20Assessment/CORHA%20Healthcare%20Tools%20Assessment_2-21-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cste-my.sharepoint.com/personal/manderson_cste_org/Documents/Michael%20Anderson/CORHA/Healthcare%20Assessment/CORHA%20Healthcare%20Tools%20Assessment_2-21-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cste-my.sharepoint.com/personal/manderson_cste_org/Documents/Michael%20Anderson/CORHA/Healthcare%20Assessment/CORHA%20Healthcare%20Tools%20Assessment_2-21-18.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cste-my.sharepoint.com/personal/manderson_cste_org/Documents/Michael%20Anderson/CORHA/Healthcare%20Assessment/CORHA%20Healthcare%20Tools%20Assessment_2-21-18.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cste-my.sharepoint.com/personal/manderson_cste_org/Documents/Michael%20Anderson/CORHA/Healthcare%20Assessment/CORHA%20Healthcare%20Tools%20Assessment_2-21-18.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Work Setting</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039-46AC-894E-5CCE6FD9215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039-46AC-894E-5CCE6FD9215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039-46AC-894E-5CCE6FD9215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039-46AC-894E-5CCE6FD9215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039-46AC-894E-5CCE6FD9215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6039-46AC-894E-5CCE6FD92155}"/>
              </c:ext>
            </c:extLst>
          </c:dPt>
          <c:dLbls>
            <c:dLbl>
              <c:idx val="4"/>
              <c:delete val="1"/>
              <c:extLst>
                <c:ext xmlns:c15="http://schemas.microsoft.com/office/drawing/2012/chart" uri="{CE6537A1-D6FC-4f65-9D91-7224C49458BB}"/>
                <c:ext xmlns:c16="http://schemas.microsoft.com/office/drawing/2014/chart" uri="{C3380CC4-5D6E-409C-BE32-E72D297353CC}">
                  <c16:uniqueId val="{00000009-6039-46AC-894E-5CCE6FD9215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'[CORHA Healthcare Tools Assessment_2-21-18.xlsx]CORHA Healthcare Tools Assessme'!$B$69:$B$74</c:f>
              <c:strCache>
                <c:ptCount val="6"/>
                <c:pt idx="0">
                  <c:v>Local Health Department</c:v>
                </c:pt>
                <c:pt idx="1">
                  <c:v>Large Local/Urban Health Department</c:v>
                </c:pt>
                <c:pt idx="2">
                  <c:v>District/Regional Health Department</c:v>
                </c:pt>
                <c:pt idx="3">
                  <c:v>State Health Department</c:v>
                </c:pt>
                <c:pt idx="4">
                  <c:v>Territorial Health Department</c:v>
                </c:pt>
                <c:pt idx="5">
                  <c:v>Other, please specify:</c:v>
                </c:pt>
              </c:strCache>
            </c:strRef>
          </c:cat>
          <c:val>
            <c:numRef>
              <c:f>'[CORHA Healthcare Tools Assessment_2-21-18.xlsx]CORHA Healthcare Tools Assessme'!$D$69:$D$74</c:f>
              <c:numCache>
                <c:formatCode>General</c:formatCode>
                <c:ptCount val="6"/>
                <c:pt idx="0">
                  <c:v>13</c:v>
                </c:pt>
                <c:pt idx="1">
                  <c:v>3</c:v>
                </c:pt>
                <c:pt idx="2">
                  <c:v>2</c:v>
                </c:pt>
                <c:pt idx="3">
                  <c:v>52</c:v>
                </c:pt>
                <c:pt idx="4">
                  <c:v>0</c:v>
                </c:pt>
                <c:pt idx="5">
                  <c:v>1</c:v>
                </c:pt>
              </c:numCache>
            </c:numRef>
          </c:val>
          <c:extLst>
            <c:ext xmlns:c16="http://schemas.microsoft.com/office/drawing/2014/chart" uri="{C3380CC4-5D6E-409C-BE32-E72D297353CC}">
              <c16:uniqueId val="{0000000C-6039-46AC-894E-5CCE6FD92155}"/>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4"/>
        <c:delete val="1"/>
      </c:legendEntry>
      <c:layout>
        <c:manualLayout>
          <c:xMode val="edge"/>
          <c:yMode val="edge"/>
          <c:x val="2.0758331029685845E-2"/>
          <c:y val="0.78509680168844875"/>
          <c:w val="0.92903826432794423"/>
          <c:h val="0.19943928078577808"/>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Respondents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'[CORHA Healthcare Tools Assessment_2-21-18.xlsx]CORHA Healthcare Tools Assessme'!$D$82</c:f>
              <c:strCache>
                <c:ptCount val="1"/>
                <c:pt idx="0">
                  <c:v>Count</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19B5-4426-9CD2-9E2FF6B73016}"/>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19B5-4426-9CD2-9E2FF6B73016}"/>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'[CORHA Healthcare Tools Assessment_2-21-18.xlsx]CORHA Healthcare Tools Assessme'!$B$83:$B$84</c:f>
              <c:strCache>
                <c:ptCount val="2"/>
                <c:pt idx="0">
                  <c:v>Yes</c:v>
                </c:pt>
                <c:pt idx="1">
                  <c:v>No</c:v>
                </c:pt>
              </c:strCache>
            </c:strRef>
          </c:cat>
          <c:val>
            <c:numRef>
              <c:f>'[CORHA Healthcare Tools Assessment_2-21-18.xlsx]CORHA Healthcare Tools Assessme'!$D$83:$D$84</c:f>
              <c:numCache>
                <c:formatCode>General</c:formatCode>
                <c:ptCount val="2"/>
                <c:pt idx="0">
                  <c:v>69</c:v>
                </c:pt>
                <c:pt idx="1">
                  <c:v>2</c:v>
                </c:pt>
              </c:numCache>
            </c:numRef>
          </c:val>
          <c:extLst>
            <c:ext xmlns:c16="http://schemas.microsoft.com/office/drawing/2014/chart" uri="{C3380CC4-5D6E-409C-BE32-E72D297353CC}">
              <c16:uniqueId val="{00000004-19B5-4426-9CD2-9E2FF6B7301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'[CORHA Healthcare Tools Assessment_2-21-18.xlsx]CORHA Healthcare Tools Assessme'!$D$89</c:f>
              <c:strCache>
                <c:ptCount val="1"/>
                <c:pt idx="0">
                  <c:v>Count</c:v>
                </c:pt>
              </c:strCache>
            </c:strRef>
          </c:tx>
          <c:spPr>
            <a:solidFill>
              <a:schemeClr val="accent2"/>
            </a:solidFill>
            <a:ln>
              <a:noFill/>
            </a:ln>
            <a:effectLst/>
          </c:spPr>
          <c:invertIfNegative val="0"/>
          <c:cat>
            <c:strRef>
              <c:f>'[CORHA Healthcare Tools Assessment_2-21-18.xlsx]CORHA Healthcare Tools Assessme'!$B$90:$B$94</c:f>
              <c:strCache>
                <c:ptCount val="5"/>
                <c:pt idx="0">
                  <c:v>Public Health Epidemiologist</c:v>
                </c:pt>
                <c:pt idx="1">
                  <c:v>Other, please specify:</c:v>
                </c:pt>
                <c:pt idx="2">
                  <c:v>Infection Preventionist</c:v>
                </c:pt>
                <c:pt idx="3">
                  <c:v>Hospital Epidemiologist/Infectious Disease Consultant</c:v>
                </c:pt>
                <c:pt idx="4">
                  <c:v>HAI Program Coordinator</c:v>
                </c:pt>
              </c:strCache>
            </c:strRef>
          </c:cat>
          <c:val>
            <c:numRef>
              <c:f>'[CORHA Healthcare Tools Assessment_2-21-18.xlsx]CORHA Healthcare Tools Assessme'!$D$90:$D$94</c:f>
              <c:numCache>
                <c:formatCode>General</c:formatCode>
                <c:ptCount val="5"/>
                <c:pt idx="0">
                  <c:v>39</c:v>
                </c:pt>
                <c:pt idx="1">
                  <c:v>14</c:v>
                </c:pt>
                <c:pt idx="2">
                  <c:v>5</c:v>
                </c:pt>
                <c:pt idx="3">
                  <c:v>0</c:v>
                </c:pt>
                <c:pt idx="4">
                  <c:v>31</c:v>
                </c:pt>
              </c:numCache>
            </c:numRef>
          </c:val>
          <c:extLst>
            <c:ext xmlns:c16="http://schemas.microsoft.com/office/drawing/2014/chart" uri="{C3380CC4-5D6E-409C-BE32-E72D297353CC}">
              <c16:uniqueId val="{00000000-D88C-42C5-804F-44D9C6F3F154}"/>
            </c:ext>
          </c:extLst>
        </c:ser>
        <c:dLbls>
          <c:showLegendKey val="0"/>
          <c:showVal val="0"/>
          <c:showCatName val="0"/>
          <c:showSerName val="0"/>
          <c:showPercent val="0"/>
          <c:showBubbleSize val="0"/>
        </c:dLbls>
        <c:gapWidth val="219"/>
        <c:overlap val="-27"/>
        <c:axId val="907415152"/>
        <c:axId val="907416136"/>
      </c:barChart>
      <c:catAx>
        <c:axId val="90741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07416136"/>
        <c:crosses val="autoZero"/>
        <c:auto val="1"/>
        <c:lblAlgn val="ctr"/>
        <c:lblOffset val="100"/>
        <c:noMultiLvlLbl val="0"/>
      </c:catAx>
      <c:valAx>
        <c:axId val="9074161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dirty="0"/>
                  <a:t>Count</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07415152"/>
        <c:crosses val="autoZero"/>
        <c:crossBetween val="between"/>
      </c:valAx>
      <c:spPr>
        <a:solidFill>
          <a:schemeClr val="bg1"/>
        </a:solidFill>
        <a:ln>
          <a:noFill/>
        </a:ln>
        <a:effectLst/>
      </c:spPr>
    </c:plotArea>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'[CORHA Healthcare Tools Assessment_2-21-18.xlsx]CORHA Healthcare Tools Assessme'!$D$114</c:f>
              <c:strCache>
                <c:ptCount val="1"/>
                <c:pt idx="0">
                  <c:v>Count</c:v>
                </c:pt>
              </c:strCache>
            </c:strRef>
          </c:tx>
          <c:spPr>
            <a:solidFill>
              <a:schemeClr val="accent2"/>
            </a:solidFill>
            <a:ln>
              <a:noFill/>
            </a:ln>
            <a:effectLst/>
          </c:spPr>
          <c:invertIfNegative val="0"/>
          <c:cat>
            <c:strRef>
              <c:f>'[CORHA Healthcare Tools Assessment_2-21-18.xlsx]CORHA Healthcare Tools Assessme'!$B$115:$B$118</c:f>
              <c:strCache>
                <c:ptCount val="4"/>
                <c:pt idx="0">
                  <c:v>Local Health Department</c:v>
                </c:pt>
                <c:pt idx="1">
                  <c:v>State HAI Program</c:v>
                </c:pt>
                <c:pt idx="2">
                  <c:v>Both Local and State Health Departments</c:v>
                </c:pt>
                <c:pt idx="3">
                  <c:v>Situation dependent, please explain:</c:v>
                </c:pt>
              </c:strCache>
            </c:strRef>
          </c:cat>
          <c:val>
            <c:numRef>
              <c:f>'[CORHA Healthcare Tools Assessment_2-21-18.xlsx]CORHA Healthcare Tools Assessme'!$D$115:$D$118</c:f>
              <c:numCache>
                <c:formatCode>General</c:formatCode>
                <c:ptCount val="4"/>
                <c:pt idx="0">
                  <c:v>9</c:v>
                </c:pt>
                <c:pt idx="1">
                  <c:v>34</c:v>
                </c:pt>
                <c:pt idx="2">
                  <c:v>20</c:v>
                </c:pt>
                <c:pt idx="3">
                  <c:v>8</c:v>
                </c:pt>
              </c:numCache>
            </c:numRef>
          </c:val>
          <c:extLst>
            <c:ext xmlns:c16="http://schemas.microsoft.com/office/drawing/2014/chart" uri="{C3380CC4-5D6E-409C-BE32-E72D297353CC}">
              <c16:uniqueId val="{00000000-D099-43FD-881B-FB020115325B}"/>
            </c:ext>
          </c:extLst>
        </c:ser>
        <c:dLbls>
          <c:showLegendKey val="0"/>
          <c:showVal val="0"/>
          <c:showCatName val="0"/>
          <c:showSerName val="0"/>
          <c:showPercent val="0"/>
          <c:showBubbleSize val="0"/>
        </c:dLbls>
        <c:gapWidth val="219"/>
        <c:overlap val="-27"/>
        <c:axId val="1068664968"/>
        <c:axId val="1068665296"/>
      </c:barChart>
      <c:catAx>
        <c:axId val="1068664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68665296"/>
        <c:crosses val="autoZero"/>
        <c:auto val="1"/>
        <c:lblAlgn val="ctr"/>
        <c:lblOffset val="100"/>
        <c:noMultiLvlLbl val="0"/>
      </c:catAx>
      <c:valAx>
        <c:axId val="1068665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dirty="0"/>
                  <a:t>Count</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686649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'[CORHA Healthcare Tools Assessment_2-21-18.xlsx]CORHA Healthcare Tools Assessme'!$D$123</c:f>
              <c:strCache>
                <c:ptCount val="1"/>
                <c:pt idx="0">
                  <c:v>Count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'[CORHA Healthcare Tools Assessment_2-21-18.xlsx]CORHA Healthcare Tools Assessme'!$B$124:$B$130</c:f>
              <c:strCache>
                <c:ptCount val="7"/>
                <c:pt idx="0">
                  <c:v>SATScan</c:v>
                </c:pt>
                <c:pt idx="1">
                  <c:v>WHONet</c:v>
                </c:pt>
                <c:pt idx="2">
                  <c:v>SAS program</c:v>
                </c:pt>
                <c:pt idx="3">
                  <c:v>R</c:v>
                </c:pt>
                <c:pt idx="4">
                  <c:v>Essence</c:v>
                </c:pt>
                <c:pt idx="5">
                  <c:v>Other, please specify:</c:v>
                </c:pt>
                <c:pt idx="6">
                  <c:v>None</c:v>
                </c:pt>
              </c:strCache>
            </c:strRef>
          </c:cat>
          <c:val>
            <c:numRef>
              <c:f>'[CORHA Healthcare Tools Assessment_2-21-18.xlsx]CORHA Healthcare Tools Assessme'!$D$124:$D$130</c:f>
              <c:numCache>
                <c:formatCode>General</c:formatCode>
                <c:ptCount val="7"/>
                <c:pt idx="0">
                  <c:v>6</c:v>
                </c:pt>
                <c:pt idx="1">
                  <c:v>3</c:v>
                </c:pt>
                <c:pt idx="2">
                  <c:v>17</c:v>
                </c:pt>
                <c:pt idx="3">
                  <c:v>5</c:v>
                </c:pt>
                <c:pt idx="4">
                  <c:v>9</c:v>
                </c:pt>
                <c:pt idx="5">
                  <c:v>16</c:v>
                </c:pt>
                <c:pt idx="6">
                  <c:v>31</c:v>
                </c:pt>
              </c:numCache>
            </c:numRef>
          </c:val>
          <c:extLst>
            <c:ext xmlns:c16="http://schemas.microsoft.com/office/drawing/2014/chart" uri="{C3380CC4-5D6E-409C-BE32-E72D297353CC}">
              <c16:uniqueId val="{00000000-B3B7-4BE0-8891-385DDA72CE23}"/>
            </c:ext>
          </c:extLst>
        </c:ser>
        <c:dLbls>
          <c:showLegendKey val="0"/>
          <c:showVal val="0"/>
          <c:showCatName val="0"/>
          <c:showSerName val="0"/>
          <c:showPercent val="0"/>
          <c:showBubbleSize val="0"/>
        </c:dLbls>
        <c:gapWidth val="182"/>
        <c:axId val="525820632"/>
        <c:axId val="525822272"/>
      </c:barChart>
      <c:catAx>
        <c:axId val="5258206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5822272"/>
        <c:crosses val="autoZero"/>
        <c:auto val="1"/>
        <c:lblAlgn val="ctr"/>
        <c:lblOffset val="100"/>
        <c:noMultiLvlLbl val="0"/>
      </c:catAx>
      <c:valAx>
        <c:axId val="5258222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5820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baseline="0">
                <a:effectLst/>
              </a:rPr>
              <a:t>Barriers to Using Surveillance System Data for Outbreak Detection</a:t>
            </a:r>
            <a:endParaRPr lang="en-US">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'[CORHA Healthcare Tools Assessment_2-21-18.xlsx]CORHA Healthcare Tools Assessme'!$B$336:$B$345</c:f>
              <c:strCache>
                <c:ptCount val="10"/>
                <c:pt idx="0">
                  <c:v>Not enough resources</c:v>
                </c:pt>
                <c:pt idx="1">
                  <c:v>Not timely enough</c:v>
                </c:pt>
                <c:pt idx="2">
                  <c:v>Access to data, system</c:v>
                </c:pt>
                <c:pt idx="3">
                  <c:v>Lack of expertise</c:v>
                </c:pt>
                <c:pt idx="4">
                  <c:v>Inaccurate data/poor data quality</c:v>
                </c:pt>
                <c:pt idx="5">
                  <c:v>Lack ease of use/simplicity</c:v>
                </c:pt>
                <c:pt idx="6">
                  <c:v>Other, please specify</c:v>
                </c:pt>
                <c:pt idx="7">
                  <c:v>Unclear case definition</c:v>
                </c:pt>
                <c:pt idx="8">
                  <c:v>Sample bias</c:v>
                </c:pt>
                <c:pt idx="9">
                  <c:v>Too many false alarms</c:v>
                </c:pt>
              </c:strCache>
            </c:strRef>
          </c:cat>
          <c:val>
            <c:numRef>
              <c:f>'[CORHA Healthcare Tools Assessment_2-21-18.xlsx]CORHA Healthcare Tools Assessme'!$D$336:$D$345</c:f>
              <c:numCache>
                <c:formatCode>General</c:formatCode>
                <c:ptCount val="10"/>
                <c:pt idx="0">
                  <c:v>38</c:v>
                </c:pt>
                <c:pt idx="1">
                  <c:v>26</c:v>
                </c:pt>
                <c:pt idx="2">
                  <c:v>23</c:v>
                </c:pt>
                <c:pt idx="3">
                  <c:v>19</c:v>
                </c:pt>
                <c:pt idx="4">
                  <c:v>18</c:v>
                </c:pt>
                <c:pt idx="5">
                  <c:v>18</c:v>
                </c:pt>
                <c:pt idx="6">
                  <c:v>8</c:v>
                </c:pt>
                <c:pt idx="7">
                  <c:v>7</c:v>
                </c:pt>
                <c:pt idx="8">
                  <c:v>3</c:v>
                </c:pt>
                <c:pt idx="9">
                  <c:v>3</c:v>
                </c:pt>
              </c:numCache>
            </c:numRef>
          </c:val>
          <c:extLst>
            <c:ext xmlns:c16="http://schemas.microsoft.com/office/drawing/2014/chart" uri="{C3380CC4-5D6E-409C-BE32-E72D297353CC}">
              <c16:uniqueId val="{00000000-977B-4B9D-88B9-7F2699446448}"/>
            </c:ext>
          </c:extLst>
        </c:ser>
        <c:dLbls>
          <c:showLegendKey val="0"/>
          <c:showVal val="0"/>
          <c:showCatName val="0"/>
          <c:showSerName val="0"/>
          <c:showPercent val="0"/>
          <c:showBubbleSize val="0"/>
        </c:dLbls>
        <c:gapWidth val="219"/>
        <c:overlap val="-27"/>
        <c:axId val="1072334376"/>
        <c:axId val="1072333064"/>
      </c:barChart>
      <c:catAx>
        <c:axId val="1072334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072333064"/>
        <c:crosses val="autoZero"/>
        <c:auto val="1"/>
        <c:lblAlgn val="ctr"/>
        <c:lblOffset val="100"/>
        <c:noMultiLvlLbl val="0"/>
      </c:catAx>
      <c:valAx>
        <c:axId val="10723330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dirty="0"/>
                  <a:t>Count</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72334376"/>
        <c:crosses val="autoZero"/>
        <c:crossBetween val="between"/>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53447C-038E-4133-AE8A-0F78E2254176}" type="datetimeFigureOut">
              <a:rPr lang="en-US" smtClean="0"/>
              <a:t>2/21/2018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8C78E9-458C-47E6-AFCE-A7C59779076B}" type="slidenum">
              <a:rPr lang="en-US" smtClean="0"/>
              <a:t>‹#›</a:t>
            </a:fld>
            <a:endParaRPr lang="en-US"/>
          </a:p>
        </p:txBody>
      </p:sp>
    </p:spTree>
    <p:extLst>
      <p:ext uri="{BB962C8B-B14F-4D97-AF65-F5344CB8AC3E}">
        <p14:creationId xmlns:p14="http://schemas.microsoft.com/office/powerpoint/2010/main" val="196700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2/21/2018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2/21/2018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2/21/2018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2/21/2018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2/21/2018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2/21/2018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2/21/2018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160EA64-D806-43AC-9DF2-F8C432F32B4C}" type="datetimeFigureOut">
              <a:rPr lang="en-US" dirty="0"/>
              <a:t>2/21/2018</a:t>
            </a:fld>
            <a:endParaRPr lang="en-US" dirty="0"/>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1160EA64-D806-43AC-9DF2-F8C432F32B4C}" type="datetimeFigureOut">
              <a:rPr lang="en-US" dirty="0"/>
              <a:pPr/>
              <a:t>2/21/2018</a:t>
            </a:fld>
            <a:endParaRPr lang="en-US" dirty="0"/>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2/21/2018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2/21/2018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2/21/2018</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866E0-A77A-4F43-B957-0751D50EF9F6}"/>
              </a:ext>
            </a:extLst>
          </p:cNvPr>
          <p:cNvSpPr>
            <a:spLocks noGrp="1"/>
          </p:cNvSpPr>
          <p:nvPr>
            <p:ph type="ctrTitle"/>
          </p:nvPr>
        </p:nvSpPr>
        <p:spPr/>
        <p:txBody>
          <a:bodyPr/>
          <a:lstStyle/>
          <a:p>
            <a:r>
              <a:rPr lang="en-US" dirty="0"/>
              <a:t>CORHA Assessment Results</a:t>
            </a:r>
          </a:p>
        </p:txBody>
      </p:sp>
      <p:sp>
        <p:nvSpPr>
          <p:cNvPr id="3" name="Subtitle 2">
            <a:extLst>
              <a:ext uri="{FF2B5EF4-FFF2-40B4-BE49-F238E27FC236}">
                <a16:creationId xmlns:a16="http://schemas.microsoft.com/office/drawing/2014/main" id="{E0BFA3F7-1990-4144-A143-D263C25ED500}"/>
              </a:ext>
            </a:extLst>
          </p:cNvPr>
          <p:cNvSpPr>
            <a:spLocks noGrp="1"/>
          </p:cNvSpPr>
          <p:nvPr>
            <p:ph type="subTitle" idx="1"/>
          </p:nvPr>
        </p:nvSpPr>
        <p:spPr/>
        <p:txBody>
          <a:bodyPr/>
          <a:lstStyle/>
          <a:p>
            <a:r>
              <a:rPr lang="en-US" dirty="0"/>
              <a:t>Assessment of HAI/AR Outbreak Detection, Investigation, and Response Tools and Resources - PH</a:t>
            </a:r>
          </a:p>
        </p:txBody>
      </p:sp>
    </p:spTree>
    <p:extLst>
      <p:ext uri="{BB962C8B-B14F-4D97-AF65-F5344CB8AC3E}">
        <p14:creationId xmlns:p14="http://schemas.microsoft.com/office/powerpoint/2010/main" val="2106548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DEBCA-C2BB-43E9-BB2C-22861B740A68}"/>
              </a:ext>
            </a:extLst>
          </p:cNvPr>
          <p:cNvSpPr>
            <a:spLocks noGrp="1"/>
          </p:cNvSpPr>
          <p:nvPr>
            <p:ph type="title"/>
          </p:nvPr>
        </p:nvSpPr>
        <p:spPr/>
        <p:txBody>
          <a:bodyPr/>
          <a:lstStyle/>
          <a:p>
            <a:r>
              <a:rPr lang="en-US" dirty="0"/>
              <a:t>Demographic Information</a:t>
            </a:r>
          </a:p>
        </p:txBody>
      </p:sp>
    </p:spTree>
    <p:extLst>
      <p:ext uri="{BB962C8B-B14F-4D97-AF65-F5344CB8AC3E}">
        <p14:creationId xmlns:p14="http://schemas.microsoft.com/office/powerpoint/2010/main" val="3229907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BE789D-66E0-4C5C-8DDC-CF4D7BF2180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C092F8-98E3-4599-A7BF-1B658CF1D3F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DB9845-E760-4680-8512-D045B20B5FEF}"/>
              </a:ext>
            </a:extLst>
          </p:cNvPr>
          <p:cNvSpPr>
            <a:spLocks noGrp="1"/>
          </p:cNvSpPr>
          <p:nvPr>
            <p:ph type="title"/>
          </p:nvPr>
        </p:nvSpPr>
        <p:spPr>
          <a:xfrm>
            <a:off x="643467" y="2681103"/>
            <a:ext cx="3363974" cy="1495794"/>
          </a:xfrm>
          <a:solidFill>
            <a:schemeClr val="tx2">
              <a:lumMod val="60000"/>
              <a:lumOff val="40000"/>
              <a:alpha val="15000"/>
            </a:schemeClr>
          </a:solidFill>
          <a:ln>
            <a:solidFill>
              <a:schemeClr val="bg1"/>
            </a:solidFill>
          </a:ln>
        </p:spPr>
        <p:txBody>
          <a:bodyPr wrap="square">
            <a:normAutofit/>
          </a:bodyPr>
          <a:lstStyle/>
          <a:p>
            <a:r>
              <a:rPr lang="en-US">
                <a:solidFill>
                  <a:schemeClr val="bg1"/>
                </a:solidFill>
              </a:rPr>
              <a:t>Work Setting</a:t>
            </a:r>
          </a:p>
        </p:txBody>
      </p:sp>
      <p:graphicFrame>
        <p:nvGraphicFramePr>
          <p:cNvPr id="4" name="Content Placeholder 3">
            <a:extLst>
              <a:ext uri="{FF2B5EF4-FFF2-40B4-BE49-F238E27FC236}">
                <a16:creationId xmlns:a16="http://schemas.microsoft.com/office/drawing/2014/main" id="{979554D9-12DB-4799-B65F-4502D8DAF03B}"/>
              </a:ext>
            </a:extLst>
          </p:cNvPr>
          <p:cNvGraphicFramePr>
            <a:graphicFrameLocks noGrp="1"/>
          </p:cNvGraphicFramePr>
          <p:nvPr>
            <p:ph idx="1"/>
            <p:extLst>
              <p:ext uri="{D42A27DB-BD31-4B8C-83A1-F6EECF244321}">
                <p14:modId xmlns:p14="http://schemas.microsoft.com/office/powerpoint/2010/main" val="2804849482"/>
              </p:ext>
            </p:extLst>
          </p:nvPr>
        </p:nvGraphicFramePr>
        <p:xfrm>
          <a:off x="4825093" y="236764"/>
          <a:ext cx="7258050" cy="64987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8992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BE789D-66E0-4C5C-8DDC-CF4D7BF2180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C092F8-98E3-4599-A7BF-1B658CF1D3F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C4F6AC-06C0-4F01-A984-17659EF99D9A}"/>
              </a:ext>
            </a:extLst>
          </p:cNvPr>
          <p:cNvSpPr>
            <a:spLocks noGrp="1"/>
          </p:cNvSpPr>
          <p:nvPr>
            <p:ph type="title"/>
          </p:nvPr>
        </p:nvSpPr>
        <p:spPr>
          <a:xfrm>
            <a:off x="643467" y="2681103"/>
            <a:ext cx="3363974" cy="1495794"/>
          </a:xfrm>
          <a:solidFill>
            <a:schemeClr val="tx2">
              <a:lumMod val="60000"/>
              <a:lumOff val="40000"/>
              <a:alpha val="15000"/>
            </a:schemeClr>
          </a:solidFill>
          <a:ln>
            <a:solidFill>
              <a:schemeClr val="bg1"/>
            </a:solidFill>
          </a:ln>
        </p:spPr>
        <p:txBody>
          <a:bodyPr wrap="square">
            <a:normAutofit/>
          </a:bodyPr>
          <a:lstStyle/>
          <a:p>
            <a:r>
              <a:rPr lang="en-US" dirty="0">
                <a:solidFill>
                  <a:schemeClr val="bg1"/>
                </a:solidFill>
              </a:rPr>
              <a:t>Role in HAI Outbreaks</a:t>
            </a:r>
          </a:p>
        </p:txBody>
      </p:sp>
      <p:graphicFrame>
        <p:nvGraphicFramePr>
          <p:cNvPr id="7" name="Content Placeholder 3">
            <a:extLst>
              <a:ext uri="{FF2B5EF4-FFF2-40B4-BE49-F238E27FC236}">
                <a16:creationId xmlns:a16="http://schemas.microsoft.com/office/drawing/2014/main" id="{EAFA2C5B-938C-4BD2-ADD6-609EF343A99E}"/>
              </a:ext>
            </a:extLst>
          </p:cNvPr>
          <p:cNvGraphicFramePr>
            <a:graphicFrameLocks noGrp="1"/>
          </p:cNvGraphicFramePr>
          <p:nvPr>
            <p:ph idx="1"/>
            <p:extLst>
              <p:ext uri="{D42A27DB-BD31-4B8C-83A1-F6EECF244321}">
                <p14:modId xmlns:p14="http://schemas.microsoft.com/office/powerpoint/2010/main" val="1393812173"/>
              </p:ext>
            </p:extLst>
          </p:nvPr>
        </p:nvGraphicFramePr>
        <p:xfrm>
          <a:off x="5619622" y="965200"/>
          <a:ext cx="5607050" cy="4927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895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AAE3C-6263-4885-A050-5D5F45854D95}"/>
              </a:ext>
            </a:extLst>
          </p:cNvPr>
          <p:cNvSpPr>
            <a:spLocks noGrp="1"/>
          </p:cNvSpPr>
          <p:nvPr>
            <p:ph type="title"/>
          </p:nvPr>
        </p:nvSpPr>
        <p:spPr>
          <a:xfrm>
            <a:off x="2231136" y="964692"/>
            <a:ext cx="7729728" cy="1188720"/>
          </a:xfrm>
        </p:spPr>
        <p:txBody>
          <a:bodyPr>
            <a:normAutofit/>
          </a:bodyPr>
          <a:lstStyle/>
          <a:p>
            <a:r>
              <a:rPr lang="en-US"/>
              <a:t>Occupation</a:t>
            </a:r>
          </a:p>
        </p:txBody>
      </p:sp>
      <p:graphicFrame>
        <p:nvGraphicFramePr>
          <p:cNvPr id="7" name="Content Placeholder 3">
            <a:extLst>
              <a:ext uri="{FF2B5EF4-FFF2-40B4-BE49-F238E27FC236}">
                <a16:creationId xmlns:a16="http://schemas.microsoft.com/office/drawing/2014/main" id="{75AE5E6E-172D-4D31-9FFB-7BB64FFB96B0}"/>
              </a:ext>
            </a:extLst>
          </p:cNvPr>
          <p:cNvGraphicFramePr>
            <a:graphicFrameLocks noGrp="1"/>
          </p:cNvGraphicFramePr>
          <p:nvPr>
            <p:ph idx="1"/>
            <p:extLst>
              <p:ext uri="{D42A27DB-BD31-4B8C-83A1-F6EECF244321}">
                <p14:modId xmlns:p14="http://schemas.microsoft.com/office/powerpoint/2010/main" val="854956429"/>
              </p:ext>
            </p:extLst>
          </p:nvPr>
        </p:nvGraphicFramePr>
        <p:xfrm>
          <a:off x="946984" y="2638424"/>
          <a:ext cx="10177699" cy="3762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1847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BE2D-36BB-45DD-A718-64FDDCAA3CB8}"/>
              </a:ext>
            </a:extLst>
          </p:cNvPr>
          <p:cNvSpPr>
            <a:spLocks noGrp="1"/>
          </p:cNvSpPr>
          <p:nvPr>
            <p:ph type="title"/>
          </p:nvPr>
        </p:nvSpPr>
        <p:spPr/>
        <p:txBody>
          <a:bodyPr/>
          <a:lstStyle/>
          <a:p>
            <a:r>
              <a:rPr lang="en-US" dirty="0"/>
              <a:t>Occupation - Other</a:t>
            </a:r>
          </a:p>
        </p:txBody>
      </p:sp>
      <p:sp>
        <p:nvSpPr>
          <p:cNvPr id="3" name="Content Placeholder 2">
            <a:extLst>
              <a:ext uri="{FF2B5EF4-FFF2-40B4-BE49-F238E27FC236}">
                <a16:creationId xmlns:a16="http://schemas.microsoft.com/office/drawing/2014/main" id="{183026E6-F1DE-4CC9-AAAB-1197A230CA1E}"/>
              </a:ext>
            </a:extLst>
          </p:cNvPr>
          <p:cNvSpPr>
            <a:spLocks noGrp="1"/>
          </p:cNvSpPr>
          <p:nvPr>
            <p:ph sz="half" idx="1"/>
          </p:nvPr>
        </p:nvSpPr>
        <p:spPr/>
        <p:txBody>
          <a:bodyPr>
            <a:normAutofit/>
          </a:bodyPr>
          <a:lstStyle/>
          <a:p>
            <a:r>
              <a:rPr lang="en-US" dirty="0"/>
              <a:t>Nurse</a:t>
            </a:r>
          </a:p>
          <a:p>
            <a:r>
              <a:rPr lang="en-US" dirty="0"/>
              <a:t>HAI Response Team Coordinator</a:t>
            </a:r>
          </a:p>
          <a:p>
            <a:r>
              <a:rPr lang="en-US" dirty="0"/>
              <a:t>Registered Nurse</a:t>
            </a:r>
          </a:p>
          <a:p>
            <a:r>
              <a:rPr lang="en-US" dirty="0"/>
              <a:t>Assistant Director</a:t>
            </a:r>
          </a:p>
          <a:p>
            <a:r>
              <a:rPr lang="en-US" dirty="0"/>
              <a:t>Antimicrobial Stewardship Coordinator</a:t>
            </a:r>
          </a:p>
          <a:p>
            <a:r>
              <a:rPr lang="en-US" dirty="0"/>
              <a:t>AR Prevention Program Director</a:t>
            </a:r>
          </a:p>
          <a:p>
            <a:r>
              <a:rPr lang="en-US" dirty="0"/>
              <a:t>Public health nurse</a:t>
            </a:r>
          </a:p>
          <a:p>
            <a:endParaRPr lang="en-US" dirty="0"/>
          </a:p>
        </p:txBody>
      </p:sp>
      <p:sp>
        <p:nvSpPr>
          <p:cNvPr id="4" name="Content Placeholder 3">
            <a:extLst>
              <a:ext uri="{FF2B5EF4-FFF2-40B4-BE49-F238E27FC236}">
                <a16:creationId xmlns:a16="http://schemas.microsoft.com/office/drawing/2014/main" id="{4E2CACE7-BEFE-4DDE-8F52-C869BCFD7D89}"/>
              </a:ext>
            </a:extLst>
          </p:cNvPr>
          <p:cNvSpPr>
            <a:spLocks noGrp="1"/>
          </p:cNvSpPr>
          <p:nvPr>
            <p:ph sz="half" idx="2"/>
          </p:nvPr>
        </p:nvSpPr>
        <p:spPr/>
        <p:txBody>
          <a:bodyPr>
            <a:normAutofit/>
          </a:bodyPr>
          <a:lstStyle/>
          <a:p>
            <a:r>
              <a:rPr lang="en-US" dirty="0"/>
              <a:t>Consultant</a:t>
            </a:r>
          </a:p>
          <a:p>
            <a:r>
              <a:rPr lang="en-US" dirty="0"/>
              <a:t>AR Coordinator</a:t>
            </a:r>
          </a:p>
          <a:p>
            <a:r>
              <a:rPr lang="en-US" dirty="0"/>
              <a:t>Chief of Epidemiology Section state level</a:t>
            </a:r>
          </a:p>
          <a:p>
            <a:r>
              <a:rPr lang="en-US" dirty="0"/>
              <a:t>HAI Program Manager, Medical Epidemiologist</a:t>
            </a:r>
          </a:p>
          <a:p>
            <a:r>
              <a:rPr lang="en-US" dirty="0"/>
              <a:t>Antimicrobial Resistance Coordinator</a:t>
            </a:r>
          </a:p>
          <a:p>
            <a:r>
              <a:rPr lang="en-US" dirty="0"/>
              <a:t>Nurse Consultant II</a:t>
            </a:r>
          </a:p>
          <a:p>
            <a:endParaRPr lang="en-US" dirty="0"/>
          </a:p>
        </p:txBody>
      </p:sp>
    </p:spTree>
    <p:extLst>
      <p:ext uri="{BB962C8B-B14F-4D97-AF65-F5344CB8AC3E}">
        <p14:creationId xmlns:p14="http://schemas.microsoft.com/office/powerpoint/2010/main" val="2372749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BE789D-66E0-4C5C-8DDC-CF4D7BF2180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C092F8-98E3-4599-A7BF-1B658CF1D3F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427341-9078-48D1-B714-4D0B82E03470}"/>
              </a:ext>
            </a:extLst>
          </p:cNvPr>
          <p:cNvSpPr>
            <a:spLocks noGrp="1"/>
          </p:cNvSpPr>
          <p:nvPr>
            <p:ph type="title"/>
          </p:nvPr>
        </p:nvSpPr>
        <p:spPr>
          <a:xfrm>
            <a:off x="643467" y="2681103"/>
            <a:ext cx="3363974" cy="1495794"/>
          </a:xfrm>
          <a:solidFill>
            <a:schemeClr val="tx2">
              <a:lumMod val="60000"/>
              <a:lumOff val="40000"/>
              <a:alpha val="15000"/>
            </a:schemeClr>
          </a:solidFill>
          <a:ln>
            <a:solidFill>
              <a:schemeClr val="bg1"/>
            </a:solidFill>
          </a:ln>
        </p:spPr>
        <p:txBody>
          <a:bodyPr wrap="square">
            <a:normAutofit fontScale="90000"/>
          </a:bodyPr>
          <a:lstStyle/>
          <a:p>
            <a:r>
              <a:rPr lang="en-US" dirty="0">
                <a:solidFill>
                  <a:schemeClr val="bg1"/>
                </a:solidFill>
              </a:rPr>
              <a:t>Responsible for HAI Outbreaks</a:t>
            </a:r>
          </a:p>
        </p:txBody>
      </p:sp>
      <p:graphicFrame>
        <p:nvGraphicFramePr>
          <p:cNvPr id="7" name="Content Placeholder 3">
            <a:extLst>
              <a:ext uri="{FF2B5EF4-FFF2-40B4-BE49-F238E27FC236}">
                <a16:creationId xmlns:a16="http://schemas.microsoft.com/office/drawing/2014/main" id="{BF1CA385-6959-401B-8C7A-E977292BAF93}"/>
              </a:ext>
            </a:extLst>
          </p:cNvPr>
          <p:cNvGraphicFramePr>
            <a:graphicFrameLocks noGrp="1"/>
          </p:cNvGraphicFramePr>
          <p:nvPr>
            <p:ph idx="1"/>
            <p:extLst>
              <p:ext uri="{D42A27DB-BD31-4B8C-83A1-F6EECF244321}">
                <p14:modId xmlns:p14="http://schemas.microsoft.com/office/powerpoint/2010/main" val="4110538831"/>
              </p:ext>
            </p:extLst>
          </p:nvPr>
        </p:nvGraphicFramePr>
        <p:xfrm>
          <a:off x="5058077" y="356135"/>
          <a:ext cx="6490456" cy="61697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89341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159AB-C8D7-44B5-9D3D-74151818E82A}"/>
              </a:ext>
            </a:extLst>
          </p:cNvPr>
          <p:cNvSpPr>
            <a:spLocks noGrp="1"/>
          </p:cNvSpPr>
          <p:nvPr>
            <p:ph type="title"/>
          </p:nvPr>
        </p:nvSpPr>
        <p:spPr/>
        <p:txBody>
          <a:bodyPr/>
          <a:lstStyle/>
          <a:p>
            <a:r>
              <a:rPr lang="en-US" dirty="0"/>
              <a:t>Situation Dependent Explanations</a:t>
            </a:r>
          </a:p>
        </p:txBody>
      </p:sp>
      <p:sp>
        <p:nvSpPr>
          <p:cNvPr id="3" name="Content Placeholder 2">
            <a:extLst>
              <a:ext uri="{FF2B5EF4-FFF2-40B4-BE49-F238E27FC236}">
                <a16:creationId xmlns:a16="http://schemas.microsoft.com/office/drawing/2014/main" id="{86EB63C0-FBC0-441F-B37B-9D6A58D5B7B7}"/>
              </a:ext>
            </a:extLst>
          </p:cNvPr>
          <p:cNvSpPr>
            <a:spLocks noGrp="1"/>
          </p:cNvSpPr>
          <p:nvPr>
            <p:ph idx="1"/>
          </p:nvPr>
        </p:nvSpPr>
        <p:spPr>
          <a:xfrm>
            <a:off x="802105" y="2426287"/>
            <a:ext cx="10587790" cy="4219956"/>
          </a:xfrm>
        </p:spPr>
        <p:txBody>
          <a:bodyPr>
            <a:normAutofit/>
          </a:bodyPr>
          <a:lstStyle/>
          <a:p>
            <a:r>
              <a:rPr lang="en-US" sz="1600" dirty="0"/>
              <a:t>NHSN data and our hospital discharge data are not timely.  We are still figuring out how to integrate ESSENCE/Syndromic data into our program and our working with our syndromic surveillance epis on this. Syndromic surveillance would help us enhance timeliness. Timeliness is also an issue for our CRE work, since we are a home-rule state, we rely on the local health jurisdictions to report CRE and other concerning HAIs/MDROs to us first before we can act on the information. With regard to lack of access, in Washington we are still working on obtaining access to AU/AR data through NHSN. We have had approximately 15 hospitals confer rights to us, but that process was challenging since we do not have legislation in place to require that hospitals allow us to view their data. Additionally, our HAI laws only call for reporting of CLABSI, SSI, and CDI from hospitals. We do not have access to non-hospital data. Lastly, on access issues, our local health jurisdictions currently don't have access NHSN data in their respective jurisdictions. We are excited that CDC will be granting local health access to their hospital data in the imminent future. We still struggle with case definitions, specifically with NHSN, and work with hospitals to ensure that HAIs are classified correctly in NHSN. Infection Preventionists have found that it can be onerous to track NHSN case definitions in addition to their hospital infection counts. This is especially an issue in small, rural hospitals. Many of the bigger hospitals have data mining systems which helps to classify cases without increasing the workload on their IP staff. Data quality varies across the state so we, as the state resource, do our best to provide education and resources to help hospitals report into NHSN, but one of the issues we have prioritized is CDI testing. Based on our analysis it appears that hospitals are pre-empting classifying CDI cases as healthcare acquired by over testing.</a:t>
            </a:r>
          </a:p>
        </p:txBody>
      </p:sp>
    </p:spTree>
    <p:extLst>
      <p:ext uri="{BB962C8B-B14F-4D97-AF65-F5344CB8AC3E}">
        <p14:creationId xmlns:p14="http://schemas.microsoft.com/office/powerpoint/2010/main" val="176046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5B803-D082-4C42-88A8-2DAB6B9A9DF4}"/>
              </a:ext>
            </a:extLst>
          </p:cNvPr>
          <p:cNvSpPr>
            <a:spLocks noGrp="1"/>
          </p:cNvSpPr>
          <p:nvPr>
            <p:ph type="title"/>
          </p:nvPr>
        </p:nvSpPr>
        <p:spPr/>
        <p:txBody>
          <a:bodyPr/>
          <a:lstStyle/>
          <a:p>
            <a:r>
              <a:rPr lang="en-US" dirty="0"/>
              <a:t>Explanations Cont. </a:t>
            </a:r>
          </a:p>
        </p:txBody>
      </p:sp>
      <p:sp>
        <p:nvSpPr>
          <p:cNvPr id="3" name="Content Placeholder 2">
            <a:extLst>
              <a:ext uri="{FF2B5EF4-FFF2-40B4-BE49-F238E27FC236}">
                <a16:creationId xmlns:a16="http://schemas.microsoft.com/office/drawing/2014/main" id="{40918FA5-492C-40C9-96A6-6F188A95DA43}"/>
              </a:ext>
            </a:extLst>
          </p:cNvPr>
          <p:cNvSpPr>
            <a:spLocks noGrp="1"/>
          </p:cNvSpPr>
          <p:nvPr>
            <p:ph idx="1"/>
          </p:nvPr>
        </p:nvSpPr>
        <p:spPr/>
        <p:txBody>
          <a:bodyPr/>
          <a:lstStyle/>
          <a:p>
            <a:r>
              <a:rPr lang="en-US" dirty="0"/>
              <a:t>We are in preliminary discussions to begin exploring this, but have not yet determined which surveillance systems or software. We do currently have sufficient staffing to perform, although expertise would need to be developed.</a:t>
            </a:r>
          </a:p>
          <a:p>
            <a:r>
              <a:rPr lang="en-US" dirty="0"/>
              <a:t>Being a small state with limited resources and relatively low volumes of data, the time and resources it would take to develop robust, automated surveillance systems outweighs just manually monitoring, for now.</a:t>
            </a:r>
          </a:p>
        </p:txBody>
      </p:sp>
    </p:spTree>
    <p:extLst>
      <p:ext uri="{BB962C8B-B14F-4D97-AF65-F5344CB8AC3E}">
        <p14:creationId xmlns:p14="http://schemas.microsoft.com/office/powerpoint/2010/main" val="2080012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19BDA-1E73-42E1-8744-CF0F28B61816}"/>
              </a:ext>
            </a:extLst>
          </p:cNvPr>
          <p:cNvSpPr>
            <a:spLocks noGrp="1"/>
          </p:cNvSpPr>
          <p:nvPr>
            <p:ph type="title"/>
          </p:nvPr>
        </p:nvSpPr>
        <p:spPr/>
        <p:txBody>
          <a:bodyPr/>
          <a:lstStyle/>
          <a:p>
            <a:r>
              <a:rPr lang="en-US" dirty="0"/>
              <a:t>Assessment Results</a:t>
            </a:r>
          </a:p>
        </p:txBody>
      </p:sp>
    </p:spTree>
    <p:extLst>
      <p:ext uri="{BB962C8B-B14F-4D97-AF65-F5344CB8AC3E}">
        <p14:creationId xmlns:p14="http://schemas.microsoft.com/office/powerpoint/2010/main" val="220185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D6F0A31-5407-4EFA-9DFA-67E94268296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623BE-18DC-42E4-B408-630EBBCB8283}"/>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dirty="0">
                <a:solidFill>
                  <a:srgbClr val="262626"/>
                </a:solidFill>
              </a:rPr>
              <a:t>Software or Tools</a:t>
            </a:r>
          </a:p>
        </p:txBody>
      </p:sp>
      <p:graphicFrame>
        <p:nvGraphicFramePr>
          <p:cNvPr id="13" name="Chart 12">
            <a:extLst>
              <a:ext uri="{FF2B5EF4-FFF2-40B4-BE49-F238E27FC236}">
                <a16:creationId xmlns:a16="http://schemas.microsoft.com/office/drawing/2014/main" id="{68A11239-2AF4-4567-A7DC-8DEAC4825D97}"/>
              </a:ext>
            </a:extLst>
          </p:cNvPr>
          <p:cNvGraphicFramePr>
            <a:graphicFrameLocks/>
          </p:cNvGraphicFramePr>
          <p:nvPr>
            <p:extLst>
              <p:ext uri="{D42A27DB-BD31-4B8C-83A1-F6EECF244321}">
                <p14:modId xmlns:p14="http://schemas.microsoft.com/office/powerpoint/2010/main" val="352683519"/>
              </p:ext>
            </p:extLst>
          </p:nvPr>
        </p:nvGraphicFramePr>
        <p:xfrm>
          <a:off x="5294376" y="640080"/>
          <a:ext cx="6257544" cy="526313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30D2B6CA-4F58-47E7-BCF9-BF45A1C0D9B1}"/>
              </a:ext>
            </a:extLst>
          </p:cNvPr>
          <p:cNvSpPr txBox="1"/>
          <p:nvPr/>
        </p:nvSpPr>
        <p:spPr>
          <a:xfrm>
            <a:off x="804672" y="4032664"/>
            <a:ext cx="3008701" cy="1747157"/>
          </a:xfrm>
          <a:prstGeom prst="rect">
            <a:avLst/>
          </a:prstGeom>
          <a:noFill/>
        </p:spPr>
        <p:txBody>
          <a:bodyPr wrap="square" rtlCol="0">
            <a:spAutoFit/>
          </a:bodyPr>
          <a:lstStyle/>
          <a:p>
            <a:pPr algn="ctr"/>
            <a:r>
              <a:rPr lang="en-US" dirty="0"/>
              <a:t>What software or tools has your health department used to identify potential clusters or outbreaks of HAI/AR pathogens using existing data-sources? </a:t>
            </a:r>
          </a:p>
        </p:txBody>
      </p:sp>
    </p:spTree>
    <p:extLst>
      <p:ext uri="{BB962C8B-B14F-4D97-AF65-F5344CB8AC3E}">
        <p14:creationId xmlns:p14="http://schemas.microsoft.com/office/powerpoint/2010/main" val="1365893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2C7481B-4479-4930-ACBC-33F723CEAB9F}"/>
              </a:ext>
            </a:extLst>
          </p:cNvPr>
          <p:cNvSpPr txBox="1"/>
          <p:nvPr/>
        </p:nvSpPr>
        <p:spPr>
          <a:xfrm>
            <a:off x="2430236" y="830817"/>
            <a:ext cx="5796645" cy="369332"/>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Software or Tool Utilization by HD Type </a:t>
            </a:r>
          </a:p>
        </p:txBody>
      </p:sp>
      <p:graphicFrame>
        <p:nvGraphicFramePr>
          <p:cNvPr id="6" name="Table 5">
            <a:extLst>
              <a:ext uri="{FF2B5EF4-FFF2-40B4-BE49-F238E27FC236}">
                <a16:creationId xmlns:a16="http://schemas.microsoft.com/office/drawing/2014/main" id="{6919847D-6DCE-418C-9DA6-2BF220BCFAC4}"/>
              </a:ext>
            </a:extLst>
          </p:cNvPr>
          <p:cNvGraphicFramePr>
            <a:graphicFrameLocks noGrp="1"/>
          </p:cNvGraphicFramePr>
          <p:nvPr>
            <p:extLst>
              <p:ext uri="{D42A27DB-BD31-4B8C-83A1-F6EECF244321}">
                <p14:modId xmlns:p14="http://schemas.microsoft.com/office/powerpoint/2010/main" val="1374315829"/>
              </p:ext>
            </p:extLst>
          </p:nvPr>
        </p:nvGraphicFramePr>
        <p:xfrm>
          <a:off x="2430236" y="1200149"/>
          <a:ext cx="7331527" cy="4139293"/>
        </p:xfrm>
        <a:graphic>
          <a:graphicData uri="http://schemas.openxmlformats.org/drawingml/2006/table">
            <a:tbl>
              <a:tblPr firstRow="1" firstCol="1" bandRow="1">
                <a:tableStyleId>{5C22544A-7EE6-4342-B048-85BDC9FD1C3A}</a:tableStyleId>
              </a:tblPr>
              <a:tblGrid>
                <a:gridCol w="718663">
                  <a:extLst>
                    <a:ext uri="{9D8B030D-6E8A-4147-A177-3AD203B41FA5}">
                      <a16:colId xmlns:a16="http://schemas.microsoft.com/office/drawing/2014/main" val="1567227519"/>
                    </a:ext>
                  </a:extLst>
                </a:gridCol>
                <a:gridCol w="1347599">
                  <a:extLst>
                    <a:ext uri="{9D8B030D-6E8A-4147-A177-3AD203B41FA5}">
                      <a16:colId xmlns:a16="http://schemas.microsoft.com/office/drawing/2014/main" val="3869594215"/>
                    </a:ext>
                  </a:extLst>
                </a:gridCol>
                <a:gridCol w="1313847">
                  <a:extLst>
                    <a:ext uri="{9D8B030D-6E8A-4147-A177-3AD203B41FA5}">
                      <a16:colId xmlns:a16="http://schemas.microsoft.com/office/drawing/2014/main" val="322981965"/>
                    </a:ext>
                  </a:extLst>
                </a:gridCol>
                <a:gridCol w="1392875">
                  <a:extLst>
                    <a:ext uri="{9D8B030D-6E8A-4147-A177-3AD203B41FA5}">
                      <a16:colId xmlns:a16="http://schemas.microsoft.com/office/drawing/2014/main" val="3702867262"/>
                    </a:ext>
                  </a:extLst>
                </a:gridCol>
                <a:gridCol w="1857167">
                  <a:extLst>
                    <a:ext uri="{9D8B030D-6E8A-4147-A177-3AD203B41FA5}">
                      <a16:colId xmlns:a16="http://schemas.microsoft.com/office/drawing/2014/main" val="3826680436"/>
                    </a:ext>
                  </a:extLst>
                </a:gridCol>
                <a:gridCol w="701376">
                  <a:extLst>
                    <a:ext uri="{9D8B030D-6E8A-4147-A177-3AD203B41FA5}">
                      <a16:colId xmlns:a16="http://schemas.microsoft.com/office/drawing/2014/main" val="1276309694"/>
                    </a:ext>
                  </a:extLst>
                </a:gridCol>
              </a:tblGrid>
              <a:tr h="641219">
                <a:tc>
                  <a:txBody>
                    <a:bodyPr/>
                    <a:lstStyle/>
                    <a:p>
                      <a:pPr algn="l" fontAlgn="b"/>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4247" marR="4247" marT="4247" marB="0" anchor="b"/>
                </a:tc>
                <a:tc>
                  <a:txBody>
                    <a:bodyPr/>
                    <a:lstStyle/>
                    <a:p>
                      <a:pPr algn="l" rtl="0" fontAlgn="ctr"/>
                      <a:r>
                        <a:rPr lang="en-US" sz="1400" u="none" strike="noStrike" dirty="0">
                          <a:effectLst/>
                        </a:rPr>
                        <a:t>State Health Department</a:t>
                      </a:r>
                      <a:endParaRPr lang="en-US" sz="1400" b="1" i="0" u="none" strike="noStrike" dirty="0">
                        <a:solidFill>
                          <a:srgbClr val="FFFFFF"/>
                        </a:solidFill>
                        <a:effectLst/>
                        <a:latin typeface="Calibri" panose="020F0502020204030204" pitchFamily="34" charset="0"/>
                      </a:endParaRPr>
                    </a:p>
                  </a:txBody>
                  <a:tcPr marL="4247" marR="4247" marT="4247" marB="0" anchor="ctr"/>
                </a:tc>
                <a:tc>
                  <a:txBody>
                    <a:bodyPr/>
                    <a:lstStyle/>
                    <a:p>
                      <a:pPr algn="l" rtl="0" fontAlgn="ctr"/>
                      <a:r>
                        <a:rPr lang="en-US" sz="1400" u="none" strike="noStrike">
                          <a:effectLst/>
                        </a:rPr>
                        <a:t>Local Health Department</a:t>
                      </a:r>
                      <a:endParaRPr lang="en-US" sz="1400" b="1" i="0" u="none" strike="noStrike">
                        <a:solidFill>
                          <a:srgbClr val="FFFFFF"/>
                        </a:solidFill>
                        <a:effectLst/>
                        <a:latin typeface="Calibri" panose="020F0502020204030204" pitchFamily="34" charset="0"/>
                      </a:endParaRPr>
                    </a:p>
                  </a:txBody>
                  <a:tcPr marL="4247" marR="4247" marT="4247" marB="0" anchor="ctr"/>
                </a:tc>
                <a:tc>
                  <a:txBody>
                    <a:bodyPr/>
                    <a:lstStyle/>
                    <a:p>
                      <a:pPr algn="l" rtl="0" fontAlgn="ctr"/>
                      <a:r>
                        <a:rPr lang="en-US" sz="1400" u="none" strike="noStrike">
                          <a:effectLst/>
                        </a:rPr>
                        <a:t>Urban Health Department</a:t>
                      </a:r>
                      <a:endParaRPr lang="en-US" sz="1400" b="1" i="0" u="none" strike="noStrike">
                        <a:solidFill>
                          <a:srgbClr val="FFFFFF"/>
                        </a:solidFill>
                        <a:effectLst/>
                        <a:latin typeface="Calibri" panose="020F0502020204030204" pitchFamily="34" charset="0"/>
                      </a:endParaRPr>
                    </a:p>
                  </a:txBody>
                  <a:tcPr marL="4247" marR="4247" marT="4247" marB="0" anchor="ctr"/>
                </a:tc>
                <a:tc>
                  <a:txBody>
                    <a:bodyPr/>
                    <a:lstStyle/>
                    <a:p>
                      <a:pPr algn="l" rtl="0" fontAlgn="ctr"/>
                      <a:r>
                        <a:rPr lang="en-US" sz="1400" u="none" strike="noStrike" dirty="0">
                          <a:effectLst/>
                        </a:rPr>
                        <a:t>District/Regional Health Department</a:t>
                      </a:r>
                      <a:endParaRPr lang="en-US" sz="1400" b="1" i="0" u="none" strike="noStrike" dirty="0">
                        <a:solidFill>
                          <a:srgbClr val="FFFFFF"/>
                        </a:solidFill>
                        <a:effectLst/>
                        <a:latin typeface="Calibri" panose="020F0502020204030204" pitchFamily="34" charset="0"/>
                      </a:endParaRPr>
                    </a:p>
                  </a:txBody>
                  <a:tcPr marL="4247" marR="4247" marT="4247" marB="0" anchor="ctr"/>
                </a:tc>
                <a:tc>
                  <a:txBody>
                    <a:bodyPr/>
                    <a:lstStyle/>
                    <a:p>
                      <a:pPr algn="ctr" rtl="0" fontAlgn="ctr"/>
                      <a:r>
                        <a:rPr lang="en-US" sz="1400" u="none" strike="noStrike" dirty="0">
                          <a:effectLst/>
                        </a:rPr>
                        <a:t>Total</a:t>
                      </a:r>
                      <a:endParaRPr lang="en-US" sz="1400" b="1" i="0" u="none" strike="noStrike" dirty="0">
                        <a:solidFill>
                          <a:srgbClr val="FFFFFF"/>
                        </a:solidFill>
                        <a:effectLst/>
                        <a:latin typeface="Calibri" panose="020F0502020204030204" pitchFamily="34" charset="0"/>
                      </a:endParaRPr>
                    </a:p>
                  </a:txBody>
                  <a:tcPr marL="4247" marR="4247" marT="4247" marB="0" anchor="ctr"/>
                </a:tc>
                <a:extLst>
                  <a:ext uri="{0D108BD9-81ED-4DB2-BD59-A6C34878D82A}">
                    <a16:rowId xmlns:a16="http://schemas.microsoft.com/office/drawing/2014/main" val="707136189"/>
                  </a:ext>
                </a:extLst>
              </a:tr>
              <a:tr h="691566">
                <a:tc>
                  <a:txBody>
                    <a:bodyPr/>
                    <a:lstStyle/>
                    <a:p>
                      <a:pPr algn="l" rtl="0" fontAlgn="ctr"/>
                      <a:r>
                        <a:rPr lang="en-US" sz="1050" u="none" strike="noStrike">
                          <a:effectLst/>
                        </a:rPr>
                        <a:t>SATScan</a:t>
                      </a:r>
                      <a:endParaRPr lang="en-US" sz="1050" b="1" i="0" u="none" strike="noStrike">
                        <a:solidFill>
                          <a:srgbClr val="FFFFFF"/>
                        </a:solidFill>
                        <a:effectLst/>
                        <a:latin typeface="Gill Sans MT" panose="020B0502020104020203" pitchFamily="34" charset="0"/>
                      </a:endParaRPr>
                    </a:p>
                  </a:txBody>
                  <a:tcPr marL="4247" marR="4247" marT="4247" marB="0" anchor="ctr"/>
                </a:tc>
                <a:tc>
                  <a:txBody>
                    <a:bodyPr/>
                    <a:lstStyle/>
                    <a:p>
                      <a:pPr algn="ctr" fontAlgn="b"/>
                      <a:r>
                        <a:rPr lang="en-US" sz="1600" u="none" strike="noStrike" dirty="0">
                          <a:effectLst/>
                        </a:rPr>
                        <a:t>5</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5</a:t>
                      </a:r>
                      <a:endParaRPr lang="en-US" sz="1600" b="0" i="0" u="none" strike="noStrike" dirty="0">
                        <a:solidFill>
                          <a:srgbClr val="000000"/>
                        </a:solidFill>
                        <a:effectLst/>
                        <a:latin typeface="Calibri" panose="020F0502020204030204" pitchFamily="34" charset="0"/>
                      </a:endParaRPr>
                    </a:p>
                  </a:txBody>
                  <a:tcPr marL="4247" marR="4247" marT="4247" marB="0" anchor="ctr"/>
                </a:tc>
                <a:extLst>
                  <a:ext uri="{0D108BD9-81ED-4DB2-BD59-A6C34878D82A}">
                    <a16:rowId xmlns:a16="http://schemas.microsoft.com/office/drawing/2014/main" val="302725339"/>
                  </a:ext>
                </a:extLst>
              </a:tr>
              <a:tr h="698979">
                <a:tc>
                  <a:txBody>
                    <a:bodyPr/>
                    <a:lstStyle/>
                    <a:p>
                      <a:pPr algn="l" rtl="0" fontAlgn="ctr"/>
                      <a:r>
                        <a:rPr lang="en-US" sz="1050" u="none" strike="noStrike" dirty="0" err="1">
                          <a:effectLst/>
                        </a:rPr>
                        <a:t>WHONet</a:t>
                      </a:r>
                      <a:endParaRPr lang="en-US" sz="1050" b="1" i="0" u="none" strike="noStrike" dirty="0">
                        <a:solidFill>
                          <a:srgbClr val="FFFFFF"/>
                        </a:solidFill>
                        <a:effectLst/>
                        <a:latin typeface="Gill Sans MT" panose="020B0502020104020203" pitchFamily="34" charset="0"/>
                      </a:endParaRPr>
                    </a:p>
                  </a:txBody>
                  <a:tcPr marL="4247" marR="4247" marT="4247" marB="0" anchor="ctr"/>
                </a:tc>
                <a:tc>
                  <a:txBody>
                    <a:bodyPr/>
                    <a:lstStyle/>
                    <a:p>
                      <a:pPr algn="ctr" fontAlgn="b"/>
                      <a:r>
                        <a:rPr lang="en-US" sz="1600" u="none" strike="noStrike">
                          <a:effectLst/>
                        </a:rPr>
                        <a:t>3</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3</a:t>
                      </a:r>
                      <a:endParaRPr lang="en-US" sz="1600" b="0" i="0" u="none" strike="noStrike">
                        <a:solidFill>
                          <a:srgbClr val="000000"/>
                        </a:solidFill>
                        <a:effectLst/>
                        <a:latin typeface="Calibri" panose="020F0502020204030204" pitchFamily="34" charset="0"/>
                      </a:endParaRPr>
                    </a:p>
                  </a:txBody>
                  <a:tcPr marL="4247" marR="4247" marT="4247" marB="0" anchor="ctr"/>
                </a:tc>
                <a:extLst>
                  <a:ext uri="{0D108BD9-81ED-4DB2-BD59-A6C34878D82A}">
                    <a16:rowId xmlns:a16="http://schemas.microsoft.com/office/drawing/2014/main" val="3382230042"/>
                  </a:ext>
                </a:extLst>
              </a:tr>
              <a:tr h="357962">
                <a:tc>
                  <a:txBody>
                    <a:bodyPr/>
                    <a:lstStyle/>
                    <a:p>
                      <a:pPr algn="l" rtl="0" fontAlgn="ctr"/>
                      <a:r>
                        <a:rPr lang="en-US" sz="1050" u="none" strike="noStrike">
                          <a:effectLst/>
                        </a:rPr>
                        <a:t>SAS</a:t>
                      </a:r>
                      <a:endParaRPr lang="en-US" sz="1050" b="1" i="0" u="none" strike="noStrike">
                        <a:solidFill>
                          <a:srgbClr val="FFFFFF"/>
                        </a:solidFill>
                        <a:effectLst/>
                        <a:latin typeface="Gill Sans MT" panose="020B0502020104020203" pitchFamily="34" charset="0"/>
                      </a:endParaRPr>
                    </a:p>
                  </a:txBody>
                  <a:tcPr marL="4247" marR="4247" marT="4247" marB="0" anchor="ctr"/>
                </a:tc>
                <a:tc>
                  <a:txBody>
                    <a:bodyPr/>
                    <a:lstStyle/>
                    <a:p>
                      <a:pPr algn="ctr" fontAlgn="b"/>
                      <a:r>
                        <a:rPr lang="en-US" sz="1600" u="none" strike="noStrike">
                          <a:effectLst/>
                        </a:rPr>
                        <a:t>14</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16</a:t>
                      </a:r>
                      <a:endParaRPr lang="en-US" sz="1600" b="0" i="0" u="none" strike="noStrike" dirty="0">
                        <a:solidFill>
                          <a:srgbClr val="000000"/>
                        </a:solidFill>
                        <a:effectLst/>
                        <a:latin typeface="Calibri" panose="020F0502020204030204" pitchFamily="34" charset="0"/>
                      </a:endParaRPr>
                    </a:p>
                  </a:txBody>
                  <a:tcPr marL="4247" marR="4247" marT="4247" marB="0" anchor="ctr"/>
                </a:tc>
                <a:extLst>
                  <a:ext uri="{0D108BD9-81ED-4DB2-BD59-A6C34878D82A}">
                    <a16:rowId xmlns:a16="http://schemas.microsoft.com/office/drawing/2014/main" val="551359888"/>
                  </a:ext>
                </a:extLst>
              </a:tr>
              <a:tr h="357962">
                <a:tc>
                  <a:txBody>
                    <a:bodyPr/>
                    <a:lstStyle/>
                    <a:p>
                      <a:pPr algn="l" rtl="0" fontAlgn="ctr"/>
                      <a:r>
                        <a:rPr lang="en-US" sz="1050" u="none" strike="noStrike">
                          <a:effectLst/>
                        </a:rPr>
                        <a:t>R</a:t>
                      </a:r>
                      <a:endParaRPr lang="en-US" sz="1050" b="1" i="0" u="none" strike="noStrike">
                        <a:solidFill>
                          <a:srgbClr val="FFFFFF"/>
                        </a:solidFill>
                        <a:effectLst/>
                        <a:latin typeface="Gill Sans MT" panose="020B0502020104020203" pitchFamily="34" charset="0"/>
                      </a:endParaRPr>
                    </a:p>
                  </a:txBody>
                  <a:tcPr marL="4247" marR="4247" marT="4247" marB="0" anchor="ctr"/>
                </a:tc>
                <a:tc>
                  <a:txBody>
                    <a:bodyPr/>
                    <a:lstStyle/>
                    <a:p>
                      <a:pPr algn="ctr" fontAlgn="b"/>
                      <a:r>
                        <a:rPr lang="en-US" sz="1600" u="none" strike="noStrike">
                          <a:effectLst/>
                        </a:rPr>
                        <a:t>4</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5</a:t>
                      </a:r>
                      <a:endParaRPr lang="en-US" sz="1600" b="0" i="0" u="none" strike="noStrike">
                        <a:solidFill>
                          <a:srgbClr val="000000"/>
                        </a:solidFill>
                        <a:effectLst/>
                        <a:latin typeface="Calibri" panose="020F0502020204030204" pitchFamily="34" charset="0"/>
                      </a:endParaRPr>
                    </a:p>
                  </a:txBody>
                  <a:tcPr marL="4247" marR="4247" marT="4247" marB="0" anchor="ctr"/>
                </a:tc>
                <a:extLst>
                  <a:ext uri="{0D108BD9-81ED-4DB2-BD59-A6C34878D82A}">
                    <a16:rowId xmlns:a16="http://schemas.microsoft.com/office/drawing/2014/main" val="3655328287"/>
                  </a:ext>
                </a:extLst>
              </a:tr>
              <a:tr h="357962">
                <a:tc>
                  <a:txBody>
                    <a:bodyPr/>
                    <a:lstStyle/>
                    <a:p>
                      <a:pPr algn="l" rtl="0" fontAlgn="ctr"/>
                      <a:r>
                        <a:rPr lang="en-US" sz="1050" u="none" strike="noStrike">
                          <a:effectLst/>
                        </a:rPr>
                        <a:t>Essence</a:t>
                      </a:r>
                      <a:endParaRPr lang="en-US" sz="1050" b="1" i="0" u="none" strike="noStrike">
                        <a:solidFill>
                          <a:srgbClr val="FFFFFF"/>
                        </a:solidFill>
                        <a:effectLst/>
                        <a:latin typeface="Gill Sans MT" panose="020B0502020104020203" pitchFamily="34" charset="0"/>
                      </a:endParaRPr>
                    </a:p>
                  </a:txBody>
                  <a:tcPr marL="4247" marR="4247" marT="4247" marB="0" anchor="ctr"/>
                </a:tc>
                <a:tc>
                  <a:txBody>
                    <a:bodyPr/>
                    <a:lstStyle/>
                    <a:p>
                      <a:pPr algn="ctr" fontAlgn="b"/>
                      <a:r>
                        <a:rPr lang="en-US" sz="1600" u="none" strike="noStrike">
                          <a:effectLst/>
                        </a:rPr>
                        <a:t>8</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1</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9</a:t>
                      </a:r>
                      <a:endParaRPr lang="en-US" sz="1600" b="0" i="0" u="none" strike="noStrike">
                        <a:solidFill>
                          <a:srgbClr val="000000"/>
                        </a:solidFill>
                        <a:effectLst/>
                        <a:latin typeface="Calibri" panose="020F0502020204030204" pitchFamily="34" charset="0"/>
                      </a:endParaRPr>
                    </a:p>
                  </a:txBody>
                  <a:tcPr marL="4247" marR="4247" marT="4247" marB="0" anchor="ctr"/>
                </a:tc>
                <a:extLst>
                  <a:ext uri="{0D108BD9-81ED-4DB2-BD59-A6C34878D82A}">
                    <a16:rowId xmlns:a16="http://schemas.microsoft.com/office/drawing/2014/main" val="315981038"/>
                  </a:ext>
                </a:extLst>
              </a:tr>
              <a:tr h="357962">
                <a:tc>
                  <a:txBody>
                    <a:bodyPr/>
                    <a:lstStyle/>
                    <a:p>
                      <a:pPr algn="l" rtl="0" fontAlgn="ctr"/>
                      <a:r>
                        <a:rPr lang="en-US" sz="1050" u="none" strike="noStrike">
                          <a:effectLst/>
                        </a:rPr>
                        <a:t>Other</a:t>
                      </a:r>
                      <a:endParaRPr lang="en-US" sz="1050" b="1" i="0" u="none" strike="noStrike">
                        <a:solidFill>
                          <a:srgbClr val="FFFFFF"/>
                        </a:solidFill>
                        <a:effectLst/>
                        <a:latin typeface="Gill Sans MT" panose="020B0502020104020203" pitchFamily="34" charset="0"/>
                      </a:endParaRPr>
                    </a:p>
                  </a:txBody>
                  <a:tcPr marL="4247" marR="4247" marT="4247" marB="0" anchor="ctr"/>
                </a:tc>
                <a:tc>
                  <a:txBody>
                    <a:bodyPr/>
                    <a:lstStyle/>
                    <a:p>
                      <a:pPr algn="ctr" fontAlgn="b"/>
                      <a:r>
                        <a:rPr lang="en-US" sz="1600" u="none" strike="noStrike">
                          <a:effectLst/>
                        </a:rPr>
                        <a:t>14</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2</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0</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0</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16</a:t>
                      </a:r>
                      <a:endParaRPr lang="en-US" sz="1600" b="0" i="0" u="none" strike="noStrike">
                        <a:solidFill>
                          <a:srgbClr val="000000"/>
                        </a:solidFill>
                        <a:effectLst/>
                        <a:latin typeface="Calibri" panose="020F0502020204030204" pitchFamily="34" charset="0"/>
                      </a:endParaRPr>
                    </a:p>
                  </a:txBody>
                  <a:tcPr marL="4247" marR="4247" marT="4247" marB="0" anchor="ctr"/>
                </a:tc>
                <a:extLst>
                  <a:ext uri="{0D108BD9-81ED-4DB2-BD59-A6C34878D82A}">
                    <a16:rowId xmlns:a16="http://schemas.microsoft.com/office/drawing/2014/main" val="1863362057"/>
                  </a:ext>
                </a:extLst>
              </a:tr>
              <a:tr h="357962">
                <a:tc>
                  <a:txBody>
                    <a:bodyPr/>
                    <a:lstStyle/>
                    <a:p>
                      <a:pPr algn="l" rtl="0" fontAlgn="ctr"/>
                      <a:r>
                        <a:rPr lang="en-US" sz="1050" u="none" strike="noStrike">
                          <a:effectLst/>
                        </a:rPr>
                        <a:t>None</a:t>
                      </a:r>
                      <a:endParaRPr lang="en-US" sz="1050" b="1" i="0" u="none" strike="noStrike">
                        <a:solidFill>
                          <a:srgbClr val="FFFFFF"/>
                        </a:solidFill>
                        <a:effectLst/>
                        <a:latin typeface="Gill Sans MT" panose="020B0502020104020203" pitchFamily="34" charset="0"/>
                      </a:endParaRPr>
                    </a:p>
                  </a:txBody>
                  <a:tcPr marL="4247" marR="4247" marT="4247" marB="0" anchor="ctr"/>
                </a:tc>
                <a:tc>
                  <a:txBody>
                    <a:bodyPr/>
                    <a:lstStyle/>
                    <a:p>
                      <a:pPr algn="ctr" fontAlgn="b"/>
                      <a:r>
                        <a:rPr lang="en-US" sz="1600" u="none" strike="noStrike">
                          <a:effectLst/>
                        </a:rPr>
                        <a:t>19</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a:effectLst/>
                        </a:rPr>
                        <a:t>7</a:t>
                      </a:r>
                      <a:endParaRPr lang="en-US" sz="1600" b="0" i="0" u="none" strike="noStrike">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2</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2</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31</a:t>
                      </a:r>
                      <a:endParaRPr lang="en-US" sz="1600" b="0" i="0" u="none" strike="noStrike" dirty="0">
                        <a:solidFill>
                          <a:srgbClr val="000000"/>
                        </a:solidFill>
                        <a:effectLst/>
                        <a:latin typeface="Calibri" panose="020F0502020204030204" pitchFamily="34" charset="0"/>
                      </a:endParaRPr>
                    </a:p>
                  </a:txBody>
                  <a:tcPr marL="4247" marR="4247" marT="4247" marB="0" anchor="ctr"/>
                </a:tc>
                <a:extLst>
                  <a:ext uri="{0D108BD9-81ED-4DB2-BD59-A6C34878D82A}">
                    <a16:rowId xmlns:a16="http://schemas.microsoft.com/office/drawing/2014/main" val="64773015"/>
                  </a:ext>
                </a:extLst>
              </a:tr>
              <a:tr h="317719">
                <a:tc>
                  <a:txBody>
                    <a:bodyPr/>
                    <a:lstStyle/>
                    <a:p>
                      <a:pPr algn="l" rtl="0" fontAlgn="ctr"/>
                      <a:r>
                        <a:rPr lang="en-US" sz="1050" u="none" strike="noStrike">
                          <a:effectLst/>
                        </a:rPr>
                        <a:t>Total</a:t>
                      </a:r>
                      <a:endParaRPr lang="en-US" sz="1050" b="1" i="0" u="none" strike="noStrike">
                        <a:solidFill>
                          <a:srgbClr val="FFFFFF"/>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47</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9</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3</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2</a:t>
                      </a:r>
                      <a:endParaRPr lang="en-US" sz="1600" b="0" i="0" u="none" strike="noStrike" dirty="0">
                        <a:solidFill>
                          <a:srgbClr val="000000"/>
                        </a:solidFill>
                        <a:effectLst/>
                        <a:latin typeface="Calibri" panose="020F0502020204030204" pitchFamily="34" charset="0"/>
                      </a:endParaRPr>
                    </a:p>
                  </a:txBody>
                  <a:tcPr marL="4247" marR="4247" marT="4247" marB="0" anchor="ctr"/>
                </a:tc>
                <a:tc>
                  <a:txBody>
                    <a:bodyPr/>
                    <a:lstStyle/>
                    <a:p>
                      <a:pPr algn="ctr" fontAlgn="b"/>
                      <a:r>
                        <a:rPr lang="en-US" sz="1600" u="none" strike="noStrike" dirty="0">
                          <a:effectLst/>
                        </a:rPr>
                        <a:t>62</a:t>
                      </a:r>
                      <a:endParaRPr lang="en-US" sz="1600" b="0" i="0" u="none" strike="noStrike" dirty="0">
                        <a:solidFill>
                          <a:srgbClr val="000000"/>
                        </a:solidFill>
                        <a:effectLst/>
                        <a:latin typeface="Calibri" panose="020F0502020204030204" pitchFamily="34" charset="0"/>
                      </a:endParaRPr>
                    </a:p>
                  </a:txBody>
                  <a:tcPr marL="4247" marR="4247" marT="4247" marB="0" anchor="ctr"/>
                </a:tc>
                <a:extLst>
                  <a:ext uri="{0D108BD9-81ED-4DB2-BD59-A6C34878D82A}">
                    <a16:rowId xmlns:a16="http://schemas.microsoft.com/office/drawing/2014/main" val="2574881601"/>
                  </a:ext>
                </a:extLst>
              </a:tr>
            </a:tbl>
          </a:graphicData>
        </a:graphic>
      </p:graphicFrame>
    </p:spTree>
    <p:extLst>
      <p:ext uri="{BB962C8B-B14F-4D97-AF65-F5344CB8AC3E}">
        <p14:creationId xmlns:p14="http://schemas.microsoft.com/office/powerpoint/2010/main" val="2153457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24304-800A-4792-B72F-5E11E61455E5}"/>
              </a:ext>
            </a:extLst>
          </p:cNvPr>
          <p:cNvSpPr>
            <a:spLocks noGrp="1"/>
          </p:cNvSpPr>
          <p:nvPr>
            <p:ph type="title"/>
          </p:nvPr>
        </p:nvSpPr>
        <p:spPr/>
        <p:txBody>
          <a:bodyPr/>
          <a:lstStyle/>
          <a:p>
            <a:r>
              <a:rPr lang="en-US" dirty="0"/>
              <a:t>Software or tools - other</a:t>
            </a:r>
          </a:p>
        </p:txBody>
      </p:sp>
      <p:sp>
        <p:nvSpPr>
          <p:cNvPr id="3" name="Content Placeholder 2">
            <a:extLst>
              <a:ext uri="{FF2B5EF4-FFF2-40B4-BE49-F238E27FC236}">
                <a16:creationId xmlns:a16="http://schemas.microsoft.com/office/drawing/2014/main" id="{8ADDF840-4A47-4402-9121-2306DA0BFB53}"/>
              </a:ext>
            </a:extLst>
          </p:cNvPr>
          <p:cNvSpPr>
            <a:spLocks noGrp="1"/>
          </p:cNvSpPr>
          <p:nvPr>
            <p:ph sz="half" idx="1"/>
          </p:nvPr>
        </p:nvSpPr>
        <p:spPr/>
        <p:txBody>
          <a:bodyPr>
            <a:normAutofit fontScale="77500" lnSpcReduction="20000"/>
          </a:bodyPr>
          <a:lstStyle/>
          <a:p>
            <a:r>
              <a:rPr lang="en-US" dirty="0"/>
              <a:t>NBS, </a:t>
            </a:r>
            <a:r>
              <a:rPr lang="en-US" dirty="0" err="1"/>
              <a:t>TxNHSN</a:t>
            </a:r>
            <a:r>
              <a:rPr lang="en-US" dirty="0"/>
              <a:t> (State Health Dept.)</a:t>
            </a:r>
          </a:p>
          <a:p>
            <a:r>
              <a:rPr lang="en-US" dirty="0"/>
              <a:t>Stata, started using Arc GIS (State Health Dept.)</a:t>
            </a:r>
          </a:p>
          <a:p>
            <a:r>
              <a:rPr lang="en-US" dirty="0" err="1"/>
              <a:t>REDCap</a:t>
            </a:r>
            <a:r>
              <a:rPr lang="en-US" dirty="0"/>
              <a:t> (State Health Dept.)</a:t>
            </a:r>
          </a:p>
          <a:p>
            <a:r>
              <a:rPr lang="en-US" dirty="0"/>
              <a:t>Excel (State Health Dept.)</a:t>
            </a:r>
          </a:p>
          <a:p>
            <a:r>
              <a:rPr lang="en-US" dirty="0"/>
              <a:t>California Reportable Disease Information Exchange (</a:t>
            </a:r>
            <a:r>
              <a:rPr lang="en-US" dirty="0" err="1"/>
              <a:t>CalREDIE</a:t>
            </a:r>
            <a:r>
              <a:rPr lang="en-US" dirty="0"/>
              <a:t>) (Local Health Dept.)</a:t>
            </a:r>
          </a:p>
          <a:p>
            <a:r>
              <a:rPr lang="en-US" dirty="0"/>
              <a:t>We are in the process of developing a more robust database for HAIs (State Health Dept.)</a:t>
            </a:r>
          </a:p>
          <a:p>
            <a:r>
              <a:rPr lang="en-US" dirty="0"/>
              <a:t>Access DB queries (State Health Dept.)</a:t>
            </a:r>
          </a:p>
          <a:p>
            <a:r>
              <a:rPr lang="en-US" dirty="0"/>
              <a:t>NHSN (State Health Dept.)</a:t>
            </a:r>
          </a:p>
          <a:p>
            <a:endParaRPr lang="en-US" dirty="0"/>
          </a:p>
        </p:txBody>
      </p:sp>
      <p:sp>
        <p:nvSpPr>
          <p:cNvPr id="4" name="Content Placeholder 3">
            <a:extLst>
              <a:ext uri="{FF2B5EF4-FFF2-40B4-BE49-F238E27FC236}">
                <a16:creationId xmlns:a16="http://schemas.microsoft.com/office/drawing/2014/main" id="{AE45BD69-ACC6-484E-BC48-3E43789E63B3}"/>
              </a:ext>
            </a:extLst>
          </p:cNvPr>
          <p:cNvSpPr>
            <a:spLocks noGrp="1"/>
          </p:cNvSpPr>
          <p:nvPr>
            <p:ph sz="half" idx="2"/>
          </p:nvPr>
        </p:nvSpPr>
        <p:spPr/>
        <p:txBody>
          <a:bodyPr>
            <a:normAutofit fontScale="77500" lnSpcReduction="20000"/>
          </a:bodyPr>
          <a:lstStyle/>
          <a:p>
            <a:r>
              <a:rPr lang="en-US" dirty="0"/>
              <a:t>Excel (State Health Dept.) </a:t>
            </a:r>
          </a:p>
          <a:p>
            <a:r>
              <a:rPr lang="en-US" dirty="0"/>
              <a:t>Merlin (State Health Dept.)</a:t>
            </a:r>
          </a:p>
          <a:p>
            <a:r>
              <a:rPr lang="en-US" dirty="0"/>
              <a:t>EPI Tracks (State Health Dept.)</a:t>
            </a:r>
          </a:p>
          <a:p>
            <a:r>
              <a:rPr lang="en-US" dirty="0"/>
              <a:t>We do not have access to NHSN.  We analyze PA-NEDSS Surveillance through an Aberration Detection SAS Program </a:t>
            </a:r>
          </a:p>
          <a:p>
            <a:r>
              <a:rPr lang="en-US" dirty="0"/>
              <a:t>UT-NEDDS (State Health Dept.)</a:t>
            </a:r>
          </a:p>
          <a:p>
            <a:r>
              <a:rPr lang="en-US" dirty="0"/>
              <a:t>WVEDSS (State Health Dept.)</a:t>
            </a:r>
          </a:p>
          <a:p>
            <a:r>
              <a:rPr lang="en-US" dirty="0"/>
              <a:t>Technically, none. I am working to implement cluster detection using </a:t>
            </a:r>
            <a:r>
              <a:rPr lang="en-US" dirty="0" err="1"/>
              <a:t>SATScan</a:t>
            </a:r>
            <a:r>
              <a:rPr lang="en-US" dirty="0"/>
              <a:t> and a SQL/SAS combination. (State Health Dept.)</a:t>
            </a:r>
          </a:p>
          <a:p>
            <a:r>
              <a:rPr lang="en-US" dirty="0"/>
              <a:t>NEDSS (State Health Dept.)</a:t>
            </a:r>
          </a:p>
          <a:p>
            <a:endParaRPr lang="en-US" dirty="0"/>
          </a:p>
        </p:txBody>
      </p:sp>
    </p:spTree>
    <p:extLst>
      <p:ext uri="{BB962C8B-B14F-4D97-AF65-F5344CB8AC3E}">
        <p14:creationId xmlns:p14="http://schemas.microsoft.com/office/powerpoint/2010/main" val="134585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5B0311A-09B7-423E-83B8-0B88EC96F6AF}"/>
              </a:ext>
            </a:extLst>
          </p:cNvPr>
          <p:cNvGraphicFramePr>
            <a:graphicFrameLocks noGrp="1"/>
          </p:cNvGraphicFramePr>
          <p:nvPr>
            <p:extLst>
              <p:ext uri="{D42A27DB-BD31-4B8C-83A1-F6EECF244321}">
                <p14:modId xmlns:p14="http://schemas.microsoft.com/office/powerpoint/2010/main" val="3707556740"/>
              </p:ext>
            </p:extLst>
          </p:nvPr>
        </p:nvGraphicFramePr>
        <p:xfrm>
          <a:off x="481691" y="1008659"/>
          <a:ext cx="7290709" cy="5130884"/>
        </p:xfrm>
        <a:graphic>
          <a:graphicData uri="http://schemas.openxmlformats.org/drawingml/2006/table">
            <a:tbl>
              <a:tblPr firstRow="1" firstCol="1" bandRow="1">
                <a:tableStyleId>{5C22544A-7EE6-4342-B048-85BDC9FD1C3A}</a:tableStyleId>
              </a:tblPr>
              <a:tblGrid>
                <a:gridCol w="2106388">
                  <a:extLst>
                    <a:ext uri="{9D8B030D-6E8A-4147-A177-3AD203B41FA5}">
                      <a16:colId xmlns:a16="http://schemas.microsoft.com/office/drawing/2014/main" val="1321588944"/>
                    </a:ext>
                  </a:extLst>
                </a:gridCol>
                <a:gridCol w="987878">
                  <a:extLst>
                    <a:ext uri="{9D8B030D-6E8A-4147-A177-3AD203B41FA5}">
                      <a16:colId xmlns:a16="http://schemas.microsoft.com/office/drawing/2014/main" val="3772257168"/>
                    </a:ext>
                  </a:extLst>
                </a:gridCol>
                <a:gridCol w="963386">
                  <a:extLst>
                    <a:ext uri="{9D8B030D-6E8A-4147-A177-3AD203B41FA5}">
                      <a16:colId xmlns:a16="http://schemas.microsoft.com/office/drawing/2014/main" val="2654041308"/>
                    </a:ext>
                  </a:extLst>
                </a:gridCol>
                <a:gridCol w="1045028">
                  <a:extLst>
                    <a:ext uri="{9D8B030D-6E8A-4147-A177-3AD203B41FA5}">
                      <a16:colId xmlns:a16="http://schemas.microsoft.com/office/drawing/2014/main" val="1726180386"/>
                    </a:ext>
                  </a:extLst>
                </a:gridCol>
                <a:gridCol w="1428750">
                  <a:extLst>
                    <a:ext uri="{9D8B030D-6E8A-4147-A177-3AD203B41FA5}">
                      <a16:colId xmlns:a16="http://schemas.microsoft.com/office/drawing/2014/main" val="3202559547"/>
                    </a:ext>
                  </a:extLst>
                </a:gridCol>
                <a:gridCol w="759279">
                  <a:extLst>
                    <a:ext uri="{9D8B030D-6E8A-4147-A177-3AD203B41FA5}">
                      <a16:colId xmlns:a16="http://schemas.microsoft.com/office/drawing/2014/main" val="3289822407"/>
                    </a:ext>
                  </a:extLst>
                </a:gridCol>
              </a:tblGrid>
              <a:tr h="456169">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nSpc>
                          <a:spcPct val="107000"/>
                        </a:lnSpc>
                        <a:spcBef>
                          <a:spcPts val="0"/>
                        </a:spcBef>
                        <a:spcAft>
                          <a:spcPts val="0"/>
                        </a:spcAft>
                      </a:pPr>
                      <a:r>
                        <a:rPr lang="en-US" sz="1100" dirty="0">
                          <a:effectLst/>
                        </a:rPr>
                        <a:t>State Health Department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nSpc>
                          <a:spcPct val="107000"/>
                        </a:lnSpc>
                        <a:spcBef>
                          <a:spcPts val="0"/>
                        </a:spcBef>
                        <a:spcAft>
                          <a:spcPts val="0"/>
                        </a:spcAft>
                      </a:pPr>
                      <a:r>
                        <a:rPr lang="en-US" sz="1100" dirty="0">
                          <a:effectLst/>
                          <a:latin typeface="+mj-lt"/>
                          <a:ea typeface="Calibri" panose="020F0502020204030204" pitchFamily="34" charset="0"/>
                          <a:cs typeface="Times New Roman" panose="02020603050405020304" pitchFamily="18" charset="0"/>
                        </a:rPr>
                        <a:t>Local Health </a:t>
                      </a:r>
                      <a:r>
                        <a:rPr lang="en-US" sz="1100" dirty="0">
                          <a:effectLst/>
                          <a:latin typeface="Gill Sans MT" panose="020B0502020104020203" pitchFamily="34" charset="0"/>
                          <a:ea typeface="Calibri" panose="020F0502020204030204" pitchFamily="34" charset="0"/>
                          <a:cs typeface="Times New Roman" panose="02020603050405020304" pitchFamily="18" charset="0"/>
                        </a:rPr>
                        <a:t>Department</a:t>
                      </a:r>
                    </a:p>
                  </a:txBody>
                  <a:tcPr marL="59294" marR="59294" marT="0" marB="0"/>
                </a:tc>
                <a:tc>
                  <a:txBody>
                    <a:bodyPr/>
                    <a:lstStyle/>
                    <a:p>
                      <a:pPr marL="0" marR="0">
                        <a:lnSpc>
                          <a:spcPct val="107000"/>
                        </a:lnSpc>
                        <a:spcBef>
                          <a:spcPts val="0"/>
                        </a:spcBef>
                        <a:spcAft>
                          <a:spcPts val="0"/>
                        </a:spcAft>
                      </a:pPr>
                      <a:r>
                        <a:rPr lang="en-US" sz="1100" dirty="0">
                          <a:effectLst/>
                        </a:rPr>
                        <a:t>Urban Health Department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nSpc>
                          <a:spcPct val="107000"/>
                        </a:lnSpc>
                        <a:spcBef>
                          <a:spcPts val="0"/>
                        </a:spcBef>
                        <a:spcAft>
                          <a:spcPts val="0"/>
                        </a:spcAft>
                      </a:pPr>
                      <a:r>
                        <a:rPr lang="en-US" sz="1100" dirty="0">
                          <a:effectLst/>
                        </a:rPr>
                        <a:t>District/Regional Health Department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Total</a:t>
                      </a:r>
                    </a:p>
                  </a:txBody>
                  <a:tcPr marL="59294" marR="59294" marT="0" marB="0"/>
                </a:tc>
                <a:extLst>
                  <a:ext uri="{0D108BD9-81ED-4DB2-BD59-A6C34878D82A}">
                    <a16:rowId xmlns:a16="http://schemas.microsoft.com/office/drawing/2014/main" val="677388016"/>
                  </a:ext>
                </a:extLst>
              </a:tr>
              <a:tr h="533328">
                <a:tc>
                  <a:txBody>
                    <a:bodyPr/>
                    <a:lstStyle/>
                    <a:p>
                      <a:pPr marL="0" marR="0">
                        <a:lnSpc>
                          <a:spcPct val="107000"/>
                        </a:lnSpc>
                        <a:spcBef>
                          <a:spcPts val="0"/>
                        </a:spcBef>
                        <a:spcAft>
                          <a:spcPts val="0"/>
                        </a:spcAft>
                      </a:pPr>
                      <a:r>
                        <a:rPr lang="en-US" sz="1100" dirty="0">
                          <a:effectLst/>
                        </a:rPr>
                        <a:t>NHSN </a:t>
                      </a:r>
                      <a:r>
                        <a:rPr lang="en-US" sz="1100" dirty="0" err="1">
                          <a:effectLst/>
                        </a:rPr>
                        <a:t>LabID</a:t>
                      </a:r>
                      <a:r>
                        <a:rPr lang="en-US" sz="1100" dirty="0">
                          <a:effectLst/>
                        </a:rPr>
                        <a:t> (CDI, MRSA, CRE, ESBL, VRE, MSSA)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gn="ctr">
                        <a:lnSpc>
                          <a:spcPct val="107000"/>
                        </a:lnSpc>
                        <a:spcBef>
                          <a:spcPts val="0"/>
                        </a:spcBef>
                        <a:spcAft>
                          <a:spcPts val="0"/>
                        </a:spcAft>
                      </a:pPr>
                      <a:r>
                        <a:rPr lang="en-US" sz="1400" dirty="0">
                          <a:effectLst/>
                        </a:rPr>
                        <a:t>12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14</a:t>
                      </a:r>
                    </a:p>
                  </a:txBody>
                  <a:tcPr marL="59294" marR="59294" marT="0" marB="0" anchor="ctr"/>
                </a:tc>
                <a:extLst>
                  <a:ext uri="{0D108BD9-81ED-4DB2-BD59-A6C34878D82A}">
                    <a16:rowId xmlns:a16="http://schemas.microsoft.com/office/drawing/2014/main" val="3107157088"/>
                  </a:ext>
                </a:extLst>
              </a:tr>
              <a:tr h="535326">
                <a:tc>
                  <a:txBody>
                    <a:bodyPr/>
                    <a:lstStyle/>
                    <a:p>
                      <a:pPr marL="0" marR="0">
                        <a:lnSpc>
                          <a:spcPct val="107000"/>
                        </a:lnSpc>
                        <a:spcBef>
                          <a:spcPts val="0"/>
                        </a:spcBef>
                        <a:spcAft>
                          <a:spcPts val="0"/>
                        </a:spcAft>
                      </a:pPr>
                      <a:r>
                        <a:rPr lang="en-US" sz="1100">
                          <a:effectLst/>
                        </a:rPr>
                        <a:t>NHSN HAIs (CLABSI, CAUTI, SSI, VAE, VAP)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gn="ctr">
                        <a:lnSpc>
                          <a:spcPct val="107000"/>
                        </a:lnSpc>
                        <a:spcBef>
                          <a:spcPts val="0"/>
                        </a:spcBef>
                        <a:spcAft>
                          <a:spcPts val="0"/>
                        </a:spcAft>
                      </a:pPr>
                      <a:r>
                        <a:rPr lang="en-US" sz="1400" dirty="0">
                          <a:effectLst/>
                        </a:rPr>
                        <a:t>14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15</a:t>
                      </a:r>
                    </a:p>
                  </a:txBody>
                  <a:tcPr marL="59294" marR="59294" marT="0" marB="0" anchor="ctr"/>
                </a:tc>
                <a:extLst>
                  <a:ext uri="{0D108BD9-81ED-4DB2-BD59-A6C34878D82A}">
                    <a16:rowId xmlns:a16="http://schemas.microsoft.com/office/drawing/2014/main" val="3129531233"/>
                  </a:ext>
                </a:extLst>
              </a:tr>
              <a:tr h="253701">
                <a:tc>
                  <a:txBody>
                    <a:bodyPr/>
                    <a:lstStyle/>
                    <a:p>
                      <a:pPr marL="0" marR="0">
                        <a:lnSpc>
                          <a:spcPct val="107000"/>
                        </a:lnSpc>
                        <a:spcBef>
                          <a:spcPts val="0"/>
                        </a:spcBef>
                        <a:spcAft>
                          <a:spcPts val="0"/>
                        </a:spcAft>
                      </a:pPr>
                      <a:r>
                        <a:rPr lang="en-US" sz="1100">
                          <a:effectLst/>
                        </a:rPr>
                        <a:t>NHSN Dialyss event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gn="ctr">
                        <a:lnSpc>
                          <a:spcPct val="107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a:t>
                      </a:r>
                    </a:p>
                  </a:txBody>
                  <a:tcPr marL="59294" marR="59294" marT="0" marB="0" anchor="ctr"/>
                </a:tc>
                <a:extLst>
                  <a:ext uri="{0D108BD9-81ED-4DB2-BD59-A6C34878D82A}">
                    <a16:rowId xmlns:a16="http://schemas.microsoft.com/office/drawing/2014/main" val="1820517249"/>
                  </a:ext>
                </a:extLst>
              </a:tr>
              <a:tr h="253701">
                <a:tc>
                  <a:txBody>
                    <a:bodyPr/>
                    <a:lstStyle/>
                    <a:p>
                      <a:pPr marL="0" marR="0">
                        <a:lnSpc>
                          <a:spcPct val="107000"/>
                        </a:lnSpc>
                        <a:spcBef>
                          <a:spcPts val="0"/>
                        </a:spcBef>
                        <a:spcAft>
                          <a:spcPts val="0"/>
                        </a:spcAft>
                      </a:pPr>
                      <a:r>
                        <a:rPr lang="en-US" sz="1100">
                          <a:effectLst/>
                        </a:rPr>
                        <a:t>NHSN AR module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gn="ctr">
                        <a:lnSpc>
                          <a:spcPct val="107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a:t>
                      </a:r>
                    </a:p>
                  </a:txBody>
                  <a:tcPr marL="59294" marR="59294" marT="0" marB="0" anchor="ctr"/>
                </a:tc>
                <a:extLst>
                  <a:ext uri="{0D108BD9-81ED-4DB2-BD59-A6C34878D82A}">
                    <a16:rowId xmlns:a16="http://schemas.microsoft.com/office/drawing/2014/main" val="461305263"/>
                  </a:ext>
                </a:extLst>
              </a:tr>
              <a:tr h="253701">
                <a:tc>
                  <a:txBody>
                    <a:bodyPr/>
                    <a:lstStyle/>
                    <a:p>
                      <a:pPr marL="0" marR="0">
                        <a:lnSpc>
                          <a:spcPct val="107000"/>
                        </a:lnSpc>
                        <a:spcBef>
                          <a:spcPts val="0"/>
                        </a:spcBef>
                        <a:spcAft>
                          <a:spcPts val="0"/>
                        </a:spcAft>
                      </a:pPr>
                      <a:r>
                        <a:rPr lang="en-US" sz="1100">
                          <a:effectLst/>
                        </a:rPr>
                        <a:t>NHSN AU module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gn="ctr">
                        <a:lnSpc>
                          <a:spcPct val="107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a:t>
                      </a:r>
                    </a:p>
                  </a:txBody>
                  <a:tcPr marL="59294" marR="59294" marT="0" marB="0" anchor="ctr"/>
                </a:tc>
                <a:extLst>
                  <a:ext uri="{0D108BD9-81ED-4DB2-BD59-A6C34878D82A}">
                    <a16:rowId xmlns:a16="http://schemas.microsoft.com/office/drawing/2014/main" val="3302626937"/>
                  </a:ext>
                </a:extLst>
              </a:tr>
              <a:tr h="689942">
                <a:tc>
                  <a:txBody>
                    <a:bodyPr/>
                    <a:lstStyle/>
                    <a:p>
                      <a:pPr marL="0" marR="0">
                        <a:lnSpc>
                          <a:spcPct val="107000"/>
                        </a:lnSpc>
                        <a:spcBef>
                          <a:spcPts val="0"/>
                        </a:spcBef>
                        <a:spcAft>
                          <a:spcPts val="0"/>
                        </a:spcAft>
                      </a:pPr>
                      <a:r>
                        <a:rPr lang="en-US" sz="1100">
                          <a:effectLst/>
                        </a:rPr>
                        <a:t>Communicable disease surveillance: CRE, VRE, other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gn="ctr">
                        <a:lnSpc>
                          <a:spcPct val="107000"/>
                        </a:lnSpc>
                        <a:spcBef>
                          <a:spcPts val="0"/>
                        </a:spcBef>
                        <a:spcAft>
                          <a:spcPts val="0"/>
                        </a:spcAft>
                      </a:pPr>
                      <a:r>
                        <a:rPr lang="en-US" sz="1400" dirty="0">
                          <a:effectLst/>
                        </a:rPr>
                        <a:t>22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26</a:t>
                      </a:r>
                    </a:p>
                  </a:txBody>
                  <a:tcPr marL="59294" marR="59294" marT="0" marB="0" anchor="ctr"/>
                </a:tc>
                <a:extLst>
                  <a:ext uri="{0D108BD9-81ED-4DB2-BD59-A6C34878D82A}">
                    <a16:rowId xmlns:a16="http://schemas.microsoft.com/office/drawing/2014/main" val="990107269"/>
                  </a:ext>
                </a:extLst>
              </a:tr>
              <a:tr h="481575">
                <a:tc>
                  <a:txBody>
                    <a:bodyPr/>
                    <a:lstStyle/>
                    <a:p>
                      <a:pPr marL="0" marR="0">
                        <a:lnSpc>
                          <a:spcPct val="107000"/>
                        </a:lnSpc>
                        <a:spcBef>
                          <a:spcPts val="0"/>
                        </a:spcBef>
                        <a:spcAft>
                          <a:spcPts val="0"/>
                        </a:spcAft>
                      </a:pPr>
                      <a:r>
                        <a:rPr lang="en-US" sz="1100">
                          <a:effectLst/>
                        </a:rPr>
                        <a:t>Communicable disease surveillance: HBV, HCV</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gn="ctr">
                        <a:lnSpc>
                          <a:spcPct val="107000"/>
                        </a:lnSpc>
                        <a:spcBef>
                          <a:spcPts val="0"/>
                        </a:spcBef>
                        <a:spcAft>
                          <a:spcPts val="0"/>
                        </a:spcAft>
                      </a:pPr>
                      <a:r>
                        <a:rPr lang="en-US" sz="1400" dirty="0">
                          <a:effectLst/>
                        </a:rPr>
                        <a:t>15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18</a:t>
                      </a:r>
                    </a:p>
                  </a:txBody>
                  <a:tcPr marL="59294" marR="59294" marT="0" marB="0" anchor="ctr"/>
                </a:tc>
                <a:extLst>
                  <a:ext uri="{0D108BD9-81ED-4DB2-BD59-A6C34878D82A}">
                    <a16:rowId xmlns:a16="http://schemas.microsoft.com/office/drawing/2014/main" val="252699926"/>
                  </a:ext>
                </a:extLst>
              </a:tr>
              <a:tr h="456169">
                <a:tc>
                  <a:txBody>
                    <a:bodyPr/>
                    <a:lstStyle/>
                    <a:p>
                      <a:pPr marL="0" marR="0">
                        <a:lnSpc>
                          <a:spcPct val="107000"/>
                        </a:lnSpc>
                        <a:spcBef>
                          <a:spcPts val="0"/>
                        </a:spcBef>
                        <a:spcAft>
                          <a:spcPts val="0"/>
                        </a:spcAft>
                      </a:pPr>
                      <a:r>
                        <a:rPr lang="en-US" sz="1100">
                          <a:effectLst/>
                        </a:rPr>
                        <a:t>Public Health Lab Information Systems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gn="ctr">
                        <a:lnSpc>
                          <a:spcPct val="107000"/>
                        </a:lnSpc>
                        <a:spcBef>
                          <a:spcPts val="0"/>
                        </a:spcBef>
                        <a:spcAft>
                          <a:spcPts val="0"/>
                        </a:spcAft>
                      </a:pPr>
                      <a:r>
                        <a:rPr lang="en-US" sz="1400" dirty="0">
                          <a:effectLst/>
                        </a:rPr>
                        <a:t>12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15</a:t>
                      </a:r>
                    </a:p>
                  </a:txBody>
                  <a:tcPr marL="59294" marR="59294" marT="0" marB="0" anchor="ctr"/>
                </a:tc>
                <a:extLst>
                  <a:ext uri="{0D108BD9-81ED-4DB2-BD59-A6C34878D82A}">
                    <a16:rowId xmlns:a16="http://schemas.microsoft.com/office/drawing/2014/main" val="2565533555"/>
                  </a:ext>
                </a:extLst>
              </a:tr>
              <a:tr h="456169">
                <a:tc>
                  <a:txBody>
                    <a:bodyPr/>
                    <a:lstStyle/>
                    <a:p>
                      <a:pPr marL="0" marR="0">
                        <a:lnSpc>
                          <a:spcPct val="107000"/>
                        </a:lnSpc>
                        <a:spcBef>
                          <a:spcPts val="0"/>
                        </a:spcBef>
                        <a:spcAft>
                          <a:spcPts val="0"/>
                        </a:spcAft>
                      </a:pPr>
                      <a:r>
                        <a:rPr lang="en-US" sz="1100">
                          <a:effectLst/>
                        </a:rPr>
                        <a:t>Syndromic Surveillance data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gn="ctr">
                        <a:lnSpc>
                          <a:spcPct val="107000"/>
                        </a:lnSpc>
                        <a:spcBef>
                          <a:spcPts val="0"/>
                        </a:spcBef>
                        <a:spcAft>
                          <a:spcPts val="0"/>
                        </a:spcAft>
                      </a:pPr>
                      <a:r>
                        <a:rPr lang="en-US" sz="1400" dirty="0">
                          <a:effectLst/>
                        </a:rPr>
                        <a:t>13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14</a:t>
                      </a:r>
                    </a:p>
                  </a:txBody>
                  <a:tcPr marL="59294" marR="59294" marT="0" marB="0" anchor="ctr"/>
                </a:tc>
                <a:extLst>
                  <a:ext uri="{0D108BD9-81ED-4DB2-BD59-A6C34878D82A}">
                    <a16:rowId xmlns:a16="http://schemas.microsoft.com/office/drawing/2014/main" val="2484765031"/>
                  </a:ext>
                </a:extLst>
              </a:tr>
              <a:tr h="253701">
                <a:tc>
                  <a:txBody>
                    <a:bodyPr/>
                    <a:lstStyle/>
                    <a:p>
                      <a:pPr marL="0" marR="0">
                        <a:lnSpc>
                          <a:spcPct val="107000"/>
                        </a:lnSpc>
                        <a:spcBef>
                          <a:spcPts val="0"/>
                        </a:spcBef>
                        <a:spcAft>
                          <a:spcPts val="0"/>
                        </a:spcAft>
                      </a:pPr>
                      <a:r>
                        <a:rPr lang="en-US" sz="1100">
                          <a:effectLst/>
                        </a:rPr>
                        <a:t>Other*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gn="ctr">
                        <a:lnSpc>
                          <a:spcPct val="107000"/>
                        </a:lnSpc>
                        <a:spcBef>
                          <a:spcPts val="0"/>
                        </a:spcBef>
                        <a:spcAft>
                          <a:spcPts val="0"/>
                        </a:spcAft>
                      </a:pPr>
                      <a:r>
                        <a:rPr lang="en-US" sz="1400" dirty="0">
                          <a:effectLst/>
                        </a:rPr>
                        <a:t>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0 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7</a:t>
                      </a:r>
                    </a:p>
                  </a:txBody>
                  <a:tcPr marL="59294" marR="59294" marT="0" marB="0" anchor="ctr"/>
                </a:tc>
                <a:extLst>
                  <a:ext uri="{0D108BD9-81ED-4DB2-BD59-A6C34878D82A}">
                    <a16:rowId xmlns:a16="http://schemas.microsoft.com/office/drawing/2014/main" val="59905401"/>
                  </a:ext>
                </a:extLst>
              </a:tr>
              <a:tr h="253701">
                <a:tc>
                  <a:txBody>
                    <a:bodyPr/>
                    <a:lstStyle/>
                    <a:p>
                      <a:pPr marL="0" marR="0">
                        <a:lnSpc>
                          <a:spcPct val="107000"/>
                        </a:lnSpc>
                        <a:spcBef>
                          <a:spcPts val="0"/>
                        </a:spcBef>
                        <a:spcAft>
                          <a:spcPts val="0"/>
                        </a:spcAft>
                      </a:pPr>
                      <a:r>
                        <a:rPr lang="en-US" sz="1100">
                          <a:effectLst/>
                        </a:rPr>
                        <a:t>None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gn="ctr">
                        <a:lnSpc>
                          <a:spcPct val="107000"/>
                        </a:lnSpc>
                        <a:spcBef>
                          <a:spcPts val="0"/>
                        </a:spcBef>
                        <a:spcAft>
                          <a:spcPts val="0"/>
                        </a:spcAft>
                      </a:pPr>
                      <a:r>
                        <a:rPr lang="en-US" sz="1400" dirty="0">
                          <a:effectLst/>
                        </a:rPr>
                        <a:t>13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a:t>
                      </a:r>
                    </a:p>
                  </a:txBody>
                  <a:tcPr marL="59294" marR="59294" marT="0" marB="0" anchor="ctr"/>
                </a:tc>
                <a:tc>
                  <a:txBody>
                    <a:bodyPr/>
                    <a:lstStyle/>
                    <a:p>
                      <a:pPr marL="0" marR="0" algn="ctr">
                        <a:lnSpc>
                          <a:spcPct val="107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20</a:t>
                      </a:r>
                    </a:p>
                  </a:txBody>
                  <a:tcPr marL="59294" marR="59294" marT="0" marB="0" anchor="ctr"/>
                </a:tc>
                <a:extLst>
                  <a:ext uri="{0D108BD9-81ED-4DB2-BD59-A6C34878D82A}">
                    <a16:rowId xmlns:a16="http://schemas.microsoft.com/office/drawing/2014/main" val="3064892955"/>
                  </a:ext>
                </a:extLst>
              </a:tr>
              <a:tr h="253701">
                <a:tc>
                  <a:txBody>
                    <a:bodyPr/>
                    <a:lstStyle/>
                    <a:p>
                      <a:pPr marL="0" marR="0">
                        <a:lnSpc>
                          <a:spcPct val="107000"/>
                        </a:lnSpc>
                        <a:spcBef>
                          <a:spcPts val="0"/>
                        </a:spcBef>
                        <a:spcAft>
                          <a:spcPts val="0"/>
                        </a:spcAft>
                      </a:pPr>
                      <a:r>
                        <a:rPr lang="en-US" sz="1100">
                          <a:effectLst/>
                        </a:rPr>
                        <a:t>Totals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tc>
                <a:tc>
                  <a:txBody>
                    <a:bodyPr/>
                    <a:lstStyle/>
                    <a:p>
                      <a:pPr marL="0" marR="0" algn="ctr">
                        <a:lnSpc>
                          <a:spcPct val="107000"/>
                        </a:lnSpc>
                        <a:spcBef>
                          <a:spcPts val="0"/>
                        </a:spcBef>
                        <a:spcAft>
                          <a:spcPts val="0"/>
                        </a:spcAft>
                      </a:pPr>
                      <a:r>
                        <a:rPr lang="en-US" sz="1400" dirty="0">
                          <a:effectLst/>
                        </a:rPr>
                        <a:t>46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294" marR="59294" marT="0" marB="0" anchor="ctr"/>
                </a:tc>
                <a:tc>
                  <a:txBody>
                    <a:bodyPr/>
                    <a:lstStyle/>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60</a:t>
                      </a:r>
                    </a:p>
                  </a:txBody>
                  <a:tcPr marL="59294" marR="59294" marT="0" marB="0" anchor="ctr"/>
                </a:tc>
                <a:extLst>
                  <a:ext uri="{0D108BD9-81ED-4DB2-BD59-A6C34878D82A}">
                    <a16:rowId xmlns:a16="http://schemas.microsoft.com/office/drawing/2014/main" val="544949849"/>
                  </a:ext>
                </a:extLst>
              </a:tr>
            </a:tbl>
          </a:graphicData>
        </a:graphic>
      </p:graphicFrame>
      <p:sp>
        <p:nvSpPr>
          <p:cNvPr id="3" name="TextBox 2">
            <a:extLst>
              <a:ext uri="{FF2B5EF4-FFF2-40B4-BE49-F238E27FC236}">
                <a16:creationId xmlns:a16="http://schemas.microsoft.com/office/drawing/2014/main" id="{106E5B0D-0B5E-49E6-877C-21A8CE1B911C}"/>
              </a:ext>
            </a:extLst>
          </p:cNvPr>
          <p:cNvSpPr txBox="1"/>
          <p:nvPr/>
        </p:nvSpPr>
        <p:spPr>
          <a:xfrm>
            <a:off x="8041822" y="1588942"/>
            <a:ext cx="3837214" cy="3970318"/>
          </a:xfrm>
          <a:prstGeom prst="rect">
            <a:avLst/>
          </a:prstGeom>
          <a:solidFill>
            <a:schemeClr val="bg1"/>
          </a:solidFill>
          <a:ln w="57150">
            <a:solidFill>
              <a:schemeClr val="accent1"/>
            </a:solidFill>
          </a:ln>
        </p:spPr>
        <p:txBody>
          <a:bodyPr wrap="square" rtlCol="0">
            <a:spAutoFit/>
          </a:bodyPr>
          <a:lstStyle/>
          <a:p>
            <a:r>
              <a:rPr lang="en-US" dirty="0">
                <a:latin typeface="Calibri" panose="020F0502020204030204" pitchFamily="34" charset="0"/>
                <a:cs typeface="Calibri" panose="020F0502020204030204" pitchFamily="34" charset="0"/>
              </a:rPr>
              <a:t>State HD Other:</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Medical Electronic Disease Surveillance Intelligence System (MEDSIS)</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California Reportable Disease Information Exchange (</a:t>
            </a:r>
            <a:r>
              <a:rPr lang="en-US" dirty="0" err="1">
                <a:latin typeface="Calibri" panose="020F0502020204030204" pitchFamily="34" charset="0"/>
                <a:cs typeface="Calibri" panose="020F0502020204030204" pitchFamily="34" charset="0"/>
              </a:rPr>
              <a:t>CalREDIE</a:t>
            </a:r>
            <a:r>
              <a:rPr lang="en-US" dirty="0">
                <a:latin typeface="Calibri" panose="020F0502020204030204" pitchFamily="34" charset="0"/>
                <a:cs typeface="Calibri" panose="020F0502020204030204" pitchFamily="34" charset="0"/>
              </a:rPr>
              <a:t>) for legionella and bacterial meningitis surveillance and outbreak investigations; </a:t>
            </a:r>
            <a:r>
              <a:rPr lang="en-US" dirty="0" err="1">
                <a:latin typeface="Calibri" panose="020F0502020204030204" pitchFamily="34" charset="0"/>
                <a:cs typeface="Calibri" panose="020F0502020204030204" pitchFamily="34" charset="0"/>
              </a:rPr>
              <a:t>CalREDIE</a:t>
            </a:r>
            <a:r>
              <a:rPr lang="en-US" dirty="0">
                <a:latin typeface="Calibri" panose="020F0502020204030204" pitchFamily="34" charset="0"/>
                <a:cs typeface="Calibri" panose="020F0502020204030204" pitchFamily="34" charset="0"/>
              </a:rPr>
              <a:t> is also used for HBV and HCV surveillance and outbreak investigations</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NHSN Hemovigilance Module</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Clinical lab information systems</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ARLN Data</a:t>
            </a:r>
          </a:p>
        </p:txBody>
      </p:sp>
      <p:sp>
        <p:nvSpPr>
          <p:cNvPr id="6" name="TextBox 5">
            <a:extLst>
              <a:ext uri="{FF2B5EF4-FFF2-40B4-BE49-F238E27FC236}">
                <a16:creationId xmlns:a16="http://schemas.microsoft.com/office/drawing/2014/main" id="{F3D886BA-66B5-4831-ADA2-5B02BD51E85C}"/>
              </a:ext>
            </a:extLst>
          </p:cNvPr>
          <p:cNvSpPr txBox="1"/>
          <p:nvPr/>
        </p:nvSpPr>
        <p:spPr>
          <a:xfrm>
            <a:off x="481691" y="644979"/>
            <a:ext cx="4882245" cy="369332"/>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Software Usage by Data Type</a:t>
            </a:r>
          </a:p>
        </p:txBody>
      </p:sp>
    </p:spTree>
    <p:extLst>
      <p:ext uri="{BB962C8B-B14F-4D97-AF65-F5344CB8AC3E}">
        <p14:creationId xmlns:p14="http://schemas.microsoft.com/office/powerpoint/2010/main" val="1622567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3CD4EB2-EF55-44F4-ADF9-C53FBA2376DD}"/>
              </a:ext>
            </a:extLst>
          </p:cNvPr>
          <p:cNvGraphicFramePr>
            <a:graphicFrameLocks noGrp="1"/>
          </p:cNvGraphicFramePr>
          <p:nvPr>
            <p:extLst>
              <p:ext uri="{D42A27DB-BD31-4B8C-83A1-F6EECF244321}">
                <p14:modId xmlns:p14="http://schemas.microsoft.com/office/powerpoint/2010/main" val="3618743897"/>
              </p:ext>
            </p:extLst>
          </p:nvPr>
        </p:nvGraphicFramePr>
        <p:xfrm>
          <a:off x="481691" y="1008659"/>
          <a:ext cx="10034408" cy="5131492"/>
        </p:xfrm>
        <a:graphic>
          <a:graphicData uri="http://schemas.openxmlformats.org/drawingml/2006/table">
            <a:tbl>
              <a:tblPr firstRow="1" firstCol="1" bandRow="1">
                <a:tableStyleId>{5C22544A-7EE6-4342-B048-85BDC9FD1C3A}</a:tableStyleId>
              </a:tblPr>
              <a:tblGrid>
                <a:gridCol w="2683278">
                  <a:extLst>
                    <a:ext uri="{9D8B030D-6E8A-4147-A177-3AD203B41FA5}">
                      <a16:colId xmlns:a16="http://schemas.microsoft.com/office/drawing/2014/main" val="1321588944"/>
                    </a:ext>
                  </a:extLst>
                </a:gridCol>
                <a:gridCol w="1067837">
                  <a:extLst>
                    <a:ext uri="{9D8B030D-6E8A-4147-A177-3AD203B41FA5}">
                      <a16:colId xmlns:a16="http://schemas.microsoft.com/office/drawing/2014/main" val="3772257168"/>
                    </a:ext>
                  </a:extLst>
                </a:gridCol>
                <a:gridCol w="1121582">
                  <a:extLst>
                    <a:ext uri="{9D8B030D-6E8A-4147-A177-3AD203B41FA5}">
                      <a16:colId xmlns:a16="http://schemas.microsoft.com/office/drawing/2014/main" val="2654041308"/>
                    </a:ext>
                  </a:extLst>
                </a:gridCol>
                <a:gridCol w="918763">
                  <a:extLst>
                    <a:ext uri="{9D8B030D-6E8A-4147-A177-3AD203B41FA5}">
                      <a16:colId xmlns:a16="http://schemas.microsoft.com/office/drawing/2014/main" val="1726180386"/>
                    </a:ext>
                  </a:extLst>
                </a:gridCol>
                <a:gridCol w="494875">
                  <a:extLst>
                    <a:ext uri="{9D8B030D-6E8A-4147-A177-3AD203B41FA5}">
                      <a16:colId xmlns:a16="http://schemas.microsoft.com/office/drawing/2014/main" val="3202559547"/>
                    </a:ext>
                  </a:extLst>
                </a:gridCol>
                <a:gridCol w="1009018">
                  <a:extLst>
                    <a:ext uri="{9D8B030D-6E8A-4147-A177-3AD203B41FA5}">
                      <a16:colId xmlns:a16="http://schemas.microsoft.com/office/drawing/2014/main" val="1727862299"/>
                    </a:ext>
                  </a:extLst>
                </a:gridCol>
                <a:gridCol w="881244">
                  <a:extLst>
                    <a:ext uri="{9D8B030D-6E8A-4147-A177-3AD203B41FA5}">
                      <a16:colId xmlns:a16="http://schemas.microsoft.com/office/drawing/2014/main" val="3164285350"/>
                    </a:ext>
                  </a:extLst>
                </a:gridCol>
                <a:gridCol w="881244">
                  <a:extLst>
                    <a:ext uri="{9D8B030D-6E8A-4147-A177-3AD203B41FA5}">
                      <a16:colId xmlns:a16="http://schemas.microsoft.com/office/drawing/2014/main" val="1408761194"/>
                    </a:ext>
                  </a:extLst>
                </a:gridCol>
                <a:gridCol w="976567">
                  <a:extLst>
                    <a:ext uri="{9D8B030D-6E8A-4147-A177-3AD203B41FA5}">
                      <a16:colId xmlns:a16="http://schemas.microsoft.com/office/drawing/2014/main" val="970353727"/>
                    </a:ext>
                  </a:extLst>
                </a:gridCol>
              </a:tblGrid>
              <a:tr h="456169">
                <a:tc>
                  <a:txBody>
                    <a:bodyPr/>
                    <a:lstStyle/>
                    <a:p>
                      <a:pPr marL="0" marR="0">
                        <a:lnSpc>
                          <a:spcPct val="107000"/>
                        </a:lnSpc>
                        <a:spcBef>
                          <a:spcPts val="0"/>
                        </a:spcBef>
                        <a:spcAft>
                          <a:spcPts val="0"/>
                        </a:spcAft>
                      </a:pPr>
                      <a:r>
                        <a:rPr lang="en-US" sz="1200" dirty="0">
                          <a:effectLst/>
                          <a:latin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marL="0" marR="0">
                        <a:lnSpc>
                          <a:spcPct val="107000"/>
                        </a:lnSpc>
                        <a:spcBef>
                          <a:spcPts val="0"/>
                        </a:spcBef>
                        <a:spcAft>
                          <a:spcPts val="0"/>
                        </a:spcAft>
                      </a:pPr>
                      <a:r>
                        <a:rPr lang="en-US" sz="1200" dirty="0" err="1">
                          <a:effectLst/>
                          <a:latin typeface="Calibri" panose="020F0502020204030204" pitchFamily="34" charset="0"/>
                          <a:cs typeface="Calibri" panose="020F0502020204030204" pitchFamily="34" charset="0"/>
                        </a:rPr>
                        <a:t>SATScan</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marL="0" marR="0">
                        <a:lnSpc>
                          <a:spcPct val="107000"/>
                        </a:lnSpc>
                        <a:spcBef>
                          <a:spcPts val="0"/>
                        </a:spcBef>
                        <a:spcAft>
                          <a:spcPts val="0"/>
                        </a:spcAft>
                      </a:pPr>
                      <a:r>
                        <a:rPr lang="en-US" sz="1200" dirty="0" err="1">
                          <a:effectLst/>
                          <a:latin typeface="Calibri" panose="020F0502020204030204" pitchFamily="34" charset="0"/>
                          <a:cs typeface="Calibri" panose="020F0502020204030204" pitchFamily="34" charset="0"/>
                        </a:rPr>
                        <a:t>WHONet</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marL="0" marR="0">
                        <a:lnSpc>
                          <a:spcPct val="107000"/>
                        </a:lnSpc>
                        <a:spcBef>
                          <a:spcPts val="0"/>
                        </a:spcBef>
                        <a:spcAft>
                          <a:spcPts val="0"/>
                        </a:spcAft>
                      </a:pPr>
                      <a:r>
                        <a:rPr lang="en-US" sz="1200" dirty="0">
                          <a:effectLst/>
                          <a:latin typeface="Calibri" panose="020F0502020204030204" pitchFamily="34" charset="0"/>
                          <a:cs typeface="Calibri" panose="020F0502020204030204" pitchFamily="34" charset="0"/>
                        </a:rPr>
                        <a:t>SAS</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marL="0" marR="0">
                        <a:lnSpc>
                          <a:spcPct val="107000"/>
                        </a:lnSpc>
                        <a:spcBef>
                          <a:spcPts val="0"/>
                        </a:spcBef>
                        <a:spcAft>
                          <a:spcPts val="0"/>
                        </a:spcAft>
                      </a:pPr>
                      <a:r>
                        <a:rPr lang="en-US" sz="1200" dirty="0">
                          <a:effectLst/>
                          <a:latin typeface="Calibri" panose="020F0502020204030204" pitchFamily="34" charset="0"/>
                          <a:cs typeface="Calibri" panose="020F0502020204030204" pitchFamily="34" charset="0"/>
                        </a:rPr>
                        <a:t>R</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marL="0" marR="0">
                        <a:lnSpc>
                          <a:spcPct val="107000"/>
                        </a:lnSpc>
                        <a:spcBef>
                          <a:spcPts val="0"/>
                        </a:spcBef>
                        <a:spcAft>
                          <a:spcPts val="0"/>
                        </a:spcAft>
                      </a:pPr>
                      <a:r>
                        <a:rPr lang="en-US" sz="1200" dirty="0">
                          <a:effectLst/>
                          <a:latin typeface="Calibri" panose="020F0502020204030204" pitchFamily="34" charset="0"/>
                          <a:cs typeface="Calibri" panose="020F0502020204030204" pitchFamily="34" charset="0"/>
                        </a:rPr>
                        <a:t>Essence</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marL="0" marR="0">
                        <a:lnSpc>
                          <a:spcPct val="107000"/>
                        </a:lnSpc>
                        <a:spcBef>
                          <a:spcPts val="0"/>
                        </a:spcBef>
                        <a:spcAft>
                          <a:spcPts val="0"/>
                        </a:spcAft>
                      </a:pPr>
                      <a:r>
                        <a:rPr lang="en-US" sz="1200" dirty="0">
                          <a:effectLst/>
                          <a:latin typeface="Calibri" panose="020F0502020204030204" pitchFamily="34" charset="0"/>
                          <a:cs typeface="Calibri" panose="020F0502020204030204" pitchFamily="34" charset="0"/>
                        </a:rPr>
                        <a:t>Other</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marL="0" marR="0">
                        <a:lnSpc>
                          <a:spcPct val="107000"/>
                        </a:lnSpc>
                        <a:spcBef>
                          <a:spcPts val="0"/>
                        </a:spcBef>
                        <a:spcAft>
                          <a:spcPts val="0"/>
                        </a:spcAft>
                      </a:pPr>
                      <a:r>
                        <a:rPr lang="en-US" sz="1200" dirty="0">
                          <a:effectLst/>
                          <a:latin typeface="Calibri" panose="020F0502020204030204" pitchFamily="34" charset="0"/>
                          <a:cs typeface="Calibri" panose="020F0502020204030204" pitchFamily="34" charset="0"/>
                        </a:rPr>
                        <a:t>None</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marL="0" marR="0">
                        <a:lnSpc>
                          <a:spcPct val="107000"/>
                        </a:lnSpc>
                        <a:spcBef>
                          <a:spcPts val="0"/>
                        </a:spcBef>
                        <a:spcAft>
                          <a:spcPts val="0"/>
                        </a:spcAft>
                      </a:pPr>
                      <a:r>
                        <a:rPr lang="en-US" sz="1200" dirty="0">
                          <a:effectLst/>
                          <a:latin typeface="Calibri" panose="020F0502020204030204" pitchFamily="34" charset="0"/>
                          <a:cs typeface="Calibri" panose="020F0502020204030204" pitchFamily="34" charset="0"/>
                        </a:rPr>
                        <a:t>Totals</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extLst>
                  <a:ext uri="{0D108BD9-81ED-4DB2-BD59-A6C34878D82A}">
                    <a16:rowId xmlns:a16="http://schemas.microsoft.com/office/drawing/2014/main" val="677388016"/>
                  </a:ext>
                </a:extLst>
              </a:tr>
              <a:tr h="533328">
                <a:tc>
                  <a:txBody>
                    <a:bodyPr/>
                    <a:lstStyle/>
                    <a:p>
                      <a:pPr marL="0" marR="0">
                        <a:lnSpc>
                          <a:spcPct val="107000"/>
                        </a:lnSpc>
                        <a:spcBef>
                          <a:spcPts val="0"/>
                        </a:spcBef>
                        <a:spcAft>
                          <a:spcPts val="0"/>
                        </a:spcAft>
                      </a:pPr>
                      <a:r>
                        <a:rPr lang="en-US" sz="1200" dirty="0">
                          <a:effectLst/>
                          <a:latin typeface="Calibri" panose="020F0502020204030204" pitchFamily="34" charset="0"/>
                          <a:cs typeface="Calibri" panose="020F0502020204030204" pitchFamily="34" charset="0"/>
                        </a:rPr>
                        <a:t>NHSN </a:t>
                      </a:r>
                      <a:r>
                        <a:rPr lang="en-US" sz="1200" dirty="0" err="1">
                          <a:effectLst/>
                          <a:latin typeface="Calibri" panose="020F0502020204030204" pitchFamily="34" charset="0"/>
                          <a:cs typeface="Calibri" panose="020F0502020204030204" pitchFamily="34" charset="0"/>
                        </a:rPr>
                        <a:t>LabID</a:t>
                      </a:r>
                      <a:r>
                        <a:rPr lang="en-US" sz="1200" dirty="0">
                          <a:effectLst/>
                          <a:latin typeface="Calibri" panose="020F0502020204030204" pitchFamily="34" charset="0"/>
                          <a:cs typeface="Calibri" panose="020F0502020204030204" pitchFamily="34" charset="0"/>
                        </a:rPr>
                        <a:t> (CDI, MRSA, CRE, ESBL, VRE, MSSA)</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algn="ctr" fontAlgn="b"/>
                      <a:r>
                        <a:rPr lang="en-US" sz="1600" b="0" i="0" u="none" strike="noStrike" dirty="0">
                          <a:solidFill>
                            <a:srgbClr val="000000"/>
                          </a:solidFill>
                          <a:effectLst/>
                          <a:latin typeface="Calibri" panose="020F0502020204030204" pitchFamily="34" charset="0"/>
                          <a:cs typeface="Calibri" panose="020F0502020204030204" pitchFamily="34" charset="0"/>
                        </a:rPr>
                        <a:t>4</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1</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8</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5</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3</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5</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3</a:t>
                      </a:r>
                    </a:p>
                  </a:txBody>
                  <a:tcPr marL="4763" marR="4763" marT="4763" marB="0" anchor="ctr"/>
                </a:tc>
                <a:tc>
                  <a:txBody>
                    <a:bodyPr/>
                    <a:lstStyle/>
                    <a:p>
                      <a:pPr algn="ctr" fontAlgn="b"/>
                      <a:r>
                        <a:rPr lang="en-US" sz="1600" b="0" i="0" u="none" strike="noStrike" dirty="0">
                          <a:solidFill>
                            <a:srgbClr val="000000"/>
                          </a:solidFill>
                          <a:effectLst/>
                          <a:latin typeface="Calibri" panose="020F0502020204030204" pitchFamily="34" charset="0"/>
                          <a:cs typeface="Calibri" panose="020F0502020204030204" pitchFamily="34" charset="0"/>
                        </a:rPr>
                        <a:t>14</a:t>
                      </a:r>
                    </a:p>
                  </a:txBody>
                  <a:tcPr marL="4763" marR="4763" marT="4763" marB="0" anchor="ctr"/>
                </a:tc>
                <a:extLst>
                  <a:ext uri="{0D108BD9-81ED-4DB2-BD59-A6C34878D82A}">
                    <a16:rowId xmlns:a16="http://schemas.microsoft.com/office/drawing/2014/main" val="3107157088"/>
                  </a:ext>
                </a:extLst>
              </a:tr>
              <a:tr h="535326">
                <a:tc>
                  <a:txBody>
                    <a:bodyPr/>
                    <a:lstStyle/>
                    <a:p>
                      <a:pPr marL="0" marR="0">
                        <a:lnSpc>
                          <a:spcPct val="107000"/>
                        </a:lnSpc>
                        <a:spcBef>
                          <a:spcPts val="0"/>
                        </a:spcBef>
                        <a:spcAft>
                          <a:spcPts val="0"/>
                        </a:spcAft>
                      </a:pPr>
                      <a:r>
                        <a:rPr lang="en-US" sz="1200">
                          <a:effectLst/>
                          <a:latin typeface="Calibri" panose="020F0502020204030204" pitchFamily="34" charset="0"/>
                          <a:cs typeface="Calibri" panose="020F0502020204030204" pitchFamily="34" charset="0"/>
                        </a:rPr>
                        <a:t>NHSN HAIs (CLABSI, CAUTI, SSI, VAE, VAP)</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5</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1</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8</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4</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4</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5</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3</a:t>
                      </a:r>
                    </a:p>
                  </a:txBody>
                  <a:tcPr marL="4763" marR="4763" marT="4763" marB="0" anchor="ctr"/>
                </a:tc>
                <a:tc>
                  <a:txBody>
                    <a:bodyPr/>
                    <a:lstStyle/>
                    <a:p>
                      <a:pPr algn="ctr" fontAlgn="b"/>
                      <a:r>
                        <a:rPr lang="en-US" sz="1600" b="0" i="0" u="none" strike="noStrike" dirty="0">
                          <a:solidFill>
                            <a:srgbClr val="000000"/>
                          </a:solidFill>
                          <a:effectLst/>
                          <a:latin typeface="Calibri" panose="020F0502020204030204" pitchFamily="34" charset="0"/>
                          <a:cs typeface="Calibri" panose="020F0502020204030204" pitchFamily="34" charset="0"/>
                        </a:rPr>
                        <a:t>15</a:t>
                      </a:r>
                    </a:p>
                  </a:txBody>
                  <a:tcPr marL="4763" marR="4763" marT="4763" marB="0" anchor="ctr"/>
                </a:tc>
                <a:extLst>
                  <a:ext uri="{0D108BD9-81ED-4DB2-BD59-A6C34878D82A}">
                    <a16:rowId xmlns:a16="http://schemas.microsoft.com/office/drawing/2014/main" val="3129531233"/>
                  </a:ext>
                </a:extLst>
              </a:tr>
              <a:tr h="253701">
                <a:tc>
                  <a:txBody>
                    <a:bodyPr/>
                    <a:lstStyle/>
                    <a:p>
                      <a:pPr marL="0" marR="0">
                        <a:lnSpc>
                          <a:spcPct val="107000"/>
                        </a:lnSpc>
                        <a:spcBef>
                          <a:spcPts val="0"/>
                        </a:spcBef>
                        <a:spcAft>
                          <a:spcPts val="0"/>
                        </a:spcAft>
                      </a:pPr>
                      <a:r>
                        <a:rPr lang="en-US" sz="1200">
                          <a:effectLst/>
                          <a:latin typeface="Calibri" panose="020F0502020204030204" pitchFamily="34" charset="0"/>
                          <a:cs typeface="Calibri" panose="020F0502020204030204" pitchFamily="34" charset="0"/>
                        </a:rPr>
                        <a:t>NHSN Dialyss event</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extLst>
                  <a:ext uri="{0D108BD9-81ED-4DB2-BD59-A6C34878D82A}">
                    <a16:rowId xmlns:a16="http://schemas.microsoft.com/office/drawing/2014/main" val="1820517249"/>
                  </a:ext>
                </a:extLst>
              </a:tr>
              <a:tr h="253701">
                <a:tc>
                  <a:txBody>
                    <a:bodyPr/>
                    <a:lstStyle/>
                    <a:p>
                      <a:pPr marL="0" marR="0">
                        <a:lnSpc>
                          <a:spcPct val="107000"/>
                        </a:lnSpc>
                        <a:spcBef>
                          <a:spcPts val="0"/>
                        </a:spcBef>
                        <a:spcAft>
                          <a:spcPts val="0"/>
                        </a:spcAft>
                      </a:pPr>
                      <a:r>
                        <a:rPr lang="en-US" sz="1200">
                          <a:effectLst/>
                          <a:latin typeface="Calibri" panose="020F0502020204030204" pitchFamily="34" charset="0"/>
                          <a:cs typeface="Calibri" panose="020F0502020204030204" pitchFamily="34" charset="0"/>
                        </a:rPr>
                        <a:t>NHSN AR module</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dirty="0">
                          <a:solidFill>
                            <a:srgbClr val="000000"/>
                          </a:solidFill>
                          <a:effectLst/>
                          <a:latin typeface="Calibri" panose="020F0502020204030204" pitchFamily="34" charset="0"/>
                          <a:cs typeface="Calibri" panose="020F0502020204030204" pitchFamily="34" charset="0"/>
                        </a:rPr>
                        <a:t>0</a:t>
                      </a:r>
                    </a:p>
                  </a:txBody>
                  <a:tcPr marL="4763" marR="4763" marT="4763" marB="0" anchor="ctr"/>
                </a:tc>
                <a:extLst>
                  <a:ext uri="{0D108BD9-81ED-4DB2-BD59-A6C34878D82A}">
                    <a16:rowId xmlns:a16="http://schemas.microsoft.com/office/drawing/2014/main" val="461305263"/>
                  </a:ext>
                </a:extLst>
              </a:tr>
              <a:tr h="253701">
                <a:tc>
                  <a:txBody>
                    <a:bodyPr/>
                    <a:lstStyle/>
                    <a:p>
                      <a:pPr marL="0" marR="0">
                        <a:lnSpc>
                          <a:spcPct val="107000"/>
                        </a:lnSpc>
                        <a:spcBef>
                          <a:spcPts val="0"/>
                        </a:spcBef>
                        <a:spcAft>
                          <a:spcPts val="0"/>
                        </a:spcAft>
                      </a:pPr>
                      <a:r>
                        <a:rPr lang="en-US" sz="1200">
                          <a:effectLst/>
                          <a:latin typeface="Calibri" panose="020F0502020204030204" pitchFamily="34" charset="0"/>
                          <a:cs typeface="Calibri" panose="020F0502020204030204" pitchFamily="34" charset="0"/>
                        </a:rPr>
                        <a:t>NHSN AU module</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extLst>
                  <a:ext uri="{0D108BD9-81ED-4DB2-BD59-A6C34878D82A}">
                    <a16:rowId xmlns:a16="http://schemas.microsoft.com/office/drawing/2014/main" val="3302626937"/>
                  </a:ext>
                </a:extLst>
              </a:tr>
              <a:tr h="689942">
                <a:tc>
                  <a:txBody>
                    <a:bodyPr/>
                    <a:lstStyle/>
                    <a:p>
                      <a:pPr marL="0" marR="0">
                        <a:lnSpc>
                          <a:spcPct val="107000"/>
                        </a:lnSpc>
                        <a:spcBef>
                          <a:spcPts val="0"/>
                        </a:spcBef>
                        <a:spcAft>
                          <a:spcPts val="0"/>
                        </a:spcAft>
                      </a:pPr>
                      <a:r>
                        <a:rPr lang="en-US" sz="1200">
                          <a:effectLst/>
                          <a:latin typeface="Calibri" panose="020F0502020204030204" pitchFamily="34" charset="0"/>
                          <a:cs typeface="Calibri" panose="020F0502020204030204" pitchFamily="34" charset="0"/>
                        </a:rPr>
                        <a:t>Communicable disease surveillance: CRE, VRE, other</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5</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2</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12</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4</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7</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11</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4</a:t>
                      </a:r>
                    </a:p>
                  </a:txBody>
                  <a:tcPr marL="4763" marR="4763" marT="4763" marB="0" anchor="ctr"/>
                </a:tc>
                <a:tc>
                  <a:txBody>
                    <a:bodyPr/>
                    <a:lstStyle/>
                    <a:p>
                      <a:pPr algn="ctr" fontAlgn="b"/>
                      <a:r>
                        <a:rPr lang="en-US" sz="1600" b="0" i="0" u="none" strike="noStrike" dirty="0">
                          <a:solidFill>
                            <a:srgbClr val="000000"/>
                          </a:solidFill>
                          <a:effectLst/>
                          <a:latin typeface="Calibri" panose="020F0502020204030204" pitchFamily="34" charset="0"/>
                          <a:cs typeface="Calibri" panose="020F0502020204030204" pitchFamily="34" charset="0"/>
                        </a:rPr>
                        <a:t>26</a:t>
                      </a:r>
                    </a:p>
                  </a:txBody>
                  <a:tcPr marL="4763" marR="4763" marT="4763" marB="0" anchor="ctr"/>
                </a:tc>
                <a:extLst>
                  <a:ext uri="{0D108BD9-81ED-4DB2-BD59-A6C34878D82A}">
                    <a16:rowId xmlns:a16="http://schemas.microsoft.com/office/drawing/2014/main" val="990107269"/>
                  </a:ext>
                </a:extLst>
              </a:tr>
              <a:tr h="481575">
                <a:tc>
                  <a:txBody>
                    <a:bodyPr/>
                    <a:lstStyle/>
                    <a:p>
                      <a:pPr marL="0" marR="0">
                        <a:lnSpc>
                          <a:spcPct val="107000"/>
                        </a:lnSpc>
                        <a:spcBef>
                          <a:spcPts val="0"/>
                        </a:spcBef>
                        <a:spcAft>
                          <a:spcPts val="0"/>
                        </a:spcAft>
                      </a:pPr>
                      <a:r>
                        <a:rPr lang="en-US" sz="1200">
                          <a:effectLst/>
                          <a:latin typeface="Calibri" panose="020F0502020204030204" pitchFamily="34" charset="0"/>
                          <a:cs typeface="Calibri" panose="020F0502020204030204" pitchFamily="34" charset="0"/>
                        </a:rPr>
                        <a:t>Communicable disease surveillance: HBV, HCV</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4</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1</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10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4</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6</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10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2</a:t>
                      </a:r>
                    </a:p>
                  </a:txBody>
                  <a:tcPr marL="4763" marR="4763" marT="4763" marB="0" anchor="ctr"/>
                </a:tc>
                <a:tc>
                  <a:txBody>
                    <a:bodyPr/>
                    <a:lstStyle/>
                    <a:p>
                      <a:pPr algn="ctr" fontAlgn="b"/>
                      <a:r>
                        <a:rPr lang="en-US" sz="1600" b="0" i="0" u="none" strike="noStrike" dirty="0">
                          <a:solidFill>
                            <a:srgbClr val="000000"/>
                          </a:solidFill>
                          <a:effectLst/>
                          <a:latin typeface="Calibri" panose="020F0502020204030204" pitchFamily="34" charset="0"/>
                          <a:cs typeface="Calibri" panose="020F0502020204030204" pitchFamily="34" charset="0"/>
                        </a:rPr>
                        <a:t>19</a:t>
                      </a:r>
                    </a:p>
                  </a:txBody>
                  <a:tcPr marL="4763" marR="4763" marT="4763" marB="0" anchor="ctr"/>
                </a:tc>
                <a:extLst>
                  <a:ext uri="{0D108BD9-81ED-4DB2-BD59-A6C34878D82A}">
                    <a16:rowId xmlns:a16="http://schemas.microsoft.com/office/drawing/2014/main" val="252699926"/>
                  </a:ext>
                </a:extLst>
              </a:tr>
              <a:tr h="456169">
                <a:tc>
                  <a:txBody>
                    <a:bodyPr/>
                    <a:lstStyle/>
                    <a:p>
                      <a:pPr marL="0" marR="0">
                        <a:lnSpc>
                          <a:spcPct val="107000"/>
                        </a:lnSpc>
                        <a:spcBef>
                          <a:spcPts val="0"/>
                        </a:spcBef>
                        <a:spcAft>
                          <a:spcPts val="0"/>
                        </a:spcAft>
                      </a:pPr>
                      <a:r>
                        <a:rPr lang="en-US" sz="1200">
                          <a:effectLst/>
                          <a:latin typeface="Calibri" panose="020F0502020204030204" pitchFamily="34" charset="0"/>
                          <a:cs typeface="Calibri" panose="020F0502020204030204" pitchFamily="34" charset="0"/>
                        </a:rPr>
                        <a:t>Public Health Lab Information Systems</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3</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7</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3</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3</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5</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5</a:t>
                      </a:r>
                    </a:p>
                  </a:txBody>
                  <a:tcPr marL="4763" marR="4763" marT="4763" marB="0" anchor="ctr"/>
                </a:tc>
                <a:tc>
                  <a:txBody>
                    <a:bodyPr/>
                    <a:lstStyle/>
                    <a:p>
                      <a:pPr algn="ctr" fontAlgn="b"/>
                      <a:r>
                        <a:rPr lang="en-US" sz="1600" b="0" i="0" u="none" strike="noStrike" dirty="0">
                          <a:solidFill>
                            <a:srgbClr val="000000"/>
                          </a:solidFill>
                          <a:effectLst/>
                          <a:latin typeface="Calibri" panose="020F0502020204030204" pitchFamily="34" charset="0"/>
                          <a:cs typeface="Calibri" panose="020F0502020204030204" pitchFamily="34" charset="0"/>
                        </a:rPr>
                        <a:t>15</a:t>
                      </a:r>
                    </a:p>
                  </a:txBody>
                  <a:tcPr marL="4763" marR="4763" marT="4763" marB="0" anchor="ctr"/>
                </a:tc>
                <a:extLst>
                  <a:ext uri="{0D108BD9-81ED-4DB2-BD59-A6C34878D82A}">
                    <a16:rowId xmlns:a16="http://schemas.microsoft.com/office/drawing/2014/main" val="2565533555"/>
                  </a:ext>
                </a:extLst>
              </a:tr>
              <a:tr h="456169">
                <a:tc>
                  <a:txBody>
                    <a:bodyPr/>
                    <a:lstStyle/>
                    <a:p>
                      <a:pPr marL="0" marR="0">
                        <a:lnSpc>
                          <a:spcPct val="107000"/>
                        </a:lnSpc>
                        <a:spcBef>
                          <a:spcPts val="0"/>
                        </a:spcBef>
                        <a:spcAft>
                          <a:spcPts val="0"/>
                        </a:spcAft>
                      </a:pPr>
                      <a:r>
                        <a:rPr lang="en-US" sz="1200">
                          <a:effectLst/>
                          <a:latin typeface="Calibri" panose="020F0502020204030204" pitchFamily="34" charset="0"/>
                          <a:cs typeface="Calibri" panose="020F0502020204030204" pitchFamily="34" charset="0"/>
                        </a:rPr>
                        <a:t>Syndromic Surveillance data</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2</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1</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6</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4</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9</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7</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dirty="0">
                          <a:solidFill>
                            <a:srgbClr val="000000"/>
                          </a:solidFill>
                          <a:effectLst/>
                          <a:latin typeface="Calibri" panose="020F0502020204030204" pitchFamily="34" charset="0"/>
                          <a:cs typeface="Calibri" panose="020F0502020204030204" pitchFamily="34" charset="0"/>
                        </a:rPr>
                        <a:t>14</a:t>
                      </a:r>
                    </a:p>
                  </a:txBody>
                  <a:tcPr marL="4763" marR="4763" marT="4763" marB="0" anchor="ctr"/>
                </a:tc>
                <a:extLst>
                  <a:ext uri="{0D108BD9-81ED-4DB2-BD59-A6C34878D82A}">
                    <a16:rowId xmlns:a16="http://schemas.microsoft.com/office/drawing/2014/main" val="2484765031"/>
                  </a:ext>
                </a:extLst>
              </a:tr>
              <a:tr h="253701">
                <a:tc>
                  <a:txBody>
                    <a:bodyPr/>
                    <a:lstStyle/>
                    <a:p>
                      <a:pPr marL="0" marR="0">
                        <a:lnSpc>
                          <a:spcPct val="107000"/>
                        </a:lnSpc>
                        <a:spcBef>
                          <a:spcPts val="0"/>
                        </a:spcBef>
                        <a:spcAft>
                          <a:spcPts val="0"/>
                        </a:spcAft>
                      </a:pPr>
                      <a:r>
                        <a:rPr lang="en-US" sz="1200">
                          <a:effectLst/>
                          <a:latin typeface="Calibri" panose="020F0502020204030204" pitchFamily="34" charset="0"/>
                          <a:cs typeface="Calibri" panose="020F0502020204030204" pitchFamily="34" charset="0"/>
                        </a:rPr>
                        <a:t>Other*</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2</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2</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5</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1</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1</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2</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1</a:t>
                      </a:r>
                    </a:p>
                  </a:txBody>
                  <a:tcPr marL="4763" marR="4763" marT="4763" marB="0" anchor="ctr"/>
                </a:tc>
                <a:tc>
                  <a:txBody>
                    <a:bodyPr/>
                    <a:lstStyle/>
                    <a:p>
                      <a:pPr algn="ctr" fontAlgn="b"/>
                      <a:r>
                        <a:rPr lang="en-US" sz="1600" b="0" i="0" u="none" strike="noStrike" dirty="0">
                          <a:solidFill>
                            <a:srgbClr val="000000"/>
                          </a:solidFill>
                          <a:effectLst/>
                          <a:latin typeface="Calibri" panose="020F0502020204030204" pitchFamily="34" charset="0"/>
                          <a:cs typeface="Calibri" panose="020F0502020204030204" pitchFamily="34" charset="0"/>
                        </a:rPr>
                        <a:t>7</a:t>
                      </a:r>
                    </a:p>
                  </a:txBody>
                  <a:tcPr marL="4763" marR="4763" marT="4763" marB="0" anchor="ctr"/>
                </a:tc>
                <a:extLst>
                  <a:ext uri="{0D108BD9-81ED-4DB2-BD59-A6C34878D82A}">
                    <a16:rowId xmlns:a16="http://schemas.microsoft.com/office/drawing/2014/main" val="59905401"/>
                  </a:ext>
                </a:extLst>
              </a:tr>
              <a:tr h="254309">
                <a:tc>
                  <a:txBody>
                    <a:bodyPr/>
                    <a:lstStyle/>
                    <a:p>
                      <a:pPr marL="0" marR="0">
                        <a:lnSpc>
                          <a:spcPct val="107000"/>
                        </a:lnSpc>
                        <a:spcBef>
                          <a:spcPts val="0"/>
                        </a:spcBef>
                        <a:spcAft>
                          <a:spcPts val="0"/>
                        </a:spcAft>
                      </a:pPr>
                      <a:r>
                        <a:rPr lang="en-US" sz="1200">
                          <a:effectLst/>
                          <a:latin typeface="Calibri" panose="020F0502020204030204" pitchFamily="34" charset="0"/>
                          <a:cs typeface="Calibri" panose="020F0502020204030204" pitchFamily="34" charset="0"/>
                        </a:rPr>
                        <a:t>None</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0</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20</a:t>
                      </a:r>
                    </a:p>
                  </a:txBody>
                  <a:tcPr marL="4763" marR="4763" marT="4763" marB="0" anchor="ctr"/>
                </a:tc>
                <a:tc>
                  <a:txBody>
                    <a:bodyPr/>
                    <a:lstStyle/>
                    <a:p>
                      <a:pPr algn="ctr" fontAlgn="b"/>
                      <a:r>
                        <a:rPr lang="en-US" sz="1600" b="0" i="0" u="none" strike="noStrike" dirty="0">
                          <a:solidFill>
                            <a:srgbClr val="000000"/>
                          </a:solidFill>
                          <a:effectLst/>
                          <a:latin typeface="Calibri" panose="020F0502020204030204" pitchFamily="34" charset="0"/>
                          <a:cs typeface="Calibri" panose="020F0502020204030204" pitchFamily="34" charset="0"/>
                        </a:rPr>
                        <a:t>20</a:t>
                      </a:r>
                    </a:p>
                  </a:txBody>
                  <a:tcPr marL="4763" marR="4763" marT="4763" marB="0" anchor="ctr"/>
                </a:tc>
                <a:extLst>
                  <a:ext uri="{0D108BD9-81ED-4DB2-BD59-A6C34878D82A}">
                    <a16:rowId xmlns:a16="http://schemas.microsoft.com/office/drawing/2014/main" val="3064892955"/>
                  </a:ext>
                </a:extLst>
              </a:tr>
              <a:tr h="253701">
                <a:tc>
                  <a:txBody>
                    <a:bodyPr/>
                    <a:lstStyle/>
                    <a:p>
                      <a:pPr marL="0" marR="0">
                        <a:lnSpc>
                          <a:spcPct val="107000"/>
                        </a:lnSpc>
                        <a:spcBef>
                          <a:spcPts val="0"/>
                        </a:spcBef>
                        <a:spcAft>
                          <a:spcPts val="0"/>
                        </a:spcAft>
                      </a:pPr>
                      <a:r>
                        <a:rPr lang="en-US" sz="1200">
                          <a:effectLst/>
                          <a:latin typeface="Calibri" panose="020F0502020204030204" pitchFamily="34" charset="0"/>
                          <a:cs typeface="Calibri" panose="020F0502020204030204" pitchFamily="34" charset="0"/>
                        </a:rPr>
                        <a:t>Totals</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59294" marR="59294" marT="0" marB="0"/>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6</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3</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17</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5</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9</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16</a:t>
                      </a:r>
                    </a:p>
                  </a:txBody>
                  <a:tcPr marL="4763" marR="4763" marT="4763" marB="0" anchor="ctr"/>
                </a:tc>
                <a:tc>
                  <a:txBody>
                    <a:bodyPr/>
                    <a:lstStyle/>
                    <a:p>
                      <a:pPr algn="ctr" fontAlgn="b"/>
                      <a:r>
                        <a:rPr lang="en-US" sz="1600" b="0" i="0" u="none" strike="noStrike">
                          <a:solidFill>
                            <a:srgbClr val="000000"/>
                          </a:solidFill>
                          <a:effectLst/>
                          <a:latin typeface="Calibri" panose="020F0502020204030204" pitchFamily="34" charset="0"/>
                          <a:cs typeface="Calibri" panose="020F0502020204030204" pitchFamily="34" charset="0"/>
                        </a:rPr>
                        <a:t>29</a:t>
                      </a:r>
                    </a:p>
                  </a:txBody>
                  <a:tcPr marL="4763" marR="4763" marT="4763" marB="0" anchor="ctr"/>
                </a:tc>
                <a:tc>
                  <a:txBody>
                    <a:bodyPr/>
                    <a:lstStyle/>
                    <a:p>
                      <a:pPr algn="ctr" fontAlgn="b"/>
                      <a:r>
                        <a:rPr lang="en-US" sz="1600" b="0" i="0" u="none" strike="noStrike" dirty="0">
                          <a:solidFill>
                            <a:srgbClr val="000000"/>
                          </a:solidFill>
                          <a:effectLst/>
                          <a:latin typeface="Calibri" panose="020F0502020204030204" pitchFamily="34" charset="0"/>
                          <a:cs typeface="Calibri" panose="020F0502020204030204" pitchFamily="34" charset="0"/>
                        </a:rPr>
                        <a:t>61</a:t>
                      </a:r>
                    </a:p>
                  </a:txBody>
                  <a:tcPr marL="4763" marR="4763" marT="4763" marB="0" anchor="ctr"/>
                </a:tc>
                <a:extLst>
                  <a:ext uri="{0D108BD9-81ED-4DB2-BD59-A6C34878D82A}">
                    <a16:rowId xmlns:a16="http://schemas.microsoft.com/office/drawing/2014/main" val="544949849"/>
                  </a:ext>
                </a:extLst>
              </a:tr>
            </a:tbl>
          </a:graphicData>
        </a:graphic>
      </p:graphicFrame>
      <p:sp>
        <p:nvSpPr>
          <p:cNvPr id="3" name="Rectangle 1">
            <a:extLst>
              <a:ext uri="{FF2B5EF4-FFF2-40B4-BE49-F238E27FC236}">
                <a16:creationId xmlns:a16="http://schemas.microsoft.com/office/drawing/2014/main" id="{DCA31083-0AC5-413E-939D-827806EAC6D1}"/>
              </a:ext>
            </a:extLst>
          </p:cNvPr>
          <p:cNvSpPr>
            <a:spLocks noChangeArrowheads="1"/>
          </p:cNvSpPr>
          <p:nvPr/>
        </p:nvSpPr>
        <p:spPr bwMode="auto">
          <a:xfrm>
            <a:off x="481691" y="500828"/>
            <a:ext cx="7883248"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Data Sources and Software Tools used to identify potential clusters or outbreaks of HAI/AR</a:t>
            </a:r>
            <a:endParaRPr kumimoji="0" lang="en-US" altLang="en-US" sz="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*Other includes, but is not limited to: MAVEN, </a:t>
            </a:r>
            <a:r>
              <a:rPr kumimoji="0" lang="en-US" altLang="en-US"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RedCap</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NHSN tools</a:t>
            </a:r>
            <a:endParaRPr kumimoji="0" lang="en-US" altLang="en-US" sz="2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30205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a:extLst>
              <a:ext uri="{FF2B5EF4-FFF2-40B4-BE49-F238E27FC236}">
                <a16:creationId xmlns:a16="http://schemas.microsoft.com/office/drawing/2014/main" id="{FDCFE8BF-56AF-4813-8E76-E46EF04545FB}"/>
              </a:ext>
            </a:extLst>
          </p:cNvPr>
          <p:cNvSpPr txBox="1"/>
          <p:nvPr/>
        </p:nvSpPr>
        <p:spPr>
          <a:xfrm>
            <a:off x="9135836" y="1430110"/>
            <a:ext cx="2857500" cy="3997779"/>
          </a:xfrm>
          <a:prstGeom prst="rect">
            <a:avLst/>
          </a:prstGeom>
          <a:ln w="38100">
            <a:solidFill>
              <a:schemeClr val="accent1"/>
            </a:solid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0"/>
              </a:spcAft>
            </a:pPr>
            <a:r>
              <a:rPr lang="en-US" sz="2000" dirty="0">
                <a:effectLst/>
                <a:ea typeface="Calibri" panose="020F0502020204030204" pitchFamily="34" charset="0"/>
                <a:cs typeface="Times New Roman" panose="02020603050405020304" pitchFamily="18" charset="0"/>
              </a:rPr>
              <a:t>Other Barriers include:</a:t>
            </a:r>
          </a:p>
          <a:p>
            <a:pPr marL="342900" marR="0" lvl="0" indent="-342900">
              <a:lnSpc>
                <a:spcPct val="115000"/>
              </a:lnSpc>
              <a:spcBef>
                <a:spcPts val="0"/>
              </a:spcBef>
              <a:spcAft>
                <a:spcPts val="0"/>
              </a:spcAft>
              <a:buFont typeface="Symbol" panose="05050102010706020507" pitchFamily="18" charset="2"/>
              <a:buChar char=""/>
            </a:pPr>
            <a:r>
              <a:rPr lang="en-US" sz="2000" dirty="0">
                <a:effectLst/>
                <a:ea typeface="Calibri" panose="020F0502020204030204" pitchFamily="34" charset="0"/>
                <a:cs typeface="Times New Roman" panose="02020603050405020304" pitchFamily="18" charset="0"/>
              </a:rPr>
              <a:t>Lack of resources and capacity (staff, time, funding, tools)</a:t>
            </a:r>
          </a:p>
          <a:p>
            <a:pPr marL="342900" marR="0" lvl="0" indent="-342900">
              <a:lnSpc>
                <a:spcPct val="115000"/>
              </a:lnSpc>
              <a:spcBef>
                <a:spcPts val="0"/>
              </a:spcBef>
              <a:spcAft>
                <a:spcPts val="0"/>
              </a:spcAft>
              <a:buFont typeface="Symbol" panose="05050102010706020507" pitchFamily="18" charset="2"/>
              <a:buChar char=""/>
            </a:pPr>
            <a:r>
              <a:rPr lang="en-US" sz="2000" dirty="0">
                <a:effectLst/>
                <a:ea typeface="Calibri" panose="020F0502020204030204" pitchFamily="34" charset="0"/>
                <a:cs typeface="Times New Roman" panose="02020603050405020304" pitchFamily="18" charset="0"/>
              </a:rPr>
              <a:t>Relationships </a:t>
            </a:r>
          </a:p>
          <a:p>
            <a:pPr marL="342900" marR="0" lvl="0" indent="-342900">
              <a:lnSpc>
                <a:spcPct val="115000"/>
              </a:lnSpc>
              <a:spcBef>
                <a:spcPts val="0"/>
              </a:spcBef>
              <a:spcAft>
                <a:spcPts val="0"/>
              </a:spcAft>
              <a:buFont typeface="Symbol" panose="05050102010706020507" pitchFamily="18" charset="2"/>
              <a:buChar char=""/>
            </a:pPr>
            <a:r>
              <a:rPr lang="en-US" sz="2000" dirty="0">
                <a:effectLst/>
                <a:ea typeface="Calibri" panose="020F0502020204030204" pitchFamily="34" charset="0"/>
                <a:cs typeface="Times New Roman" panose="02020603050405020304" pitchFamily="18" charset="0"/>
              </a:rPr>
              <a:t>Small population size</a:t>
            </a:r>
          </a:p>
          <a:p>
            <a:pPr marL="342900" marR="0" lvl="0" indent="-342900">
              <a:lnSpc>
                <a:spcPct val="115000"/>
              </a:lnSpc>
              <a:spcBef>
                <a:spcPts val="0"/>
              </a:spcBef>
              <a:spcAft>
                <a:spcPts val="0"/>
              </a:spcAft>
              <a:buFont typeface="Symbol" panose="05050102010706020507" pitchFamily="18" charset="2"/>
              <a:buChar char=""/>
            </a:pPr>
            <a:r>
              <a:rPr lang="en-US" sz="2000" dirty="0">
                <a:effectLst/>
                <a:ea typeface="Calibri" panose="020F0502020204030204" pitchFamily="34" charset="0"/>
                <a:cs typeface="Times New Roman" panose="02020603050405020304" pitchFamily="18" charset="0"/>
              </a:rPr>
              <a:t>Lack of reporting mandates</a:t>
            </a:r>
          </a:p>
        </p:txBody>
      </p:sp>
      <p:graphicFrame>
        <p:nvGraphicFramePr>
          <p:cNvPr id="5" name="Chart 4">
            <a:extLst>
              <a:ext uri="{FF2B5EF4-FFF2-40B4-BE49-F238E27FC236}">
                <a16:creationId xmlns:a16="http://schemas.microsoft.com/office/drawing/2014/main" id="{C49C0E71-79FA-4210-8CE2-1837BE70636F}"/>
              </a:ext>
            </a:extLst>
          </p:cNvPr>
          <p:cNvGraphicFramePr>
            <a:graphicFrameLocks/>
          </p:cNvGraphicFramePr>
          <p:nvPr>
            <p:extLst>
              <p:ext uri="{D42A27DB-BD31-4B8C-83A1-F6EECF244321}">
                <p14:modId xmlns:p14="http://schemas.microsoft.com/office/powerpoint/2010/main" val="398567688"/>
              </p:ext>
            </p:extLst>
          </p:nvPr>
        </p:nvGraphicFramePr>
        <p:xfrm>
          <a:off x="235818" y="363353"/>
          <a:ext cx="8758989" cy="61312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95610992"/>
      </p:ext>
    </p:extLst>
  </p:cSld>
  <p:clrMapOvr>
    <a:masterClrMapping/>
  </p:clrMapOvr>
</p:sld>
</file>

<file path=ppt/theme/theme1.xml><?xml version="1.0" encoding="utf-8"?>
<a:theme xmlns:a="http://schemas.openxmlformats.org/drawingml/2006/main" name="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229</TotalTime>
  <Words>1214</Words>
  <Application>Microsoft Office PowerPoint</Application>
  <PresentationFormat>Widescreen</PresentationFormat>
  <Paragraphs>315</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Gill Sans MT</vt:lpstr>
      <vt:lpstr>Symbol</vt:lpstr>
      <vt:lpstr>Times New Roman</vt:lpstr>
      <vt:lpstr>Parcel</vt:lpstr>
      <vt:lpstr>CORHA Assessment Results</vt:lpstr>
      <vt:lpstr>Demographic Information</vt:lpstr>
      <vt:lpstr>Work Setting</vt:lpstr>
      <vt:lpstr>Role in HAI Outbreaks</vt:lpstr>
      <vt:lpstr>Occupation</vt:lpstr>
      <vt:lpstr>Occupation - Other</vt:lpstr>
      <vt:lpstr>Responsible for HAI Outbreaks</vt:lpstr>
      <vt:lpstr>Situation Dependent Explanations</vt:lpstr>
      <vt:lpstr>Explanations Cont. </vt:lpstr>
      <vt:lpstr>Assessment Results</vt:lpstr>
      <vt:lpstr>Software or Tools</vt:lpstr>
      <vt:lpstr>PowerPoint Presentation</vt:lpstr>
      <vt:lpstr>Software or tools - other</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CORHA Assessment</dc:title>
  <dc:creator>Michael Anderson</dc:creator>
  <cp:lastModifiedBy>Michael Anderson</cp:lastModifiedBy>
  <cp:revision>12</cp:revision>
  <dcterms:created xsi:type="dcterms:W3CDTF">2018-02-21T14:55:06Z</dcterms:created>
  <dcterms:modified xsi:type="dcterms:W3CDTF">2018-02-21T18:44:11Z</dcterms:modified>
</cp:coreProperties>
</file>