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7"/>
  </p:notesMasterIdLst>
  <p:handoutMasterIdLst>
    <p:handoutMasterId r:id="rId38"/>
  </p:handoutMasterIdLst>
  <p:sldIdLst>
    <p:sldId id="272" r:id="rId2"/>
    <p:sldId id="297" r:id="rId3"/>
    <p:sldId id="304" r:id="rId4"/>
    <p:sldId id="305" r:id="rId5"/>
    <p:sldId id="302" r:id="rId6"/>
    <p:sldId id="301" r:id="rId7"/>
    <p:sldId id="298" r:id="rId8"/>
    <p:sldId id="326" r:id="rId9"/>
    <p:sldId id="303" r:id="rId10"/>
    <p:sldId id="300" r:id="rId11"/>
    <p:sldId id="296" r:id="rId12"/>
    <p:sldId id="306" r:id="rId13"/>
    <p:sldId id="260" r:id="rId14"/>
    <p:sldId id="307" r:id="rId15"/>
    <p:sldId id="274" r:id="rId16"/>
    <p:sldId id="312" r:id="rId17"/>
    <p:sldId id="311" r:id="rId18"/>
    <p:sldId id="309" r:id="rId19"/>
    <p:sldId id="287" r:id="rId20"/>
    <p:sldId id="285" r:id="rId21"/>
    <p:sldId id="319" r:id="rId22"/>
    <p:sldId id="325" r:id="rId23"/>
    <p:sldId id="318" r:id="rId24"/>
    <p:sldId id="316" r:id="rId25"/>
    <p:sldId id="322" r:id="rId26"/>
    <p:sldId id="323" r:id="rId27"/>
    <p:sldId id="324" r:id="rId28"/>
    <p:sldId id="317" r:id="rId29"/>
    <p:sldId id="315" r:id="rId30"/>
    <p:sldId id="310" r:id="rId31"/>
    <p:sldId id="308" r:id="rId32"/>
    <p:sldId id="277" r:id="rId33"/>
    <p:sldId id="320" r:id="rId34"/>
    <p:sldId id="321" r:id="rId35"/>
    <p:sldId id="284" r:id="rId36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ha Ngoh" initials="MN" lastIdx="1" clrIdx="0">
    <p:extLst>
      <p:ext uri="{19B8F6BF-5375-455C-9EA6-DF929625EA0E}">
        <p15:presenceInfo xmlns:p15="http://schemas.microsoft.com/office/powerpoint/2012/main" userId="S-1-5-21-2146834082-895819678-538272213-6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2F40"/>
    <a:srgbClr val="3296D2"/>
    <a:srgbClr val="322F40"/>
    <a:srgbClr val="004D86"/>
    <a:srgbClr val="FF9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7106" autoAdjust="0"/>
    <p:restoredTop sz="78200" autoAdjust="0"/>
  </p:normalViewPr>
  <p:slideViewPr>
    <p:cSldViewPr snapToGrid="0">
      <p:cViewPr varScale="1">
        <p:scale>
          <a:sx n="91" d="100"/>
          <a:sy n="91" d="100"/>
        </p:scale>
        <p:origin x="297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94"/>
    </p:cViewPr>
  </p:sorterViewPr>
  <p:notesViewPr>
    <p:cSldViewPr snapToGrid="0">
      <p:cViewPr varScale="1">
        <p:scale>
          <a:sx n="81" d="100"/>
          <a:sy n="81" d="100"/>
        </p:scale>
        <p:origin x="304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5B0B03F-0361-4C94-B8EC-3A5D438C48A0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A6CF331-F343-4F4F-B7E5-C9100104C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0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0D6F5B9-5E2B-4C12-A43F-A855ABBF17BD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F3C13796-CFFD-4636-B60F-485999135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32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3C13796-CFFD-4636-B60F-48599913537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00935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Partners share many</a:t>
            </a:r>
            <a:r>
              <a:rPr lang="en-US" baseline="0" dirty="0"/>
              <a:t> responsibilities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85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Basic tenet for public health and really any kind of endeavor where one seeks to maintain</a:t>
            </a:r>
            <a:r>
              <a:rPr lang="en-US" baseline="0" dirty="0"/>
              <a:t> high levels of quality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266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dirty="0">
                <a:solidFill>
                  <a:schemeClr val="tx1"/>
                </a:solidFill>
              </a:rPr>
              <a:t>Internal and external record review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patient notification (“recall”) considerations</a:t>
            </a:r>
          </a:p>
          <a:p>
            <a:pPr marL="966612" lvl="2" defTabSz="966612">
              <a:defRPr/>
            </a:pPr>
            <a:r>
              <a:rPr lang="en-US" dirty="0">
                <a:solidFill>
                  <a:schemeClr val="tx1"/>
                </a:solidFill>
              </a:rPr>
              <a:t>Evaluate transmission mechanisms</a:t>
            </a:r>
          </a:p>
          <a:p>
            <a:pPr marL="966612" lvl="2" defTabSz="966612">
              <a:defRPr/>
            </a:pPr>
            <a:r>
              <a:rPr lang="en-US" dirty="0">
                <a:solidFill>
                  <a:schemeClr val="tx1"/>
                </a:solidFill>
              </a:rPr>
              <a:t>Perform risk assessment</a:t>
            </a:r>
          </a:p>
          <a:p>
            <a:pPr lvl="2"/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00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34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Should this be a stacked </a:t>
            </a:r>
            <a:r>
              <a:rPr lang="en-US" dirty="0" err="1"/>
              <a:t>venn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A4DFC-465C-4FED-9B45-4E23DAA3A7E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17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redraw and zoom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50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Something we can try to emulate</a:t>
            </a:r>
          </a:p>
          <a:p>
            <a:r>
              <a:rPr lang="en-US" dirty="0"/>
              <a:t>--- helps to take the guesswork out</a:t>
            </a:r>
          </a:p>
          <a:p>
            <a:r>
              <a:rPr lang="en-US" dirty="0"/>
              <a:t>--- discretion is good but too much is problematic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33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07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redraw and zoom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44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495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534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redraw and zoom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861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300" dirty="0"/>
              <a:t>ASTHO explore the nature of your state’s healthcare-associated infections and antibiotic-resistant pathogen outbreak reporting policy(</a:t>
            </a:r>
            <a:r>
              <a:rPr lang="en-US" sz="1300" dirty="0" err="1"/>
              <a:t>ies</a:t>
            </a:r>
            <a:r>
              <a:rPr lang="en-US" sz="1300" dirty="0"/>
              <a:t>) and build upon the HAI/AR outbreak response capacities assessment that your state health department participated in as part of the ICAR program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151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redraw and zoom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3751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PH, clinical, commercial, academic</a:t>
            </a:r>
            <a:r>
              <a:rPr lang="en-US" baseline="0" dirty="0"/>
              <a:t> lab partners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782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0B91A-CA98-4AD5-BD40-7479A8BC3E28}" type="datetime1">
              <a:rPr lang="en-US" smtClean="0"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185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ED9A-C28D-4E2C-9828-09D041DC33DD}" type="datetime1">
              <a:rPr lang="en-US" smtClean="0"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26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0E176-F29E-44C2-B84B-9F50A9B70317}" type="datetime1">
              <a:rPr lang="en-US" smtClean="0"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43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0C647-4EE0-487D-83CB-6928EB8DA085}" type="datetime1">
              <a:rPr lang="en-US" smtClean="0"/>
              <a:t>5/21/2018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294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636A0-7E89-42EC-8206-5AF6469021BF}" type="datetime1">
              <a:rPr lang="en-US" smtClean="0"/>
              <a:t>5/21/2018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622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0094-E791-4334-9F84-B0176BF1F8DF}" type="datetime1">
              <a:rPr lang="en-US" smtClean="0"/>
              <a:t>5/21/2018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87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6B95-DD87-439F-AE7F-49BD7D4E836B}" type="datetime1">
              <a:rPr lang="en-US" smtClean="0"/>
              <a:t>5/21/2018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316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1566-C7FB-4552-9D5D-C01120B867AD}" type="datetime1">
              <a:rPr lang="en-US" smtClean="0"/>
              <a:t>5/21/2018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90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B733-9045-4244-8C2D-AC162297A9A2}" type="datetime1">
              <a:rPr lang="en-US" smtClean="0"/>
              <a:t>5/21/2018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2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91095-C902-4069-9E72-1CA788C429BC}" type="datetime1">
              <a:rPr lang="en-US" smtClean="0"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02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92FA-50DF-4989-A360-442AB4B61BA6}" type="datetime1">
              <a:rPr lang="en-US" smtClean="0"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41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09600" y="5791200"/>
            <a:ext cx="109728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914557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E6B79-437A-4654-A9BD-57E9A17BD8C6}" type="datetime1">
              <a:rPr lang="en-US" smtClean="0"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53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FAECF8-EFB2-4A23-BA5F-F1B06495F1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75"/>
          <a:stretch/>
        </p:blipFill>
        <p:spPr>
          <a:xfrm>
            <a:off x="0" y="682374"/>
            <a:ext cx="6395049" cy="6175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708BBD-2BA0-47CD-AACC-7C79F5F9EB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260" y="297376"/>
            <a:ext cx="7107754" cy="17769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F813BA-C466-4570-87CF-FB6A447E952D}"/>
              </a:ext>
            </a:extLst>
          </p:cNvPr>
          <p:cNvSpPr txBox="1"/>
          <p:nvPr/>
        </p:nvSpPr>
        <p:spPr>
          <a:xfrm>
            <a:off x="4754880" y="2200526"/>
            <a:ext cx="78784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ouncil for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utbreak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esponse: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ealthcare-Associated Infections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ntibiotic-Resistant Pathogens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98275F16-B47D-4A27-B79C-A089CC35E9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1807" y="4234806"/>
            <a:ext cx="6842122" cy="206614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Joe Perz, </a:t>
            </a:r>
            <a:r>
              <a:rPr lang="en-US" dirty="0" err="1"/>
              <a:t>DrPH</a:t>
            </a:r>
            <a:r>
              <a:rPr lang="en-US" dirty="0"/>
              <a:t> MA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CDC/DHQP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CORHA Governance Committee Member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Spring SHEA Meeting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April 18, 2018</a:t>
            </a:r>
            <a:endParaRPr lang="en-US" sz="1500" dirty="0"/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sz="1500" dirty="0"/>
              <a:t>Updated May 2018 by CORHA Staff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774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16057"/>
            <a:ext cx="931350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Despite significant progress, 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patients still experience preventable harms in the context of outbreaks and other adverse events </a:t>
            </a:r>
            <a:r>
              <a:rPr lang="en-US" sz="3600" dirty="0"/>
              <a:t>that stem from 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emerging infectious diseases </a:t>
            </a:r>
            <a:r>
              <a:rPr lang="en-US" sz="3600" dirty="0"/>
              <a:t>with potential for healthcare transmission, </a:t>
            </a:r>
            <a:r>
              <a:rPr lang="en-US" sz="3600" dirty="0">
                <a:solidFill>
                  <a:srgbClr val="C00000"/>
                </a:solidFill>
              </a:rPr>
              <a:t>unsafe healthcare practices, contaminated drugs, and medical devices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126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4B5FFA-F560-4DCD-9AA0-48A5F940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Outbreak Investigation and Response Activities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6B9DF8-9740-4A76-B29A-F1BC8975D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766" y="1635905"/>
            <a:ext cx="10515600" cy="462541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Core function, central to patient safety and health protections</a:t>
            </a:r>
          </a:p>
          <a:p>
            <a:r>
              <a:rPr lang="en-US" dirty="0"/>
              <a:t>Outbreaks and other adverse event investigations in healthcare </a:t>
            </a:r>
          </a:p>
          <a:p>
            <a:pPr lvl="1"/>
            <a:r>
              <a:rPr lang="en-US" dirty="0"/>
              <a:t>Identify unsafe products and practices 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Inform and motivate broader HAI/AR prevention efforts</a:t>
            </a:r>
          </a:p>
          <a:p>
            <a:pPr>
              <a:spcAft>
                <a:spcPts val="1200"/>
              </a:spcAft>
            </a:pPr>
            <a:r>
              <a:rPr lang="en-US" dirty="0"/>
              <a:t>Public health, regulatory and healthcare partners: roles and responsibilities</a:t>
            </a:r>
          </a:p>
          <a:p>
            <a:r>
              <a:rPr lang="en-US" dirty="0"/>
              <a:t>Variable capacities for detecting and responding to possible HAI/AR outbreaks in healthcare settings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Health Department, Facility, and Laboratory levels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Need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5873"/>
            <a:ext cx="765487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More systematic and consistent approach to healthcare outbreak response, from </a:t>
            </a:r>
            <a:r>
              <a:rPr lang="en-US" sz="3600" dirty="0">
                <a:solidFill>
                  <a:srgbClr val="C00000"/>
                </a:solidFill>
              </a:rPr>
              <a:t>signal detection </a:t>
            </a:r>
            <a:r>
              <a:rPr lang="en-US" sz="3600" dirty="0"/>
              <a:t>to 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investigation and control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08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685801"/>
            <a:ext cx="8127999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264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br>
              <a:rPr lang="en-US" sz="2800" b="1" dirty="0"/>
            </a:br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-140776" y="114811"/>
            <a:ext cx="121717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lvl="1">
              <a:spcBef>
                <a:spcPct val="20000"/>
              </a:spcBef>
              <a:buClr>
                <a:schemeClr val="tx1"/>
              </a:buClr>
              <a:buSzPct val="70000"/>
            </a:pPr>
            <a:r>
              <a:rPr lang="en-US" sz="3600" b="1" dirty="0">
                <a:solidFill>
                  <a:srgbClr val="3296D2"/>
                </a:solidFill>
                <a:latin typeface="+mj-lt"/>
                <a:ea typeface="+mj-ea"/>
                <a:cs typeface="+mj-cs"/>
              </a:rPr>
              <a:t>Basic Tenet: sooner we become aware of a potential problem, the more opportunity to attenuate harms</a:t>
            </a:r>
          </a:p>
          <a:p>
            <a:pPr lvl="1">
              <a:spcBef>
                <a:spcPct val="20000"/>
              </a:spcBef>
              <a:buClr>
                <a:schemeClr val="tx1"/>
              </a:buClr>
              <a:buSzPct val="70000"/>
            </a:pPr>
            <a:endParaRPr lang="en-US" sz="1400" dirty="0"/>
          </a:p>
          <a:p>
            <a:pPr marL="342900" indent="-342900" eaLnBrk="0" hangingPunct="0">
              <a:spcBef>
                <a:spcPct val="20000"/>
              </a:spcBef>
              <a:buClr>
                <a:srgbClr val="FFCC66"/>
              </a:buClr>
              <a:buSzPct val="65000"/>
              <a:buFont typeface="Wingdings" pitchFamily="2" charset="2"/>
              <a:buChar char="n"/>
            </a:pP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4" t="45457"/>
          <a:stretch/>
        </p:blipFill>
        <p:spPr>
          <a:xfrm>
            <a:off x="2495140" y="1751471"/>
            <a:ext cx="6545538" cy="4486313"/>
          </a:xfrm>
          <a:prstGeom prst="rect">
            <a:avLst/>
          </a:prstGeom>
        </p:spPr>
      </p:pic>
      <p:sp>
        <p:nvSpPr>
          <p:cNvPr id="5" name="Flowchart: Connector 4"/>
          <p:cNvSpPr/>
          <p:nvPr/>
        </p:nvSpPr>
        <p:spPr>
          <a:xfrm>
            <a:off x="7654869" y="4183625"/>
            <a:ext cx="191745" cy="18296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6664269" y="2994131"/>
            <a:ext cx="191745" cy="18296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815706" y="4329115"/>
            <a:ext cx="838200" cy="457200"/>
          </a:xfrm>
          <a:prstGeom prst="line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6653906" y="4797105"/>
            <a:ext cx="1671387" cy="71259"/>
          </a:xfrm>
          <a:prstGeom prst="line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lowchart: Connector 10"/>
          <p:cNvSpPr/>
          <p:nvPr/>
        </p:nvSpPr>
        <p:spPr>
          <a:xfrm>
            <a:off x="5648500" y="4220850"/>
            <a:ext cx="191745" cy="18296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74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A Useful Mantra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3303" y="1820370"/>
            <a:ext cx="10515600" cy="4351338"/>
          </a:xfrm>
        </p:spPr>
        <p:txBody>
          <a:bodyPr/>
          <a:lstStyle/>
          <a:p>
            <a:r>
              <a:rPr lang="en-US" dirty="0"/>
              <a:t>Sooner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Faster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Better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Smaller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20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A Useful Mantra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959" y="1809860"/>
            <a:ext cx="10515600" cy="4351338"/>
          </a:xfrm>
        </p:spPr>
        <p:txBody>
          <a:bodyPr/>
          <a:lstStyle/>
          <a:p>
            <a:r>
              <a:rPr lang="en-US" b="1" dirty="0"/>
              <a:t>Sooner </a:t>
            </a:r>
            <a:r>
              <a:rPr lang="en-US" dirty="0"/>
              <a:t>– can we do a better job of detecting and communicating signals that might represent an uncontrolled or unacceptable risk to patients – one that could take the form of an outbreak </a:t>
            </a:r>
          </a:p>
          <a:p>
            <a:r>
              <a:rPr lang="en-US" b="1" dirty="0"/>
              <a:t>Faster</a:t>
            </a:r>
            <a:r>
              <a:rPr lang="en-US" dirty="0"/>
              <a:t> – can we respond to those signals more quickly </a:t>
            </a:r>
          </a:p>
          <a:p>
            <a:r>
              <a:rPr lang="en-US" b="1" dirty="0"/>
              <a:t>Better</a:t>
            </a:r>
            <a:r>
              <a:rPr lang="en-US" dirty="0"/>
              <a:t> – can we do a better job assessing the situation and implementing any necessary controls or actions</a:t>
            </a:r>
          </a:p>
          <a:p>
            <a:r>
              <a:rPr lang="en-US" b="1" dirty="0"/>
              <a:t>Smaller</a:t>
            </a:r>
            <a:r>
              <a:rPr lang="en-US" dirty="0"/>
              <a:t> – can we reduce impacts and harms using this type of proactive approach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70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What do we mean by “Response” in the context of HAIs and AR Threats?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959" y="182660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Response refers to efforts to assist with assessment and investigation of specific, acute HAI/AR risks.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dirty="0"/>
              <a:t>These risks can take various forms:</a:t>
            </a:r>
          </a:p>
          <a:p>
            <a:pPr marL="971550" lvl="1" indent="-514350">
              <a:spcAft>
                <a:spcPts val="600"/>
              </a:spcAft>
              <a:buAutoNum type="arabicParenBoth"/>
            </a:pPr>
            <a:r>
              <a:rPr lang="en-US" sz="2800" dirty="0"/>
              <a:t>outbreaks </a:t>
            </a:r>
          </a:p>
          <a:p>
            <a:pPr marL="971550" lvl="1" indent="-514350">
              <a:spcAft>
                <a:spcPts val="600"/>
              </a:spcAft>
              <a:buAutoNum type="arabicParenBoth"/>
            </a:pPr>
            <a:r>
              <a:rPr lang="en-US" sz="2800" dirty="0"/>
              <a:t>clusters of infections</a:t>
            </a:r>
          </a:p>
          <a:p>
            <a:pPr marL="971550" lvl="1" indent="-514350">
              <a:spcAft>
                <a:spcPts val="600"/>
              </a:spcAft>
              <a:buAutoNum type="arabicParenBoth"/>
            </a:pPr>
            <a:r>
              <a:rPr lang="en-US" sz="2800" dirty="0"/>
              <a:t>sentinel cases (e.g., HAI or emerging AR threat), or </a:t>
            </a:r>
          </a:p>
          <a:p>
            <a:pPr marL="971550" lvl="1" indent="-514350">
              <a:spcAft>
                <a:spcPts val="600"/>
              </a:spcAft>
              <a:buAutoNum type="arabicParenBoth"/>
            </a:pPr>
            <a:r>
              <a:rPr lang="en-US" sz="2800" dirty="0"/>
              <a:t>a serious breach in infection control practice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9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539" y="478221"/>
            <a:ext cx="9414114" cy="1143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br>
              <a:rPr lang="en-US" sz="4000" dirty="0"/>
            </a:br>
            <a:r>
              <a:rPr lang="en-US" sz="4000" dirty="0">
                <a:solidFill>
                  <a:srgbClr val="3296D2"/>
                </a:solidFill>
              </a:rPr>
              <a:t>HAI/AR Response Activities </a:t>
            </a:r>
            <a:br>
              <a:rPr lang="en-US" sz="4000" dirty="0">
                <a:solidFill>
                  <a:srgbClr val="3296D2"/>
                </a:solidFill>
              </a:rPr>
            </a:br>
            <a:r>
              <a:rPr lang="en-US" sz="4000" dirty="0">
                <a:solidFill>
                  <a:srgbClr val="3296D2"/>
                </a:solidFill>
              </a:rPr>
              <a:t>– Investigation Goals and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053" y="1747296"/>
            <a:ext cx="8229600" cy="41910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Investigation goals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Rule out larger problem</a:t>
            </a:r>
          </a:p>
          <a:p>
            <a:pPr lvl="2">
              <a:spcAft>
                <a:spcPts val="1200"/>
              </a:spcAft>
            </a:pPr>
            <a:r>
              <a:rPr lang="en-US" sz="2800" dirty="0">
                <a:solidFill>
                  <a:schemeClr val="tx1"/>
                </a:solidFill>
              </a:rPr>
              <a:t>Rule out uncontrolled risk</a:t>
            </a:r>
          </a:p>
          <a:p>
            <a:pPr marL="457200" lvl="1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Investigation activities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Case finding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Assessments of infections control and care delivery practices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Evaluate transmission potential/mechanisms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Implement control measures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5889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810561" y="2323369"/>
            <a:ext cx="3352392" cy="2059821"/>
          </a:xfrm>
          <a:ln>
            <a:solidFill>
              <a:schemeClr val="accent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3200" dirty="0"/>
              <a:t> Swift actions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Identify cause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Contain threat</a:t>
            </a:r>
          </a:p>
          <a:p>
            <a:pPr marL="800100" lvl="1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Prevent harm</a:t>
            </a:r>
          </a:p>
          <a:p>
            <a:pPr lvl="1" algn="l"/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083479" y="1484452"/>
            <a:ext cx="5092045" cy="4101528"/>
          </a:xfr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 Diligent follow through</a:t>
            </a:r>
          </a:p>
          <a:p>
            <a:pPr marL="800100" lvl="1" indent="-342900"/>
            <a:r>
              <a:rPr lang="en-US" sz="2800" dirty="0"/>
              <a:t>Communicate actions/findings</a:t>
            </a:r>
          </a:p>
          <a:p>
            <a:pPr marL="1257300" lvl="2" indent="-342900"/>
            <a:r>
              <a:rPr lang="en-US" sz="2800" dirty="0"/>
              <a:t>key stakeholders</a:t>
            </a:r>
          </a:p>
          <a:p>
            <a:pPr marL="1257300" lvl="2" indent="-342900"/>
            <a:r>
              <a:rPr lang="en-US" sz="2800" dirty="0"/>
              <a:t>timely</a:t>
            </a:r>
          </a:p>
          <a:p>
            <a:pPr marL="800100" lvl="1" indent="-342900"/>
            <a:r>
              <a:rPr lang="en-US" sz="2800" dirty="0"/>
              <a:t>Apply findings and lessons</a:t>
            </a:r>
          </a:p>
          <a:p>
            <a:pPr marL="800100" lvl="1" indent="-342900"/>
            <a:r>
              <a:rPr lang="en-US" sz="2800" dirty="0"/>
              <a:t>System improvements </a:t>
            </a:r>
          </a:p>
          <a:p>
            <a:pPr marL="457200" lvl="1" indent="0">
              <a:buNone/>
            </a:pPr>
            <a:r>
              <a:rPr lang="en-US" sz="2800" dirty="0"/>
              <a:t>	– prevent recurrence</a:t>
            </a:r>
          </a:p>
          <a:p>
            <a:pPr marL="457200" lvl="1" indent="0">
              <a:buNone/>
            </a:pPr>
            <a:r>
              <a:rPr lang="en-US" sz="2800" dirty="0"/>
              <a:t>	– increase vigilance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C47AB02-09E9-4502-B02E-A02B0126F8EB}"/>
              </a:ext>
            </a:extLst>
          </p:cNvPr>
          <p:cNvSpPr txBox="1">
            <a:spLocks/>
          </p:cNvSpPr>
          <p:nvPr/>
        </p:nvSpPr>
        <p:spPr>
          <a:xfrm>
            <a:off x="508382" y="1594811"/>
            <a:ext cx="3956750" cy="5808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dirty="0">
                <a:latin typeface="+mn-lt"/>
              </a:rPr>
              <a:t>Commitments to:</a:t>
            </a:r>
            <a:br>
              <a:rPr lang="en-US" sz="3800" dirty="0"/>
            </a:br>
            <a:endParaRPr lang="en-US" sz="38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14CB5C6-6242-4620-AB11-A416C78E8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921" y="438943"/>
            <a:ext cx="6598244" cy="798786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solidFill>
                  <a:srgbClr val="3296D2"/>
                </a:solidFill>
              </a:rPr>
            </a:br>
            <a:r>
              <a:rPr lang="en-US" b="1" dirty="0">
                <a:solidFill>
                  <a:srgbClr val="3296D2"/>
                </a:solidFill>
              </a:rPr>
              <a:t>Guiding Principles</a:t>
            </a:r>
            <a:br>
              <a:rPr lang="en-US" sz="1800" b="1" dirty="0">
                <a:solidFill>
                  <a:srgbClr val="3296D2"/>
                </a:solidFill>
              </a:rPr>
            </a:b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379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9558" y="1381187"/>
            <a:ext cx="9866586" cy="439045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CDC’s Division of Healthcare Quality Promotion funded the Association of State and Territorial Health Officials (ASTHO) and the Council of State and Territorial Epidemiologists (CSTE) to co-lead the </a:t>
            </a:r>
            <a:r>
              <a:rPr lang="en-US" sz="3600" dirty="0">
                <a:solidFill>
                  <a:srgbClr val="3296D2"/>
                </a:solidFill>
              </a:rPr>
              <a:t>Council for Outbreak Response: HAI/AR (CORHA)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0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01944" y="1816222"/>
            <a:ext cx="53552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dk1"/>
                </a:solidFill>
              </a:rPr>
              <a:t>To </a:t>
            </a:r>
            <a:r>
              <a:rPr lang="en-US" sz="2400" b="1" dirty="0">
                <a:solidFill>
                  <a:srgbClr val="3296D2"/>
                </a:solidFill>
              </a:rPr>
              <a:t>improve practices and policies </a:t>
            </a:r>
            <a:r>
              <a:rPr lang="en-US" sz="2400" dirty="0">
                <a:solidFill>
                  <a:schemeClr val="dk1"/>
                </a:solidFill>
              </a:rPr>
              <a:t>at the local, state and national levels for </a:t>
            </a:r>
            <a:r>
              <a:rPr lang="en-US" sz="2400" b="1" dirty="0">
                <a:solidFill>
                  <a:srgbClr val="3296D2"/>
                </a:solidFill>
              </a:rPr>
              <a:t>detection, investigation, control and prevention of HAI/AR outbreaks across the healthcare continuum</a:t>
            </a:r>
            <a:r>
              <a:rPr lang="en-US" sz="2400" dirty="0">
                <a:solidFill>
                  <a:schemeClr val="dk1"/>
                </a:solidFill>
              </a:rPr>
              <a:t>, including emerging infections and other risks with potential for healthcare transmission.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83006" y="2285028"/>
            <a:ext cx="2017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Mission</a:t>
            </a:r>
            <a:endParaRPr lang="en-US" sz="4000" dirty="0">
              <a:solidFill>
                <a:srgbClr val="3296D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84883" y="4751771"/>
            <a:ext cx="2017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Vision</a:t>
            </a:r>
            <a:endParaRPr lang="en-US" sz="4000" dirty="0">
              <a:solidFill>
                <a:srgbClr val="3296D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01944" y="4751771"/>
            <a:ext cx="53552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Public health and healthcare collaborating effectively to </a:t>
            </a:r>
            <a:r>
              <a:rPr lang="en-US" sz="2400" b="1" dirty="0">
                <a:solidFill>
                  <a:srgbClr val="3296D2"/>
                </a:solidFill>
              </a:rPr>
              <a:t>protect patients and prevent harms from HAI/AR outbreaks</a:t>
            </a:r>
            <a:r>
              <a:rPr lang="en-US" sz="2400" dirty="0">
                <a:solidFill>
                  <a:srgbClr val="3296D2"/>
                </a:solidFill>
              </a:rPr>
              <a:t>.</a:t>
            </a:r>
          </a:p>
        </p:txBody>
      </p:sp>
      <p:sp>
        <p:nvSpPr>
          <p:cNvPr id="11" name="Chevron 10"/>
          <p:cNvSpPr/>
          <p:nvPr/>
        </p:nvSpPr>
        <p:spPr>
          <a:xfrm>
            <a:off x="2149288" y="2403648"/>
            <a:ext cx="658906" cy="470647"/>
          </a:xfrm>
          <a:prstGeom prst="chevron">
            <a:avLst/>
          </a:prstGeom>
          <a:solidFill>
            <a:srgbClr val="32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3296D2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>
            <a:off x="2179873" y="4870391"/>
            <a:ext cx="658906" cy="470647"/>
          </a:xfrm>
          <a:prstGeom prst="chevron">
            <a:avLst/>
          </a:prstGeom>
          <a:solidFill>
            <a:srgbClr val="32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17550" y="171450"/>
            <a:ext cx="11195050" cy="1565335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algn="l" defTabSz="51435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sz="3200" b="1" kern="1200">
                <a:solidFill>
                  <a:srgbClr val="0067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3296D2"/>
                </a:solidFill>
                <a:effectLst/>
              </a:rPr>
              <a:t>C</a:t>
            </a:r>
            <a:r>
              <a:rPr lang="en-US" dirty="0">
                <a:solidFill>
                  <a:srgbClr val="1D2F40"/>
                </a:solidFill>
                <a:effectLst/>
              </a:rPr>
              <a:t>ouncil for </a:t>
            </a:r>
            <a:r>
              <a:rPr lang="en-US" dirty="0">
                <a:solidFill>
                  <a:srgbClr val="3296D2"/>
                </a:solidFill>
                <a:effectLst/>
              </a:rPr>
              <a:t>O</a:t>
            </a:r>
            <a:r>
              <a:rPr lang="en-US" dirty="0">
                <a:solidFill>
                  <a:srgbClr val="1D2F40"/>
                </a:solidFill>
                <a:effectLst/>
              </a:rPr>
              <a:t>utbreak</a:t>
            </a:r>
            <a:r>
              <a:rPr lang="en-US" dirty="0">
                <a:solidFill>
                  <a:srgbClr val="3296D2"/>
                </a:solidFill>
                <a:effectLst/>
              </a:rPr>
              <a:t> R</a:t>
            </a:r>
            <a:r>
              <a:rPr lang="en-US" dirty="0">
                <a:solidFill>
                  <a:srgbClr val="1D2F40"/>
                </a:solidFill>
                <a:effectLst/>
              </a:rPr>
              <a:t>esponse: </a:t>
            </a:r>
            <a:br>
              <a:rPr lang="en-US" dirty="0">
                <a:effectLst/>
              </a:rPr>
            </a:br>
            <a:r>
              <a:rPr lang="en-US" dirty="0">
                <a:solidFill>
                  <a:srgbClr val="3296D2"/>
                </a:solidFill>
                <a:effectLst/>
              </a:rPr>
              <a:t>H</a:t>
            </a:r>
            <a:r>
              <a:rPr lang="en-US" dirty="0">
                <a:solidFill>
                  <a:srgbClr val="1D2F40"/>
                </a:solidFill>
                <a:effectLst/>
              </a:rPr>
              <a:t>ealthcare-Associated Infections &amp; </a:t>
            </a:r>
            <a:r>
              <a:rPr lang="en-US" dirty="0">
                <a:solidFill>
                  <a:srgbClr val="3296D2"/>
                </a:solidFill>
                <a:effectLst/>
              </a:rPr>
              <a:t>A</a:t>
            </a:r>
            <a:r>
              <a:rPr lang="en-US" dirty="0">
                <a:solidFill>
                  <a:srgbClr val="1D2F40"/>
                </a:solidFill>
                <a:effectLst/>
              </a:rPr>
              <a:t>ntibiotic-Resistant Pathogens </a:t>
            </a:r>
          </a:p>
          <a:p>
            <a:endParaRPr lang="en-US" sz="8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37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591230" y="839307"/>
            <a:ext cx="2286000" cy="1136277"/>
            <a:chOff x="1142999" y="1896034"/>
            <a:chExt cx="1976718" cy="1136277"/>
          </a:xfrm>
          <a:solidFill>
            <a:srgbClr val="004D86"/>
          </a:solidFill>
        </p:grpSpPr>
        <p:sp>
          <p:nvSpPr>
            <p:cNvPr id="6" name="Rounded Rectangle 5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solidFill>
              <a:srgbClr val="322F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50576" y="2002508"/>
              <a:ext cx="1761565" cy="892552"/>
            </a:xfrm>
            <a:prstGeom prst="rect">
              <a:avLst/>
            </a:prstGeom>
            <a:solidFill>
              <a:srgbClr val="322F4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CSTE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1600" i="1" dirty="0">
                  <a:solidFill>
                    <a:schemeClr val="bg1"/>
                  </a:solidFill>
                </a:rPr>
                <a:t>Marion </a:t>
              </a:r>
              <a:r>
                <a:rPr lang="en-US" sz="1600" i="1" dirty="0" err="1">
                  <a:solidFill>
                    <a:schemeClr val="bg1"/>
                  </a:solidFill>
                </a:rPr>
                <a:t>Kainer</a:t>
              </a:r>
              <a:r>
                <a:rPr lang="en-US" sz="1600" i="1" dirty="0">
                  <a:solidFill>
                    <a:schemeClr val="bg1"/>
                  </a:solidFill>
                </a:rPr>
                <a:t>, Tennessee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180821" y="839306"/>
            <a:ext cx="2286000" cy="1136277"/>
            <a:chOff x="1142999" y="1896034"/>
            <a:chExt cx="1976718" cy="1136277"/>
          </a:xfrm>
          <a:solidFill>
            <a:srgbClr val="004D86"/>
          </a:solidFill>
        </p:grpSpPr>
        <p:sp>
          <p:nvSpPr>
            <p:cNvPr id="12" name="Rounded Rectangle 11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solidFill>
              <a:srgbClr val="322F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50576" y="2002508"/>
              <a:ext cx="1761565" cy="646331"/>
            </a:xfrm>
            <a:prstGeom prst="rect">
              <a:avLst/>
            </a:prstGeom>
            <a:solidFill>
              <a:srgbClr val="322F4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ASTHO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1600" i="1" dirty="0">
                  <a:solidFill>
                    <a:schemeClr val="bg1"/>
                  </a:solidFill>
                </a:rPr>
                <a:t>Gerd Clabaugh, Iowa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591230" y="2077935"/>
            <a:ext cx="2286000" cy="1136277"/>
            <a:chOff x="1142999" y="1896034"/>
            <a:chExt cx="1976718" cy="1136277"/>
          </a:xfrm>
          <a:solidFill>
            <a:srgbClr val="322F40"/>
          </a:solidFill>
        </p:grpSpPr>
        <p:sp>
          <p:nvSpPr>
            <p:cNvPr id="15" name="Rounded Rectangle 14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250576" y="2002508"/>
              <a:ext cx="1761565" cy="89255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NACCHO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1600" i="1" dirty="0">
                  <a:solidFill>
                    <a:schemeClr val="bg1"/>
                  </a:solidFill>
                </a:rPr>
                <a:t>Dawn </a:t>
              </a:r>
              <a:r>
                <a:rPr lang="en-US" sz="1600" i="1" dirty="0" err="1">
                  <a:solidFill>
                    <a:schemeClr val="bg1"/>
                  </a:solidFill>
                </a:rPr>
                <a:t>Terashita</a:t>
              </a:r>
              <a:r>
                <a:rPr lang="en-US" sz="1600" i="1" dirty="0">
                  <a:solidFill>
                    <a:schemeClr val="bg1"/>
                  </a:solidFill>
                </a:rPr>
                <a:t>,  Los Angeles County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180821" y="2077935"/>
            <a:ext cx="2286000" cy="1136277"/>
            <a:chOff x="1142999" y="1896034"/>
            <a:chExt cx="1976718" cy="1136277"/>
          </a:xfrm>
          <a:solidFill>
            <a:srgbClr val="322F40"/>
          </a:solidFill>
        </p:grpSpPr>
        <p:sp>
          <p:nvSpPr>
            <p:cNvPr id="18" name="Rounded Rectangle 17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250576" y="2002508"/>
              <a:ext cx="1761565" cy="89255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CDC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1600" i="1" dirty="0">
                  <a:solidFill>
                    <a:schemeClr val="bg1"/>
                  </a:solidFill>
                </a:rPr>
                <a:t>Joe Perz, </a:t>
              </a:r>
            </a:p>
            <a:p>
              <a:pPr algn="ctr"/>
              <a:r>
                <a:rPr lang="en-US" sz="1600" i="1" dirty="0">
                  <a:solidFill>
                    <a:schemeClr val="bg1"/>
                  </a:solidFill>
                </a:rPr>
                <a:t>CDC/DHQP</a:t>
              </a:r>
            </a:p>
          </p:txBody>
        </p:sp>
      </p:grpSp>
      <p:sp>
        <p:nvSpPr>
          <p:cNvPr id="39" name="Right Brace 38"/>
          <p:cNvSpPr/>
          <p:nvPr/>
        </p:nvSpPr>
        <p:spPr>
          <a:xfrm>
            <a:off x="7063686" y="804949"/>
            <a:ext cx="347473" cy="236619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7411158" y="1627016"/>
            <a:ext cx="174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Governance Committee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7A8CFB-B02D-4167-BF8A-D8D806952751}"/>
              </a:ext>
            </a:extLst>
          </p:cNvPr>
          <p:cNvGrpSpPr/>
          <p:nvPr/>
        </p:nvGrpSpPr>
        <p:grpSpPr>
          <a:xfrm>
            <a:off x="3539670" y="3446189"/>
            <a:ext cx="2103120" cy="1374521"/>
            <a:chOff x="1142999" y="1896034"/>
            <a:chExt cx="1976718" cy="1136277"/>
          </a:xfrm>
          <a:solidFill>
            <a:srgbClr val="3296D2"/>
          </a:solidFill>
        </p:grpSpPr>
        <p:sp>
          <p:nvSpPr>
            <p:cNvPr id="46" name="Rounded Rectangle 27">
              <a:extLst>
                <a:ext uri="{FF2B5EF4-FFF2-40B4-BE49-F238E27FC236}">
                  <a16:creationId xmlns:a16="http://schemas.microsoft.com/office/drawing/2014/main" id="{84822CC4-4E0A-414C-A4EB-96D27A38235D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CAAD1AF-4F11-48F8-A3A4-8848789A5F58}"/>
                </a:ext>
              </a:extLst>
            </p:cNvPr>
            <p:cNvSpPr txBox="1"/>
            <p:nvPr/>
          </p:nvSpPr>
          <p:spPr>
            <a:xfrm>
              <a:off x="1187597" y="2166376"/>
              <a:ext cx="1900084" cy="47537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APIC</a:t>
              </a:r>
            </a:p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CE769D-FA39-4C81-9A40-9CB66CCE7F37}"/>
              </a:ext>
            </a:extLst>
          </p:cNvPr>
          <p:cNvGrpSpPr/>
          <p:nvPr/>
        </p:nvGrpSpPr>
        <p:grpSpPr>
          <a:xfrm>
            <a:off x="2488110" y="5103771"/>
            <a:ext cx="2103120" cy="1374521"/>
            <a:chOff x="1142999" y="1896034"/>
            <a:chExt cx="1976718" cy="1136277"/>
          </a:xfrm>
          <a:solidFill>
            <a:srgbClr val="3296D2"/>
          </a:solidFill>
        </p:grpSpPr>
        <p:sp>
          <p:nvSpPr>
            <p:cNvPr id="49" name="Rounded Rectangle 27">
              <a:extLst>
                <a:ext uri="{FF2B5EF4-FFF2-40B4-BE49-F238E27FC236}">
                  <a16:creationId xmlns:a16="http://schemas.microsoft.com/office/drawing/2014/main" id="{9F56B233-1B01-41DF-BA74-6D0847E05A9B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7A5FA50-A913-4CF3-BEF4-B65D144B6AA0}"/>
                </a:ext>
              </a:extLst>
            </p:cNvPr>
            <p:cNvSpPr txBox="1"/>
            <p:nvPr/>
          </p:nvSpPr>
          <p:spPr>
            <a:xfrm>
              <a:off x="1185161" y="2183270"/>
              <a:ext cx="1934556" cy="47537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CMS</a:t>
              </a:r>
            </a:p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Rounded Rectangle 27">
            <a:extLst>
              <a:ext uri="{FF2B5EF4-FFF2-40B4-BE49-F238E27FC236}">
                <a16:creationId xmlns:a16="http://schemas.microsoft.com/office/drawing/2014/main" id="{D99A20E0-8A80-4E07-9721-3DC9FA954009}"/>
              </a:ext>
            </a:extLst>
          </p:cNvPr>
          <p:cNvSpPr/>
          <p:nvPr/>
        </p:nvSpPr>
        <p:spPr>
          <a:xfrm>
            <a:off x="4738653" y="5103771"/>
            <a:ext cx="2103120" cy="1374521"/>
          </a:xfrm>
          <a:prstGeom prst="roundRect">
            <a:avLst/>
          </a:prstGeom>
          <a:solidFill>
            <a:srgbClr val="32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FDA</a:t>
            </a:r>
          </a:p>
        </p:txBody>
      </p:sp>
      <p:sp>
        <p:nvSpPr>
          <p:cNvPr id="58" name="Rounded Rectangle 27">
            <a:extLst>
              <a:ext uri="{FF2B5EF4-FFF2-40B4-BE49-F238E27FC236}">
                <a16:creationId xmlns:a16="http://schemas.microsoft.com/office/drawing/2014/main" id="{13432C2B-88CD-4514-9DD3-45DA2A3AAE6F}"/>
              </a:ext>
            </a:extLst>
          </p:cNvPr>
          <p:cNvSpPr/>
          <p:nvPr/>
        </p:nvSpPr>
        <p:spPr>
          <a:xfrm>
            <a:off x="1167288" y="3453521"/>
            <a:ext cx="2103120" cy="1374521"/>
          </a:xfrm>
          <a:prstGeom prst="roundRect">
            <a:avLst/>
          </a:prstGeom>
          <a:solidFill>
            <a:srgbClr val="32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34CD868-12D5-4024-A150-D2EE2D491BF8}"/>
              </a:ext>
            </a:extLst>
          </p:cNvPr>
          <p:cNvSpPr txBox="1"/>
          <p:nvPr/>
        </p:nvSpPr>
        <p:spPr>
          <a:xfrm>
            <a:off x="1208055" y="3862655"/>
            <a:ext cx="2021585" cy="400110"/>
          </a:xfrm>
          <a:prstGeom prst="rect">
            <a:avLst/>
          </a:prstGeom>
          <a:solidFill>
            <a:srgbClr val="3296D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SHEA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0DACDB6-E3F0-4E1A-8F42-EF628EF1CB5E}"/>
              </a:ext>
            </a:extLst>
          </p:cNvPr>
          <p:cNvSpPr txBox="1"/>
          <p:nvPr/>
        </p:nvSpPr>
        <p:spPr>
          <a:xfrm>
            <a:off x="4746118" y="5488840"/>
            <a:ext cx="2021585" cy="677108"/>
          </a:xfrm>
          <a:prstGeom prst="rect">
            <a:avLst/>
          </a:prstGeom>
          <a:solidFill>
            <a:srgbClr val="3296D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FDA</a:t>
            </a:r>
          </a:p>
          <a:p>
            <a:pPr algn="ctr"/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091D6773-E20C-487C-9E90-991192582906}"/>
              </a:ext>
            </a:extLst>
          </p:cNvPr>
          <p:cNvSpPr/>
          <p:nvPr/>
        </p:nvSpPr>
        <p:spPr>
          <a:xfrm>
            <a:off x="9079630" y="659793"/>
            <a:ext cx="313021" cy="6046577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8D3DB7-915E-4415-B980-C0B632699FB8}"/>
              </a:ext>
            </a:extLst>
          </p:cNvPr>
          <p:cNvSpPr txBox="1"/>
          <p:nvPr/>
        </p:nvSpPr>
        <p:spPr>
          <a:xfrm>
            <a:off x="9570981" y="3522389"/>
            <a:ext cx="201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Member Organizations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AAD30A-F5A2-4A24-84B2-615A99C83F5B}"/>
              </a:ext>
            </a:extLst>
          </p:cNvPr>
          <p:cNvSpPr txBox="1"/>
          <p:nvPr/>
        </p:nvSpPr>
        <p:spPr>
          <a:xfrm>
            <a:off x="262751" y="-48093"/>
            <a:ext cx="85476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  <a:latin typeface="+mj-lt"/>
              </a:rPr>
              <a:t>CORHA Structure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8CB697D9-F51A-4F86-99A3-4AF4E066136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26842"/>
            <a:ext cx="1260128" cy="1260128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5E7A8CFB-B02D-4167-BF8A-D8D806952751}"/>
              </a:ext>
            </a:extLst>
          </p:cNvPr>
          <p:cNvGrpSpPr/>
          <p:nvPr/>
        </p:nvGrpSpPr>
        <p:grpSpPr>
          <a:xfrm>
            <a:off x="5925847" y="3446189"/>
            <a:ext cx="2103120" cy="1374521"/>
            <a:chOff x="1142999" y="1896034"/>
            <a:chExt cx="1976718" cy="1136277"/>
          </a:xfrm>
          <a:solidFill>
            <a:srgbClr val="3296D2"/>
          </a:solidFill>
        </p:grpSpPr>
        <p:sp>
          <p:nvSpPr>
            <p:cNvPr id="52" name="Rounded Rectangle 27">
              <a:extLst>
                <a:ext uri="{FF2B5EF4-FFF2-40B4-BE49-F238E27FC236}">
                  <a16:creationId xmlns:a16="http://schemas.microsoft.com/office/drawing/2014/main" id="{84822CC4-4E0A-414C-A4EB-96D27A38235D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CAAD1AF-4F11-48F8-A3A4-8848789A5F58}"/>
                </a:ext>
              </a:extLst>
            </p:cNvPr>
            <p:cNvSpPr txBox="1"/>
            <p:nvPr/>
          </p:nvSpPr>
          <p:spPr>
            <a:xfrm>
              <a:off x="1187597" y="2166376"/>
              <a:ext cx="1900084" cy="47537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APHL</a:t>
              </a:r>
            </a:p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936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Product Offerings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17" y="1064135"/>
            <a:ext cx="10515600" cy="562812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</a:rPr>
              <a:t>Suite of condition or event-specific reference tools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Threshold for reporting and investigation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Suggestions on how to improve reporting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Suggestions on how to improve the use of existing surveillance data for detection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Tools for investigation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Suggestions for standardized control measures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prstClr val="black"/>
                </a:solidFill>
              </a:rPr>
              <a:t>Completed prototype for Scabies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prstClr val="black"/>
                </a:solidFill>
              </a:rPr>
              <a:t>Other examples in pipeline include </a:t>
            </a:r>
            <a:r>
              <a:rPr lang="en-US" b="1" i="1" dirty="0">
                <a:solidFill>
                  <a:prstClr val="black"/>
                </a:solidFill>
              </a:rPr>
              <a:t>C. </a:t>
            </a:r>
            <a:r>
              <a:rPr lang="en-US" b="1" i="1" dirty="0" err="1">
                <a:solidFill>
                  <a:prstClr val="black"/>
                </a:solidFill>
              </a:rPr>
              <a:t>auris</a:t>
            </a:r>
            <a:r>
              <a:rPr lang="en-US" b="1" dirty="0">
                <a:solidFill>
                  <a:prstClr val="black"/>
                </a:solidFill>
              </a:rPr>
              <a:t>, CRE, CDI, NTM</a:t>
            </a: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6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68581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Product Offerings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571" y="1273427"/>
            <a:ext cx="10515600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</a:rPr>
              <a:t>Searchable clearinghouse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HAI/AR outbreak response abstracts from select annual meetings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Investigation tools and resources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Users will be able to submit materials for consideration</a:t>
            </a: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10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Product Offerings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17" y="1203014"/>
            <a:ext cx="10515600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</a:rPr>
              <a:t>High-level guidance related to strategic objectives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E.g., Best practices for improve detection of potential outbreaks using existing data sources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E.g., Laboratory best practices to support outbreak detection and investigations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E.g., Suggestions for improving data management for outbreak investigation and response activity tracking</a:t>
            </a:r>
          </a:p>
          <a:p>
            <a:pPr marL="28575" lvl="1" indent="0">
              <a:buNone/>
            </a:pPr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56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" name="Line 206"/>
          <p:cNvSpPr>
            <a:spLocks noChangeShapeType="1"/>
          </p:cNvSpPr>
          <p:nvPr/>
        </p:nvSpPr>
        <p:spPr bwMode="auto">
          <a:xfrm>
            <a:off x="3309365" y="2051658"/>
            <a:ext cx="0" cy="4549989"/>
          </a:xfrm>
          <a:prstGeom prst="line">
            <a:avLst/>
          </a:prstGeom>
          <a:noFill/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 anchor="ctr"/>
          <a:lstStyle/>
          <a:p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01" name="Line 205"/>
          <p:cNvSpPr>
            <a:spLocks noChangeShapeType="1"/>
          </p:cNvSpPr>
          <p:nvPr/>
        </p:nvSpPr>
        <p:spPr bwMode="auto">
          <a:xfrm>
            <a:off x="6730292" y="1937465"/>
            <a:ext cx="7514" cy="4664181"/>
          </a:xfrm>
          <a:prstGeom prst="line">
            <a:avLst/>
          </a:prstGeom>
          <a:noFill/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 anchor="ctr"/>
          <a:lstStyle/>
          <a:p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00" name="Line 204"/>
          <p:cNvSpPr>
            <a:spLocks noChangeShapeType="1"/>
          </p:cNvSpPr>
          <p:nvPr/>
        </p:nvSpPr>
        <p:spPr bwMode="auto">
          <a:xfrm>
            <a:off x="8381994" y="1348025"/>
            <a:ext cx="1" cy="5375189"/>
          </a:xfrm>
          <a:prstGeom prst="line">
            <a:avLst/>
          </a:prstGeom>
          <a:noFill/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 anchor="ctr"/>
          <a:lstStyle/>
          <a:p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2535912" y="1333893"/>
            <a:ext cx="1531819" cy="731520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rgbClr val="004D86"/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Support Standardized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Approaches to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Detection and Reporting</a:t>
            </a:r>
          </a:p>
        </p:txBody>
      </p:sp>
      <p:sp>
        <p:nvSpPr>
          <p:cNvPr id="4196" name="AutoShape 100"/>
          <p:cNvSpPr>
            <a:spLocks noChangeArrowheads="1"/>
          </p:cNvSpPr>
          <p:nvPr/>
        </p:nvSpPr>
        <p:spPr bwMode="auto">
          <a:xfrm>
            <a:off x="7655321" y="1333893"/>
            <a:ext cx="1536192" cy="731520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Create a </a:t>
            </a:r>
          </a:p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Sustainable</a:t>
            </a:r>
          </a:p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Council Model</a:t>
            </a:r>
          </a:p>
        </p:txBody>
      </p:sp>
      <p:sp>
        <p:nvSpPr>
          <p:cNvPr id="4195" name="AutoShape 99"/>
          <p:cNvSpPr>
            <a:spLocks noChangeArrowheads="1"/>
          </p:cNvSpPr>
          <p:nvPr/>
        </p:nvSpPr>
        <p:spPr bwMode="auto">
          <a:xfrm>
            <a:off x="5947393" y="1333893"/>
            <a:ext cx="1536192" cy="731520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Foster Implementation</a:t>
            </a:r>
          </a:p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and Uptake Among </a:t>
            </a:r>
          </a:p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External Stakeholders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2533725" y="2115320"/>
            <a:ext cx="1551003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Standardize Outbreak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&amp; Adverse Event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Definitions &amp; 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2533723" y="2904698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 Reporting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of Outbreaks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Exposure Events to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4239465" y="1333893"/>
            <a:ext cx="1536192" cy="731520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Support Consistent and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Coordinated Approaches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to Investigation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Control</a:t>
            </a:r>
          </a:p>
        </p:txBody>
      </p:sp>
      <p:sp>
        <p:nvSpPr>
          <p:cNvPr id="55" name="Line 206"/>
          <p:cNvSpPr>
            <a:spLocks noChangeShapeType="1"/>
          </p:cNvSpPr>
          <p:nvPr/>
        </p:nvSpPr>
        <p:spPr bwMode="auto">
          <a:xfrm>
            <a:off x="5002240" y="2051658"/>
            <a:ext cx="0" cy="4549989"/>
          </a:xfrm>
          <a:prstGeom prst="line">
            <a:avLst/>
          </a:prstGeom>
          <a:noFill/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 anchor="ctr"/>
          <a:lstStyle/>
          <a:p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2541020" y="3682945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 the Use of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Existing Surveillance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Systems to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Detect Outbreaks</a:t>
            </a:r>
          </a:p>
        </p:txBody>
      </p:sp>
      <p:sp>
        <p:nvSpPr>
          <p:cNvPr id="4219" name="Rectangle 123"/>
          <p:cNvSpPr>
            <a:spLocks noChangeArrowheads="1"/>
          </p:cNvSpPr>
          <p:nvPr/>
        </p:nvSpPr>
        <p:spPr bwMode="auto">
          <a:xfrm>
            <a:off x="5949760" y="2115716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Enhance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Collaboration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Between Public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Health and Healthcare</a:t>
            </a:r>
          </a:p>
        </p:txBody>
      </p:sp>
      <p:sp>
        <p:nvSpPr>
          <p:cNvPr id="4255" name="Rectangle 159"/>
          <p:cNvSpPr>
            <a:spLocks noChangeArrowheads="1"/>
          </p:cNvSpPr>
          <p:nvPr/>
        </p:nvSpPr>
        <p:spPr bwMode="auto">
          <a:xfrm>
            <a:off x="7655321" y="2893371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Ensure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Effective Council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Governance</a:t>
            </a:r>
          </a:p>
        </p:txBody>
      </p:sp>
      <p:sp>
        <p:nvSpPr>
          <p:cNvPr id="4256" name="Rectangle 160"/>
          <p:cNvSpPr>
            <a:spLocks noChangeArrowheads="1"/>
          </p:cNvSpPr>
          <p:nvPr/>
        </p:nvSpPr>
        <p:spPr bwMode="auto">
          <a:xfrm>
            <a:off x="7669457" y="4446345"/>
            <a:ext cx="1522057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Identify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Develop Impactful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Product Offerings</a:t>
            </a:r>
          </a:p>
        </p:txBody>
      </p:sp>
      <p:sp>
        <p:nvSpPr>
          <p:cNvPr id="4258" name="Rectangle 162"/>
          <p:cNvSpPr>
            <a:spLocks noChangeArrowheads="1"/>
          </p:cNvSpPr>
          <p:nvPr/>
        </p:nvSpPr>
        <p:spPr bwMode="auto">
          <a:xfrm>
            <a:off x="7669455" y="5222832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Develop a Business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Plan Including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Financial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Projections</a:t>
            </a:r>
          </a:p>
        </p:txBody>
      </p:sp>
      <p:sp>
        <p:nvSpPr>
          <p:cNvPr id="4267" name="Rectangle 171"/>
          <p:cNvSpPr>
            <a:spLocks noChangeArrowheads="1"/>
          </p:cNvSpPr>
          <p:nvPr/>
        </p:nvSpPr>
        <p:spPr bwMode="auto">
          <a:xfrm>
            <a:off x="7669455" y="6000883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Brand and</a:t>
            </a:r>
            <a:b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</a:br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Promote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the Council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4239465" y="2120483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69" name="Rectangle 173"/>
          <p:cNvSpPr>
            <a:spLocks noChangeArrowheads="1"/>
          </p:cNvSpPr>
          <p:nvPr/>
        </p:nvSpPr>
        <p:spPr bwMode="auto">
          <a:xfrm>
            <a:off x="5928286" y="4446345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Disseminate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Tools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Guidance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4234653" y="3674426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 Data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Management for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Outbreak Investigation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and Tracking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176385" y="2353502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174330" y="3134929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174330" y="391635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176385" y="4689467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180238" y="6245045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6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631080" y="1103067"/>
            <a:ext cx="1451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C</a:t>
            </a:r>
          </a:p>
        </p:txBody>
      </p:sp>
      <p:sp>
        <p:nvSpPr>
          <p:cNvPr id="3" name="Rectangle 2"/>
          <p:cNvSpPr/>
          <p:nvPr/>
        </p:nvSpPr>
        <p:spPr>
          <a:xfrm>
            <a:off x="3164537" y="1080360"/>
            <a:ext cx="26642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A</a:t>
            </a:r>
          </a:p>
        </p:txBody>
      </p:sp>
      <p:sp>
        <p:nvSpPr>
          <p:cNvPr id="4" name="Rectangle 3"/>
          <p:cNvSpPr/>
          <p:nvPr/>
        </p:nvSpPr>
        <p:spPr>
          <a:xfrm>
            <a:off x="4863690" y="1112962"/>
            <a:ext cx="26161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B</a:t>
            </a:r>
          </a:p>
        </p:txBody>
      </p:sp>
      <p:sp>
        <p:nvSpPr>
          <p:cNvPr id="5" name="Rectangle 4"/>
          <p:cNvSpPr/>
          <p:nvPr/>
        </p:nvSpPr>
        <p:spPr>
          <a:xfrm>
            <a:off x="8301937" y="1103067"/>
            <a:ext cx="2712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D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2541020" y="5228193"/>
            <a:ext cx="3229824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Explore Legal Authority to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Support Best Practices</a:t>
            </a:r>
          </a:p>
        </p:txBody>
      </p:sp>
      <p:sp>
        <p:nvSpPr>
          <p:cNvPr id="58" name="Rectangle 124"/>
          <p:cNvSpPr>
            <a:spLocks noChangeArrowheads="1"/>
          </p:cNvSpPr>
          <p:nvPr/>
        </p:nvSpPr>
        <p:spPr bwMode="auto">
          <a:xfrm>
            <a:off x="5935583" y="2894079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Use Investigation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Control to Inform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Improvements in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Prevention</a:t>
            </a:r>
          </a:p>
        </p:txBody>
      </p:sp>
      <p:sp>
        <p:nvSpPr>
          <p:cNvPr id="59" name="Rectangle 160"/>
          <p:cNvSpPr>
            <a:spLocks noChangeArrowheads="1"/>
          </p:cNvSpPr>
          <p:nvPr/>
        </p:nvSpPr>
        <p:spPr bwMode="auto">
          <a:xfrm>
            <a:off x="7655321" y="3669858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Recruit Partners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as Council Members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and Workgroup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Members</a:t>
            </a:r>
          </a:p>
        </p:txBody>
      </p:sp>
      <p:sp>
        <p:nvSpPr>
          <p:cNvPr id="61" name="Rectangle 173"/>
          <p:cNvSpPr>
            <a:spLocks noChangeArrowheads="1"/>
          </p:cNvSpPr>
          <p:nvPr/>
        </p:nvSpPr>
        <p:spPr bwMode="auto">
          <a:xfrm>
            <a:off x="5928286" y="5222832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Identify Key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Stakeholders and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Foster Effective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Communication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4234653" y="2907249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174330" y="5465954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5</a:t>
            </a:r>
          </a:p>
        </p:txBody>
      </p:sp>
      <p:sp>
        <p:nvSpPr>
          <p:cNvPr id="77" name="Oval 11"/>
          <p:cNvSpPr>
            <a:spLocks noChangeArrowheads="1"/>
          </p:cNvSpPr>
          <p:nvPr/>
        </p:nvSpPr>
        <p:spPr bwMode="auto">
          <a:xfrm>
            <a:off x="3389730" y="96060"/>
            <a:ext cx="5047823" cy="998962"/>
          </a:xfrm>
          <a:prstGeom prst="ellipse">
            <a:avLst/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lIns="69056" tIns="34529" rIns="69056" bIns="34529" anchor="ctr"/>
          <a:lstStyle/>
          <a:p>
            <a:pPr>
              <a:defRPr/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Build Capacity for Public Health</a:t>
            </a:r>
          </a:p>
          <a:p>
            <a:pPr>
              <a:defRPr/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and Healthcare to Improve Outbreak </a:t>
            </a:r>
          </a:p>
          <a:p>
            <a:pPr>
              <a:defRPr/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Detection, Response and Prevention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2541022" y="4446345"/>
            <a:ext cx="3229825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Define Public Health, Clinical, 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Commercial Laboratory Best Practices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sp>
        <p:nvSpPr>
          <p:cNvPr id="54" name="Rectangle 124"/>
          <p:cNvSpPr>
            <a:spLocks noChangeArrowheads="1"/>
          </p:cNvSpPr>
          <p:nvPr/>
        </p:nvSpPr>
        <p:spPr bwMode="auto">
          <a:xfrm>
            <a:off x="5928286" y="3669858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Foster Improvement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in Workforce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Competencies</a:t>
            </a:r>
          </a:p>
        </p:txBody>
      </p:sp>
      <p:sp>
        <p:nvSpPr>
          <p:cNvPr id="60" name="Rectangle 174"/>
          <p:cNvSpPr>
            <a:spLocks noChangeArrowheads="1"/>
          </p:cNvSpPr>
          <p:nvPr/>
        </p:nvSpPr>
        <p:spPr bwMode="auto">
          <a:xfrm>
            <a:off x="2530987" y="6000288"/>
            <a:ext cx="3239303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Develop Tools and Guidance</a:t>
            </a:r>
          </a:p>
        </p:txBody>
      </p:sp>
      <p:cxnSp>
        <p:nvCxnSpPr>
          <p:cNvPr id="14" name="Straight Connector 13"/>
          <p:cNvCxnSpPr>
            <a:stCxn id="77" idx="4"/>
            <a:endCxn id="4197" idx="0"/>
          </p:cNvCxnSpPr>
          <p:nvPr/>
        </p:nvCxnSpPr>
        <p:spPr>
          <a:xfrm flipH="1">
            <a:off x="5007563" y="1095024"/>
            <a:ext cx="906079" cy="23887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angle 173"/>
          <p:cNvSpPr>
            <a:spLocks noChangeArrowheads="1"/>
          </p:cNvSpPr>
          <p:nvPr/>
        </p:nvSpPr>
        <p:spPr bwMode="auto">
          <a:xfrm>
            <a:off x="5928286" y="6000883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Articulate the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Value of Public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Health’s Role</a:t>
            </a:r>
          </a:p>
        </p:txBody>
      </p:sp>
      <p:sp>
        <p:nvSpPr>
          <p:cNvPr id="63" name="Rectangle 159"/>
          <p:cNvSpPr>
            <a:spLocks noChangeArrowheads="1"/>
          </p:cNvSpPr>
          <p:nvPr/>
        </p:nvSpPr>
        <p:spPr bwMode="auto">
          <a:xfrm>
            <a:off x="7655321" y="2115320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Formally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Define the Scope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of the Council’s Work</a:t>
            </a:r>
          </a:p>
        </p:txBody>
      </p:sp>
      <p:cxnSp>
        <p:nvCxnSpPr>
          <p:cNvPr id="10" name="Straight Connector 9"/>
          <p:cNvCxnSpPr>
            <a:stCxn id="77" idx="4"/>
            <a:endCxn id="4107" idx="0"/>
          </p:cNvCxnSpPr>
          <p:nvPr/>
        </p:nvCxnSpPr>
        <p:spPr>
          <a:xfrm flipH="1">
            <a:off x="3301820" y="1095024"/>
            <a:ext cx="2611820" cy="23887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77" idx="4"/>
            <a:endCxn id="4195" idx="0"/>
          </p:cNvCxnSpPr>
          <p:nvPr/>
        </p:nvCxnSpPr>
        <p:spPr>
          <a:xfrm>
            <a:off x="5913642" y="1095024"/>
            <a:ext cx="801849" cy="23887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77" idx="4"/>
            <a:endCxn id="4196" idx="0"/>
          </p:cNvCxnSpPr>
          <p:nvPr/>
        </p:nvCxnSpPr>
        <p:spPr>
          <a:xfrm>
            <a:off x="5913642" y="1095024"/>
            <a:ext cx="2509777" cy="23887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6" name="Picture 45">
            <a:extLst>
              <a:ext uri="{FF2B5EF4-FFF2-40B4-BE49-F238E27FC236}">
                <a16:creationId xmlns:a16="http://schemas.microsoft.com/office/drawing/2014/main" id="{AE574477-EC80-4549-BDD9-E2AEE9BA191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47" name="Title 1">
            <a:extLst>
              <a:ext uri="{FF2B5EF4-FFF2-40B4-BE49-F238E27FC236}">
                <a16:creationId xmlns:a16="http://schemas.microsoft.com/office/drawing/2014/main" id="{DBC2D2B5-C705-4987-A935-90BB4F232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7546" y="-36414"/>
            <a:ext cx="3549450" cy="1268788"/>
          </a:xfrm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rgbClr val="3296D2"/>
                </a:solidFill>
              </a:rPr>
              <a:t>CORHA Strategic Map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83183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65" y="32804"/>
            <a:ext cx="4546132" cy="112077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CORHA Strategic Map </a:t>
            </a:r>
            <a:endParaRPr lang="en-US" sz="2800" dirty="0"/>
          </a:p>
        </p:txBody>
      </p:sp>
      <p:sp>
        <p:nvSpPr>
          <p:cNvPr id="22" name="Oval 11"/>
          <p:cNvSpPr>
            <a:spLocks noChangeArrowheads="1"/>
          </p:cNvSpPr>
          <p:nvPr/>
        </p:nvSpPr>
        <p:spPr bwMode="auto">
          <a:xfrm>
            <a:off x="2773947" y="862008"/>
            <a:ext cx="6592186" cy="2082700"/>
          </a:xfrm>
          <a:prstGeom prst="ellipse">
            <a:avLst/>
          </a:prstGeom>
          <a:solidFill>
            <a:srgbClr val="3296D2"/>
          </a:solidFill>
          <a:ln w="25400">
            <a:noFill/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>
              <a:defRPr/>
            </a:pPr>
            <a:r>
              <a:rPr lang="en-US" sz="2600" b="1" dirty="0">
                <a:solidFill>
                  <a:prstClr val="white"/>
                </a:solidFill>
                <a:latin typeface="Calibri" panose="020F0502020204030204"/>
              </a:rPr>
              <a:t>Build Capacity for Public Health</a:t>
            </a:r>
          </a:p>
          <a:p>
            <a:pPr>
              <a:defRPr/>
            </a:pPr>
            <a:r>
              <a:rPr lang="en-US" sz="2600" b="1" dirty="0">
                <a:solidFill>
                  <a:prstClr val="white"/>
                </a:solidFill>
                <a:latin typeface="Calibri" panose="020F0502020204030204"/>
              </a:rPr>
              <a:t>and Healthcare to Improve Outbreak </a:t>
            </a:r>
          </a:p>
          <a:p>
            <a:pPr>
              <a:defRPr/>
            </a:pPr>
            <a:r>
              <a:rPr lang="en-US" sz="2600" b="1" dirty="0">
                <a:solidFill>
                  <a:prstClr val="white"/>
                </a:solidFill>
                <a:latin typeface="Calibri" panose="020F0502020204030204"/>
              </a:rPr>
              <a:t>Detection, Response and Prevention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6070040" y="3397442"/>
            <a:ext cx="2103120" cy="2066544"/>
            <a:chOff x="1142999" y="1896034"/>
            <a:chExt cx="1976718" cy="1136277"/>
          </a:xfrm>
          <a:solidFill>
            <a:schemeClr val="accent1"/>
          </a:solidFill>
        </p:grpSpPr>
        <p:sp>
          <p:nvSpPr>
            <p:cNvPr id="29" name="Rounded Rectangle 28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solidFill>
              <a:srgbClr val="322F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40090" y="2014508"/>
              <a:ext cx="1782535" cy="896914"/>
            </a:xfrm>
            <a:prstGeom prst="rect">
              <a:avLst/>
            </a:prstGeom>
            <a:solidFill>
              <a:srgbClr val="322F40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Foster Implementation and Uptake Among External Stakeholders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911582" y="3397444"/>
            <a:ext cx="2103120" cy="2065529"/>
            <a:chOff x="1142999" y="1896034"/>
            <a:chExt cx="1976718" cy="1136277"/>
          </a:xfrm>
          <a:solidFill>
            <a:srgbClr val="322F40"/>
          </a:solidFill>
        </p:grpSpPr>
        <p:sp>
          <p:nvSpPr>
            <p:cNvPr id="32" name="Rounded Rectangle 31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64799" y="1938893"/>
              <a:ext cx="1733116" cy="106666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Support Consistent and Coordinated Approaches to Investigation &amp; Control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753124" y="3395247"/>
            <a:ext cx="2103120" cy="2066544"/>
            <a:chOff x="1142999" y="1896034"/>
            <a:chExt cx="1976718" cy="1136277"/>
          </a:xfrm>
          <a:solidFill>
            <a:srgbClr val="322F40"/>
          </a:solidFill>
        </p:grpSpPr>
        <p:sp>
          <p:nvSpPr>
            <p:cNvPr id="35" name="Rounded Rectangle 34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264800" y="1981394"/>
              <a:ext cx="1733116" cy="89691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Support</a:t>
              </a:r>
            </a:p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Standardized Approaches to Detection and Reporting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228498" y="3395245"/>
            <a:ext cx="2103120" cy="2066544"/>
            <a:chOff x="1142999" y="1896034"/>
            <a:chExt cx="1976718" cy="1136277"/>
          </a:xfrm>
          <a:solidFill>
            <a:srgbClr val="322F40"/>
          </a:solidFill>
        </p:grpSpPr>
        <p:sp>
          <p:nvSpPr>
            <p:cNvPr id="38" name="Rounded Rectangle 37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264799" y="2164325"/>
              <a:ext cx="1733116" cy="55845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Create a Sustainable Council Model</a:t>
              </a:r>
            </a:p>
          </p:txBody>
        </p:sp>
      </p:grpSp>
      <p:sp>
        <p:nvSpPr>
          <p:cNvPr id="40" name="Rectangular Callout 39"/>
          <p:cNvSpPr/>
          <p:nvPr/>
        </p:nvSpPr>
        <p:spPr>
          <a:xfrm>
            <a:off x="7767487" y="263441"/>
            <a:ext cx="2138830" cy="596370"/>
          </a:xfrm>
          <a:prstGeom prst="wedgeRectCallout">
            <a:avLst>
              <a:gd name="adj1" fmla="val -49474"/>
              <a:gd name="adj2" fmla="val 101194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i="1" dirty="0">
                <a:solidFill>
                  <a:srgbClr val="006794"/>
                </a:solidFill>
              </a:rPr>
              <a:t>Central Challenge</a:t>
            </a:r>
          </a:p>
        </p:txBody>
      </p:sp>
      <p:cxnSp>
        <p:nvCxnSpPr>
          <p:cNvPr id="43" name="Straight Connector 42"/>
          <p:cNvCxnSpPr>
            <a:stCxn id="22" idx="4"/>
            <a:endCxn id="35" idx="0"/>
          </p:cNvCxnSpPr>
          <p:nvPr/>
        </p:nvCxnSpPr>
        <p:spPr>
          <a:xfrm flipH="1">
            <a:off x="2804684" y="2944710"/>
            <a:ext cx="3265356" cy="45053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22" idx="4"/>
            <a:endCxn id="38" idx="0"/>
          </p:cNvCxnSpPr>
          <p:nvPr/>
        </p:nvCxnSpPr>
        <p:spPr>
          <a:xfrm>
            <a:off x="6070040" y="2944710"/>
            <a:ext cx="3210018" cy="45053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22" idx="4"/>
            <a:endCxn id="32" idx="0"/>
          </p:cNvCxnSpPr>
          <p:nvPr/>
        </p:nvCxnSpPr>
        <p:spPr>
          <a:xfrm flipH="1">
            <a:off x="4963142" y="2944708"/>
            <a:ext cx="1106898" cy="45273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2" idx="4"/>
            <a:endCxn id="29" idx="0"/>
          </p:cNvCxnSpPr>
          <p:nvPr/>
        </p:nvCxnSpPr>
        <p:spPr>
          <a:xfrm>
            <a:off x="6070040" y="2944708"/>
            <a:ext cx="1051560" cy="45273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4" name="Rectangular Callout 51"/>
          <p:cNvSpPr/>
          <p:nvPr/>
        </p:nvSpPr>
        <p:spPr>
          <a:xfrm>
            <a:off x="2659711" y="5461788"/>
            <a:ext cx="2064107" cy="1292217"/>
          </a:xfrm>
          <a:custGeom>
            <a:avLst/>
            <a:gdLst>
              <a:gd name="connsiteX0" fmla="*/ 0 w 2318734"/>
              <a:gd name="connsiteY0" fmla="*/ 0 h 563526"/>
              <a:gd name="connsiteX1" fmla="*/ 386456 w 2318734"/>
              <a:gd name="connsiteY1" fmla="*/ 0 h 563526"/>
              <a:gd name="connsiteX2" fmla="*/ 386456 w 2318734"/>
              <a:gd name="connsiteY2" fmla="*/ 0 h 563526"/>
              <a:gd name="connsiteX3" fmla="*/ 966139 w 2318734"/>
              <a:gd name="connsiteY3" fmla="*/ 0 h 563526"/>
              <a:gd name="connsiteX4" fmla="*/ 2318734 w 2318734"/>
              <a:gd name="connsiteY4" fmla="*/ 0 h 563526"/>
              <a:gd name="connsiteX5" fmla="*/ 2318734 w 2318734"/>
              <a:gd name="connsiteY5" fmla="*/ 328724 h 563526"/>
              <a:gd name="connsiteX6" fmla="*/ 2318734 w 2318734"/>
              <a:gd name="connsiteY6" fmla="*/ 328724 h 563526"/>
              <a:gd name="connsiteX7" fmla="*/ 2318734 w 2318734"/>
              <a:gd name="connsiteY7" fmla="*/ 469605 h 563526"/>
              <a:gd name="connsiteX8" fmla="*/ 2318734 w 2318734"/>
              <a:gd name="connsiteY8" fmla="*/ 563526 h 563526"/>
              <a:gd name="connsiteX9" fmla="*/ 966139 w 2318734"/>
              <a:gd name="connsiteY9" fmla="*/ 563526 h 563526"/>
              <a:gd name="connsiteX10" fmla="*/ -17970 w 2318734"/>
              <a:gd name="connsiteY10" fmla="*/ 849899 h 563526"/>
              <a:gd name="connsiteX11" fmla="*/ 386456 w 2318734"/>
              <a:gd name="connsiteY11" fmla="*/ 563526 h 563526"/>
              <a:gd name="connsiteX12" fmla="*/ 0 w 2318734"/>
              <a:gd name="connsiteY12" fmla="*/ 563526 h 563526"/>
              <a:gd name="connsiteX13" fmla="*/ 0 w 2318734"/>
              <a:gd name="connsiteY13" fmla="*/ 469605 h 563526"/>
              <a:gd name="connsiteX14" fmla="*/ 0 w 2318734"/>
              <a:gd name="connsiteY14" fmla="*/ 328724 h 563526"/>
              <a:gd name="connsiteX15" fmla="*/ 0 w 2318734"/>
              <a:gd name="connsiteY15" fmla="*/ 328724 h 563526"/>
              <a:gd name="connsiteX16" fmla="*/ 0 w 2318734"/>
              <a:gd name="connsiteY16" fmla="*/ 0 h 563526"/>
              <a:gd name="connsiteX0" fmla="*/ 0 w 2318734"/>
              <a:gd name="connsiteY0" fmla="*/ 448964 h 1012490"/>
              <a:gd name="connsiteX1" fmla="*/ 386456 w 2318734"/>
              <a:gd name="connsiteY1" fmla="*/ 448964 h 1012490"/>
              <a:gd name="connsiteX2" fmla="*/ 386456 w 2318734"/>
              <a:gd name="connsiteY2" fmla="*/ 448964 h 1012490"/>
              <a:gd name="connsiteX3" fmla="*/ 966139 w 2318734"/>
              <a:gd name="connsiteY3" fmla="*/ 448964 h 1012490"/>
              <a:gd name="connsiteX4" fmla="*/ 2318734 w 2318734"/>
              <a:gd name="connsiteY4" fmla="*/ 448964 h 1012490"/>
              <a:gd name="connsiteX5" fmla="*/ 2318734 w 2318734"/>
              <a:gd name="connsiteY5" fmla="*/ 777688 h 1012490"/>
              <a:gd name="connsiteX6" fmla="*/ 2318734 w 2318734"/>
              <a:gd name="connsiteY6" fmla="*/ 777688 h 1012490"/>
              <a:gd name="connsiteX7" fmla="*/ 2318734 w 2318734"/>
              <a:gd name="connsiteY7" fmla="*/ 918569 h 1012490"/>
              <a:gd name="connsiteX8" fmla="*/ 2318734 w 2318734"/>
              <a:gd name="connsiteY8" fmla="*/ 1012490 h 1012490"/>
              <a:gd name="connsiteX9" fmla="*/ 966139 w 2318734"/>
              <a:gd name="connsiteY9" fmla="*/ 1012490 h 1012490"/>
              <a:gd name="connsiteX10" fmla="*/ 13203 w 2318734"/>
              <a:gd name="connsiteY10" fmla="*/ 0 h 1012490"/>
              <a:gd name="connsiteX11" fmla="*/ 386456 w 2318734"/>
              <a:gd name="connsiteY11" fmla="*/ 1012490 h 1012490"/>
              <a:gd name="connsiteX12" fmla="*/ 0 w 2318734"/>
              <a:gd name="connsiteY12" fmla="*/ 1012490 h 1012490"/>
              <a:gd name="connsiteX13" fmla="*/ 0 w 2318734"/>
              <a:gd name="connsiteY13" fmla="*/ 918569 h 1012490"/>
              <a:gd name="connsiteX14" fmla="*/ 0 w 2318734"/>
              <a:gd name="connsiteY14" fmla="*/ 777688 h 1012490"/>
              <a:gd name="connsiteX15" fmla="*/ 0 w 2318734"/>
              <a:gd name="connsiteY15" fmla="*/ 777688 h 1012490"/>
              <a:gd name="connsiteX16" fmla="*/ 0 w 2318734"/>
              <a:gd name="connsiteY16" fmla="*/ 448964 h 1012490"/>
              <a:gd name="connsiteX0" fmla="*/ 0 w 2318734"/>
              <a:gd name="connsiteY0" fmla="*/ 0 h 563526"/>
              <a:gd name="connsiteX1" fmla="*/ 386456 w 2318734"/>
              <a:gd name="connsiteY1" fmla="*/ 0 h 563526"/>
              <a:gd name="connsiteX2" fmla="*/ 386456 w 2318734"/>
              <a:gd name="connsiteY2" fmla="*/ 0 h 563526"/>
              <a:gd name="connsiteX3" fmla="*/ 966139 w 2318734"/>
              <a:gd name="connsiteY3" fmla="*/ 0 h 563526"/>
              <a:gd name="connsiteX4" fmla="*/ 2318734 w 2318734"/>
              <a:gd name="connsiteY4" fmla="*/ 0 h 563526"/>
              <a:gd name="connsiteX5" fmla="*/ 2318734 w 2318734"/>
              <a:gd name="connsiteY5" fmla="*/ 328724 h 563526"/>
              <a:gd name="connsiteX6" fmla="*/ 2318734 w 2318734"/>
              <a:gd name="connsiteY6" fmla="*/ 328724 h 563526"/>
              <a:gd name="connsiteX7" fmla="*/ 2318734 w 2318734"/>
              <a:gd name="connsiteY7" fmla="*/ 469605 h 563526"/>
              <a:gd name="connsiteX8" fmla="*/ 2318734 w 2318734"/>
              <a:gd name="connsiteY8" fmla="*/ 563526 h 563526"/>
              <a:gd name="connsiteX9" fmla="*/ 966139 w 2318734"/>
              <a:gd name="connsiteY9" fmla="*/ 563526 h 563526"/>
              <a:gd name="connsiteX10" fmla="*/ 709394 w 2318734"/>
              <a:gd name="connsiteY10" fmla="*/ 558954 h 563526"/>
              <a:gd name="connsiteX11" fmla="*/ 386456 w 2318734"/>
              <a:gd name="connsiteY11" fmla="*/ 563526 h 563526"/>
              <a:gd name="connsiteX12" fmla="*/ 0 w 2318734"/>
              <a:gd name="connsiteY12" fmla="*/ 563526 h 563526"/>
              <a:gd name="connsiteX13" fmla="*/ 0 w 2318734"/>
              <a:gd name="connsiteY13" fmla="*/ 469605 h 563526"/>
              <a:gd name="connsiteX14" fmla="*/ 0 w 2318734"/>
              <a:gd name="connsiteY14" fmla="*/ 328724 h 563526"/>
              <a:gd name="connsiteX15" fmla="*/ 0 w 2318734"/>
              <a:gd name="connsiteY15" fmla="*/ 328724 h 563526"/>
              <a:gd name="connsiteX16" fmla="*/ 0 w 2318734"/>
              <a:gd name="connsiteY16" fmla="*/ 0 h 563526"/>
              <a:gd name="connsiteX0" fmla="*/ 60353 w 2379087"/>
              <a:gd name="connsiteY0" fmla="*/ 457200 h 1020726"/>
              <a:gd name="connsiteX1" fmla="*/ 446809 w 2379087"/>
              <a:gd name="connsiteY1" fmla="*/ 457200 h 1020726"/>
              <a:gd name="connsiteX2" fmla="*/ 0 w 2379087"/>
              <a:gd name="connsiteY2" fmla="*/ 0 h 1020726"/>
              <a:gd name="connsiteX3" fmla="*/ 1026492 w 2379087"/>
              <a:gd name="connsiteY3" fmla="*/ 457200 h 1020726"/>
              <a:gd name="connsiteX4" fmla="*/ 2379087 w 2379087"/>
              <a:gd name="connsiteY4" fmla="*/ 457200 h 1020726"/>
              <a:gd name="connsiteX5" fmla="*/ 2379087 w 2379087"/>
              <a:gd name="connsiteY5" fmla="*/ 785924 h 1020726"/>
              <a:gd name="connsiteX6" fmla="*/ 2379087 w 2379087"/>
              <a:gd name="connsiteY6" fmla="*/ 785924 h 1020726"/>
              <a:gd name="connsiteX7" fmla="*/ 2379087 w 2379087"/>
              <a:gd name="connsiteY7" fmla="*/ 926805 h 1020726"/>
              <a:gd name="connsiteX8" fmla="*/ 2379087 w 2379087"/>
              <a:gd name="connsiteY8" fmla="*/ 1020726 h 1020726"/>
              <a:gd name="connsiteX9" fmla="*/ 1026492 w 2379087"/>
              <a:gd name="connsiteY9" fmla="*/ 1020726 h 1020726"/>
              <a:gd name="connsiteX10" fmla="*/ 769747 w 2379087"/>
              <a:gd name="connsiteY10" fmla="*/ 1016154 h 1020726"/>
              <a:gd name="connsiteX11" fmla="*/ 446809 w 2379087"/>
              <a:gd name="connsiteY11" fmla="*/ 1020726 h 1020726"/>
              <a:gd name="connsiteX12" fmla="*/ 60353 w 2379087"/>
              <a:gd name="connsiteY12" fmla="*/ 1020726 h 1020726"/>
              <a:gd name="connsiteX13" fmla="*/ 60353 w 2379087"/>
              <a:gd name="connsiteY13" fmla="*/ 926805 h 1020726"/>
              <a:gd name="connsiteX14" fmla="*/ 60353 w 2379087"/>
              <a:gd name="connsiteY14" fmla="*/ 785924 h 1020726"/>
              <a:gd name="connsiteX15" fmla="*/ 60353 w 2379087"/>
              <a:gd name="connsiteY15" fmla="*/ 785924 h 1020726"/>
              <a:gd name="connsiteX16" fmla="*/ 60353 w 2379087"/>
              <a:gd name="connsiteY16" fmla="*/ 457200 h 10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79087" h="1020726">
                <a:moveTo>
                  <a:pt x="60353" y="457200"/>
                </a:moveTo>
                <a:lnTo>
                  <a:pt x="446809" y="457200"/>
                </a:lnTo>
                <a:lnTo>
                  <a:pt x="0" y="0"/>
                </a:lnTo>
                <a:lnTo>
                  <a:pt x="1026492" y="457200"/>
                </a:lnTo>
                <a:lnTo>
                  <a:pt x="2379087" y="457200"/>
                </a:lnTo>
                <a:lnTo>
                  <a:pt x="2379087" y="785924"/>
                </a:lnTo>
                <a:lnTo>
                  <a:pt x="2379087" y="785924"/>
                </a:lnTo>
                <a:lnTo>
                  <a:pt x="2379087" y="926805"/>
                </a:lnTo>
                <a:lnTo>
                  <a:pt x="2379087" y="1020726"/>
                </a:lnTo>
                <a:lnTo>
                  <a:pt x="1026492" y="1020726"/>
                </a:lnTo>
                <a:lnTo>
                  <a:pt x="769747" y="1016154"/>
                </a:lnTo>
                <a:lnTo>
                  <a:pt x="446809" y="1020726"/>
                </a:lnTo>
                <a:lnTo>
                  <a:pt x="60353" y="1020726"/>
                </a:lnTo>
                <a:lnTo>
                  <a:pt x="60353" y="926805"/>
                </a:lnTo>
                <a:lnTo>
                  <a:pt x="60353" y="785924"/>
                </a:lnTo>
                <a:lnTo>
                  <a:pt x="60353" y="785924"/>
                </a:lnTo>
                <a:lnTo>
                  <a:pt x="60353" y="45720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i="1" dirty="0">
              <a:solidFill>
                <a:srgbClr val="006794"/>
              </a:solidFill>
            </a:endParaRPr>
          </a:p>
        </p:txBody>
      </p:sp>
      <p:sp>
        <p:nvSpPr>
          <p:cNvPr id="55" name="Rectangular Callout 54"/>
          <p:cNvSpPr/>
          <p:nvPr/>
        </p:nvSpPr>
        <p:spPr>
          <a:xfrm>
            <a:off x="2344731" y="5949365"/>
            <a:ext cx="4807466" cy="894522"/>
          </a:xfrm>
          <a:prstGeom prst="wedgeRectCallout">
            <a:avLst>
              <a:gd name="adj1" fmla="val -3268"/>
              <a:gd name="adj2" fmla="val -105001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>
              <a:solidFill>
                <a:srgbClr val="006794"/>
              </a:solidFill>
            </a:endParaRPr>
          </a:p>
          <a:p>
            <a:pPr algn="ctr"/>
            <a:r>
              <a:rPr lang="en-US" sz="2000" i="1" dirty="0">
                <a:solidFill>
                  <a:srgbClr val="004D86"/>
                </a:solidFill>
              </a:rPr>
              <a:t>2 Initial Workgroups</a:t>
            </a:r>
          </a:p>
          <a:p>
            <a:pPr algn="ctr"/>
            <a:r>
              <a:rPr lang="en-US" sz="2000" i="1" dirty="0">
                <a:solidFill>
                  <a:srgbClr val="006794"/>
                </a:solidFill>
              </a:rPr>
              <a:t>1. Outbreak Detection and Reporting</a:t>
            </a:r>
          </a:p>
          <a:p>
            <a:pPr algn="ctr"/>
            <a:r>
              <a:rPr lang="en-US" sz="2000" i="1" dirty="0">
                <a:solidFill>
                  <a:srgbClr val="006794"/>
                </a:solidFill>
              </a:rPr>
              <a:t>2. Outbreak Investigation and Control</a:t>
            </a:r>
          </a:p>
          <a:p>
            <a:endParaRPr lang="en-US" sz="2000" i="1" dirty="0">
              <a:solidFill>
                <a:srgbClr val="006794"/>
              </a:solidFill>
            </a:endParaRPr>
          </a:p>
        </p:txBody>
      </p:sp>
      <p:sp>
        <p:nvSpPr>
          <p:cNvPr id="41" name="Rectangular Callout 40"/>
          <p:cNvSpPr/>
          <p:nvPr/>
        </p:nvSpPr>
        <p:spPr>
          <a:xfrm>
            <a:off x="1164348" y="2673269"/>
            <a:ext cx="2138830" cy="596370"/>
          </a:xfrm>
          <a:prstGeom prst="wedgeRectCallout">
            <a:avLst>
              <a:gd name="adj1" fmla="val -33364"/>
              <a:gd name="adj2" fmla="val 47863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i="1" dirty="0">
                <a:solidFill>
                  <a:srgbClr val="006794"/>
                </a:solidFill>
              </a:rPr>
              <a:t>Strategic Priorities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08183BE-AF83-4831-B984-61668A77D17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903" y="5570507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40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1929056" y="878544"/>
            <a:ext cx="3678211" cy="990522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rgbClr val="322F40"/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Standardized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Detection and Reporting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1802202" y="2005790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Standardize Outbreak &amp; Adverse Event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Definitions &amp;  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1802202" y="2790005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Reporting of Outbreaks and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Exposure Events to 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6174215" y="871426"/>
            <a:ext cx="3418845" cy="990522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rgbClr val="322F40"/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Consistent and Coordinated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Investigation &amp; Control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1802202" y="3568252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the Use of Existing Surveillance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Systems to Detect Outbreaks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5922490" y="2005790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5917678" y="3559733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Data Management for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Outbreak Investigation and Tracking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2318458" y="5176346"/>
            <a:ext cx="7030040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Explore Legal Authority to Support Best Practices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5917678" y="2792556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2318456" y="4419020"/>
            <a:ext cx="7030042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Public Health, Clinical,  and Commercial Laboratory Best Practices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63336E-0C2D-4AF1-BF07-878CB193FE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15" name="Rectangle 174"/>
          <p:cNvSpPr>
            <a:spLocks noChangeArrowheads="1"/>
          </p:cNvSpPr>
          <p:nvPr/>
        </p:nvSpPr>
        <p:spPr bwMode="auto">
          <a:xfrm>
            <a:off x="2311296" y="5953350"/>
            <a:ext cx="7030040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</a:rPr>
              <a:t>Develop Tools and Guidance</a:t>
            </a:r>
          </a:p>
        </p:txBody>
      </p:sp>
      <p:sp>
        <p:nvSpPr>
          <p:cNvPr id="22" name="Right Brace 21"/>
          <p:cNvSpPr/>
          <p:nvPr/>
        </p:nvSpPr>
        <p:spPr>
          <a:xfrm>
            <a:off x="10036212" y="826298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434117" y="1128622"/>
            <a:ext cx="1783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Workgroups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0" y="-155717"/>
            <a:ext cx="9199984" cy="112077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Strategic Map – Priorities A and B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1785611" y="1975498"/>
            <a:ext cx="3931920" cy="685800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/>
          <p:cNvSpPr/>
          <p:nvPr/>
        </p:nvSpPr>
        <p:spPr>
          <a:xfrm>
            <a:off x="1192604" y="826298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8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Example – Serious Infection Control Breach Reporting Requirement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63407" y="1620555"/>
            <a:ext cx="4977183" cy="4443914"/>
          </a:xfrm>
        </p:spPr>
        <p:txBody>
          <a:bodyPr/>
          <a:lstStyle/>
          <a:p>
            <a:r>
              <a:rPr lang="en-US" dirty="0"/>
              <a:t>Trigger for Reporting is clearly spelled out </a:t>
            </a:r>
          </a:p>
          <a:p>
            <a:r>
              <a:rPr lang="en-US" dirty="0"/>
              <a:t>Includes reuse of injection equipment and breakdowns in reprocessing or sterilization</a:t>
            </a:r>
          </a:p>
          <a:p>
            <a:r>
              <a:rPr lang="en-US" dirty="0"/>
              <a:t>Provides opportunity for health department to assess, assist and intervene</a:t>
            </a:r>
          </a:p>
          <a:p>
            <a:r>
              <a:rPr lang="en-US" dirty="0"/>
              <a:t>Elevates these practices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6479" t="11429" r="26837" b="26258"/>
          <a:stretch/>
        </p:blipFill>
        <p:spPr>
          <a:xfrm>
            <a:off x="819807" y="1492899"/>
            <a:ext cx="579544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811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8765" t="10895" r="21108" b="4706"/>
          <a:stretch/>
        </p:blipFill>
        <p:spPr>
          <a:xfrm>
            <a:off x="1527109" y="274920"/>
            <a:ext cx="8083421" cy="63793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65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1929056" y="878544"/>
            <a:ext cx="3678211" cy="990522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Standardized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Detection and Reporting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1802202" y="2005790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Standardize Outbreak &amp; Adverse Event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Definitions &amp;  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1802202" y="2790005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Reporting of Outbreaks and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Exposure Events to 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6174215" y="871426"/>
            <a:ext cx="3418845" cy="990522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Consistent and Coordinated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Investigation &amp; Control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1802202" y="3568252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the Use of Existing Surveillance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Systems to Detect Outbreaks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5922490" y="2005790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5917678" y="3559733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Data Management for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Outbreak Investigation and Tracking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2318458" y="5176346"/>
            <a:ext cx="7030040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Explore Legal Authority to Support Best Practices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5917678" y="2792556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2318456" y="4419020"/>
            <a:ext cx="7030042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Public Health, Clinical,  and Commercial Laboratory Best Practices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63336E-0C2D-4AF1-BF07-878CB193FE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15" name="Rectangle 174"/>
          <p:cNvSpPr>
            <a:spLocks noChangeArrowheads="1"/>
          </p:cNvSpPr>
          <p:nvPr/>
        </p:nvSpPr>
        <p:spPr bwMode="auto">
          <a:xfrm>
            <a:off x="2311296" y="5953350"/>
            <a:ext cx="7030040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</a:rPr>
              <a:t>Develop Tools and Guidance</a:t>
            </a:r>
          </a:p>
        </p:txBody>
      </p:sp>
      <p:sp>
        <p:nvSpPr>
          <p:cNvPr id="22" name="Right Brace 21"/>
          <p:cNvSpPr/>
          <p:nvPr/>
        </p:nvSpPr>
        <p:spPr>
          <a:xfrm>
            <a:off x="10036212" y="826298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434117" y="1128622"/>
            <a:ext cx="1783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Workgroups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017338" y="-190286"/>
            <a:ext cx="10308514" cy="1120771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CORHA Strategic Map – Priorities A and B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5917679" y="3559733"/>
            <a:ext cx="3931920" cy="685800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/>
          <p:cNvSpPr/>
          <p:nvPr/>
        </p:nvSpPr>
        <p:spPr>
          <a:xfrm>
            <a:off x="1192604" y="826298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48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7" y="195980"/>
            <a:ext cx="10515600" cy="713226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Response Activity Tracking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9014" y="909205"/>
            <a:ext cx="5181600" cy="5843691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500" dirty="0">
                <a:solidFill>
                  <a:prstClr val="black"/>
                </a:solidFill>
              </a:rPr>
              <a:t>Developed to help health departments and large healthcare systems with tracking summary data from responses activities</a:t>
            </a:r>
          </a:p>
          <a:p>
            <a:pPr marL="257175" lvl="1">
              <a:spcAft>
                <a:spcPts val="1200"/>
              </a:spcAft>
            </a:pPr>
            <a:r>
              <a:rPr lang="en-US" sz="2500" dirty="0">
                <a:solidFill>
                  <a:prstClr val="black"/>
                </a:solidFill>
              </a:rPr>
              <a:t>Builds on recent evaluation of health department HAI/AR program evaluation which showed high levels of Response Activity but variable approaches to recording, tracking and analyzing this information</a:t>
            </a:r>
          </a:p>
          <a:p>
            <a:pPr marL="257175" lvl="1">
              <a:spcAft>
                <a:spcPts val="1200"/>
              </a:spcAft>
            </a:pPr>
            <a:r>
              <a:rPr lang="en-US" sz="2500" dirty="0"/>
              <a:t>Materials include a sample database (provided in the form of a downloadable Microsoft Access file) and data dictionary</a:t>
            </a:r>
            <a:endParaRPr lang="en-US" sz="2500" b="1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9401309-7A98-49B4-9D73-8F8CBFFACFCF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2513"/>
            <a:ext cx="5783317" cy="3998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64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99" y="205272"/>
            <a:ext cx="10673150" cy="6625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4287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273"/>
            <a:ext cx="10515599" cy="6652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21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" r="598"/>
          <a:stretch/>
        </p:blipFill>
        <p:spPr bwMode="auto">
          <a:xfrm>
            <a:off x="212446" y="220028"/>
            <a:ext cx="10629725" cy="60918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431603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1929056" y="878544"/>
            <a:ext cx="3678211" cy="990522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Standardized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Detection and Reporting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1802202" y="2005790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Standardize Outbreak &amp; Adverse Event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Definitions &amp;  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1802202" y="2790005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Reporting of Outbreaks and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Exposure Events to 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6174215" y="871426"/>
            <a:ext cx="3418845" cy="990522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Consistent and Coordinated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Investigation &amp; Control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1802202" y="3568252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the Use of Existing Surveillance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Systems to Detect Outbreaks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5922490" y="2005790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5917678" y="3559733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Data Management for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Outbreak Investigation and Tracking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2318458" y="5176346"/>
            <a:ext cx="7030040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Explore Legal Authority to Support Best Practices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5917678" y="2792556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2318456" y="4419020"/>
            <a:ext cx="7030042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Public Health, Clinical,  and Commercial Laboratory Best Practices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63336E-0C2D-4AF1-BF07-878CB193FE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15" name="Rectangle 174"/>
          <p:cNvSpPr>
            <a:spLocks noChangeArrowheads="1"/>
          </p:cNvSpPr>
          <p:nvPr/>
        </p:nvSpPr>
        <p:spPr bwMode="auto">
          <a:xfrm>
            <a:off x="2311296" y="5953350"/>
            <a:ext cx="7030040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</a:rPr>
              <a:t>Develop Tools and Guidance</a:t>
            </a:r>
          </a:p>
        </p:txBody>
      </p:sp>
      <p:sp>
        <p:nvSpPr>
          <p:cNvPr id="22" name="Right Brace 21"/>
          <p:cNvSpPr/>
          <p:nvPr/>
        </p:nvSpPr>
        <p:spPr>
          <a:xfrm>
            <a:off x="10036212" y="826298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434117" y="1128622"/>
            <a:ext cx="1783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Workgroups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941743" y="-161679"/>
            <a:ext cx="10308514" cy="112077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Strategic Map – Priorities A and B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1802202" y="2773545"/>
            <a:ext cx="3931920" cy="685800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/>
          <p:cNvSpPr/>
          <p:nvPr/>
        </p:nvSpPr>
        <p:spPr>
          <a:xfrm>
            <a:off x="1192604" y="826298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2327826" y="5175102"/>
            <a:ext cx="7020671" cy="560433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65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763000" cy="96968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ASTHO-led Evaluation of State HAI/AR Outbreak Reporting Policies and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00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7"/>
          <a:stretch/>
        </p:blipFill>
        <p:spPr bwMode="auto">
          <a:xfrm>
            <a:off x="315081" y="1413855"/>
            <a:ext cx="11561837" cy="4954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000" y="5728996"/>
            <a:ext cx="957974" cy="95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4795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2039056" y="878544"/>
            <a:ext cx="3441357" cy="990522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Detection and Reporting</a:t>
            </a:r>
          </a:p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Workgroup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1802202" y="2005790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Standardize Outbreak &amp; Adverse Event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Definitions &amp;  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1802202" y="2790005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Reporting of Outbreaks and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Exposure Events to 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6174215" y="871426"/>
            <a:ext cx="3418845" cy="990522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Investigation and</a:t>
            </a:r>
          </a:p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Control Workgroup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1802202" y="3568252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the Use of Existing Surveillance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Systems to Detect Outbreaks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5922490" y="2005790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5917678" y="3559733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Data Management for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Outbreak Investigation and Tracking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2318458" y="5232329"/>
            <a:ext cx="7030040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Explore Legal Authority to Support Best Practices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5917678" y="2792556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2318456" y="4419020"/>
            <a:ext cx="7030042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Public Health, Clinical,  and Commercial Laboratory Best Practices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2242267" y="4346499"/>
            <a:ext cx="7168101" cy="685800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63336E-0C2D-4AF1-BF07-878CB193FE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15" name="Rectangle 174"/>
          <p:cNvSpPr>
            <a:spLocks noChangeArrowheads="1"/>
          </p:cNvSpPr>
          <p:nvPr/>
        </p:nvSpPr>
        <p:spPr bwMode="auto">
          <a:xfrm>
            <a:off x="2311296" y="6065316"/>
            <a:ext cx="7030040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</a:rPr>
              <a:t>Develop Tools and Guidance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2249426" y="5169023"/>
            <a:ext cx="7168101" cy="685800"/>
          </a:xfrm>
          <a:prstGeom prst="rect">
            <a:avLst/>
          </a:prstGeom>
          <a:noFill/>
          <a:ln w="63500">
            <a:solidFill>
              <a:srgbClr val="FF93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/>
          <p:cNvSpPr/>
          <p:nvPr/>
        </p:nvSpPr>
        <p:spPr>
          <a:xfrm>
            <a:off x="9593060" y="4410262"/>
            <a:ext cx="256538" cy="1445019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016492" y="4709133"/>
            <a:ext cx="20538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New (2018) Workgroups</a:t>
            </a:r>
          </a:p>
        </p:txBody>
      </p:sp>
      <p:sp>
        <p:nvSpPr>
          <p:cNvPr id="22" name="Right Brace 21"/>
          <p:cNvSpPr/>
          <p:nvPr/>
        </p:nvSpPr>
        <p:spPr>
          <a:xfrm>
            <a:off x="9849598" y="871426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078533" y="967932"/>
            <a:ext cx="17834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Original Workgroups</a:t>
            </a:r>
          </a:p>
        </p:txBody>
      </p:sp>
    </p:spTree>
    <p:extLst>
      <p:ext uri="{BB962C8B-B14F-4D97-AF65-F5344CB8AC3E}">
        <p14:creationId xmlns:p14="http://schemas.microsoft.com/office/powerpoint/2010/main" val="345080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9" grpId="0" animBg="1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CORHA: Recognizing Laboratory as Essential to HAI/AR Outbreak/Response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5059" y="1900511"/>
            <a:ext cx="10515600" cy="4351338"/>
          </a:xfrm>
        </p:spPr>
        <p:txBody>
          <a:bodyPr/>
          <a:lstStyle/>
          <a:p>
            <a:r>
              <a:rPr lang="en-US" dirty="0"/>
              <a:t>Variety of laboratory activities contribute to HAI/AR outbreak/response activities</a:t>
            </a:r>
          </a:p>
          <a:p>
            <a:pPr marL="0" indent="0">
              <a:buNone/>
            </a:pPr>
            <a:endParaRPr lang="en-US" sz="1000" dirty="0"/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Diagnostics </a:t>
            </a:r>
            <a:r>
              <a:rPr lang="en-US" sz="2800" dirty="0">
                <a:solidFill>
                  <a:prstClr val="black"/>
                </a:solidFill>
                <a:sym typeface="Wingdings" panose="05000000000000000000" pitchFamily="2" charset="2"/>
              </a:rPr>
              <a:t> signal detection (launch investigation)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  <a:sym typeface="Wingdings" panose="05000000000000000000" pitchFamily="2" charset="2"/>
              </a:rPr>
              <a:t>Diagnostics  case finding (support investigation)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  <a:sym typeface="Wingdings" panose="05000000000000000000" pitchFamily="2" charset="2"/>
              </a:rPr>
              <a:t>Relatedness testing  signal detection (launch investigation)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  <a:sym typeface="Wingdings" panose="05000000000000000000" pitchFamily="2" charset="2"/>
              </a:rPr>
              <a:t>Relatedness &amp; Environmental testing (support investigation)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000" y="5728996"/>
            <a:ext cx="957974" cy="95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1690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B5FFA-F560-4DCD-9AA0-48A5F940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Laboratory Workgroup Charge (Draft)</a:t>
            </a:r>
            <a:endParaRPr lang="en-US" sz="4000" dirty="0">
              <a:solidFill>
                <a:srgbClr val="3296D2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6B9DF8-9740-4A76-B29A-F1BC8975D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261600" cy="435133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Promote and support improvement of laboratory response to healthcare-associated infection outbreaks</a:t>
            </a:r>
          </a:p>
          <a:p>
            <a:pPr>
              <a:spcAft>
                <a:spcPts val="1200"/>
              </a:spcAft>
            </a:pPr>
            <a:r>
              <a:rPr lang="en-US" dirty="0"/>
              <a:t>Define public health, clinical, and commercial laboratory best practices to support outbreak detection and response</a:t>
            </a:r>
          </a:p>
          <a:p>
            <a:r>
              <a:rPr lang="en-US" dirty="0"/>
              <a:t>Improve collaborations with healthcare facilities and state/local public health departments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38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Some Other Topics/Issues CORHA is Working 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571" y="1446848"/>
            <a:ext cx="10515600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Medical Product Investigations</a:t>
            </a: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Drug Diversion</a:t>
            </a: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Patient Notification and Public Disclosure</a:t>
            </a: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Workforce capacity/training</a:t>
            </a: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Advice on Planning and Preparation</a:t>
            </a:r>
          </a:p>
          <a:p>
            <a:pPr marL="257175" lvl="1">
              <a:spcAft>
                <a:spcPts val="1200"/>
              </a:spcAft>
            </a:pPr>
            <a:endParaRPr lang="en-US" sz="2800" dirty="0">
              <a:solidFill>
                <a:prstClr val="black"/>
              </a:solidFill>
            </a:endParaRPr>
          </a:p>
          <a:p>
            <a:pPr marL="28575" lvl="1" indent="0">
              <a:buNone/>
            </a:pPr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7858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CORHA –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17" y="1229880"/>
            <a:ext cx="10515600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The Council is </a:t>
            </a:r>
            <a:r>
              <a:rPr lang="en-US" sz="2800" b="1" dirty="0">
                <a:solidFill>
                  <a:prstClr val="black"/>
                </a:solidFill>
              </a:rPr>
              <a:t>evolving</a:t>
            </a:r>
            <a:r>
              <a:rPr lang="en-US" sz="2800" dirty="0">
                <a:solidFill>
                  <a:prstClr val="black"/>
                </a:solidFill>
              </a:rPr>
              <a:t> and aims to provide a </a:t>
            </a:r>
            <a:r>
              <a:rPr lang="en-US" sz="2800" b="1" dirty="0">
                <a:solidFill>
                  <a:prstClr val="black"/>
                </a:solidFill>
              </a:rPr>
              <a:t>practical forum </a:t>
            </a:r>
            <a:r>
              <a:rPr lang="en-US" sz="2800" dirty="0">
                <a:solidFill>
                  <a:prstClr val="black"/>
                </a:solidFill>
              </a:rPr>
              <a:t>for the healthcare community, consumers, public health authorities, and professional associations to address the challenges of HAI/AR outbreak response</a:t>
            </a: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Largely dependent on in-kind contributions (thanks)</a:t>
            </a: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Engage with us:</a:t>
            </a:r>
          </a:p>
          <a:p>
            <a:pPr marL="714375" lvl="2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Website – </a:t>
            </a:r>
            <a:r>
              <a:rPr lang="en-US" sz="2800" dirty="0">
                <a:solidFill>
                  <a:srgbClr val="3296D2"/>
                </a:solidFill>
              </a:rPr>
              <a:t>corha.org</a:t>
            </a:r>
          </a:p>
          <a:p>
            <a:pPr marL="714375" lvl="2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CORHA Member Organizations can provide path to workgroup participation</a:t>
            </a:r>
          </a:p>
          <a:p>
            <a:pPr marL="257175" lvl="1">
              <a:spcAft>
                <a:spcPts val="1200"/>
              </a:spcAft>
            </a:pPr>
            <a:endParaRPr lang="en-US" sz="2800" dirty="0">
              <a:solidFill>
                <a:prstClr val="black"/>
              </a:solidFill>
            </a:endParaRPr>
          </a:p>
          <a:p>
            <a:pPr marL="28575" lvl="1" indent="0">
              <a:buNone/>
            </a:pPr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101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65CA8F-7CE9-4AD2-A231-CEE18E9BB5A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731" y="144289"/>
            <a:ext cx="6393145" cy="6393145"/>
          </a:xfrm>
          <a:prstGeom prst="rect">
            <a:avLst/>
          </a:prstGeom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206235" y="6174351"/>
            <a:ext cx="574392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/>
                </a:solidFill>
                <a:latin typeface="Myriad Web Pro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A0F9652-C11C-4674-84B7-1F35DE8F6B81}"/>
              </a:ext>
            </a:extLst>
          </p:cNvPr>
          <p:cNvSpPr txBox="1">
            <a:spLocks/>
          </p:cNvSpPr>
          <p:nvPr/>
        </p:nvSpPr>
        <p:spPr>
          <a:xfrm>
            <a:off x="1206235" y="2425037"/>
            <a:ext cx="2643006" cy="1417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1D2F40"/>
                </a:solidFill>
              </a:rPr>
              <a:t>Thank You</a:t>
            </a:r>
            <a:endParaRPr lang="en-US" kern="1200" dirty="0">
              <a:solidFill>
                <a:srgbClr val="1D2F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377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7152</TotalTime>
  <Words>1862</Words>
  <Application>Microsoft Office PowerPoint</Application>
  <PresentationFormat>Widescreen</PresentationFormat>
  <Paragraphs>386</Paragraphs>
  <Slides>35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Calibri</vt:lpstr>
      <vt:lpstr>Calibri Light</vt:lpstr>
      <vt:lpstr>Courier New</vt:lpstr>
      <vt:lpstr>Myriad Web Pro</vt:lpstr>
      <vt:lpstr>Wingdings</vt:lpstr>
      <vt:lpstr>Office Theme</vt:lpstr>
      <vt:lpstr>PowerPoint Presentation</vt:lpstr>
      <vt:lpstr>Problem</vt:lpstr>
      <vt:lpstr>Outbreak Investigation and Response Activities</vt:lpstr>
      <vt:lpstr>Need</vt:lpstr>
      <vt:lpstr>PowerPoint Presentation</vt:lpstr>
      <vt:lpstr> </vt:lpstr>
      <vt:lpstr>A Useful Mantra</vt:lpstr>
      <vt:lpstr>A Useful Mantra</vt:lpstr>
      <vt:lpstr>What do we mean by “Response” in the context of HAIs and AR Threats?</vt:lpstr>
      <vt:lpstr> HAI/AR Response Activities  – Investigation Goals and Activities</vt:lpstr>
      <vt:lpstr> Guiding Principles  </vt:lpstr>
      <vt:lpstr>CORHA Formation</vt:lpstr>
      <vt:lpstr>PowerPoint Presentation</vt:lpstr>
      <vt:lpstr>PowerPoint Presentation</vt:lpstr>
      <vt:lpstr>CORHA Product Offerings</vt:lpstr>
      <vt:lpstr>CORHA Product Offerings</vt:lpstr>
      <vt:lpstr>CORHA Product Offerings</vt:lpstr>
      <vt:lpstr>CORHA Strategic Map </vt:lpstr>
      <vt:lpstr>CORHA Strategic Map </vt:lpstr>
      <vt:lpstr>CORHA Strategic Map – Priorities A and B </vt:lpstr>
      <vt:lpstr>Example – Serious Infection Control Breach Reporting Requirement</vt:lpstr>
      <vt:lpstr>PowerPoint Presentation</vt:lpstr>
      <vt:lpstr>CORHA Strategic Map – Priorities A and B </vt:lpstr>
      <vt:lpstr>CORHA Response Activity Tracking System</vt:lpstr>
      <vt:lpstr>PowerPoint Presentation</vt:lpstr>
      <vt:lpstr>PowerPoint Presentation</vt:lpstr>
      <vt:lpstr>PowerPoint Presentation</vt:lpstr>
      <vt:lpstr>CORHA Strategic Map – Priorities A and B </vt:lpstr>
      <vt:lpstr>ASTHO-led Evaluation of State HAI/AR Outbreak Reporting Policies and Practices</vt:lpstr>
      <vt:lpstr>PowerPoint Presentation</vt:lpstr>
      <vt:lpstr>CORHA: Recognizing Laboratory as Essential to HAI/AR Outbreak/Response Activities</vt:lpstr>
      <vt:lpstr>Laboratory Workgroup Charge (Draft)</vt:lpstr>
      <vt:lpstr>Some Other Topics/Issues CORHA is Working On</vt:lpstr>
      <vt:lpstr>CORHA – 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CORHA</dc:title>
  <dc:creator>Kate Heyer</dc:creator>
  <cp:lastModifiedBy>Martha Ngoh</cp:lastModifiedBy>
  <cp:revision>105</cp:revision>
  <cp:lastPrinted>2018-04-20T19:37:30Z</cp:lastPrinted>
  <dcterms:created xsi:type="dcterms:W3CDTF">2017-10-30T19:19:30Z</dcterms:created>
  <dcterms:modified xsi:type="dcterms:W3CDTF">2018-05-21T18:51:41Z</dcterms:modified>
</cp:coreProperties>
</file>