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varScale="1">
        <p:scale>
          <a:sx n="107" d="100"/>
          <a:sy n="107" d="100"/>
        </p:scale>
        <p:origin x="138"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43110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1245572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46A9F-0ACF-4084-823D-2A068CCB2504}" type="datetimeFigureOut">
              <a:rPr lang="en-US" smtClean="0"/>
              <a:t>7/25/2017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1007574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F46A9F-0ACF-4084-823D-2A068CCB2504}" type="datetimeFigureOut">
              <a:rPr lang="en-US" smtClean="0"/>
              <a:t>7/25/2017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147157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F46A9F-0ACF-4084-823D-2A068CCB2504}" type="datetimeFigureOut">
              <a:rPr lang="en-US" smtClean="0"/>
              <a:t>7/25/2017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405790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F46A9F-0ACF-4084-823D-2A068CCB2504}" type="datetimeFigureOut">
              <a:rPr lang="en-US" smtClean="0"/>
              <a:t>7/25/2017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036409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46A9F-0ACF-4084-823D-2A068CCB2504}" type="datetimeFigureOut">
              <a:rPr lang="en-US" smtClean="0"/>
              <a:t>7/25/2017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6617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46A9F-0ACF-4084-823D-2A068CCB2504}" type="datetimeFigureOut">
              <a:rPr lang="en-US" smtClean="0"/>
              <a:t>7/25/2017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122839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46A9F-0ACF-4084-823D-2A068CCB2504}" type="datetimeFigureOut">
              <a:rPr lang="en-US" smtClean="0"/>
              <a:t>7/25/2017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73712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21566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486348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46A9F-0ACF-4084-823D-2A068CCB2504}" type="datetimeFigureOut">
              <a:rPr lang="en-US" smtClean="0"/>
              <a:t>7/25/2017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6FFD8F-AD22-41C8-A61E-2DCAA91CD0B4}" type="slidenum">
              <a:rPr lang="en-US" smtClean="0"/>
              <a:t>‹#›</a:t>
            </a:fld>
            <a:endParaRPr lang="en-US"/>
          </a:p>
        </p:txBody>
      </p:sp>
    </p:spTree>
    <p:extLst>
      <p:ext uri="{BB962C8B-B14F-4D97-AF65-F5344CB8AC3E}">
        <p14:creationId xmlns:p14="http://schemas.microsoft.com/office/powerpoint/2010/main" val="1689485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ortp.shea-online.org/"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ortp.shea-online.org/webinars/webinar-communicating-during-a-crisis/" TargetMode="External"/><Relationship Id="rId5" Type="http://schemas.openxmlformats.org/officeDocument/2006/relationships/hyperlink" Target="http://ortp.shea-online.org/webinars/webinar-conflict-management/" TargetMode="External"/><Relationship Id="rId4" Type="http://schemas.openxmlformats.org/officeDocument/2006/relationships/hyperlink" Target="http://ortp.shea-online.org/webinars/webinar-beating-the-media-crush/"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0285" t="7638" r="686" b="1037"/>
          <a:stretch/>
        </p:blipFill>
        <p:spPr>
          <a:xfrm>
            <a:off x="632510" y="573405"/>
            <a:ext cx="8950401" cy="5742432"/>
          </a:xfrm>
          <a:prstGeom prst="rect">
            <a:avLst/>
          </a:prstGeom>
        </p:spPr>
      </p:pic>
      <p:cxnSp>
        <p:nvCxnSpPr>
          <p:cNvPr id="6" name="Straight Arrow Connector 5"/>
          <p:cNvCxnSpPr/>
          <p:nvPr/>
        </p:nvCxnSpPr>
        <p:spPr>
          <a:xfrm flipH="1">
            <a:off x="7132320" y="2685369"/>
            <a:ext cx="932688" cy="75925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 Box 9"/>
          <p:cNvSpPr txBox="1"/>
          <p:nvPr/>
        </p:nvSpPr>
        <p:spPr>
          <a:xfrm>
            <a:off x="7958996" y="3407124"/>
            <a:ext cx="1533525" cy="295275"/>
          </a:xfrm>
          <a:prstGeom prst="rect">
            <a:avLst/>
          </a:prstGeom>
          <a:solidFill>
            <a:schemeClr val="accent2"/>
          </a:solidFill>
          <a:ln>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200" b="1" dirty="0">
                <a:solidFill>
                  <a:srgbClr val="FFFFFF"/>
                </a:solidFill>
                <a:effectLst/>
                <a:ea typeface="Calibri" panose="020F0502020204030204" pitchFamily="34" charset="0"/>
                <a:cs typeface="Times New Roman" panose="02020603050405020304" pitchFamily="18" charset="0"/>
              </a:rPr>
              <a:t>Connect with CORHA</a:t>
            </a:r>
            <a:endParaRPr lang="en-US" sz="1100" dirty="0">
              <a:effectLst/>
              <a:ea typeface="Calibri" panose="020F0502020204030204" pitchFamily="34" charset="0"/>
              <a:cs typeface="Times New Roman" panose="02020603050405020304" pitchFamily="18" charset="0"/>
            </a:endParaRPr>
          </a:p>
        </p:txBody>
      </p:sp>
      <p:pic>
        <p:nvPicPr>
          <p:cNvPr id="12" name="Picture 11"/>
          <p:cNvPicPr/>
          <p:nvPr/>
        </p:nvPicPr>
        <p:blipFill rotWithShape="1">
          <a:blip r:embed="rId3">
            <a:extLst>
              <a:ext uri="{28A0092B-C50C-407E-A947-70E740481C1C}">
                <a14:useLocalDpi xmlns:a14="http://schemas.microsoft.com/office/drawing/2010/main" val="0"/>
              </a:ext>
            </a:extLst>
          </a:blip>
          <a:srcRect t="10983" b="17341"/>
          <a:stretch/>
        </p:blipFill>
        <p:spPr bwMode="auto">
          <a:xfrm>
            <a:off x="7999858" y="3745429"/>
            <a:ext cx="1492663" cy="957580"/>
          </a:xfrm>
          <a:prstGeom prst="rect">
            <a:avLst/>
          </a:prstGeom>
          <a:noFill/>
          <a:ln>
            <a:noFill/>
          </a:ln>
          <a:extLst>
            <a:ext uri="{53640926-AAD7-44D8-BBD7-CCE9431645EC}">
              <a14:shadowObscured xmlns:a14="http://schemas.microsoft.com/office/drawing/2010/main"/>
            </a:ext>
          </a:extLst>
        </p:spPr>
      </p:pic>
      <p:sp>
        <p:nvSpPr>
          <p:cNvPr id="13" name="Text Box 11"/>
          <p:cNvSpPr txBox="1"/>
          <p:nvPr/>
        </p:nvSpPr>
        <p:spPr>
          <a:xfrm>
            <a:off x="7946089" y="4804522"/>
            <a:ext cx="1600200" cy="638175"/>
          </a:xfrm>
          <a:prstGeom prst="rect">
            <a:avLst/>
          </a:prstGeom>
          <a:solidFill>
            <a:schemeClr val="accent2">
              <a:lumMod val="20000"/>
              <a:lumOff val="80000"/>
            </a:schemeClr>
          </a:solidFill>
          <a:ln>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Sign up to receive CORHA updates, tools and resources.</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14" name="TextBox 13"/>
          <p:cNvSpPr txBox="1"/>
          <p:nvPr/>
        </p:nvSpPr>
        <p:spPr>
          <a:xfrm>
            <a:off x="8065008" y="2047194"/>
            <a:ext cx="1746505" cy="553998"/>
          </a:xfrm>
          <a:prstGeom prst="rect">
            <a:avLst/>
          </a:prstGeom>
          <a:noFill/>
          <a:ln w="38100">
            <a:solidFill>
              <a:srgbClr val="C00000"/>
            </a:solidFill>
          </a:ln>
        </p:spPr>
        <p:txBody>
          <a:bodyPr wrap="square" rtlCol="0">
            <a:spAutoFit/>
          </a:bodyPr>
          <a:lstStyle/>
          <a:p>
            <a:r>
              <a:rPr lang="en-US" sz="1000" dirty="0" smtClean="0"/>
              <a:t>Position/reduce this box to make space for the “connect with CORHA” subscription box</a:t>
            </a:r>
            <a:endParaRPr lang="en-US" sz="1000" dirty="0"/>
          </a:p>
        </p:txBody>
      </p:sp>
      <p:sp>
        <p:nvSpPr>
          <p:cNvPr id="15" name="TextBox 14"/>
          <p:cNvSpPr txBox="1"/>
          <p:nvPr/>
        </p:nvSpPr>
        <p:spPr>
          <a:xfrm>
            <a:off x="9811513" y="4780059"/>
            <a:ext cx="1636776" cy="861774"/>
          </a:xfrm>
          <a:prstGeom prst="rect">
            <a:avLst/>
          </a:prstGeom>
          <a:solidFill>
            <a:schemeClr val="bg1"/>
          </a:solidFill>
          <a:ln w="38100">
            <a:solidFill>
              <a:srgbClr val="C00000"/>
            </a:solidFill>
          </a:ln>
        </p:spPr>
        <p:txBody>
          <a:bodyPr wrap="square" rtlCol="0">
            <a:spAutoFit/>
          </a:bodyPr>
          <a:lstStyle/>
          <a:p>
            <a:r>
              <a:rPr lang="en-US" sz="1000" dirty="0" smtClean="0"/>
              <a:t>When people click on the graphic it should take them to another page where they can sign up to become part of our subscription list</a:t>
            </a:r>
            <a:endParaRPr lang="en-US" sz="1000" dirty="0"/>
          </a:p>
        </p:txBody>
      </p:sp>
      <p:cxnSp>
        <p:nvCxnSpPr>
          <p:cNvPr id="16" name="Straight Arrow Connector 15"/>
          <p:cNvCxnSpPr/>
          <p:nvPr/>
        </p:nvCxnSpPr>
        <p:spPr>
          <a:xfrm flipH="1" flipV="1">
            <a:off x="9350501" y="4563572"/>
            <a:ext cx="346711" cy="21648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421625" y="280206"/>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26" name="Straight Arrow Connector 25"/>
          <p:cNvCxnSpPr/>
          <p:nvPr/>
        </p:nvCxnSpPr>
        <p:spPr>
          <a:xfrm flipH="1">
            <a:off x="6480048" y="500262"/>
            <a:ext cx="1895856" cy="18584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981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1911096"/>
            <a:ext cx="8019288" cy="400110"/>
          </a:xfrm>
          <a:prstGeom prst="rect">
            <a:avLst/>
          </a:prstGeom>
          <a:noFill/>
        </p:spPr>
        <p:txBody>
          <a:bodyPr wrap="square" rtlCol="0">
            <a:spAutoFit/>
          </a:bodyPr>
          <a:lstStyle/>
          <a:p>
            <a:r>
              <a:rPr lang="en-US" sz="2000" dirty="0" smtClean="0"/>
              <a:t>Tools/Workgroup Products</a:t>
            </a:r>
            <a:endParaRPr lang="en-US" sz="2000" dirty="0"/>
          </a:p>
        </p:txBody>
      </p:sp>
      <p:sp>
        <p:nvSpPr>
          <p:cNvPr id="19" name="TextBox 18"/>
          <p:cNvSpPr txBox="1"/>
          <p:nvPr/>
        </p:nvSpPr>
        <p:spPr>
          <a:xfrm>
            <a:off x="6473952" y="1901018"/>
            <a:ext cx="3337560" cy="830997"/>
          </a:xfrm>
          <a:prstGeom prst="rect">
            <a:avLst/>
          </a:prstGeom>
          <a:noFill/>
          <a:ln w="28575">
            <a:solidFill>
              <a:srgbClr val="C00000"/>
            </a:solidFill>
          </a:ln>
        </p:spPr>
        <p:txBody>
          <a:bodyPr wrap="square" rtlCol="0">
            <a:spAutoFit/>
          </a:bodyPr>
          <a:lstStyle/>
          <a:p>
            <a:r>
              <a:rPr lang="en-US" sz="1600" dirty="0" smtClean="0"/>
              <a:t>This page will remain hidden from public view until there are work products to post</a:t>
            </a:r>
            <a:endParaRPr lang="en-US" sz="1600" dirty="0"/>
          </a:p>
        </p:txBody>
      </p:sp>
      <p:sp>
        <p:nvSpPr>
          <p:cNvPr id="2" name="TextBox 1"/>
          <p:cNvSpPr txBox="1"/>
          <p:nvPr/>
        </p:nvSpPr>
        <p:spPr>
          <a:xfrm>
            <a:off x="1444752" y="210312"/>
            <a:ext cx="3225860" cy="369332"/>
          </a:xfrm>
          <a:prstGeom prst="rect">
            <a:avLst/>
          </a:prstGeom>
          <a:noFill/>
        </p:spPr>
        <p:txBody>
          <a:bodyPr wrap="square" rtlCol="0">
            <a:spAutoFit/>
          </a:bodyPr>
          <a:lstStyle/>
          <a:p>
            <a:r>
              <a:rPr lang="en-US" dirty="0" smtClean="0">
                <a:solidFill>
                  <a:srgbClr val="FF0000"/>
                </a:solidFill>
              </a:rPr>
              <a:t>NEW PAGE</a:t>
            </a:r>
            <a:endParaRPr lang="en-US" dirty="0">
              <a:solidFill>
                <a:srgbClr val="FF0000"/>
              </a:solidFill>
            </a:endParaRPr>
          </a:p>
        </p:txBody>
      </p:sp>
    </p:spTree>
    <p:extLst>
      <p:ext uri="{BB962C8B-B14F-4D97-AF65-F5344CB8AC3E}">
        <p14:creationId xmlns:p14="http://schemas.microsoft.com/office/powerpoint/2010/main" val="595693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164592" y="859259"/>
            <a:ext cx="12115800"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914400" y="1545336"/>
            <a:ext cx="9564624" cy="3657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2960" y="2028855"/>
            <a:ext cx="11155680" cy="1877437"/>
          </a:xfrm>
          <a:prstGeom prst="rect">
            <a:avLst/>
          </a:prstGeom>
          <a:noFill/>
        </p:spPr>
        <p:txBody>
          <a:bodyPr wrap="square" rtlCol="0">
            <a:spAutoFit/>
          </a:bodyPr>
          <a:lstStyle/>
          <a:p>
            <a:r>
              <a:rPr lang="en-US" sz="2000" dirty="0" smtClean="0">
                <a:effectLst>
                  <a:outerShdw blurRad="38100" dist="25400" dir="5400000" algn="ctr">
                    <a:srgbClr val="6E747A">
                      <a:alpha val="43000"/>
                    </a:srgbClr>
                  </a:outerShdw>
                </a:effectLst>
              </a:rPr>
              <a:t>Resources</a:t>
            </a:r>
            <a:r>
              <a:rPr lang="en-US" sz="2400" dirty="0" smtClean="0">
                <a:effectLst>
                  <a:outerShdw blurRad="38100" dist="25400" dir="5400000" algn="ctr">
                    <a:srgbClr val="6E747A">
                      <a:alpha val="43000"/>
                    </a:srgbClr>
                  </a:outerShdw>
                </a:effectLst>
              </a:rPr>
              <a:t/>
            </a:r>
            <a:br>
              <a:rPr lang="en-US" sz="2400" dirty="0" smtClean="0">
                <a:effectLst>
                  <a:outerShdw blurRad="38100" dist="25400" dir="5400000" algn="ctr">
                    <a:srgbClr val="6E747A">
                      <a:alpha val="43000"/>
                    </a:srgbClr>
                  </a:outerShdw>
                </a:effectLst>
              </a:rPr>
            </a:br>
            <a:endParaRPr lang="en-US" sz="2400" dirty="0"/>
          </a:p>
          <a:p>
            <a:r>
              <a:rPr lang="en-US" sz="1600" b="1" dirty="0"/>
              <a:t>CDC/SHEA Outbreak Response Training Program (ORTP)</a:t>
            </a:r>
            <a:r>
              <a:rPr lang="en-US" sz="1600" dirty="0"/>
              <a:t> </a:t>
            </a:r>
            <a:r>
              <a:rPr lang="en-US" sz="1400" dirty="0" smtClean="0"/>
              <a:t>(Link</a:t>
            </a:r>
            <a:r>
              <a:rPr lang="en-US" sz="1400" dirty="0"/>
              <a:t>: </a:t>
            </a:r>
            <a:r>
              <a:rPr lang="en-US" sz="1400" u="sng" dirty="0">
                <a:hlinkClick r:id="rId3"/>
              </a:rPr>
              <a:t>http://ortp.shea-online.org</a:t>
            </a:r>
            <a:r>
              <a:rPr lang="en-US" sz="1400" u="sng" dirty="0" smtClean="0">
                <a:hlinkClick r:id="rId3"/>
              </a:rPr>
              <a:t>/</a:t>
            </a:r>
            <a:r>
              <a:rPr lang="en-US" sz="1400" u="sng" dirty="0" smtClean="0"/>
              <a:t>)</a:t>
            </a:r>
            <a:br>
              <a:rPr lang="en-US" sz="1400" u="sng" dirty="0" smtClean="0"/>
            </a:br>
            <a:r>
              <a:rPr lang="en-US" sz="1400" u="sng" dirty="0" smtClean="0"/>
              <a:t/>
            </a:r>
            <a:br>
              <a:rPr lang="en-US" sz="1400" u="sng" dirty="0" smtClean="0"/>
            </a:br>
            <a:r>
              <a:rPr lang="en-US" sz="1400" i="1" dirty="0" smtClean="0"/>
              <a:t>	</a:t>
            </a:r>
            <a:r>
              <a:rPr lang="en-US" sz="1200" i="1" dirty="0" smtClean="0"/>
              <a:t>Upcoming </a:t>
            </a:r>
            <a:r>
              <a:rPr lang="en-US" sz="1200" i="1" dirty="0"/>
              <a:t>Webinar:</a:t>
            </a:r>
            <a:r>
              <a:rPr lang="en-US" sz="1200" b="1" dirty="0"/>
              <a:t> </a:t>
            </a:r>
            <a:r>
              <a:rPr lang="en-US" sz="1200" dirty="0"/>
              <a:t>Beating the Media Crush (Link: </a:t>
            </a:r>
            <a:r>
              <a:rPr lang="en-US" sz="1200" u="sng" dirty="0">
                <a:hlinkClick r:id="rId4"/>
              </a:rPr>
              <a:t>http://ortp.shea-online.org/webinars/webinar-beating-the-media-crush/</a:t>
            </a:r>
            <a:r>
              <a:rPr lang="en-US" sz="1200" dirty="0"/>
              <a:t>)</a:t>
            </a:r>
          </a:p>
          <a:p>
            <a:r>
              <a:rPr lang="en-US" sz="1200" dirty="0" smtClean="0"/>
              <a:t>	Recorded </a:t>
            </a:r>
            <a:r>
              <a:rPr lang="en-US" sz="1200" dirty="0"/>
              <a:t>Webinar: Conflict Management (Link: </a:t>
            </a:r>
            <a:r>
              <a:rPr lang="en-US" sz="1200" u="sng" dirty="0">
                <a:hlinkClick r:id="rId5"/>
              </a:rPr>
              <a:t>http://ortp.shea-online.org/webinars/webinar-conflict-management/</a:t>
            </a:r>
            <a:r>
              <a:rPr lang="en-US" sz="1200" dirty="0"/>
              <a:t>)</a:t>
            </a:r>
          </a:p>
          <a:p>
            <a:r>
              <a:rPr lang="en-US" sz="1200" dirty="0" smtClean="0"/>
              <a:t>	Recorded </a:t>
            </a:r>
            <a:r>
              <a:rPr lang="en-US" sz="1200" dirty="0"/>
              <a:t>Webinar: Communicating During a Crisis (Link: </a:t>
            </a:r>
            <a:r>
              <a:rPr lang="en-US" sz="1200" u="sng" dirty="0">
                <a:hlinkClick r:id="rId6"/>
              </a:rPr>
              <a:t>http://ortp.shea-online.org/webinars/webinar-communicating-during-a-crisis/</a:t>
            </a:r>
            <a:r>
              <a:rPr lang="en-US" sz="1200" dirty="0"/>
              <a:t>)</a:t>
            </a:r>
          </a:p>
        </p:txBody>
      </p:sp>
      <p:sp>
        <p:nvSpPr>
          <p:cNvPr id="2" name="TextBox 1"/>
          <p:cNvSpPr txBox="1"/>
          <p:nvPr/>
        </p:nvSpPr>
        <p:spPr>
          <a:xfrm>
            <a:off x="1685365" y="210312"/>
            <a:ext cx="3792070" cy="369332"/>
          </a:xfrm>
          <a:prstGeom prst="rect">
            <a:avLst/>
          </a:prstGeom>
          <a:noFill/>
        </p:spPr>
        <p:txBody>
          <a:bodyPr wrap="square" rtlCol="0">
            <a:spAutoFit/>
          </a:bodyPr>
          <a:lstStyle/>
          <a:p>
            <a:r>
              <a:rPr lang="en-US" dirty="0" smtClean="0">
                <a:solidFill>
                  <a:srgbClr val="FF0000"/>
                </a:solidFill>
              </a:rPr>
              <a:t>NEW PAGE</a:t>
            </a:r>
            <a:endParaRPr lang="en-US" dirty="0">
              <a:solidFill>
                <a:srgbClr val="FF0000"/>
              </a:solidFill>
            </a:endParaRPr>
          </a:p>
        </p:txBody>
      </p:sp>
    </p:spTree>
    <p:extLst>
      <p:ext uri="{BB962C8B-B14F-4D97-AF65-F5344CB8AC3E}">
        <p14:creationId xmlns:p14="http://schemas.microsoft.com/office/powerpoint/2010/main" val="779799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1911096"/>
            <a:ext cx="8019288" cy="5232202"/>
          </a:xfrm>
          <a:prstGeom prst="rect">
            <a:avLst/>
          </a:prstGeom>
          <a:noFill/>
        </p:spPr>
        <p:txBody>
          <a:bodyPr wrap="square" rtlCol="0">
            <a:spAutoFit/>
          </a:bodyPr>
          <a:lstStyle/>
          <a:p>
            <a:r>
              <a:rPr lang="en-US" sz="2000" dirty="0" smtClean="0"/>
              <a:t>About Us</a:t>
            </a:r>
          </a:p>
          <a:p>
            <a:endParaRPr lang="en-US" dirty="0"/>
          </a:p>
          <a:p>
            <a:r>
              <a:rPr lang="en-US" sz="1400" dirty="0"/>
              <a:t>The Council for Outbreak Response: Healthcare Associated Infections and Antimicrobial Resistance (CORHA) is composed of several interacting components: The Governance committee, Additional Member Organizations, Federal Liaison Member Organizations, and Workgroups.  Together, these entities constitute the Full Cou8nicl which functions as the main body of CORHA.  The Governance committee functions as the leadership for CORHA, providing guidance and advocacy. </a:t>
            </a:r>
            <a:endParaRPr lang="en-US" sz="1400" dirty="0" smtClean="0"/>
          </a:p>
          <a:p>
            <a:endParaRPr lang="en-US" sz="1400" dirty="0"/>
          </a:p>
          <a:p>
            <a:r>
              <a:rPr lang="en-US" sz="1400" b="1" dirty="0"/>
              <a:t>CORHA Governance Committee </a:t>
            </a:r>
            <a:r>
              <a:rPr lang="en-US" sz="1400" b="1" dirty="0" smtClean="0"/>
              <a:t>Member Representatives</a:t>
            </a:r>
            <a:endParaRPr lang="en-US" sz="1400" dirty="0"/>
          </a:p>
          <a:p>
            <a:r>
              <a:rPr lang="en-US" sz="1050" b="1" dirty="0" smtClean="0"/>
              <a:t/>
            </a:r>
            <a:br>
              <a:rPr lang="en-US" sz="1050" b="1" dirty="0" smtClean="0"/>
            </a:br>
            <a:r>
              <a:rPr lang="en-US" sz="1050" b="1" dirty="0" err="1" smtClean="0"/>
              <a:t>Gerd</a:t>
            </a:r>
            <a:r>
              <a:rPr lang="en-US" sz="1050" b="1" dirty="0" smtClean="0"/>
              <a:t> </a:t>
            </a:r>
            <a:r>
              <a:rPr lang="en-US" sz="1050" b="1" dirty="0" err="1" smtClean="0"/>
              <a:t>Clabaugh</a:t>
            </a:r>
            <a:r>
              <a:rPr lang="en-US" sz="1050" b="1" dirty="0" smtClean="0"/>
              <a:t>, MPA	</a:t>
            </a:r>
            <a:endParaRPr lang="en-US" sz="1050" dirty="0" smtClean="0"/>
          </a:p>
          <a:p>
            <a:r>
              <a:rPr lang="en-US" sz="1050" dirty="0" smtClean="0"/>
              <a:t>Director at the Iowa Department of Public Health</a:t>
            </a:r>
          </a:p>
          <a:p>
            <a:r>
              <a:rPr lang="en-US" sz="1050" dirty="0" smtClean="0"/>
              <a:t>Organizational Affiliation: </a:t>
            </a:r>
            <a:r>
              <a:rPr lang="en-US" sz="1050" b="1" dirty="0" smtClean="0"/>
              <a:t>ASTHO</a:t>
            </a:r>
          </a:p>
          <a:p>
            <a:endParaRPr lang="en-US" sz="1050" dirty="0" smtClean="0"/>
          </a:p>
          <a:p>
            <a:r>
              <a:rPr lang="en-US" sz="1050" b="1" dirty="0" smtClean="0"/>
              <a:t>Marion Kainer, MD, MPH, FRACP, FSHEA</a:t>
            </a:r>
            <a:endParaRPr lang="en-US" sz="1050" dirty="0" smtClean="0"/>
          </a:p>
          <a:p>
            <a:r>
              <a:rPr lang="en-US" sz="1050" dirty="0" smtClean="0"/>
              <a:t>Director of HAIs and AMR program at the TN Department of Health</a:t>
            </a:r>
          </a:p>
          <a:p>
            <a:r>
              <a:rPr lang="en-US" sz="1050" dirty="0" smtClean="0"/>
              <a:t>Organizational Affiliation: </a:t>
            </a:r>
            <a:r>
              <a:rPr lang="en-US" sz="1050" b="1" dirty="0" smtClean="0"/>
              <a:t>CSTE</a:t>
            </a:r>
          </a:p>
          <a:p>
            <a:endParaRPr lang="en-US" sz="1000" dirty="0"/>
          </a:p>
          <a:p>
            <a:r>
              <a:rPr lang="en-US" sz="1050" b="1" dirty="0" smtClean="0"/>
              <a:t>Dawn </a:t>
            </a:r>
            <a:r>
              <a:rPr lang="en-US" sz="1050" b="1" dirty="0" err="1"/>
              <a:t>Terashita</a:t>
            </a:r>
            <a:r>
              <a:rPr lang="en-US" sz="1050" b="1" dirty="0"/>
              <a:t>, MD, MPH</a:t>
            </a:r>
            <a:endParaRPr lang="en-US" sz="1050" dirty="0"/>
          </a:p>
          <a:p>
            <a:r>
              <a:rPr lang="en-US" sz="1050" dirty="0"/>
              <a:t>Medical Epidemiologist at the LA County Department of Public Health</a:t>
            </a:r>
          </a:p>
          <a:p>
            <a:r>
              <a:rPr lang="en-US" sz="1050" dirty="0"/>
              <a:t>Organizational Affiliation: </a:t>
            </a:r>
            <a:r>
              <a:rPr lang="en-US" sz="1050" b="1" dirty="0"/>
              <a:t>NACCHO</a:t>
            </a:r>
          </a:p>
          <a:p>
            <a:r>
              <a:rPr lang="en-US" sz="1050" b="1" dirty="0"/>
              <a:t> </a:t>
            </a:r>
            <a:endParaRPr lang="en-US" sz="1050" dirty="0"/>
          </a:p>
          <a:p>
            <a:r>
              <a:rPr lang="en-US" sz="1050" b="1" dirty="0" smtClean="0"/>
              <a:t>Joseph Perz, </a:t>
            </a:r>
            <a:r>
              <a:rPr lang="en-US" sz="1050" b="1" dirty="0" err="1" smtClean="0"/>
              <a:t>DrPH</a:t>
            </a:r>
            <a:r>
              <a:rPr lang="en-US" sz="1050" b="1" dirty="0" smtClean="0"/>
              <a:t>, MA</a:t>
            </a:r>
            <a:endParaRPr lang="en-US" sz="1050" dirty="0" smtClean="0"/>
          </a:p>
          <a:p>
            <a:r>
              <a:rPr lang="en-US" sz="1050" dirty="0" smtClean="0"/>
              <a:t>Quality Standards and Safety Team Lead at the CDC</a:t>
            </a:r>
          </a:p>
          <a:p>
            <a:r>
              <a:rPr lang="en-US" sz="1050" dirty="0" smtClean="0"/>
              <a:t>Organizational Affiliation: </a:t>
            </a:r>
            <a:r>
              <a:rPr lang="en-US" sz="1050" b="1" dirty="0" smtClean="0"/>
              <a:t>CDC</a:t>
            </a:r>
          </a:p>
          <a:p>
            <a:endParaRPr lang="en-US" sz="1050" dirty="0"/>
          </a:p>
          <a:p>
            <a:endParaRPr lang="en-US" dirty="0"/>
          </a:p>
        </p:txBody>
      </p:sp>
      <p:sp>
        <p:nvSpPr>
          <p:cNvPr id="19" name="TextBox 18"/>
          <p:cNvSpPr txBox="1"/>
          <p:nvPr/>
        </p:nvSpPr>
        <p:spPr>
          <a:xfrm>
            <a:off x="9308592" y="3482930"/>
            <a:ext cx="2350007" cy="338554"/>
          </a:xfrm>
          <a:prstGeom prst="rect">
            <a:avLst/>
          </a:prstGeom>
          <a:noFill/>
          <a:ln w="28575">
            <a:solidFill>
              <a:srgbClr val="C00000"/>
            </a:solidFill>
          </a:ln>
        </p:spPr>
        <p:txBody>
          <a:bodyPr wrap="square" rtlCol="0">
            <a:spAutoFit/>
          </a:bodyPr>
          <a:lstStyle/>
          <a:p>
            <a:r>
              <a:rPr lang="en-US" sz="1600" dirty="0" smtClean="0"/>
              <a:t>add photos and web links </a:t>
            </a:r>
            <a:endParaRPr lang="en-US" sz="1600" dirty="0"/>
          </a:p>
        </p:txBody>
      </p:sp>
      <p:cxnSp>
        <p:nvCxnSpPr>
          <p:cNvPr id="13" name="Straight Arrow Connector 12"/>
          <p:cNvCxnSpPr/>
          <p:nvPr/>
        </p:nvCxnSpPr>
        <p:spPr>
          <a:xfrm flipH="1">
            <a:off x="7571232" y="356101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67913" y="4275557"/>
            <a:ext cx="3540579" cy="400110"/>
          </a:xfrm>
          <a:prstGeom prst="rect">
            <a:avLst/>
          </a:prstGeom>
          <a:noFill/>
          <a:ln>
            <a:solidFill>
              <a:srgbClr val="C00000"/>
            </a:solidFill>
          </a:ln>
        </p:spPr>
        <p:txBody>
          <a:bodyPr wrap="square" rtlCol="0">
            <a:spAutoFit/>
          </a:bodyPr>
          <a:lstStyle/>
          <a:p>
            <a:r>
              <a:rPr lang="en-US" sz="1000" dirty="0" smtClean="0">
                <a:solidFill>
                  <a:srgbClr val="FF0000"/>
                </a:solidFill>
              </a:rPr>
              <a:t>Link name to: http://www.astho.org/Directory/Member-Bios/Iowa/</a:t>
            </a:r>
            <a:endParaRPr lang="en-US" sz="1000" dirty="0">
              <a:solidFill>
                <a:srgbClr val="FF0000"/>
              </a:solidFill>
            </a:endParaRPr>
          </a:p>
        </p:txBody>
      </p:sp>
      <p:sp>
        <p:nvSpPr>
          <p:cNvPr id="3" name="TextBox 2"/>
          <p:cNvSpPr txBox="1"/>
          <p:nvPr/>
        </p:nvSpPr>
        <p:spPr>
          <a:xfrm>
            <a:off x="5349240" y="4778300"/>
            <a:ext cx="4105656" cy="553998"/>
          </a:xfrm>
          <a:prstGeom prst="rect">
            <a:avLst/>
          </a:prstGeom>
          <a:noFill/>
          <a:ln>
            <a:solidFill>
              <a:srgbClr val="C00000"/>
            </a:solidFill>
          </a:ln>
        </p:spPr>
        <p:txBody>
          <a:bodyPr wrap="square" rtlCol="0">
            <a:spAutoFit/>
          </a:bodyPr>
          <a:lstStyle/>
          <a:p>
            <a:r>
              <a:rPr lang="en-US" sz="1000" dirty="0" smtClean="0">
                <a:solidFill>
                  <a:srgbClr val="FF0000"/>
                </a:solidFill>
              </a:rPr>
              <a:t>Link Name to: https://www.healthlawyers.org/Events/Biographies/Pages/KainerMarion.aspx</a:t>
            </a:r>
            <a:endParaRPr lang="en-US" sz="1000" dirty="0">
              <a:solidFill>
                <a:srgbClr val="FF0000"/>
              </a:solidFill>
            </a:endParaRPr>
          </a:p>
        </p:txBody>
      </p:sp>
      <p:sp>
        <p:nvSpPr>
          <p:cNvPr id="5" name="TextBox 4"/>
          <p:cNvSpPr txBox="1"/>
          <p:nvPr/>
        </p:nvSpPr>
        <p:spPr>
          <a:xfrm>
            <a:off x="5623560" y="5524122"/>
            <a:ext cx="4087368" cy="415498"/>
          </a:xfrm>
          <a:prstGeom prst="rect">
            <a:avLst/>
          </a:prstGeom>
          <a:noFill/>
          <a:ln w="3175">
            <a:solidFill>
              <a:srgbClr val="C00000"/>
            </a:solidFill>
          </a:ln>
        </p:spPr>
        <p:txBody>
          <a:bodyPr wrap="square" rtlCol="0">
            <a:spAutoFit/>
          </a:bodyPr>
          <a:lstStyle/>
          <a:p>
            <a:r>
              <a:rPr lang="en-US" sz="1050" dirty="0" smtClean="0">
                <a:solidFill>
                  <a:srgbClr val="FF0000"/>
                </a:solidFill>
              </a:rPr>
              <a:t>Link name to: https://www.passporthealthusa.com/locations/ca/los-angeles/executive-team/</a:t>
            </a:r>
            <a:endParaRPr lang="en-US" sz="1050" dirty="0">
              <a:solidFill>
                <a:srgbClr val="FF0000"/>
              </a:solidFill>
            </a:endParaRPr>
          </a:p>
        </p:txBody>
      </p:sp>
      <p:sp>
        <p:nvSpPr>
          <p:cNvPr id="7" name="TextBox 6"/>
          <p:cNvSpPr txBox="1"/>
          <p:nvPr/>
        </p:nvSpPr>
        <p:spPr>
          <a:xfrm>
            <a:off x="5833872" y="6199632"/>
            <a:ext cx="4197097" cy="415498"/>
          </a:xfrm>
          <a:prstGeom prst="rect">
            <a:avLst/>
          </a:prstGeom>
          <a:noFill/>
          <a:ln>
            <a:solidFill>
              <a:srgbClr val="C00000"/>
            </a:solidFill>
          </a:ln>
        </p:spPr>
        <p:txBody>
          <a:bodyPr wrap="square" rtlCol="0">
            <a:spAutoFit/>
          </a:bodyPr>
          <a:lstStyle/>
          <a:p>
            <a:r>
              <a:rPr lang="en-US" sz="1050" dirty="0" smtClean="0">
                <a:solidFill>
                  <a:srgbClr val="FF0000"/>
                </a:solidFill>
              </a:rPr>
              <a:t>Link name to: https://www.cdc.gov/media/releases/2012/docs/dpk-unsafe-injections-Perz-bio.pdf</a:t>
            </a:r>
            <a:endParaRPr lang="en-US" sz="1050" dirty="0">
              <a:solidFill>
                <a:srgbClr val="FF0000"/>
              </a:solidFill>
            </a:endParaRPr>
          </a:p>
        </p:txBody>
      </p:sp>
      <p:sp>
        <p:nvSpPr>
          <p:cNvPr id="9" name="TextBox 8"/>
          <p:cNvSpPr txBox="1"/>
          <p:nvPr/>
        </p:nvSpPr>
        <p:spPr>
          <a:xfrm>
            <a:off x="1465013" y="229461"/>
            <a:ext cx="4213411" cy="369332"/>
          </a:xfrm>
          <a:prstGeom prst="rect">
            <a:avLst/>
          </a:prstGeom>
          <a:noFill/>
        </p:spPr>
        <p:txBody>
          <a:bodyPr wrap="square" rtlCol="0">
            <a:spAutoFit/>
          </a:bodyPr>
          <a:lstStyle/>
          <a:p>
            <a:r>
              <a:rPr lang="en-US" dirty="0" smtClean="0">
                <a:solidFill>
                  <a:srgbClr val="FF0000"/>
                </a:solidFill>
              </a:rPr>
              <a:t>NEW PAGE</a:t>
            </a:r>
            <a:endParaRPr lang="en-US" dirty="0">
              <a:solidFill>
                <a:srgbClr val="FF0000"/>
              </a:solidFill>
            </a:endParaRPr>
          </a:p>
        </p:txBody>
      </p:sp>
    </p:spTree>
    <p:extLst>
      <p:ext uri="{BB962C8B-B14F-4D97-AF65-F5344CB8AC3E}">
        <p14:creationId xmlns:p14="http://schemas.microsoft.com/office/powerpoint/2010/main" val="419911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2028855"/>
            <a:ext cx="8019288" cy="3046988"/>
          </a:xfrm>
          <a:prstGeom prst="rect">
            <a:avLst/>
          </a:prstGeom>
          <a:noFill/>
        </p:spPr>
        <p:txBody>
          <a:bodyPr wrap="square" rtlCol="0">
            <a:spAutoFit/>
          </a:bodyPr>
          <a:lstStyle/>
          <a:p>
            <a:r>
              <a:rPr lang="en-US" sz="2000" dirty="0"/>
              <a:t>Subscription </a:t>
            </a:r>
            <a:r>
              <a:rPr lang="en-US" sz="2000" dirty="0" smtClean="0"/>
              <a:t>page</a:t>
            </a:r>
            <a:br>
              <a:rPr lang="en-US" sz="2000" dirty="0" smtClean="0"/>
            </a:br>
            <a:endParaRPr lang="en-US" sz="2000" dirty="0"/>
          </a:p>
          <a:p>
            <a:r>
              <a:rPr lang="en-US" dirty="0"/>
              <a:t>Connect with </a:t>
            </a:r>
            <a:r>
              <a:rPr lang="en-US" dirty="0" smtClean="0"/>
              <a:t>CORHA</a:t>
            </a:r>
            <a:br>
              <a:rPr lang="en-US" dirty="0" smtClean="0"/>
            </a:br>
            <a:endParaRPr lang="en-US" dirty="0"/>
          </a:p>
          <a:p>
            <a:r>
              <a:rPr lang="en-US" sz="1600" dirty="0"/>
              <a:t>Sign up to receive CORHA updates, tools and resources</a:t>
            </a:r>
            <a:r>
              <a:rPr lang="en-US" sz="2000" dirty="0"/>
              <a:t> </a:t>
            </a:r>
          </a:p>
          <a:p>
            <a:r>
              <a:rPr lang="en-US" sz="1600" dirty="0" smtClean="0"/>
              <a:t>	</a:t>
            </a:r>
          </a:p>
          <a:p>
            <a:r>
              <a:rPr lang="en-US" sz="1600" dirty="0"/>
              <a:t>	</a:t>
            </a:r>
            <a:r>
              <a:rPr lang="en-US" sz="1600" dirty="0" smtClean="0"/>
              <a:t>First Name	</a:t>
            </a:r>
            <a:endParaRPr lang="en-US" sz="1600" dirty="0"/>
          </a:p>
          <a:p>
            <a:r>
              <a:rPr lang="en-US" sz="1600" dirty="0" smtClean="0"/>
              <a:t>	Last </a:t>
            </a:r>
            <a:r>
              <a:rPr lang="en-US" sz="1600" dirty="0"/>
              <a:t>Name</a:t>
            </a:r>
          </a:p>
          <a:p>
            <a:r>
              <a:rPr lang="en-US" sz="1600" dirty="0" smtClean="0"/>
              <a:t>	Organization</a:t>
            </a:r>
            <a:endParaRPr lang="en-US" sz="1600" dirty="0"/>
          </a:p>
          <a:p>
            <a:r>
              <a:rPr lang="en-US" sz="1600" dirty="0" smtClean="0"/>
              <a:t>	Email </a:t>
            </a:r>
            <a:r>
              <a:rPr lang="en-US" sz="1600" dirty="0"/>
              <a:t>Address</a:t>
            </a:r>
          </a:p>
          <a:p>
            <a:r>
              <a:rPr lang="en-US" sz="1600" dirty="0"/>
              <a:t> </a:t>
            </a:r>
            <a:r>
              <a:rPr lang="en-US" sz="1600" dirty="0" smtClean="0"/>
              <a:t>	</a:t>
            </a:r>
            <a:endParaRPr lang="en-US" sz="1600" dirty="0"/>
          </a:p>
        </p:txBody>
      </p:sp>
      <p:sp>
        <p:nvSpPr>
          <p:cNvPr id="5" name="Rectangle 4"/>
          <p:cNvSpPr/>
          <p:nvPr/>
        </p:nvSpPr>
        <p:spPr>
          <a:xfrm>
            <a:off x="3927348" y="3797882"/>
            <a:ext cx="2345436" cy="216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927348" y="4110228"/>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927348" y="4345686"/>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927348" y="4581144"/>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541929" y="210312"/>
            <a:ext cx="3594847" cy="369332"/>
          </a:xfrm>
          <a:prstGeom prst="rect">
            <a:avLst/>
          </a:prstGeom>
          <a:noFill/>
        </p:spPr>
        <p:txBody>
          <a:bodyPr wrap="square" rtlCol="0">
            <a:spAutoFit/>
          </a:bodyPr>
          <a:lstStyle/>
          <a:p>
            <a:r>
              <a:rPr lang="en-US" dirty="0" smtClean="0">
                <a:solidFill>
                  <a:srgbClr val="FF0000"/>
                </a:solidFill>
              </a:rPr>
              <a:t>NEW PAGE</a:t>
            </a:r>
            <a:endParaRPr lang="en-US" dirty="0">
              <a:solidFill>
                <a:srgbClr val="FF0000"/>
              </a:solidFill>
            </a:endParaRPr>
          </a:p>
        </p:txBody>
      </p:sp>
    </p:spTree>
    <p:extLst>
      <p:ext uri="{BB962C8B-B14F-4D97-AF65-F5344CB8AC3E}">
        <p14:creationId xmlns:p14="http://schemas.microsoft.com/office/powerpoint/2010/main" val="4121321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281</Words>
  <Application>Microsoft Office PowerPoint</Application>
  <PresentationFormat>Widescreen</PresentationFormat>
  <Paragraphs>62</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Herring, Bonnie (CDC/OID/NCEZID) (CTR)</dc:creator>
  <cp:lastModifiedBy>Herring, Bonnie (CDC/OID/NCEZID) (CTR)</cp:lastModifiedBy>
  <cp:revision>7</cp:revision>
  <dcterms:created xsi:type="dcterms:W3CDTF">2017-07-19T18:26:45Z</dcterms:created>
  <dcterms:modified xsi:type="dcterms:W3CDTF">2017-07-25T18:42:16Z</dcterms:modified>
</cp:coreProperties>
</file>