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4"/>
  </p:sldMasterIdLst>
  <p:notesMasterIdLst>
    <p:notesMasterId r:id="rId6"/>
  </p:notesMasterIdLst>
  <p:sldIdLst>
    <p:sldId id="270" r:id="rId5"/>
  </p:sldIdLst>
  <p:sldSz cx="6858000" cy="9144000" type="screen4x3"/>
  <p:notesSz cx="7077075" cy="93630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19">
          <p15:clr>
            <a:srgbClr val="A4A3A4"/>
          </p15:clr>
        </p15:guide>
        <p15:guide id="2" pos="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72" autoAdjust="0"/>
    <p:restoredTop sz="76750" autoAdjust="0"/>
  </p:normalViewPr>
  <p:slideViewPr>
    <p:cSldViewPr snapToGrid="0" snapToObjects="1">
      <p:cViewPr varScale="1">
        <p:scale>
          <a:sx n="47" d="100"/>
          <a:sy n="47" d="100"/>
        </p:scale>
        <p:origin x="2292" y="56"/>
      </p:cViewPr>
      <p:guideLst>
        <p:guide orient="horz" pos="4519"/>
        <p:guide pos="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4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696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0913" y="701675"/>
            <a:ext cx="26352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/>
          <a:lstStyle/>
          <a:p>
            <a:r>
              <a:rPr lang="en-US" altLang="en-US" i="0" dirty="0">
                <a:latin typeface="Century Gothic" panose="020B0502020202020204" pitchFamily="34" charset="0"/>
              </a:rPr>
              <a:t>Briefly review each strategic priority and the thinking behind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83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09F6-9B1C-4487-9A3C-93A5B9E9271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5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559E-6529-4759-B2B7-752BFD8BF9B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43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960D-5531-4B12-9D81-9369F999BCF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760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0FC30-16C0-4752-B7C0-E4325DFB0E6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32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A0A2-816A-47CE-838B-61B42237824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78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5AD0-AC45-4F6A-8430-75EE9164ABE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20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9E7-A1C4-4627-B231-E39EB0935D4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92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95BE-25E4-4DA2-8959-C19F545B965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142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EA14-CA0E-49FD-AF38-9F856E0EF89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3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9DC5A-2332-45F3-B190-F2569769E43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679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8BF8-EC5C-43F4-A264-ADA5DFFBF7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008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EB31-B742-4535-8340-2EB624E580A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871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1924" y="15875"/>
            <a:ext cx="6359214" cy="9023194"/>
            <a:chOff x="201924" y="15875"/>
            <a:chExt cx="6359214" cy="9023194"/>
          </a:xfrm>
        </p:grpSpPr>
        <p:cxnSp>
          <p:nvCxnSpPr>
            <p:cNvPr id="4247" name="AutoShape 151"/>
            <p:cNvCxnSpPr>
              <a:cxnSpLocks noChangeShapeType="1"/>
              <a:stCxn id="77" idx="4"/>
            </p:cNvCxnSpPr>
            <p:nvPr/>
          </p:nvCxnSpPr>
          <p:spPr bwMode="auto">
            <a:xfrm flipH="1">
              <a:off x="2559190" y="1709737"/>
              <a:ext cx="922991" cy="44512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Line 204">
              <a:extLst>
                <a:ext uri="{FF2B5EF4-FFF2-40B4-BE49-F238E27FC236}">
                  <a16:creationId xmlns:a16="http://schemas.microsoft.com/office/drawing/2014/main" id="{08199796-5890-44D9-A29E-4B48903B1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3424" y="2687320"/>
              <a:ext cx="3175" cy="57327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2" name="Line 205">
              <a:extLst>
                <a:ext uri="{FF2B5EF4-FFF2-40B4-BE49-F238E27FC236}">
                  <a16:creationId xmlns:a16="http://schemas.microsoft.com/office/drawing/2014/main" id="{6DF6A8B1-8470-45C8-8D23-F5B1A8B27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4974" y="2585720"/>
              <a:ext cx="0" cy="59890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5" name="Line 192">
              <a:extLst>
                <a:ext uri="{FF2B5EF4-FFF2-40B4-BE49-F238E27FC236}">
                  <a16:creationId xmlns:a16="http://schemas.microsoft.com/office/drawing/2014/main" id="{6531ABBE-518F-41E5-A9F0-82813C1CA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812" y="2801620"/>
              <a:ext cx="1587" cy="58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0" name="Line 206">
              <a:extLst>
                <a:ext uri="{FF2B5EF4-FFF2-40B4-BE49-F238E27FC236}">
                  <a16:creationId xmlns:a16="http://schemas.microsoft.com/office/drawing/2014/main" id="{8F0443EE-3EB5-4D83-9B5C-5B744AB3C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950" y="2801620"/>
              <a:ext cx="0" cy="5618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441660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50" dirty="0">
                  <a:latin typeface="Century Gothic" panose="020B0502020202020204" pitchFamily="34" charset="0"/>
                </a:rPr>
                <a:t>Support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Standardized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Approaches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to Detection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and Reporting</a:t>
              </a:r>
            </a:p>
          </p:txBody>
        </p:sp>
        <p:sp>
          <p:nvSpPr>
            <p:cNvPr id="4195" name="AutoShape 99"/>
            <p:cNvSpPr>
              <a:spLocks noChangeArrowheads="1"/>
            </p:cNvSpPr>
            <p:nvPr/>
          </p:nvSpPr>
          <p:spPr bwMode="auto">
            <a:xfrm>
              <a:off x="358014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50" dirty="0">
                  <a:latin typeface="Century Gothic" panose="020B0502020202020204" pitchFamily="34" charset="0"/>
                </a:rPr>
                <a:t>Foster a Posture of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Responsiveness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Among the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Practice Community</a:t>
              </a:r>
            </a:p>
          </p:txBody>
        </p:sp>
        <p:sp>
          <p:nvSpPr>
            <p:cNvPr id="4196" name="AutoShape 100"/>
            <p:cNvSpPr>
              <a:spLocks noChangeArrowheads="1"/>
            </p:cNvSpPr>
            <p:nvPr/>
          </p:nvSpPr>
          <p:spPr bwMode="auto">
            <a:xfrm>
              <a:off x="514309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Strengthen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CORHA’s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Effectiveness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and Sustainability</a:t>
              </a:r>
            </a:p>
          </p:txBody>
        </p:sp>
        <p:sp>
          <p:nvSpPr>
            <p:cNvPr id="4197" name="AutoShape 101"/>
            <p:cNvSpPr>
              <a:spLocks noChangeArrowheads="1"/>
            </p:cNvSpPr>
            <p:nvPr/>
          </p:nvSpPr>
          <p:spPr bwMode="auto">
            <a:xfrm>
              <a:off x="2024286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30" dirty="0">
                  <a:latin typeface="Century Gothic" panose="020B0502020202020204" pitchFamily="34" charset="0"/>
                </a:rPr>
                <a:t>Support Consistent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and Coordinated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Approaches to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Investigation and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Control</a:t>
              </a:r>
            </a:p>
          </p:txBody>
        </p:sp>
        <p:cxnSp>
          <p:nvCxnSpPr>
            <p:cNvPr id="4246" name="AutoShape 150"/>
            <p:cNvCxnSpPr>
              <a:cxnSpLocks noChangeShapeType="1"/>
              <a:stCxn id="77" idx="4"/>
              <a:endCxn id="3" idx="2"/>
            </p:cNvCxnSpPr>
            <p:nvPr/>
          </p:nvCxnSpPr>
          <p:spPr bwMode="auto">
            <a:xfrm flipH="1">
              <a:off x="1125871" y="1709737"/>
              <a:ext cx="2356310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50" name="AutoShape 154"/>
            <p:cNvCxnSpPr>
              <a:cxnSpLocks noChangeShapeType="1"/>
              <a:stCxn id="77" idx="4"/>
            </p:cNvCxnSpPr>
            <p:nvPr/>
          </p:nvCxnSpPr>
          <p:spPr bwMode="auto">
            <a:xfrm>
              <a:off x="3482181" y="1709737"/>
              <a:ext cx="2331243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86" name="Line 190"/>
            <p:cNvSpPr>
              <a:spLocks noChangeShapeType="1"/>
            </p:cNvSpPr>
            <p:nvPr/>
          </p:nvSpPr>
          <p:spPr bwMode="auto">
            <a:xfrm>
              <a:off x="3422650" y="1678116"/>
              <a:ext cx="901265" cy="3905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167560" y="1807031"/>
              <a:ext cx="1935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C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982242" y="1791642"/>
              <a:ext cx="28725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A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575288" y="1791642"/>
              <a:ext cx="26641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683679" y="1791642"/>
              <a:ext cx="28725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D</a:t>
              </a:r>
            </a:p>
          </p:txBody>
        </p:sp>
        <p:sp>
          <p:nvSpPr>
            <p:cNvPr id="76" name="Rectangle 2"/>
            <p:cNvSpPr>
              <a:spLocks noChangeArrowheads="1"/>
            </p:cNvSpPr>
            <p:nvPr/>
          </p:nvSpPr>
          <p:spPr bwMode="auto">
            <a:xfrm>
              <a:off x="1001820" y="15875"/>
              <a:ext cx="4983162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 dirty="0"/>
                <a:t>CORHA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 dirty="0"/>
                <a:t>Strategic Map: 2020-2025</a:t>
              </a: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627981" y="598487"/>
              <a:ext cx="3708400" cy="111125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Enhance Capabilities of Public Health</a:t>
              </a:r>
            </a:p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and Healthcare to Improve Outbreak </a:t>
              </a:r>
            </a:p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Detection, Response, and Prevention</a:t>
              </a:r>
            </a:p>
          </p:txBody>
        </p:sp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id="{37B38AF9-2586-413E-A0BB-FD0208442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914400"/>
              <a:ext cx="1150938" cy="479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b="1" dirty="0"/>
                <a:t>Draft</a:t>
              </a:r>
            </a:p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07/06/2022</a:t>
              </a:r>
              <a:endParaRPr lang="en-US" altLang="en-US" sz="1100" b="1" dirty="0"/>
            </a:p>
          </p:txBody>
        </p:sp>
        <p:sp>
          <p:nvSpPr>
            <p:cNvPr id="19" name="AutoShape 100">
              <a:extLst>
                <a:ext uri="{FF2B5EF4-FFF2-40B4-BE49-F238E27FC236}">
                  <a16:creationId xmlns:a16="http://schemas.microsoft.com/office/drawing/2014/main" id="{7C0EC267-5A7C-4C20-A3F3-4B668CE6A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50" y="7577085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Strengthen Relationships and Communication Among Stakeholders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DF48C1-6E3D-43E2-AADA-00F1B96208DF}"/>
                </a:ext>
              </a:extLst>
            </p:cNvPr>
            <p:cNvSpPr txBox="1"/>
            <p:nvPr/>
          </p:nvSpPr>
          <p:spPr>
            <a:xfrm>
              <a:off x="218518" y="7789180"/>
              <a:ext cx="192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E</a:t>
              </a:r>
            </a:p>
          </p:txBody>
        </p:sp>
        <p:sp>
          <p:nvSpPr>
            <p:cNvPr id="26" name="Rectangle 36">
              <a:extLst>
                <a:ext uri="{FF2B5EF4-FFF2-40B4-BE49-F238E27FC236}">
                  <a16:creationId xmlns:a16="http://schemas.microsoft.com/office/drawing/2014/main" id="{9C4012C4-D748-4EE9-96F3-0AA7092C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Standardize Outbreak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&amp; Exposure Event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Definitions &amp; Thresholds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 for Reporting</a:t>
              </a:r>
            </a:p>
          </p:txBody>
        </p:sp>
        <p:sp>
          <p:nvSpPr>
            <p:cNvPr id="27" name="Rectangle 37">
              <a:extLst>
                <a:ext uri="{FF2B5EF4-FFF2-40B4-BE49-F238E27FC236}">
                  <a16:creationId xmlns:a16="http://schemas.microsoft.com/office/drawing/2014/main" id="{93B10504-1966-43C6-B30D-4C21EFA89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02" y="44346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Improve Reporting 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of Outbreaks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Exposure Events to 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Public Health</a:t>
              </a:r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E18E3E88-E52D-4BF0-BFD5-456631FF3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3686894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Improve the Use of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Surveillance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Systems to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Detect Outbreaks</a:t>
              </a:r>
            </a:p>
          </p:txBody>
        </p:sp>
        <p:sp>
          <p:nvSpPr>
            <p:cNvPr id="29" name="Rectangle 123">
              <a:extLst>
                <a:ext uri="{FF2B5EF4-FFF2-40B4-BE49-F238E27FC236}">
                  <a16:creationId xmlns:a16="http://schemas.microsoft.com/office/drawing/2014/main" id="{F7ABF983-FC32-4F50-B949-E1E3C0E80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70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Promote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Collaboration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Between Public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Health &amp; Healthcare</a:t>
              </a:r>
            </a:p>
          </p:txBody>
        </p:sp>
        <p:sp>
          <p:nvSpPr>
            <p:cNvPr id="30" name="Rectangle 159">
              <a:extLst>
                <a:ext uri="{FF2B5EF4-FFF2-40B4-BE49-F238E27FC236}">
                  <a16:creationId xmlns:a16="http://schemas.microsoft.com/office/drawing/2014/main" id="{F1078832-AFF1-49E2-B196-74D289A24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Ensure Effective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Council Vision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Leadership</a:t>
              </a:r>
            </a:p>
          </p:txBody>
        </p:sp>
        <p:sp>
          <p:nvSpPr>
            <p:cNvPr id="31" name="Rectangle 160">
              <a:extLst>
                <a:ext uri="{FF2B5EF4-FFF2-40B4-BE49-F238E27FC236}">
                  <a16:creationId xmlns:a16="http://schemas.microsoft.com/office/drawing/2014/main" id="{359F6EC6-4D5F-421C-A716-F1E12DFC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18887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Collaborate with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Member Organizations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to Share and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Leverage Resources</a:t>
              </a:r>
            </a:p>
          </p:txBody>
        </p:sp>
        <p:sp>
          <p:nvSpPr>
            <p:cNvPr id="32" name="Rectangle 162">
              <a:extLst>
                <a:ext uri="{FF2B5EF4-FFF2-40B4-BE49-F238E27FC236}">
                  <a16:creationId xmlns:a16="http://schemas.microsoft.com/office/drawing/2014/main" id="{10BA8293-87E9-4F52-B93C-5A65E9D55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95540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Increase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Diversify Council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Funding</a:t>
              </a:r>
            </a:p>
          </p:txBody>
        </p:sp>
        <p:sp>
          <p:nvSpPr>
            <p:cNvPr id="33" name="Rectangle 167">
              <a:extLst>
                <a:ext uri="{FF2B5EF4-FFF2-40B4-BE49-F238E27FC236}">
                  <a16:creationId xmlns:a16="http://schemas.microsoft.com/office/drawing/2014/main" id="{7345A7E9-35C5-4394-B670-4379CFA13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2929464"/>
              <a:ext cx="1263939" cy="6838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70" b="0" dirty="0">
                  <a:latin typeface="Century Gothic" panose="020B0502020202020204" pitchFamily="34" charset="0"/>
                </a:rPr>
                <a:t>Describe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Appropriate Levels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of Response for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Improved Outcomes</a:t>
              </a:r>
            </a:p>
          </p:txBody>
        </p:sp>
        <p:sp>
          <p:nvSpPr>
            <p:cNvPr id="34" name="Rectangle 171">
              <a:extLst>
                <a:ext uri="{FF2B5EF4-FFF2-40B4-BE49-F238E27FC236}">
                  <a16:creationId xmlns:a16="http://schemas.microsoft.com/office/drawing/2014/main" id="{50EC0BBC-6622-4D38-A78D-FB196D48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196" y="5201686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Increase CORHA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Brand Recognition</a:t>
              </a:r>
            </a:p>
          </p:txBody>
        </p:sp>
        <p:sp>
          <p:nvSpPr>
            <p:cNvPr id="36" name="Rectangle 174">
              <a:extLst>
                <a:ext uri="{FF2B5EF4-FFF2-40B4-BE49-F238E27FC236}">
                  <a16:creationId xmlns:a16="http://schemas.microsoft.com/office/drawing/2014/main" id="{D63C17F8-A57B-4DFA-86CA-2FAAA2A3E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369171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Improve Data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Management for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Outbreak Investigation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and Tracking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060E627-CB0F-4F4C-B9C0-F2B4FADF46E3}"/>
                </a:ext>
              </a:extLst>
            </p:cNvPr>
            <p:cNvSpPr txBox="1"/>
            <p:nvPr/>
          </p:nvSpPr>
          <p:spPr>
            <a:xfrm>
              <a:off x="201924" y="3133962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7EB490-1F33-456D-B839-AA95AC4AAD8B}"/>
                </a:ext>
              </a:extLst>
            </p:cNvPr>
            <p:cNvSpPr txBox="1"/>
            <p:nvPr/>
          </p:nvSpPr>
          <p:spPr>
            <a:xfrm>
              <a:off x="201924" y="3898989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24B874-647D-42FA-8917-29FFFDA803BE}"/>
                </a:ext>
              </a:extLst>
            </p:cNvPr>
            <p:cNvSpPr txBox="1"/>
            <p:nvPr/>
          </p:nvSpPr>
          <p:spPr>
            <a:xfrm>
              <a:off x="201924" y="464672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0B9ECC7-E270-466B-AEFE-3CB4F823AA31}"/>
                </a:ext>
              </a:extLst>
            </p:cNvPr>
            <p:cNvSpPr txBox="1"/>
            <p:nvPr/>
          </p:nvSpPr>
          <p:spPr>
            <a:xfrm>
              <a:off x="201924" y="539932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2ABDB2-2E39-46E6-B219-F9F76450CA29}"/>
                </a:ext>
              </a:extLst>
            </p:cNvPr>
            <p:cNvSpPr txBox="1"/>
            <p:nvPr/>
          </p:nvSpPr>
          <p:spPr>
            <a:xfrm>
              <a:off x="201924" y="691886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6</a:t>
              </a:r>
            </a:p>
          </p:txBody>
        </p:sp>
        <p:sp>
          <p:nvSpPr>
            <p:cNvPr id="42" name="Rectangle 174">
              <a:extLst>
                <a:ext uri="{FF2B5EF4-FFF2-40B4-BE49-F238E27FC236}">
                  <a16:creationId xmlns:a16="http://schemas.microsoft.com/office/drawing/2014/main" id="{E960E474-9BAB-4550-B424-BD9BA1DC5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40" y="5187233"/>
              <a:ext cx="285764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Develop Best Practice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Guidance and Identify Standards for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Public Health Policy and Legal Authority</a:t>
              </a:r>
            </a:p>
          </p:txBody>
        </p:sp>
        <p:sp>
          <p:nvSpPr>
            <p:cNvPr id="43" name="Rectangle 124">
              <a:extLst>
                <a:ext uri="{FF2B5EF4-FFF2-40B4-BE49-F238E27FC236}">
                  <a16:creationId xmlns:a16="http://schemas.microsoft.com/office/drawing/2014/main" id="{FA01863D-6C72-4283-99B1-9CC62025B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5955822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80" b="0" dirty="0">
                  <a:latin typeface="Century Gothic" panose="020B0502020202020204" pitchFamily="34" charset="0"/>
                </a:rPr>
                <a:t>Facilitate and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Guide the Sharing of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Lessons Learned and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Prevention Needs</a:t>
              </a:r>
            </a:p>
          </p:txBody>
        </p:sp>
        <p:sp>
          <p:nvSpPr>
            <p:cNvPr id="44" name="Rectangle 160">
              <a:extLst>
                <a:ext uri="{FF2B5EF4-FFF2-40B4-BE49-F238E27FC236}">
                  <a16:creationId xmlns:a16="http://schemas.microsoft.com/office/drawing/2014/main" id="{372CDBC2-8DD5-4A19-B62A-42D2D5A60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36843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70" b="0" dirty="0">
                  <a:latin typeface="Century Gothic" panose="020B0502020202020204" pitchFamily="34" charset="0"/>
                </a:rPr>
                <a:t>Recruit and Engage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Council and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Workgroup Members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231872D-F606-46FC-BBF6-4AB23F7105AF}"/>
                </a:ext>
              </a:extLst>
            </p:cNvPr>
            <p:cNvSpPr txBox="1"/>
            <p:nvPr/>
          </p:nvSpPr>
          <p:spPr>
            <a:xfrm>
              <a:off x="201924" y="6158392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5</a:t>
              </a:r>
            </a:p>
          </p:txBody>
        </p:sp>
        <p:sp>
          <p:nvSpPr>
            <p:cNvPr id="48" name="Rectangle 166">
              <a:extLst>
                <a:ext uri="{FF2B5EF4-FFF2-40B4-BE49-F238E27FC236}">
                  <a16:creationId xmlns:a16="http://schemas.microsoft.com/office/drawing/2014/main" id="{86C4D6F0-0548-4E7E-A199-CE9669B97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37" y="5946297"/>
              <a:ext cx="2863048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50" b="0" dirty="0">
                  <a:latin typeface="Century Gothic" panose="020B0502020202020204" pitchFamily="34" charset="0"/>
                </a:rPr>
                <a:t>Define Public Health, Clinical, and Commercial</a:t>
              </a:r>
            </a:p>
            <a:p>
              <a:r>
                <a:rPr lang="en-US" altLang="en-US" sz="950" b="0" dirty="0">
                  <a:latin typeface="Century Gothic" panose="020B0502020202020204" pitchFamily="34" charset="0"/>
                </a:rPr>
                <a:t>Laboratory Best Practices to Support Outbreak</a:t>
              </a:r>
            </a:p>
            <a:p>
              <a:r>
                <a:rPr lang="en-US" altLang="en-US" sz="950" b="0" dirty="0">
                  <a:latin typeface="Century Gothic" panose="020B0502020202020204" pitchFamily="34" charset="0"/>
                </a:rPr>
                <a:t>Detection and Response</a:t>
              </a:r>
            </a:p>
          </p:txBody>
        </p:sp>
        <p:sp>
          <p:nvSpPr>
            <p:cNvPr id="50" name="Rectangle 174">
              <a:extLst>
                <a:ext uri="{FF2B5EF4-FFF2-40B4-BE49-F238E27FC236}">
                  <a16:creationId xmlns:a16="http://schemas.microsoft.com/office/drawing/2014/main" id="{355DCA2C-5C3B-4D4D-88D6-C79FF4941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71" y="6706765"/>
              <a:ext cx="286161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Develop a Comprehensive Repository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of Tools and Guidance</a:t>
              </a:r>
            </a:p>
          </p:txBody>
        </p:sp>
        <p:sp>
          <p:nvSpPr>
            <p:cNvPr id="53" name="Rectangle 174">
              <a:extLst>
                <a:ext uri="{FF2B5EF4-FFF2-40B4-BE49-F238E27FC236}">
                  <a16:creationId xmlns:a16="http://schemas.microsoft.com/office/drawing/2014/main" id="{517707E2-121B-4282-8F0B-AF5A4873D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444734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Foster Consistent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Notifications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Disclosures</a:t>
              </a:r>
            </a:p>
          </p:txBody>
        </p:sp>
        <p:sp>
          <p:nvSpPr>
            <p:cNvPr id="58" name="Rectangle 124">
              <a:extLst>
                <a:ext uri="{FF2B5EF4-FFF2-40B4-BE49-F238E27FC236}">
                  <a16:creationId xmlns:a16="http://schemas.microsoft.com/office/drawing/2014/main" id="{5CC64B1F-5988-4FE9-AD37-C9E179066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4" y="4448082"/>
              <a:ext cx="1283882" cy="6626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Ensure Operational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Infrastructure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Process Efficiency</a:t>
              </a:r>
            </a:p>
          </p:txBody>
        </p:sp>
        <p:sp>
          <p:nvSpPr>
            <p:cNvPr id="59" name="Rectangle 162">
              <a:extLst>
                <a:ext uri="{FF2B5EF4-FFF2-40B4-BE49-F238E27FC236}">
                  <a16:creationId xmlns:a16="http://schemas.microsoft.com/office/drawing/2014/main" id="{D79183B8-0FAA-4AC6-A7D6-24C0D5056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682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Implement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Succession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Planning</a:t>
              </a:r>
            </a:p>
          </p:txBody>
        </p:sp>
        <p:sp>
          <p:nvSpPr>
            <p:cNvPr id="60" name="AutoShape 100">
              <a:extLst>
                <a:ext uri="{FF2B5EF4-FFF2-40B4-BE49-F238E27FC236}">
                  <a16:creationId xmlns:a16="http://schemas.microsoft.com/office/drawing/2014/main" id="{9BD3942D-624E-4325-9FC1-6F361CADF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8353268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Develop and Implement a Formal Evaluation Plan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4A5A481-3991-4FBD-AB3C-B71A362F55F3}"/>
                </a:ext>
              </a:extLst>
            </p:cNvPr>
            <p:cNvSpPr txBox="1"/>
            <p:nvPr/>
          </p:nvSpPr>
          <p:spPr>
            <a:xfrm>
              <a:off x="218518" y="8565363"/>
              <a:ext cx="192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F</a:t>
              </a:r>
            </a:p>
          </p:txBody>
        </p:sp>
        <p:sp>
          <p:nvSpPr>
            <p:cNvPr id="54" name="Rectangle 124">
              <a:extLst>
                <a:ext uri="{FF2B5EF4-FFF2-40B4-BE49-F238E27FC236}">
                  <a16:creationId xmlns:a16="http://schemas.microsoft.com/office/drawing/2014/main" id="{AA579B8F-CF24-4B6A-A5C1-C1ADC5A98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444808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Foster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Implementation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Uptake of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CORHA Products</a:t>
              </a:r>
            </a:p>
          </p:txBody>
        </p:sp>
        <p:sp>
          <p:nvSpPr>
            <p:cNvPr id="55" name="Rectangle 171">
              <a:extLst>
                <a:ext uri="{FF2B5EF4-FFF2-40B4-BE49-F238E27FC236}">
                  <a16:creationId xmlns:a16="http://schemas.microsoft.com/office/drawing/2014/main" id="{0B62DF34-B8F3-4357-931A-5E54E0C17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984" y="36917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Promote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Disseminate Tools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Guidance </a:t>
              </a:r>
            </a:p>
          </p:txBody>
        </p:sp>
        <p:sp>
          <p:nvSpPr>
            <p:cNvPr id="62" name="Rectangle 124">
              <a:extLst>
                <a:ext uri="{FF2B5EF4-FFF2-40B4-BE49-F238E27FC236}">
                  <a16:creationId xmlns:a16="http://schemas.microsoft.com/office/drawing/2014/main" id="{83D81A53-41A1-4CE8-86A0-CF7CB573E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553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Define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Operationalize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CORHA’s Role in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Emerging Threats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1110876"/>
      </p:ext>
    </p:extLst>
  </p:cSld>
  <p:clrMapOvr>
    <a:masterClrMapping/>
  </p:clrMapOvr>
</p:sld>
</file>

<file path=ppt/theme/theme1.xml><?xml version="1.0" encoding="utf-8"?>
<a:theme xmlns:a="http://schemas.openxmlformats.org/drawingml/2006/main" name="TSI custom color for tracks of work">
  <a:themeElements>
    <a:clrScheme name="TSI Tracks of Work Standard Colors">
      <a:dk1>
        <a:srgbClr val="000000"/>
      </a:dk1>
      <a:lt1>
        <a:srgbClr val="FFFFFF"/>
      </a:lt1>
      <a:dk2>
        <a:srgbClr val="00CCFF"/>
      </a:dk2>
      <a:lt2>
        <a:srgbClr val="969696"/>
      </a:lt2>
      <a:accent1>
        <a:srgbClr val="89CC40"/>
      </a:accent1>
      <a:accent2>
        <a:srgbClr val="FF99FF"/>
      </a:accent2>
      <a:accent3>
        <a:srgbClr val="FFFF00"/>
      </a:accent3>
      <a:accent4>
        <a:srgbClr val="FD904D"/>
      </a:accent4>
      <a:accent5>
        <a:srgbClr val="9784C6"/>
      </a:accent5>
      <a:accent6>
        <a:srgbClr val="FF0066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97A68DA19A7A48A4C97B87A175E06B" ma:contentTypeVersion="6" ma:contentTypeDescription="Create a new document." ma:contentTypeScope="" ma:versionID="1490e4ee374cb48ef86dfecada298f14">
  <xsd:schema xmlns:xsd="http://www.w3.org/2001/XMLSchema" xmlns:xs="http://www.w3.org/2001/XMLSchema" xmlns:p="http://schemas.microsoft.com/office/2006/metadata/properties" xmlns:ns2="9af62967-702e-4a2a-936d-29cb94c31333" xmlns:ns3="81daca8d-e3cc-4042-9130-6a4147336022" targetNamespace="http://schemas.microsoft.com/office/2006/metadata/properties" ma:root="true" ma:fieldsID="7f8fd4eae013fb50a247c1f26aa0219d" ns2:_="" ns3:_="">
    <xsd:import namespace="9af62967-702e-4a2a-936d-29cb94c31333"/>
    <xsd:import namespace="81daca8d-e3cc-4042-9130-6a41473360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62967-702e-4a2a-936d-29cb94c313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aca8d-e3cc-4042-9130-6a414733602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c3a201dd-47de-4cb5-b1b8-fb4eacb25aeb" ContentTypeId="0x0101" PreviousValue="false"/>
</file>

<file path=customXml/itemProps1.xml><?xml version="1.0" encoding="utf-8"?>
<ds:datastoreItem xmlns:ds="http://schemas.openxmlformats.org/officeDocument/2006/customXml" ds:itemID="{28115F8C-CFBF-4DC4-9329-27749BB11308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9669094-AB19-451C-86B9-486CA9DA511E}"/>
</file>

<file path=customXml/itemProps3.xml><?xml version="1.0" encoding="utf-8"?>
<ds:datastoreItem xmlns:ds="http://schemas.openxmlformats.org/officeDocument/2006/customXml" ds:itemID="{651367E6-6F26-4780-933A-CB5782D25E6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212F600-F136-4D8E-A510-8DBB5799CAC6}"/>
</file>

<file path=docProps/app.xml><?xml version="1.0" encoding="utf-8"?>
<Properties xmlns="http://schemas.openxmlformats.org/officeDocument/2006/extended-properties" xmlns:vt="http://schemas.openxmlformats.org/officeDocument/2006/docPropsVTypes">
  <Template>TSI custom color for tracks of work</Template>
  <TotalTime>2872</TotalTime>
  <Words>258</Words>
  <Application>Microsoft Office PowerPoint</Application>
  <PresentationFormat>On-screen Show (4:3)</PresentationFormat>
  <Paragraphs>111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Times New Roman</vt:lpstr>
      <vt:lpstr>TSI custom color for tracks of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TSI</dc:creator>
  <cp:lastModifiedBy>Grace Lee</cp:lastModifiedBy>
  <cp:revision>274</cp:revision>
  <cp:lastPrinted>2019-06-27T14:04:28Z</cp:lastPrinted>
  <dcterms:created xsi:type="dcterms:W3CDTF">1998-03-18T19:19:12Z</dcterms:created>
  <dcterms:modified xsi:type="dcterms:W3CDTF">2022-07-06T13:29:20Z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0x0101008697A68DA19A7A48A4C97B87A175E06B</vt:lpwstr>
  </property>
</Properties>
</file>