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handoutMasterIdLst>
    <p:handoutMasterId r:id="rId44"/>
  </p:handoutMasterIdLst>
  <p:sldIdLst>
    <p:sldId id="272" r:id="rId2"/>
    <p:sldId id="333" r:id="rId3"/>
    <p:sldId id="327" r:id="rId4"/>
    <p:sldId id="383" r:id="rId5"/>
    <p:sldId id="384" r:id="rId6"/>
    <p:sldId id="319" r:id="rId7"/>
    <p:sldId id="385" r:id="rId8"/>
    <p:sldId id="386" r:id="rId9"/>
    <p:sldId id="359" r:id="rId10"/>
    <p:sldId id="335" r:id="rId11"/>
    <p:sldId id="336" r:id="rId12"/>
    <p:sldId id="339" r:id="rId13"/>
    <p:sldId id="344" r:id="rId14"/>
    <p:sldId id="371" r:id="rId15"/>
    <p:sldId id="345" r:id="rId16"/>
    <p:sldId id="351" r:id="rId17"/>
    <p:sldId id="353" r:id="rId18"/>
    <p:sldId id="348" r:id="rId19"/>
    <p:sldId id="355" r:id="rId20"/>
    <p:sldId id="356" r:id="rId21"/>
    <p:sldId id="388" r:id="rId22"/>
    <p:sldId id="357" r:id="rId23"/>
    <p:sldId id="389" r:id="rId24"/>
    <p:sldId id="332" r:id="rId25"/>
    <p:sldId id="328" r:id="rId26"/>
    <p:sldId id="307" r:id="rId27"/>
    <p:sldId id="311" r:id="rId28"/>
    <p:sldId id="310" r:id="rId29"/>
    <p:sldId id="330" r:id="rId30"/>
    <p:sldId id="373" r:id="rId31"/>
    <p:sldId id="387" r:id="rId32"/>
    <p:sldId id="315" r:id="rId33"/>
    <p:sldId id="360" r:id="rId34"/>
    <p:sldId id="364" r:id="rId35"/>
    <p:sldId id="358" r:id="rId36"/>
    <p:sldId id="331" r:id="rId37"/>
    <p:sldId id="372" r:id="rId38"/>
    <p:sldId id="321" r:id="rId39"/>
    <p:sldId id="284" r:id="rId40"/>
    <p:sldId id="354" r:id="rId41"/>
    <p:sldId id="274" r:id="rId42"/>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83F0B13-92EC-4C69-A915-D74EE7A85FE6}">
          <p14:sldIdLst>
            <p14:sldId id="272"/>
            <p14:sldId id="333"/>
            <p14:sldId id="327"/>
            <p14:sldId id="383"/>
            <p14:sldId id="384"/>
            <p14:sldId id="319"/>
            <p14:sldId id="385"/>
            <p14:sldId id="386"/>
            <p14:sldId id="359"/>
            <p14:sldId id="335"/>
            <p14:sldId id="336"/>
            <p14:sldId id="339"/>
            <p14:sldId id="344"/>
            <p14:sldId id="371"/>
            <p14:sldId id="345"/>
            <p14:sldId id="351"/>
            <p14:sldId id="353"/>
            <p14:sldId id="348"/>
            <p14:sldId id="355"/>
            <p14:sldId id="356"/>
            <p14:sldId id="388"/>
            <p14:sldId id="357"/>
            <p14:sldId id="389"/>
            <p14:sldId id="332"/>
            <p14:sldId id="328"/>
            <p14:sldId id="307"/>
            <p14:sldId id="311"/>
            <p14:sldId id="310"/>
            <p14:sldId id="330"/>
            <p14:sldId id="373"/>
            <p14:sldId id="387"/>
            <p14:sldId id="315"/>
            <p14:sldId id="360"/>
            <p14:sldId id="364"/>
            <p14:sldId id="358"/>
            <p14:sldId id="331"/>
            <p14:sldId id="372"/>
            <p14:sldId id="321"/>
            <p14:sldId id="284"/>
            <p14:sldId id="354"/>
            <p14:sldId id="27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tha Ngoh" initials="MN" lastIdx="1" clrIdx="0">
    <p:extLst>
      <p:ext uri="{19B8F6BF-5375-455C-9EA6-DF929625EA0E}">
        <p15:presenceInfo xmlns:p15="http://schemas.microsoft.com/office/powerpoint/2012/main" userId="S-1-5-21-2146834082-895819678-538272213-6621" providerId="AD"/>
      </p:ext>
    </p:extLst>
  </p:cmAuthor>
  <p:cmAuthor id="2" name="Martha Ngoh" initials="MN [2]" lastIdx="21" clrIdx="1">
    <p:extLst>
      <p:ext uri="{19B8F6BF-5375-455C-9EA6-DF929625EA0E}">
        <p15:presenceInfo xmlns:p15="http://schemas.microsoft.com/office/powerpoint/2012/main" userId="S::mngoh@astho.org::280c85fc-e0d3-4e80-9528-1c4ef2b037aa" providerId="AD"/>
      </p:ext>
    </p:extLst>
  </p:cmAuthor>
  <p:cmAuthor id="3" name="Perz, Joseph (CDC/DDID/NCEZID/DHQP)" initials="PJ(" lastIdx="1" clrIdx="2">
    <p:extLst>
      <p:ext uri="{19B8F6BF-5375-455C-9EA6-DF929625EA0E}">
        <p15:presenceInfo xmlns:p15="http://schemas.microsoft.com/office/powerpoint/2012/main" userId="S-1-5-21-1207783550-2075000910-922709458-192491" providerId="AD"/>
      </p:ext>
    </p:extLst>
  </p:cmAuthor>
  <p:cmAuthor id="4" name="Ashley Ottewell" initials="AO" lastIdx="1" clrIdx="3">
    <p:extLst>
      <p:ext uri="{19B8F6BF-5375-455C-9EA6-DF929625EA0E}">
        <p15:presenceInfo xmlns:p15="http://schemas.microsoft.com/office/powerpoint/2012/main" userId="S::aottewell@astho.org::14b633b7-160a-4374-9fd8-5ed9d80d6dc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296D2"/>
    <a:srgbClr val="004D86"/>
    <a:srgbClr val="FF9393"/>
    <a:srgbClr val="322F40"/>
    <a:srgbClr val="1D2F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0616" autoAdjust="0"/>
  </p:normalViewPr>
  <p:slideViewPr>
    <p:cSldViewPr snapToGrid="0">
      <p:cViewPr varScale="1">
        <p:scale>
          <a:sx n="63" d="100"/>
          <a:sy n="63" d="100"/>
        </p:scale>
        <p:origin x="774" y="66"/>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DD30BF3-8D9D-48FE-A959-A790BBCF4550}" type="doc">
      <dgm:prSet loTypeId="urn:microsoft.com/office/officeart/2005/8/layout/radial3" loCatId="relationship" qsTypeId="urn:microsoft.com/office/officeart/2005/8/quickstyle/simple1" qsCatId="simple" csTypeId="urn:microsoft.com/office/officeart/2005/8/colors/accent1_2" csCatId="accent1" phldr="1"/>
      <dgm:spPr/>
      <dgm:t>
        <a:bodyPr/>
        <a:lstStyle/>
        <a:p>
          <a:endParaRPr lang="en-US"/>
        </a:p>
      </dgm:t>
    </dgm:pt>
    <dgm:pt modelId="{118C3DDA-D53C-4A45-B364-76322A4F5AE1}">
      <dgm:prSet phldrT="[Text]"/>
      <dgm:spPr/>
      <dgm:t>
        <a:bodyPr/>
        <a:lstStyle/>
        <a:p>
          <a:r>
            <a:rPr lang="en-US" dirty="0"/>
            <a:t>Patient’s Best Interest</a:t>
          </a:r>
        </a:p>
      </dgm:t>
    </dgm:pt>
    <dgm:pt modelId="{E3D152E6-7BB7-4FA9-9412-A80948CF6985}" type="parTrans" cxnId="{120B9B46-E21F-47F2-B2BA-5512CBC1C228}">
      <dgm:prSet/>
      <dgm:spPr/>
      <dgm:t>
        <a:bodyPr/>
        <a:lstStyle/>
        <a:p>
          <a:endParaRPr lang="en-US"/>
        </a:p>
      </dgm:t>
    </dgm:pt>
    <dgm:pt modelId="{49D5BF35-6ABA-4208-97DC-7A5513A7731C}" type="sibTrans" cxnId="{120B9B46-E21F-47F2-B2BA-5512CBC1C228}">
      <dgm:prSet/>
      <dgm:spPr/>
      <dgm:t>
        <a:bodyPr/>
        <a:lstStyle/>
        <a:p>
          <a:endParaRPr lang="en-US"/>
        </a:p>
      </dgm:t>
    </dgm:pt>
    <dgm:pt modelId="{ED9D5D23-AE79-4CD8-9019-0FF79DD8CAE9}">
      <dgm:prSet phldrT="[Text]"/>
      <dgm:spPr/>
      <dgm:t>
        <a:bodyPr/>
        <a:lstStyle/>
        <a:p>
          <a:r>
            <a:rPr lang="en-US" dirty="0"/>
            <a:t>Disclosure</a:t>
          </a:r>
        </a:p>
      </dgm:t>
    </dgm:pt>
    <dgm:pt modelId="{762463AC-CE93-41E7-8658-4C08D09DCDE7}" type="parTrans" cxnId="{CE0A2B55-E164-487A-8F92-1B506CC8E6ED}">
      <dgm:prSet/>
      <dgm:spPr/>
      <dgm:t>
        <a:bodyPr/>
        <a:lstStyle/>
        <a:p>
          <a:endParaRPr lang="en-US"/>
        </a:p>
      </dgm:t>
    </dgm:pt>
    <dgm:pt modelId="{8B7AA8F9-FEF0-42D2-A9E3-2292544235A2}" type="sibTrans" cxnId="{CE0A2B55-E164-487A-8F92-1B506CC8E6ED}">
      <dgm:prSet/>
      <dgm:spPr/>
      <dgm:t>
        <a:bodyPr/>
        <a:lstStyle/>
        <a:p>
          <a:endParaRPr lang="en-US"/>
        </a:p>
      </dgm:t>
    </dgm:pt>
    <dgm:pt modelId="{03016D89-9170-4F4D-ADE2-3A59DD09A232}">
      <dgm:prSet phldrT="[Text]"/>
      <dgm:spPr/>
      <dgm:t>
        <a:bodyPr/>
        <a:lstStyle/>
        <a:p>
          <a:r>
            <a:rPr lang="en-US" dirty="0"/>
            <a:t>Paternalism</a:t>
          </a:r>
        </a:p>
      </dgm:t>
    </dgm:pt>
    <dgm:pt modelId="{DA2976F8-6E6D-46D5-BA3A-CBBDF46D4C93}" type="parTrans" cxnId="{3CBEE9C1-04F9-4E02-9F40-3CEEC64D04AF}">
      <dgm:prSet/>
      <dgm:spPr/>
      <dgm:t>
        <a:bodyPr/>
        <a:lstStyle/>
        <a:p>
          <a:endParaRPr lang="en-US"/>
        </a:p>
      </dgm:t>
    </dgm:pt>
    <dgm:pt modelId="{5B58C64B-C020-4BC4-9478-0EC3F2059D12}" type="sibTrans" cxnId="{3CBEE9C1-04F9-4E02-9F40-3CEEC64D04AF}">
      <dgm:prSet/>
      <dgm:spPr/>
      <dgm:t>
        <a:bodyPr/>
        <a:lstStyle/>
        <a:p>
          <a:endParaRPr lang="en-US"/>
        </a:p>
      </dgm:t>
    </dgm:pt>
    <dgm:pt modelId="{E2367A6A-CE2D-4396-8966-BF037D6C90A4}">
      <dgm:prSet phldrT="[Text]"/>
      <dgm:spPr/>
      <dgm:t>
        <a:bodyPr/>
        <a:lstStyle/>
        <a:p>
          <a:r>
            <a:rPr lang="en-US" dirty="0"/>
            <a:t>Educate</a:t>
          </a:r>
        </a:p>
      </dgm:t>
    </dgm:pt>
    <dgm:pt modelId="{B5034523-B3A5-4742-8C6A-32E49CBF00D7}" type="parTrans" cxnId="{853CA1AD-C172-4D0D-8354-330C6F8CE8BD}">
      <dgm:prSet/>
      <dgm:spPr/>
      <dgm:t>
        <a:bodyPr/>
        <a:lstStyle/>
        <a:p>
          <a:endParaRPr lang="en-US"/>
        </a:p>
      </dgm:t>
    </dgm:pt>
    <dgm:pt modelId="{853D3B54-EAD7-4454-8094-85247058293A}" type="sibTrans" cxnId="{853CA1AD-C172-4D0D-8354-330C6F8CE8BD}">
      <dgm:prSet/>
      <dgm:spPr/>
      <dgm:t>
        <a:bodyPr/>
        <a:lstStyle/>
        <a:p>
          <a:endParaRPr lang="en-US"/>
        </a:p>
      </dgm:t>
    </dgm:pt>
    <dgm:pt modelId="{337A25CB-D1A7-46FC-813B-167B580AF24C}">
      <dgm:prSet phldrT="[Text]"/>
      <dgm:spPr/>
      <dgm:t>
        <a:bodyPr/>
        <a:lstStyle/>
        <a:p>
          <a:r>
            <a:rPr lang="en-US" dirty="0"/>
            <a:t>Autonomy</a:t>
          </a:r>
        </a:p>
      </dgm:t>
    </dgm:pt>
    <dgm:pt modelId="{185531B8-9190-4829-B003-726731C3E632}" type="parTrans" cxnId="{CABFFD73-4C16-4BB2-A7F9-15F95E520E5D}">
      <dgm:prSet/>
      <dgm:spPr/>
      <dgm:t>
        <a:bodyPr/>
        <a:lstStyle/>
        <a:p>
          <a:endParaRPr lang="en-US"/>
        </a:p>
      </dgm:t>
    </dgm:pt>
    <dgm:pt modelId="{4DE12967-A98D-416B-B7D5-9D04A78328D8}" type="sibTrans" cxnId="{CABFFD73-4C16-4BB2-A7F9-15F95E520E5D}">
      <dgm:prSet/>
      <dgm:spPr/>
      <dgm:t>
        <a:bodyPr/>
        <a:lstStyle/>
        <a:p>
          <a:endParaRPr lang="en-US"/>
        </a:p>
      </dgm:t>
    </dgm:pt>
    <dgm:pt modelId="{7727FE0D-B46F-4B9E-9392-608B3DB766EA}" type="pres">
      <dgm:prSet presAssocID="{1DD30BF3-8D9D-48FE-A959-A790BBCF4550}" presName="composite" presStyleCnt="0">
        <dgm:presLayoutVars>
          <dgm:chMax val="1"/>
          <dgm:dir/>
          <dgm:resizeHandles val="exact"/>
        </dgm:presLayoutVars>
      </dgm:prSet>
      <dgm:spPr/>
      <dgm:t>
        <a:bodyPr/>
        <a:lstStyle/>
        <a:p>
          <a:endParaRPr lang="en-US"/>
        </a:p>
      </dgm:t>
    </dgm:pt>
    <dgm:pt modelId="{090056C0-EA49-4603-BF73-CF6F27F7B203}" type="pres">
      <dgm:prSet presAssocID="{1DD30BF3-8D9D-48FE-A959-A790BBCF4550}" presName="radial" presStyleCnt="0">
        <dgm:presLayoutVars>
          <dgm:animLvl val="ctr"/>
        </dgm:presLayoutVars>
      </dgm:prSet>
      <dgm:spPr/>
    </dgm:pt>
    <dgm:pt modelId="{864EAC34-64B7-4078-8B01-3CB9D5F90E7F}" type="pres">
      <dgm:prSet presAssocID="{118C3DDA-D53C-4A45-B364-76322A4F5AE1}" presName="centerShape" presStyleLbl="vennNode1" presStyleIdx="0" presStyleCnt="5"/>
      <dgm:spPr/>
      <dgm:t>
        <a:bodyPr/>
        <a:lstStyle/>
        <a:p>
          <a:endParaRPr lang="en-US"/>
        </a:p>
      </dgm:t>
    </dgm:pt>
    <dgm:pt modelId="{270885FA-B6EC-4D9B-9027-D4F090168F47}" type="pres">
      <dgm:prSet presAssocID="{ED9D5D23-AE79-4CD8-9019-0FF79DD8CAE9}" presName="node" presStyleLbl="vennNode1" presStyleIdx="1" presStyleCnt="5">
        <dgm:presLayoutVars>
          <dgm:bulletEnabled val="1"/>
        </dgm:presLayoutVars>
      </dgm:prSet>
      <dgm:spPr/>
      <dgm:t>
        <a:bodyPr/>
        <a:lstStyle/>
        <a:p>
          <a:endParaRPr lang="en-US"/>
        </a:p>
      </dgm:t>
    </dgm:pt>
    <dgm:pt modelId="{F9DD1C40-6080-409C-B6C3-CA37B6654FEB}" type="pres">
      <dgm:prSet presAssocID="{03016D89-9170-4F4D-ADE2-3A59DD09A232}" presName="node" presStyleLbl="vennNode1" presStyleIdx="2" presStyleCnt="5">
        <dgm:presLayoutVars>
          <dgm:bulletEnabled val="1"/>
        </dgm:presLayoutVars>
      </dgm:prSet>
      <dgm:spPr/>
      <dgm:t>
        <a:bodyPr/>
        <a:lstStyle/>
        <a:p>
          <a:endParaRPr lang="en-US"/>
        </a:p>
      </dgm:t>
    </dgm:pt>
    <dgm:pt modelId="{7FEC1927-F6EC-4C17-A2C0-A95634AF3FEA}" type="pres">
      <dgm:prSet presAssocID="{E2367A6A-CE2D-4396-8966-BF037D6C90A4}" presName="node" presStyleLbl="vennNode1" presStyleIdx="3" presStyleCnt="5">
        <dgm:presLayoutVars>
          <dgm:bulletEnabled val="1"/>
        </dgm:presLayoutVars>
      </dgm:prSet>
      <dgm:spPr/>
      <dgm:t>
        <a:bodyPr/>
        <a:lstStyle/>
        <a:p>
          <a:endParaRPr lang="en-US"/>
        </a:p>
      </dgm:t>
    </dgm:pt>
    <dgm:pt modelId="{45B1CE5C-CEEA-4AEA-BD06-DFD0C52644EC}" type="pres">
      <dgm:prSet presAssocID="{337A25CB-D1A7-46FC-813B-167B580AF24C}" presName="node" presStyleLbl="vennNode1" presStyleIdx="4" presStyleCnt="5">
        <dgm:presLayoutVars>
          <dgm:bulletEnabled val="1"/>
        </dgm:presLayoutVars>
      </dgm:prSet>
      <dgm:spPr/>
      <dgm:t>
        <a:bodyPr/>
        <a:lstStyle/>
        <a:p>
          <a:endParaRPr lang="en-US"/>
        </a:p>
      </dgm:t>
    </dgm:pt>
  </dgm:ptLst>
  <dgm:cxnLst>
    <dgm:cxn modelId="{CABFFD73-4C16-4BB2-A7F9-15F95E520E5D}" srcId="{118C3DDA-D53C-4A45-B364-76322A4F5AE1}" destId="{337A25CB-D1A7-46FC-813B-167B580AF24C}" srcOrd="3" destOrd="0" parTransId="{185531B8-9190-4829-B003-726731C3E632}" sibTransId="{4DE12967-A98D-416B-B7D5-9D04A78328D8}"/>
    <dgm:cxn modelId="{120B9B46-E21F-47F2-B2BA-5512CBC1C228}" srcId="{1DD30BF3-8D9D-48FE-A959-A790BBCF4550}" destId="{118C3DDA-D53C-4A45-B364-76322A4F5AE1}" srcOrd="0" destOrd="0" parTransId="{E3D152E6-7BB7-4FA9-9412-A80948CF6985}" sibTransId="{49D5BF35-6ABA-4208-97DC-7A5513A7731C}"/>
    <dgm:cxn modelId="{3CBEE9C1-04F9-4E02-9F40-3CEEC64D04AF}" srcId="{118C3DDA-D53C-4A45-B364-76322A4F5AE1}" destId="{03016D89-9170-4F4D-ADE2-3A59DD09A232}" srcOrd="1" destOrd="0" parTransId="{DA2976F8-6E6D-46D5-BA3A-CBBDF46D4C93}" sibTransId="{5B58C64B-C020-4BC4-9478-0EC3F2059D12}"/>
    <dgm:cxn modelId="{F4D0ECBB-2F24-4136-AF83-14562204C4DB}" type="presOf" srcId="{E2367A6A-CE2D-4396-8966-BF037D6C90A4}" destId="{7FEC1927-F6EC-4C17-A2C0-A95634AF3FEA}" srcOrd="0" destOrd="0" presId="urn:microsoft.com/office/officeart/2005/8/layout/radial3"/>
    <dgm:cxn modelId="{853CA1AD-C172-4D0D-8354-330C6F8CE8BD}" srcId="{118C3DDA-D53C-4A45-B364-76322A4F5AE1}" destId="{E2367A6A-CE2D-4396-8966-BF037D6C90A4}" srcOrd="2" destOrd="0" parTransId="{B5034523-B3A5-4742-8C6A-32E49CBF00D7}" sibTransId="{853D3B54-EAD7-4454-8094-85247058293A}"/>
    <dgm:cxn modelId="{2FA6CEE3-940B-48BA-9313-1B5680104FBF}" type="presOf" srcId="{ED9D5D23-AE79-4CD8-9019-0FF79DD8CAE9}" destId="{270885FA-B6EC-4D9B-9027-D4F090168F47}" srcOrd="0" destOrd="0" presId="urn:microsoft.com/office/officeart/2005/8/layout/radial3"/>
    <dgm:cxn modelId="{712237FD-5C41-45C2-80EF-107BACB5F809}" type="presOf" srcId="{03016D89-9170-4F4D-ADE2-3A59DD09A232}" destId="{F9DD1C40-6080-409C-B6C3-CA37B6654FEB}" srcOrd="0" destOrd="0" presId="urn:microsoft.com/office/officeart/2005/8/layout/radial3"/>
    <dgm:cxn modelId="{CE0A2B55-E164-487A-8F92-1B506CC8E6ED}" srcId="{118C3DDA-D53C-4A45-B364-76322A4F5AE1}" destId="{ED9D5D23-AE79-4CD8-9019-0FF79DD8CAE9}" srcOrd="0" destOrd="0" parTransId="{762463AC-CE93-41E7-8658-4C08D09DCDE7}" sibTransId="{8B7AA8F9-FEF0-42D2-A9E3-2292544235A2}"/>
    <dgm:cxn modelId="{71A16ECC-173A-469E-B312-BAD37B7FB669}" type="presOf" srcId="{118C3DDA-D53C-4A45-B364-76322A4F5AE1}" destId="{864EAC34-64B7-4078-8B01-3CB9D5F90E7F}" srcOrd="0" destOrd="0" presId="urn:microsoft.com/office/officeart/2005/8/layout/radial3"/>
    <dgm:cxn modelId="{D92C9CE1-A8D6-4FF2-BA2C-3829AC1BD2D4}" type="presOf" srcId="{337A25CB-D1A7-46FC-813B-167B580AF24C}" destId="{45B1CE5C-CEEA-4AEA-BD06-DFD0C52644EC}" srcOrd="0" destOrd="0" presId="urn:microsoft.com/office/officeart/2005/8/layout/radial3"/>
    <dgm:cxn modelId="{E35C854A-13D2-41F0-A879-B1D1D4880DAE}" type="presOf" srcId="{1DD30BF3-8D9D-48FE-A959-A790BBCF4550}" destId="{7727FE0D-B46F-4B9E-9392-608B3DB766EA}" srcOrd="0" destOrd="0" presId="urn:microsoft.com/office/officeart/2005/8/layout/radial3"/>
    <dgm:cxn modelId="{5FB21198-AD54-4786-8CC3-B1D7BE7AFC55}" type="presParOf" srcId="{7727FE0D-B46F-4B9E-9392-608B3DB766EA}" destId="{090056C0-EA49-4603-BF73-CF6F27F7B203}" srcOrd="0" destOrd="0" presId="urn:microsoft.com/office/officeart/2005/8/layout/radial3"/>
    <dgm:cxn modelId="{8E66A2F8-9848-4E22-9A97-C609515B8CA4}" type="presParOf" srcId="{090056C0-EA49-4603-BF73-CF6F27F7B203}" destId="{864EAC34-64B7-4078-8B01-3CB9D5F90E7F}" srcOrd="0" destOrd="0" presId="urn:microsoft.com/office/officeart/2005/8/layout/radial3"/>
    <dgm:cxn modelId="{38603E41-17E4-4FD8-A184-1DAB86E4CCD6}" type="presParOf" srcId="{090056C0-EA49-4603-BF73-CF6F27F7B203}" destId="{270885FA-B6EC-4D9B-9027-D4F090168F47}" srcOrd="1" destOrd="0" presId="urn:microsoft.com/office/officeart/2005/8/layout/radial3"/>
    <dgm:cxn modelId="{8DC5A8AF-7580-43A1-B586-594ACB559D8E}" type="presParOf" srcId="{090056C0-EA49-4603-BF73-CF6F27F7B203}" destId="{F9DD1C40-6080-409C-B6C3-CA37B6654FEB}" srcOrd="2" destOrd="0" presId="urn:microsoft.com/office/officeart/2005/8/layout/radial3"/>
    <dgm:cxn modelId="{7842491F-3CA1-4D49-A0BF-DFD44BAA07F4}" type="presParOf" srcId="{090056C0-EA49-4603-BF73-CF6F27F7B203}" destId="{7FEC1927-F6EC-4C17-A2C0-A95634AF3FEA}" srcOrd="3" destOrd="0" presId="urn:microsoft.com/office/officeart/2005/8/layout/radial3"/>
    <dgm:cxn modelId="{E4FF160A-5EBD-46D3-9405-1045CFE29D7F}" type="presParOf" srcId="{090056C0-EA49-4603-BF73-CF6F27F7B203}" destId="{45B1CE5C-CEEA-4AEA-BD06-DFD0C52644EC}" srcOrd="4" destOrd="0" presId="urn:microsoft.com/office/officeart/2005/8/layout/radial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4EAC34-64B7-4078-8B01-3CB9D5F90E7F}">
      <dsp:nvSpPr>
        <dsp:cNvPr id="0" name=""/>
        <dsp:cNvSpPr/>
      </dsp:nvSpPr>
      <dsp:spPr>
        <a:xfrm>
          <a:off x="3758903" y="1300106"/>
          <a:ext cx="3238862" cy="3238862"/>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60960" tIns="60960" rIns="60960" bIns="60960" numCol="1" spcCol="1270" anchor="ctr" anchorCtr="0">
          <a:noAutofit/>
        </a:bodyPr>
        <a:lstStyle/>
        <a:p>
          <a:pPr lvl="0" algn="ctr" defTabSz="2133600">
            <a:lnSpc>
              <a:spcPct val="90000"/>
            </a:lnSpc>
            <a:spcBef>
              <a:spcPct val="0"/>
            </a:spcBef>
            <a:spcAft>
              <a:spcPct val="35000"/>
            </a:spcAft>
          </a:pPr>
          <a:r>
            <a:rPr lang="en-US" sz="4800" kern="1200" dirty="0"/>
            <a:t>Patient’s Best Interest</a:t>
          </a:r>
        </a:p>
      </dsp:txBody>
      <dsp:txXfrm>
        <a:off x="4233223" y="1774426"/>
        <a:ext cx="2290222" cy="2290222"/>
      </dsp:txXfrm>
    </dsp:sp>
    <dsp:sp modelId="{270885FA-B6EC-4D9B-9027-D4F090168F47}">
      <dsp:nvSpPr>
        <dsp:cNvPr id="0" name=""/>
        <dsp:cNvSpPr/>
      </dsp:nvSpPr>
      <dsp:spPr>
        <a:xfrm>
          <a:off x="4568619" y="578"/>
          <a:ext cx="1619431" cy="1619431"/>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a:t>Disclosure</a:t>
          </a:r>
        </a:p>
      </dsp:txBody>
      <dsp:txXfrm>
        <a:off x="4805779" y="237738"/>
        <a:ext cx="1145111" cy="1145111"/>
      </dsp:txXfrm>
    </dsp:sp>
    <dsp:sp modelId="{F9DD1C40-6080-409C-B6C3-CA37B6654FEB}">
      <dsp:nvSpPr>
        <dsp:cNvPr id="0" name=""/>
        <dsp:cNvSpPr/>
      </dsp:nvSpPr>
      <dsp:spPr>
        <a:xfrm>
          <a:off x="6677863" y="2109822"/>
          <a:ext cx="1619431" cy="1619431"/>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a:t>Paternalism</a:t>
          </a:r>
        </a:p>
      </dsp:txBody>
      <dsp:txXfrm>
        <a:off x="6915023" y="2346982"/>
        <a:ext cx="1145111" cy="1145111"/>
      </dsp:txXfrm>
    </dsp:sp>
    <dsp:sp modelId="{7FEC1927-F6EC-4C17-A2C0-A95634AF3FEA}">
      <dsp:nvSpPr>
        <dsp:cNvPr id="0" name=""/>
        <dsp:cNvSpPr/>
      </dsp:nvSpPr>
      <dsp:spPr>
        <a:xfrm>
          <a:off x="4568619" y="4219066"/>
          <a:ext cx="1619431" cy="1619431"/>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a:t>Educate</a:t>
          </a:r>
        </a:p>
      </dsp:txBody>
      <dsp:txXfrm>
        <a:off x="4805779" y="4456226"/>
        <a:ext cx="1145111" cy="1145111"/>
      </dsp:txXfrm>
    </dsp:sp>
    <dsp:sp modelId="{45B1CE5C-CEEA-4AEA-BD06-DFD0C52644EC}">
      <dsp:nvSpPr>
        <dsp:cNvPr id="0" name=""/>
        <dsp:cNvSpPr/>
      </dsp:nvSpPr>
      <dsp:spPr>
        <a:xfrm>
          <a:off x="2459375" y="2109822"/>
          <a:ext cx="1619431" cy="1619431"/>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a:t>Autonomy</a:t>
          </a:r>
        </a:p>
      </dsp:txBody>
      <dsp:txXfrm>
        <a:off x="2696535" y="2346982"/>
        <a:ext cx="1145111" cy="1145111"/>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sz="quarter" idx="1"/>
          </p:nvPr>
        </p:nvSpPr>
        <p:spPr>
          <a:xfrm>
            <a:off x="4143587" y="0"/>
            <a:ext cx="3169920" cy="481727"/>
          </a:xfrm>
          <a:prstGeom prst="rect">
            <a:avLst/>
          </a:prstGeom>
        </p:spPr>
        <p:txBody>
          <a:bodyPr vert="horz" lIns="96661" tIns="48331" rIns="96661" bIns="48331" rtlCol="0"/>
          <a:lstStyle>
            <a:lvl1pPr algn="r">
              <a:defRPr sz="1300"/>
            </a:lvl1pPr>
          </a:lstStyle>
          <a:p>
            <a:fld id="{B5B0B03F-0361-4C94-B8EC-3A5D438C48A0}" type="datetimeFigureOut">
              <a:rPr lang="en-US" smtClean="0"/>
              <a:t>4/25/2019</a:t>
            </a:fld>
            <a:endParaRPr lang="en-US"/>
          </a:p>
        </p:txBody>
      </p:sp>
      <p:sp>
        <p:nvSpPr>
          <p:cNvPr id="4" name="Footer Placeholder 3"/>
          <p:cNvSpPr>
            <a:spLocks noGrp="1"/>
          </p:cNvSpPr>
          <p:nvPr>
            <p:ph type="ftr" sz="quarter" idx="2"/>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5" name="Slide Number Placeholder 4"/>
          <p:cNvSpPr>
            <a:spLocks noGrp="1"/>
          </p:cNvSpPr>
          <p:nvPr>
            <p:ph type="sldNum" sz="quarter" idx="3"/>
          </p:nvPr>
        </p:nvSpPr>
        <p:spPr>
          <a:xfrm>
            <a:off x="4143587" y="9119474"/>
            <a:ext cx="3169920" cy="481726"/>
          </a:xfrm>
          <a:prstGeom prst="rect">
            <a:avLst/>
          </a:prstGeom>
        </p:spPr>
        <p:txBody>
          <a:bodyPr vert="horz" lIns="96661" tIns="48331" rIns="96661" bIns="48331" rtlCol="0" anchor="b"/>
          <a:lstStyle>
            <a:lvl1pPr algn="r">
              <a:defRPr sz="1300"/>
            </a:lvl1pPr>
          </a:lstStyle>
          <a:p>
            <a:fld id="{DA6CF331-F343-4F4F-B7E5-C9100104C1D6}" type="slidenum">
              <a:rPr lang="en-US" smtClean="0"/>
              <a:t>‹#›</a:t>
            </a:fld>
            <a:endParaRPr lang="en-US"/>
          </a:p>
        </p:txBody>
      </p:sp>
    </p:spTree>
    <p:extLst>
      <p:ext uri="{BB962C8B-B14F-4D97-AF65-F5344CB8AC3E}">
        <p14:creationId xmlns:p14="http://schemas.microsoft.com/office/powerpoint/2010/main" val="1326408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D0D6F5B9-5E2B-4C12-A43F-A855ABBF17BD}" type="datetimeFigureOut">
              <a:rPr lang="en-US" smtClean="0"/>
              <a:t>4/25/2019</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F3C13796-CFFD-4636-B60F-48599913537B}" type="slidenum">
              <a:rPr lang="en-US" smtClean="0"/>
              <a:t>‹#›</a:t>
            </a:fld>
            <a:endParaRPr lang="en-US"/>
          </a:p>
        </p:txBody>
      </p:sp>
    </p:spTree>
    <p:extLst>
      <p:ext uri="{BB962C8B-B14F-4D97-AF65-F5344CB8AC3E}">
        <p14:creationId xmlns:p14="http://schemas.microsoft.com/office/powerpoint/2010/main" val="37937324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defTabSz="966612">
              <a:defRPr/>
            </a:pPr>
            <a:fld id="{F3C13796-CFFD-4636-B60F-48599913537B}" type="slidenum">
              <a:rPr lang="en-US">
                <a:solidFill>
                  <a:prstClr val="black"/>
                </a:solidFill>
                <a:latin typeface="Calibri" panose="020F0502020204030204"/>
              </a:rPr>
              <a:pPr defTabSz="966612">
                <a:defRPr/>
              </a:pPr>
              <a:t>1</a:t>
            </a:fld>
            <a:endParaRPr lang="en-US">
              <a:solidFill>
                <a:prstClr val="black"/>
              </a:solidFill>
              <a:latin typeface="Calibri" panose="020F0502020204030204"/>
            </a:endParaRPr>
          </a:p>
        </p:txBody>
      </p:sp>
    </p:spTree>
    <p:extLst>
      <p:ext uri="{BB962C8B-B14F-4D97-AF65-F5344CB8AC3E}">
        <p14:creationId xmlns:p14="http://schemas.microsoft.com/office/powerpoint/2010/main" val="35009352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Something we can try to emulate</a:t>
            </a:r>
          </a:p>
          <a:p>
            <a:r>
              <a:rPr lang="en-US"/>
              <a:t>--- helps to take the guesswork out</a:t>
            </a:r>
          </a:p>
          <a:p>
            <a:r>
              <a:rPr lang="en-US"/>
              <a:t>--- discretion is good but too much is problematic</a:t>
            </a:r>
          </a:p>
        </p:txBody>
      </p:sp>
      <p:sp>
        <p:nvSpPr>
          <p:cNvPr id="4" name="Slide Number Placeholder 3"/>
          <p:cNvSpPr>
            <a:spLocks noGrp="1"/>
          </p:cNvSpPr>
          <p:nvPr>
            <p:ph type="sldNum" sz="quarter" idx="10"/>
          </p:nvPr>
        </p:nvSpPr>
        <p:spPr/>
        <p:txBody>
          <a:bodyPr/>
          <a:lstStyle/>
          <a:p>
            <a:fld id="{F3C13796-CFFD-4636-B60F-48599913537B}" type="slidenum">
              <a:rPr lang="en-US" smtClean="0"/>
              <a:t>6</a:t>
            </a:fld>
            <a:endParaRPr lang="en-US"/>
          </a:p>
        </p:txBody>
      </p:sp>
    </p:spTree>
    <p:extLst>
      <p:ext uri="{BB962C8B-B14F-4D97-AF65-F5344CB8AC3E}">
        <p14:creationId xmlns:p14="http://schemas.microsoft.com/office/powerpoint/2010/main" val="9062333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C13796-CFFD-4636-B60F-48599913537B}" type="slidenum">
              <a:rPr lang="en-US" smtClean="0"/>
              <a:t>15</a:t>
            </a:fld>
            <a:endParaRPr lang="en-US"/>
          </a:p>
        </p:txBody>
      </p:sp>
    </p:spTree>
    <p:extLst>
      <p:ext uri="{BB962C8B-B14F-4D97-AF65-F5344CB8AC3E}">
        <p14:creationId xmlns:p14="http://schemas.microsoft.com/office/powerpoint/2010/main" val="39615010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C13796-CFFD-4636-B60F-48599913537B}" type="slidenum">
              <a:rPr lang="en-US" smtClean="0"/>
              <a:t>22</a:t>
            </a:fld>
            <a:endParaRPr lang="en-US"/>
          </a:p>
        </p:txBody>
      </p:sp>
    </p:spTree>
    <p:extLst>
      <p:ext uri="{BB962C8B-B14F-4D97-AF65-F5344CB8AC3E}">
        <p14:creationId xmlns:p14="http://schemas.microsoft.com/office/powerpoint/2010/main" val="15718159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F3C13796-CFFD-4636-B60F-48599913537B}" type="slidenum">
              <a:rPr lang="en-US" smtClean="0"/>
              <a:t>24</a:t>
            </a:fld>
            <a:endParaRPr lang="en-US" dirty="0"/>
          </a:p>
        </p:txBody>
      </p:sp>
    </p:spTree>
    <p:extLst>
      <p:ext uri="{BB962C8B-B14F-4D97-AF65-F5344CB8AC3E}">
        <p14:creationId xmlns:p14="http://schemas.microsoft.com/office/powerpoint/2010/main" val="41024717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Should this be a stacked </a:t>
            </a:r>
            <a:r>
              <a:rPr lang="en-US" dirty="0" err="1"/>
              <a:t>venn</a:t>
            </a:r>
            <a:r>
              <a:rPr lang="en-US" dirty="0"/>
              <a:t>?</a:t>
            </a:r>
          </a:p>
        </p:txBody>
      </p:sp>
      <p:sp>
        <p:nvSpPr>
          <p:cNvPr id="4" name="Slide Number Placeholder 3"/>
          <p:cNvSpPr>
            <a:spLocks noGrp="1"/>
          </p:cNvSpPr>
          <p:nvPr>
            <p:ph type="sldNum" sz="quarter" idx="10"/>
          </p:nvPr>
        </p:nvSpPr>
        <p:spPr/>
        <p:txBody>
          <a:bodyPr/>
          <a:lstStyle/>
          <a:p>
            <a:fld id="{621A4DFC-465C-4FED-9B45-4E23DAA3A7E9}" type="slidenum">
              <a:rPr lang="en-US" smtClean="0"/>
              <a:t>26</a:t>
            </a:fld>
            <a:endParaRPr lang="en-US"/>
          </a:p>
        </p:txBody>
      </p:sp>
    </p:spTree>
    <p:extLst>
      <p:ext uri="{BB962C8B-B14F-4D97-AF65-F5344CB8AC3E}">
        <p14:creationId xmlns:p14="http://schemas.microsoft.com/office/powerpoint/2010/main" val="16301171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sz="1200" b="1" dirty="0">
                <a:solidFill>
                  <a:prstClr val="white"/>
                </a:solidFill>
                <a:latin typeface="+mn-lt"/>
              </a:rPr>
              <a:t>Build Capacity for Public Health and Healthcare to Improve Outbreak Detection, Response and Prevention</a:t>
            </a:r>
          </a:p>
          <a:p>
            <a:pPr>
              <a:defRPr/>
            </a:pPr>
            <a:endParaRPr lang="en-US" sz="1200" b="0" dirty="0">
              <a:solidFill>
                <a:prstClr val="white"/>
              </a:solidFill>
              <a:latin typeface="+mn-lt"/>
            </a:endParaRPr>
          </a:p>
          <a:p>
            <a:pPr marL="171450" indent="-171450">
              <a:buFontTx/>
              <a:buChar char="-"/>
              <a:defRPr/>
            </a:pPr>
            <a:r>
              <a:rPr lang="en-US" sz="1200" b="0" dirty="0">
                <a:solidFill>
                  <a:prstClr val="white"/>
                </a:solidFill>
                <a:latin typeface="+mn-lt"/>
              </a:rPr>
              <a:t>Briefly introduce the strategic map with emphasis on the central challenge </a:t>
            </a:r>
          </a:p>
          <a:p>
            <a:pPr marL="171450" indent="-171450">
              <a:buFontTx/>
              <a:buChar char="-"/>
              <a:defRPr/>
            </a:pPr>
            <a:r>
              <a:rPr lang="en-US" sz="1200" b="0" dirty="0">
                <a:solidFill>
                  <a:prstClr val="white"/>
                </a:solidFill>
                <a:latin typeface="+mn-lt"/>
              </a:rPr>
              <a:t>Describe how central challenge led to the structure of the Workgroups</a:t>
            </a:r>
          </a:p>
        </p:txBody>
      </p:sp>
      <p:sp>
        <p:nvSpPr>
          <p:cNvPr id="4" name="Slide Number Placeholder 3"/>
          <p:cNvSpPr>
            <a:spLocks noGrp="1"/>
          </p:cNvSpPr>
          <p:nvPr>
            <p:ph type="sldNum" sz="quarter" idx="10"/>
          </p:nvPr>
        </p:nvSpPr>
        <p:spPr/>
        <p:txBody>
          <a:bodyPr/>
          <a:lstStyle/>
          <a:p>
            <a:fld id="{F3C13796-CFFD-4636-B60F-48599913537B}" type="slidenum">
              <a:rPr lang="en-US" smtClean="0"/>
              <a:t>28</a:t>
            </a:fld>
            <a:endParaRPr lang="en-US"/>
          </a:p>
        </p:txBody>
      </p:sp>
    </p:spTree>
    <p:extLst>
      <p:ext uri="{BB962C8B-B14F-4D97-AF65-F5344CB8AC3E}">
        <p14:creationId xmlns:p14="http://schemas.microsoft.com/office/powerpoint/2010/main" val="8543751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C13796-CFFD-4636-B60F-48599913537B}" type="slidenum">
              <a:rPr lang="en-US" smtClean="0"/>
              <a:t>31</a:t>
            </a:fld>
            <a:endParaRPr lang="en-US"/>
          </a:p>
        </p:txBody>
      </p:sp>
    </p:spTree>
    <p:extLst>
      <p:ext uri="{BB962C8B-B14F-4D97-AF65-F5344CB8AC3E}">
        <p14:creationId xmlns:p14="http://schemas.microsoft.com/office/powerpoint/2010/main" val="29738493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a:t>ASTHO explore the nature of your state’s healthcare-associated infections and antibiotic-resistant pathogen outbreak reporting policy(</a:t>
            </a:r>
            <a:r>
              <a:rPr lang="en-US" sz="1300" err="1"/>
              <a:t>ies</a:t>
            </a:r>
            <a:r>
              <a:rPr lang="en-US" sz="1300"/>
              <a:t>) and build upon the HAI/AR outbreak response capacities assessment that your state health department participated in as part of the ICAR program</a:t>
            </a:r>
            <a:endParaRPr lang="en-US"/>
          </a:p>
        </p:txBody>
      </p:sp>
      <p:sp>
        <p:nvSpPr>
          <p:cNvPr id="4" name="Slide Number Placeholder 3"/>
          <p:cNvSpPr>
            <a:spLocks noGrp="1"/>
          </p:cNvSpPr>
          <p:nvPr>
            <p:ph type="sldNum" sz="quarter" idx="10"/>
          </p:nvPr>
        </p:nvSpPr>
        <p:spPr/>
        <p:txBody>
          <a:bodyPr/>
          <a:lstStyle/>
          <a:p>
            <a:fld id="{F3C13796-CFFD-4636-B60F-48599913537B}" type="slidenum">
              <a:rPr lang="en-US" smtClean="0"/>
              <a:t>32</a:t>
            </a:fld>
            <a:endParaRPr lang="en-US"/>
          </a:p>
        </p:txBody>
      </p:sp>
    </p:spTree>
    <p:extLst>
      <p:ext uri="{BB962C8B-B14F-4D97-AF65-F5344CB8AC3E}">
        <p14:creationId xmlns:p14="http://schemas.microsoft.com/office/powerpoint/2010/main" val="11257151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Are we ready for the website to be launched publicly?</a:t>
            </a:r>
          </a:p>
          <a:p>
            <a:endParaRPr lang="en-US">
              <a:cs typeface="Calibri"/>
            </a:endParaRPr>
          </a:p>
        </p:txBody>
      </p:sp>
      <p:sp>
        <p:nvSpPr>
          <p:cNvPr id="4" name="Slide Number Placeholder 3"/>
          <p:cNvSpPr>
            <a:spLocks noGrp="1"/>
          </p:cNvSpPr>
          <p:nvPr>
            <p:ph type="sldNum" sz="quarter" idx="5"/>
          </p:nvPr>
        </p:nvSpPr>
        <p:spPr/>
        <p:txBody>
          <a:bodyPr/>
          <a:lstStyle/>
          <a:p>
            <a:fld id="{F3C13796-CFFD-4636-B60F-48599913537B}" type="slidenum">
              <a:rPr lang="en-US" smtClean="0"/>
              <a:t>38</a:t>
            </a:fld>
            <a:endParaRPr lang="en-US"/>
          </a:p>
        </p:txBody>
      </p:sp>
    </p:spTree>
    <p:extLst>
      <p:ext uri="{BB962C8B-B14F-4D97-AF65-F5344CB8AC3E}">
        <p14:creationId xmlns:p14="http://schemas.microsoft.com/office/powerpoint/2010/main" val="1242279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Parking lot</a:t>
            </a:r>
          </a:p>
        </p:txBody>
      </p:sp>
      <p:sp>
        <p:nvSpPr>
          <p:cNvPr id="4" name="Slide Number Placeholder 3"/>
          <p:cNvSpPr>
            <a:spLocks noGrp="1"/>
          </p:cNvSpPr>
          <p:nvPr>
            <p:ph type="sldNum" sz="quarter" idx="5"/>
          </p:nvPr>
        </p:nvSpPr>
        <p:spPr/>
        <p:txBody>
          <a:bodyPr/>
          <a:lstStyle/>
          <a:p>
            <a:fld id="{F3C13796-CFFD-4636-B60F-48599913537B}" type="slidenum">
              <a:rPr lang="en-US" smtClean="0"/>
              <a:t>40</a:t>
            </a:fld>
            <a:endParaRPr lang="en-US"/>
          </a:p>
        </p:txBody>
      </p:sp>
    </p:spTree>
    <p:extLst>
      <p:ext uri="{BB962C8B-B14F-4D97-AF65-F5344CB8AC3E}">
        <p14:creationId xmlns:p14="http://schemas.microsoft.com/office/powerpoint/2010/main" val="33299912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Parking lot</a:t>
            </a:r>
          </a:p>
        </p:txBody>
      </p:sp>
      <p:sp>
        <p:nvSpPr>
          <p:cNvPr id="4" name="Slide Number Placeholder 3"/>
          <p:cNvSpPr>
            <a:spLocks noGrp="1"/>
          </p:cNvSpPr>
          <p:nvPr>
            <p:ph type="sldNum" sz="quarter" idx="5"/>
          </p:nvPr>
        </p:nvSpPr>
        <p:spPr/>
        <p:txBody>
          <a:bodyPr/>
          <a:lstStyle/>
          <a:p>
            <a:fld id="{F3C13796-CFFD-4636-B60F-48599913537B}" type="slidenum">
              <a:rPr lang="en-US" smtClean="0"/>
              <a:t>41</a:t>
            </a:fld>
            <a:endParaRPr lang="en-US"/>
          </a:p>
        </p:txBody>
      </p:sp>
    </p:spTree>
    <p:extLst>
      <p:ext uri="{BB962C8B-B14F-4D97-AF65-F5344CB8AC3E}">
        <p14:creationId xmlns:p14="http://schemas.microsoft.com/office/powerpoint/2010/main" val="12880203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7CE42-2B14-4E5A-8BF4-140D320F206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FB79B76-C7AE-45B9-92A1-C116D7735B4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E3B6EF2-D81D-451C-8E44-41095FBB76B1}"/>
              </a:ext>
            </a:extLst>
          </p:cNvPr>
          <p:cNvSpPr>
            <a:spLocks noGrp="1"/>
          </p:cNvSpPr>
          <p:nvPr>
            <p:ph type="dt" sz="half" idx="10"/>
          </p:nvPr>
        </p:nvSpPr>
        <p:spPr/>
        <p:txBody>
          <a:bodyPr/>
          <a:lstStyle/>
          <a:p>
            <a:fld id="{7CA0B91A-CA98-4AD5-BD40-7479A8BC3E28}" type="datetime1">
              <a:rPr lang="en-US" smtClean="0"/>
              <a:t>4/25/2019</a:t>
            </a:fld>
            <a:endParaRPr lang="en-US"/>
          </a:p>
        </p:txBody>
      </p:sp>
      <p:sp>
        <p:nvSpPr>
          <p:cNvPr id="5" name="Footer Placeholder 4">
            <a:extLst>
              <a:ext uri="{FF2B5EF4-FFF2-40B4-BE49-F238E27FC236}">
                <a16:creationId xmlns:a16="http://schemas.microsoft.com/office/drawing/2014/main" id="{2C2328FC-1A71-4855-9D99-04774D86EEE7}"/>
              </a:ext>
            </a:extLst>
          </p:cNvPr>
          <p:cNvSpPr>
            <a:spLocks noGrp="1"/>
          </p:cNvSpPr>
          <p:nvPr>
            <p:ph type="ftr" sz="quarter" idx="11"/>
          </p:nvPr>
        </p:nvSpPr>
        <p:spPr/>
        <p:txBody>
          <a:bodyPr/>
          <a:lstStyle/>
          <a:p>
            <a:r>
              <a:rPr lang="en-US"/>
              <a:t> Council for Outbreak Response: Healthcare-Associated Infections &amp; Antibiotic-Resistant Pathogens   </a:t>
            </a:r>
          </a:p>
        </p:txBody>
      </p:sp>
      <p:sp>
        <p:nvSpPr>
          <p:cNvPr id="6" name="Slide Number Placeholder 5">
            <a:extLst>
              <a:ext uri="{FF2B5EF4-FFF2-40B4-BE49-F238E27FC236}">
                <a16:creationId xmlns:a16="http://schemas.microsoft.com/office/drawing/2014/main" id="{4D76567D-16CD-407F-84CF-EED36A83F4CA}"/>
              </a:ext>
            </a:extLst>
          </p:cNvPr>
          <p:cNvSpPr>
            <a:spLocks noGrp="1"/>
          </p:cNvSpPr>
          <p:nvPr>
            <p:ph type="sldNum" sz="quarter" idx="12"/>
          </p:nvPr>
        </p:nvSpPr>
        <p:spPr/>
        <p:txBody>
          <a:bodyPr/>
          <a:lstStyle/>
          <a:p>
            <a:fld id="{34FE3959-A524-4B31-AC60-B064D302459A}" type="slidenum">
              <a:rPr lang="en-US" smtClean="0"/>
              <a:t>‹#›</a:t>
            </a:fld>
            <a:endParaRPr lang="en-US"/>
          </a:p>
        </p:txBody>
      </p:sp>
    </p:spTree>
    <p:extLst>
      <p:ext uri="{BB962C8B-B14F-4D97-AF65-F5344CB8AC3E}">
        <p14:creationId xmlns:p14="http://schemas.microsoft.com/office/powerpoint/2010/main" val="26832127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29F51-C06A-487E-93F6-ED06401E32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F5530D0-A024-4AEF-A608-7CD57AB737C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CABBE3-DA00-4CE2-8969-03A424E59705}"/>
              </a:ext>
            </a:extLst>
          </p:cNvPr>
          <p:cNvSpPr>
            <a:spLocks noGrp="1"/>
          </p:cNvSpPr>
          <p:nvPr>
            <p:ph type="dt" sz="half" idx="10"/>
          </p:nvPr>
        </p:nvSpPr>
        <p:spPr/>
        <p:txBody>
          <a:bodyPr/>
          <a:lstStyle/>
          <a:p>
            <a:fld id="{0DDFED9A-C28D-4E2C-9828-09D041DC33DD}" type="datetime1">
              <a:rPr lang="en-US" smtClean="0"/>
              <a:t>4/25/2019</a:t>
            </a:fld>
            <a:endParaRPr lang="en-US"/>
          </a:p>
        </p:txBody>
      </p:sp>
      <p:sp>
        <p:nvSpPr>
          <p:cNvPr id="5" name="Footer Placeholder 4">
            <a:extLst>
              <a:ext uri="{FF2B5EF4-FFF2-40B4-BE49-F238E27FC236}">
                <a16:creationId xmlns:a16="http://schemas.microsoft.com/office/drawing/2014/main" id="{A23E5DCF-34D4-47A7-9B1A-BF0C3B6D7775}"/>
              </a:ext>
            </a:extLst>
          </p:cNvPr>
          <p:cNvSpPr>
            <a:spLocks noGrp="1"/>
          </p:cNvSpPr>
          <p:nvPr>
            <p:ph type="ftr" sz="quarter" idx="11"/>
          </p:nvPr>
        </p:nvSpPr>
        <p:spPr/>
        <p:txBody>
          <a:bodyPr/>
          <a:lstStyle/>
          <a:p>
            <a:r>
              <a:rPr lang="en-US"/>
              <a:t> Council for Outbreak Response: Healthcare-Associated Infections &amp; Antibiotic-Resistant Pathogens   </a:t>
            </a:r>
          </a:p>
        </p:txBody>
      </p:sp>
      <p:sp>
        <p:nvSpPr>
          <p:cNvPr id="6" name="Slide Number Placeholder 5">
            <a:extLst>
              <a:ext uri="{FF2B5EF4-FFF2-40B4-BE49-F238E27FC236}">
                <a16:creationId xmlns:a16="http://schemas.microsoft.com/office/drawing/2014/main" id="{676B9116-7504-48B0-BDCA-7EEC3A2DEB19}"/>
              </a:ext>
            </a:extLst>
          </p:cNvPr>
          <p:cNvSpPr>
            <a:spLocks noGrp="1"/>
          </p:cNvSpPr>
          <p:nvPr>
            <p:ph type="sldNum" sz="quarter" idx="12"/>
          </p:nvPr>
        </p:nvSpPr>
        <p:spPr/>
        <p:txBody>
          <a:bodyPr/>
          <a:lstStyle/>
          <a:p>
            <a:fld id="{34FE3959-A524-4B31-AC60-B064D302459A}" type="slidenum">
              <a:rPr lang="en-US" smtClean="0"/>
              <a:t>‹#›</a:t>
            </a:fld>
            <a:endParaRPr lang="en-US"/>
          </a:p>
        </p:txBody>
      </p:sp>
    </p:spTree>
    <p:extLst>
      <p:ext uri="{BB962C8B-B14F-4D97-AF65-F5344CB8AC3E}">
        <p14:creationId xmlns:p14="http://schemas.microsoft.com/office/powerpoint/2010/main" val="20228832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B36BC-3659-4F51-A584-4CF359CE711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05DBA87-6F6C-407B-AC57-77FB9066E3B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F1CB0C27-2482-43AE-B72B-F26EE9689AB4}"/>
              </a:ext>
            </a:extLst>
          </p:cNvPr>
          <p:cNvSpPr>
            <a:spLocks noGrp="1"/>
          </p:cNvSpPr>
          <p:nvPr>
            <p:ph type="dt" sz="half" idx="10"/>
          </p:nvPr>
        </p:nvSpPr>
        <p:spPr/>
        <p:txBody>
          <a:bodyPr/>
          <a:lstStyle/>
          <a:p>
            <a:fld id="{1770E176-F29E-44C2-B84B-9F50A9B70317}" type="datetime1">
              <a:rPr lang="en-US" smtClean="0"/>
              <a:t>4/25/2019</a:t>
            </a:fld>
            <a:endParaRPr lang="en-US"/>
          </a:p>
        </p:txBody>
      </p:sp>
      <p:sp>
        <p:nvSpPr>
          <p:cNvPr id="5" name="Footer Placeholder 4">
            <a:extLst>
              <a:ext uri="{FF2B5EF4-FFF2-40B4-BE49-F238E27FC236}">
                <a16:creationId xmlns:a16="http://schemas.microsoft.com/office/drawing/2014/main" id="{3B79E541-2E4B-4B26-B90D-794041ABD93F}"/>
              </a:ext>
            </a:extLst>
          </p:cNvPr>
          <p:cNvSpPr>
            <a:spLocks noGrp="1"/>
          </p:cNvSpPr>
          <p:nvPr>
            <p:ph type="ftr" sz="quarter" idx="11"/>
          </p:nvPr>
        </p:nvSpPr>
        <p:spPr/>
        <p:txBody>
          <a:bodyPr/>
          <a:lstStyle/>
          <a:p>
            <a:r>
              <a:rPr lang="en-US"/>
              <a:t> Council for Outbreak Response: Healthcare-Associated Infections &amp; Antibiotic-Resistant Pathogens   </a:t>
            </a:r>
          </a:p>
        </p:txBody>
      </p:sp>
      <p:sp>
        <p:nvSpPr>
          <p:cNvPr id="6" name="Slide Number Placeholder 5">
            <a:extLst>
              <a:ext uri="{FF2B5EF4-FFF2-40B4-BE49-F238E27FC236}">
                <a16:creationId xmlns:a16="http://schemas.microsoft.com/office/drawing/2014/main" id="{F441EDCC-9AD1-4119-9E86-E2E98B5531D7}"/>
              </a:ext>
            </a:extLst>
          </p:cNvPr>
          <p:cNvSpPr>
            <a:spLocks noGrp="1"/>
          </p:cNvSpPr>
          <p:nvPr>
            <p:ph type="sldNum" sz="quarter" idx="12"/>
          </p:nvPr>
        </p:nvSpPr>
        <p:spPr/>
        <p:txBody>
          <a:bodyPr/>
          <a:lstStyle/>
          <a:p>
            <a:fld id="{34FE3959-A524-4B31-AC60-B064D302459A}" type="slidenum">
              <a:rPr lang="en-US" smtClean="0"/>
              <a:t>‹#›</a:t>
            </a:fld>
            <a:endParaRPr lang="en-US"/>
          </a:p>
        </p:txBody>
      </p:sp>
    </p:spTree>
    <p:extLst>
      <p:ext uri="{BB962C8B-B14F-4D97-AF65-F5344CB8AC3E}">
        <p14:creationId xmlns:p14="http://schemas.microsoft.com/office/powerpoint/2010/main" val="13007203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20A00-8C69-459A-8AE9-968E809CCC2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231044-693D-4A91-A6E8-587405935E50}"/>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0192290-2E99-48CF-BE6F-8C834C004F2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C5953A8-B28F-431E-9BD6-4219F4D65688}"/>
              </a:ext>
            </a:extLst>
          </p:cNvPr>
          <p:cNvSpPr>
            <a:spLocks noGrp="1"/>
          </p:cNvSpPr>
          <p:nvPr>
            <p:ph type="dt" sz="half" idx="10"/>
          </p:nvPr>
        </p:nvSpPr>
        <p:spPr/>
        <p:txBody>
          <a:bodyPr/>
          <a:lstStyle/>
          <a:p>
            <a:fld id="{4690C647-4EE0-487D-83CB-6928EB8DA085}" type="datetime1">
              <a:rPr lang="en-US" smtClean="0"/>
              <a:t>4/25/2019</a:t>
            </a:fld>
            <a:endParaRPr lang="en-US"/>
          </a:p>
        </p:txBody>
      </p:sp>
      <p:sp>
        <p:nvSpPr>
          <p:cNvPr id="6" name="Footer Placeholder 5">
            <a:extLst>
              <a:ext uri="{FF2B5EF4-FFF2-40B4-BE49-F238E27FC236}">
                <a16:creationId xmlns:a16="http://schemas.microsoft.com/office/drawing/2014/main" id="{9ECF6DC0-1A7B-4B9F-B940-B1907405C617}"/>
              </a:ext>
            </a:extLst>
          </p:cNvPr>
          <p:cNvSpPr>
            <a:spLocks noGrp="1"/>
          </p:cNvSpPr>
          <p:nvPr>
            <p:ph type="ftr" sz="quarter" idx="11"/>
          </p:nvPr>
        </p:nvSpPr>
        <p:spPr/>
        <p:txBody>
          <a:bodyPr/>
          <a:lstStyle/>
          <a:p>
            <a:r>
              <a:rPr lang="en-US"/>
              <a:t> Council for Outbreak Response: Healthcare-Associated Infections &amp; Antibiotic-Resistant Pathogens   </a:t>
            </a:r>
          </a:p>
        </p:txBody>
      </p:sp>
      <p:sp>
        <p:nvSpPr>
          <p:cNvPr id="7" name="Slide Number Placeholder 6">
            <a:extLst>
              <a:ext uri="{FF2B5EF4-FFF2-40B4-BE49-F238E27FC236}">
                <a16:creationId xmlns:a16="http://schemas.microsoft.com/office/drawing/2014/main" id="{8F951F91-4163-4B94-B09E-2A7B82377519}"/>
              </a:ext>
            </a:extLst>
          </p:cNvPr>
          <p:cNvSpPr>
            <a:spLocks noGrp="1"/>
          </p:cNvSpPr>
          <p:nvPr>
            <p:ph type="sldNum" sz="quarter" idx="12"/>
          </p:nvPr>
        </p:nvSpPr>
        <p:spPr/>
        <p:txBody>
          <a:bodyPr/>
          <a:lstStyle/>
          <a:p>
            <a:fld id="{34FE3959-A524-4B31-AC60-B064D302459A}" type="slidenum">
              <a:rPr lang="en-US" smtClean="0"/>
              <a:t>‹#›</a:t>
            </a:fld>
            <a:endParaRPr lang="en-US"/>
          </a:p>
        </p:txBody>
      </p:sp>
    </p:spTree>
    <p:extLst>
      <p:ext uri="{BB962C8B-B14F-4D97-AF65-F5344CB8AC3E}">
        <p14:creationId xmlns:p14="http://schemas.microsoft.com/office/powerpoint/2010/main" val="4167409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A083C-1A2F-4259-9283-A2D32764818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168DBBE-77D0-402E-B8AC-68A9625791C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5B315B5-74ED-48B0-B232-512655465390}"/>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74AAFD2-EDDF-4505-A555-11F323344BE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45BD10F-011B-40B6-B068-1CB5DAE237EC}"/>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5A5E621-1D1C-4143-A898-3F8124F0E943}"/>
              </a:ext>
            </a:extLst>
          </p:cNvPr>
          <p:cNvSpPr>
            <a:spLocks noGrp="1"/>
          </p:cNvSpPr>
          <p:nvPr>
            <p:ph type="dt" sz="half" idx="10"/>
          </p:nvPr>
        </p:nvSpPr>
        <p:spPr/>
        <p:txBody>
          <a:bodyPr/>
          <a:lstStyle/>
          <a:p>
            <a:fld id="{59A636A0-7E89-42EC-8206-5AF6469021BF}" type="datetime1">
              <a:rPr lang="en-US" smtClean="0"/>
              <a:t>4/25/2019</a:t>
            </a:fld>
            <a:endParaRPr lang="en-US"/>
          </a:p>
        </p:txBody>
      </p:sp>
      <p:sp>
        <p:nvSpPr>
          <p:cNvPr id="8" name="Footer Placeholder 7">
            <a:extLst>
              <a:ext uri="{FF2B5EF4-FFF2-40B4-BE49-F238E27FC236}">
                <a16:creationId xmlns:a16="http://schemas.microsoft.com/office/drawing/2014/main" id="{9061384E-91B8-4755-8569-87A9380E778B}"/>
              </a:ext>
            </a:extLst>
          </p:cNvPr>
          <p:cNvSpPr>
            <a:spLocks noGrp="1"/>
          </p:cNvSpPr>
          <p:nvPr>
            <p:ph type="ftr" sz="quarter" idx="11"/>
          </p:nvPr>
        </p:nvSpPr>
        <p:spPr/>
        <p:txBody>
          <a:bodyPr/>
          <a:lstStyle/>
          <a:p>
            <a:r>
              <a:rPr lang="en-US"/>
              <a:t> Council for Outbreak Response: Healthcare-Associated Infections &amp; Antibiotic-Resistant Pathogens   </a:t>
            </a:r>
          </a:p>
        </p:txBody>
      </p:sp>
      <p:sp>
        <p:nvSpPr>
          <p:cNvPr id="9" name="Slide Number Placeholder 8">
            <a:extLst>
              <a:ext uri="{FF2B5EF4-FFF2-40B4-BE49-F238E27FC236}">
                <a16:creationId xmlns:a16="http://schemas.microsoft.com/office/drawing/2014/main" id="{1FF1BE57-319E-4EEB-BE8A-6E4751962B83}"/>
              </a:ext>
            </a:extLst>
          </p:cNvPr>
          <p:cNvSpPr>
            <a:spLocks noGrp="1"/>
          </p:cNvSpPr>
          <p:nvPr>
            <p:ph type="sldNum" sz="quarter" idx="12"/>
          </p:nvPr>
        </p:nvSpPr>
        <p:spPr/>
        <p:txBody>
          <a:bodyPr/>
          <a:lstStyle/>
          <a:p>
            <a:fld id="{34FE3959-A524-4B31-AC60-B064D302459A}" type="slidenum">
              <a:rPr lang="en-US" smtClean="0"/>
              <a:t>‹#›</a:t>
            </a:fld>
            <a:endParaRPr lang="en-US"/>
          </a:p>
        </p:txBody>
      </p:sp>
    </p:spTree>
    <p:extLst>
      <p:ext uri="{BB962C8B-B14F-4D97-AF65-F5344CB8AC3E}">
        <p14:creationId xmlns:p14="http://schemas.microsoft.com/office/powerpoint/2010/main" val="1000879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69F21-A17B-4774-8BBB-2805BC9440E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ADD2B87-A391-4D2A-AA39-E3F5CB32B57A}"/>
              </a:ext>
            </a:extLst>
          </p:cNvPr>
          <p:cNvSpPr>
            <a:spLocks noGrp="1"/>
          </p:cNvSpPr>
          <p:nvPr>
            <p:ph type="dt" sz="half" idx="10"/>
          </p:nvPr>
        </p:nvSpPr>
        <p:spPr/>
        <p:txBody>
          <a:bodyPr/>
          <a:lstStyle/>
          <a:p>
            <a:fld id="{2E0F0094-E791-4334-9F84-B0176BF1F8DF}" type="datetime1">
              <a:rPr lang="en-US" smtClean="0"/>
              <a:t>4/25/2019</a:t>
            </a:fld>
            <a:endParaRPr lang="en-US"/>
          </a:p>
        </p:txBody>
      </p:sp>
      <p:sp>
        <p:nvSpPr>
          <p:cNvPr id="4" name="Footer Placeholder 3">
            <a:extLst>
              <a:ext uri="{FF2B5EF4-FFF2-40B4-BE49-F238E27FC236}">
                <a16:creationId xmlns:a16="http://schemas.microsoft.com/office/drawing/2014/main" id="{4A823551-33EB-4FDC-B622-F8D0DAE42D55}"/>
              </a:ext>
            </a:extLst>
          </p:cNvPr>
          <p:cNvSpPr>
            <a:spLocks noGrp="1"/>
          </p:cNvSpPr>
          <p:nvPr>
            <p:ph type="ftr" sz="quarter" idx="11"/>
          </p:nvPr>
        </p:nvSpPr>
        <p:spPr/>
        <p:txBody>
          <a:bodyPr/>
          <a:lstStyle/>
          <a:p>
            <a:r>
              <a:rPr lang="en-US"/>
              <a:t> Council for Outbreak Response: Healthcare-Associated Infections &amp; Antibiotic-Resistant Pathogens   </a:t>
            </a:r>
          </a:p>
        </p:txBody>
      </p:sp>
      <p:sp>
        <p:nvSpPr>
          <p:cNvPr id="5" name="Slide Number Placeholder 4">
            <a:extLst>
              <a:ext uri="{FF2B5EF4-FFF2-40B4-BE49-F238E27FC236}">
                <a16:creationId xmlns:a16="http://schemas.microsoft.com/office/drawing/2014/main" id="{42798ACA-3040-453C-990C-94168E6992C2}"/>
              </a:ext>
            </a:extLst>
          </p:cNvPr>
          <p:cNvSpPr>
            <a:spLocks noGrp="1"/>
          </p:cNvSpPr>
          <p:nvPr>
            <p:ph type="sldNum" sz="quarter" idx="12"/>
          </p:nvPr>
        </p:nvSpPr>
        <p:spPr/>
        <p:txBody>
          <a:bodyPr/>
          <a:lstStyle/>
          <a:p>
            <a:fld id="{34FE3959-A524-4B31-AC60-B064D302459A}" type="slidenum">
              <a:rPr lang="en-US" smtClean="0"/>
              <a:t>‹#›</a:t>
            </a:fld>
            <a:endParaRPr lang="en-US"/>
          </a:p>
        </p:txBody>
      </p:sp>
    </p:spTree>
    <p:extLst>
      <p:ext uri="{BB962C8B-B14F-4D97-AF65-F5344CB8AC3E}">
        <p14:creationId xmlns:p14="http://schemas.microsoft.com/office/powerpoint/2010/main" val="7788119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323D66E-47E0-45A6-A9E0-9922417D16AC}"/>
              </a:ext>
            </a:extLst>
          </p:cNvPr>
          <p:cNvSpPr>
            <a:spLocks noGrp="1"/>
          </p:cNvSpPr>
          <p:nvPr>
            <p:ph type="dt" sz="half" idx="10"/>
          </p:nvPr>
        </p:nvSpPr>
        <p:spPr/>
        <p:txBody>
          <a:bodyPr/>
          <a:lstStyle/>
          <a:p>
            <a:fld id="{FE8E6B95-DD87-439F-AE7F-49BD7D4E836B}" type="datetime1">
              <a:rPr lang="en-US" smtClean="0"/>
              <a:t>4/25/2019</a:t>
            </a:fld>
            <a:endParaRPr lang="en-US"/>
          </a:p>
        </p:txBody>
      </p:sp>
      <p:sp>
        <p:nvSpPr>
          <p:cNvPr id="3" name="Footer Placeholder 2">
            <a:extLst>
              <a:ext uri="{FF2B5EF4-FFF2-40B4-BE49-F238E27FC236}">
                <a16:creationId xmlns:a16="http://schemas.microsoft.com/office/drawing/2014/main" id="{028EB47D-0823-410B-9BCE-C24D05FA6D37}"/>
              </a:ext>
            </a:extLst>
          </p:cNvPr>
          <p:cNvSpPr>
            <a:spLocks noGrp="1"/>
          </p:cNvSpPr>
          <p:nvPr>
            <p:ph type="ftr" sz="quarter" idx="11"/>
          </p:nvPr>
        </p:nvSpPr>
        <p:spPr/>
        <p:txBody>
          <a:bodyPr/>
          <a:lstStyle/>
          <a:p>
            <a:r>
              <a:rPr lang="en-US"/>
              <a:t> Council for Outbreak Response: Healthcare-Associated Infections &amp; Antibiotic-Resistant Pathogens   </a:t>
            </a:r>
          </a:p>
        </p:txBody>
      </p:sp>
      <p:sp>
        <p:nvSpPr>
          <p:cNvPr id="4" name="Slide Number Placeholder 3">
            <a:extLst>
              <a:ext uri="{FF2B5EF4-FFF2-40B4-BE49-F238E27FC236}">
                <a16:creationId xmlns:a16="http://schemas.microsoft.com/office/drawing/2014/main" id="{B89D4C0A-3024-4AAE-BEAE-CFCA92417D6F}"/>
              </a:ext>
            </a:extLst>
          </p:cNvPr>
          <p:cNvSpPr>
            <a:spLocks noGrp="1"/>
          </p:cNvSpPr>
          <p:nvPr>
            <p:ph type="sldNum" sz="quarter" idx="12"/>
          </p:nvPr>
        </p:nvSpPr>
        <p:spPr/>
        <p:txBody>
          <a:bodyPr/>
          <a:lstStyle/>
          <a:p>
            <a:fld id="{34FE3959-A524-4B31-AC60-B064D302459A}" type="slidenum">
              <a:rPr lang="en-US" smtClean="0"/>
              <a:t>‹#›</a:t>
            </a:fld>
            <a:endParaRPr lang="en-US"/>
          </a:p>
        </p:txBody>
      </p:sp>
    </p:spTree>
    <p:extLst>
      <p:ext uri="{BB962C8B-B14F-4D97-AF65-F5344CB8AC3E}">
        <p14:creationId xmlns:p14="http://schemas.microsoft.com/office/powerpoint/2010/main" val="3525850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55602-95B4-49C4-BFC9-F38C7A7042E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EE1F510-BC21-4F01-BCE0-4B3D6180642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8248902-F82A-4D4A-B076-97F5E386B4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7097852-AE4B-4586-B744-CAB139455DBB}"/>
              </a:ext>
            </a:extLst>
          </p:cNvPr>
          <p:cNvSpPr>
            <a:spLocks noGrp="1"/>
          </p:cNvSpPr>
          <p:nvPr>
            <p:ph type="dt" sz="half" idx="10"/>
          </p:nvPr>
        </p:nvSpPr>
        <p:spPr/>
        <p:txBody>
          <a:bodyPr/>
          <a:lstStyle/>
          <a:p>
            <a:fld id="{4CD61566-C7FB-4552-9D5D-C01120B867AD}" type="datetime1">
              <a:rPr lang="en-US" smtClean="0"/>
              <a:t>4/25/2019</a:t>
            </a:fld>
            <a:endParaRPr lang="en-US"/>
          </a:p>
        </p:txBody>
      </p:sp>
      <p:sp>
        <p:nvSpPr>
          <p:cNvPr id="6" name="Footer Placeholder 5">
            <a:extLst>
              <a:ext uri="{FF2B5EF4-FFF2-40B4-BE49-F238E27FC236}">
                <a16:creationId xmlns:a16="http://schemas.microsoft.com/office/drawing/2014/main" id="{2954962F-28CC-4809-898A-8FFCB840F3EE}"/>
              </a:ext>
            </a:extLst>
          </p:cNvPr>
          <p:cNvSpPr>
            <a:spLocks noGrp="1"/>
          </p:cNvSpPr>
          <p:nvPr>
            <p:ph type="ftr" sz="quarter" idx="11"/>
          </p:nvPr>
        </p:nvSpPr>
        <p:spPr/>
        <p:txBody>
          <a:bodyPr/>
          <a:lstStyle/>
          <a:p>
            <a:r>
              <a:rPr lang="en-US"/>
              <a:t> Council for Outbreak Response: Healthcare-Associated Infections &amp; Antibiotic-Resistant Pathogens   </a:t>
            </a:r>
          </a:p>
        </p:txBody>
      </p:sp>
      <p:sp>
        <p:nvSpPr>
          <p:cNvPr id="7" name="Slide Number Placeholder 6">
            <a:extLst>
              <a:ext uri="{FF2B5EF4-FFF2-40B4-BE49-F238E27FC236}">
                <a16:creationId xmlns:a16="http://schemas.microsoft.com/office/drawing/2014/main" id="{778B1D34-41A9-452B-AD3F-87505F069474}"/>
              </a:ext>
            </a:extLst>
          </p:cNvPr>
          <p:cNvSpPr>
            <a:spLocks noGrp="1"/>
          </p:cNvSpPr>
          <p:nvPr>
            <p:ph type="sldNum" sz="quarter" idx="12"/>
          </p:nvPr>
        </p:nvSpPr>
        <p:spPr/>
        <p:txBody>
          <a:bodyPr/>
          <a:lstStyle/>
          <a:p>
            <a:fld id="{34FE3959-A524-4B31-AC60-B064D302459A}" type="slidenum">
              <a:rPr lang="en-US" smtClean="0"/>
              <a:t>‹#›</a:t>
            </a:fld>
            <a:endParaRPr lang="en-US"/>
          </a:p>
        </p:txBody>
      </p:sp>
    </p:spTree>
    <p:extLst>
      <p:ext uri="{BB962C8B-B14F-4D97-AF65-F5344CB8AC3E}">
        <p14:creationId xmlns:p14="http://schemas.microsoft.com/office/powerpoint/2010/main" val="34283670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B7859-0045-44DD-A00B-D59A070CBD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2D88D29-9DC7-4F4A-A38F-42A2836B6A3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6E0773A-C033-402A-AF38-EAC8381FD9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27716C0-AD7D-4131-B958-CBE2F56B6E9B}"/>
              </a:ext>
            </a:extLst>
          </p:cNvPr>
          <p:cNvSpPr>
            <a:spLocks noGrp="1"/>
          </p:cNvSpPr>
          <p:nvPr>
            <p:ph type="dt" sz="half" idx="10"/>
          </p:nvPr>
        </p:nvSpPr>
        <p:spPr/>
        <p:txBody>
          <a:bodyPr/>
          <a:lstStyle/>
          <a:p>
            <a:fld id="{D794B733-9045-4244-8C2D-AC162297A9A2}" type="datetime1">
              <a:rPr lang="en-US" smtClean="0"/>
              <a:t>4/25/2019</a:t>
            </a:fld>
            <a:endParaRPr lang="en-US"/>
          </a:p>
        </p:txBody>
      </p:sp>
      <p:sp>
        <p:nvSpPr>
          <p:cNvPr id="6" name="Footer Placeholder 5">
            <a:extLst>
              <a:ext uri="{FF2B5EF4-FFF2-40B4-BE49-F238E27FC236}">
                <a16:creationId xmlns:a16="http://schemas.microsoft.com/office/drawing/2014/main" id="{BBDA1E34-CA57-4BDF-ADEC-908D910EFD96}"/>
              </a:ext>
            </a:extLst>
          </p:cNvPr>
          <p:cNvSpPr>
            <a:spLocks noGrp="1"/>
          </p:cNvSpPr>
          <p:nvPr>
            <p:ph type="ftr" sz="quarter" idx="11"/>
          </p:nvPr>
        </p:nvSpPr>
        <p:spPr/>
        <p:txBody>
          <a:bodyPr/>
          <a:lstStyle/>
          <a:p>
            <a:r>
              <a:rPr lang="en-US"/>
              <a:t> Council for Outbreak Response: Healthcare-Associated Infections &amp; Antibiotic-Resistant Pathogens   </a:t>
            </a:r>
          </a:p>
        </p:txBody>
      </p:sp>
      <p:sp>
        <p:nvSpPr>
          <p:cNvPr id="7" name="Slide Number Placeholder 6">
            <a:extLst>
              <a:ext uri="{FF2B5EF4-FFF2-40B4-BE49-F238E27FC236}">
                <a16:creationId xmlns:a16="http://schemas.microsoft.com/office/drawing/2014/main" id="{89ED60EE-50F2-4389-BB01-B42330D86C44}"/>
              </a:ext>
            </a:extLst>
          </p:cNvPr>
          <p:cNvSpPr>
            <a:spLocks noGrp="1"/>
          </p:cNvSpPr>
          <p:nvPr>
            <p:ph type="sldNum" sz="quarter" idx="12"/>
          </p:nvPr>
        </p:nvSpPr>
        <p:spPr/>
        <p:txBody>
          <a:bodyPr/>
          <a:lstStyle/>
          <a:p>
            <a:fld id="{34FE3959-A524-4B31-AC60-B064D302459A}" type="slidenum">
              <a:rPr lang="en-US" smtClean="0"/>
              <a:t>‹#›</a:t>
            </a:fld>
            <a:endParaRPr lang="en-US"/>
          </a:p>
        </p:txBody>
      </p:sp>
    </p:spTree>
    <p:extLst>
      <p:ext uri="{BB962C8B-B14F-4D97-AF65-F5344CB8AC3E}">
        <p14:creationId xmlns:p14="http://schemas.microsoft.com/office/powerpoint/2010/main" val="35880825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C4558-1734-4A69-864A-3873CE67376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233DA55-045C-48E2-9EFC-CD609ADE6E66}"/>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6C39A10-79C7-4BC4-9C5F-C3BB7B3CDD12}"/>
              </a:ext>
            </a:extLst>
          </p:cNvPr>
          <p:cNvSpPr>
            <a:spLocks noGrp="1"/>
          </p:cNvSpPr>
          <p:nvPr>
            <p:ph type="dt" sz="half" idx="10"/>
          </p:nvPr>
        </p:nvSpPr>
        <p:spPr/>
        <p:txBody>
          <a:bodyPr/>
          <a:lstStyle/>
          <a:p>
            <a:fld id="{04D91095-C902-4069-9E72-1CA788C429BC}" type="datetime1">
              <a:rPr lang="en-US" smtClean="0"/>
              <a:t>4/25/2019</a:t>
            </a:fld>
            <a:endParaRPr lang="en-US"/>
          </a:p>
        </p:txBody>
      </p:sp>
      <p:sp>
        <p:nvSpPr>
          <p:cNvPr id="5" name="Footer Placeholder 4">
            <a:extLst>
              <a:ext uri="{FF2B5EF4-FFF2-40B4-BE49-F238E27FC236}">
                <a16:creationId xmlns:a16="http://schemas.microsoft.com/office/drawing/2014/main" id="{1353DF39-0F20-4D78-9EDE-783AC2EB59AD}"/>
              </a:ext>
            </a:extLst>
          </p:cNvPr>
          <p:cNvSpPr>
            <a:spLocks noGrp="1"/>
          </p:cNvSpPr>
          <p:nvPr>
            <p:ph type="ftr" sz="quarter" idx="11"/>
          </p:nvPr>
        </p:nvSpPr>
        <p:spPr/>
        <p:txBody>
          <a:bodyPr/>
          <a:lstStyle/>
          <a:p>
            <a:r>
              <a:rPr lang="en-US"/>
              <a:t> Council for Outbreak Response: Healthcare-Associated Infections &amp; Antibiotic-Resistant Pathogens   </a:t>
            </a:r>
          </a:p>
        </p:txBody>
      </p:sp>
      <p:sp>
        <p:nvSpPr>
          <p:cNvPr id="6" name="Slide Number Placeholder 5">
            <a:extLst>
              <a:ext uri="{FF2B5EF4-FFF2-40B4-BE49-F238E27FC236}">
                <a16:creationId xmlns:a16="http://schemas.microsoft.com/office/drawing/2014/main" id="{59659B01-1E2C-4FE7-B8EC-FD2088D06542}"/>
              </a:ext>
            </a:extLst>
          </p:cNvPr>
          <p:cNvSpPr>
            <a:spLocks noGrp="1"/>
          </p:cNvSpPr>
          <p:nvPr>
            <p:ph type="sldNum" sz="quarter" idx="12"/>
          </p:nvPr>
        </p:nvSpPr>
        <p:spPr/>
        <p:txBody>
          <a:bodyPr/>
          <a:lstStyle/>
          <a:p>
            <a:fld id="{34FE3959-A524-4B31-AC60-B064D302459A}" type="slidenum">
              <a:rPr lang="en-US" smtClean="0"/>
              <a:t>‹#›</a:t>
            </a:fld>
            <a:endParaRPr lang="en-US"/>
          </a:p>
        </p:txBody>
      </p:sp>
    </p:spTree>
    <p:extLst>
      <p:ext uri="{BB962C8B-B14F-4D97-AF65-F5344CB8AC3E}">
        <p14:creationId xmlns:p14="http://schemas.microsoft.com/office/powerpoint/2010/main" val="40339606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07E3606-F53D-4D8F-9147-06C6054B621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1C778D7-784F-402F-BE16-CB2543256EE6}"/>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D886A1-7427-4B0D-B43A-7BD3EF449D60}"/>
              </a:ext>
            </a:extLst>
          </p:cNvPr>
          <p:cNvSpPr>
            <a:spLocks noGrp="1"/>
          </p:cNvSpPr>
          <p:nvPr>
            <p:ph type="dt" sz="half" idx="10"/>
          </p:nvPr>
        </p:nvSpPr>
        <p:spPr/>
        <p:txBody>
          <a:bodyPr/>
          <a:lstStyle/>
          <a:p>
            <a:fld id="{8F3192FA-50DF-4989-A360-442AB4B61BA6}" type="datetime1">
              <a:rPr lang="en-US" smtClean="0"/>
              <a:t>4/25/2019</a:t>
            </a:fld>
            <a:endParaRPr lang="en-US"/>
          </a:p>
        </p:txBody>
      </p:sp>
      <p:sp>
        <p:nvSpPr>
          <p:cNvPr id="5" name="Footer Placeholder 4">
            <a:extLst>
              <a:ext uri="{FF2B5EF4-FFF2-40B4-BE49-F238E27FC236}">
                <a16:creationId xmlns:a16="http://schemas.microsoft.com/office/drawing/2014/main" id="{49588D3B-DB14-4FF9-A288-4F0080D3BD52}"/>
              </a:ext>
            </a:extLst>
          </p:cNvPr>
          <p:cNvSpPr>
            <a:spLocks noGrp="1"/>
          </p:cNvSpPr>
          <p:nvPr>
            <p:ph type="ftr" sz="quarter" idx="11"/>
          </p:nvPr>
        </p:nvSpPr>
        <p:spPr/>
        <p:txBody>
          <a:bodyPr/>
          <a:lstStyle/>
          <a:p>
            <a:r>
              <a:rPr lang="en-US"/>
              <a:t> Council for Outbreak Response: Healthcare-Associated Infections &amp; Antibiotic-Resistant Pathogens   </a:t>
            </a:r>
          </a:p>
        </p:txBody>
      </p:sp>
      <p:sp>
        <p:nvSpPr>
          <p:cNvPr id="6" name="Slide Number Placeholder 5">
            <a:extLst>
              <a:ext uri="{FF2B5EF4-FFF2-40B4-BE49-F238E27FC236}">
                <a16:creationId xmlns:a16="http://schemas.microsoft.com/office/drawing/2014/main" id="{ADD0CC44-A0D6-4F26-8CC5-EC3E14074F26}"/>
              </a:ext>
            </a:extLst>
          </p:cNvPr>
          <p:cNvSpPr>
            <a:spLocks noGrp="1"/>
          </p:cNvSpPr>
          <p:nvPr>
            <p:ph type="sldNum" sz="quarter" idx="12"/>
          </p:nvPr>
        </p:nvSpPr>
        <p:spPr/>
        <p:txBody>
          <a:bodyPr/>
          <a:lstStyle/>
          <a:p>
            <a:fld id="{34FE3959-A524-4B31-AC60-B064D302459A}" type="slidenum">
              <a:rPr lang="en-US" smtClean="0"/>
              <a:t>‹#›</a:t>
            </a:fld>
            <a:endParaRPr lang="en-US"/>
          </a:p>
        </p:txBody>
      </p:sp>
    </p:spTree>
    <p:extLst>
      <p:ext uri="{BB962C8B-B14F-4D97-AF65-F5344CB8AC3E}">
        <p14:creationId xmlns:p14="http://schemas.microsoft.com/office/powerpoint/2010/main" val="1175377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6E11158-0AB2-4A65-82A9-1F197984EE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5F9F65C-0086-40BA-AD50-60BBB084CD5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D29900-E7A6-4066-8500-C0AD9E1A23F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D8E6B79-437A-4654-A9BD-57E9A17BD8C6}" type="datetime1">
              <a:rPr lang="en-US" smtClean="0"/>
              <a:t>4/25/2019</a:t>
            </a:fld>
            <a:endParaRPr lang="en-US"/>
          </a:p>
        </p:txBody>
      </p:sp>
      <p:sp>
        <p:nvSpPr>
          <p:cNvPr id="5" name="Footer Placeholder 4">
            <a:extLst>
              <a:ext uri="{FF2B5EF4-FFF2-40B4-BE49-F238E27FC236}">
                <a16:creationId xmlns:a16="http://schemas.microsoft.com/office/drawing/2014/main" id="{D959A097-8C5F-4EF6-BD3F-54B3A2DBA58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 Council for Outbreak Response: Healthcare-Associated Infections &amp; Antibiotic-Resistant Pathogens   </a:t>
            </a:r>
          </a:p>
        </p:txBody>
      </p:sp>
      <p:sp>
        <p:nvSpPr>
          <p:cNvPr id="6" name="Slide Number Placeholder 5">
            <a:extLst>
              <a:ext uri="{FF2B5EF4-FFF2-40B4-BE49-F238E27FC236}">
                <a16:creationId xmlns:a16="http://schemas.microsoft.com/office/drawing/2014/main" id="{328C7775-4ACD-4FD7-B8C6-A3ED1E8B43B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FE3959-A524-4B31-AC60-B064D302459A}" type="slidenum">
              <a:rPr lang="en-US" smtClean="0"/>
              <a:t>‹#›</a:t>
            </a:fld>
            <a:endParaRPr lang="en-US"/>
          </a:p>
        </p:txBody>
      </p:sp>
    </p:spTree>
    <p:extLst>
      <p:ext uri="{BB962C8B-B14F-4D97-AF65-F5344CB8AC3E}">
        <p14:creationId xmlns:p14="http://schemas.microsoft.com/office/powerpoint/2010/main" val="13662252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hyperlink" Target="http://www.nphic.org/Content/Conferences/2013/NCHCMM/Presentations/Brinsley-RainischKristin.pdf"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hyperlink" Target="https://www.latimes.com/local/california/la-me-ln-hepatitis-la-clinic-20190226-story.html" TargetMode="External"/><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hyperlink" Target="https://www.scientificamerican.com/article/how-hospitals-nursing-homes-keep-lethal-superbug-outbreaks-secret/"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s://www.uofmhealth.org/michigan-model-medical-malpractice-and-patient-safety-umhs"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jpeg"/><Relationship Id="rId7" Type="http://schemas.openxmlformats.org/officeDocument/2006/relationships/diagramColors" Target="../diagrams/colors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3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hyperlink" Target="http://www.corha.org/"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3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4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98275F16-B47D-4A27-B79C-A089CC35E984}"/>
              </a:ext>
            </a:extLst>
          </p:cNvPr>
          <p:cNvSpPr>
            <a:spLocks noGrp="1"/>
          </p:cNvSpPr>
          <p:nvPr>
            <p:ph type="subTitle" idx="1"/>
          </p:nvPr>
        </p:nvSpPr>
        <p:spPr>
          <a:xfrm>
            <a:off x="5187257" y="3222868"/>
            <a:ext cx="6887203" cy="2100507"/>
          </a:xfrm>
        </p:spPr>
        <p:txBody>
          <a:bodyPr vert="horz" lIns="91440" tIns="45720" rIns="91440" bIns="45720" rtlCol="0" anchor="t">
            <a:noAutofit/>
          </a:bodyPr>
          <a:lstStyle/>
          <a:p>
            <a:pPr algn="l">
              <a:lnSpc>
                <a:spcPct val="110000"/>
              </a:lnSpc>
              <a:spcBef>
                <a:spcPts val="0"/>
              </a:spcBef>
            </a:pPr>
            <a:r>
              <a:rPr lang="en-US" sz="1600" b="1" dirty="0">
                <a:solidFill>
                  <a:schemeClr val="tx2">
                    <a:lumMod val="75000"/>
                  </a:schemeClr>
                </a:solidFill>
              </a:rPr>
              <a:t>Marion A. </a:t>
            </a:r>
            <a:r>
              <a:rPr lang="en-US" sz="1600" b="1" dirty="0" err="1">
                <a:solidFill>
                  <a:schemeClr val="tx2">
                    <a:lumMod val="75000"/>
                  </a:schemeClr>
                </a:solidFill>
              </a:rPr>
              <a:t>Kainer</a:t>
            </a:r>
            <a:r>
              <a:rPr lang="en-US" sz="1600" b="1" dirty="0">
                <a:solidFill>
                  <a:schemeClr val="tx2">
                    <a:lumMod val="75000"/>
                  </a:schemeClr>
                </a:solidFill>
              </a:rPr>
              <a:t>, MD, MPH| </a:t>
            </a:r>
            <a:r>
              <a:rPr lang="en-US" sz="1600" dirty="0">
                <a:solidFill>
                  <a:schemeClr val="tx2">
                    <a:lumMod val="75000"/>
                  </a:schemeClr>
                </a:solidFill>
              </a:rPr>
              <a:t>Tennessee Department of Health; CORHA Governance Committee Member</a:t>
            </a:r>
            <a:endParaRPr lang="en-US" sz="1600" dirty="0">
              <a:solidFill>
                <a:schemeClr val="tx2">
                  <a:lumMod val="75000"/>
                </a:schemeClr>
              </a:solidFill>
              <a:cs typeface="Calibri" panose="020F0502020204030204"/>
            </a:endParaRPr>
          </a:p>
          <a:p>
            <a:pPr algn="l">
              <a:lnSpc>
                <a:spcPct val="110000"/>
              </a:lnSpc>
              <a:spcBef>
                <a:spcPts val="0"/>
              </a:spcBef>
            </a:pPr>
            <a:r>
              <a:rPr lang="en-US" sz="1600" b="1" dirty="0">
                <a:solidFill>
                  <a:schemeClr val="tx2">
                    <a:lumMod val="75000"/>
                  </a:schemeClr>
                </a:solidFill>
              </a:rPr>
              <a:t>Maureen R. Tierney, MD, MSc| </a:t>
            </a:r>
            <a:r>
              <a:rPr lang="en-US" sz="1600" dirty="0">
                <a:solidFill>
                  <a:schemeClr val="tx2">
                    <a:lumMod val="75000"/>
                  </a:schemeClr>
                </a:solidFill>
              </a:rPr>
              <a:t>Nebraska DHHS, Division of Public Health; CORHA Policy Workgroup Co-Chair</a:t>
            </a:r>
            <a:endParaRPr lang="en-US" sz="1600" dirty="0">
              <a:solidFill>
                <a:schemeClr val="tx2">
                  <a:lumMod val="75000"/>
                </a:schemeClr>
              </a:solidFill>
              <a:cs typeface="Calibri"/>
            </a:endParaRPr>
          </a:p>
          <a:p>
            <a:pPr algn="l">
              <a:lnSpc>
                <a:spcPct val="110000"/>
              </a:lnSpc>
              <a:spcBef>
                <a:spcPts val="0"/>
              </a:spcBef>
            </a:pPr>
            <a:r>
              <a:rPr lang="en-US" sz="1600" b="1" dirty="0">
                <a:solidFill>
                  <a:schemeClr val="tx2">
                    <a:lumMod val="75000"/>
                  </a:schemeClr>
                </a:solidFill>
              </a:rPr>
              <a:t>Joseph F. </a:t>
            </a:r>
            <a:r>
              <a:rPr lang="en-US" sz="1600" b="1" dirty="0" err="1">
                <a:solidFill>
                  <a:schemeClr val="tx2">
                    <a:lumMod val="75000"/>
                  </a:schemeClr>
                </a:solidFill>
              </a:rPr>
              <a:t>Perz</a:t>
            </a:r>
            <a:r>
              <a:rPr lang="en-US" sz="1600" b="1" dirty="0">
                <a:solidFill>
                  <a:schemeClr val="tx2">
                    <a:lumMod val="75000"/>
                  </a:schemeClr>
                </a:solidFill>
              </a:rPr>
              <a:t>, DrPH, MA| </a:t>
            </a:r>
            <a:r>
              <a:rPr lang="en-US" sz="1600" dirty="0">
                <a:solidFill>
                  <a:schemeClr val="tx2">
                    <a:lumMod val="75000"/>
                  </a:schemeClr>
                </a:solidFill>
              </a:rPr>
              <a:t>CDC, Division Healthcare Quality Promotion, CORHA Governance Committee Member</a:t>
            </a:r>
            <a:endParaRPr lang="en-US" sz="1600" dirty="0">
              <a:solidFill>
                <a:schemeClr val="tx2">
                  <a:lumMod val="75000"/>
                </a:schemeClr>
              </a:solidFill>
              <a:cs typeface="Calibri"/>
            </a:endParaRPr>
          </a:p>
          <a:p>
            <a:pPr algn="l">
              <a:lnSpc>
                <a:spcPct val="110000"/>
              </a:lnSpc>
              <a:spcBef>
                <a:spcPts val="0"/>
              </a:spcBef>
            </a:pPr>
            <a:endParaRPr lang="en-US" sz="1700" dirty="0">
              <a:cs typeface="Calibri"/>
            </a:endParaRPr>
          </a:p>
          <a:p>
            <a:pPr>
              <a:lnSpc>
                <a:spcPct val="110000"/>
              </a:lnSpc>
              <a:spcBef>
                <a:spcPts val="0"/>
              </a:spcBef>
            </a:pPr>
            <a:endParaRPr lang="en-US" sz="1700" dirty="0">
              <a:cs typeface="Calibri"/>
            </a:endParaRPr>
          </a:p>
          <a:p>
            <a:endParaRPr lang="en-US" dirty="0"/>
          </a:p>
        </p:txBody>
      </p:sp>
      <p:sp>
        <p:nvSpPr>
          <p:cNvPr id="10" name="TextBox 9">
            <a:extLst>
              <a:ext uri="{FF2B5EF4-FFF2-40B4-BE49-F238E27FC236}">
                <a16:creationId xmlns:a16="http://schemas.microsoft.com/office/drawing/2014/main" id="{2D21A333-3906-443F-A2CA-2FA52337A2B4}"/>
              </a:ext>
            </a:extLst>
          </p:cNvPr>
          <p:cNvSpPr txBox="1"/>
          <p:nvPr/>
        </p:nvSpPr>
        <p:spPr>
          <a:xfrm>
            <a:off x="7073930" y="5352110"/>
            <a:ext cx="27432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solidFill>
                  <a:schemeClr val="tx2">
                    <a:lumMod val="75000"/>
                  </a:schemeClr>
                </a:solidFill>
                <a:cs typeface="Segoe UI"/>
              </a:rPr>
              <a:t>Spring SHEA Meeting​</a:t>
            </a:r>
          </a:p>
          <a:p>
            <a:pPr algn="ctr"/>
            <a:r>
              <a:rPr lang="en-US" dirty="0">
                <a:solidFill>
                  <a:schemeClr val="tx2">
                    <a:lumMod val="75000"/>
                  </a:schemeClr>
                </a:solidFill>
                <a:cs typeface="Segoe UI"/>
              </a:rPr>
              <a:t>April 24, 2019</a:t>
            </a:r>
          </a:p>
        </p:txBody>
      </p:sp>
      <p:sp>
        <p:nvSpPr>
          <p:cNvPr id="11" name="TextBox 10">
            <a:extLst>
              <a:ext uri="{FF2B5EF4-FFF2-40B4-BE49-F238E27FC236}">
                <a16:creationId xmlns:a16="http://schemas.microsoft.com/office/drawing/2014/main" id="{F1A27934-E52E-44E4-B280-23ABEEDD0E22}"/>
              </a:ext>
            </a:extLst>
          </p:cNvPr>
          <p:cNvSpPr txBox="1"/>
          <p:nvPr/>
        </p:nvSpPr>
        <p:spPr>
          <a:xfrm>
            <a:off x="3923607" y="1168505"/>
            <a:ext cx="8238351"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000" b="1" dirty="0">
                <a:solidFill>
                  <a:schemeClr val="tx2">
                    <a:lumMod val="75000"/>
                  </a:schemeClr>
                </a:solidFill>
              </a:rPr>
              <a:t>How CORHA is Developing Standards on Notification and Disclosure of Clusters and Outbreaks</a:t>
            </a:r>
            <a:endParaRPr lang="en-US" sz="4000" dirty="0">
              <a:solidFill>
                <a:schemeClr val="tx2">
                  <a:lumMod val="75000"/>
                </a:schemeClr>
              </a:solidFill>
              <a:cs typeface="Calibri"/>
            </a:endParaRPr>
          </a:p>
        </p:txBody>
      </p:sp>
      <p:pic>
        <p:nvPicPr>
          <p:cNvPr id="12" name="Picture 12">
            <a:extLst>
              <a:ext uri="{FF2B5EF4-FFF2-40B4-BE49-F238E27FC236}">
                <a16:creationId xmlns:a16="http://schemas.microsoft.com/office/drawing/2014/main" id="{4FC9BBFB-A0BB-436F-8E7E-576CB5DF030D}"/>
              </a:ext>
            </a:extLst>
          </p:cNvPr>
          <p:cNvPicPr>
            <a:picLocks noChangeAspect="1"/>
          </p:cNvPicPr>
          <p:nvPr/>
        </p:nvPicPr>
        <p:blipFill>
          <a:blip r:embed="rId3"/>
          <a:stretch>
            <a:fillRect/>
          </a:stretch>
        </p:blipFill>
        <p:spPr>
          <a:xfrm>
            <a:off x="-215011" y="2271167"/>
            <a:ext cx="4737135" cy="4586833"/>
          </a:xfrm>
          <a:prstGeom prst="rect">
            <a:avLst/>
          </a:prstGeom>
        </p:spPr>
      </p:pic>
      <p:pic>
        <p:nvPicPr>
          <p:cNvPr id="4" name="Picture 4">
            <a:extLst>
              <a:ext uri="{FF2B5EF4-FFF2-40B4-BE49-F238E27FC236}">
                <a16:creationId xmlns:a16="http://schemas.microsoft.com/office/drawing/2014/main" id="{BBB66CE6-CCFB-446F-939B-5970E653EE48}"/>
              </a:ext>
            </a:extLst>
          </p:cNvPr>
          <p:cNvPicPr>
            <a:picLocks noChangeAspect="1"/>
          </p:cNvPicPr>
          <p:nvPr/>
        </p:nvPicPr>
        <p:blipFill>
          <a:blip r:embed="rId4"/>
          <a:stretch>
            <a:fillRect/>
          </a:stretch>
        </p:blipFill>
        <p:spPr>
          <a:xfrm>
            <a:off x="408917" y="165436"/>
            <a:ext cx="3920151" cy="974334"/>
          </a:xfrm>
          <a:prstGeom prst="rect">
            <a:avLst/>
          </a:prstGeom>
        </p:spPr>
      </p:pic>
      <p:sp>
        <p:nvSpPr>
          <p:cNvPr id="13" name="TextBox 12">
            <a:extLst>
              <a:ext uri="{FF2B5EF4-FFF2-40B4-BE49-F238E27FC236}">
                <a16:creationId xmlns:a16="http://schemas.microsoft.com/office/drawing/2014/main" id="{95E744C5-EFFB-4CD5-92D3-8747127AD0C8}"/>
              </a:ext>
            </a:extLst>
          </p:cNvPr>
          <p:cNvSpPr txBox="1"/>
          <p:nvPr/>
        </p:nvSpPr>
        <p:spPr>
          <a:xfrm>
            <a:off x="4399984" y="325925"/>
            <a:ext cx="5504506"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rgbClr val="3296D2"/>
                </a:solidFill>
              </a:rPr>
              <a:t>C</a:t>
            </a:r>
            <a:r>
              <a:rPr lang="en-US">
                <a:solidFill>
                  <a:srgbClr val="1D2F40"/>
                </a:solidFill>
              </a:rPr>
              <a:t>ouncil for </a:t>
            </a:r>
            <a:r>
              <a:rPr lang="en-US">
                <a:solidFill>
                  <a:srgbClr val="3296D2"/>
                </a:solidFill>
              </a:rPr>
              <a:t>O</a:t>
            </a:r>
            <a:r>
              <a:rPr lang="en-US">
                <a:solidFill>
                  <a:srgbClr val="1D2F40"/>
                </a:solidFill>
              </a:rPr>
              <a:t>utbreak</a:t>
            </a:r>
            <a:r>
              <a:rPr lang="en-US">
                <a:solidFill>
                  <a:srgbClr val="3296D2"/>
                </a:solidFill>
              </a:rPr>
              <a:t> R</a:t>
            </a:r>
            <a:r>
              <a:rPr lang="en-US">
                <a:solidFill>
                  <a:srgbClr val="1D2F40"/>
                </a:solidFill>
              </a:rPr>
              <a:t>esponse: </a:t>
            </a:r>
            <a:r>
              <a:rPr lang="en-US">
                <a:solidFill>
                  <a:srgbClr val="3296D2"/>
                </a:solidFill>
              </a:rPr>
              <a:t>H</a:t>
            </a:r>
            <a:r>
              <a:rPr lang="en-US">
                <a:solidFill>
                  <a:srgbClr val="1D2F40"/>
                </a:solidFill>
              </a:rPr>
              <a:t>ealthcare-Associated Infections </a:t>
            </a:r>
            <a:r>
              <a:rPr lang="en-US">
                <a:solidFill>
                  <a:srgbClr val="3296D2"/>
                </a:solidFill>
              </a:rPr>
              <a:t>A</a:t>
            </a:r>
            <a:r>
              <a:rPr lang="en-US">
                <a:solidFill>
                  <a:srgbClr val="1D2F40"/>
                </a:solidFill>
              </a:rPr>
              <a:t>ntimicrobial-Resistant Pathogens</a:t>
            </a:r>
            <a:endParaRPr lang="en-US">
              <a:solidFill>
                <a:srgbClr val="1D2F40"/>
              </a:solidFill>
              <a:cs typeface="Calibri"/>
            </a:endParaRPr>
          </a:p>
        </p:txBody>
      </p:sp>
    </p:spTree>
    <p:extLst>
      <p:ext uri="{BB962C8B-B14F-4D97-AF65-F5344CB8AC3E}">
        <p14:creationId xmlns:p14="http://schemas.microsoft.com/office/powerpoint/2010/main" val="8077748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7700" y="174625"/>
            <a:ext cx="10515600" cy="1325563"/>
          </a:xfrm>
        </p:spPr>
        <p:txBody>
          <a:bodyPr/>
          <a:lstStyle/>
          <a:p>
            <a:r>
              <a:rPr lang="en-US" b="1" dirty="0">
                <a:solidFill>
                  <a:srgbClr val="3296D2"/>
                </a:solidFill>
              </a:rPr>
              <a:t>Why Discuss This Now?</a:t>
            </a:r>
            <a:endParaRPr lang="en-US" dirty="0"/>
          </a:p>
        </p:txBody>
      </p:sp>
      <p:sp>
        <p:nvSpPr>
          <p:cNvPr id="3" name="Content Placeholder 2"/>
          <p:cNvSpPr>
            <a:spLocks noGrp="1"/>
          </p:cNvSpPr>
          <p:nvPr>
            <p:ph idx="1"/>
          </p:nvPr>
        </p:nvSpPr>
        <p:spPr>
          <a:xfrm>
            <a:off x="161027" y="1356609"/>
            <a:ext cx="5348566" cy="5326765"/>
          </a:xfrm>
        </p:spPr>
        <p:txBody>
          <a:bodyPr vert="horz" lIns="91440" tIns="45720" rIns="91440" bIns="45720" rtlCol="0" anchor="t">
            <a:normAutofit/>
          </a:bodyPr>
          <a:lstStyle/>
          <a:p>
            <a:r>
              <a:rPr lang="en-US" dirty="0">
                <a:cs typeface="Calibri"/>
              </a:rPr>
              <a:t>Increasing pushes for transparency and disclosure</a:t>
            </a:r>
            <a:endParaRPr lang="en-US" dirty="0"/>
          </a:p>
          <a:p>
            <a:pPr lvl="1">
              <a:buNone/>
            </a:pPr>
            <a:r>
              <a:rPr lang="en-US" sz="1600" i="1" dirty="0" err="1">
                <a:cs typeface="Calibri"/>
              </a:rPr>
              <a:t>NYTimes</a:t>
            </a:r>
            <a:r>
              <a:rPr lang="en-US" sz="1600" i="1" dirty="0">
                <a:cs typeface="Calibri"/>
              </a:rPr>
              <a:t> </a:t>
            </a:r>
            <a:r>
              <a:rPr lang="en-US" sz="1600" dirty="0">
                <a:cs typeface="Calibri"/>
              </a:rPr>
              <a:t>article April 8, 2019</a:t>
            </a:r>
            <a:endParaRPr lang="en-US" sz="1600" i="1" dirty="0">
              <a:cs typeface="Calibri"/>
            </a:endParaRPr>
          </a:p>
          <a:p>
            <a:pPr lvl="1">
              <a:buNone/>
            </a:pPr>
            <a:r>
              <a:rPr lang="en-US" sz="1600" i="1" dirty="0">
                <a:cs typeface="Calibri"/>
              </a:rPr>
              <a:t>Reuters </a:t>
            </a:r>
            <a:r>
              <a:rPr lang="en-US" sz="1600" dirty="0">
                <a:cs typeface="Calibri"/>
              </a:rPr>
              <a:t>article, December 22, 2016</a:t>
            </a:r>
          </a:p>
          <a:p>
            <a:r>
              <a:rPr lang="en-US" dirty="0">
                <a:cs typeface="Calibri"/>
              </a:rPr>
              <a:t>PH, ID and Epi Communities have been working on this complicated issue</a:t>
            </a:r>
          </a:p>
          <a:p>
            <a:r>
              <a:rPr lang="en-US" dirty="0" smtClean="0"/>
              <a:t>CORHA </a:t>
            </a:r>
            <a:r>
              <a:rPr lang="en-US" dirty="0"/>
              <a:t>working on developing guidance for communicating on outbreaks with consistency based on principles transparency, right to know, avoidance of harm </a:t>
            </a:r>
          </a:p>
          <a:p>
            <a:pPr>
              <a:buNone/>
            </a:pPr>
            <a:endParaRPr lang="en-US" dirty="0">
              <a:solidFill>
                <a:srgbClr val="FF0000"/>
              </a:solidFill>
              <a:cs typeface="Calibri"/>
            </a:endParaRPr>
          </a:p>
          <a:p>
            <a:pPr>
              <a:buNone/>
            </a:pPr>
            <a:endParaRPr lang="en-US" dirty="0">
              <a:solidFill>
                <a:srgbClr val="FF0000"/>
              </a:solidFill>
              <a:cs typeface="Calibri"/>
            </a:endParaRPr>
          </a:p>
          <a:p>
            <a:pPr>
              <a:buNone/>
            </a:pPr>
            <a:endParaRPr lang="en-US" i="1" dirty="0">
              <a:solidFill>
                <a:srgbClr val="FF0000"/>
              </a:solidFill>
              <a:cs typeface="Calibri"/>
            </a:endParaRPr>
          </a:p>
          <a:p>
            <a:pPr>
              <a:buNone/>
            </a:pPr>
            <a:endParaRPr lang="en-US" sz="3600" i="1" dirty="0">
              <a:solidFill>
                <a:srgbClr val="FF0000"/>
              </a:solidFill>
              <a:cs typeface="Calibri"/>
            </a:endParaRPr>
          </a:p>
          <a:p>
            <a:pPr>
              <a:buNone/>
            </a:pPr>
            <a:endParaRPr lang="en-US" dirty="0">
              <a:cs typeface="Calibri"/>
            </a:endParaRPr>
          </a:p>
          <a:p>
            <a:pPr>
              <a:buNone/>
            </a:pPr>
            <a:endParaRPr lang="en-US" i="1" dirty="0">
              <a:solidFill>
                <a:srgbClr val="000000"/>
              </a:solidFill>
              <a:cs typeface="Calibri"/>
            </a:endParaRPr>
          </a:p>
          <a:p>
            <a:pPr>
              <a:buNone/>
            </a:pPr>
            <a:endParaRPr lang="en-US" sz="3600" i="1" dirty="0">
              <a:solidFill>
                <a:srgbClr val="FF0000"/>
              </a:solidFill>
              <a:cs typeface="Calibri"/>
            </a:endParaRPr>
          </a:p>
          <a:p>
            <a:pPr>
              <a:buNone/>
            </a:pPr>
            <a:endParaRPr lang="en-US" sz="3600" dirty="0">
              <a:solidFill>
                <a:srgbClr val="000000"/>
              </a:solidFill>
              <a:cs typeface="Calibri"/>
            </a:endParaRPr>
          </a:p>
          <a:p>
            <a:pPr>
              <a:buNone/>
            </a:pPr>
            <a:endParaRPr lang="en-US" sz="3600" dirty="0">
              <a:solidFill>
                <a:srgbClr val="000000"/>
              </a:solidFill>
              <a:cs typeface="Calibri"/>
            </a:endParaRPr>
          </a:p>
          <a:p>
            <a:pPr marL="0" indent="0">
              <a:buNone/>
            </a:pPr>
            <a:endParaRPr lang="en-US" sz="3600" dirty="0">
              <a:solidFill>
                <a:srgbClr val="C00000"/>
              </a:solidFill>
              <a:cs typeface="Calibri"/>
            </a:endParaRPr>
          </a:p>
        </p:txBody>
      </p:sp>
      <p:pic>
        <p:nvPicPr>
          <p:cNvPr id="4" name="Picture 3">
            <a:extLst>
              <a:ext uri="{FF2B5EF4-FFF2-40B4-BE49-F238E27FC236}">
                <a16:creationId xmlns:a16="http://schemas.microsoft.com/office/drawing/2014/main" id="{34A8E0AC-6032-4FBF-BA74-D6038DDF0348}"/>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0806144" y="5462140"/>
            <a:ext cx="1224830" cy="1224830"/>
          </a:xfrm>
          <a:prstGeom prst="rect">
            <a:avLst/>
          </a:prstGeom>
        </p:spPr>
      </p:pic>
      <p:pic>
        <p:nvPicPr>
          <p:cNvPr id="7" name="Picture 7" descr="A screenshot of a cell phone&#10;&#10;Description generated with very high confidence">
            <a:extLst>
              <a:ext uri="{FF2B5EF4-FFF2-40B4-BE49-F238E27FC236}">
                <a16:creationId xmlns:a16="http://schemas.microsoft.com/office/drawing/2014/main" id="{7387BC1F-F759-4E29-9600-006D2FD1C978}"/>
              </a:ext>
            </a:extLst>
          </p:cNvPr>
          <p:cNvPicPr>
            <a:picLocks noChangeAspect="1"/>
          </p:cNvPicPr>
          <p:nvPr/>
        </p:nvPicPr>
        <p:blipFill>
          <a:blip r:embed="rId3"/>
          <a:stretch>
            <a:fillRect/>
          </a:stretch>
        </p:blipFill>
        <p:spPr>
          <a:xfrm>
            <a:off x="6203578" y="356257"/>
            <a:ext cx="3594847" cy="3467284"/>
          </a:xfrm>
          <a:prstGeom prst="rect">
            <a:avLst/>
          </a:prstGeom>
        </p:spPr>
      </p:pic>
      <p:pic>
        <p:nvPicPr>
          <p:cNvPr id="5" name="Picture 5" descr="A screenshot of a cell phone&#10;&#10;Description generated with very high confidence">
            <a:extLst>
              <a:ext uri="{FF2B5EF4-FFF2-40B4-BE49-F238E27FC236}">
                <a16:creationId xmlns:a16="http://schemas.microsoft.com/office/drawing/2014/main" id="{7898F3C5-4E68-4A54-BDBC-78F0DF7DA46B}"/>
              </a:ext>
            </a:extLst>
          </p:cNvPr>
          <p:cNvPicPr>
            <a:picLocks noChangeAspect="1"/>
          </p:cNvPicPr>
          <p:nvPr/>
        </p:nvPicPr>
        <p:blipFill>
          <a:blip r:embed="rId4"/>
          <a:stretch>
            <a:fillRect/>
          </a:stretch>
        </p:blipFill>
        <p:spPr>
          <a:xfrm>
            <a:off x="5457578" y="4005173"/>
            <a:ext cx="5348566" cy="2203286"/>
          </a:xfrm>
          <a:prstGeom prst="rect">
            <a:avLst/>
          </a:prstGeom>
        </p:spPr>
      </p:pic>
    </p:spTree>
    <p:extLst>
      <p:ext uri="{BB962C8B-B14F-4D97-AF65-F5344CB8AC3E}">
        <p14:creationId xmlns:p14="http://schemas.microsoft.com/office/powerpoint/2010/main" val="16396122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3296D2"/>
                </a:solidFill>
              </a:rPr>
              <a:t>Background</a:t>
            </a:r>
            <a:endParaRPr lang="en-US" dirty="0"/>
          </a:p>
        </p:txBody>
      </p:sp>
      <p:sp>
        <p:nvSpPr>
          <p:cNvPr id="3" name="Content Placeholder 2"/>
          <p:cNvSpPr>
            <a:spLocks noGrp="1"/>
          </p:cNvSpPr>
          <p:nvPr>
            <p:ph idx="1"/>
          </p:nvPr>
        </p:nvSpPr>
        <p:spPr>
          <a:xfrm>
            <a:off x="838201" y="1589898"/>
            <a:ext cx="6327097" cy="4351338"/>
          </a:xfrm>
        </p:spPr>
        <p:txBody>
          <a:bodyPr vert="horz" lIns="91440" tIns="45720" rIns="91440" bIns="45720" rtlCol="0" anchor="t">
            <a:normAutofit fontScale="85000" lnSpcReduction="20000"/>
          </a:bodyPr>
          <a:lstStyle/>
          <a:p>
            <a:pPr>
              <a:spcAft>
                <a:spcPts val="600"/>
              </a:spcAft>
            </a:pPr>
            <a:r>
              <a:rPr lang="en-US" sz="3600" dirty="0">
                <a:cs typeface="Calibri"/>
              </a:rPr>
              <a:t>Outbreaks of infections are a regular occurrence within healthcare facilities </a:t>
            </a:r>
            <a:endParaRPr lang="en-US" dirty="0"/>
          </a:p>
          <a:p>
            <a:pPr>
              <a:spcAft>
                <a:spcPts val="600"/>
              </a:spcAft>
            </a:pPr>
            <a:r>
              <a:rPr lang="en-US" sz="3600" dirty="0">
                <a:cs typeface="Calibri"/>
              </a:rPr>
              <a:t>We lack standards for HAI outbreak patient notification and public disclosure</a:t>
            </a:r>
          </a:p>
          <a:p>
            <a:pPr>
              <a:spcAft>
                <a:spcPts val="600"/>
              </a:spcAft>
            </a:pPr>
            <a:r>
              <a:rPr lang="en-US" sz="3600" dirty="0">
                <a:cs typeface="Calibri"/>
              </a:rPr>
              <a:t>Practices vary widely</a:t>
            </a:r>
          </a:p>
          <a:p>
            <a:r>
              <a:rPr lang="en-US" sz="3600" dirty="0">
                <a:cs typeface="Calibri"/>
              </a:rPr>
              <a:t>Public disclosure is uncommon and often incidental (e.g., stemming from large-scale patient notification or clinic closure)</a:t>
            </a:r>
          </a:p>
          <a:p>
            <a:pPr>
              <a:buNone/>
            </a:pPr>
            <a:endParaRPr lang="en-US" sz="3600" dirty="0">
              <a:cs typeface="Calibri"/>
            </a:endParaRPr>
          </a:p>
          <a:p>
            <a:pPr marL="0" indent="0">
              <a:buNone/>
            </a:pPr>
            <a:endParaRPr lang="en-US" sz="3600" dirty="0">
              <a:solidFill>
                <a:srgbClr val="C00000"/>
              </a:solidFill>
              <a:cs typeface="Calibri"/>
            </a:endParaRPr>
          </a:p>
        </p:txBody>
      </p:sp>
      <p:pic>
        <p:nvPicPr>
          <p:cNvPr id="4" name="Picture 3">
            <a:extLst>
              <a:ext uri="{FF2B5EF4-FFF2-40B4-BE49-F238E27FC236}">
                <a16:creationId xmlns:a16="http://schemas.microsoft.com/office/drawing/2014/main" id="{34A8E0AC-6032-4FBF-BA74-D6038DDF0348}"/>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0806144" y="5462140"/>
            <a:ext cx="1224830" cy="1224830"/>
          </a:xfrm>
          <a:prstGeom prst="rect">
            <a:avLst/>
          </a:prstGeom>
        </p:spPr>
      </p:pic>
      <p:pic>
        <p:nvPicPr>
          <p:cNvPr id="5" name="Picture 5" descr="A close up of a newspaper&#10;&#10;Description generated with high confidence">
            <a:extLst>
              <a:ext uri="{FF2B5EF4-FFF2-40B4-BE49-F238E27FC236}">
                <a16:creationId xmlns:a16="http://schemas.microsoft.com/office/drawing/2014/main" id="{1C6B9E5D-1D02-4B7B-B427-E4BD7E448ECF}"/>
              </a:ext>
            </a:extLst>
          </p:cNvPr>
          <p:cNvPicPr>
            <a:picLocks noChangeAspect="1"/>
          </p:cNvPicPr>
          <p:nvPr/>
        </p:nvPicPr>
        <p:blipFill rotWithShape="1">
          <a:blip r:embed="rId3"/>
          <a:srcRect t="6591" b="3808"/>
          <a:stretch/>
        </p:blipFill>
        <p:spPr>
          <a:xfrm>
            <a:off x="7315200" y="833549"/>
            <a:ext cx="4413955" cy="4348052"/>
          </a:xfrm>
          <a:prstGeom prst="rect">
            <a:avLst/>
          </a:prstGeom>
        </p:spPr>
      </p:pic>
    </p:spTree>
    <p:extLst>
      <p:ext uri="{BB962C8B-B14F-4D97-AF65-F5344CB8AC3E}">
        <p14:creationId xmlns:p14="http://schemas.microsoft.com/office/powerpoint/2010/main" val="1800272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73668"/>
          </a:xfrm>
        </p:spPr>
        <p:txBody>
          <a:bodyPr/>
          <a:lstStyle/>
          <a:p>
            <a:r>
              <a:rPr lang="en-US" b="1" dirty="0">
                <a:solidFill>
                  <a:srgbClr val="3296D2"/>
                </a:solidFill>
              </a:rPr>
              <a:t>Existing Platform – Bloodborne Pathogen Risks</a:t>
            </a:r>
            <a:endParaRPr lang="en-US" dirty="0"/>
          </a:p>
        </p:txBody>
      </p:sp>
      <p:pic>
        <p:nvPicPr>
          <p:cNvPr id="4" name="Picture 3">
            <a:extLst>
              <a:ext uri="{FF2B5EF4-FFF2-40B4-BE49-F238E27FC236}">
                <a16:creationId xmlns:a16="http://schemas.microsoft.com/office/drawing/2014/main" id="{34A8E0AC-6032-4FBF-BA74-D6038DDF0348}"/>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0806144" y="5462140"/>
            <a:ext cx="1224830" cy="1224830"/>
          </a:xfrm>
          <a:prstGeom prst="rect">
            <a:avLst/>
          </a:prstGeom>
        </p:spPr>
      </p:pic>
      <p:sp>
        <p:nvSpPr>
          <p:cNvPr id="6" name="Rectangle 5">
            <a:extLst>
              <a:ext uri="{FF2B5EF4-FFF2-40B4-BE49-F238E27FC236}">
                <a16:creationId xmlns:a16="http://schemas.microsoft.com/office/drawing/2014/main" id="{737F5192-BBEC-4198-AE0B-AF6D958A535A}"/>
              </a:ext>
            </a:extLst>
          </p:cNvPr>
          <p:cNvSpPr/>
          <p:nvPr/>
        </p:nvSpPr>
        <p:spPr>
          <a:xfrm>
            <a:off x="467485" y="1214868"/>
            <a:ext cx="4351854" cy="4465838"/>
          </a:xfrm>
          <a:prstGeom prst="rect">
            <a:avLst/>
          </a:prstGeom>
        </p:spPr>
        <p:txBody>
          <a:bodyPr wrap="square">
            <a:spAutoFit/>
          </a:bodyPr>
          <a:lstStyle/>
          <a:p>
            <a:pPr marL="228600" lvl="0" indent="-228600">
              <a:lnSpc>
                <a:spcPct val="90000"/>
              </a:lnSpc>
              <a:spcBef>
                <a:spcPts val="1000"/>
              </a:spcBef>
              <a:buFont typeface="Arial" panose="020B0604020202020204" pitchFamily="34" charset="0"/>
              <a:buChar char="•"/>
            </a:pPr>
            <a:r>
              <a:rPr lang="en-US" sz="2400" dirty="0">
                <a:solidFill>
                  <a:prstClr val="black"/>
                </a:solidFill>
              </a:rPr>
              <a:t>Established expectations for triggering patient notification in the context of both</a:t>
            </a:r>
          </a:p>
          <a:p>
            <a:pPr marL="800100" lvl="1" indent="-342900">
              <a:lnSpc>
                <a:spcPct val="90000"/>
              </a:lnSpc>
              <a:spcBef>
                <a:spcPts val="500"/>
              </a:spcBef>
              <a:buFont typeface="Wingdings" panose="05000000000000000000" pitchFamily="2" charset="2"/>
              <a:buChar char="§"/>
            </a:pPr>
            <a:r>
              <a:rPr lang="en-US" sz="2400" dirty="0">
                <a:solidFill>
                  <a:prstClr val="black"/>
                </a:solidFill>
              </a:rPr>
              <a:t>hepatitis outbreaks</a:t>
            </a:r>
          </a:p>
          <a:p>
            <a:pPr marL="800100" lvl="1" indent="-342900">
              <a:lnSpc>
                <a:spcPct val="90000"/>
              </a:lnSpc>
              <a:spcBef>
                <a:spcPts val="500"/>
              </a:spcBef>
              <a:buFont typeface="Wingdings" panose="05000000000000000000" pitchFamily="2" charset="2"/>
              <a:buChar char="§"/>
            </a:pPr>
            <a:r>
              <a:rPr lang="en-US" sz="2400" dirty="0">
                <a:solidFill>
                  <a:prstClr val="black"/>
                </a:solidFill>
              </a:rPr>
              <a:t>‘category A’ infections control breaches (e.g., syringe reuse)</a:t>
            </a:r>
          </a:p>
          <a:p>
            <a:pPr marL="228600" lvl="0" indent="-228600">
              <a:lnSpc>
                <a:spcPct val="90000"/>
              </a:lnSpc>
              <a:spcBef>
                <a:spcPts val="1000"/>
              </a:spcBef>
              <a:buFont typeface="Arial" panose="020B0604020202020204" pitchFamily="34" charset="0"/>
              <a:buChar char="•"/>
            </a:pPr>
            <a:r>
              <a:rPr lang="en-US" sz="2400" dirty="0">
                <a:solidFill>
                  <a:prstClr val="black"/>
                </a:solidFill>
              </a:rPr>
              <a:t>Recognizes patient’s right to know about exposure which might have altered their health status</a:t>
            </a:r>
          </a:p>
          <a:p>
            <a:pPr marL="228600" lvl="0" indent="-228600">
              <a:lnSpc>
                <a:spcPct val="90000"/>
              </a:lnSpc>
              <a:spcBef>
                <a:spcPts val="1000"/>
              </a:spcBef>
              <a:buFont typeface="Arial" panose="020B0604020202020204" pitchFamily="34" charset="0"/>
              <a:buChar char="•"/>
            </a:pPr>
            <a:r>
              <a:rPr lang="en-US" sz="2400" dirty="0">
                <a:solidFill>
                  <a:prstClr val="black"/>
                </a:solidFill>
              </a:rPr>
              <a:t>Guidance on how to execute </a:t>
            </a:r>
          </a:p>
        </p:txBody>
      </p:sp>
      <p:pic>
        <p:nvPicPr>
          <p:cNvPr id="8" name="Content Placeholder 7">
            <a:extLst>
              <a:ext uri="{FF2B5EF4-FFF2-40B4-BE49-F238E27FC236}">
                <a16:creationId xmlns:a16="http://schemas.microsoft.com/office/drawing/2014/main" id="{4B0AE335-82D0-444B-A7CD-74BD338493E1}"/>
              </a:ext>
            </a:extLst>
          </p:cNvPr>
          <p:cNvPicPr>
            <a:picLocks noGrp="1" noChangeAspect="1"/>
          </p:cNvPicPr>
          <p:nvPr>
            <p:ph idx="1"/>
          </p:nvPr>
        </p:nvPicPr>
        <p:blipFill>
          <a:blip r:embed="rId3"/>
          <a:stretch>
            <a:fillRect/>
          </a:stretch>
        </p:blipFill>
        <p:spPr>
          <a:xfrm>
            <a:off x="5054422" y="1214868"/>
            <a:ext cx="6287935" cy="4174550"/>
          </a:xfrm>
          <a:prstGeom prst="rect">
            <a:avLst/>
          </a:prstGeom>
        </p:spPr>
      </p:pic>
      <p:sp>
        <p:nvSpPr>
          <p:cNvPr id="9" name="Rectangle 8">
            <a:extLst>
              <a:ext uri="{FF2B5EF4-FFF2-40B4-BE49-F238E27FC236}">
                <a16:creationId xmlns:a16="http://schemas.microsoft.com/office/drawing/2014/main" id="{83BE50EC-C9B6-4A75-8426-837BA7B3294E}"/>
              </a:ext>
            </a:extLst>
          </p:cNvPr>
          <p:cNvSpPr/>
          <p:nvPr/>
        </p:nvSpPr>
        <p:spPr>
          <a:xfrm>
            <a:off x="1021080" y="6475135"/>
            <a:ext cx="13091160" cy="369332"/>
          </a:xfrm>
          <a:prstGeom prst="rect">
            <a:avLst/>
          </a:prstGeom>
        </p:spPr>
        <p:txBody>
          <a:bodyPr wrap="square">
            <a:spAutoFit/>
          </a:bodyPr>
          <a:lstStyle/>
          <a:p>
            <a:r>
              <a:rPr lang="en-US" u="sng" dirty="0">
                <a:solidFill>
                  <a:srgbClr val="1F497D"/>
                </a:solidFill>
                <a:latin typeface="Calibri" panose="020F0502020204030204" pitchFamily="34" charset="0"/>
                <a:ea typeface="Calibri" panose="020F0502020204030204" pitchFamily="34" charset="0"/>
                <a:hlinkClick r:id="rId4"/>
              </a:rPr>
              <a:t>www.nphic.org/Content/Conferences/2013/NCHCMM/Presentations/Brinsley-RainischKristin.pdf</a:t>
            </a:r>
            <a:endParaRPr lang="en-US" dirty="0"/>
          </a:p>
        </p:txBody>
      </p:sp>
    </p:spTree>
    <p:extLst>
      <p:ext uri="{BB962C8B-B14F-4D97-AF65-F5344CB8AC3E}">
        <p14:creationId xmlns:p14="http://schemas.microsoft.com/office/powerpoint/2010/main" val="33595432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4A8E0AC-6032-4FBF-BA74-D6038DDF0348}"/>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0806144" y="5462140"/>
            <a:ext cx="1224830" cy="1224830"/>
          </a:xfrm>
          <a:prstGeom prst="rect">
            <a:avLst/>
          </a:prstGeom>
        </p:spPr>
      </p:pic>
      <p:pic>
        <p:nvPicPr>
          <p:cNvPr id="7" name="Picture 6">
            <a:extLst>
              <a:ext uri="{FF2B5EF4-FFF2-40B4-BE49-F238E27FC236}">
                <a16:creationId xmlns:a16="http://schemas.microsoft.com/office/drawing/2014/main" id="{79D3703D-6595-4EF6-AD08-3AE2DCC0BF2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2868" b="31716"/>
          <a:stretch/>
        </p:blipFill>
        <p:spPr>
          <a:xfrm>
            <a:off x="1011382" y="71816"/>
            <a:ext cx="5088447" cy="3148632"/>
          </a:xfrm>
          <a:prstGeom prst="rect">
            <a:avLst/>
          </a:prstGeom>
        </p:spPr>
      </p:pic>
      <p:pic>
        <p:nvPicPr>
          <p:cNvPr id="10" name="Picture 9">
            <a:extLst>
              <a:ext uri="{FF2B5EF4-FFF2-40B4-BE49-F238E27FC236}">
                <a16:creationId xmlns:a16="http://schemas.microsoft.com/office/drawing/2014/main" id="{F763F9F0-7756-43F3-B0E0-5CF4000F702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35079" y="1939539"/>
            <a:ext cx="7444891" cy="988389"/>
          </a:xfrm>
          <a:prstGeom prst="rect">
            <a:avLst/>
          </a:prstGeom>
        </p:spPr>
      </p:pic>
      <p:pic>
        <p:nvPicPr>
          <p:cNvPr id="11" name="Picture 10">
            <a:extLst>
              <a:ext uri="{FF2B5EF4-FFF2-40B4-BE49-F238E27FC236}">
                <a16:creationId xmlns:a16="http://schemas.microsoft.com/office/drawing/2014/main" id="{A910A802-0175-40A6-AB2D-921012D300E0}"/>
              </a:ext>
            </a:extLst>
          </p:cNvPr>
          <p:cNvPicPr>
            <a:picLocks noChangeAspect="1"/>
          </p:cNvPicPr>
          <p:nvPr/>
        </p:nvPicPr>
        <p:blipFill>
          <a:blip r:embed="rId5"/>
          <a:stretch>
            <a:fillRect/>
          </a:stretch>
        </p:blipFill>
        <p:spPr>
          <a:xfrm>
            <a:off x="5917293" y="85650"/>
            <a:ext cx="4158327" cy="785319"/>
          </a:xfrm>
          <a:prstGeom prst="rect">
            <a:avLst/>
          </a:prstGeom>
        </p:spPr>
      </p:pic>
      <p:pic>
        <p:nvPicPr>
          <p:cNvPr id="12" name="Picture 11">
            <a:extLst>
              <a:ext uri="{FF2B5EF4-FFF2-40B4-BE49-F238E27FC236}">
                <a16:creationId xmlns:a16="http://schemas.microsoft.com/office/drawing/2014/main" id="{305CC9C4-D0E4-4738-A349-A31DCDE195AA}"/>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748145" y="2861007"/>
            <a:ext cx="9994653" cy="3502798"/>
          </a:xfrm>
          <a:prstGeom prst="rect">
            <a:avLst/>
          </a:prstGeom>
        </p:spPr>
      </p:pic>
      <p:sp>
        <p:nvSpPr>
          <p:cNvPr id="3" name="Rectangle 2">
            <a:extLst>
              <a:ext uri="{FF2B5EF4-FFF2-40B4-BE49-F238E27FC236}">
                <a16:creationId xmlns:a16="http://schemas.microsoft.com/office/drawing/2014/main" id="{1F0B2739-6E76-4982-BCCC-28DAD0ED3187}"/>
              </a:ext>
            </a:extLst>
          </p:cNvPr>
          <p:cNvSpPr/>
          <p:nvPr/>
        </p:nvSpPr>
        <p:spPr>
          <a:xfrm>
            <a:off x="1280908" y="6363804"/>
            <a:ext cx="9147740" cy="369332"/>
          </a:xfrm>
          <a:prstGeom prst="rect">
            <a:avLst/>
          </a:prstGeom>
        </p:spPr>
        <p:txBody>
          <a:bodyPr wrap="square">
            <a:spAutoFit/>
          </a:bodyPr>
          <a:lstStyle/>
          <a:p>
            <a:r>
              <a:rPr lang="en-US" dirty="0">
                <a:hlinkClick r:id="rId7"/>
              </a:rPr>
              <a:t>https://www.latimes.com/local/california/la-me-ln-hepatitis-la-clinic-20190226-story.html</a:t>
            </a:r>
            <a:endParaRPr lang="en-US" dirty="0"/>
          </a:p>
        </p:txBody>
      </p:sp>
    </p:spTree>
    <p:extLst>
      <p:ext uri="{BB962C8B-B14F-4D97-AF65-F5344CB8AC3E}">
        <p14:creationId xmlns:p14="http://schemas.microsoft.com/office/powerpoint/2010/main" val="34539572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DE622-6D30-4315-95CF-3D6AB6FA1835}"/>
              </a:ext>
            </a:extLst>
          </p:cNvPr>
          <p:cNvSpPr>
            <a:spLocks noGrp="1"/>
          </p:cNvSpPr>
          <p:nvPr>
            <p:ph type="title"/>
          </p:nvPr>
        </p:nvSpPr>
        <p:spPr>
          <a:xfrm>
            <a:off x="688571" y="121285"/>
            <a:ext cx="10515600" cy="1325563"/>
          </a:xfrm>
        </p:spPr>
        <p:txBody>
          <a:bodyPr/>
          <a:lstStyle/>
          <a:p>
            <a:r>
              <a:rPr lang="en-US" b="1" dirty="0">
                <a:solidFill>
                  <a:srgbClr val="3296D2"/>
                </a:solidFill>
              </a:rPr>
              <a:t>Example – Serious Infection Control Breach Reporting Requirement</a:t>
            </a:r>
          </a:p>
        </p:txBody>
      </p:sp>
      <p:pic>
        <p:nvPicPr>
          <p:cNvPr id="4" name="Picture 3">
            <a:extLst>
              <a:ext uri="{FF2B5EF4-FFF2-40B4-BE49-F238E27FC236}">
                <a16:creationId xmlns:a16="http://schemas.microsoft.com/office/drawing/2014/main" id="{5028EDC6-331B-42B6-AA0F-D0E0DDAF8D8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076317" y="5747324"/>
            <a:ext cx="1083810" cy="1083810"/>
          </a:xfrm>
          <a:prstGeom prst="rect">
            <a:avLst/>
          </a:prstGeom>
        </p:spPr>
      </p:pic>
      <p:sp>
        <p:nvSpPr>
          <p:cNvPr id="5" name="Content Placeholder 4"/>
          <p:cNvSpPr>
            <a:spLocks noGrp="1"/>
          </p:cNvSpPr>
          <p:nvPr>
            <p:ph idx="1"/>
          </p:nvPr>
        </p:nvSpPr>
        <p:spPr>
          <a:xfrm>
            <a:off x="7091264" y="2161826"/>
            <a:ext cx="4833257" cy="4351338"/>
          </a:xfrm>
        </p:spPr>
        <p:txBody>
          <a:bodyPr/>
          <a:lstStyle/>
          <a:p>
            <a:r>
              <a:rPr lang="en-US"/>
              <a:t>Trigger for Reporting is clearly spelled out </a:t>
            </a:r>
          </a:p>
          <a:p>
            <a:r>
              <a:rPr lang="en-US"/>
              <a:t>Includes reuse of injection equipment and breakdowns in reprocessing or sterilization</a:t>
            </a:r>
          </a:p>
          <a:p>
            <a:r>
              <a:rPr lang="en-US"/>
              <a:t>Provides opportunity for health department to assess, assist and intervene</a:t>
            </a:r>
          </a:p>
          <a:p>
            <a:r>
              <a:rPr lang="en-US"/>
              <a:t>Elevates these practices</a:t>
            </a:r>
          </a:p>
        </p:txBody>
      </p:sp>
      <p:pic>
        <p:nvPicPr>
          <p:cNvPr id="6" name="Picture 5"/>
          <p:cNvPicPr>
            <a:picLocks noChangeAspect="1"/>
          </p:cNvPicPr>
          <p:nvPr/>
        </p:nvPicPr>
        <p:blipFill rotWithShape="1">
          <a:blip r:embed="rId4"/>
          <a:srcRect l="26479" t="11429" r="26837" b="26258"/>
          <a:stretch/>
        </p:blipFill>
        <p:spPr>
          <a:xfrm>
            <a:off x="-5449" y="1492898"/>
            <a:ext cx="6960748" cy="5226269"/>
          </a:xfrm>
          <a:prstGeom prst="rect">
            <a:avLst/>
          </a:prstGeom>
        </p:spPr>
      </p:pic>
    </p:spTree>
    <p:extLst>
      <p:ext uri="{BB962C8B-B14F-4D97-AF65-F5344CB8AC3E}">
        <p14:creationId xmlns:p14="http://schemas.microsoft.com/office/powerpoint/2010/main" val="26808110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4A8E0AC-6032-4FBF-BA74-D6038DDF0348}"/>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0806144" y="5462140"/>
            <a:ext cx="1224830" cy="1224830"/>
          </a:xfrm>
          <a:prstGeom prst="rect">
            <a:avLst/>
          </a:prstGeom>
        </p:spPr>
      </p:pic>
      <p:pic>
        <p:nvPicPr>
          <p:cNvPr id="8" name="Picture 7">
            <a:extLst>
              <a:ext uri="{FF2B5EF4-FFF2-40B4-BE49-F238E27FC236}">
                <a16:creationId xmlns:a16="http://schemas.microsoft.com/office/drawing/2014/main" id="{AFE6043D-6553-4D37-B3F0-18E07ED32526}"/>
              </a:ext>
            </a:extLst>
          </p:cNvPr>
          <p:cNvPicPr>
            <a:picLocks noChangeAspect="1"/>
          </p:cNvPicPr>
          <p:nvPr/>
        </p:nvPicPr>
        <p:blipFill>
          <a:blip r:embed="rId3"/>
          <a:stretch>
            <a:fillRect/>
          </a:stretch>
        </p:blipFill>
        <p:spPr>
          <a:xfrm>
            <a:off x="2228850" y="1"/>
            <a:ext cx="7734300" cy="6569094"/>
          </a:xfrm>
          <a:prstGeom prst="rect">
            <a:avLst/>
          </a:prstGeom>
        </p:spPr>
      </p:pic>
      <p:sp>
        <p:nvSpPr>
          <p:cNvPr id="9" name="Rectangle 8">
            <a:extLst>
              <a:ext uri="{FF2B5EF4-FFF2-40B4-BE49-F238E27FC236}">
                <a16:creationId xmlns:a16="http://schemas.microsoft.com/office/drawing/2014/main" id="{A203DE05-AFD2-47B5-8BDE-358CAB0C3308}"/>
              </a:ext>
            </a:extLst>
          </p:cNvPr>
          <p:cNvSpPr/>
          <p:nvPr/>
        </p:nvSpPr>
        <p:spPr>
          <a:xfrm>
            <a:off x="2926080" y="2341798"/>
            <a:ext cx="6461760" cy="3170099"/>
          </a:xfrm>
          <a:prstGeom prst="rect">
            <a:avLst/>
          </a:prstGeom>
          <a:solidFill>
            <a:schemeClr val="accent4">
              <a:lumMod val="75000"/>
            </a:schemeClr>
          </a:solidFill>
        </p:spPr>
        <p:txBody>
          <a:bodyPr wrap="square">
            <a:spAutoFit/>
          </a:bodyPr>
          <a:lstStyle/>
          <a:p>
            <a:r>
              <a:rPr lang="en-US" sz="2000" u="sng" dirty="0">
                <a:latin typeface="Times New Roman" panose="02020603050405020304" pitchFamily="18" charset="0"/>
                <a:cs typeface="Times New Roman" panose="02020603050405020304" pitchFamily="18" charset="0"/>
              </a:rPr>
              <a:t>The children died of various causes between August 2008 and July 2009 </a:t>
            </a:r>
            <a:r>
              <a:rPr lang="en-US" sz="2000" dirty="0">
                <a:latin typeface="Times New Roman" panose="02020603050405020304" pitchFamily="18" charset="0"/>
                <a:cs typeface="Times New Roman" panose="02020603050405020304" pitchFamily="18" charset="0"/>
              </a:rPr>
              <a:t>during an outbreak of a flesh-eating fungal infection, </a:t>
            </a:r>
            <a:r>
              <a:rPr lang="en-US" sz="2000" dirty="0" err="1">
                <a:latin typeface="Times New Roman" panose="02020603050405020304" pitchFamily="18" charset="0"/>
                <a:cs typeface="Times New Roman" panose="02020603050405020304" pitchFamily="18" charset="0"/>
              </a:rPr>
              <a:t>mucormycosis</a:t>
            </a:r>
            <a:r>
              <a:rPr lang="en-US" sz="2000" dirty="0">
                <a:latin typeface="Times New Roman" panose="02020603050405020304" pitchFamily="18" charset="0"/>
                <a:cs typeface="Times New Roman" panose="02020603050405020304" pitchFamily="18" charset="0"/>
              </a:rPr>
              <a:t>, most likely spread by bed linens, towels or gowns, according to a </a:t>
            </a:r>
            <a:r>
              <a:rPr lang="en-US" sz="2000" u="sng" dirty="0">
                <a:latin typeface="Times New Roman" panose="02020603050405020304" pitchFamily="18" charset="0"/>
                <a:cs typeface="Times New Roman" panose="02020603050405020304" pitchFamily="18" charset="0"/>
              </a:rPr>
              <a:t>medical journal</a:t>
            </a:r>
            <a:r>
              <a:rPr lang="en-US" sz="2000" dirty="0">
                <a:latin typeface="Times New Roman" panose="02020603050405020304" pitchFamily="18" charset="0"/>
                <a:cs typeface="Times New Roman" panose="02020603050405020304" pitchFamily="18" charset="0"/>
              </a:rPr>
              <a:t>. </a:t>
            </a:r>
            <a:r>
              <a:rPr lang="en-US" sz="2000" u="sng" dirty="0">
                <a:latin typeface="Times New Roman" panose="02020603050405020304" pitchFamily="18" charset="0"/>
                <a:cs typeface="Times New Roman" panose="02020603050405020304" pitchFamily="18" charset="0"/>
              </a:rPr>
              <a:t>The disclosure this month caused new pain for the families of the children and raised troubling questions about how the infections came about, why doctors did not connect the cases until more than 10 months after the first death, and what obligation the hospital had to inform parents — and the community — of the outbreak</a:t>
            </a:r>
            <a:r>
              <a:rPr lang="en-US" sz="2000" dirty="0">
                <a:latin typeface="Times New Roman" panose="02020603050405020304" pitchFamily="18" charset="0"/>
                <a:cs typeface="Times New Roman" panose="02020603050405020304" pitchFamily="18" charset="0"/>
              </a:rPr>
              <a:t>.</a:t>
            </a:r>
          </a:p>
        </p:txBody>
      </p:sp>
      <p:sp>
        <p:nvSpPr>
          <p:cNvPr id="13" name="Rectangle 12">
            <a:extLst>
              <a:ext uri="{FF2B5EF4-FFF2-40B4-BE49-F238E27FC236}">
                <a16:creationId xmlns:a16="http://schemas.microsoft.com/office/drawing/2014/main" id="{A752D4B9-2313-445E-AD6E-825096F6E13F}"/>
              </a:ext>
            </a:extLst>
          </p:cNvPr>
          <p:cNvSpPr/>
          <p:nvPr/>
        </p:nvSpPr>
        <p:spPr>
          <a:xfrm>
            <a:off x="1737360" y="6435209"/>
            <a:ext cx="8945880" cy="369332"/>
          </a:xfrm>
          <a:prstGeom prst="rect">
            <a:avLst/>
          </a:prstGeom>
        </p:spPr>
        <p:txBody>
          <a:bodyPr wrap="square">
            <a:spAutoFit/>
          </a:bodyPr>
          <a:lstStyle/>
          <a:p>
            <a:r>
              <a:rPr lang="en-US" dirty="0"/>
              <a:t>https://www.nytimes.com/2014/04/29/us/a-deadly-fungus-and-questions-at-a-hospital.html</a:t>
            </a:r>
          </a:p>
        </p:txBody>
      </p:sp>
      <p:sp>
        <p:nvSpPr>
          <p:cNvPr id="14" name="Rectangle 13">
            <a:extLst>
              <a:ext uri="{FF2B5EF4-FFF2-40B4-BE49-F238E27FC236}">
                <a16:creationId xmlns:a16="http://schemas.microsoft.com/office/drawing/2014/main" id="{E1BA73F4-39A5-4D77-A561-5AE817797E47}"/>
              </a:ext>
            </a:extLst>
          </p:cNvPr>
          <p:cNvSpPr/>
          <p:nvPr/>
        </p:nvSpPr>
        <p:spPr>
          <a:xfrm>
            <a:off x="8086524" y="846139"/>
            <a:ext cx="1491114" cy="369332"/>
          </a:xfrm>
          <a:prstGeom prst="rect">
            <a:avLst/>
          </a:prstGeom>
        </p:spPr>
        <p:txBody>
          <a:bodyPr wrap="none">
            <a:spAutoFit/>
          </a:bodyPr>
          <a:lstStyle/>
          <a:p>
            <a:r>
              <a:rPr lang="en-US" dirty="0"/>
              <a:t>April 28, 2014</a:t>
            </a:r>
          </a:p>
        </p:txBody>
      </p:sp>
    </p:spTree>
    <p:extLst>
      <p:ext uri="{BB962C8B-B14F-4D97-AF65-F5344CB8AC3E}">
        <p14:creationId xmlns:p14="http://schemas.microsoft.com/office/powerpoint/2010/main" val="3853760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4A8E0AC-6032-4FBF-BA74-D6038DDF0348}"/>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0806144" y="5462140"/>
            <a:ext cx="1224830" cy="1224830"/>
          </a:xfrm>
          <a:prstGeom prst="rect">
            <a:avLst/>
          </a:prstGeom>
        </p:spPr>
      </p:pic>
      <p:pic>
        <p:nvPicPr>
          <p:cNvPr id="7" name="Picture 6">
            <a:extLst>
              <a:ext uri="{FF2B5EF4-FFF2-40B4-BE49-F238E27FC236}">
                <a16:creationId xmlns:a16="http://schemas.microsoft.com/office/drawing/2014/main" id="{1E98BD9C-0A60-431E-86D7-C482EC4F45D6}"/>
              </a:ext>
            </a:extLst>
          </p:cNvPr>
          <p:cNvPicPr>
            <a:picLocks noChangeAspect="1"/>
          </p:cNvPicPr>
          <p:nvPr/>
        </p:nvPicPr>
        <p:blipFill>
          <a:blip r:embed="rId3"/>
          <a:stretch>
            <a:fillRect/>
          </a:stretch>
        </p:blipFill>
        <p:spPr>
          <a:xfrm>
            <a:off x="2615704" y="-42216"/>
            <a:ext cx="6528296" cy="6497111"/>
          </a:xfrm>
          <a:prstGeom prst="rect">
            <a:avLst/>
          </a:prstGeom>
        </p:spPr>
      </p:pic>
      <p:sp>
        <p:nvSpPr>
          <p:cNvPr id="2" name="Rectangle 1">
            <a:extLst>
              <a:ext uri="{FF2B5EF4-FFF2-40B4-BE49-F238E27FC236}">
                <a16:creationId xmlns:a16="http://schemas.microsoft.com/office/drawing/2014/main" id="{339E3D45-918C-4DFC-A59C-F495D26FCE8E}"/>
              </a:ext>
            </a:extLst>
          </p:cNvPr>
          <p:cNvSpPr/>
          <p:nvPr/>
        </p:nvSpPr>
        <p:spPr>
          <a:xfrm>
            <a:off x="1845629" y="6454895"/>
            <a:ext cx="8740094" cy="307777"/>
          </a:xfrm>
          <a:prstGeom prst="rect">
            <a:avLst/>
          </a:prstGeom>
        </p:spPr>
        <p:txBody>
          <a:bodyPr wrap="square">
            <a:spAutoFit/>
          </a:bodyPr>
          <a:lstStyle/>
          <a:p>
            <a:r>
              <a:rPr lang="en-US" sz="1400" dirty="0">
                <a:hlinkClick r:id="rId4"/>
              </a:rPr>
              <a:t>https://www.scientificamerican.com/article/how-hospitals-nursing-homes-keep-lethal-superbug-outbreaks-secret/</a:t>
            </a:r>
            <a:endParaRPr lang="en-US" sz="1400" dirty="0"/>
          </a:p>
        </p:txBody>
      </p:sp>
    </p:spTree>
    <p:extLst>
      <p:ext uri="{BB962C8B-B14F-4D97-AF65-F5344CB8AC3E}">
        <p14:creationId xmlns:p14="http://schemas.microsoft.com/office/powerpoint/2010/main" val="32072953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0520" y="0"/>
            <a:ext cx="12070080" cy="1325563"/>
          </a:xfrm>
        </p:spPr>
        <p:txBody>
          <a:bodyPr>
            <a:normAutofit/>
          </a:bodyPr>
          <a:lstStyle/>
          <a:p>
            <a:r>
              <a:rPr lang="en-US" b="1" dirty="0">
                <a:solidFill>
                  <a:srgbClr val="3296D2"/>
                </a:solidFill>
              </a:rPr>
              <a:t>Increasing Demand for Transparency in Healthcare</a:t>
            </a:r>
          </a:p>
        </p:txBody>
      </p:sp>
      <p:sp>
        <p:nvSpPr>
          <p:cNvPr id="3" name="Content Placeholder 2"/>
          <p:cNvSpPr>
            <a:spLocks noGrp="1"/>
          </p:cNvSpPr>
          <p:nvPr>
            <p:ph idx="1"/>
          </p:nvPr>
        </p:nvSpPr>
        <p:spPr>
          <a:xfrm>
            <a:off x="838200" y="1285098"/>
            <a:ext cx="9313506" cy="4351338"/>
          </a:xfrm>
        </p:spPr>
        <p:txBody>
          <a:bodyPr vert="horz" lIns="91440" tIns="45720" rIns="91440" bIns="45720" rtlCol="0" anchor="t">
            <a:normAutofit/>
          </a:bodyPr>
          <a:lstStyle/>
          <a:p>
            <a:pPr>
              <a:buNone/>
            </a:pPr>
            <a:endParaRPr lang="en-US" sz="3600">
              <a:cs typeface="Calibri"/>
            </a:endParaRPr>
          </a:p>
          <a:p>
            <a:pPr marL="0" indent="0">
              <a:buNone/>
            </a:pPr>
            <a:endParaRPr lang="en-US" sz="3600">
              <a:cs typeface="Calibri"/>
            </a:endParaRPr>
          </a:p>
          <a:p>
            <a:pPr>
              <a:buNone/>
            </a:pPr>
            <a:endParaRPr lang="en-US" sz="3600">
              <a:cs typeface="Calibri"/>
            </a:endParaRPr>
          </a:p>
          <a:p>
            <a:pPr>
              <a:buNone/>
            </a:pPr>
            <a:endParaRPr lang="en-US" sz="3600">
              <a:cs typeface="Calibri"/>
            </a:endParaRPr>
          </a:p>
          <a:p>
            <a:pPr>
              <a:buNone/>
            </a:pPr>
            <a:endParaRPr lang="en-US" sz="3600">
              <a:cs typeface="Calibri"/>
            </a:endParaRPr>
          </a:p>
          <a:p>
            <a:pPr marL="0" indent="0">
              <a:buNone/>
            </a:pPr>
            <a:endParaRPr lang="en-US" sz="3600">
              <a:cs typeface="Calibri"/>
            </a:endParaRPr>
          </a:p>
          <a:p>
            <a:pPr>
              <a:buNone/>
            </a:pPr>
            <a:endParaRPr lang="en-US" sz="3600">
              <a:cs typeface="Calibri"/>
            </a:endParaRPr>
          </a:p>
          <a:p>
            <a:pPr>
              <a:buNone/>
            </a:pPr>
            <a:endParaRPr lang="en-US" sz="3600">
              <a:cs typeface="Calibri"/>
            </a:endParaRPr>
          </a:p>
          <a:p>
            <a:pPr>
              <a:buNone/>
            </a:pPr>
            <a:endParaRPr lang="en-US" sz="3600">
              <a:cs typeface="Calibri"/>
            </a:endParaRPr>
          </a:p>
          <a:p>
            <a:pPr>
              <a:buNone/>
            </a:pPr>
            <a:endParaRPr lang="en-US" sz="3600">
              <a:cs typeface="Calibri"/>
            </a:endParaRPr>
          </a:p>
          <a:p>
            <a:pPr>
              <a:buNone/>
            </a:pPr>
            <a:endParaRPr lang="en-US" sz="3600">
              <a:cs typeface="Calibri"/>
            </a:endParaRPr>
          </a:p>
          <a:p>
            <a:pPr marL="0" indent="0">
              <a:buNone/>
            </a:pPr>
            <a:endParaRPr lang="en-US" sz="3600">
              <a:solidFill>
                <a:srgbClr val="C00000"/>
              </a:solidFill>
              <a:cs typeface="Calibri"/>
            </a:endParaRPr>
          </a:p>
        </p:txBody>
      </p:sp>
      <p:pic>
        <p:nvPicPr>
          <p:cNvPr id="4" name="Picture 3">
            <a:extLst>
              <a:ext uri="{FF2B5EF4-FFF2-40B4-BE49-F238E27FC236}">
                <a16:creationId xmlns:a16="http://schemas.microsoft.com/office/drawing/2014/main" id="{34A8E0AC-6032-4FBF-BA74-D6038DDF0348}"/>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0806144" y="5462140"/>
            <a:ext cx="1224830" cy="1224830"/>
          </a:xfrm>
          <a:prstGeom prst="rect">
            <a:avLst/>
          </a:prstGeom>
        </p:spPr>
      </p:pic>
      <p:pic>
        <p:nvPicPr>
          <p:cNvPr id="6" name="Picture 7" descr="A screenshot of a social media post&#10;&#10;Description generated with very high confidence">
            <a:extLst>
              <a:ext uri="{FF2B5EF4-FFF2-40B4-BE49-F238E27FC236}">
                <a16:creationId xmlns:a16="http://schemas.microsoft.com/office/drawing/2014/main" id="{11E16A53-593D-4E41-83B0-6404D6EBB696}"/>
              </a:ext>
            </a:extLst>
          </p:cNvPr>
          <p:cNvPicPr>
            <a:picLocks noChangeAspect="1"/>
          </p:cNvPicPr>
          <p:nvPr/>
        </p:nvPicPr>
        <p:blipFill>
          <a:blip r:embed="rId3"/>
          <a:stretch>
            <a:fillRect/>
          </a:stretch>
        </p:blipFill>
        <p:spPr>
          <a:xfrm>
            <a:off x="-287035" y="1329956"/>
            <a:ext cx="6672595" cy="5033487"/>
          </a:xfrm>
          <a:prstGeom prst="rect">
            <a:avLst/>
          </a:prstGeom>
        </p:spPr>
      </p:pic>
      <p:pic>
        <p:nvPicPr>
          <p:cNvPr id="5" name="Picture 4"/>
          <p:cNvPicPr>
            <a:picLocks noChangeAspect="1"/>
          </p:cNvPicPr>
          <p:nvPr/>
        </p:nvPicPr>
        <p:blipFill rotWithShape="1">
          <a:blip r:embed="rId4"/>
          <a:srcRect t="29572"/>
          <a:stretch/>
        </p:blipFill>
        <p:spPr>
          <a:xfrm>
            <a:off x="5188380" y="2926080"/>
            <a:ext cx="7003620" cy="2310412"/>
          </a:xfrm>
          <a:prstGeom prst="rect">
            <a:avLst/>
          </a:prstGeom>
        </p:spPr>
      </p:pic>
    </p:spTree>
    <p:extLst>
      <p:ext uri="{BB962C8B-B14F-4D97-AF65-F5344CB8AC3E}">
        <p14:creationId xmlns:p14="http://schemas.microsoft.com/office/powerpoint/2010/main" val="33878000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 y="365125"/>
            <a:ext cx="11993880" cy="1325563"/>
          </a:xfrm>
        </p:spPr>
        <p:txBody>
          <a:bodyPr/>
          <a:lstStyle/>
          <a:p>
            <a:r>
              <a:rPr lang="en-US" b="1" dirty="0">
                <a:solidFill>
                  <a:srgbClr val="3296D2"/>
                </a:solidFill>
              </a:rPr>
              <a:t>Examples of Public Disclosure </a:t>
            </a:r>
            <a:r>
              <a:rPr lang="en-US" b="1" dirty="0" smtClean="0">
                <a:solidFill>
                  <a:srgbClr val="3296D2"/>
                </a:solidFill>
              </a:rPr>
              <a:t>Policy- Adverse </a:t>
            </a:r>
            <a:r>
              <a:rPr lang="en-US" b="1" dirty="0">
                <a:solidFill>
                  <a:srgbClr val="3296D2"/>
                </a:solidFill>
              </a:rPr>
              <a:t>Events</a:t>
            </a:r>
            <a:endParaRPr lang="en-US" dirty="0"/>
          </a:p>
        </p:txBody>
      </p:sp>
      <p:sp>
        <p:nvSpPr>
          <p:cNvPr id="3" name="Content Placeholder 2"/>
          <p:cNvSpPr>
            <a:spLocks noGrp="1"/>
          </p:cNvSpPr>
          <p:nvPr>
            <p:ph idx="1"/>
          </p:nvPr>
        </p:nvSpPr>
        <p:spPr>
          <a:xfrm>
            <a:off x="1080654" y="1750263"/>
            <a:ext cx="9541626" cy="4577609"/>
          </a:xfrm>
        </p:spPr>
        <p:txBody>
          <a:bodyPr vert="horz" lIns="91440" tIns="45720" rIns="91440" bIns="45720" rtlCol="0" anchor="t">
            <a:normAutofit fontScale="92500" lnSpcReduction="10000"/>
          </a:bodyPr>
          <a:lstStyle/>
          <a:p>
            <a:pPr>
              <a:spcAft>
                <a:spcPts val="600"/>
              </a:spcAft>
            </a:pPr>
            <a:r>
              <a:rPr lang="en-US" sz="3600" dirty="0">
                <a:cs typeface="Calibri"/>
              </a:rPr>
              <a:t>Veterans Affairs guidelines “to ensure  consistent practice in </a:t>
            </a:r>
            <a:r>
              <a:rPr lang="en-US" sz="3431" dirty="0">
                <a:cs typeface="Calibri"/>
              </a:rPr>
              <a:t>disclosing</a:t>
            </a:r>
            <a:r>
              <a:rPr lang="en-US" sz="3600" dirty="0">
                <a:cs typeface="Calibri"/>
              </a:rPr>
              <a:t> to patients…the occurrence of adverse events related to the patient’s clinical care”</a:t>
            </a:r>
            <a:r>
              <a:rPr lang="en-US" sz="2400" dirty="0">
                <a:cs typeface="Calibri"/>
              </a:rPr>
              <a:t>(VHA Handbook 1004.08, Disclosure of Adverse Events to Patients, 2012)</a:t>
            </a:r>
            <a:endParaRPr lang="en-US" sz="2400" dirty="0"/>
          </a:p>
          <a:p>
            <a:r>
              <a:rPr lang="en-US" sz="3600" dirty="0">
                <a:cs typeface="Calibri"/>
              </a:rPr>
              <a:t>University of Michigan </a:t>
            </a:r>
            <a:r>
              <a:rPr lang="en-US" sz="3600" dirty="0" smtClean="0">
                <a:cs typeface="Calibri"/>
              </a:rPr>
              <a:t>Model</a:t>
            </a:r>
            <a:endParaRPr lang="en-US" dirty="0"/>
          </a:p>
          <a:p>
            <a:pPr lvl="1">
              <a:buFont typeface="Wingdings" panose="05000000000000000000" pitchFamily="2" charset="2"/>
              <a:buChar char="§"/>
            </a:pPr>
            <a:r>
              <a:rPr lang="en-US" sz="3200" dirty="0">
                <a:cs typeface="Calibri"/>
              </a:rPr>
              <a:t>Full disclosure of adverse events</a:t>
            </a:r>
            <a:endParaRPr lang="en-US" dirty="0"/>
          </a:p>
          <a:p>
            <a:pPr lvl="1">
              <a:buFont typeface="Wingdings" panose="05000000000000000000" pitchFamily="2" charset="2"/>
              <a:buChar char="§"/>
            </a:pPr>
            <a:r>
              <a:rPr lang="en-US" sz="3200" dirty="0">
                <a:cs typeface="Calibri"/>
              </a:rPr>
              <a:t>Based on AHRQ CANDOR Toolkit</a:t>
            </a:r>
          </a:p>
          <a:p>
            <a:pPr lvl="1">
              <a:buFont typeface="Wingdings" panose="05000000000000000000" pitchFamily="2" charset="2"/>
              <a:buChar char="§"/>
            </a:pPr>
            <a:r>
              <a:rPr lang="en-US" sz="3200" dirty="0" smtClean="0">
                <a:cs typeface="Calibri"/>
              </a:rPr>
              <a:t>5 </a:t>
            </a:r>
            <a:r>
              <a:rPr lang="en-US" sz="3200" dirty="0">
                <a:cs typeface="Calibri"/>
              </a:rPr>
              <a:t>years post implementation: fewer lawsuits and lower litigation/compensation </a:t>
            </a:r>
            <a:r>
              <a:rPr lang="en-US" sz="3200" dirty="0" smtClean="0">
                <a:cs typeface="Calibri"/>
              </a:rPr>
              <a:t>costs</a:t>
            </a:r>
          </a:p>
          <a:p>
            <a:pPr marL="457200" lvl="1" indent="0">
              <a:buNone/>
            </a:pPr>
            <a:r>
              <a:rPr lang="en-US" dirty="0" smtClean="0">
                <a:hlinkClick r:id="rId2"/>
              </a:rPr>
              <a:t>https</a:t>
            </a:r>
            <a:r>
              <a:rPr lang="en-US" dirty="0">
                <a:hlinkClick r:id="rId2"/>
              </a:rPr>
              <a:t>://www.uofmhealth.org/michigan-model-medical-malpractice-and-patient-safety-umhs</a:t>
            </a:r>
            <a:endParaRPr lang="en-US" dirty="0"/>
          </a:p>
          <a:p>
            <a:pPr>
              <a:buNone/>
            </a:pPr>
            <a:endParaRPr lang="en-US" sz="3600" dirty="0">
              <a:cs typeface="Calibri"/>
            </a:endParaRPr>
          </a:p>
          <a:p>
            <a:pPr>
              <a:buNone/>
            </a:pPr>
            <a:endParaRPr lang="en-US" sz="3600" dirty="0">
              <a:cs typeface="Calibri"/>
            </a:endParaRPr>
          </a:p>
          <a:p>
            <a:pPr marL="0" indent="0">
              <a:buNone/>
            </a:pPr>
            <a:endParaRPr lang="en-US" sz="3600" dirty="0">
              <a:solidFill>
                <a:srgbClr val="C00000"/>
              </a:solidFill>
              <a:cs typeface="Calibri"/>
            </a:endParaRPr>
          </a:p>
        </p:txBody>
      </p:sp>
      <p:pic>
        <p:nvPicPr>
          <p:cNvPr id="4" name="Picture 3">
            <a:extLst>
              <a:ext uri="{FF2B5EF4-FFF2-40B4-BE49-F238E27FC236}">
                <a16:creationId xmlns:a16="http://schemas.microsoft.com/office/drawing/2014/main" id="{34A8E0AC-6032-4FBF-BA74-D6038DDF034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0806144" y="5462140"/>
            <a:ext cx="1224830" cy="1224830"/>
          </a:xfrm>
          <a:prstGeom prst="rect">
            <a:avLst/>
          </a:prstGeom>
        </p:spPr>
      </p:pic>
    </p:spTree>
    <p:extLst>
      <p:ext uri="{BB962C8B-B14F-4D97-AF65-F5344CB8AC3E}">
        <p14:creationId xmlns:p14="http://schemas.microsoft.com/office/powerpoint/2010/main" val="13403375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solidFill>
                  <a:srgbClr val="3296D2"/>
                </a:solidFill>
              </a:rPr>
              <a:t>International Examples -- Australia</a:t>
            </a:r>
            <a:endParaRPr lang="en-US"/>
          </a:p>
        </p:txBody>
      </p:sp>
      <p:sp>
        <p:nvSpPr>
          <p:cNvPr id="3" name="Content Placeholder 2"/>
          <p:cNvSpPr>
            <a:spLocks noGrp="1"/>
          </p:cNvSpPr>
          <p:nvPr>
            <p:ph idx="1"/>
          </p:nvPr>
        </p:nvSpPr>
        <p:spPr>
          <a:xfrm>
            <a:off x="838200" y="1589898"/>
            <a:ext cx="9313506" cy="4351338"/>
          </a:xfrm>
        </p:spPr>
        <p:txBody>
          <a:bodyPr vert="horz" lIns="91440" tIns="45720" rIns="91440" bIns="45720" rtlCol="0" anchor="t">
            <a:normAutofit/>
          </a:bodyPr>
          <a:lstStyle/>
          <a:p>
            <a:r>
              <a:rPr lang="en-US" sz="3200" dirty="0"/>
              <a:t>Australian Open Disclosure Framework</a:t>
            </a:r>
          </a:p>
          <a:p>
            <a:pPr lvl="1">
              <a:buFont typeface="Wingdings" panose="05000000000000000000" pitchFamily="2" charset="2"/>
              <a:buChar char="§"/>
            </a:pPr>
            <a:r>
              <a:rPr lang="en-US" sz="2800" dirty="0"/>
              <a:t>Developed by Australian Commission on Safety and Quality in Health Care (2013)</a:t>
            </a:r>
          </a:p>
          <a:p>
            <a:pPr lvl="1">
              <a:buFont typeface="Wingdings" panose="05000000000000000000" pitchFamily="2" charset="2"/>
              <a:buChar char="§"/>
            </a:pPr>
            <a:r>
              <a:rPr lang="en-US" sz="2800" dirty="0"/>
              <a:t>“Flexible framework designed to be used by health service </a:t>
            </a:r>
            <a:r>
              <a:rPr lang="en-US" sz="2800" dirty="0" err="1"/>
              <a:t>organisations</a:t>
            </a:r>
            <a:r>
              <a:rPr lang="en-US" sz="2800" dirty="0"/>
              <a:t> in all settings and sectors” </a:t>
            </a:r>
          </a:p>
          <a:p>
            <a:pPr lvl="1">
              <a:buFont typeface="Wingdings" panose="05000000000000000000" pitchFamily="2" charset="2"/>
              <a:buChar char="§"/>
            </a:pPr>
            <a:r>
              <a:rPr lang="en-US" sz="2800" dirty="0"/>
              <a:t>Open disclosure</a:t>
            </a:r>
          </a:p>
          <a:p>
            <a:pPr lvl="2"/>
            <a:r>
              <a:rPr lang="en-US" sz="2800" dirty="0"/>
              <a:t>“A patient and consumer right”</a:t>
            </a:r>
          </a:p>
          <a:p>
            <a:pPr lvl="2"/>
            <a:r>
              <a:rPr lang="en-US" sz="2800" dirty="0"/>
              <a:t>“An open discussion with a patient about </a:t>
            </a:r>
            <a:r>
              <a:rPr lang="en-US" sz="2800" b="1" dirty="0">
                <a:solidFill>
                  <a:srgbClr val="3296D2"/>
                </a:solidFill>
              </a:rPr>
              <a:t>an incident(s) that resulted in harm to that patient while they were receiving health care</a:t>
            </a:r>
            <a:r>
              <a:rPr lang="en-US" sz="2800" dirty="0">
                <a:solidFill>
                  <a:srgbClr val="3296D2"/>
                </a:solidFill>
              </a:rPr>
              <a:t>”</a:t>
            </a:r>
          </a:p>
          <a:p>
            <a:pPr>
              <a:buNone/>
            </a:pPr>
            <a:endParaRPr lang="en-US" sz="3600" dirty="0">
              <a:cs typeface="Calibri"/>
            </a:endParaRPr>
          </a:p>
          <a:p>
            <a:pPr>
              <a:buNone/>
            </a:pPr>
            <a:endParaRPr lang="en-US" sz="3600" dirty="0">
              <a:cs typeface="Calibri"/>
            </a:endParaRPr>
          </a:p>
          <a:p>
            <a:pPr>
              <a:buNone/>
            </a:pPr>
            <a:endParaRPr lang="en-US" sz="3600" dirty="0">
              <a:cs typeface="Calibri"/>
            </a:endParaRPr>
          </a:p>
          <a:p>
            <a:pPr>
              <a:buNone/>
            </a:pPr>
            <a:endParaRPr lang="en-US" sz="3600" dirty="0">
              <a:cs typeface="Calibri"/>
            </a:endParaRPr>
          </a:p>
          <a:p>
            <a:pPr marL="0" indent="0">
              <a:buNone/>
            </a:pPr>
            <a:endParaRPr lang="en-US" sz="3600" dirty="0">
              <a:solidFill>
                <a:srgbClr val="C00000"/>
              </a:solidFill>
              <a:cs typeface="Calibri"/>
            </a:endParaRPr>
          </a:p>
        </p:txBody>
      </p:sp>
      <p:pic>
        <p:nvPicPr>
          <p:cNvPr id="4" name="Picture 3">
            <a:extLst>
              <a:ext uri="{FF2B5EF4-FFF2-40B4-BE49-F238E27FC236}">
                <a16:creationId xmlns:a16="http://schemas.microsoft.com/office/drawing/2014/main" id="{34A8E0AC-6032-4FBF-BA74-D6038DDF0348}"/>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0806144" y="5462140"/>
            <a:ext cx="1224830" cy="1224830"/>
          </a:xfrm>
          <a:prstGeom prst="rect">
            <a:avLst/>
          </a:prstGeom>
        </p:spPr>
      </p:pic>
    </p:spTree>
    <p:extLst>
      <p:ext uri="{BB962C8B-B14F-4D97-AF65-F5344CB8AC3E}">
        <p14:creationId xmlns:p14="http://schemas.microsoft.com/office/powerpoint/2010/main" val="38840491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3296D2"/>
                </a:solidFill>
              </a:rPr>
              <a:t>Levels of Notification and Disclosure</a:t>
            </a:r>
            <a:endParaRPr lang="en-US" dirty="0"/>
          </a:p>
        </p:txBody>
      </p:sp>
      <p:pic>
        <p:nvPicPr>
          <p:cNvPr id="4" name="Picture 3">
            <a:extLst>
              <a:ext uri="{FF2B5EF4-FFF2-40B4-BE49-F238E27FC236}">
                <a16:creationId xmlns:a16="http://schemas.microsoft.com/office/drawing/2014/main" id="{34A8E0AC-6032-4FBF-BA74-D6038DDF0348}"/>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0806144" y="5462140"/>
            <a:ext cx="1224830" cy="1224830"/>
          </a:xfrm>
          <a:prstGeom prst="rect">
            <a:avLst/>
          </a:prstGeom>
        </p:spPr>
      </p:pic>
      <p:pic>
        <p:nvPicPr>
          <p:cNvPr id="9" name="Picture 9" descr="A screenshot of a cell phone&#10;&#10;Description generated with high confidence">
            <a:extLst>
              <a:ext uri="{FF2B5EF4-FFF2-40B4-BE49-F238E27FC236}">
                <a16:creationId xmlns:a16="http://schemas.microsoft.com/office/drawing/2014/main" id="{128E01A4-F14B-4FA4-9D03-4BF1D9AE797B}"/>
              </a:ext>
            </a:extLst>
          </p:cNvPr>
          <p:cNvPicPr>
            <a:picLocks noChangeAspect="1"/>
          </p:cNvPicPr>
          <p:nvPr/>
        </p:nvPicPr>
        <p:blipFill rotWithShape="1">
          <a:blip r:embed="rId3"/>
          <a:srcRect t="19346"/>
          <a:stretch/>
        </p:blipFill>
        <p:spPr>
          <a:xfrm>
            <a:off x="1160488" y="1544559"/>
            <a:ext cx="8408543" cy="5089160"/>
          </a:xfrm>
          <a:prstGeom prst="rect">
            <a:avLst/>
          </a:prstGeom>
        </p:spPr>
      </p:pic>
      <p:pic>
        <p:nvPicPr>
          <p:cNvPr id="3" name="Picture 2"/>
          <p:cNvPicPr>
            <a:picLocks noChangeAspect="1"/>
          </p:cNvPicPr>
          <p:nvPr/>
        </p:nvPicPr>
        <p:blipFill>
          <a:blip r:embed="rId4"/>
          <a:stretch>
            <a:fillRect/>
          </a:stretch>
        </p:blipFill>
        <p:spPr>
          <a:xfrm>
            <a:off x="7601902" y="5861194"/>
            <a:ext cx="1964768" cy="752965"/>
          </a:xfrm>
          <a:prstGeom prst="rect">
            <a:avLst/>
          </a:prstGeom>
        </p:spPr>
      </p:pic>
    </p:spTree>
    <p:extLst>
      <p:ext uri="{BB962C8B-B14F-4D97-AF65-F5344CB8AC3E}">
        <p14:creationId xmlns:p14="http://schemas.microsoft.com/office/powerpoint/2010/main" val="36983543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3296D2"/>
                </a:solidFill>
              </a:rPr>
              <a:t>Notification and Disclosure are Influenced by Different Perspectives and Principles</a:t>
            </a:r>
            <a:endParaRPr lang="en-US" dirty="0"/>
          </a:p>
        </p:txBody>
      </p:sp>
      <p:sp>
        <p:nvSpPr>
          <p:cNvPr id="3" name="Content Placeholder 2"/>
          <p:cNvSpPr>
            <a:spLocks noGrp="1"/>
          </p:cNvSpPr>
          <p:nvPr>
            <p:ph idx="1"/>
          </p:nvPr>
        </p:nvSpPr>
        <p:spPr>
          <a:xfrm>
            <a:off x="838200" y="1972283"/>
            <a:ext cx="9313506" cy="4351338"/>
          </a:xfrm>
        </p:spPr>
        <p:txBody>
          <a:bodyPr vert="horz" lIns="91440" tIns="45720" rIns="91440" bIns="45720" rtlCol="0" anchor="t">
            <a:normAutofit/>
          </a:bodyPr>
          <a:lstStyle/>
          <a:p>
            <a:r>
              <a:rPr lang="en-US" sz="3600" dirty="0">
                <a:cs typeface="Calibri"/>
              </a:rPr>
              <a:t>Patients- desire for knowledge if/how they have been harmed or if they are at risk</a:t>
            </a:r>
          </a:p>
          <a:p>
            <a:r>
              <a:rPr lang="en-US" sz="3600" dirty="0">
                <a:cs typeface="Calibri"/>
              </a:rPr>
              <a:t>Providers/institution- often not comfortable disclosing</a:t>
            </a:r>
          </a:p>
          <a:p>
            <a:r>
              <a:rPr lang="en-US" sz="3600" dirty="0">
                <a:cs typeface="Calibri"/>
              </a:rPr>
              <a:t>Public health- disease control and containment</a:t>
            </a:r>
          </a:p>
          <a:p>
            <a:r>
              <a:rPr lang="en-US" sz="3600" dirty="0">
                <a:cs typeface="Calibri"/>
              </a:rPr>
              <a:t>Media-public right to know, tell a story</a:t>
            </a:r>
          </a:p>
          <a:p>
            <a:r>
              <a:rPr lang="en-US" sz="3600" dirty="0">
                <a:cs typeface="Calibri"/>
              </a:rPr>
              <a:t>Ethical principles</a:t>
            </a:r>
            <a:endParaRPr lang="en-US" sz="3600" dirty="0"/>
          </a:p>
          <a:p>
            <a:pPr>
              <a:buNone/>
            </a:pPr>
            <a:endParaRPr lang="en-US" sz="3600" dirty="0">
              <a:cs typeface="Calibri"/>
            </a:endParaRPr>
          </a:p>
          <a:p>
            <a:pPr marL="0" indent="0">
              <a:buNone/>
            </a:pPr>
            <a:endParaRPr lang="en-US" sz="3600" dirty="0">
              <a:cs typeface="Calibri"/>
            </a:endParaRPr>
          </a:p>
          <a:p>
            <a:pPr>
              <a:buNone/>
            </a:pPr>
            <a:endParaRPr lang="en-US" sz="3600" dirty="0">
              <a:cs typeface="Calibri"/>
            </a:endParaRPr>
          </a:p>
          <a:p>
            <a:pPr>
              <a:buNone/>
            </a:pPr>
            <a:endParaRPr lang="en-US" sz="3600" dirty="0">
              <a:cs typeface="Calibri"/>
            </a:endParaRPr>
          </a:p>
          <a:p>
            <a:pPr>
              <a:buNone/>
            </a:pPr>
            <a:endParaRPr lang="en-US" sz="3600" dirty="0">
              <a:cs typeface="Calibri"/>
            </a:endParaRPr>
          </a:p>
          <a:p>
            <a:pPr>
              <a:buNone/>
            </a:pPr>
            <a:endParaRPr lang="en-US" sz="3600" dirty="0">
              <a:cs typeface="Calibri"/>
            </a:endParaRPr>
          </a:p>
          <a:p>
            <a:pPr>
              <a:buNone/>
            </a:pPr>
            <a:endParaRPr lang="en-US" sz="3600" dirty="0">
              <a:cs typeface="Calibri"/>
            </a:endParaRPr>
          </a:p>
          <a:p>
            <a:pPr marL="0" indent="0">
              <a:buNone/>
            </a:pPr>
            <a:endParaRPr lang="en-US" sz="3600" dirty="0">
              <a:solidFill>
                <a:srgbClr val="C00000"/>
              </a:solidFill>
              <a:cs typeface="Calibri"/>
            </a:endParaRPr>
          </a:p>
        </p:txBody>
      </p:sp>
      <p:pic>
        <p:nvPicPr>
          <p:cNvPr id="4" name="Picture 3">
            <a:extLst>
              <a:ext uri="{FF2B5EF4-FFF2-40B4-BE49-F238E27FC236}">
                <a16:creationId xmlns:a16="http://schemas.microsoft.com/office/drawing/2014/main" id="{34A8E0AC-6032-4FBF-BA74-D6038DDF0348}"/>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0806144" y="5462140"/>
            <a:ext cx="1224830" cy="1224830"/>
          </a:xfrm>
          <a:prstGeom prst="rect">
            <a:avLst/>
          </a:prstGeom>
        </p:spPr>
      </p:pic>
    </p:spTree>
    <p:extLst>
      <p:ext uri="{BB962C8B-B14F-4D97-AF65-F5344CB8AC3E}">
        <p14:creationId xmlns:p14="http://schemas.microsoft.com/office/powerpoint/2010/main" val="24846139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3296D2"/>
                </a:solidFill>
              </a:rPr>
              <a:t>			Two Questions</a:t>
            </a:r>
            <a:endParaRPr lang="en-US" dirty="0"/>
          </a:p>
        </p:txBody>
      </p:sp>
      <p:sp>
        <p:nvSpPr>
          <p:cNvPr id="3" name="Content Placeholder 2"/>
          <p:cNvSpPr>
            <a:spLocks noGrp="1"/>
          </p:cNvSpPr>
          <p:nvPr>
            <p:ph idx="1"/>
          </p:nvPr>
        </p:nvSpPr>
        <p:spPr>
          <a:xfrm>
            <a:off x="979516" y="2018608"/>
            <a:ext cx="9826627" cy="4409282"/>
          </a:xfrm>
        </p:spPr>
        <p:txBody>
          <a:bodyPr vert="horz" lIns="91440" tIns="45720" rIns="91440" bIns="45720" rtlCol="0" anchor="t">
            <a:normAutofit/>
          </a:bodyPr>
          <a:lstStyle/>
          <a:p>
            <a:r>
              <a:rPr lang="en-US" sz="4400" dirty="0">
                <a:cs typeface="Calibri"/>
              </a:rPr>
              <a:t>What is best? (</a:t>
            </a:r>
            <a:r>
              <a:rPr lang="en-US" sz="4400" b="1" dirty="0">
                <a:cs typeface="Calibri"/>
              </a:rPr>
              <a:t>Utility</a:t>
            </a:r>
            <a:r>
              <a:rPr lang="en-US" sz="4400" dirty="0">
                <a:cs typeface="Calibri"/>
              </a:rPr>
              <a:t> – maximize benefits versus risks; and efficiency)</a:t>
            </a:r>
            <a:endParaRPr lang="en-US" sz="4400" dirty="0"/>
          </a:p>
          <a:p>
            <a:endParaRPr lang="en-US" sz="4400" dirty="0">
              <a:cs typeface="Calibri"/>
            </a:endParaRPr>
          </a:p>
          <a:p>
            <a:r>
              <a:rPr lang="en-US" sz="4400" dirty="0">
                <a:cs typeface="Calibri"/>
              </a:rPr>
              <a:t>What is right? (other </a:t>
            </a:r>
            <a:r>
              <a:rPr lang="en-US" sz="4400" b="1" dirty="0">
                <a:cs typeface="Calibri"/>
              </a:rPr>
              <a:t>Ethical Principles </a:t>
            </a:r>
            <a:r>
              <a:rPr lang="en-US" sz="4400" dirty="0">
                <a:cs typeface="Calibri"/>
              </a:rPr>
              <a:t>such as beneficence, autonomy, justice)</a:t>
            </a:r>
            <a:endParaRPr lang="en-US" sz="4400" dirty="0"/>
          </a:p>
          <a:p>
            <a:pPr>
              <a:buNone/>
            </a:pPr>
            <a:endParaRPr lang="en-US" sz="4400" dirty="0">
              <a:cs typeface="Calibri"/>
            </a:endParaRPr>
          </a:p>
          <a:p>
            <a:pPr>
              <a:buNone/>
            </a:pPr>
            <a:endParaRPr lang="en-US" sz="4400" dirty="0">
              <a:cs typeface="Calibri"/>
            </a:endParaRPr>
          </a:p>
          <a:p>
            <a:pPr marL="0" indent="0">
              <a:buNone/>
            </a:pPr>
            <a:endParaRPr lang="en-US" sz="4400" dirty="0">
              <a:cs typeface="Calibri"/>
            </a:endParaRPr>
          </a:p>
          <a:p>
            <a:pPr>
              <a:buNone/>
            </a:pPr>
            <a:endParaRPr lang="en-US" sz="4400" dirty="0">
              <a:cs typeface="Calibri"/>
            </a:endParaRPr>
          </a:p>
          <a:p>
            <a:pPr>
              <a:buNone/>
            </a:pPr>
            <a:endParaRPr lang="en-US" sz="4400" dirty="0">
              <a:cs typeface="Calibri"/>
            </a:endParaRPr>
          </a:p>
          <a:p>
            <a:pPr>
              <a:buNone/>
            </a:pPr>
            <a:endParaRPr lang="en-US" sz="4400" dirty="0">
              <a:cs typeface="Calibri"/>
            </a:endParaRPr>
          </a:p>
          <a:p>
            <a:pPr>
              <a:buNone/>
            </a:pPr>
            <a:endParaRPr lang="en-US" sz="4400" dirty="0">
              <a:cs typeface="Calibri"/>
            </a:endParaRPr>
          </a:p>
          <a:p>
            <a:pPr>
              <a:buNone/>
            </a:pPr>
            <a:endParaRPr lang="en-US" sz="4400" dirty="0">
              <a:cs typeface="Calibri"/>
            </a:endParaRPr>
          </a:p>
          <a:p>
            <a:pPr marL="0" indent="0">
              <a:buNone/>
            </a:pPr>
            <a:endParaRPr lang="en-US" sz="4400" dirty="0">
              <a:solidFill>
                <a:srgbClr val="C00000"/>
              </a:solidFill>
              <a:cs typeface="Calibri"/>
            </a:endParaRPr>
          </a:p>
        </p:txBody>
      </p:sp>
      <p:pic>
        <p:nvPicPr>
          <p:cNvPr id="4" name="Picture 3">
            <a:extLst>
              <a:ext uri="{FF2B5EF4-FFF2-40B4-BE49-F238E27FC236}">
                <a16:creationId xmlns:a16="http://schemas.microsoft.com/office/drawing/2014/main" id="{34A8E0AC-6032-4FBF-BA74-D6038DDF0348}"/>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0806144" y="5462140"/>
            <a:ext cx="1224830" cy="1224830"/>
          </a:xfrm>
          <a:prstGeom prst="rect">
            <a:avLst/>
          </a:prstGeom>
        </p:spPr>
      </p:pic>
    </p:spTree>
    <p:extLst>
      <p:ext uri="{BB962C8B-B14F-4D97-AF65-F5344CB8AC3E}">
        <p14:creationId xmlns:p14="http://schemas.microsoft.com/office/powerpoint/2010/main" val="11155034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64335"/>
            <a:ext cx="10515600" cy="1325563"/>
          </a:xfrm>
        </p:spPr>
        <p:txBody>
          <a:bodyPr/>
          <a:lstStyle/>
          <a:p>
            <a:r>
              <a:rPr lang="en-US" b="1" dirty="0">
                <a:solidFill>
                  <a:srgbClr val="3296D2"/>
                </a:solidFill>
              </a:rPr>
              <a:t>Ethical Principles</a:t>
            </a:r>
            <a:endParaRPr lang="en-US" dirty="0"/>
          </a:p>
        </p:txBody>
      </p:sp>
      <p:sp>
        <p:nvSpPr>
          <p:cNvPr id="3" name="Content Placeholder 2"/>
          <p:cNvSpPr>
            <a:spLocks noGrp="1"/>
          </p:cNvSpPr>
          <p:nvPr>
            <p:ph idx="1"/>
          </p:nvPr>
        </p:nvSpPr>
        <p:spPr>
          <a:xfrm>
            <a:off x="838200" y="1589898"/>
            <a:ext cx="9418320" cy="4948062"/>
          </a:xfrm>
        </p:spPr>
        <p:txBody>
          <a:bodyPr vert="horz" lIns="91440" tIns="45720" rIns="91440" bIns="45720" rtlCol="0" anchor="t">
            <a:normAutofit fontScale="85000" lnSpcReduction="20000"/>
          </a:bodyPr>
          <a:lstStyle/>
          <a:p>
            <a:pPr>
              <a:spcAft>
                <a:spcPts val="900"/>
              </a:spcAft>
            </a:pPr>
            <a:r>
              <a:rPr lang="en-US" sz="3600" b="1" dirty="0">
                <a:cs typeface="Calibri"/>
              </a:rPr>
              <a:t>Utility </a:t>
            </a:r>
            <a:r>
              <a:rPr lang="en-US" sz="3600" dirty="0">
                <a:cs typeface="Calibri"/>
              </a:rPr>
              <a:t>–</a:t>
            </a:r>
            <a:r>
              <a:rPr lang="en-US" sz="3600" b="1" dirty="0">
                <a:cs typeface="Calibri"/>
              </a:rPr>
              <a:t> </a:t>
            </a:r>
            <a:r>
              <a:rPr lang="en-US" sz="3600" dirty="0">
                <a:cs typeface="Calibri"/>
              </a:rPr>
              <a:t>maximize benefits and efficiency; acts are right     because they promote well-being of individuals and the community </a:t>
            </a:r>
          </a:p>
          <a:p>
            <a:pPr>
              <a:spcAft>
                <a:spcPts val="900"/>
              </a:spcAft>
            </a:pPr>
            <a:r>
              <a:rPr lang="en-US" sz="3600" b="1" dirty="0">
                <a:cs typeface="Calibri"/>
              </a:rPr>
              <a:t>Autonomy</a:t>
            </a:r>
            <a:r>
              <a:rPr lang="en-US" sz="3600" dirty="0">
                <a:cs typeface="Calibri"/>
              </a:rPr>
              <a:t> – letting individuals make their own choices based on their values and preferences</a:t>
            </a:r>
            <a:endParaRPr lang="en-US" dirty="0"/>
          </a:p>
          <a:p>
            <a:pPr>
              <a:spcAft>
                <a:spcPts val="900"/>
              </a:spcAft>
            </a:pPr>
            <a:r>
              <a:rPr lang="en-US" sz="3600" b="1" dirty="0">
                <a:cs typeface="Calibri"/>
              </a:rPr>
              <a:t>Respect</a:t>
            </a:r>
            <a:r>
              <a:rPr lang="en-US" sz="3600" dirty="0">
                <a:cs typeface="Calibri"/>
              </a:rPr>
              <a:t> – transparency and truth telling</a:t>
            </a:r>
          </a:p>
          <a:p>
            <a:pPr>
              <a:spcAft>
                <a:spcPts val="900"/>
              </a:spcAft>
            </a:pPr>
            <a:r>
              <a:rPr lang="en-US" sz="3600" b="1" dirty="0">
                <a:cs typeface="Calibri"/>
              </a:rPr>
              <a:t>Beneficence</a:t>
            </a:r>
            <a:r>
              <a:rPr lang="en-US" sz="3500" b="1" dirty="0"/>
              <a:t> –</a:t>
            </a:r>
            <a:r>
              <a:rPr lang="en-US" sz="3200" dirty="0">
                <a:cs typeface="Calibri"/>
              </a:rPr>
              <a:t>moral duty to act in patient’s best interest</a:t>
            </a:r>
            <a:endParaRPr lang="en-US" sz="3600" dirty="0">
              <a:cs typeface="Calibri"/>
            </a:endParaRPr>
          </a:p>
          <a:p>
            <a:pPr>
              <a:spcAft>
                <a:spcPts val="900"/>
              </a:spcAft>
            </a:pPr>
            <a:r>
              <a:rPr lang="en-US" sz="3600" b="1" dirty="0">
                <a:cs typeface="Calibri"/>
              </a:rPr>
              <a:t>Non-maleficence</a:t>
            </a:r>
            <a:r>
              <a:rPr lang="en-US" sz="3500" b="1" dirty="0"/>
              <a:t>-</a:t>
            </a:r>
            <a:r>
              <a:rPr lang="en-US" sz="3500" dirty="0"/>
              <a:t>No</a:t>
            </a:r>
            <a:r>
              <a:rPr lang="en-US" sz="3500" b="1" dirty="0"/>
              <a:t> </a:t>
            </a:r>
            <a:r>
              <a:rPr lang="en-US" sz="3500" dirty="0"/>
              <a:t>intentional harm</a:t>
            </a:r>
          </a:p>
          <a:p>
            <a:pPr>
              <a:spcAft>
                <a:spcPts val="900"/>
              </a:spcAft>
            </a:pPr>
            <a:r>
              <a:rPr lang="en-US" sz="3600" b="1" dirty="0">
                <a:cs typeface="Calibri"/>
              </a:rPr>
              <a:t>Justice </a:t>
            </a:r>
            <a:r>
              <a:rPr lang="en-US" sz="3600" dirty="0">
                <a:cs typeface="Calibri"/>
              </a:rPr>
              <a:t>– equity; also procedural justice: a fair process for making important</a:t>
            </a:r>
          </a:p>
          <a:p>
            <a:pPr>
              <a:buNone/>
            </a:pPr>
            <a:endParaRPr lang="en-US" sz="3600" dirty="0">
              <a:cs typeface="Calibri"/>
            </a:endParaRPr>
          </a:p>
          <a:p>
            <a:pPr>
              <a:buNone/>
            </a:pPr>
            <a:endParaRPr lang="en-US" sz="3600" dirty="0">
              <a:cs typeface="Calibri"/>
            </a:endParaRPr>
          </a:p>
          <a:p>
            <a:pPr marL="0" indent="0">
              <a:buNone/>
            </a:pPr>
            <a:endParaRPr lang="en-US" sz="3600" dirty="0">
              <a:cs typeface="Calibri"/>
            </a:endParaRPr>
          </a:p>
          <a:p>
            <a:pPr>
              <a:buNone/>
            </a:pPr>
            <a:endParaRPr lang="en-US" sz="3600" dirty="0">
              <a:cs typeface="Calibri"/>
            </a:endParaRPr>
          </a:p>
          <a:p>
            <a:pPr>
              <a:buNone/>
            </a:pPr>
            <a:endParaRPr lang="en-US" sz="3600" dirty="0">
              <a:cs typeface="Calibri"/>
            </a:endParaRPr>
          </a:p>
          <a:p>
            <a:pPr>
              <a:buNone/>
            </a:pPr>
            <a:endParaRPr lang="en-US" sz="3600" dirty="0">
              <a:cs typeface="Calibri"/>
            </a:endParaRPr>
          </a:p>
          <a:p>
            <a:pPr>
              <a:buNone/>
            </a:pPr>
            <a:endParaRPr lang="en-US" sz="3600" dirty="0">
              <a:cs typeface="Calibri"/>
            </a:endParaRPr>
          </a:p>
          <a:p>
            <a:pPr>
              <a:buNone/>
            </a:pPr>
            <a:endParaRPr lang="en-US" sz="3600" dirty="0">
              <a:cs typeface="Calibri"/>
            </a:endParaRPr>
          </a:p>
          <a:p>
            <a:pPr marL="0" indent="0">
              <a:buNone/>
            </a:pPr>
            <a:endParaRPr lang="en-US" sz="3600" dirty="0">
              <a:solidFill>
                <a:srgbClr val="C00000"/>
              </a:solidFill>
              <a:cs typeface="Calibri"/>
            </a:endParaRPr>
          </a:p>
        </p:txBody>
      </p:sp>
      <p:pic>
        <p:nvPicPr>
          <p:cNvPr id="4" name="Picture 3">
            <a:extLst>
              <a:ext uri="{FF2B5EF4-FFF2-40B4-BE49-F238E27FC236}">
                <a16:creationId xmlns:a16="http://schemas.microsoft.com/office/drawing/2014/main" id="{34A8E0AC-6032-4FBF-BA74-D6038DDF034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0806144" y="5462140"/>
            <a:ext cx="1224830" cy="1224830"/>
          </a:xfrm>
          <a:prstGeom prst="rect">
            <a:avLst/>
          </a:prstGeom>
        </p:spPr>
      </p:pic>
    </p:spTree>
    <p:extLst>
      <p:ext uri="{BB962C8B-B14F-4D97-AF65-F5344CB8AC3E}">
        <p14:creationId xmlns:p14="http://schemas.microsoft.com/office/powerpoint/2010/main" val="2423592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3296D2"/>
                </a:solidFill>
              </a:rPr>
              <a:t>Utility of Notifying/Disclosing </a:t>
            </a:r>
            <a:endParaRPr lang="en-US" dirty="0"/>
          </a:p>
        </p:txBody>
      </p:sp>
      <p:sp>
        <p:nvSpPr>
          <p:cNvPr id="3" name="Content Placeholder 2"/>
          <p:cNvSpPr>
            <a:spLocks noGrp="1"/>
          </p:cNvSpPr>
          <p:nvPr>
            <p:ph idx="1"/>
          </p:nvPr>
        </p:nvSpPr>
        <p:spPr>
          <a:xfrm>
            <a:off x="838200" y="1589898"/>
            <a:ext cx="9313506" cy="4795662"/>
          </a:xfrm>
        </p:spPr>
        <p:txBody>
          <a:bodyPr vert="horz" lIns="91440" tIns="45720" rIns="91440" bIns="45720" rtlCol="0" anchor="t">
            <a:normAutofit fontScale="92500" lnSpcReduction="10000"/>
          </a:bodyPr>
          <a:lstStyle/>
          <a:p>
            <a:r>
              <a:rPr lang="en-US" sz="3600" dirty="0">
                <a:cs typeface="Calibri"/>
              </a:rPr>
              <a:t>Identify additional outbreak-associated infections</a:t>
            </a:r>
            <a:endParaRPr lang="en-US" dirty="0"/>
          </a:p>
          <a:p>
            <a:r>
              <a:rPr lang="en-US" sz="3600" dirty="0">
                <a:cs typeface="Calibri"/>
              </a:rPr>
              <a:t>Facilitate appropriate management &amp; prevention by patients and providers</a:t>
            </a:r>
            <a:endParaRPr lang="en-US" dirty="0"/>
          </a:p>
          <a:p>
            <a:r>
              <a:rPr lang="en-US" sz="3600" dirty="0">
                <a:cs typeface="Calibri"/>
              </a:rPr>
              <a:t>Allows patients to make informed choices</a:t>
            </a:r>
            <a:endParaRPr lang="en-US" dirty="0"/>
          </a:p>
          <a:p>
            <a:r>
              <a:rPr lang="en-US" sz="3600" dirty="0">
                <a:cs typeface="Calibri"/>
              </a:rPr>
              <a:t>Encourages mutual trust (respect) between patients and the healthcare system</a:t>
            </a:r>
          </a:p>
          <a:p>
            <a:r>
              <a:rPr lang="en-US" sz="3600" dirty="0">
                <a:cs typeface="Calibri"/>
              </a:rPr>
              <a:t>New or serious threat that is causing widespread concern; counter misinformation</a:t>
            </a:r>
          </a:p>
          <a:p>
            <a:r>
              <a:rPr lang="en-US" sz="3600" dirty="0">
                <a:cs typeface="Calibri"/>
              </a:rPr>
              <a:t>Informs other facilities of a problem that also may affect them, facilitating preventive action</a:t>
            </a:r>
          </a:p>
          <a:p>
            <a:pPr>
              <a:buNone/>
            </a:pPr>
            <a:endParaRPr lang="en-US" dirty="0">
              <a:solidFill>
                <a:srgbClr val="002060"/>
              </a:solidFill>
            </a:endParaRPr>
          </a:p>
          <a:p>
            <a:pPr>
              <a:buNone/>
            </a:pPr>
            <a:endParaRPr lang="en-US" sz="3600" dirty="0">
              <a:cs typeface="Calibri"/>
            </a:endParaRPr>
          </a:p>
          <a:p>
            <a:pPr>
              <a:buNone/>
            </a:pPr>
            <a:endParaRPr lang="en-US" sz="3600" dirty="0">
              <a:cs typeface="Calibri"/>
            </a:endParaRPr>
          </a:p>
          <a:p>
            <a:pPr marL="0" indent="0">
              <a:buNone/>
            </a:pPr>
            <a:endParaRPr lang="en-US" sz="3600" dirty="0">
              <a:cs typeface="Calibri"/>
            </a:endParaRPr>
          </a:p>
          <a:p>
            <a:pPr>
              <a:buNone/>
            </a:pPr>
            <a:endParaRPr lang="en-US" sz="3600" dirty="0">
              <a:cs typeface="Calibri"/>
            </a:endParaRPr>
          </a:p>
          <a:p>
            <a:pPr>
              <a:buNone/>
            </a:pPr>
            <a:endParaRPr lang="en-US" sz="3600" dirty="0">
              <a:cs typeface="Calibri"/>
            </a:endParaRPr>
          </a:p>
          <a:p>
            <a:pPr>
              <a:buNone/>
            </a:pPr>
            <a:endParaRPr lang="en-US" sz="3600" dirty="0">
              <a:cs typeface="Calibri"/>
            </a:endParaRPr>
          </a:p>
          <a:p>
            <a:pPr marL="0" indent="0">
              <a:buNone/>
            </a:pPr>
            <a:endParaRPr lang="en-US" sz="3600" dirty="0">
              <a:cs typeface="Calibri"/>
            </a:endParaRPr>
          </a:p>
          <a:p>
            <a:pPr>
              <a:buNone/>
            </a:pPr>
            <a:endParaRPr lang="en-US" sz="3600" dirty="0">
              <a:cs typeface="Calibri"/>
            </a:endParaRPr>
          </a:p>
          <a:p>
            <a:pPr>
              <a:buNone/>
            </a:pPr>
            <a:endParaRPr lang="en-US" sz="3600" dirty="0">
              <a:cs typeface="Calibri"/>
            </a:endParaRPr>
          </a:p>
          <a:p>
            <a:pPr>
              <a:buNone/>
            </a:pPr>
            <a:endParaRPr lang="en-US" sz="3600" dirty="0">
              <a:cs typeface="Calibri"/>
            </a:endParaRPr>
          </a:p>
          <a:p>
            <a:pPr>
              <a:buNone/>
            </a:pPr>
            <a:endParaRPr lang="en-US" sz="3600" dirty="0">
              <a:cs typeface="Calibri"/>
            </a:endParaRPr>
          </a:p>
          <a:p>
            <a:pPr>
              <a:buNone/>
            </a:pPr>
            <a:endParaRPr lang="en-US" sz="3600" dirty="0">
              <a:cs typeface="Calibri"/>
            </a:endParaRPr>
          </a:p>
          <a:p>
            <a:pPr marL="0" indent="0">
              <a:buNone/>
            </a:pPr>
            <a:endParaRPr lang="en-US" sz="3600" dirty="0">
              <a:solidFill>
                <a:srgbClr val="C00000"/>
              </a:solidFill>
              <a:cs typeface="Calibri"/>
            </a:endParaRPr>
          </a:p>
        </p:txBody>
      </p:sp>
      <p:pic>
        <p:nvPicPr>
          <p:cNvPr id="4" name="Picture 3">
            <a:extLst>
              <a:ext uri="{FF2B5EF4-FFF2-40B4-BE49-F238E27FC236}">
                <a16:creationId xmlns:a16="http://schemas.microsoft.com/office/drawing/2014/main" id="{34A8E0AC-6032-4FBF-BA74-D6038DDF0348}"/>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0806144" y="5462140"/>
            <a:ext cx="1224830" cy="1224830"/>
          </a:xfrm>
          <a:prstGeom prst="rect">
            <a:avLst/>
          </a:prstGeom>
        </p:spPr>
      </p:pic>
    </p:spTree>
    <p:extLst>
      <p:ext uri="{BB962C8B-B14F-4D97-AF65-F5344CB8AC3E}">
        <p14:creationId xmlns:p14="http://schemas.microsoft.com/office/powerpoint/2010/main" val="36507041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solidFill>
                  <a:srgbClr val="3296D2"/>
                </a:solidFill>
              </a:rPr>
              <a:t>Disclosure as Warning to Other Facilities</a:t>
            </a:r>
            <a:endParaRPr lang="en-US"/>
          </a:p>
        </p:txBody>
      </p:sp>
      <p:sp>
        <p:nvSpPr>
          <p:cNvPr id="3" name="Content Placeholder 2"/>
          <p:cNvSpPr>
            <a:spLocks noGrp="1"/>
          </p:cNvSpPr>
          <p:nvPr>
            <p:ph idx="1"/>
          </p:nvPr>
        </p:nvSpPr>
        <p:spPr>
          <a:xfrm>
            <a:off x="838200" y="1589898"/>
            <a:ext cx="9313506" cy="4351338"/>
          </a:xfrm>
        </p:spPr>
        <p:txBody>
          <a:bodyPr vert="horz" lIns="91440" tIns="45720" rIns="91440" bIns="45720" rtlCol="0" anchor="t">
            <a:normAutofit/>
          </a:bodyPr>
          <a:lstStyle/>
          <a:p>
            <a:pPr>
              <a:buNone/>
            </a:pPr>
            <a:endParaRPr lang="en-US" sz="3600">
              <a:cs typeface="Calibri"/>
            </a:endParaRPr>
          </a:p>
          <a:p>
            <a:pPr>
              <a:buNone/>
            </a:pPr>
            <a:endParaRPr lang="en-US" sz="3600">
              <a:cs typeface="Calibri"/>
            </a:endParaRPr>
          </a:p>
          <a:p>
            <a:pPr>
              <a:buNone/>
            </a:pPr>
            <a:endParaRPr lang="en-US" sz="3600">
              <a:cs typeface="Calibri"/>
            </a:endParaRPr>
          </a:p>
          <a:p>
            <a:pPr>
              <a:buNone/>
            </a:pPr>
            <a:endParaRPr lang="en-US" sz="3600">
              <a:cs typeface="Calibri"/>
            </a:endParaRPr>
          </a:p>
          <a:p>
            <a:pPr marL="0" indent="0">
              <a:buNone/>
            </a:pPr>
            <a:endParaRPr lang="en-US" sz="3600">
              <a:cs typeface="Calibri"/>
            </a:endParaRPr>
          </a:p>
          <a:p>
            <a:pPr>
              <a:buNone/>
            </a:pPr>
            <a:endParaRPr lang="en-US" sz="3600">
              <a:cs typeface="Calibri"/>
            </a:endParaRPr>
          </a:p>
          <a:p>
            <a:pPr>
              <a:buNone/>
            </a:pPr>
            <a:endParaRPr lang="en-US" sz="3600">
              <a:cs typeface="Calibri"/>
            </a:endParaRPr>
          </a:p>
          <a:p>
            <a:pPr>
              <a:buNone/>
            </a:pPr>
            <a:endParaRPr lang="en-US" sz="3600">
              <a:cs typeface="Calibri"/>
            </a:endParaRPr>
          </a:p>
          <a:p>
            <a:pPr marL="0" indent="0">
              <a:buNone/>
            </a:pPr>
            <a:endParaRPr lang="en-US" sz="3600">
              <a:cs typeface="Calibri"/>
            </a:endParaRPr>
          </a:p>
          <a:p>
            <a:pPr>
              <a:buNone/>
            </a:pPr>
            <a:endParaRPr lang="en-US" sz="3600">
              <a:cs typeface="Calibri"/>
            </a:endParaRPr>
          </a:p>
          <a:p>
            <a:pPr>
              <a:buNone/>
            </a:pPr>
            <a:endParaRPr lang="en-US" sz="3600">
              <a:cs typeface="Calibri"/>
            </a:endParaRPr>
          </a:p>
          <a:p>
            <a:pPr>
              <a:buNone/>
            </a:pPr>
            <a:endParaRPr lang="en-US" sz="3600">
              <a:cs typeface="Calibri"/>
            </a:endParaRPr>
          </a:p>
          <a:p>
            <a:pPr>
              <a:buNone/>
            </a:pPr>
            <a:endParaRPr lang="en-US" sz="3600">
              <a:cs typeface="Calibri"/>
            </a:endParaRPr>
          </a:p>
          <a:p>
            <a:pPr>
              <a:buNone/>
            </a:pPr>
            <a:endParaRPr lang="en-US" sz="3600">
              <a:cs typeface="Calibri"/>
            </a:endParaRPr>
          </a:p>
          <a:p>
            <a:pPr marL="0" indent="0">
              <a:buNone/>
            </a:pPr>
            <a:endParaRPr lang="en-US" sz="3600">
              <a:solidFill>
                <a:srgbClr val="C00000"/>
              </a:solidFill>
              <a:cs typeface="Calibri"/>
            </a:endParaRPr>
          </a:p>
        </p:txBody>
      </p:sp>
      <p:pic>
        <p:nvPicPr>
          <p:cNvPr id="4" name="Picture 3">
            <a:extLst>
              <a:ext uri="{FF2B5EF4-FFF2-40B4-BE49-F238E27FC236}">
                <a16:creationId xmlns:a16="http://schemas.microsoft.com/office/drawing/2014/main" id="{34A8E0AC-6032-4FBF-BA74-D6038DDF0348}"/>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0806144" y="5462140"/>
            <a:ext cx="1224830" cy="1224830"/>
          </a:xfrm>
          <a:prstGeom prst="rect">
            <a:avLst/>
          </a:prstGeom>
        </p:spPr>
      </p:pic>
      <p:pic>
        <p:nvPicPr>
          <p:cNvPr id="5" name="Picture 5" descr="A picture containing indoor, bottle, photo&#10;&#10;Description generated with very high confidence">
            <a:extLst>
              <a:ext uri="{FF2B5EF4-FFF2-40B4-BE49-F238E27FC236}">
                <a16:creationId xmlns:a16="http://schemas.microsoft.com/office/drawing/2014/main" id="{C75C995F-6AD7-4509-8413-F5820042D0D5}"/>
              </a:ext>
            </a:extLst>
          </p:cNvPr>
          <p:cNvPicPr>
            <a:picLocks noChangeAspect="1"/>
          </p:cNvPicPr>
          <p:nvPr/>
        </p:nvPicPr>
        <p:blipFill>
          <a:blip r:embed="rId3"/>
          <a:stretch>
            <a:fillRect/>
          </a:stretch>
        </p:blipFill>
        <p:spPr>
          <a:xfrm>
            <a:off x="1526076" y="1695162"/>
            <a:ext cx="6994876" cy="1459518"/>
          </a:xfrm>
          <a:prstGeom prst="rect">
            <a:avLst/>
          </a:prstGeom>
        </p:spPr>
      </p:pic>
      <p:pic>
        <p:nvPicPr>
          <p:cNvPr id="7" name="Picture 7" descr="A screenshot of a cell phone&#10;&#10;Description generated with high confidence">
            <a:extLst>
              <a:ext uri="{FF2B5EF4-FFF2-40B4-BE49-F238E27FC236}">
                <a16:creationId xmlns:a16="http://schemas.microsoft.com/office/drawing/2014/main" id="{68F9708B-1AD2-461A-BFFA-06D75E498017}"/>
              </a:ext>
            </a:extLst>
          </p:cNvPr>
          <p:cNvPicPr>
            <a:picLocks noChangeAspect="1"/>
          </p:cNvPicPr>
          <p:nvPr/>
        </p:nvPicPr>
        <p:blipFill>
          <a:blip r:embed="rId4"/>
          <a:stretch>
            <a:fillRect/>
          </a:stretch>
        </p:blipFill>
        <p:spPr>
          <a:xfrm>
            <a:off x="2113428" y="3361136"/>
            <a:ext cx="8379267" cy="890823"/>
          </a:xfrm>
          <a:prstGeom prst="rect">
            <a:avLst/>
          </a:prstGeom>
        </p:spPr>
      </p:pic>
      <p:pic>
        <p:nvPicPr>
          <p:cNvPr id="9" name="Picture 9" descr="A picture containing indoor, photo&#10;&#10;Description generated with very high confidence">
            <a:extLst>
              <a:ext uri="{FF2B5EF4-FFF2-40B4-BE49-F238E27FC236}">
                <a16:creationId xmlns:a16="http://schemas.microsoft.com/office/drawing/2014/main" id="{515E8637-EE11-49FC-9F63-8EEECB76D911}"/>
              </a:ext>
            </a:extLst>
          </p:cNvPr>
          <p:cNvPicPr>
            <a:picLocks noChangeAspect="1"/>
          </p:cNvPicPr>
          <p:nvPr/>
        </p:nvPicPr>
        <p:blipFill>
          <a:blip r:embed="rId5"/>
          <a:stretch>
            <a:fillRect/>
          </a:stretch>
        </p:blipFill>
        <p:spPr>
          <a:xfrm>
            <a:off x="1377383" y="4572000"/>
            <a:ext cx="8415437" cy="1272194"/>
          </a:xfrm>
          <a:prstGeom prst="rect">
            <a:avLst/>
          </a:prstGeom>
        </p:spPr>
      </p:pic>
      <p:pic>
        <p:nvPicPr>
          <p:cNvPr id="11" name="Picture 11" descr="A picture containing clipart&#10;&#10;Description generated with very high confidence">
            <a:extLst>
              <a:ext uri="{FF2B5EF4-FFF2-40B4-BE49-F238E27FC236}">
                <a16:creationId xmlns:a16="http://schemas.microsoft.com/office/drawing/2014/main" id="{A8EAAEEB-EAFE-4F9A-B985-8CE238EDA4C2}"/>
              </a:ext>
            </a:extLst>
          </p:cNvPr>
          <p:cNvPicPr>
            <a:picLocks noChangeAspect="1"/>
          </p:cNvPicPr>
          <p:nvPr/>
        </p:nvPicPr>
        <p:blipFill>
          <a:blip r:embed="rId6"/>
          <a:stretch>
            <a:fillRect/>
          </a:stretch>
        </p:blipFill>
        <p:spPr>
          <a:xfrm>
            <a:off x="7481047" y="6032692"/>
            <a:ext cx="2743200" cy="440380"/>
          </a:xfrm>
          <a:prstGeom prst="rect">
            <a:avLst/>
          </a:prstGeom>
        </p:spPr>
      </p:pic>
    </p:spTree>
    <p:extLst>
      <p:ext uri="{BB962C8B-B14F-4D97-AF65-F5344CB8AC3E}">
        <p14:creationId xmlns:p14="http://schemas.microsoft.com/office/powerpoint/2010/main" val="40645196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solidFill>
                  <a:srgbClr val="3296D2"/>
                </a:solidFill>
              </a:rPr>
              <a:t>Utility of Not Disclosing (Publicly)</a:t>
            </a:r>
            <a:endParaRPr lang="en-US"/>
          </a:p>
        </p:txBody>
      </p:sp>
      <p:sp>
        <p:nvSpPr>
          <p:cNvPr id="3" name="Content Placeholder 2"/>
          <p:cNvSpPr>
            <a:spLocks noGrp="1"/>
          </p:cNvSpPr>
          <p:nvPr>
            <p:ph idx="1"/>
          </p:nvPr>
        </p:nvSpPr>
        <p:spPr>
          <a:xfrm>
            <a:off x="389965" y="1690750"/>
            <a:ext cx="5736515" cy="3963289"/>
          </a:xfrm>
        </p:spPr>
        <p:txBody>
          <a:bodyPr vert="horz" lIns="91440" tIns="45720" rIns="91440" bIns="45720" rtlCol="0" anchor="t">
            <a:normAutofit fontScale="92500" lnSpcReduction="20000"/>
          </a:bodyPr>
          <a:lstStyle/>
          <a:p>
            <a:r>
              <a:rPr lang="en-US" sz="2600" dirty="0">
                <a:cs typeface="Calibri"/>
              </a:rPr>
              <a:t>Patient privacy considerations</a:t>
            </a:r>
          </a:p>
          <a:p>
            <a:r>
              <a:rPr lang="en-US" sz="2600" dirty="0">
                <a:cs typeface="Calibri"/>
              </a:rPr>
              <a:t>Encourages hospitals to report outbreaks [? vs. already a requirement]</a:t>
            </a:r>
          </a:p>
          <a:p>
            <a:r>
              <a:rPr lang="en-US" sz="2600" dirty="0">
                <a:cs typeface="Calibri"/>
              </a:rPr>
              <a:t>Avoids controversy when hospital and public health disagree about an outbreak occurring</a:t>
            </a:r>
          </a:p>
          <a:p>
            <a:r>
              <a:rPr lang="en-US" sz="2600" dirty="0">
                <a:cs typeface="Calibri"/>
              </a:rPr>
              <a:t>Maintains patient trust in the healthcare system [??]</a:t>
            </a:r>
          </a:p>
          <a:p>
            <a:r>
              <a:rPr lang="en-US" sz="2600" dirty="0">
                <a:cs typeface="Calibri"/>
              </a:rPr>
              <a:t>Avoids “unnecessary” patient concern</a:t>
            </a:r>
          </a:p>
          <a:p>
            <a:r>
              <a:rPr lang="en-US" sz="2600" dirty="0">
                <a:cs typeface="Calibri"/>
              </a:rPr>
              <a:t>Prevents patients from making “bad” decisions</a:t>
            </a:r>
          </a:p>
          <a:p>
            <a:r>
              <a:rPr lang="en-US" sz="2600" dirty="0">
                <a:cs typeface="Calibri"/>
              </a:rPr>
              <a:t>Avoids media pressure and inaccuracies</a:t>
            </a:r>
            <a:endParaRPr lang="en-US" sz="2600" dirty="0"/>
          </a:p>
          <a:p>
            <a:pPr>
              <a:buNone/>
            </a:pPr>
            <a:endParaRPr lang="en-US" sz="3600" dirty="0">
              <a:cs typeface="Calibri"/>
            </a:endParaRPr>
          </a:p>
          <a:p>
            <a:pPr marL="0" indent="0">
              <a:buNone/>
            </a:pPr>
            <a:endParaRPr lang="en-US" sz="3600" dirty="0">
              <a:cs typeface="Calibri"/>
            </a:endParaRPr>
          </a:p>
          <a:p>
            <a:pPr>
              <a:buNone/>
            </a:pPr>
            <a:endParaRPr lang="en-US" sz="3600" dirty="0">
              <a:cs typeface="Calibri"/>
            </a:endParaRPr>
          </a:p>
          <a:p>
            <a:pPr>
              <a:buNone/>
            </a:pPr>
            <a:endParaRPr lang="en-US" sz="3600" dirty="0">
              <a:cs typeface="Calibri"/>
            </a:endParaRPr>
          </a:p>
          <a:p>
            <a:pPr>
              <a:buNone/>
            </a:pPr>
            <a:endParaRPr lang="en-US" sz="3600" dirty="0">
              <a:cs typeface="Calibri"/>
            </a:endParaRPr>
          </a:p>
          <a:p>
            <a:pPr marL="0" indent="0">
              <a:buNone/>
            </a:pPr>
            <a:endParaRPr lang="en-US" sz="3600" dirty="0">
              <a:cs typeface="Calibri"/>
            </a:endParaRPr>
          </a:p>
          <a:p>
            <a:pPr>
              <a:buNone/>
            </a:pPr>
            <a:endParaRPr lang="en-US" sz="3600" dirty="0">
              <a:cs typeface="Calibri"/>
            </a:endParaRPr>
          </a:p>
          <a:p>
            <a:pPr>
              <a:buNone/>
            </a:pPr>
            <a:endParaRPr lang="en-US" sz="3600" dirty="0">
              <a:cs typeface="Calibri"/>
            </a:endParaRPr>
          </a:p>
          <a:p>
            <a:pPr>
              <a:buNone/>
            </a:pPr>
            <a:endParaRPr lang="en-US" sz="3600" dirty="0">
              <a:cs typeface="Calibri"/>
            </a:endParaRPr>
          </a:p>
          <a:p>
            <a:pPr>
              <a:buNone/>
            </a:pPr>
            <a:endParaRPr lang="en-US" sz="3600" dirty="0">
              <a:cs typeface="Calibri"/>
            </a:endParaRPr>
          </a:p>
          <a:p>
            <a:pPr>
              <a:buNone/>
            </a:pPr>
            <a:endParaRPr lang="en-US" sz="3600" dirty="0">
              <a:cs typeface="Calibri"/>
            </a:endParaRPr>
          </a:p>
          <a:p>
            <a:pPr marL="0" indent="0">
              <a:buNone/>
            </a:pPr>
            <a:endParaRPr lang="en-US" sz="3600" dirty="0">
              <a:solidFill>
                <a:srgbClr val="C00000"/>
              </a:solidFill>
              <a:cs typeface="Calibri"/>
            </a:endParaRPr>
          </a:p>
        </p:txBody>
      </p:sp>
      <p:pic>
        <p:nvPicPr>
          <p:cNvPr id="4" name="Picture 3">
            <a:extLst>
              <a:ext uri="{FF2B5EF4-FFF2-40B4-BE49-F238E27FC236}">
                <a16:creationId xmlns:a16="http://schemas.microsoft.com/office/drawing/2014/main" id="{34A8E0AC-6032-4FBF-BA74-D6038DDF0348}"/>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0806144" y="5462140"/>
            <a:ext cx="1224830" cy="1224830"/>
          </a:xfrm>
          <a:prstGeom prst="rect">
            <a:avLst/>
          </a:prstGeom>
        </p:spPr>
      </p:pic>
      <p:pic>
        <p:nvPicPr>
          <p:cNvPr id="6" name="Picture 5" descr="A screenshot of a cell phone&#10;&#10;Description generated with very high confidence">
            <a:extLst>
              <a:ext uri="{FF2B5EF4-FFF2-40B4-BE49-F238E27FC236}">
                <a16:creationId xmlns:a16="http://schemas.microsoft.com/office/drawing/2014/main" id="{14ADB15B-4BB9-4BBF-952C-E26EB0E9733E}"/>
              </a:ext>
            </a:extLst>
          </p:cNvPr>
          <p:cNvPicPr>
            <a:picLocks noChangeAspect="1"/>
          </p:cNvPicPr>
          <p:nvPr/>
        </p:nvPicPr>
        <p:blipFill>
          <a:blip r:embed="rId3"/>
          <a:stretch>
            <a:fillRect/>
          </a:stretch>
        </p:blipFill>
        <p:spPr>
          <a:xfrm>
            <a:off x="6350859" y="1690688"/>
            <a:ext cx="5841141" cy="2501356"/>
          </a:xfrm>
          <a:prstGeom prst="rect">
            <a:avLst/>
          </a:prstGeom>
        </p:spPr>
      </p:pic>
    </p:spTree>
    <p:extLst>
      <p:ext uri="{BB962C8B-B14F-4D97-AF65-F5344CB8AC3E}">
        <p14:creationId xmlns:p14="http://schemas.microsoft.com/office/powerpoint/2010/main" val="9780194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solidFill>
                  <a:srgbClr val="3296D2"/>
                </a:solidFill>
              </a:rPr>
              <a:t>Autonomy and Respect</a:t>
            </a:r>
            <a:endParaRPr lang="en-US"/>
          </a:p>
        </p:txBody>
      </p:sp>
      <p:sp>
        <p:nvSpPr>
          <p:cNvPr id="3" name="Content Placeholder 2"/>
          <p:cNvSpPr>
            <a:spLocks noGrp="1"/>
          </p:cNvSpPr>
          <p:nvPr>
            <p:ph idx="1"/>
          </p:nvPr>
        </p:nvSpPr>
        <p:spPr>
          <a:xfrm>
            <a:off x="838200" y="1589898"/>
            <a:ext cx="9313506" cy="4351338"/>
          </a:xfrm>
        </p:spPr>
        <p:txBody>
          <a:bodyPr vert="horz" lIns="91440" tIns="45720" rIns="91440" bIns="45720" rtlCol="0" anchor="t">
            <a:normAutofit/>
          </a:bodyPr>
          <a:lstStyle/>
          <a:p>
            <a:pPr>
              <a:buNone/>
            </a:pPr>
            <a:r>
              <a:rPr lang="en-US" sz="3600">
                <a:cs typeface="Calibri"/>
              </a:rPr>
              <a:t>“Each patient should be given a fair chance to protect himself or herself from exposure to infection and to assume that a hospital is exercising its best efforts on his or her behalf in this area.”</a:t>
            </a:r>
            <a:endParaRPr lang="en-US"/>
          </a:p>
          <a:p>
            <a:pPr>
              <a:buNone/>
            </a:pPr>
            <a:endParaRPr lang="en-US" sz="3600">
              <a:cs typeface="Calibri"/>
            </a:endParaRPr>
          </a:p>
          <a:p>
            <a:pPr algn="r">
              <a:buNone/>
            </a:pPr>
            <a:r>
              <a:rPr lang="en-US" sz="2600">
                <a:cs typeface="Calibri"/>
              </a:rPr>
              <a:t>--Patient’s perspective, letter to LA times 4/22/15</a:t>
            </a:r>
          </a:p>
          <a:p>
            <a:pPr>
              <a:buNone/>
            </a:pPr>
            <a:endParaRPr lang="en-US" sz="3600">
              <a:cs typeface="Calibri"/>
            </a:endParaRPr>
          </a:p>
          <a:p>
            <a:pPr>
              <a:buNone/>
            </a:pPr>
            <a:endParaRPr lang="en-US" sz="3600">
              <a:cs typeface="Calibri"/>
            </a:endParaRPr>
          </a:p>
          <a:p>
            <a:pPr>
              <a:buNone/>
            </a:pPr>
            <a:endParaRPr lang="en-US" sz="3600">
              <a:cs typeface="Calibri"/>
            </a:endParaRPr>
          </a:p>
          <a:p>
            <a:pPr marL="0" indent="0">
              <a:buNone/>
            </a:pPr>
            <a:endParaRPr lang="en-US" sz="3600">
              <a:cs typeface="Calibri"/>
            </a:endParaRPr>
          </a:p>
          <a:p>
            <a:pPr>
              <a:buNone/>
            </a:pPr>
            <a:endParaRPr lang="en-US" sz="3600">
              <a:cs typeface="Calibri"/>
            </a:endParaRPr>
          </a:p>
          <a:p>
            <a:pPr>
              <a:buNone/>
            </a:pPr>
            <a:endParaRPr lang="en-US" sz="3600">
              <a:cs typeface="Calibri"/>
            </a:endParaRPr>
          </a:p>
          <a:p>
            <a:pPr>
              <a:buNone/>
            </a:pPr>
            <a:endParaRPr lang="en-US" sz="3600">
              <a:cs typeface="Calibri"/>
            </a:endParaRPr>
          </a:p>
          <a:p>
            <a:pPr marL="0" indent="0">
              <a:buNone/>
            </a:pPr>
            <a:endParaRPr lang="en-US" sz="3600">
              <a:cs typeface="Calibri"/>
            </a:endParaRPr>
          </a:p>
          <a:p>
            <a:pPr>
              <a:buNone/>
            </a:pPr>
            <a:endParaRPr lang="en-US" sz="3600">
              <a:cs typeface="Calibri"/>
            </a:endParaRPr>
          </a:p>
          <a:p>
            <a:pPr>
              <a:buNone/>
            </a:pPr>
            <a:endParaRPr lang="en-US" sz="3600">
              <a:cs typeface="Calibri"/>
            </a:endParaRPr>
          </a:p>
          <a:p>
            <a:pPr>
              <a:buNone/>
            </a:pPr>
            <a:endParaRPr lang="en-US" sz="3600">
              <a:cs typeface="Calibri"/>
            </a:endParaRPr>
          </a:p>
          <a:p>
            <a:pPr>
              <a:buNone/>
            </a:pPr>
            <a:endParaRPr lang="en-US" sz="3600">
              <a:cs typeface="Calibri"/>
            </a:endParaRPr>
          </a:p>
          <a:p>
            <a:pPr>
              <a:buNone/>
            </a:pPr>
            <a:endParaRPr lang="en-US" sz="3600">
              <a:cs typeface="Calibri"/>
            </a:endParaRPr>
          </a:p>
          <a:p>
            <a:pPr marL="0" indent="0">
              <a:buNone/>
            </a:pPr>
            <a:endParaRPr lang="en-US" sz="3600">
              <a:solidFill>
                <a:srgbClr val="C00000"/>
              </a:solidFill>
              <a:cs typeface="Calibri"/>
            </a:endParaRPr>
          </a:p>
        </p:txBody>
      </p:sp>
      <p:pic>
        <p:nvPicPr>
          <p:cNvPr id="4" name="Picture 3">
            <a:extLst>
              <a:ext uri="{FF2B5EF4-FFF2-40B4-BE49-F238E27FC236}">
                <a16:creationId xmlns:a16="http://schemas.microsoft.com/office/drawing/2014/main" id="{34A8E0AC-6032-4FBF-BA74-D6038DDF0348}"/>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0806144" y="5462140"/>
            <a:ext cx="1224830" cy="1224830"/>
          </a:xfrm>
          <a:prstGeom prst="rect">
            <a:avLst/>
          </a:prstGeom>
        </p:spPr>
      </p:pic>
    </p:spTree>
    <p:extLst>
      <p:ext uri="{BB962C8B-B14F-4D97-AF65-F5344CB8AC3E}">
        <p14:creationId xmlns:p14="http://schemas.microsoft.com/office/powerpoint/2010/main" val="10209000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3296D2"/>
                </a:solidFill>
              </a:rPr>
              <a:t>Autonomy: Bioethicists' Perspective</a:t>
            </a:r>
            <a:endParaRPr lang="en-US" dirty="0"/>
          </a:p>
        </p:txBody>
      </p:sp>
      <p:sp>
        <p:nvSpPr>
          <p:cNvPr id="3" name="Content Placeholder 2"/>
          <p:cNvSpPr>
            <a:spLocks noGrp="1"/>
          </p:cNvSpPr>
          <p:nvPr>
            <p:ph idx="1"/>
          </p:nvPr>
        </p:nvSpPr>
        <p:spPr>
          <a:xfrm>
            <a:off x="838200" y="1589898"/>
            <a:ext cx="9313506" cy="4351338"/>
          </a:xfrm>
        </p:spPr>
        <p:txBody>
          <a:bodyPr vert="horz" lIns="91440" tIns="45720" rIns="91440" bIns="45720" rtlCol="0" anchor="t">
            <a:normAutofit fontScale="85000" lnSpcReduction="20000"/>
          </a:bodyPr>
          <a:lstStyle/>
          <a:p>
            <a:pPr>
              <a:buNone/>
            </a:pPr>
            <a:r>
              <a:rPr lang="en-US" sz="3600" dirty="0">
                <a:cs typeface="Calibri"/>
              </a:rPr>
              <a:t>“There are relatively few bioethicists who argue that respect for autonomy is not the preeminent value governing the actions of healthcare providers”</a:t>
            </a:r>
            <a:endParaRPr lang="en-US" dirty="0"/>
          </a:p>
          <a:p>
            <a:pPr algn="r">
              <a:buNone/>
            </a:pPr>
            <a:r>
              <a:rPr lang="en-US" sz="2400" dirty="0">
                <a:cs typeface="Calibri"/>
              </a:rPr>
              <a:t>-- Daniel Callahan, Co-founder of the Yale-Hastings </a:t>
            </a:r>
            <a:br>
              <a:rPr lang="en-US" sz="2400" dirty="0">
                <a:cs typeface="Calibri"/>
              </a:rPr>
            </a:br>
            <a:r>
              <a:rPr lang="en-US" sz="2400" dirty="0">
                <a:cs typeface="Calibri"/>
              </a:rPr>
              <a:t>Program in Ethics and Health Policy</a:t>
            </a:r>
          </a:p>
          <a:p>
            <a:pPr>
              <a:buNone/>
            </a:pPr>
            <a:endParaRPr lang="en-US" sz="3600" dirty="0">
              <a:cs typeface="Calibri"/>
            </a:endParaRPr>
          </a:p>
          <a:p>
            <a:pPr>
              <a:buNone/>
            </a:pPr>
            <a:r>
              <a:rPr lang="en-US" sz="3600" dirty="0">
                <a:cs typeface="Calibri"/>
              </a:rPr>
              <a:t>“[In bioethics, autonomy occupies a place] at the top of the moral mountain.”</a:t>
            </a:r>
            <a:endParaRPr lang="en-US" dirty="0"/>
          </a:p>
          <a:p>
            <a:pPr>
              <a:buNone/>
            </a:pPr>
            <a:endParaRPr lang="en-US" sz="3600" dirty="0">
              <a:cs typeface="Calibri"/>
            </a:endParaRPr>
          </a:p>
          <a:p>
            <a:pPr algn="r">
              <a:buNone/>
            </a:pPr>
            <a:r>
              <a:rPr lang="en-US" sz="2600" dirty="0">
                <a:cs typeface="Calibri"/>
              </a:rPr>
              <a:t>--Daniel Callahan, Co-founder of the Yale-Hastings </a:t>
            </a:r>
            <a:br>
              <a:rPr lang="en-US" sz="2600" dirty="0">
                <a:cs typeface="Calibri"/>
              </a:rPr>
            </a:br>
            <a:r>
              <a:rPr lang="en-US" sz="2600" dirty="0">
                <a:cs typeface="Calibri"/>
              </a:rPr>
              <a:t>Program in Ethics and Health Policy</a:t>
            </a:r>
            <a:endParaRPr lang="en-US" dirty="0">
              <a:cs typeface="Calibri"/>
            </a:endParaRPr>
          </a:p>
          <a:p>
            <a:pPr algn="r">
              <a:buNone/>
            </a:pPr>
            <a:endParaRPr lang="en-US" sz="2600" dirty="0">
              <a:cs typeface="Calibri"/>
            </a:endParaRPr>
          </a:p>
          <a:p>
            <a:pPr>
              <a:buNone/>
            </a:pPr>
            <a:endParaRPr lang="en-US" sz="3600" dirty="0">
              <a:cs typeface="Calibri"/>
            </a:endParaRPr>
          </a:p>
          <a:p>
            <a:pPr>
              <a:buNone/>
            </a:pPr>
            <a:endParaRPr lang="en-US" sz="3600" dirty="0">
              <a:cs typeface="Calibri"/>
            </a:endParaRPr>
          </a:p>
          <a:p>
            <a:pPr>
              <a:buNone/>
            </a:pPr>
            <a:endParaRPr lang="en-US" sz="3600" dirty="0">
              <a:cs typeface="Calibri"/>
            </a:endParaRPr>
          </a:p>
          <a:p>
            <a:pPr marL="0" indent="0">
              <a:buNone/>
            </a:pPr>
            <a:endParaRPr lang="en-US" sz="3600" dirty="0">
              <a:cs typeface="Calibri"/>
            </a:endParaRPr>
          </a:p>
          <a:p>
            <a:pPr>
              <a:buNone/>
            </a:pPr>
            <a:endParaRPr lang="en-US" sz="3600" dirty="0">
              <a:cs typeface="Calibri"/>
            </a:endParaRPr>
          </a:p>
          <a:p>
            <a:pPr>
              <a:buNone/>
            </a:pPr>
            <a:endParaRPr lang="en-US" sz="3600" dirty="0">
              <a:cs typeface="Calibri"/>
            </a:endParaRPr>
          </a:p>
          <a:p>
            <a:pPr>
              <a:buNone/>
            </a:pPr>
            <a:endParaRPr lang="en-US" sz="3600" dirty="0">
              <a:cs typeface="Calibri"/>
            </a:endParaRPr>
          </a:p>
          <a:p>
            <a:pPr marL="0" indent="0">
              <a:buNone/>
            </a:pPr>
            <a:endParaRPr lang="en-US" sz="3600" dirty="0">
              <a:cs typeface="Calibri"/>
            </a:endParaRPr>
          </a:p>
          <a:p>
            <a:pPr>
              <a:buNone/>
            </a:pPr>
            <a:endParaRPr lang="en-US" sz="3600" dirty="0">
              <a:cs typeface="Calibri"/>
            </a:endParaRPr>
          </a:p>
          <a:p>
            <a:pPr>
              <a:buNone/>
            </a:pPr>
            <a:endParaRPr lang="en-US" sz="3600" dirty="0">
              <a:cs typeface="Calibri"/>
            </a:endParaRPr>
          </a:p>
          <a:p>
            <a:pPr>
              <a:buNone/>
            </a:pPr>
            <a:endParaRPr lang="en-US" sz="3600" dirty="0">
              <a:cs typeface="Calibri"/>
            </a:endParaRPr>
          </a:p>
          <a:p>
            <a:pPr>
              <a:buNone/>
            </a:pPr>
            <a:endParaRPr lang="en-US" sz="3600" dirty="0">
              <a:cs typeface="Calibri"/>
            </a:endParaRPr>
          </a:p>
          <a:p>
            <a:pPr>
              <a:buNone/>
            </a:pPr>
            <a:endParaRPr lang="en-US" sz="3600" dirty="0">
              <a:cs typeface="Calibri"/>
            </a:endParaRPr>
          </a:p>
          <a:p>
            <a:pPr marL="0" indent="0">
              <a:buNone/>
            </a:pPr>
            <a:endParaRPr lang="en-US" sz="3600" dirty="0">
              <a:solidFill>
                <a:srgbClr val="C00000"/>
              </a:solidFill>
              <a:cs typeface="Calibri"/>
            </a:endParaRPr>
          </a:p>
        </p:txBody>
      </p:sp>
      <p:pic>
        <p:nvPicPr>
          <p:cNvPr id="4" name="Picture 3">
            <a:extLst>
              <a:ext uri="{FF2B5EF4-FFF2-40B4-BE49-F238E27FC236}">
                <a16:creationId xmlns:a16="http://schemas.microsoft.com/office/drawing/2014/main" id="{34A8E0AC-6032-4FBF-BA74-D6038DDF0348}"/>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0806144" y="5462140"/>
            <a:ext cx="1224830" cy="1224830"/>
          </a:xfrm>
          <a:prstGeom prst="rect">
            <a:avLst/>
          </a:prstGeom>
        </p:spPr>
      </p:pic>
    </p:spTree>
    <p:extLst>
      <p:ext uri="{BB962C8B-B14F-4D97-AF65-F5344CB8AC3E}">
        <p14:creationId xmlns:p14="http://schemas.microsoft.com/office/powerpoint/2010/main" val="29758372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 </a:t>
            </a:r>
            <a:r>
              <a:rPr lang="en-US" b="1" dirty="0">
                <a:solidFill>
                  <a:srgbClr val="3296D2"/>
                </a:solidFill>
              </a:rPr>
              <a:t>Beneficence</a:t>
            </a:r>
            <a:endParaRPr lang="en-US" dirty="0">
              <a:solidFill>
                <a:srgbClr val="3296D2"/>
              </a:solidFill>
            </a:endParaRPr>
          </a:p>
        </p:txBody>
      </p:sp>
      <p:sp>
        <p:nvSpPr>
          <p:cNvPr id="3" name="Content Placeholder 2"/>
          <p:cNvSpPr>
            <a:spLocks noGrp="1"/>
          </p:cNvSpPr>
          <p:nvPr>
            <p:ph idx="1"/>
          </p:nvPr>
        </p:nvSpPr>
        <p:spPr>
          <a:xfrm>
            <a:off x="838200" y="1589898"/>
            <a:ext cx="9313506" cy="4351338"/>
          </a:xfrm>
        </p:spPr>
        <p:txBody>
          <a:bodyPr vert="horz" lIns="91440" tIns="45720" rIns="91440" bIns="45720" rtlCol="0" anchor="t">
            <a:normAutofit/>
          </a:bodyPr>
          <a:lstStyle/>
          <a:p>
            <a:r>
              <a:rPr lang="en-US" dirty="0"/>
              <a:t>All professionals have the foundational moral imperative of doing right. In the context of the professional-client relationship, the professional is obligated to, always and without exception, favor the well-being and interest of the client. (</a:t>
            </a:r>
            <a:r>
              <a:rPr lang="en-US" dirty="0" err="1"/>
              <a:t>Kinsinger,J</a:t>
            </a:r>
            <a:r>
              <a:rPr lang="en-US" dirty="0"/>
              <a:t> Ch Human,2009, 16.)</a:t>
            </a:r>
          </a:p>
          <a:p>
            <a:r>
              <a:rPr lang="en-US" dirty="0"/>
              <a:t>What to do when there are competing acts of beneficence based on perspective-individual’s best interest versus public best interest (PCP vs PH doc)</a:t>
            </a:r>
          </a:p>
          <a:p>
            <a:r>
              <a:rPr lang="en-US" dirty="0"/>
              <a:t>Where does the facility best interest stand-ability to continue to provide care while avoiding spreading risk </a:t>
            </a:r>
          </a:p>
          <a:p>
            <a:pPr>
              <a:buNone/>
            </a:pPr>
            <a:endParaRPr lang="en-US" sz="2600" dirty="0">
              <a:cs typeface="Calibri"/>
            </a:endParaRPr>
          </a:p>
          <a:p>
            <a:pPr>
              <a:buNone/>
            </a:pPr>
            <a:endParaRPr lang="en-US" sz="3600" dirty="0">
              <a:cs typeface="Calibri"/>
            </a:endParaRPr>
          </a:p>
          <a:p>
            <a:pPr>
              <a:buNone/>
            </a:pPr>
            <a:endParaRPr lang="en-US" sz="3600" dirty="0">
              <a:cs typeface="Calibri"/>
            </a:endParaRPr>
          </a:p>
          <a:p>
            <a:pPr>
              <a:buNone/>
            </a:pPr>
            <a:endParaRPr lang="en-US" sz="3600" dirty="0">
              <a:cs typeface="Calibri"/>
            </a:endParaRPr>
          </a:p>
          <a:p>
            <a:pPr marL="0" indent="0">
              <a:buNone/>
            </a:pPr>
            <a:endParaRPr lang="en-US" sz="3600" dirty="0">
              <a:cs typeface="Calibri"/>
            </a:endParaRPr>
          </a:p>
          <a:p>
            <a:pPr>
              <a:buNone/>
            </a:pPr>
            <a:endParaRPr lang="en-US" sz="3600" dirty="0">
              <a:cs typeface="Calibri"/>
            </a:endParaRPr>
          </a:p>
          <a:p>
            <a:pPr>
              <a:buNone/>
            </a:pPr>
            <a:endParaRPr lang="en-US" sz="3600" dirty="0">
              <a:cs typeface="Calibri"/>
            </a:endParaRPr>
          </a:p>
          <a:p>
            <a:pPr>
              <a:buNone/>
            </a:pPr>
            <a:endParaRPr lang="en-US" sz="3600" dirty="0">
              <a:cs typeface="Calibri"/>
            </a:endParaRPr>
          </a:p>
          <a:p>
            <a:pPr marL="0" indent="0">
              <a:buNone/>
            </a:pPr>
            <a:endParaRPr lang="en-US" sz="3600" dirty="0">
              <a:cs typeface="Calibri"/>
            </a:endParaRPr>
          </a:p>
          <a:p>
            <a:pPr>
              <a:buNone/>
            </a:pPr>
            <a:endParaRPr lang="en-US" sz="3600" dirty="0">
              <a:cs typeface="Calibri"/>
            </a:endParaRPr>
          </a:p>
          <a:p>
            <a:pPr>
              <a:buNone/>
            </a:pPr>
            <a:endParaRPr lang="en-US" sz="3600" dirty="0">
              <a:cs typeface="Calibri"/>
            </a:endParaRPr>
          </a:p>
          <a:p>
            <a:pPr>
              <a:buNone/>
            </a:pPr>
            <a:endParaRPr lang="en-US" sz="3600" dirty="0">
              <a:cs typeface="Calibri"/>
            </a:endParaRPr>
          </a:p>
          <a:p>
            <a:pPr>
              <a:buNone/>
            </a:pPr>
            <a:endParaRPr lang="en-US" sz="3600" dirty="0">
              <a:cs typeface="Calibri"/>
            </a:endParaRPr>
          </a:p>
          <a:p>
            <a:pPr>
              <a:buNone/>
            </a:pPr>
            <a:endParaRPr lang="en-US" sz="3600" dirty="0">
              <a:cs typeface="Calibri"/>
            </a:endParaRPr>
          </a:p>
          <a:p>
            <a:pPr marL="0" indent="0">
              <a:buNone/>
            </a:pPr>
            <a:endParaRPr lang="en-US" sz="3600" dirty="0">
              <a:solidFill>
                <a:srgbClr val="C00000"/>
              </a:solidFill>
              <a:cs typeface="Calibri"/>
            </a:endParaRPr>
          </a:p>
        </p:txBody>
      </p:sp>
      <p:pic>
        <p:nvPicPr>
          <p:cNvPr id="4" name="Picture 3">
            <a:extLst>
              <a:ext uri="{FF2B5EF4-FFF2-40B4-BE49-F238E27FC236}">
                <a16:creationId xmlns:a16="http://schemas.microsoft.com/office/drawing/2014/main" id="{34A8E0AC-6032-4FBF-BA74-D6038DDF0348}"/>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0806144" y="5462140"/>
            <a:ext cx="1224830" cy="1224830"/>
          </a:xfrm>
          <a:prstGeom prst="rect">
            <a:avLst/>
          </a:prstGeom>
        </p:spPr>
      </p:pic>
    </p:spTree>
    <p:extLst>
      <p:ext uri="{BB962C8B-B14F-4D97-AF65-F5344CB8AC3E}">
        <p14:creationId xmlns:p14="http://schemas.microsoft.com/office/powerpoint/2010/main" val="38735990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1644" y="931025"/>
            <a:ext cx="9470062" cy="5010211"/>
          </a:xfrm>
        </p:spPr>
        <p:txBody>
          <a:bodyPr vert="horz" lIns="91440" tIns="45720" rIns="91440" bIns="45720" rtlCol="0" anchor="t">
            <a:normAutofit/>
          </a:bodyPr>
          <a:lstStyle/>
          <a:p>
            <a:endParaRPr lang="en-US" sz="3200" dirty="0">
              <a:cs typeface="Calibri"/>
            </a:endParaRPr>
          </a:p>
          <a:p>
            <a:pPr algn="r">
              <a:buNone/>
            </a:pPr>
            <a:endParaRPr lang="en-US" sz="2600" dirty="0">
              <a:cs typeface="Calibri"/>
            </a:endParaRPr>
          </a:p>
          <a:p>
            <a:pPr>
              <a:buNone/>
            </a:pPr>
            <a:endParaRPr lang="en-US" sz="3600" dirty="0">
              <a:cs typeface="Calibri"/>
            </a:endParaRPr>
          </a:p>
          <a:p>
            <a:pPr>
              <a:buNone/>
            </a:pPr>
            <a:endParaRPr lang="en-US" sz="3600" dirty="0">
              <a:cs typeface="Calibri"/>
            </a:endParaRPr>
          </a:p>
          <a:p>
            <a:pPr>
              <a:buNone/>
            </a:pPr>
            <a:endParaRPr lang="en-US" sz="3600" dirty="0">
              <a:cs typeface="Calibri"/>
            </a:endParaRPr>
          </a:p>
          <a:p>
            <a:pPr marL="0" indent="0">
              <a:buNone/>
            </a:pPr>
            <a:endParaRPr lang="en-US" sz="3600" dirty="0">
              <a:cs typeface="Calibri"/>
            </a:endParaRPr>
          </a:p>
          <a:p>
            <a:pPr>
              <a:buNone/>
            </a:pPr>
            <a:endParaRPr lang="en-US" sz="3600" dirty="0">
              <a:cs typeface="Calibri"/>
            </a:endParaRPr>
          </a:p>
          <a:p>
            <a:pPr>
              <a:buNone/>
            </a:pPr>
            <a:endParaRPr lang="en-US" sz="3600" dirty="0">
              <a:cs typeface="Calibri"/>
            </a:endParaRPr>
          </a:p>
          <a:p>
            <a:pPr>
              <a:buNone/>
            </a:pPr>
            <a:endParaRPr lang="en-US" sz="3600" dirty="0">
              <a:cs typeface="Calibri"/>
            </a:endParaRPr>
          </a:p>
          <a:p>
            <a:pPr marL="0" indent="0">
              <a:buNone/>
            </a:pPr>
            <a:endParaRPr lang="en-US" sz="3600" dirty="0">
              <a:cs typeface="Calibri"/>
            </a:endParaRPr>
          </a:p>
          <a:p>
            <a:pPr>
              <a:buNone/>
            </a:pPr>
            <a:endParaRPr lang="en-US" sz="3600" dirty="0">
              <a:cs typeface="Calibri"/>
            </a:endParaRPr>
          </a:p>
          <a:p>
            <a:pPr>
              <a:buNone/>
            </a:pPr>
            <a:endParaRPr lang="en-US" sz="3600" dirty="0">
              <a:cs typeface="Calibri"/>
            </a:endParaRPr>
          </a:p>
          <a:p>
            <a:pPr>
              <a:buNone/>
            </a:pPr>
            <a:endParaRPr lang="en-US" sz="3600" dirty="0">
              <a:cs typeface="Calibri"/>
            </a:endParaRPr>
          </a:p>
          <a:p>
            <a:pPr>
              <a:buNone/>
            </a:pPr>
            <a:endParaRPr lang="en-US" sz="3600" dirty="0">
              <a:cs typeface="Calibri"/>
            </a:endParaRPr>
          </a:p>
          <a:p>
            <a:pPr>
              <a:buNone/>
            </a:pPr>
            <a:endParaRPr lang="en-US" sz="3600" dirty="0">
              <a:cs typeface="Calibri"/>
            </a:endParaRPr>
          </a:p>
          <a:p>
            <a:pPr marL="0" indent="0">
              <a:buNone/>
            </a:pPr>
            <a:endParaRPr lang="en-US" sz="3600" dirty="0">
              <a:solidFill>
                <a:srgbClr val="C00000"/>
              </a:solidFill>
              <a:cs typeface="Calibri"/>
            </a:endParaRPr>
          </a:p>
        </p:txBody>
      </p:sp>
      <p:pic>
        <p:nvPicPr>
          <p:cNvPr id="4" name="Picture 3">
            <a:extLst>
              <a:ext uri="{FF2B5EF4-FFF2-40B4-BE49-F238E27FC236}">
                <a16:creationId xmlns:a16="http://schemas.microsoft.com/office/drawing/2014/main" id="{34A8E0AC-6032-4FBF-BA74-D6038DDF034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0806144" y="5462140"/>
            <a:ext cx="1224830" cy="1224830"/>
          </a:xfrm>
          <a:prstGeom prst="rect">
            <a:avLst/>
          </a:prstGeom>
        </p:spPr>
      </p:pic>
      <p:graphicFrame>
        <p:nvGraphicFramePr>
          <p:cNvPr id="6" name="Diagram 5">
            <a:extLst>
              <a:ext uri="{FF2B5EF4-FFF2-40B4-BE49-F238E27FC236}">
                <a16:creationId xmlns:a16="http://schemas.microsoft.com/office/drawing/2014/main" id="{AB035FA2-7A38-4D7F-A423-07852E99CB3B}"/>
              </a:ext>
            </a:extLst>
          </p:cNvPr>
          <p:cNvGraphicFramePr/>
          <p:nvPr>
            <p:extLst>
              <p:ext uri="{D42A27DB-BD31-4B8C-83A1-F6EECF244321}">
                <p14:modId xmlns:p14="http://schemas.microsoft.com/office/powerpoint/2010/main" val="2164270231"/>
              </p:ext>
            </p:extLst>
          </p:nvPr>
        </p:nvGraphicFramePr>
        <p:xfrm>
          <a:off x="565265" y="299258"/>
          <a:ext cx="10756670" cy="583907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6410819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3296D2"/>
                </a:solidFill>
              </a:rPr>
              <a:t>Justice as an Ethical Principle Related to Disclosure</a:t>
            </a:r>
          </a:p>
        </p:txBody>
      </p:sp>
      <p:sp>
        <p:nvSpPr>
          <p:cNvPr id="3" name="Content Placeholder 2"/>
          <p:cNvSpPr>
            <a:spLocks noGrp="1"/>
          </p:cNvSpPr>
          <p:nvPr>
            <p:ph idx="1"/>
          </p:nvPr>
        </p:nvSpPr>
        <p:spPr>
          <a:xfrm>
            <a:off x="838200" y="1589897"/>
            <a:ext cx="10082134" cy="5097073"/>
          </a:xfrm>
        </p:spPr>
        <p:txBody>
          <a:bodyPr vert="horz" lIns="91440" tIns="45720" rIns="91440" bIns="45720" rtlCol="0" anchor="t">
            <a:normAutofit/>
          </a:bodyPr>
          <a:lstStyle/>
          <a:p>
            <a:r>
              <a:rPr lang="en-US" b="1" dirty="0">
                <a:cs typeface="Calibri"/>
              </a:rPr>
              <a:t>Justice </a:t>
            </a:r>
          </a:p>
          <a:p>
            <a:pPr marL="914400" lvl="1" indent="-457200">
              <a:buFont typeface="+mj-lt"/>
              <a:buAutoNum type="arabicParenR"/>
            </a:pPr>
            <a:r>
              <a:rPr lang="en-US" sz="2800" dirty="0">
                <a:cs typeface="Calibri"/>
              </a:rPr>
              <a:t>equity: treating like situations alike</a:t>
            </a:r>
          </a:p>
          <a:p>
            <a:pPr marL="914400" lvl="1" indent="-457200">
              <a:buFont typeface="+mj-lt"/>
              <a:buAutoNum type="arabicParenR"/>
            </a:pPr>
            <a:r>
              <a:rPr lang="en-US" sz="2800" dirty="0">
                <a:cs typeface="Calibri"/>
              </a:rPr>
              <a:t>procedural justice: a fair process for making important decisions – may include transparency, community engagement, inclusiveness, accountability</a:t>
            </a:r>
            <a:r>
              <a:rPr lang="en-US" dirty="0">
                <a:cs typeface="Calibri"/>
              </a:rPr>
              <a:t>.</a:t>
            </a:r>
          </a:p>
          <a:p>
            <a:r>
              <a:rPr lang="en-US" b="1" dirty="0"/>
              <a:t>The Principle of Justice in Healthcare </a:t>
            </a:r>
          </a:p>
          <a:p>
            <a:pPr marL="0" indent="0">
              <a:buNone/>
            </a:pPr>
            <a:r>
              <a:rPr lang="en-US" dirty="0"/>
              <a:t>Justice in health care is usually defined as a form of fairness, or as Aristotle once said, "giving to each that which is his due.“…… that some goods and services are in short supply, there is not enough to go around, thus some fair means of allocating scarce resources must be determined (TR McCormick Ethics In Medicine, U of Wash School of Medicine 2013.)</a:t>
            </a:r>
          </a:p>
          <a:p>
            <a:pPr algn="r">
              <a:buNone/>
            </a:pPr>
            <a:endParaRPr lang="en-US" sz="2600" dirty="0">
              <a:cs typeface="Calibri"/>
            </a:endParaRPr>
          </a:p>
          <a:p>
            <a:pPr>
              <a:buNone/>
            </a:pPr>
            <a:endParaRPr lang="en-US" sz="3600" dirty="0">
              <a:cs typeface="Calibri"/>
            </a:endParaRPr>
          </a:p>
          <a:p>
            <a:pPr>
              <a:buNone/>
            </a:pPr>
            <a:endParaRPr lang="en-US" sz="3600" dirty="0">
              <a:cs typeface="Calibri"/>
            </a:endParaRPr>
          </a:p>
          <a:p>
            <a:pPr>
              <a:buNone/>
            </a:pPr>
            <a:endParaRPr lang="en-US" sz="3600" dirty="0">
              <a:cs typeface="Calibri"/>
            </a:endParaRPr>
          </a:p>
          <a:p>
            <a:pPr marL="0" indent="0">
              <a:buNone/>
            </a:pPr>
            <a:endParaRPr lang="en-US" sz="3600" dirty="0">
              <a:cs typeface="Calibri"/>
            </a:endParaRPr>
          </a:p>
          <a:p>
            <a:pPr>
              <a:buNone/>
            </a:pPr>
            <a:endParaRPr lang="en-US" sz="3600" dirty="0">
              <a:cs typeface="Calibri"/>
            </a:endParaRPr>
          </a:p>
          <a:p>
            <a:pPr>
              <a:buNone/>
            </a:pPr>
            <a:endParaRPr lang="en-US" sz="3600" dirty="0">
              <a:cs typeface="Calibri"/>
            </a:endParaRPr>
          </a:p>
          <a:p>
            <a:pPr>
              <a:buNone/>
            </a:pPr>
            <a:endParaRPr lang="en-US" sz="3600" dirty="0">
              <a:cs typeface="Calibri"/>
            </a:endParaRPr>
          </a:p>
          <a:p>
            <a:pPr marL="0" indent="0">
              <a:buNone/>
            </a:pPr>
            <a:endParaRPr lang="en-US" sz="3600" dirty="0">
              <a:cs typeface="Calibri"/>
            </a:endParaRPr>
          </a:p>
          <a:p>
            <a:pPr>
              <a:buNone/>
            </a:pPr>
            <a:endParaRPr lang="en-US" sz="3600" dirty="0">
              <a:cs typeface="Calibri"/>
            </a:endParaRPr>
          </a:p>
          <a:p>
            <a:pPr>
              <a:buNone/>
            </a:pPr>
            <a:endParaRPr lang="en-US" sz="3600" dirty="0">
              <a:cs typeface="Calibri"/>
            </a:endParaRPr>
          </a:p>
          <a:p>
            <a:pPr>
              <a:buNone/>
            </a:pPr>
            <a:endParaRPr lang="en-US" sz="3600" dirty="0">
              <a:cs typeface="Calibri"/>
            </a:endParaRPr>
          </a:p>
          <a:p>
            <a:pPr>
              <a:buNone/>
            </a:pPr>
            <a:endParaRPr lang="en-US" sz="3600" dirty="0">
              <a:cs typeface="Calibri"/>
            </a:endParaRPr>
          </a:p>
          <a:p>
            <a:pPr>
              <a:buNone/>
            </a:pPr>
            <a:endParaRPr lang="en-US" sz="3600" dirty="0">
              <a:cs typeface="Calibri"/>
            </a:endParaRPr>
          </a:p>
          <a:p>
            <a:pPr marL="0" indent="0">
              <a:buNone/>
            </a:pPr>
            <a:endParaRPr lang="en-US" sz="3600" dirty="0">
              <a:solidFill>
                <a:srgbClr val="C00000"/>
              </a:solidFill>
              <a:cs typeface="Calibri"/>
            </a:endParaRPr>
          </a:p>
        </p:txBody>
      </p:sp>
      <p:pic>
        <p:nvPicPr>
          <p:cNvPr id="4" name="Picture 3">
            <a:extLst>
              <a:ext uri="{FF2B5EF4-FFF2-40B4-BE49-F238E27FC236}">
                <a16:creationId xmlns:a16="http://schemas.microsoft.com/office/drawing/2014/main" id="{34A8E0AC-6032-4FBF-BA74-D6038DDF0348}"/>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0806144" y="5462140"/>
            <a:ext cx="1224830" cy="1224830"/>
          </a:xfrm>
          <a:prstGeom prst="rect">
            <a:avLst/>
          </a:prstGeom>
        </p:spPr>
      </p:pic>
    </p:spTree>
    <p:extLst>
      <p:ext uri="{BB962C8B-B14F-4D97-AF65-F5344CB8AC3E}">
        <p14:creationId xmlns:p14="http://schemas.microsoft.com/office/powerpoint/2010/main" val="21556056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4519" y="387610"/>
            <a:ext cx="10350707" cy="2138232"/>
          </a:xfrm>
        </p:spPr>
        <p:txBody>
          <a:bodyPr>
            <a:normAutofit/>
          </a:bodyPr>
          <a:lstStyle/>
          <a:p>
            <a:r>
              <a:rPr lang="en-US" sz="4000" b="1" dirty="0">
                <a:solidFill>
                  <a:srgbClr val="004D86"/>
                </a:solidFill>
              </a:rPr>
              <a:t>C</a:t>
            </a:r>
            <a:r>
              <a:rPr lang="en-US" sz="3200" b="1" dirty="0">
                <a:solidFill>
                  <a:srgbClr val="3296D2"/>
                </a:solidFill>
              </a:rPr>
              <a:t>ouncil for </a:t>
            </a:r>
            <a:r>
              <a:rPr lang="en-US" sz="4000" b="1" dirty="0">
                <a:solidFill>
                  <a:srgbClr val="004D86"/>
                </a:solidFill>
              </a:rPr>
              <a:t>O</a:t>
            </a:r>
            <a:r>
              <a:rPr lang="en-US" sz="3200" b="1" dirty="0">
                <a:solidFill>
                  <a:srgbClr val="3296D2"/>
                </a:solidFill>
              </a:rPr>
              <a:t>utbreak </a:t>
            </a:r>
            <a:r>
              <a:rPr lang="en-US" sz="4000" b="1" dirty="0">
                <a:solidFill>
                  <a:srgbClr val="004D86"/>
                </a:solidFill>
              </a:rPr>
              <a:t>R</a:t>
            </a:r>
            <a:r>
              <a:rPr lang="en-US" sz="3200" b="1" dirty="0">
                <a:solidFill>
                  <a:srgbClr val="3296D2"/>
                </a:solidFill>
              </a:rPr>
              <a:t>esponse: </a:t>
            </a:r>
            <a:br>
              <a:rPr lang="en-US" sz="3200" b="1" dirty="0">
                <a:solidFill>
                  <a:srgbClr val="3296D2"/>
                </a:solidFill>
              </a:rPr>
            </a:br>
            <a:r>
              <a:rPr lang="en-US" sz="4000" b="1" dirty="0">
                <a:solidFill>
                  <a:srgbClr val="004D86"/>
                </a:solidFill>
              </a:rPr>
              <a:t>H</a:t>
            </a:r>
            <a:r>
              <a:rPr lang="en-US" sz="3200" b="1" dirty="0">
                <a:solidFill>
                  <a:srgbClr val="3296D2"/>
                </a:solidFill>
              </a:rPr>
              <a:t>ealthcare-Associated Infections and </a:t>
            </a:r>
            <a:r>
              <a:rPr lang="en-US" sz="4000" b="1" dirty="0">
                <a:solidFill>
                  <a:srgbClr val="004D86"/>
                </a:solidFill>
              </a:rPr>
              <a:t>A</a:t>
            </a:r>
            <a:r>
              <a:rPr lang="en-US" sz="3200" b="1" dirty="0">
                <a:solidFill>
                  <a:srgbClr val="3296D2"/>
                </a:solidFill>
              </a:rPr>
              <a:t>ntimicrobial Resistance </a:t>
            </a:r>
            <a:br>
              <a:rPr lang="en-US" sz="3200" b="1" dirty="0">
                <a:solidFill>
                  <a:srgbClr val="3296D2"/>
                </a:solidFill>
              </a:rPr>
            </a:br>
            <a:r>
              <a:rPr lang="en-US" sz="3200" b="1" dirty="0">
                <a:solidFill>
                  <a:srgbClr val="004D86"/>
                </a:solidFill>
              </a:rPr>
              <a:t>(CORHA)</a:t>
            </a:r>
            <a:r>
              <a:rPr lang="en-US" sz="3200" b="1" dirty="0">
                <a:solidFill>
                  <a:srgbClr val="3296D2"/>
                </a:solidFill>
              </a:rPr>
              <a:t> Background and Overview </a:t>
            </a:r>
            <a:endParaRPr lang="en-US" sz="3200" b="1" u="sng" dirty="0">
              <a:solidFill>
                <a:srgbClr val="3296D2"/>
              </a:solidFill>
            </a:endParaRPr>
          </a:p>
        </p:txBody>
      </p:sp>
      <p:sp>
        <p:nvSpPr>
          <p:cNvPr id="3" name="Content Placeholder 2"/>
          <p:cNvSpPr>
            <a:spLocks noGrp="1"/>
          </p:cNvSpPr>
          <p:nvPr>
            <p:ph idx="1"/>
          </p:nvPr>
        </p:nvSpPr>
        <p:spPr>
          <a:xfrm>
            <a:off x="838200" y="2335632"/>
            <a:ext cx="8686800" cy="4351338"/>
          </a:xfrm>
        </p:spPr>
        <p:txBody>
          <a:bodyPr vert="horz" lIns="91440" tIns="45720" rIns="91440" bIns="45720" rtlCol="0" anchor="t">
            <a:normAutofit/>
          </a:bodyPr>
          <a:lstStyle/>
          <a:p>
            <a:pPr marL="0" indent="0">
              <a:buNone/>
            </a:pPr>
            <a:endParaRPr lang="en-US" u="sng" dirty="0">
              <a:cs typeface="Calibri"/>
            </a:endParaRPr>
          </a:p>
          <a:p>
            <a:pPr marL="0" indent="0">
              <a:buNone/>
            </a:pPr>
            <a:r>
              <a:rPr lang="en-US" sz="3600" dirty="0"/>
              <a:t>Despite significant progress, patients still experience preventable harms in the context of outbreaks and other adverse events that stem from emerging infectious diseases with potential for healthcare transmission, unsafe healthcare practices, contaminated drugs, and medical devices</a:t>
            </a:r>
            <a:endParaRPr lang="en-US" sz="3600" dirty="0">
              <a:cs typeface="Calibri"/>
            </a:endParaRPr>
          </a:p>
        </p:txBody>
      </p:sp>
      <p:pic>
        <p:nvPicPr>
          <p:cNvPr id="4" name="Picture 3">
            <a:extLst>
              <a:ext uri="{FF2B5EF4-FFF2-40B4-BE49-F238E27FC236}">
                <a16:creationId xmlns:a16="http://schemas.microsoft.com/office/drawing/2014/main" id="{34A8E0AC-6032-4FBF-BA74-D6038DDF034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0806144" y="5462140"/>
            <a:ext cx="1224830" cy="1224830"/>
          </a:xfrm>
          <a:prstGeom prst="rect">
            <a:avLst/>
          </a:prstGeom>
        </p:spPr>
      </p:pic>
    </p:spTree>
    <p:extLst>
      <p:ext uri="{BB962C8B-B14F-4D97-AF65-F5344CB8AC3E}">
        <p14:creationId xmlns:p14="http://schemas.microsoft.com/office/powerpoint/2010/main" val="4867703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4A8E0AC-6032-4FBF-BA74-D6038DDF0348}"/>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0806144" y="5462140"/>
            <a:ext cx="1224830" cy="1224830"/>
          </a:xfrm>
          <a:prstGeom prst="rect">
            <a:avLst/>
          </a:prstGeom>
        </p:spPr>
      </p:pic>
      <p:sp>
        <p:nvSpPr>
          <p:cNvPr id="3" name="TextBox 2">
            <a:extLst>
              <a:ext uri="{FF2B5EF4-FFF2-40B4-BE49-F238E27FC236}">
                <a16:creationId xmlns:a16="http://schemas.microsoft.com/office/drawing/2014/main" id="{6D1E8A3E-6886-472E-8B11-970DA1037D4E}"/>
              </a:ext>
            </a:extLst>
          </p:cNvPr>
          <p:cNvSpPr txBox="1"/>
          <p:nvPr/>
        </p:nvSpPr>
        <p:spPr>
          <a:xfrm>
            <a:off x="590034" y="784189"/>
            <a:ext cx="11509972" cy="209288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cs typeface="Segoe UI"/>
              </a:rPr>
              <a:t>​</a:t>
            </a:r>
          </a:p>
          <a:p>
            <a:r>
              <a:rPr lang="en-US" sz="2800" dirty="0">
                <a:cs typeface="Segoe UI"/>
              </a:rPr>
              <a:t>CDC’s Division of Healthcare Quality Promotion funded the Association of State and Territorial Health Officials (ASTHO) and the Council of State and Territorial Epidemiologists (CSTE) to co-lead the </a:t>
            </a:r>
          </a:p>
          <a:p>
            <a:r>
              <a:rPr lang="en-US" sz="2800" dirty="0">
                <a:solidFill>
                  <a:srgbClr val="2F5597"/>
                </a:solidFill>
                <a:cs typeface="Segoe UI"/>
              </a:rPr>
              <a:t>Council for Outbreak Response: HAI/AR (CORHA)</a:t>
            </a:r>
          </a:p>
        </p:txBody>
      </p:sp>
      <p:pic>
        <p:nvPicPr>
          <p:cNvPr id="7" name="Picture 7" descr="A close up of a logo&#10;&#10;Description generated with high confidence">
            <a:extLst>
              <a:ext uri="{FF2B5EF4-FFF2-40B4-BE49-F238E27FC236}">
                <a16:creationId xmlns:a16="http://schemas.microsoft.com/office/drawing/2014/main" id="{A12D7EB7-6271-4467-83D4-1667153296FB}"/>
              </a:ext>
            </a:extLst>
          </p:cNvPr>
          <p:cNvPicPr>
            <a:picLocks noChangeAspect="1"/>
          </p:cNvPicPr>
          <p:nvPr/>
        </p:nvPicPr>
        <p:blipFill>
          <a:blip r:embed="rId3"/>
          <a:stretch>
            <a:fillRect/>
          </a:stretch>
        </p:blipFill>
        <p:spPr>
          <a:xfrm>
            <a:off x="1135031" y="3756717"/>
            <a:ext cx="657225" cy="476250"/>
          </a:xfrm>
          <a:prstGeom prst="rect">
            <a:avLst/>
          </a:prstGeom>
        </p:spPr>
      </p:pic>
      <p:sp>
        <p:nvSpPr>
          <p:cNvPr id="9" name="TextBox 8">
            <a:extLst>
              <a:ext uri="{FF2B5EF4-FFF2-40B4-BE49-F238E27FC236}">
                <a16:creationId xmlns:a16="http://schemas.microsoft.com/office/drawing/2014/main" id="{29C3D67C-B03B-4CC2-9FF2-0BEF63812A40}"/>
              </a:ext>
            </a:extLst>
          </p:cNvPr>
          <p:cNvSpPr txBox="1"/>
          <p:nvPr/>
        </p:nvSpPr>
        <p:spPr>
          <a:xfrm>
            <a:off x="1797113" y="3630440"/>
            <a:ext cx="1943478" cy="7229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b="1" dirty="0">
                <a:solidFill>
                  <a:srgbClr val="3296D2"/>
                </a:solidFill>
              </a:rPr>
              <a:t>Mission</a:t>
            </a:r>
          </a:p>
        </p:txBody>
      </p:sp>
      <p:sp>
        <p:nvSpPr>
          <p:cNvPr id="10" name="TextBox 9">
            <a:extLst>
              <a:ext uri="{FF2B5EF4-FFF2-40B4-BE49-F238E27FC236}">
                <a16:creationId xmlns:a16="http://schemas.microsoft.com/office/drawing/2014/main" id="{F12C5A87-18B8-4734-A7E6-B8E3726E1575}"/>
              </a:ext>
            </a:extLst>
          </p:cNvPr>
          <p:cNvSpPr txBox="1"/>
          <p:nvPr/>
        </p:nvSpPr>
        <p:spPr>
          <a:xfrm>
            <a:off x="3811509" y="3630441"/>
            <a:ext cx="6575833"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solidFill>
                  <a:schemeClr val="dk1"/>
                </a:solidFill>
              </a:rPr>
              <a:t>To </a:t>
            </a:r>
            <a:r>
              <a:rPr lang="en-US" b="1" dirty="0">
                <a:solidFill>
                  <a:srgbClr val="3296D2"/>
                </a:solidFill>
              </a:rPr>
              <a:t>improve practices and policies </a:t>
            </a:r>
            <a:r>
              <a:rPr lang="en-US" dirty="0">
                <a:solidFill>
                  <a:schemeClr val="dk1"/>
                </a:solidFill>
              </a:rPr>
              <a:t>at the local, state and national levels for </a:t>
            </a:r>
            <a:r>
              <a:rPr lang="en-US" b="1" dirty="0">
                <a:solidFill>
                  <a:srgbClr val="3296D2"/>
                </a:solidFill>
              </a:rPr>
              <a:t>detection, investigation, control and prevention of HAI/AR outbreaks across the healthcare continuum</a:t>
            </a:r>
            <a:r>
              <a:rPr lang="en-US" dirty="0">
                <a:solidFill>
                  <a:schemeClr val="dk1"/>
                </a:solidFill>
              </a:rPr>
              <a:t>, including emerging infections and other risks with potential for healthcare transmission.</a:t>
            </a:r>
          </a:p>
        </p:txBody>
      </p:sp>
      <p:pic>
        <p:nvPicPr>
          <p:cNvPr id="11" name="Picture 11" descr="A close up of a logo&#10;&#10;Description generated with high confidence">
            <a:extLst>
              <a:ext uri="{FF2B5EF4-FFF2-40B4-BE49-F238E27FC236}">
                <a16:creationId xmlns:a16="http://schemas.microsoft.com/office/drawing/2014/main" id="{54B5D33F-3CA2-4D3D-8914-AAE8A0198285}"/>
              </a:ext>
            </a:extLst>
          </p:cNvPr>
          <p:cNvPicPr>
            <a:picLocks noChangeAspect="1"/>
          </p:cNvPicPr>
          <p:nvPr/>
        </p:nvPicPr>
        <p:blipFill>
          <a:blip r:embed="rId3"/>
          <a:stretch>
            <a:fillRect/>
          </a:stretch>
        </p:blipFill>
        <p:spPr>
          <a:xfrm>
            <a:off x="1135032" y="5310895"/>
            <a:ext cx="657225" cy="476250"/>
          </a:xfrm>
          <a:prstGeom prst="rect">
            <a:avLst/>
          </a:prstGeom>
        </p:spPr>
      </p:pic>
      <p:sp>
        <p:nvSpPr>
          <p:cNvPr id="13" name="TextBox 12">
            <a:extLst>
              <a:ext uri="{FF2B5EF4-FFF2-40B4-BE49-F238E27FC236}">
                <a16:creationId xmlns:a16="http://schemas.microsoft.com/office/drawing/2014/main" id="{26377F1B-C69D-4B56-A481-FF08700C0BD7}"/>
              </a:ext>
            </a:extLst>
          </p:cNvPr>
          <p:cNvSpPr txBox="1"/>
          <p:nvPr/>
        </p:nvSpPr>
        <p:spPr>
          <a:xfrm>
            <a:off x="1819747" y="5139350"/>
            <a:ext cx="1845399"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b="1" dirty="0">
                <a:solidFill>
                  <a:srgbClr val="3296D2"/>
                </a:solidFill>
              </a:rPr>
              <a:t>Vision</a:t>
            </a:r>
          </a:p>
        </p:txBody>
      </p:sp>
      <p:sp>
        <p:nvSpPr>
          <p:cNvPr id="14" name="TextBox 13">
            <a:extLst>
              <a:ext uri="{FF2B5EF4-FFF2-40B4-BE49-F238E27FC236}">
                <a16:creationId xmlns:a16="http://schemas.microsoft.com/office/drawing/2014/main" id="{DCEC575E-0590-4281-9955-8A7044296EA1}"/>
              </a:ext>
            </a:extLst>
          </p:cNvPr>
          <p:cNvSpPr txBox="1"/>
          <p:nvPr/>
        </p:nvSpPr>
        <p:spPr>
          <a:xfrm>
            <a:off x="3811509" y="5139350"/>
            <a:ext cx="656828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Public health and healthcare collaborating effectively to </a:t>
            </a:r>
            <a:r>
              <a:rPr lang="en-US" b="1" dirty="0">
                <a:solidFill>
                  <a:srgbClr val="3296D2"/>
                </a:solidFill>
              </a:rPr>
              <a:t>protect patients and prevent harms from HAI/AR outbreaks</a:t>
            </a:r>
            <a:r>
              <a:rPr lang="en-US" dirty="0">
                <a:solidFill>
                  <a:srgbClr val="3296D2"/>
                </a:solidFill>
              </a:rPr>
              <a:t>.</a:t>
            </a:r>
          </a:p>
        </p:txBody>
      </p:sp>
    </p:spTree>
    <p:extLst>
      <p:ext uri="{BB962C8B-B14F-4D97-AF65-F5344CB8AC3E}">
        <p14:creationId xmlns:p14="http://schemas.microsoft.com/office/powerpoint/2010/main" val="25218499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4591230" y="839307"/>
            <a:ext cx="2286000" cy="1136277"/>
            <a:chOff x="1142999" y="1896034"/>
            <a:chExt cx="1976718" cy="1136277"/>
          </a:xfrm>
          <a:solidFill>
            <a:srgbClr val="004D86"/>
          </a:solidFill>
        </p:grpSpPr>
        <p:sp>
          <p:nvSpPr>
            <p:cNvPr id="6" name="Rounded Rectangle 5"/>
            <p:cNvSpPr/>
            <p:nvPr/>
          </p:nvSpPr>
          <p:spPr>
            <a:xfrm>
              <a:off x="1142999" y="1896034"/>
              <a:ext cx="1976718" cy="1136277"/>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p:cNvSpPr txBox="1"/>
            <p:nvPr/>
          </p:nvSpPr>
          <p:spPr>
            <a:xfrm>
              <a:off x="1250576" y="2002508"/>
              <a:ext cx="1761565" cy="892552"/>
            </a:xfrm>
            <a:prstGeom prst="rect">
              <a:avLst/>
            </a:prstGeom>
            <a:grpFill/>
          </p:spPr>
          <p:txBody>
            <a:bodyPr wrap="square" rtlCol="0">
              <a:spAutoFit/>
            </a:bodyPr>
            <a:lstStyle/>
            <a:p>
              <a:pPr algn="ctr"/>
              <a:r>
                <a:rPr lang="en-US" sz="2000" b="1" dirty="0">
                  <a:solidFill>
                    <a:schemeClr val="bg1"/>
                  </a:solidFill>
                </a:rPr>
                <a:t>CSTE</a:t>
              </a:r>
              <a:endParaRPr lang="en-US" b="1" dirty="0">
                <a:solidFill>
                  <a:schemeClr val="bg1"/>
                </a:solidFill>
              </a:endParaRPr>
            </a:p>
            <a:p>
              <a:pPr algn="ctr"/>
              <a:r>
                <a:rPr lang="en-US" sz="1600" i="1" dirty="0">
                  <a:solidFill>
                    <a:schemeClr val="bg1"/>
                  </a:solidFill>
                </a:rPr>
                <a:t>Marion </a:t>
              </a:r>
              <a:r>
                <a:rPr lang="en-US" sz="1600" i="1" dirty="0" err="1">
                  <a:solidFill>
                    <a:schemeClr val="bg1"/>
                  </a:solidFill>
                </a:rPr>
                <a:t>Kainer</a:t>
              </a:r>
              <a:r>
                <a:rPr lang="en-US" sz="1600" i="1" dirty="0">
                  <a:solidFill>
                    <a:schemeClr val="bg1"/>
                  </a:solidFill>
                </a:rPr>
                <a:t>, Tennessee</a:t>
              </a:r>
            </a:p>
          </p:txBody>
        </p:sp>
      </p:grpSp>
      <p:grpSp>
        <p:nvGrpSpPr>
          <p:cNvPr id="11" name="Group 10"/>
          <p:cNvGrpSpPr/>
          <p:nvPr/>
        </p:nvGrpSpPr>
        <p:grpSpPr>
          <a:xfrm>
            <a:off x="2180821" y="839306"/>
            <a:ext cx="2286000" cy="1136277"/>
            <a:chOff x="1142999" y="1896034"/>
            <a:chExt cx="1976718" cy="1136277"/>
          </a:xfrm>
          <a:solidFill>
            <a:srgbClr val="004D86"/>
          </a:solidFill>
        </p:grpSpPr>
        <p:sp>
          <p:nvSpPr>
            <p:cNvPr id="12" name="Rounded Rectangle 11"/>
            <p:cNvSpPr/>
            <p:nvPr/>
          </p:nvSpPr>
          <p:spPr>
            <a:xfrm>
              <a:off x="1142999" y="1896034"/>
              <a:ext cx="1976718" cy="1136277"/>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1250576" y="2002508"/>
              <a:ext cx="1761565" cy="646331"/>
            </a:xfrm>
            <a:prstGeom prst="rect">
              <a:avLst/>
            </a:prstGeom>
            <a:grpFill/>
          </p:spPr>
          <p:txBody>
            <a:bodyPr wrap="square" rtlCol="0">
              <a:spAutoFit/>
            </a:bodyPr>
            <a:lstStyle/>
            <a:p>
              <a:pPr algn="ctr"/>
              <a:r>
                <a:rPr lang="en-US" sz="2000" b="1">
                  <a:solidFill>
                    <a:schemeClr val="bg1"/>
                  </a:solidFill>
                </a:rPr>
                <a:t>ASTHO</a:t>
              </a:r>
              <a:endParaRPr lang="en-US" b="1">
                <a:solidFill>
                  <a:schemeClr val="bg1"/>
                </a:solidFill>
              </a:endParaRPr>
            </a:p>
            <a:p>
              <a:pPr algn="ctr"/>
              <a:r>
                <a:rPr lang="en-US" sz="1600" i="1">
                  <a:solidFill>
                    <a:schemeClr val="bg1"/>
                  </a:solidFill>
                </a:rPr>
                <a:t>Gerd Clabaugh, Iowa</a:t>
              </a:r>
            </a:p>
          </p:txBody>
        </p:sp>
      </p:grpSp>
      <p:grpSp>
        <p:nvGrpSpPr>
          <p:cNvPr id="14" name="Group 13"/>
          <p:cNvGrpSpPr/>
          <p:nvPr/>
        </p:nvGrpSpPr>
        <p:grpSpPr>
          <a:xfrm>
            <a:off x="4591230" y="2077935"/>
            <a:ext cx="2286000" cy="1136277"/>
            <a:chOff x="1142999" y="1896034"/>
            <a:chExt cx="1976718" cy="1136277"/>
          </a:xfrm>
          <a:solidFill>
            <a:schemeClr val="accent1">
              <a:lumMod val="75000"/>
            </a:schemeClr>
          </a:solidFill>
        </p:grpSpPr>
        <p:sp>
          <p:nvSpPr>
            <p:cNvPr id="15" name="Rounded Rectangle 14"/>
            <p:cNvSpPr/>
            <p:nvPr/>
          </p:nvSpPr>
          <p:spPr>
            <a:xfrm>
              <a:off x="1142999" y="1896034"/>
              <a:ext cx="1976718" cy="1136277"/>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1250576" y="2002508"/>
              <a:ext cx="1761565" cy="892552"/>
            </a:xfrm>
            <a:prstGeom prst="rect">
              <a:avLst/>
            </a:prstGeom>
            <a:grpFill/>
          </p:spPr>
          <p:txBody>
            <a:bodyPr wrap="square" rtlCol="0">
              <a:spAutoFit/>
            </a:bodyPr>
            <a:lstStyle/>
            <a:p>
              <a:pPr algn="ctr"/>
              <a:r>
                <a:rPr lang="en-US" sz="2000" b="1">
                  <a:solidFill>
                    <a:schemeClr val="bg1"/>
                  </a:solidFill>
                </a:rPr>
                <a:t>NACCHO</a:t>
              </a:r>
              <a:endParaRPr lang="en-US" b="1">
                <a:solidFill>
                  <a:schemeClr val="bg1"/>
                </a:solidFill>
              </a:endParaRPr>
            </a:p>
            <a:p>
              <a:pPr algn="ctr"/>
              <a:r>
                <a:rPr lang="en-US" sz="1600" i="1">
                  <a:solidFill>
                    <a:schemeClr val="bg1"/>
                  </a:solidFill>
                </a:rPr>
                <a:t>Dawn </a:t>
              </a:r>
              <a:r>
                <a:rPr lang="en-US" sz="1600" i="1" err="1">
                  <a:solidFill>
                    <a:schemeClr val="bg1"/>
                  </a:solidFill>
                </a:rPr>
                <a:t>Terashita</a:t>
              </a:r>
              <a:r>
                <a:rPr lang="en-US" sz="1600" i="1">
                  <a:solidFill>
                    <a:schemeClr val="bg1"/>
                  </a:solidFill>
                </a:rPr>
                <a:t>,  Los Angeles County</a:t>
              </a:r>
            </a:p>
          </p:txBody>
        </p:sp>
      </p:grpSp>
      <p:grpSp>
        <p:nvGrpSpPr>
          <p:cNvPr id="17" name="Group 16"/>
          <p:cNvGrpSpPr/>
          <p:nvPr/>
        </p:nvGrpSpPr>
        <p:grpSpPr>
          <a:xfrm>
            <a:off x="2180821" y="2077935"/>
            <a:ext cx="2286000" cy="1136277"/>
            <a:chOff x="1142999" y="1896034"/>
            <a:chExt cx="1976718" cy="1136277"/>
          </a:xfrm>
          <a:solidFill>
            <a:schemeClr val="accent1">
              <a:lumMod val="75000"/>
            </a:schemeClr>
          </a:solidFill>
        </p:grpSpPr>
        <p:sp>
          <p:nvSpPr>
            <p:cNvPr id="18" name="Rounded Rectangle 17"/>
            <p:cNvSpPr/>
            <p:nvPr/>
          </p:nvSpPr>
          <p:spPr>
            <a:xfrm>
              <a:off x="1142999" y="1896034"/>
              <a:ext cx="1976718" cy="1136277"/>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1250576" y="2002508"/>
              <a:ext cx="1761565" cy="892552"/>
            </a:xfrm>
            <a:prstGeom prst="rect">
              <a:avLst/>
            </a:prstGeom>
            <a:grpFill/>
          </p:spPr>
          <p:txBody>
            <a:bodyPr wrap="square" rtlCol="0">
              <a:spAutoFit/>
            </a:bodyPr>
            <a:lstStyle/>
            <a:p>
              <a:pPr algn="ctr"/>
              <a:r>
                <a:rPr lang="en-US" sz="2000" b="1">
                  <a:solidFill>
                    <a:schemeClr val="bg1"/>
                  </a:solidFill>
                </a:rPr>
                <a:t>CDC</a:t>
              </a:r>
              <a:endParaRPr lang="en-US" b="1">
                <a:solidFill>
                  <a:schemeClr val="bg1"/>
                </a:solidFill>
              </a:endParaRPr>
            </a:p>
            <a:p>
              <a:pPr algn="ctr"/>
              <a:r>
                <a:rPr lang="en-US" sz="1600" i="1">
                  <a:solidFill>
                    <a:schemeClr val="bg1"/>
                  </a:solidFill>
                </a:rPr>
                <a:t>Joe Perz, </a:t>
              </a:r>
            </a:p>
            <a:p>
              <a:pPr algn="ctr"/>
              <a:r>
                <a:rPr lang="en-US" sz="1600" i="1">
                  <a:solidFill>
                    <a:schemeClr val="bg1"/>
                  </a:solidFill>
                </a:rPr>
                <a:t>CDC/DHQP</a:t>
              </a:r>
            </a:p>
          </p:txBody>
        </p:sp>
      </p:grpSp>
      <p:sp>
        <p:nvSpPr>
          <p:cNvPr id="39" name="Right Brace 38"/>
          <p:cNvSpPr/>
          <p:nvPr/>
        </p:nvSpPr>
        <p:spPr>
          <a:xfrm>
            <a:off x="7063686" y="804949"/>
            <a:ext cx="347473" cy="2366190"/>
          </a:xfrm>
          <a:prstGeom prst="rightBrace">
            <a:avLst>
              <a:gd name="adj1" fmla="val 42658"/>
              <a:gd name="adj2" fmla="val 53334"/>
            </a:avLst>
          </a:pr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sp>
        <p:nvSpPr>
          <p:cNvPr id="45" name="TextBox 44"/>
          <p:cNvSpPr txBox="1"/>
          <p:nvPr/>
        </p:nvSpPr>
        <p:spPr>
          <a:xfrm>
            <a:off x="7411158" y="1627016"/>
            <a:ext cx="1743774" cy="830997"/>
          </a:xfrm>
          <a:prstGeom prst="rect">
            <a:avLst/>
          </a:prstGeom>
          <a:noFill/>
        </p:spPr>
        <p:txBody>
          <a:bodyPr wrap="square" rtlCol="0">
            <a:spAutoFit/>
          </a:bodyPr>
          <a:lstStyle/>
          <a:p>
            <a:r>
              <a:rPr lang="en-US" sz="2400" b="1" i="1">
                <a:solidFill>
                  <a:schemeClr val="accent2"/>
                </a:solidFill>
              </a:rPr>
              <a:t>Governance Committee</a:t>
            </a:r>
          </a:p>
        </p:txBody>
      </p:sp>
      <p:grpSp>
        <p:nvGrpSpPr>
          <p:cNvPr id="43" name="Group 42">
            <a:extLst>
              <a:ext uri="{FF2B5EF4-FFF2-40B4-BE49-F238E27FC236}">
                <a16:creationId xmlns:a16="http://schemas.microsoft.com/office/drawing/2014/main" id="{5E7A8CFB-B02D-4167-BF8A-D8D806952751}"/>
              </a:ext>
            </a:extLst>
          </p:cNvPr>
          <p:cNvGrpSpPr/>
          <p:nvPr/>
        </p:nvGrpSpPr>
        <p:grpSpPr>
          <a:xfrm>
            <a:off x="3539670" y="3446189"/>
            <a:ext cx="2103120" cy="1374521"/>
            <a:chOff x="1142999" y="1896034"/>
            <a:chExt cx="1976718" cy="1136277"/>
          </a:xfrm>
          <a:solidFill>
            <a:srgbClr val="7C9DCA"/>
          </a:solidFill>
        </p:grpSpPr>
        <p:sp>
          <p:nvSpPr>
            <p:cNvPr id="46" name="Rounded Rectangle 27">
              <a:extLst>
                <a:ext uri="{FF2B5EF4-FFF2-40B4-BE49-F238E27FC236}">
                  <a16:creationId xmlns:a16="http://schemas.microsoft.com/office/drawing/2014/main" id="{84822CC4-4E0A-414C-A4EB-96D27A38235D}"/>
                </a:ext>
              </a:extLst>
            </p:cNvPr>
            <p:cNvSpPr/>
            <p:nvPr/>
          </p:nvSpPr>
          <p:spPr>
            <a:xfrm>
              <a:off x="1142999" y="1896034"/>
              <a:ext cx="1976718" cy="1136277"/>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a:extLst>
                <a:ext uri="{FF2B5EF4-FFF2-40B4-BE49-F238E27FC236}">
                  <a16:creationId xmlns:a16="http://schemas.microsoft.com/office/drawing/2014/main" id="{7CAAD1AF-4F11-48F8-A3A4-8848789A5F58}"/>
                </a:ext>
              </a:extLst>
            </p:cNvPr>
            <p:cNvSpPr txBox="1"/>
            <p:nvPr/>
          </p:nvSpPr>
          <p:spPr>
            <a:xfrm>
              <a:off x="1187597" y="2166376"/>
              <a:ext cx="1900084" cy="475371"/>
            </a:xfrm>
            <a:prstGeom prst="rect">
              <a:avLst/>
            </a:prstGeom>
            <a:grpFill/>
          </p:spPr>
          <p:txBody>
            <a:bodyPr wrap="square" rtlCol="0">
              <a:spAutoFit/>
            </a:bodyPr>
            <a:lstStyle/>
            <a:p>
              <a:pPr algn="ctr"/>
              <a:r>
                <a:rPr lang="en-US" sz="2000" b="1">
                  <a:solidFill>
                    <a:schemeClr val="bg1"/>
                  </a:solidFill>
                </a:rPr>
                <a:t>APIC</a:t>
              </a:r>
            </a:p>
            <a:p>
              <a:pPr algn="ctr"/>
              <a:endParaRPr lang="en-US" i="1">
                <a:solidFill>
                  <a:schemeClr val="bg1"/>
                </a:solidFill>
              </a:endParaRPr>
            </a:p>
          </p:txBody>
        </p:sp>
      </p:grpSp>
      <p:grpSp>
        <p:nvGrpSpPr>
          <p:cNvPr id="48" name="Group 47">
            <a:extLst>
              <a:ext uri="{FF2B5EF4-FFF2-40B4-BE49-F238E27FC236}">
                <a16:creationId xmlns:a16="http://schemas.microsoft.com/office/drawing/2014/main" id="{91CE769D-FA39-4C81-9A40-9CB66CCE7F37}"/>
              </a:ext>
            </a:extLst>
          </p:cNvPr>
          <p:cNvGrpSpPr/>
          <p:nvPr/>
        </p:nvGrpSpPr>
        <p:grpSpPr>
          <a:xfrm>
            <a:off x="2488110" y="5103771"/>
            <a:ext cx="2103120" cy="1374521"/>
            <a:chOff x="1142999" y="1896034"/>
            <a:chExt cx="1976718" cy="1136277"/>
          </a:xfrm>
          <a:solidFill>
            <a:srgbClr val="7C9DCA"/>
          </a:solidFill>
        </p:grpSpPr>
        <p:sp>
          <p:nvSpPr>
            <p:cNvPr id="49" name="Rounded Rectangle 27">
              <a:extLst>
                <a:ext uri="{FF2B5EF4-FFF2-40B4-BE49-F238E27FC236}">
                  <a16:creationId xmlns:a16="http://schemas.microsoft.com/office/drawing/2014/main" id="{9F56B233-1B01-41DF-BA74-6D0847E05A9B}"/>
                </a:ext>
              </a:extLst>
            </p:cNvPr>
            <p:cNvSpPr/>
            <p:nvPr/>
          </p:nvSpPr>
          <p:spPr>
            <a:xfrm>
              <a:off x="1142999" y="1896034"/>
              <a:ext cx="1976718" cy="1136277"/>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extBox 49">
              <a:extLst>
                <a:ext uri="{FF2B5EF4-FFF2-40B4-BE49-F238E27FC236}">
                  <a16:creationId xmlns:a16="http://schemas.microsoft.com/office/drawing/2014/main" id="{C7A5FA50-A913-4CF3-BEF4-B65D144B6AA0}"/>
                </a:ext>
              </a:extLst>
            </p:cNvPr>
            <p:cNvSpPr txBox="1"/>
            <p:nvPr/>
          </p:nvSpPr>
          <p:spPr>
            <a:xfrm>
              <a:off x="1185161" y="2183270"/>
              <a:ext cx="1934556" cy="475371"/>
            </a:xfrm>
            <a:prstGeom prst="rect">
              <a:avLst/>
            </a:prstGeom>
            <a:grpFill/>
          </p:spPr>
          <p:txBody>
            <a:bodyPr wrap="square" rtlCol="0">
              <a:spAutoFit/>
            </a:bodyPr>
            <a:lstStyle/>
            <a:p>
              <a:pPr algn="ctr"/>
              <a:r>
                <a:rPr lang="en-US" sz="2000" b="1">
                  <a:solidFill>
                    <a:schemeClr val="bg1"/>
                  </a:solidFill>
                </a:rPr>
                <a:t>CMS</a:t>
              </a:r>
            </a:p>
            <a:p>
              <a:pPr algn="ctr"/>
              <a:endParaRPr lang="en-US" i="1">
                <a:solidFill>
                  <a:schemeClr val="bg1"/>
                </a:solidFill>
              </a:endParaRPr>
            </a:p>
          </p:txBody>
        </p:sp>
      </p:grpSp>
      <p:sp>
        <p:nvSpPr>
          <p:cNvPr id="55" name="Rounded Rectangle 27">
            <a:extLst>
              <a:ext uri="{FF2B5EF4-FFF2-40B4-BE49-F238E27FC236}">
                <a16:creationId xmlns:a16="http://schemas.microsoft.com/office/drawing/2014/main" id="{D99A20E0-8A80-4E07-9721-3DC9FA954009}"/>
              </a:ext>
            </a:extLst>
          </p:cNvPr>
          <p:cNvSpPr/>
          <p:nvPr/>
        </p:nvSpPr>
        <p:spPr>
          <a:xfrm>
            <a:off x="4738653" y="5103771"/>
            <a:ext cx="2103120" cy="1374521"/>
          </a:xfrm>
          <a:prstGeom prst="roundRect">
            <a:avLst/>
          </a:prstGeom>
          <a:solidFill>
            <a:srgbClr val="7C9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FDA</a:t>
            </a:r>
          </a:p>
        </p:txBody>
      </p:sp>
      <p:sp>
        <p:nvSpPr>
          <p:cNvPr id="58" name="Rounded Rectangle 27">
            <a:extLst>
              <a:ext uri="{FF2B5EF4-FFF2-40B4-BE49-F238E27FC236}">
                <a16:creationId xmlns:a16="http://schemas.microsoft.com/office/drawing/2014/main" id="{13432C2B-88CD-4514-9DD3-45DA2A3AAE6F}"/>
              </a:ext>
            </a:extLst>
          </p:cNvPr>
          <p:cNvSpPr/>
          <p:nvPr/>
        </p:nvSpPr>
        <p:spPr>
          <a:xfrm>
            <a:off x="1167288" y="3453521"/>
            <a:ext cx="2103120" cy="1374521"/>
          </a:xfrm>
          <a:prstGeom prst="roundRect">
            <a:avLst/>
          </a:prstGeom>
          <a:solidFill>
            <a:srgbClr val="7C9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TextBox 63">
            <a:extLst>
              <a:ext uri="{FF2B5EF4-FFF2-40B4-BE49-F238E27FC236}">
                <a16:creationId xmlns:a16="http://schemas.microsoft.com/office/drawing/2014/main" id="{234CD868-12D5-4024-A150-D2EE2D491BF8}"/>
              </a:ext>
            </a:extLst>
          </p:cNvPr>
          <p:cNvSpPr txBox="1"/>
          <p:nvPr/>
        </p:nvSpPr>
        <p:spPr>
          <a:xfrm>
            <a:off x="1208055" y="3862655"/>
            <a:ext cx="2021585" cy="400110"/>
          </a:xfrm>
          <a:prstGeom prst="rect">
            <a:avLst/>
          </a:prstGeom>
          <a:solidFill>
            <a:srgbClr val="7C9DCA"/>
          </a:solidFill>
        </p:spPr>
        <p:txBody>
          <a:bodyPr wrap="square" rtlCol="0">
            <a:spAutoFit/>
          </a:bodyPr>
          <a:lstStyle/>
          <a:p>
            <a:pPr algn="ctr"/>
            <a:r>
              <a:rPr lang="en-US" sz="2000" b="1">
                <a:solidFill>
                  <a:schemeClr val="bg1"/>
                </a:solidFill>
              </a:rPr>
              <a:t>SHEA</a:t>
            </a:r>
          </a:p>
        </p:txBody>
      </p:sp>
      <p:sp>
        <p:nvSpPr>
          <p:cNvPr id="65" name="TextBox 64">
            <a:extLst>
              <a:ext uri="{FF2B5EF4-FFF2-40B4-BE49-F238E27FC236}">
                <a16:creationId xmlns:a16="http://schemas.microsoft.com/office/drawing/2014/main" id="{D0DACDB6-E3F0-4E1A-8F42-EF628EF1CB5E}"/>
              </a:ext>
            </a:extLst>
          </p:cNvPr>
          <p:cNvSpPr txBox="1"/>
          <p:nvPr/>
        </p:nvSpPr>
        <p:spPr>
          <a:xfrm>
            <a:off x="4746118" y="5488840"/>
            <a:ext cx="2021585" cy="677108"/>
          </a:xfrm>
          <a:prstGeom prst="rect">
            <a:avLst/>
          </a:prstGeom>
          <a:solidFill>
            <a:srgbClr val="7C9DCA"/>
          </a:solidFill>
        </p:spPr>
        <p:txBody>
          <a:bodyPr wrap="square" rtlCol="0">
            <a:spAutoFit/>
          </a:bodyPr>
          <a:lstStyle/>
          <a:p>
            <a:pPr algn="ctr"/>
            <a:r>
              <a:rPr lang="en-US" sz="2000" b="1">
                <a:solidFill>
                  <a:schemeClr val="bg1"/>
                </a:solidFill>
              </a:rPr>
              <a:t>FDA</a:t>
            </a:r>
          </a:p>
          <a:p>
            <a:pPr algn="ctr"/>
            <a:endParaRPr lang="en-US" i="1">
              <a:solidFill>
                <a:schemeClr val="bg1"/>
              </a:solidFill>
            </a:endParaRPr>
          </a:p>
        </p:txBody>
      </p:sp>
      <p:sp>
        <p:nvSpPr>
          <p:cNvPr id="42" name="Right Brace 41">
            <a:extLst>
              <a:ext uri="{FF2B5EF4-FFF2-40B4-BE49-F238E27FC236}">
                <a16:creationId xmlns:a16="http://schemas.microsoft.com/office/drawing/2014/main" id="{091D6773-E20C-487C-9E90-991192582906}"/>
              </a:ext>
            </a:extLst>
          </p:cNvPr>
          <p:cNvSpPr/>
          <p:nvPr/>
        </p:nvSpPr>
        <p:spPr>
          <a:xfrm>
            <a:off x="9079630" y="659793"/>
            <a:ext cx="313021" cy="6046577"/>
          </a:xfrm>
          <a:prstGeom prst="rightBrace">
            <a:avLst>
              <a:gd name="adj1" fmla="val 42658"/>
              <a:gd name="adj2" fmla="val 53334"/>
            </a:avLst>
          </a:pr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sp>
        <p:nvSpPr>
          <p:cNvPr id="51" name="TextBox 50">
            <a:extLst>
              <a:ext uri="{FF2B5EF4-FFF2-40B4-BE49-F238E27FC236}">
                <a16:creationId xmlns:a16="http://schemas.microsoft.com/office/drawing/2014/main" id="{9A8D3DB7-915E-4415-B980-C0B632699FB8}"/>
              </a:ext>
            </a:extLst>
          </p:cNvPr>
          <p:cNvSpPr txBox="1"/>
          <p:nvPr/>
        </p:nvSpPr>
        <p:spPr>
          <a:xfrm>
            <a:off x="9570981" y="3522389"/>
            <a:ext cx="2014896" cy="830997"/>
          </a:xfrm>
          <a:prstGeom prst="rect">
            <a:avLst/>
          </a:prstGeom>
          <a:noFill/>
        </p:spPr>
        <p:txBody>
          <a:bodyPr wrap="square" rtlCol="0">
            <a:spAutoFit/>
          </a:bodyPr>
          <a:lstStyle/>
          <a:p>
            <a:r>
              <a:rPr lang="en-US" sz="2400" b="1" i="1">
                <a:solidFill>
                  <a:schemeClr val="accent2"/>
                </a:solidFill>
              </a:rPr>
              <a:t>Member Organizations</a:t>
            </a:r>
          </a:p>
        </p:txBody>
      </p:sp>
      <p:sp>
        <p:nvSpPr>
          <p:cNvPr id="2" name="TextBox 1">
            <a:extLst>
              <a:ext uri="{FF2B5EF4-FFF2-40B4-BE49-F238E27FC236}">
                <a16:creationId xmlns:a16="http://schemas.microsoft.com/office/drawing/2014/main" id="{97AAD30A-F5A2-4A24-84B2-615A99C83F5B}"/>
              </a:ext>
            </a:extLst>
          </p:cNvPr>
          <p:cNvSpPr txBox="1"/>
          <p:nvPr/>
        </p:nvSpPr>
        <p:spPr>
          <a:xfrm>
            <a:off x="262751" y="-48093"/>
            <a:ext cx="8547653" cy="769441"/>
          </a:xfrm>
          <a:prstGeom prst="rect">
            <a:avLst/>
          </a:prstGeom>
          <a:noFill/>
        </p:spPr>
        <p:txBody>
          <a:bodyPr wrap="square" rtlCol="0">
            <a:spAutoFit/>
          </a:bodyPr>
          <a:lstStyle/>
          <a:p>
            <a:r>
              <a:rPr lang="en-US" sz="4000" b="1" dirty="0">
                <a:solidFill>
                  <a:srgbClr val="3296D2"/>
                </a:solidFill>
                <a:latin typeface="+mj-lt"/>
              </a:rPr>
              <a:t>CORHA </a:t>
            </a:r>
            <a:r>
              <a:rPr lang="en-US" sz="4400" b="1" dirty="0">
                <a:solidFill>
                  <a:srgbClr val="3296D2"/>
                </a:solidFill>
                <a:latin typeface="+mj-lt"/>
              </a:rPr>
              <a:t>Structure</a:t>
            </a:r>
          </a:p>
        </p:txBody>
      </p:sp>
      <p:pic>
        <p:nvPicPr>
          <p:cNvPr id="53" name="Picture 52">
            <a:extLst>
              <a:ext uri="{FF2B5EF4-FFF2-40B4-BE49-F238E27FC236}">
                <a16:creationId xmlns:a16="http://schemas.microsoft.com/office/drawing/2014/main" id="{8CB697D9-F51A-4F86-99A3-4AF4E0661367}"/>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0806144" y="5426842"/>
            <a:ext cx="1260128" cy="1260128"/>
          </a:xfrm>
          <a:prstGeom prst="rect">
            <a:avLst/>
          </a:prstGeom>
        </p:spPr>
      </p:pic>
      <p:grpSp>
        <p:nvGrpSpPr>
          <p:cNvPr id="44" name="Group 43">
            <a:extLst>
              <a:ext uri="{FF2B5EF4-FFF2-40B4-BE49-F238E27FC236}">
                <a16:creationId xmlns:a16="http://schemas.microsoft.com/office/drawing/2014/main" id="{5E7A8CFB-B02D-4167-BF8A-D8D806952751}"/>
              </a:ext>
            </a:extLst>
          </p:cNvPr>
          <p:cNvGrpSpPr/>
          <p:nvPr/>
        </p:nvGrpSpPr>
        <p:grpSpPr>
          <a:xfrm>
            <a:off x="5925847" y="3446189"/>
            <a:ext cx="2103120" cy="1374521"/>
            <a:chOff x="1142999" y="1896034"/>
            <a:chExt cx="1976718" cy="1136277"/>
          </a:xfrm>
          <a:solidFill>
            <a:srgbClr val="7C9DCA"/>
          </a:solidFill>
        </p:grpSpPr>
        <p:sp>
          <p:nvSpPr>
            <p:cNvPr id="52" name="Rounded Rectangle 27">
              <a:extLst>
                <a:ext uri="{FF2B5EF4-FFF2-40B4-BE49-F238E27FC236}">
                  <a16:creationId xmlns:a16="http://schemas.microsoft.com/office/drawing/2014/main" id="{84822CC4-4E0A-414C-A4EB-96D27A38235D}"/>
                </a:ext>
              </a:extLst>
            </p:cNvPr>
            <p:cNvSpPr/>
            <p:nvPr/>
          </p:nvSpPr>
          <p:spPr>
            <a:xfrm>
              <a:off x="1142999" y="1896034"/>
              <a:ext cx="1976718" cy="1136277"/>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TextBox 53">
              <a:extLst>
                <a:ext uri="{FF2B5EF4-FFF2-40B4-BE49-F238E27FC236}">
                  <a16:creationId xmlns:a16="http://schemas.microsoft.com/office/drawing/2014/main" id="{7CAAD1AF-4F11-48F8-A3A4-8848789A5F58}"/>
                </a:ext>
              </a:extLst>
            </p:cNvPr>
            <p:cNvSpPr txBox="1"/>
            <p:nvPr/>
          </p:nvSpPr>
          <p:spPr>
            <a:xfrm>
              <a:off x="1187597" y="2166376"/>
              <a:ext cx="1900084" cy="475371"/>
            </a:xfrm>
            <a:prstGeom prst="rect">
              <a:avLst/>
            </a:prstGeom>
            <a:grpFill/>
          </p:spPr>
          <p:txBody>
            <a:bodyPr wrap="square" rtlCol="0">
              <a:spAutoFit/>
            </a:bodyPr>
            <a:lstStyle/>
            <a:p>
              <a:pPr algn="ctr"/>
              <a:r>
                <a:rPr lang="en-US" sz="2000" b="1">
                  <a:solidFill>
                    <a:schemeClr val="bg1"/>
                  </a:solidFill>
                </a:rPr>
                <a:t>APHL</a:t>
              </a:r>
            </a:p>
            <a:p>
              <a:pPr algn="ctr"/>
              <a:endParaRPr lang="en-US" i="1">
                <a:solidFill>
                  <a:schemeClr val="bg1"/>
                </a:solidFill>
              </a:endParaRPr>
            </a:p>
          </p:txBody>
        </p:sp>
      </p:grpSp>
    </p:spTree>
    <p:extLst>
      <p:ext uri="{BB962C8B-B14F-4D97-AF65-F5344CB8AC3E}">
        <p14:creationId xmlns:p14="http://schemas.microsoft.com/office/powerpoint/2010/main" val="2199368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500"/>
                                        <p:tgtEl>
                                          <p:spTgt spid="3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DE622-6D30-4315-95CF-3D6AB6FA1835}"/>
              </a:ext>
            </a:extLst>
          </p:cNvPr>
          <p:cNvSpPr>
            <a:spLocks noGrp="1"/>
          </p:cNvSpPr>
          <p:nvPr>
            <p:ph type="title"/>
          </p:nvPr>
        </p:nvSpPr>
        <p:spPr>
          <a:xfrm>
            <a:off x="688571" y="121285"/>
            <a:ext cx="10515600" cy="1325563"/>
          </a:xfrm>
        </p:spPr>
        <p:txBody>
          <a:bodyPr/>
          <a:lstStyle/>
          <a:p>
            <a:r>
              <a:rPr lang="en-US" b="1" dirty="0">
                <a:solidFill>
                  <a:srgbClr val="3296D2"/>
                </a:solidFill>
              </a:rPr>
              <a:t>CORHA Product Offerings</a:t>
            </a:r>
          </a:p>
        </p:txBody>
      </p:sp>
      <p:sp>
        <p:nvSpPr>
          <p:cNvPr id="3" name="Content Placeholder 2">
            <a:extLst>
              <a:ext uri="{FF2B5EF4-FFF2-40B4-BE49-F238E27FC236}">
                <a16:creationId xmlns:a16="http://schemas.microsoft.com/office/drawing/2014/main" id="{4A92DB97-00A7-420D-B8B3-9B43E80BD9AB}"/>
              </a:ext>
            </a:extLst>
          </p:cNvPr>
          <p:cNvSpPr>
            <a:spLocks noGrp="1"/>
          </p:cNvSpPr>
          <p:nvPr>
            <p:ph idx="1"/>
          </p:nvPr>
        </p:nvSpPr>
        <p:spPr>
          <a:xfrm>
            <a:off x="560717" y="1064135"/>
            <a:ext cx="10515600" cy="5628120"/>
          </a:xfrm>
        </p:spPr>
        <p:txBody>
          <a:bodyPr/>
          <a:lstStyle/>
          <a:p>
            <a:pPr marL="457200" lvl="1" indent="0">
              <a:buNone/>
            </a:pPr>
            <a:endParaRPr lang="en-US" sz="1050" dirty="0">
              <a:solidFill>
                <a:prstClr val="black"/>
              </a:solidFill>
            </a:endParaRPr>
          </a:p>
          <a:p>
            <a:pPr marL="257175" lvl="1">
              <a:spcAft>
                <a:spcPts val="1200"/>
              </a:spcAft>
            </a:pPr>
            <a:r>
              <a:rPr lang="en-US" sz="2800" b="1" dirty="0">
                <a:solidFill>
                  <a:prstClr val="black"/>
                </a:solidFill>
              </a:rPr>
              <a:t>Suite of condition- or event-specific reference tools including…</a:t>
            </a:r>
          </a:p>
          <a:p>
            <a:pPr marL="257175" lvl="1">
              <a:spcAft>
                <a:spcPts val="1200"/>
              </a:spcAft>
            </a:pPr>
            <a:r>
              <a:rPr lang="en-US" sz="2800" b="1" dirty="0">
                <a:solidFill>
                  <a:prstClr val="black"/>
                </a:solidFill>
              </a:rPr>
              <a:t>High-level guidance related to strategic objectives</a:t>
            </a:r>
          </a:p>
          <a:p>
            <a:pPr lvl="1">
              <a:spcAft>
                <a:spcPts val="1200"/>
              </a:spcAft>
              <a:buFont typeface="Wingdings" panose="05000000000000000000" pitchFamily="2" charset="2"/>
              <a:buChar char="§"/>
            </a:pPr>
            <a:r>
              <a:rPr lang="en-US" sz="2800" dirty="0">
                <a:solidFill>
                  <a:prstClr val="black"/>
                </a:solidFill>
              </a:rPr>
              <a:t> E.g., Best practices for improve detection of potential outbreaks using existing data sources</a:t>
            </a:r>
          </a:p>
          <a:p>
            <a:pPr lvl="1">
              <a:spcAft>
                <a:spcPts val="1200"/>
              </a:spcAft>
              <a:buFont typeface="Wingdings" panose="05000000000000000000" pitchFamily="2" charset="2"/>
              <a:buChar char="§"/>
            </a:pPr>
            <a:r>
              <a:rPr lang="en-US" sz="2800" dirty="0">
                <a:solidFill>
                  <a:prstClr val="black"/>
                </a:solidFill>
              </a:rPr>
              <a:t> E.g., Laboratory best practices to support outbreak detection and investigations</a:t>
            </a:r>
          </a:p>
          <a:p>
            <a:pPr lvl="1">
              <a:spcAft>
                <a:spcPts val="1200"/>
              </a:spcAft>
              <a:buFont typeface="Wingdings" panose="05000000000000000000" pitchFamily="2" charset="2"/>
              <a:buChar char="§"/>
            </a:pPr>
            <a:r>
              <a:rPr lang="en-US" sz="2800" dirty="0">
                <a:solidFill>
                  <a:prstClr val="black"/>
                </a:solidFill>
              </a:rPr>
              <a:t> E.g., Suggestions for improving data management for outbreak investigation and response activity tracking</a:t>
            </a:r>
          </a:p>
          <a:p>
            <a:pPr lvl="1">
              <a:spcAft>
                <a:spcPts val="1200"/>
              </a:spcAft>
              <a:buFont typeface="Wingdings" panose="05000000000000000000" pitchFamily="2" charset="2"/>
              <a:buChar char="§"/>
            </a:pPr>
            <a:r>
              <a:rPr lang="en-US" sz="2800" dirty="0">
                <a:solidFill>
                  <a:prstClr val="black"/>
                </a:solidFill>
              </a:rPr>
              <a:t>E.g., Best practice guidance on patient notification and public disclosure regarding healthcare facility clusters and outbreaks</a:t>
            </a:r>
          </a:p>
          <a:p>
            <a:pPr marL="28575" lvl="1" indent="0">
              <a:buNone/>
            </a:pPr>
            <a:endParaRPr lang="en-US" sz="300" dirty="0">
              <a:solidFill>
                <a:prstClr val="black"/>
              </a:solidFill>
            </a:endParaRPr>
          </a:p>
          <a:p>
            <a:pPr marL="257175" lvl="1"/>
            <a:endParaRPr lang="en-US" sz="300" dirty="0">
              <a:solidFill>
                <a:prstClr val="black"/>
              </a:solidFill>
            </a:endParaRPr>
          </a:p>
          <a:p>
            <a:pPr marL="257175" lvl="1"/>
            <a:endParaRPr lang="en-US" sz="300" dirty="0">
              <a:solidFill>
                <a:prstClr val="black"/>
              </a:solidFill>
            </a:endParaRPr>
          </a:p>
          <a:p>
            <a:endParaRPr lang="en-US" dirty="0"/>
          </a:p>
        </p:txBody>
      </p:sp>
      <p:pic>
        <p:nvPicPr>
          <p:cNvPr id="4" name="Picture 3">
            <a:extLst>
              <a:ext uri="{FF2B5EF4-FFF2-40B4-BE49-F238E27FC236}">
                <a16:creationId xmlns:a16="http://schemas.microsoft.com/office/drawing/2014/main" id="{5028EDC6-331B-42B6-AA0F-D0E0DDAF8D85}"/>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076317" y="5747324"/>
            <a:ext cx="1083810" cy="1083810"/>
          </a:xfrm>
          <a:prstGeom prst="rect">
            <a:avLst/>
          </a:prstGeom>
        </p:spPr>
      </p:pic>
    </p:spTree>
    <p:extLst>
      <p:ext uri="{BB962C8B-B14F-4D97-AF65-F5344CB8AC3E}">
        <p14:creationId xmlns:p14="http://schemas.microsoft.com/office/powerpoint/2010/main" val="29616566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7" name="AutoShape 11"/>
          <p:cNvSpPr>
            <a:spLocks noChangeArrowheads="1"/>
          </p:cNvSpPr>
          <p:nvPr/>
        </p:nvSpPr>
        <p:spPr bwMode="auto">
          <a:xfrm>
            <a:off x="2039056" y="878544"/>
            <a:ext cx="3441357" cy="990522"/>
          </a:xfrm>
          <a:prstGeom prst="roundRect">
            <a:avLst>
              <a:gd name="adj" fmla="val 12495"/>
            </a:avLst>
          </a:prstGeom>
          <a:solidFill>
            <a:srgbClr val="537FB9"/>
          </a:solidFill>
          <a:ln w="25400">
            <a:solidFill>
              <a:schemeClr val="accent1">
                <a:lumMod val="50000"/>
              </a:schemeClr>
            </a:solidFill>
            <a:round/>
            <a:headEnd/>
            <a:tailEnd/>
          </a:ln>
          <a:effectLst/>
        </p:spPr>
        <p:txBody>
          <a:bodyPr wrap="none" lIns="69056" tIns="34529" rIns="69056" bIns="34529" anchor="ctr"/>
          <a:lstStyle/>
          <a:p>
            <a:pPr algn="ctr"/>
            <a:r>
              <a:rPr lang="en-US" altLang="en-US" sz="2000" b="1" dirty="0">
                <a:solidFill>
                  <a:prstClr val="white"/>
                </a:solidFill>
                <a:latin typeface="Calibri" panose="020F0502020204030204"/>
              </a:rPr>
              <a:t>Detection and Reporting</a:t>
            </a:r>
          </a:p>
          <a:p>
            <a:pPr algn="ctr"/>
            <a:r>
              <a:rPr lang="en-US" altLang="en-US" sz="2000" b="1" dirty="0">
                <a:solidFill>
                  <a:prstClr val="white"/>
                </a:solidFill>
                <a:latin typeface="Calibri" panose="020F0502020204030204"/>
              </a:rPr>
              <a:t>Workgroup</a:t>
            </a:r>
          </a:p>
        </p:txBody>
      </p:sp>
      <p:sp>
        <p:nvSpPr>
          <p:cNvPr id="4132" name="Rectangle 36"/>
          <p:cNvSpPr>
            <a:spLocks noChangeArrowheads="1"/>
          </p:cNvSpPr>
          <p:nvPr/>
        </p:nvSpPr>
        <p:spPr bwMode="auto">
          <a:xfrm>
            <a:off x="1802202" y="2005790"/>
            <a:ext cx="3931920" cy="685800"/>
          </a:xfrm>
          <a:prstGeom prst="rect">
            <a:avLst/>
          </a:prstGeom>
          <a:solidFill>
            <a:srgbClr val="537FB9"/>
          </a:solidFill>
          <a:ln w="9525">
            <a:noFill/>
            <a:miter lim="800000"/>
            <a:headEnd type="none" w="sm" len="sm"/>
            <a:tailEnd type="none" w="sm" len="sm"/>
          </a:ln>
          <a:effectLst/>
        </p:spPr>
        <p:txBody>
          <a:bodyPr wrap="none" anchor="ctr"/>
          <a:lstStyle/>
          <a:p>
            <a:pPr algn="ctr"/>
            <a:r>
              <a:rPr lang="en-US" altLang="en-US" b="1">
                <a:solidFill>
                  <a:prstClr val="white"/>
                </a:solidFill>
                <a:latin typeface="Calibri" panose="020F0502020204030204"/>
              </a:rPr>
              <a:t>Standardize Outbreak &amp; Adverse Event </a:t>
            </a:r>
          </a:p>
          <a:p>
            <a:pPr algn="ctr"/>
            <a:r>
              <a:rPr lang="en-US" altLang="en-US" b="1">
                <a:solidFill>
                  <a:prstClr val="white"/>
                </a:solidFill>
                <a:latin typeface="Calibri" panose="020F0502020204030204"/>
              </a:rPr>
              <a:t>Definitions &amp;  Thresholds for Reporting</a:t>
            </a:r>
          </a:p>
        </p:txBody>
      </p:sp>
      <p:sp>
        <p:nvSpPr>
          <p:cNvPr id="4133" name="Rectangle 37"/>
          <p:cNvSpPr>
            <a:spLocks noChangeArrowheads="1"/>
          </p:cNvSpPr>
          <p:nvPr/>
        </p:nvSpPr>
        <p:spPr bwMode="auto">
          <a:xfrm>
            <a:off x="1802202" y="2790005"/>
            <a:ext cx="3931920" cy="685800"/>
          </a:xfrm>
          <a:prstGeom prst="rect">
            <a:avLst/>
          </a:prstGeom>
          <a:solidFill>
            <a:srgbClr val="537FB9"/>
          </a:solidFill>
          <a:ln w="9525">
            <a:noFill/>
            <a:miter lim="800000"/>
            <a:headEnd type="none" w="sm" len="sm"/>
            <a:tailEnd type="none" w="sm" len="sm"/>
          </a:ln>
          <a:effectLst/>
        </p:spPr>
        <p:txBody>
          <a:bodyPr wrap="none" anchor="ctr"/>
          <a:lstStyle/>
          <a:p>
            <a:pPr algn="ctr"/>
            <a:r>
              <a:rPr lang="en-US" altLang="en-US" b="1">
                <a:solidFill>
                  <a:prstClr val="white"/>
                </a:solidFill>
                <a:latin typeface="Calibri" panose="020F0502020204030204"/>
              </a:rPr>
              <a:t>Improve Reporting of Outbreaks and</a:t>
            </a:r>
          </a:p>
          <a:p>
            <a:pPr algn="ctr"/>
            <a:r>
              <a:rPr lang="en-US" altLang="en-US" b="1">
                <a:solidFill>
                  <a:prstClr val="white"/>
                </a:solidFill>
                <a:latin typeface="Calibri" panose="020F0502020204030204"/>
              </a:rPr>
              <a:t>Exposure Events to Public Health</a:t>
            </a:r>
          </a:p>
        </p:txBody>
      </p:sp>
      <p:sp>
        <p:nvSpPr>
          <p:cNvPr id="4197" name="AutoShape 101"/>
          <p:cNvSpPr>
            <a:spLocks noChangeArrowheads="1"/>
          </p:cNvSpPr>
          <p:nvPr/>
        </p:nvSpPr>
        <p:spPr bwMode="auto">
          <a:xfrm>
            <a:off x="6174215" y="871426"/>
            <a:ext cx="3418845" cy="990522"/>
          </a:xfrm>
          <a:prstGeom prst="roundRect">
            <a:avLst>
              <a:gd name="adj" fmla="val 12495"/>
            </a:avLst>
          </a:prstGeom>
          <a:solidFill>
            <a:srgbClr val="537FB9"/>
          </a:solidFill>
          <a:ln w="25400">
            <a:solidFill>
              <a:schemeClr val="accent1">
                <a:lumMod val="50000"/>
              </a:schemeClr>
            </a:solidFill>
            <a:round/>
            <a:headEnd/>
            <a:tailEnd/>
          </a:ln>
          <a:effectLst/>
        </p:spPr>
        <p:txBody>
          <a:bodyPr wrap="none" lIns="69056" tIns="34529" rIns="69056" bIns="34529" anchor="ctr"/>
          <a:lstStyle/>
          <a:p>
            <a:pPr algn="ctr"/>
            <a:r>
              <a:rPr lang="en-US" altLang="en-US" sz="2000" b="1" dirty="0">
                <a:solidFill>
                  <a:prstClr val="white"/>
                </a:solidFill>
                <a:latin typeface="Calibri" panose="020F0502020204030204"/>
              </a:rPr>
              <a:t>Investigation and</a:t>
            </a:r>
          </a:p>
          <a:p>
            <a:pPr algn="ctr"/>
            <a:r>
              <a:rPr lang="en-US" altLang="en-US" sz="2000" b="1" dirty="0">
                <a:solidFill>
                  <a:prstClr val="white"/>
                </a:solidFill>
                <a:latin typeface="Calibri" panose="020F0502020204030204"/>
              </a:rPr>
              <a:t>Control Workgroup</a:t>
            </a:r>
          </a:p>
        </p:txBody>
      </p:sp>
      <p:sp>
        <p:nvSpPr>
          <p:cNvPr id="4144" name="Rectangle 48"/>
          <p:cNvSpPr>
            <a:spLocks noChangeArrowheads="1"/>
          </p:cNvSpPr>
          <p:nvPr/>
        </p:nvSpPr>
        <p:spPr bwMode="auto">
          <a:xfrm>
            <a:off x="1802202" y="3568252"/>
            <a:ext cx="3931920" cy="685800"/>
          </a:xfrm>
          <a:prstGeom prst="rect">
            <a:avLst/>
          </a:prstGeom>
          <a:solidFill>
            <a:srgbClr val="537FB9"/>
          </a:solidFill>
          <a:ln w="9525">
            <a:noFill/>
            <a:miter lim="800000"/>
            <a:headEnd type="none" w="sm" len="sm"/>
            <a:tailEnd type="none" w="sm" len="sm"/>
          </a:ln>
          <a:effectLst/>
        </p:spPr>
        <p:txBody>
          <a:bodyPr wrap="none" anchor="ctr"/>
          <a:lstStyle/>
          <a:p>
            <a:pPr algn="ctr"/>
            <a:r>
              <a:rPr lang="en-US" altLang="en-US" b="1">
                <a:solidFill>
                  <a:prstClr val="white"/>
                </a:solidFill>
                <a:latin typeface="Calibri" panose="020F0502020204030204"/>
              </a:rPr>
              <a:t>Improve the Use of Existing Surveillance</a:t>
            </a:r>
          </a:p>
          <a:p>
            <a:pPr algn="ctr"/>
            <a:r>
              <a:rPr lang="en-US" altLang="en-US" b="1">
                <a:solidFill>
                  <a:prstClr val="white"/>
                </a:solidFill>
                <a:latin typeface="Calibri" panose="020F0502020204030204"/>
              </a:rPr>
              <a:t>Systems to Detect Outbreaks</a:t>
            </a:r>
          </a:p>
        </p:txBody>
      </p:sp>
      <p:sp>
        <p:nvSpPr>
          <p:cNvPr id="4263" name="Rectangle 167"/>
          <p:cNvSpPr>
            <a:spLocks noChangeArrowheads="1"/>
          </p:cNvSpPr>
          <p:nvPr/>
        </p:nvSpPr>
        <p:spPr bwMode="auto">
          <a:xfrm>
            <a:off x="5922490" y="2005790"/>
            <a:ext cx="3931920" cy="685800"/>
          </a:xfrm>
          <a:prstGeom prst="rect">
            <a:avLst/>
          </a:prstGeom>
          <a:solidFill>
            <a:srgbClr val="537FB9"/>
          </a:solidFill>
          <a:ln w="9525">
            <a:noFill/>
            <a:miter lim="800000"/>
            <a:headEnd type="none" w="sm" len="sm"/>
            <a:tailEnd type="none" w="sm" len="sm"/>
          </a:ln>
          <a:effectLst/>
        </p:spPr>
        <p:txBody>
          <a:bodyPr wrap="none" anchor="ctr"/>
          <a:lstStyle/>
          <a:p>
            <a:pPr algn="ctr"/>
            <a:r>
              <a:rPr lang="en-US" altLang="en-US" b="1">
                <a:solidFill>
                  <a:prstClr val="white"/>
                </a:solidFill>
                <a:latin typeface="Calibri" panose="020F0502020204030204"/>
              </a:rPr>
              <a:t>Define Appropriate</a:t>
            </a:r>
          </a:p>
          <a:p>
            <a:pPr algn="ctr"/>
            <a:r>
              <a:rPr lang="en-US" altLang="en-US" b="1">
                <a:solidFill>
                  <a:prstClr val="white"/>
                </a:solidFill>
                <a:latin typeface="Calibri" panose="020F0502020204030204"/>
              </a:rPr>
              <a:t>Levels of Response</a:t>
            </a:r>
          </a:p>
        </p:txBody>
      </p:sp>
      <p:sp>
        <p:nvSpPr>
          <p:cNvPr id="4270" name="Rectangle 174"/>
          <p:cNvSpPr>
            <a:spLocks noChangeArrowheads="1"/>
          </p:cNvSpPr>
          <p:nvPr/>
        </p:nvSpPr>
        <p:spPr bwMode="auto">
          <a:xfrm>
            <a:off x="5917678" y="3559733"/>
            <a:ext cx="3931920" cy="685800"/>
          </a:xfrm>
          <a:prstGeom prst="rect">
            <a:avLst/>
          </a:prstGeom>
          <a:solidFill>
            <a:srgbClr val="537FB9"/>
          </a:solidFill>
          <a:ln w="9525">
            <a:noFill/>
            <a:miter lim="800000"/>
            <a:headEnd type="none" w="sm" len="sm"/>
            <a:tailEnd type="none" w="sm" len="sm"/>
          </a:ln>
          <a:effectLst/>
        </p:spPr>
        <p:txBody>
          <a:bodyPr wrap="none" anchor="ctr"/>
          <a:lstStyle/>
          <a:p>
            <a:pPr algn="ctr"/>
            <a:r>
              <a:rPr lang="en-US" altLang="en-US" b="1">
                <a:solidFill>
                  <a:prstClr val="white"/>
                </a:solidFill>
                <a:latin typeface="Calibri" panose="020F0502020204030204"/>
              </a:rPr>
              <a:t>Improve Data Management for </a:t>
            </a:r>
          </a:p>
          <a:p>
            <a:pPr algn="ctr"/>
            <a:r>
              <a:rPr lang="en-US" altLang="en-US" b="1">
                <a:solidFill>
                  <a:prstClr val="white"/>
                </a:solidFill>
                <a:latin typeface="Calibri" panose="020F0502020204030204"/>
              </a:rPr>
              <a:t>Outbreak Investigation and Tracking</a:t>
            </a:r>
          </a:p>
        </p:txBody>
      </p:sp>
      <p:sp>
        <p:nvSpPr>
          <p:cNvPr id="81" name="Rectangle 174"/>
          <p:cNvSpPr>
            <a:spLocks noChangeArrowheads="1"/>
          </p:cNvSpPr>
          <p:nvPr/>
        </p:nvSpPr>
        <p:spPr bwMode="auto">
          <a:xfrm>
            <a:off x="2318458" y="5232329"/>
            <a:ext cx="7030040" cy="559189"/>
          </a:xfrm>
          <a:prstGeom prst="rect">
            <a:avLst/>
          </a:prstGeom>
          <a:solidFill>
            <a:srgbClr val="537FB9"/>
          </a:solidFill>
          <a:ln w="9525">
            <a:noFill/>
            <a:miter lim="800000"/>
            <a:headEnd type="none" w="sm" len="sm"/>
            <a:tailEnd type="none" w="sm" len="sm"/>
          </a:ln>
          <a:effectLst/>
        </p:spPr>
        <p:txBody>
          <a:bodyPr wrap="none" anchor="ctr"/>
          <a:lstStyle/>
          <a:p>
            <a:pPr algn="ctr"/>
            <a:r>
              <a:rPr lang="en-US" altLang="en-US" b="1">
                <a:solidFill>
                  <a:prstClr val="white"/>
                </a:solidFill>
                <a:latin typeface="Calibri" panose="020F0502020204030204"/>
              </a:rPr>
              <a:t>Explore </a:t>
            </a:r>
            <a:r>
              <a:rPr lang="en-US" altLang="en-US" b="1">
                <a:solidFill>
                  <a:srgbClr val="FF0000"/>
                </a:solidFill>
                <a:latin typeface="Calibri" panose="020F0502020204030204"/>
              </a:rPr>
              <a:t>Ethical and Regulatory </a:t>
            </a:r>
            <a:r>
              <a:rPr lang="en-US" altLang="en-US" b="1">
                <a:solidFill>
                  <a:prstClr val="white"/>
                </a:solidFill>
                <a:latin typeface="Calibri" panose="020F0502020204030204"/>
              </a:rPr>
              <a:t>Legal Authority to Support Best Practices</a:t>
            </a:r>
          </a:p>
        </p:txBody>
      </p:sp>
      <p:sp>
        <p:nvSpPr>
          <p:cNvPr id="65" name="Rectangle 166"/>
          <p:cNvSpPr>
            <a:spLocks noChangeArrowheads="1"/>
          </p:cNvSpPr>
          <p:nvPr/>
        </p:nvSpPr>
        <p:spPr bwMode="auto">
          <a:xfrm>
            <a:off x="5917678" y="2792556"/>
            <a:ext cx="3931920" cy="685800"/>
          </a:xfrm>
          <a:prstGeom prst="rect">
            <a:avLst/>
          </a:prstGeom>
          <a:solidFill>
            <a:srgbClr val="537FB9"/>
          </a:solidFill>
          <a:ln w="9525">
            <a:noFill/>
            <a:miter lim="800000"/>
            <a:headEnd type="none" w="sm" len="sm"/>
            <a:tailEnd type="none" w="sm" len="sm"/>
          </a:ln>
          <a:effectLst/>
        </p:spPr>
        <p:txBody>
          <a:bodyPr wrap="none" anchor="ctr"/>
          <a:lstStyle/>
          <a:p>
            <a:pPr algn="ctr"/>
            <a:r>
              <a:rPr lang="en-US" altLang="en-US" b="1">
                <a:solidFill>
                  <a:prstClr val="white"/>
                </a:solidFill>
                <a:latin typeface="Calibri" panose="020F0502020204030204"/>
              </a:rPr>
              <a:t>Improve Response</a:t>
            </a:r>
          </a:p>
          <a:p>
            <a:pPr algn="ctr"/>
            <a:r>
              <a:rPr lang="en-US" altLang="en-US" b="1">
                <a:solidFill>
                  <a:prstClr val="white"/>
                </a:solidFill>
                <a:latin typeface="Calibri" panose="020F0502020204030204"/>
              </a:rPr>
              <a:t>to Outbreaks</a:t>
            </a:r>
          </a:p>
        </p:txBody>
      </p:sp>
      <p:sp>
        <p:nvSpPr>
          <p:cNvPr id="67" name="Rectangle 166"/>
          <p:cNvSpPr>
            <a:spLocks noChangeArrowheads="1"/>
          </p:cNvSpPr>
          <p:nvPr/>
        </p:nvSpPr>
        <p:spPr bwMode="auto">
          <a:xfrm>
            <a:off x="2318456" y="4419020"/>
            <a:ext cx="7030042" cy="559189"/>
          </a:xfrm>
          <a:prstGeom prst="rect">
            <a:avLst/>
          </a:prstGeom>
          <a:solidFill>
            <a:srgbClr val="537FB9"/>
          </a:solidFill>
          <a:ln w="9525">
            <a:noFill/>
            <a:miter lim="800000"/>
            <a:headEnd type="none" w="sm" len="sm"/>
            <a:tailEnd type="none" w="sm" len="sm"/>
          </a:ln>
          <a:effectLst/>
        </p:spPr>
        <p:txBody>
          <a:bodyPr wrap="none" anchor="ctr"/>
          <a:lstStyle/>
          <a:p>
            <a:pPr algn="ctr"/>
            <a:r>
              <a:rPr lang="en-US" altLang="en-US" b="1">
                <a:solidFill>
                  <a:prstClr val="white"/>
                </a:solidFill>
                <a:latin typeface="Calibri" panose="020F0502020204030204"/>
              </a:rPr>
              <a:t>Define Public Health, Clinical,  and Commercial Laboratory Best Practices</a:t>
            </a:r>
          </a:p>
          <a:p>
            <a:pPr algn="ctr"/>
            <a:r>
              <a:rPr lang="en-US" altLang="en-US" b="1">
                <a:solidFill>
                  <a:prstClr val="white"/>
                </a:solidFill>
                <a:latin typeface="Calibri" panose="020F0502020204030204"/>
              </a:rPr>
              <a:t>to Support Outbreak Detection and Response</a:t>
            </a:r>
          </a:p>
        </p:txBody>
      </p:sp>
      <p:sp>
        <p:nvSpPr>
          <p:cNvPr id="12" name="Rectangle 11">
            <a:extLst>
              <a:ext uri="{FF2B5EF4-FFF2-40B4-BE49-F238E27FC236}">
                <a16:creationId xmlns:a16="http://schemas.microsoft.com/office/drawing/2014/main" id="{8338AC6E-5632-4C3F-9F43-C040400518AB}"/>
              </a:ext>
            </a:extLst>
          </p:cNvPr>
          <p:cNvSpPr/>
          <p:nvPr/>
        </p:nvSpPr>
        <p:spPr>
          <a:xfrm>
            <a:off x="2242267" y="4346499"/>
            <a:ext cx="7168101" cy="685800"/>
          </a:xfrm>
          <a:prstGeom prst="rect">
            <a:avLst/>
          </a:prstGeom>
          <a:noFill/>
          <a:ln w="635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5863336E-0C2D-4AF1-BF07-878CB193FE34}"/>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0806144" y="5462140"/>
            <a:ext cx="1224830" cy="1224830"/>
          </a:xfrm>
          <a:prstGeom prst="rect">
            <a:avLst/>
          </a:prstGeom>
        </p:spPr>
      </p:pic>
      <p:sp>
        <p:nvSpPr>
          <p:cNvPr id="15" name="Rectangle 174"/>
          <p:cNvSpPr>
            <a:spLocks noChangeArrowheads="1"/>
          </p:cNvSpPr>
          <p:nvPr/>
        </p:nvSpPr>
        <p:spPr bwMode="auto">
          <a:xfrm>
            <a:off x="2311296" y="6065316"/>
            <a:ext cx="7030040" cy="559189"/>
          </a:xfrm>
          <a:prstGeom prst="rect">
            <a:avLst/>
          </a:prstGeom>
          <a:solidFill>
            <a:srgbClr val="537FB9"/>
          </a:solidFill>
          <a:ln w="9525">
            <a:noFill/>
            <a:miter lim="800000"/>
            <a:headEnd type="none" w="sm" len="sm"/>
            <a:tailEnd type="none" w="sm" len="sm"/>
          </a:ln>
          <a:effectLst/>
        </p:spPr>
        <p:txBody>
          <a:bodyPr wrap="none" anchor="ctr"/>
          <a:lstStyle/>
          <a:p>
            <a:pPr algn="ctr"/>
            <a:r>
              <a:rPr lang="en-US" altLang="en-US" b="1">
                <a:solidFill>
                  <a:prstClr val="white"/>
                </a:solidFill>
              </a:rPr>
              <a:t>Develop Tools and Guidance</a:t>
            </a:r>
          </a:p>
        </p:txBody>
      </p:sp>
      <p:sp>
        <p:nvSpPr>
          <p:cNvPr id="16" name="Rectangle 15">
            <a:extLst>
              <a:ext uri="{FF2B5EF4-FFF2-40B4-BE49-F238E27FC236}">
                <a16:creationId xmlns:a16="http://schemas.microsoft.com/office/drawing/2014/main" id="{8338AC6E-5632-4C3F-9F43-C040400518AB}"/>
              </a:ext>
            </a:extLst>
          </p:cNvPr>
          <p:cNvSpPr/>
          <p:nvPr/>
        </p:nvSpPr>
        <p:spPr>
          <a:xfrm>
            <a:off x="2249426" y="5169023"/>
            <a:ext cx="7168101" cy="685800"/>
          </a:xfrm>
          <a:prstGeom prst="rect">
            <a:avLst/>
          </a:prstGeom>
          <a:noFill/>
          <a:ln w="63500">
            <a:solidFill>
              <a:srgbClr val="FF93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ight Brace 18"/>
          <p:cNvSpPr/>
          <p:nvPr/>
        </p:nvSpPr>
        <p:spPr>
          <a:xfrm>
            <a:off x="9593060" y="4410262"/>
            <a:ext cx="256538" cy="1445019"/>
          </a:xfrm>
          <a:prstGeom prst="rightBrace">
            <a:avLst>
              <a:gd name="adj1" fmla="val 42658"/>
              <a:gd name="adj2" fmla="val 53334"/>
            </a:avLst>
          </a:pr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sp>
        <p:nvSpPr>
          <p:cNvPr id="4" name="Rectangle 3"/>
          <p:cNvSpPr/>
          <p:nvPr/>
        </p:nvSpPr>
        <p:spPr>
          <a:xfrm>
            <a:off x="10016492" y="4709133"/>
            <a:ext cx="2053841" cy="646331"/>
          </a:xfrm>
          <a:prstGeom prst="rect">
            <a:avLst/>
          </a:prstGeom>
        </p:spPr>
        <p:txBody>
          <a:bodyPr wrap="square">
            <a:spAutoFit/>
          </a:bodyPr>
          <a:lstStyle/>
          <a:p>
            <a:r>
              <a:rPr lang="en-US" b="1" i="1">
                <a:solidFill>
                  <a:schemeClr val="accent2"/>
                </a:solidFill>
              </a:rPr>
              <a:t>New (2018) Workgroups</a:t>
            </a:r>
          </a:p>
        </p:txBody>
      </p:sp>
      <p:sp>
        <p:nvSpPr>
          <p:cNvPr id="22" name="Right Brace 21"/>
          <p:cNvSpPr/>
          <p:nvPr/>
        </p:nvSpPr>
        <p:spPr>
          <a:xfrm>
            <a:off x="9849598" y="871426"/>
            <a:ext cx="272302" cy="997640"/>
          </a:xfrm>
          <a:prstGeom prst="rightBrace">
            <a:avLst>
              <a:gd name="adj1" fmla="val 42658"/>
              <a:gd name="adj2" fmla="val 53334"/>
            </a:avLst>
          </a:pr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sp>
        <p:nvSpPr>
          <p:cNvPr id="23" name="Rectangle 22"/>
          <p:cNvSpPr/>
          <p:nvPr/>
        </p:nvSpPr>
        <p:spPr>
          <a:xfrm>
            <a:off x="10078533" y="967932"/>
            <a:ext cx="1783471" cy="646331"/>
          </a:xfrm>
          <a:prstGeom prst="rect">
            <a:avLst/>
          </a:prstGeom>
        </p:spPr>
        <p:txBody>
          <a:bodyPr wrap="square">
            <a:spAutoFit/>
          </a:bodyPr>
          <a:lstStyle/>
          <a:p>
            <a:r>
              <a:rPr lang="en-US" b="1" i="1">
                <a:solidFill>
                  <a:schemeClr val="accent2"/>
                </a:solidFill>
              </a:rPr>
              <a:t>Original Workgroups</a:t>
            </a:r>
          </a:p>
        </p:txBody>
      </p:sp>
      <p:sp>
        <p:nvSpPr>
          <p:cNvPr id="20" name="Title 1">
            <a:extLst>
              <a:ext uri="{FF2B5EF4-FFF2-40B4-BE49-F238E27FC236}">
                <a16:creationId xmlns:a16="http://schemas.microsoft.com/office/drawing/2014/main" id="{D15203FB-F2FB-4455-85D9-CEB618694CF5}"/>
              </a:ext>
            </a:extLst>
          </p:cNvPr>
          <p:cNvSpPr>
            <a:spLocks noGrp="1"/>
          </p:cNvSpPr>
          <p:nvPr>
            <p:ph type="title"/>
          </p:nvPr>
        </p:nvSpPr>
        <p:spPr>
          <a:xfrm>
            <a:off x="2974571" y="57256"/>
            <a:ext cx="6131954" cy="685801"/>
          </a:xfrm>
        </p:spPr>
        <p:txBody>
          <a:bodyPr>
            <a:normAutofit/>
          </a:bodyPr>
          <a:lstStyle/>
          <a:p>
            <a:r>
              <a:rPr lang="en-US" sz="3000" b="1" dirty="0">
                <a:solidFill>
                  <a:srgbClr val="3296D2"/>
                </a:solidFill>
              </a:rPr>
              <a:t>CORHA Workgroup Framework</a:t>
            </a:r>
          </a:p>
        </p:txBody>
      </p:sp>
    </p:spTree>
    <p:extLst>
      <p:ext uri="{BB962C8B-B14F-4D97-AF65-F5344CB8AC3E}">
        <p14:creationId xmlns:p14="http://schemas.microsoft.com/office/powerpoint/2010/main" val="3450805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6" grpId="0" animBg="1"/>
      <p:bldP spid="19" grpId="0" animBg="1"/>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4597" y="365125"/>
            <a:ext cx="10739203" cy="1325563"/>
          </a:xfrm>
        </p:spPr>
        <p:txBody>
          <a:bodyPr>
            <a:normAutofit/>
          </a:bodyPr>
          <a:lstStyle/>
          <a:p>
            <a:r>
              <a:rPr lang="en-US" b="1" dirty="0">
                <a:solidFill>
                  <a:srgbClr val="3296D2"/>
                </a:solidFill>
              </a:rPr>
              <a:t>CORHA Policy Workgroup </a:t>
            </a:r>
          </a:p>
        </p:txBody>
      </p:sp>
      <p:sp>
        <p:nvSpPr>
          <p:cNvPr id="3" name="Content Placeholder 2"/>
          <p:cNvSpPr>
            <a:spLocks noGrp="1"/>
          </p:cNvSpPr>
          <p:nvPr>
            <p:ph idx="1"/>
          </p:nvPr>
        </p:nvSpPr>
        <p:spPr>
          <a:xfrm>
            <a:off x="686921" y="1514006"/>
            <a:ext cx="10392334" cy="4826287"/>
          </a:xfrm>
        </p:spPr>
        <p:txBody>
          <a:bodyPr vert="horz" lIns="91440" tIns="45720" rIns="91440" bIns="45720" rtlCol="0" anchor="t">
            <a:noAutofit/>
          </a:bodyPr>
          <a:lstStyle/>
          <a:p>
            <a:pPr marL="0" indent="0">
              <a:buNone/>
            </a:pPr>
            <a:r>
              <a:rPr lang="en-US" sz="3200" b="1" dirty="0">
                <a:solidFill>
                  <a:srgbClr val="3296D2"/>
                </a:solidFill>
                <a:cs typeface="Calibri" panose="020F0502020204030204"/>
              </a:rPr>
              <a:t>Charge</a:t>
            </a:r>
            <a:r>
              <a:rPr lang="en-US" sz="3200" dirty="0">
                <a:solidFill>
                  <a:srgbClr val="3296D2"/>
                </a:solidFill>
                <a:cs typeface="Calibri" panose="020F0502020204030204"/>
              </a:rPr>
              <a:t>: </a:t>
            </a:r>
            <a:r>
              <a:rPr lang="en-US" sz="3000" dirty="0">
                <a:cs typeface="Calibri" panose="020F0502020204030204"/>
              </a:rPr>
              <a:t>To address the legal, ethical and policy considerations related to HAI outbreaks, including those caused by AR pathogens, and make recommendations to policy makers at all levels to improve the detection, reporting, investigation, control and prevention of HAI/AR outbreaks. Policy Workgroup members will conduct activities to:</a:t>
            </a:r>
            <a:endParaRPr lang="en-US" sz="3000" dirty="0"/>
          </a:p>
          <a:p>
            <a:pPr marL="914400" lvl="1" indent="-457200">
              <a:lnSpc>
                <a:spcPct val="100000"/>
              </a:lnSpc>
              <a:spcAft>
                <a:spcPts val="500"/>
              </a:spcAft>
              <a:buAutoNum type="arabicPeriod"/>
            </a:pPr>
            <a:r>
              <a:rPr lang="en-US" sz="3000" dirty="0">
                <a:cs typeface="Calibri"/>
              </a:rPr>
              <a:t>Improve policy and legal standards for reporting, investigation, notification and disclosure of HAI/AR outbreaks and exposure events.</a:t>
            </a:r>
          </a:p>
          <a:p>
            <a:pPr marL="914400" lvl="1" indent="-457200">
              <a:lnSpc>
                <a:spcPct val="100000"/>
              </a:lnSpc>
              <a:spcAft>
                <a:spcPts val="500"/>
              </a:spcAft>
              <a:buAutoNum type="arabicPeriod"/>
            </a:pPr>
            <a:r>
              <a:rPr lang="en-US" sz="3000" dirty="0">
                <a:cs typeface="Calibri"/>
              </a:rPr>
              <a:t>Explore options to enhance legal authority and policy options to support best practices.</a:t>
            </a:r>
          </a:p>
        </p:txBody>
      </p:sp>
      <p:pic>
        <p:nvPicPr>
          <p:cNvPr id="4" name="Picture 3">
            <a:extLst>
              <a:ext uri="{FF2B5EF4-FFF2-40B4-BE49-F238E27FC236}">
                <a16:creationId xmlns:a16="http://schemas.microsoft.com/office/drawing/2014/main" id="{34A8E0AC-6032-4FBF-BA74-D6038DDF0348}"/>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073000" y="5728996"/>
            <a:ext cx="957974" cy="957974"/>
          </a:xfrm>
          <a:prstGeom prst="rect">
            <a:avLst/>
          </a:prstGeom>
        </p:spPr>
      </p:pic>
    </p:spTree>
    <p:extLst>
      <p:ext uri="{BB962C8B-B14F-4D97-AF65-F5344CB8AC3E}">
        <p14:creationId xmlns:p14="http://schemas.microsoft.com/office/powerpoint/2010/main" val="16885946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0666" y="365125"/>
            <a:ext cx="10673134" cy="1325563"/>
          </a:xfrm>
        </p:spPr>
        <p:txBody>
          <a:bodyPr>
            <a:normAutofit/>
          </a:bodyPr>
          <a:lstStyle/>
          <a:p>
            <a:r>
              <a:rPr lang="en-US" b="1" dirty="0">
                <a:solidFill>
                  <a:srgbClr val="3296D2"/>
                </a:solidFill>
              </a:rPr>
              <a:t>CORHA Policy Workgroup </a:t>
            </a:r>
          </a:p>
        </p:txBody>
      </p:sp>
      <p:sp>
        <p:nvSpPr>
          <p:cNvPr id="3" name="Content Placeholder 2"/>
          <p:cNvSpPr>
            <a:spLocks noGrp="1"/>
          </p:cNvSpPr>
          <p:nvPr>
            <p:ph idx="1"/>
          </p:nvPr>
        </p:nvSpPr>
        <p:spPr>
          <a:xfrm>
            <a:off x="680666" y="1690688"/>
            <a:ext cx="10392334" cy="4946266"/>
          </a:xfrm>
        </p:spPr>
        <p:txBody>
          <a:bodyPr vert="horz" lIns="91440" tIns="45720" rIns="91440" bIns="45720" rtlCol="0" anchor="t">
            <a:noAutofit/>
          </a:bodyPr>
          <a:lstStyle/>
          <a:p>
            <a:pPr>
              <a:spcAft>
                <a:spcPts val="600"/>
              </a:spcAft>
            </a:pPr>
            <a:r>
              <a:rPr lang="en-US" sz="3000" dirty="0">
                <a:cs typeface="Calibri"/>
              </a:rPr>
              <a:t>Launched Fall 2018</a:t>
            </a:r>
          </a:p>
          <a:p>
            <a:pPr>
              <a:spcAft>
                <a:spcPts val="600"/>
              </a:spcAft>
            </a:pPr>
            <a:r>
              <a:rPr lang="en-US" sz="3000" dirty="0">
                <a:cs typeface="Calibri"/>
              </a:rPr>
              <a:t>Policy Workgroup membership include, or soon plans to include representation from the following perspectives:</a:t>
            </a:r>
          </a:p>
          <a:p>
            <a:pPr>
              <a:spcAft>
                <a:spcPts val="600"/>
              </a:spcAft>
            </a:pPr>
            <a:r>
              <a:rPr lang="en-US" sz="3000" dirty="0">
                <a:cs typeface="Calibri"/>
              </a:rPr>
              <a:t>Legal counsel, Patient advocates, Healthcare epidemiologists, Public health professionals, Ethicists, Journalists/Reporters, Pathogen-specific experts</a:t>
            </a:r>
          </a:p>
          <a:p>
            <a:pPr>
              <a:spcAft>
                <a:spcPts val="600"/>
              </a:spcAft>
            </a:pPr>
            <a:r>
              <a:rPr lang="en-US" sz="3000" dirty="0">
                <a:cs typeface="Calibri"/>
              </a:rPr>
              <a:t>Workgroup builds off earlier CORHA efforts to evaluate HAI reporting practices</a:t>
            </a:r>
          </a:p>
        </p:txBody>
      </p:sp>
      <p:pic>
        <p:nvPicPr>
          <p:cNvPr id="4" name="Picture 3">
            <a:extLst>
              <a:ext uri="{FF2B5EF4-FFF2-40B4-BE49-F238E27FC236}">
                <a16:creationId xmlns:a16="http://schemas.microsoft.com/office/drawing/2014/main" id="{34A8E0AC-6032-4FBF-BA74-D6038DDF0348}"/>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073000" y="5728996"/>
            <a:ext cx="957974" cy="957974"/>
          </a:xfrm>
          <a:prstGeom prst="rect">
            <a:avLst/>
          </a:prstGeom>
        </p:spPr>
      </p:pic>
    </p:spTree>
    <p:extLst>
      <p:ext uri="{BB962C8B-B14F-4D97-AF65-F5344CB8AC3E}">
        <p14:creationId xmlns:p14="http://schemas.microsoft.com/office/powerpoint/2010/main" val="4740387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57814"/>
          </a:xfrm>
        </p:spPr>
        <p:txBody>
          <a:bodyPr>
            <a:normAutofit/>
          </a:bodyPr>
          <a:lstStyle/>
          <a:p>
            <a:pPr algn="ctr"/>
            <a:r>
              <a:rPr lang="en-US" b="1" dirty="0">
                <a:solidFill>
                  <a:srgbClr val="3296D2"/>
                </a:solidFill>
              </a:rPr>
              <a:t>The Process</a:t>
            </a:r>
          </a:p>
        </p:txBody>
      </p:sp>
      <p:sp>
        <p:nvSpPr>
          <p:cNvPr id="3" name="Content Placeholder 2"/>
          <p:cNvSpPr>
            <a:spLocks noGrp="1"/>
          </p:cNvSpPr>
          <p:nvPr>
            <p:ph idx="1"/>
          </p:nvPr>
        </p:nvSpPr>
        <p:spPr>
          <a:xfrm>
            <a:off x="680666" y="1273428"/>
            <a:ext cx="10392334" cy="5363526"/>
          </a:xfrm>
        </p:spPr>
        <p:txBody>
          <a:bodyPr vert="horz" lIns="91440" tIns="45720" rIns="91440" bIns="45720" rtlCol="0" anchor="t">
            <a:noAutofit/>
          </a:bodyPr>
          <a:lstStyle/>
          <a:p>
            <a:r>
              <a:rPr lang="en-US" dirty="0"/>
              <a:t>Review what has been done in policy as discussed above </a:t>
            </a:r>
            <a:r>
              <a:rPr lang="en-US" b="1" dirty="0"/>
              <a:t>plus</a:t>
            </a:r>
            <a:endParaRPr lang="en-US" dirty="0"/>
          </a:p>
          <a:p>
            <a:pPr lvl="1">
              <a:buFont typeface="Wingdings" panose="05000000000000000000" pitchFamily="2" charset="2"/>
              <a:buChar char="§"/>
            </a:pPr>
            <a:r>
              <a:rPr lang="en-US" dirty="0"/>
              <a:t>Washington state</a:t>
            </a:r>
          </a:p>
          <a:p>
            <a:pPr lvl="1">
              <a:buFont typeface="Wingdings" panose="05000000000000000000" pitchFamily="2" charset="2"/>
              <a:buChar char="§"/>
            </a:pPr>
            <a:r>
              <a:rPr lang="en-US" dirty="0"/>
              <a:t>ASTHO</a:t>
            </a:r>
          </a:p>
          <a:p>
            <a:r>
              <a:rPr lang="en-US" dirty="0"/>
              <a:t>Review legal process</a:t>
            </a:r>
          </a:p>
          <a:p>
            <a:r>
              <a:rPr lang="en-US" dirty="0"/>
              <a:t>Seek guidance of experts </a:t>
            </a:r>
          </a:p>
          <a:p>
            <a:r>
              <a:rPr lang="en-US" dirty="0"/>
              <a:t>Create a framework </a:t>
            </a:r>
          </a:p>
          <a:p>
            <a:pPr lvl="1">
              <a:buFont typeface="Wingdings" panose="05000000000000000000" pitchFamily="2" charset="2"/>
              <a:buChar char="§"/>
            </a:pPr>
            <a:r>
              <a:rPr lang="en-US" dirty="0"/>
              <a:t>For immediate notification in a small or at the beginning of an outbreak</a:t>
            </a:r>
          </a:p>
          <a:p>
            <a:pPr lvl="1">
              <a:buFont typeface="Wingdings" panose="05000000000000000000" pitchFamily="2" charset="2"/>
              <a:buChar char="§"/>
            </a:pPr>
            <a:r>
              <a:rPr lang="en-US" dirty="0"/>
              <a:t>For notification with an expanded outbreak</a:t>
            </a:r>
          </a:p>
          <a:p>
            <a:pPr lvl="1">
              <a:buFont typeface="Wingdings" panose="05000000000000000000" pitchFamily="2" charset="2"/>
              <a:buChar char="§"/>
            </a:pPr>
            <a:r>
              <a:rPr lang="en-US" dirty="0"/>
              <a:t>For public disclosure</a:t>
            </a:r>
          </a:p>
          <a:p>
            <a:r>
              <a:rPr lang="en-US" dirty="0"/>
              <a:t>Involve ethicists </a:t>
            </a:r>
          </a:p>
          <a:p>
            <a:r>
              <a:rPr lang="en-US" dirty="0"/>
              <a:t>Involve journalists</a:t>
            </a:r>
          </a:p>
          <a:p>
            <a:pPr>
              <a:spcAft>
                <a:spcPts val="600"/>
              </a:spcAft>
            </a:pPr>
            <a:endParaRPr lang="en-US" sz="3000" dirty="0">
              <a:cs typeface="Calibri"/>
            </a:endParaRPr>
          </a:p>
        </p:txBody>
      </p:sp>
      <p:pic>
        <p:nvPicPr>
          <p:cNvPr id="4" name="Picture 3">
            <a:extLst>
              <a:ext uri="{FF2B5EF4-FFF2-40B4-BE49-F238E27FC236}">
                <a16:creationId xmlns:a16="http://schemas.microsoft.com/office/drawing/2014/main" id="{34A8E0AC-6032-4FBF-BA74-D6038DDF034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073000" y="5728996"/>
            <a:ext cx="957974" cy="957974"/>
          </a:xfrm>
          <a:prstGeom prst="rect">
            <a:avLst/>
          </a:prstGeom>
        </p:spPr>
      </p:pic>
    </p:spTree>
    <p:extLst>
      <p:ext uri="{BB962C8B-B14F-4D97-AF65-F5344CB8AC3E}">
        <p14:creationId xmlns:p14="http://schemas.microsoft.com/office/powerpoint/2010/main" val="30508226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rgbClr val="3296D2"/>
                </a:solidFill>
              </a:rPr>
              <a:t>ASTHO-led Evaluation of State HAI/AR Outbreak Reporting Policies and Practices</a:t>
            </a:r>
          </a:p>
        </p:txBody>
      </p:sp>
      <p:sp>
        <p:nvSpPr>
          <p:cNvPr id="3" name="Content Placeholder 2"/>
          <p:cNvSpPr>
            <a:spLocks noGrp="1"/>
          </p:cNvSpPr>
          <p:nvPr>
            <p:ph idx="1"/>
          </p:nvPr>
        </p:nvSpPr>
        <p:spPr/>
        <p:txBody>
          <a:bodyPr/>
          <a:lstStyle/>
          <a:p>
            <a:endParaRPr lang="en-US"/>
          </a:p>
        </p:txBody>
      </p:sp>
      <p:pic>
        <p:nvPicPr>
          <p:cNvPr id="1026" name="Picture 2" descr="image002"/>
          <p:cNvPicPr>
            <a:picLocks noChangeAspect="1" noChangeArrowheads="1"/>
          </p:cNvPicPr>
          <p:nvPr/>
        </p:nvPicPr>
        <p:blipFill rotWithShape="1">
          <a:blip r:embed="rId3">
            <a:extLst>
              <a:ext uri="{28A0092B-C50C-407E-A947-70E740481C1C}">
                <a14:useLocalDpi xmlns:a14="http://schemas.microsoft.com/office/drawing/2010/main" val="0"/>
              </a:ext>
            </a:extLst>
          </a:blip>
          <a:srcRect t="5797"/>
          <a:stretch/>
        </p:blipFill>
        <p:spPr bwMode="auto">
          <a:xfrm>
            <a:off x="284681" y="1660849"/>
            <a:ext cx="11561837" cy="4954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34A8E0AC-6032-4FBF-BA74-D6038DDF0348}"/>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1073000" y="5728996"/>
            <a:ext cx="957974" cy="957974"/>
          </a:xfrm>
          <a:prstGeom prst="rect">
            <a:avLst/>
          </a:prstGeom>
        </p:spPr>
      </p:pic>
    </p:spTree>
    <p:extLst>
      <p:ext uri="{BB962C8B-B14F-4D97-AF65-F5344CB8AC3E}">
        <p14:creationId xmlns:p14="http://schemas.microsoft.com/office/powerpoint/2010/main" val="20234795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rgbClr val="3296D2"/>
                </a:solidFill>
              </a:rPr>
              <a:t>Legal Scan of HAI Outbreak Reporting Laws</a:t>
            </a:r>
            <a:endParaRPr lang="en-US" b="1" dirty="0">
              <a:solidFill>
                <a:srgbClr val="3296D2"/>
              </a:solidFill>
              <a:cs typeface="Calibri Light"/>
            </a:endParaRPr>
          </a:p>
        </p:txBody>
      </p:sp>
      <p:sp>
        <p:nvSpPr>
          <p:cNvPr id="3" name="Content Placeholder 2"/>
          <p:cNvSpPr>
            <a:spLocks noGrp="1"/>
          </p:cNvSpPr>
          <p:nvPr>
            <p:ph idx="1"/>
          </p:nvPr>
        </p:nvSpPr>
        <p:spPr>
          <a:xfrm>
            <a:off x="838200" y="1589898"/>
            <a:ext cx="9967944" cy="5005774"/>
          </a:xfrm>
        </p:spPr>
        <p:txBody>
          <a:bodyPr vert="horz" lIns="91440" tIns="45720" rIns="91440" bIns="45720" rtlCol="0" anchor="t">
            <a:normAutofit fontScale="55000" lnSpcReduction="20000"/>
          </a:bodyPr>
          <a:lstStyle/>
          <a:p>
            <a:r>
              <a:rPr lang="en-US" sz="4000" dirty="0">
                <a:cs typeface="Calibri"/>
              </a:rPr>
              <a:t>HAI outbreak reporting requirements differ by state, and reporting HAI outbreaks to PH influenced by state statutes, administrative codes, and internal HD policies. </a:t>
            </a:r>
          </a:p>
          <a:p>
            <a:r>
              <a:rPr lang="en-US" sz="4000" dirty="0">
                <a:cs typeface="Calibri"/>
              </a:rPr>
              <a:t>From 2017 to 2018, a Policy Analyst from CDC’s Division of Healthcare Quality Promotion conducted a legal scan on state laws requiring outbreak reporting from healthcare facilities to state and local health departments. </a:t>
            </a:r>
          </a:p>
          <a:p>
            <a:r>
              <a:rPr lang="en-US" sz="4000" dirty="0">
                <a:cs typeface="Calibri"/>
              </a:rPr>
              <a:t>Reporting requirements that used similar terms to outbreak such as “cluster,” “epidemic,” and “unusual occurrence” were also included.</a:t>
            </a:r>
          </a:p>
          <a:p>
            <a:r>
              <a:rPr lang="en-US" sz="4000" dirty="0">
                <a:cs typeface="Calibri"/>
              </a:rPr>
              <a:t>Most states have a requirement in their disease reporting regulations to report outbreaks</a:t>
            </a:r>
          </a:p>
          <a:p>
            <a:pPr lvl="1">
              <a:buFont typeface="Wingdings" panose="020B0604020202020204" pitchFamily="34" charset="0"/>
              <a:buChar char="§"/>
            </a:pPr>
            <a:r>
              <a:rPr lang="en-US" sz="4000" dirty="0">
                <a:cs typeface="Calibri"/>
              </a:rPr>
              <a:t>Most states have a very broad requirement, like Oklahoma:</a:t>
            </a:r>
          </a:p>
          <a:p>
            <a:pPr lvl="2">
              <a:buFont typeface="Courier New" panose="020B0604020202020204" pitchFamily="34" charset="0"/>
              <a:buChar char="o"/>
            </a:pPr>
            <a:r>
              <a:rPr lang="en-US" sz="4000" dirty="0">
                <a:cs typeface="Calibri"/>
              </a:rPr>
              <a:t>Why its broad- you can see, “outbreak” isn’t defined</a:t>
            </a:r>
          </a:p>
          <a:p>
            <a:pPr lvl="1">
              <a:buFont typeface="Wingdings" panose="020B0604020202020204" pitchFamily="34" charset="0"/>
              <a:buChar char="§"/>
            </a:pPr>
            <a:r>
              <a:rPr lang="en-US" sz="4000" dirty="0">
                <a:cs typeface="Calibri"/>
              </a:rPr>
              <a:t>Some states make it clear that HAI outbreaks are required to be reported</a:t>
            </a:r>
          </a:p>
          <a:p>
            <a:pPr lvl="2">
              <a:buFont typeface="Courier New" panose="020B0604020202020204" pitchFamily="34" charset="0"/>
              <a:buChar char="o"/>
            </a:pPr>
            <a:r>
              <a:rPr lang="en-US" sz="4000" dirty="0">
                <a:cs typeface="Calibri"/>
              </a:rPr>
              <a:t>Tennessee, Nebraska</a:t>
            </a:r>
          </a:p>
          <a:p>
            <a:pPr lvl="2">
              <a:buFont typeface="Courier New" panose="020B0604020202020204" pitchFamily="34" charset="0"/>
              <a:buChar char="o"/>
            </a:pPr>
            <a:r>
              <a:rPr lang="en-US" sz="4000" dirty="0">
                <a:cs typeface="Calibri"/>
              </a:rPr>
              <a:t>North Dakota: 42. Nosocomial outbreaks in institutions.</a:t>
            </a:r>
          </a:p>
          <a:p>
            <a:pPr lvl="1">
              <a:buFont typeface="Wingdings" panose="020B0604020202020204" pitchFamily="34" charset="0"/>
              <a:buChar char="§"/>
            </a:pPr>
            <a:r>
              <a:rPr lang="en-US" sz="4000" dirty="0">
                <a:cs typeface="Calibri"/>
              </a:rPr>
              <a:t>Some states define what an “outbreak” or “cluster” is- giving the facilities guidance on reporting</a:t>
            </a:r>
          </a:p>
          <a:p>
            <a:pPr>
              <a:buNone/>
            </a:pPr>
            <a:endParaRPr lang="en-US" sz="4000" dirty="0">
              <a:cs typeface="Calibri"/>
            </a:endParaRPr>
          </a:p>
          <a:p>
            <a:pPr>
              <a:buNone/>
            </a:pPr>
            <a:endParaRPr lang="en-US" sz="3600" dirty="0">
              <a:cs typeface="Calibri"/>
            </a:endParaRPr>
          </a:p>
          <a:p>
            <a:endParaRPr lang="en-US" dirty="0">
              <a:cs typeface="Calibri"/>
            </a:endParaRPr>
          </a:p>
          <a:p>
            <a:pPr>
              <a:buNone/>
            </a:pPr>
            <a:endParaRPr lang="en-US" sz="3600" dirty="0">
              <a:cs typeface="Calibri"/>
            </a:endParaRPr>
          </a:p>
          <a:p>
            <a:pPr>
              <a:buNone/>
            </a:pPr>
            <a:endParaRPr lang="en-US" sz="3600" dirty="0">
              <a:cs typeface="Calibri"/>
            </a:endParaRPr>
          </a:p>
          <a:p>
            <a:pPr marL="0" indent="0">
              <a:buNone/>
            </a:pPr>
            <a:endParaRPr lang="en-US" sz="3600" dirty="0">
              <a:cs typeface="Calibri"/>
            </a:endParaRPr>
          </a:p>
          <a:p>
            <a:pPr>
              <a:buNone/>
            </a:pPr>
            <a:endParaRPr lang="en-US" sz="3600" dirty="0">
              <a:cs typeface="Calibri"/>
            </a:endParaRPr>
          </a:p>
          <a:p>
            <a:pPr>
              <a:buNone/>
            </a:pPr>
            <a:endParaRPr lang="en-US" sz="3600" dirty="0">
              <a:cs typeface="Calibri"/>
            </a:endParaRPr>
          </a:p>
          <a:p>
            <a:pPr>
              <a:buNone/>
            </a:pPr>
            <a:endParaRPr lang="en-US" sz="3600" dirty="0">
              <a:cs typeface="Calibri"/>
            </a:endParaRPr>
          </a:p>
          <a:p>
            <a:pPr marL="0" indent="0">
              <a:buNone/>
            </a:pPr>
            <a:endParaRPr lang="en-US" sz="3600" dirty="0">
              <a:cs typeface="Calibri"/>
            </a:endParaRPr>
          </a:p>
          <a:p>
            <a:pPr>
              <a:buNone/>
            </a:pPr>
            <a:endParaRPr lang="en-US" sz="3600" dirty="0">
              <a:cs typeface="Calibri"/>
            </a:endParaRPr>
          </a:p>
          <a:p>
            <a:pPr>
              <a:buNone/>
            </a:pPr>
            <a:endParaRPr lang="en-US" sz="3600" dirty="0">
              <a:cs typeface="Calibri"/>
            </a:endParaRPr>
          </a:p>
          <a:p>
            <a:pPr>
              <a:buNone/>
            </a:pPr>
            <a:endParaRPr lang="en-US" sz="3600" dirty="0">
              <a:cs typeface="Calibri"/>
            </a:endParaRPr>
          </a:p>
          <a:p>
            <a:pPr>
              <a:buNone/>
            </a:pPr>
            <a:endParaRPr lang="en-US" sz="3600" dirty="0">
              <a:solidFill>
                <a:srgbClr val="000000"/>
              </a:solidFill>
              <a:cs typeface="Calibri"/>
            </a:endParaRPr>
          </a:p>
          <a:p>
            <a:pPr>
              <a:buNone/>
            </a:pPr>
            <a:endParaRPr lang="en-US" sz="3600" dirty="0">
              <a:solidFill>
                <a:srgbClr val="000000"/>
              </a:solidFill>
              <a:cs typeface="Calibri"/>
            </a:endParaRPr>
          </a:p>
          <a:p>
            <a:pPr marL="0" indent="0">
              <a:buNone/>
            </a:pPr>
            <a:endParaRPr lang="en-US" sz="3600" dirty="0">
              <a:solidFill>
                <a:srgbClr val="C00000"/>
              </a:solidFill>
              <a:cs typeface="Calibri"/>
            </a:endParaRPr>
          </a:p>
        </p:txBody>
      </p:sp>
      <p:pic>
        <p:nvPicPr>
          <p:cNvPr id="4" name="Picture 3">
            <a:extLst>
              <a:ext uri="{FF2B5EF4-FFF2-40B4-BE49-F238E27FC236}">
                <a16:creationId xmlns:a16="http://schemas.microsoft.com/office/drawing/2014/main" id="{34A8E0AC-6032-4FBF-BA74-D6038DDF0348}"/>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0806144" y="5462140"/>
            <a:ext cx="1224830" cy="1224830"/>
          </a:xfrm>
          <a:prstGeom prst="rect">
            <a:avLst/>
          </a:prstGeom>
        </p:spPr>
      </p:pic>
    </p:spTree>
    <p:extLst>
      <p:ext uri="{BB962C8B-B14F-4D97-AF65-F5344CB8AC3E}">
        <p14:creationId xmlns:p14="http://schemas.microsoft.com/office/powerpoint/2010/main" val="20330804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3296D2"/>
                </a:solidFill>
              </a:rPr>
              <a:t>Guiding Principles for HAI Outbreak Notification and Disclosure-COHRA Policy Workgroup</a:t>
            </a:r>
            <a:endParaRPr lang="en-US" sz="4000" b="1" dirty="0">
              <a:solidFill>
                <a:srgbClr val="3296D2"/>
              </a:solidFill>
              <a:cs typeface="Calibri Light"/>
            </a:endParaRPr>
          </a:p>
        </p:txBody>
      </p:sp>
      <p:sp>
        <p:nvSpPr>
          <p:cNvPr id="3" name="Content Placeholder 2"/>
          <p:cNvSpPr>
            <a:spLocks noGrp="1"/>
          </p:cNvSpPr>
          <p:nvPr>
            <p:ph sz="half" idx="2"/>
          </p:nvPr>
        </p:nvSpPr>
        <p:spPr/>
        <p:txBody>
          <a:bodyPr vert="horz" lIns="91440" tIns="45720" rIns="91440" bIns="45720" rtlCol="0" anchor="t">
            <a:normAutofit/>
          </a:bodyPr>
          <a:lstStyle/>
          <a:p>
            <a:pPr marL="0" indent="0">
              <a:buNone/>
            </a:pPr>
            <a:endParaRPr lang="en-US" b="1" u="sng">
              <a:cs typeface="Calibri"/>
            </a:endParaRPr>
          </a:p>
          <a:p>
            <a:pPr marL="0" indent="0">
              <a:buNone/>
            </a:pPr>
            <a:endParaRPr lang="en-US">
              <a:cs typeface="Calibri"/>
            </a:endParaRPr>
          </a:p>
        </p:txBody>
      </p:sp>
      <p:pic>
        <p:nvPicPr>
          <p:cNvPr id="4" name="Picture 3">
            <a:extLst>
              <a:ext uri="{FF2B5EF4-FFF2-40B4-BE49-F238E27FC236}">
                <a16:creationId xmlns:a16="http://schemas.microsoft.com/office/drawing/2014/main" id="{34A8E0AC-6032-4FBF-BA74-D6038DDF0348}"/>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073000" y="5728996"/>
            <a:ext cx="957974" cy="957974"/>
          </a:xfrm>
          <a:prstGeom prst="rect">
            <a:avLst/>
          </a:prstGeom>
        </p:spPr>
      </p:pic>
      <p:sp>
        <p:nvSpPr>
          <p:cNvPr id="13" name="TextBox 12">
            <a:extLst>
              <a:ext uri="{FF2B5EF4-FFF2-40B4-BE49-F238E27FC236}">
                <a16:creationId xmlns:a16="http://schemas.microsoft.com/office/drawing/2014/main" id="{68979A42-D41D-4628-BFDE-18A52A81EA7A}"/>
              </a:ext>
            </a:extLst>
          </p:cNvPr>
          <p:cNvSpPr txBox="1"/>
          <p:nvPr/>
        </p:nvSpPr>
        <p:spPr>
          <a:xfrm>
            <a:off x="1723053" y="5976248"/>
            <a:ext cx="877699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cs typeface="Calibri"/>
            </a:endParaRPr>
          </a:p>
        </p:txBody>
      </p:sp>
      <p:sp>
        <p:nvSpPr>
          <p:cNvPr id="8" name="TextBox 7">
            <a:extLst>
              <a:ext uri="{FF2B5EF4-FFF2-40B4-BE49-F238E27FC236}">
                <a16:creationId xmlns:a16="http://schemas.microsoft.com/office/drawing/2014/main" id="{6FC57792-80C5-40D4-9FBE-869D3CAEE04C}"/>
              </a:ext>
            </a:extLst>
          </p:cNvPr>
          <p:cNvSpPr txBox="1"/>
          <p:nvPr/>
        </p:nvSpPr>
        <p:spPr>
          <a:xfrm>
            <a:off x="839788" y="1848736"/>
            <a:ext cx="10233212" cy="44012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eriod"/>
            </a:pPr>
            <a:r>
              <a:rPr lang="en-US" sz="2800" dirty="0"/>
              <a:t>Notification of harm </a:t>
            </a:r>
          </a:p>
          <a:p>
            <a:pPr marL="342900" indent="-342900">
              <a:buAutoNum type="arabicPeriod"/>
            </a:pPr>
            <a:r>
              <a:rPr lang="en-US" sz="2800" dirty="0"/>
              <a:t>Duty to warn</a:t>
            </a:r>
            <a:endParaRPr lang="en-US" sz="2800" dirty="0">
              <a:cs typeface="Calibri" panose="020F0502020204030204"/>
            </a:endParaRPr>
          </a:p>
          <a:p>
            <a:pPr marL="342900" indent="-342900">
              <a:buAutoNum type="arabicPeriod"/>
            </a:pPr>
            <a:r>
              <a:rPr lang="en-US" sz="2800" dirty="0"/>
              <a:t>Assessment of risk</a:t>
            </a:r>
            <a:endParaRPr lang="en-US" sz="2800" dirty="0">
              <a:cs typeface="Calibri" panose="020F0502020204030204"/>
            </a:endParaRPr>
          </a:p>
          <a:p>
            <a:pPr marL="342900" indent="-342900">
              <a:buAutoNum type="arabicPeriod"/>
            </a:pPr>
            <a:r>
              <a:rPr lang="en-US" sz="2800" dirty="0"/>
              <a:t>Need to know</a:t>
            </a:r>
            <a:endParaRPr lang="en-US" sz="2800" dirty="0">
              <a:cs typeface="Calibri" panose="020F0502020204030204"/>
            </a:endParaRPr>
          </a:p>
          <a:p>
            <a:pPr marL="342900" indent="-342900">
              <a:buAutoNum type="arabicPeriod"/>
            </a:pPr>
            <a:r>
              <a:rPr lang="en-US" sz="2800" dirty="0"/>
              <a:t>Good epidemiology</a:t>
            </a:r>
            <a:endParaRPr lang="en-US" sz="2800" dirty="0">
              <a:cs typeface="Calibri" panose="020F0502020204030204"/>
            </a:endParaRPr>
          </a:p>
          <a:p>
            <a:pPr marL="342900" indent="-342900">
              <a:buAutoNum type="arabicPeriod"/>
            </a:pPr>
            <a:r>
              <a:rPr lang="en-US" sz="2800" dirty="0"/>
              <a:t>Timeliness</a:t>
            </a:r>
            <a:endParaRPr lang="en-US" sz="2800" dirty="0">
              <a:cs typeface="Calibri" panose="020F0502020204030204"/>
            </a:endParaRPr>
          </a:p>
          <a:p>
            <a:pPr marL="342900" indent="-342900">
              <a:buAutoNum type="arabicPeriod"/>
            </a:pPr>
            <a:r>
              <a:rPr lang="en-US" sz="2800" dirty="0"/>
              <a:t>Risk benefit</a:t>
            </a:r>
            <a:endParaRPr lang="en-US" sz="2800" dirty="0">
              <a:cs typeface="Calibri" panose="020F0502020204030204"/>
            </a:endParaRPr>
          </a:p>
          <a:p>
            <a:pPr marL="342900" indent="-342900">
              <a:buAutoNum type="arabicPeriod"/>
            </a:pPr>
            <a:r>
              <a:rPr lang="en-US" sz="2800" dirty="0"/>
              <a:t>Decisions based on science and when science is lacking, expert opinion and judgment</a:t>
            </a:r>
            <a:endParaRPr lang="en-US" sz="2800" dirty="0">
              <a:cs typeface="Calibri" panose="020F0502020204030204"/>
            </a:endParaRPr>
          </a:p>
          <a:p>
            <a:pPr marL="342900" indent="-342900">
              <a:buAutoNum type="arabicPeriod"/>
            </a:pPr>
            <a:r>
              <a:rPr lang="en-US" sz="2800" dirty="0"/>
              <a:t>Notification and disclosure are not punitive </a:t>
            </a:r>
            <a:endParaRPr lang="en-US" sz="2800" dirty="0">
              <a:cs typeface="Calibri" panose="020F0502020204030204"/>
            </a:endParaRPr>
          </a:p>
        </p:txBody>
      </p:sp>
    </p:spTree>
    <p:extLst>
      <p:ext uri="{BB962C8B-B14F-4D97-AF65-F5344CB8AC3E}">
        <p14:creationId xmlns:p14="http://schemas.microsoft.com/office/powerpoint/2010/main" val="35997580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3296D2"/>
                </a:solidFill>
              </a:rPr>
              <a:t>Other Considerations in Developing Guidance</a:t>
            </a:r>
            <a:endParaRPr lang="en-US" dirty="0"/>
          </a:p>
        </p:txBody>
      </p:sp>
      <p:sp>
        <p:nvSpPr>
          <p:cNvPr id="3" name="Content Placeholder 2"/>
          <p:cNvSpPr>
            <a:spLocks noGrp="1"/>
          </p:cNvSpPr>
          <p:nvPr>
            <p:ph idx="1"/>
          </p:nvPr>
        </p:nvSpPr>
        <p:spPr>
          <a:xfrm>
            <a:off x="782102" y="1573068"/>
            <a:ext cx="9629716" cy="4351338"/>
          </a:xfrm>
        </p:spPr>
        <p:txBody>
          <a:bodyPr vert="horz" lIns="91440" tIns="45720" rIns="91440" bIns="45720" rtlCol="0" anchor="t">
            <a:normAutofit lnSpcReduction="10000"/>
          </a:bodyPr>
          <a:lstStyle/>
          <a:p>
            <a:r>
              <a:rPr lang="en-US" sz="3600" dirty="0">
                <a:cs typeface="Calibri"/>
              </a:rPr>
              <a:t>Notification versus disclosure:</a:t>
            </a:r>
            <a:endParaRPr lang="en-US" dirty="0"/>
          </a:p>
          <a:p>
            <a:pPr lvl="1">
              <a:buFont typeface="Wingdings" panose="05000000000000000000" pitchFamily="2" charset="2"/>
              <a:buChar char="§"/>
            </a:pPr>
            <a:r>
              <a:rPr lang="en-US" sz="3200" dirty="0">
                <a:cs typeface="Calibri"/>
              </a:rPr>
              <a:t>Notification: informing patients and providers who are or may be affected</a:t>
            </a:r>
            <a:endParaRPr lang="en-US" sz="3200" dirty="0"/>
          </a:p>
          <a:p>
            <a:pPr lvl="1">
              <a:buFont typeface="Wingdings" panose="05000000000000000000" pitchFamily="2" charset="2"/>
              <a:buChar char="§"/>
            </a:pPr>
            <a:r>
              <a:rPr lang="en-US" sz="3200" dirty="0">
                <a:cs typeface="Calibri"/>
              </a:rPr>
              <a:t>Disclosure: informing the public more broadly</a:t>
            </a:r>
            <a:endParaRPr lang="en-US" sz="3200" dirty="0"/>
          </a:p>
          <a:p>
            <a:r>
              <a:rPr lang="en-US" sz="3600" dirty="0">
                <a:cs typeface="Calibri"/>
              </a:rPr>
              <a:t>Engage hospitals in the process</a:t>
            </a:r>
            <a:endParaRPr lang="en-US" dirty="0"/>
          </a:p>
          <a:p>
            <a:r>
              <a:rPr lang="en-US" sz="3600" dirty="0">
                <a:cs typeface="Calibri"/>
              </a:rPr>
              <a:t>Importance of education with both notification and disclosure (patients, public, press)</a:t>
            </a:r>
            <a:endParaRPr lang="en-US" dirty="0"/>
          </a:p>
          <a:p>
            <a:r>
              <a:rPr lang="en-US" sz="3600" dirty="0">
                <a:cs typeface="Calibri"/>
              </a:rPr>
              <a:t>Be comfortable considering ethical issues</a:t>
            </a:r>
            <a:endParaRPr lang="en-US" dirty="0"/>
          </a:p>
          <a:p>
            <a:pPr>
              <a:buNone/>
            </a:pPr>
            <a:endParaRPr lang="en-US" sz="3600" dirty="0">
              <a:cs typeface="Calibri"/>
            </a:endParaRPr>
          </a:p>
          <a:p>
            <a:pPr>
              <a:buNone/>
            </a:pPr>
            <a:endParaRPr lang="en-US" sz="3600" dirty="0">
              <a:cs typeface="Calibri"/>
            </a:endParaRPr>
          </a:p>
          <a:p>
            <a:pPr>
              <a:buNone/>
            </a:pPr>
            <a:endParaRPr lang="en-US" sz="3600" dirty="0">
              <a:cs typeface="Calibri"/>
            </a:endParaRPr>
          </a:p>
          <a:p>
            <a:pPr>
              <a:buNone/>
            </a:pPr>
            <a:endParaRPr lang="en-US" sz="3600" dirty="0">
              <a:cs typeface="Calibri"/>
            </a:endParaRPr>
          </a:p>
          <a:p>
            <a:pPr>
              <a:buNone/>
            </a:pPr>
            <a:endParaRPr lang="en-US" sz="3600" dirty="0">
              <a:cs typeface="Calibri"/>
            </a:endParaRPr>
          </a:p>
          <a:p>
            <a:pPr marL="0" indent="0">
              <a:buNone/>
            </a:pPr>
            <a:endParaRPr lang="en-US" sz="3600" dirty="0">
              <a:cs typeface="Calibri"/>
            </a:endParaRPr>
          </a:p>
          <a:p>
            <a:pPr>
              <a:buNone/>
            </a:pPr>
            <a:endParaRPr lang="en-US" sz="3600" dirty="0">
              <a:cs typeface="Calibri"/>
            </a:endParaRPr>
          </a:p>
          <a:p>
            <a:pPr>
              <a:buNone/>
            </a:pPr>
            <a:endParaRPr lang="en-US" sz="3600" dirty="0">
              <a:cs typeface="Calibri"/>
            </a:endParaRPr>
          </a:p>
          <a:p>
            <a:pPr>
              <a:buNone/>
            </a:pPr>
            <a:endParaRPr lang="en-US" sz="3600" dirty="0">
              <a:cs typeface="Calibri"/>
            </a:endParaRPr>
          </a:p>
          <a:p>
            <a:pPr marL="0" indent="0">
              <a:buNone/>
            </a:pPr>
            <a:endParaRPr lang="en-US" sz="3600" dirty="0">
              <a:cs typeface="Calibri"/>
            </a:endParaRPr>
          </a:p>
          <a:p>
            <a:pPr>
              <a:buNone/>
            </a:pPr>
            <a:endParaRPr lang="en-US" sz="3600" dirty="0">
              <a:cs typeface="Calibri"/>
            </a:endParaRPr>
          </a:p>
          <a:p>
            <a:pPr>
              <a:buNone/>
            </a:pPr>
            <a:endParaRPr lang="en-US" sz="3600" dirty="0">
              <a:cs typeface="Calibri"/>
            </a:endParaRPr>
          </a:p>
          <a:p>
            <a:pPr>
              <a:buNone/>
            </a:pPr>
            <a:endParaRPr lang="en-US" sz="3600" dirty="0">
              <a:cs typeface="Calibri"/>
            </a:endParaRPr>
          </a:p>
          <a:p>
            <a:pPr>
              <a:buNone/>
            </a:pPr>
            <a:endParaRPr lang="en-US" sz="3600" dirty="0">
              <a:cs typeface="Calibri"/>
            </a:endParaRPr>
          </a:p>
          <a:p>
            <a:pPr>
              <a:buNone/>
            </a:pPr>
            <a:endParaRPr lang="en-US" sz="3600" dirty="0">
              <a:cs typeface="Calibri"/>
            </a:endParaRPr>
          </a:p>
          <a:p>
            <a:pPr marL="0" indent="0">
              <a:buNone/>
            </a:pPr>
            <a:endParaRPr lang="en-US" sz="3600" dirty="0">
              <a:solidFill>
                <a:srgbClr val="C00000"/>
              </a:solidFill>
              <a:cs typeface="Calibri"/>
            </a:endParaRPr>
          </a:p>
        </p:txBody>
      </p:sp>
      <p:pic>
        <p:nvPicPr>
          <p:cNvPr id="4" name="Picture 3">
            <a:extLst>
              <a:ext uri="{FF2B5EF4-FFF2-40B4-BE49-F238E27FC236}">
                <a16:creationId xmlns:a16="http://schemas.microsoft.com/office/drawing/2014/main" id="{34A8E0AC-6032-4FBF-BA74-D6038DDF0348}"/>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0806144" y="5462140"/>
            <a:ext cx="1224830" cy="1224830"/>
          </a:xfrm>
          <a:prstGeom prst="rect">
            <a:avLst/>
          </a:prstGeom>
        </p:spPr>
      </p:pic>
    </p:spTree>
    <p:extLst>
      <p:ext uri="{BB962C8B-B14F-4D97-AF65-F5344CB8AC3E}">
        <p14:creationId xmlns:p14="http://schemas.microsoft.com/office/powerpoint/2010/main" val="13746187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a:solidFill>
                  <a:srgbClr val="3296D2"/>
                </a:solidFill>
              </a:rPr>
              <a:t>Guiding Principles: Immediate and Expanded Notification, and Public Disclosure of HAI Outbreaks</a:t>
            </a:r>
          </a:p>
        </p:txBody>
      </p:sp>
      <p:sp>
        <p:nvSpPr>
          <p:cNvPr id="3" name="Content Placeholder 2"/>
          <p:cNvSpPr>
            <a:spLocks noGrp="1"/>
          </p:cNvSpPr>
          <p:nvPr>
            <p:ph sz="half" idx="2"/>
          </p:nvPr>
        </p:nvSpPr>
        <p:spPr/>
        <p:txBody>
          <a:bodyPr vert="horz" lIns="91440" tIns="45720" rIns="91440" bIns="45720" rtlCol="0" anchor="t">
            <a:normAutofit/>
          </a:bodyPr>
          <a:lstStyle/>
          <a:p>
            <a:pPr marL="0" indent="0">
              <a:buNone/>
            </a:pPr>
            <a:endParaRPr lang="en-US" b="1" u="sng">
              <a:cs typeface="Calibri"/>
            </a:endParaRPr>
          </a:p>
          <a:p>
            <a:pPr marL="0" indent="0">
              <a:buNone/>
            </a:pPr>
            <a:endParaRPr lang="en-US">
              <a:cs typeface="Calibri"/>
            </a:endParaRPr>
          </a:p>
        </p:txBody>
      </p:sp>
      <p:sp>
        <p:nvSpPr>
          <p:cNvPr id="5" name="Content Placeholder 4">
            <a:extLst>
              <a:ext uri="{FF2B5EF4-FFF2-40B4-BE49-F238E27FC236}">
                <a16:creationId xmlns:a16="http://schemas.microsoft.com/office/drawing/2014/main" id="{169E2D44-B31F-4014-A5E4-3B77DA2406E6}"/>
              </a:ext>
            </a:extLst>
          </p:cNvPr>
          <p:cNvSpPr>
            <a:spLocks noGrp="1"/>
          </p:cNvSpPr>
          <p:nvPr>
            <p:ph sz="quarter" idx="4"/>
          </p:nvPr>
        </p:nvSpPr>
        <p:spPr>
          <a:xfrm>
            <a:off x="6110568" y="2128318"/>
            <a:ext cx="5183188" cy="2974542"/>
          </a:xfrm>
          <a:ln w="12700">
            <a:solidFill>
              <a:schemeClr val="tx1"/>
            </a:solidFill>
          </a:ln>
        </p:spPr>
        <p:txBody>
          <a:bodyPr vert="horz" lIns="91440" tIns="45720" rIns="91440" bIns="45720" rtlCol="0" anchor="t">
            <a:normAutofit/>
          </a:bodyPr>
          <a:lstStyle/>
          <a:p>
            <a:pPr marL="457200" indent="-457200">
              <a:buFont typeface="Wingdings" panose="020B0604020202020204" pitchFamily="34" charset="0"/>
              <a:buChar char="q"/>
            </a:pPr>
            <a:r>
              <a:rPr lang="en-US" dirty="0">
                <a:cs typeface="Calibri"/>
              </a:rPr>
              <a:t>Who has been infected</a:t>
            </a:r>
            <a:endParaRPr lang="en-US" dirty="0"/>
          </a:p>
          <a:p>
            <a:pPr marL="457200" indent="-457200">
              <a:buFont typeface="Wingdings" panose="020B0604020202020204" pitchFamily="34" charset="0"/>
              <a:buChar char="q"/>
            </a:pPr>
            <a:r>
              <a:rPr lang="en-US" dirty="0">
                <a:cs typeface="Calibri"/>
              </a:rPr>
              <a:t>Who has been exposed </a:t>
            </a:r>
          </a:p>
          <a:p>
            <a:pPr marL="457200" indent="-457200">
              <a:buFont typeface="Wingdings" panose="020B0604020202020204" pitchFamily="34" charset="0"/>
              <a:buChar char="q"/>
            </a:pPr>
            <a:r>
              <a:rPr lang="en-US" dirty="0">
                <a:cs typeface="Calibri"/>
              </a:rPr>
              <a:t>Who has been potentially exposed</a:t>
            </a:r>
          </a:p>
          <a:p>
            <a:pPr marL="457200" indent="-457200">
              <a:buFont typeface="Wingdings" panose="020B0604020202020204" pitchFamily="34" charset="0"/>
              <a:buChar char="q"/>
            </a:pPr>
            <a:r>
              <a:rPr lang="en-US" dirty="0">
                <a:cs typeface="Calibri"/>
              </a:rPr>
              <a:t>Who is at risk for future exposure</a:t>
            </a:r>
          </a:p>
        </p:txBody>
      </p:sp>
      <p:pic>
        <p:nvPicPr>
          <p:cNvPr id="4" name="Picture 3">
            <a:extLst>
              <a:ext uri="{FF2B5EF4-FFF2-40B4-BE49-F238E27FC236}">
                <a16:creationId xmlns:a16="http://schemas.microsoft.com/office/drawing/2014/main" id="{34A8E0AC-6032-4FBF-BA74-D6038DDF0348}"/>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073000" y="5728996"/>
            <a:ext cx="957974" cy="957974"/>
          </a:xfrm>
          <a:prstGeom prst="rect">
            <a:avLst/>
          </a:prstGeom>
        </p:spPr>
      </p:pic>
      <p:sp>
        <p:nvSpPr>
          <p:cNvPr id="11" name="Content Placeholder 4">
            <a:extLst>
              <a:ext uri="{FF2B5EF4-FFF2-40B4-BE49-F238E27FC236}">
                <a16:creationId xmlns:a16="http://schemas.microsoft.com/office/drawing/2014/main" id="{75BCAE36-C5B1-404C-8F0C-D8ACBCF6B221}"/>
              </a:ext>
            </a:extLst>
          </p:cNvPr>
          <p:cNvSpPr txBox="1">
            <a:spLocks/>
          </p:cNvSpPr>
          <p:nvPr/>
        </p:nvSpPr>
        <p:spPr>
          <a:xfrm>
            <a:off x="817757" y="2130458"/>
            <a:ext cx="5177416" cy="2974542"/>
          </a:xfrm>
          <a:prstGeom prst="rect">
            <a:avLst/>
          </a:prstGeom>
          <a:ln w="12700">
            <a:solidFill>
              <a:schemeClr val="tx1"/>
            </a:solidFill>
          </a:ln>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Wingdings" panose="020B0604020202020204" pitchFamily="34" charset="0"/>
              <a:buChar char="q"/>
            </a:pPr>
            <a:r>
              <a:rPr lang="en-US">
                <a:cs typeface="Calibri" panose="020F0502020204030204"/>
              </a:rPr>
              <a:t>Who to Notify </a:t>
            </a:r>
          </a:p>
          <a:p>
            <a:pPr marL="457200" indent="-457200">
              <a:buFont typeface="Wingdings" panose="020B0604020202020204" pitchFamily="34" charset="0"/>
              <a:buChar char="q"/>
            </a:pPr>
            <a:r>
              <a:rPr lang="en-US">
                <a:cs typeface="Calibri" panose="020F0502020204030204"/>
              </a:rPr>
              <a:t>When to Notify </a:t>
            </a:r>
          </a:p>
          <a:p>
            <a:pPr marL="457200" indent="-457200">
              <a:buFont typeface="Wingdings" panose="020B0604020202020204" pitchFamily="34" charset="0"/>
              <a:buChar char="q"/>
            </a:pPr>
            <a:r>
              <a:rPr lang="en-US">
                <a:cs typeface="Calibri" panose="020F0502020204030204"/>
              </a:rPr>
              <a:t>How to Notify </a:t>
            </a:r>
          </a:p>
          <a:p>
            <a:pPr marL="457200" indent="-457200">
              <a:buFont typeface="Wingdings" panose="020B0604020202020204" pitchFamily="34" charset="0"/>
              <a:buChar char="q"/>
            </a:pPr>
            <a:r>
              <a:rPr lang="en-US">
                <a:cs typeface="Calibri" panose="020F0502020204030204"/>
              </a:rPr>
              <a:t>What to Notify </a:t>
            </a:r>
          </a:p>
          <a:p>
            <a:pPr marL="457200" indent="-457200">
              <a:buFont typeface="Wingdings" panose="020B0604020202020204" pitchFamily="34" charset="0"/>
              <a:buChar char="q"/>
            </a:pPr>
            <a:r>
              <a:rPr lang="en-US">
                <a:cs typeface="Calibri" panose="020F0502020204030204"/>
              </a:rPr>
              <a:t>Why to Notify or Justification </a:t>
            </a:r>
          </a:p>
        </p:txBody>
      </p:sp>
      <p:sp>
        <p:nvSpPr>
          <p:cNvPr id="13" name="TextBox 12">
            <a:extLst>
              <a:ext uri="{FF2B5EF4-FFF2-40B4-BE49-F238E27FC236}">
                <a16:creationId xmlns:a16="http://schemas.microsoft.com/office/drawing/2014/main" id="{68979A42-D41D-4628-BFDE-18A52A81EA7A}"/>
              </a:ext>
            </a:extLst>
          </p:cNvPr>
          <p:cNvSpPr txBox="1"/>
          <p:nvPr/>
        </p:nvSpPr>
        <p:spPr>
          <a:xfrm>
            <a:off x="1723053" y="5976248"/>
            <a:ext cx="8776994" cy="8002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i="1" dirty="0">
                <a:cs typeface="Calibri"/>
              </a:rPr>
              <a:t>*HAI outbreak notification and disclosure is not punitive </a:t>
            </a:r>
          </a:p>
          <a:p>
            <a:pPr algn="l"/>
            <a:endParaRPr lang="en-US" dirty="0">
              <a:cs typeface="Calibri"/>
            </a:endParaRPr>
          </a:p>
        </p:txBody>
      </p:sp>
    </p:spTree>
    <p:extLst>
      <p:ext uri="{BB962C8B-B14F-4D97-AF65-F5344CB8AC3E}">
        <p14:creationId xmlns:p14="http://schemas.microsoft.com/office/powerpoint/2010/main" val="19607321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3296D2"/>
                </a:solidFill>
              </a:rPr>
              <a:t>Where are we in the process</a:t>
            </a:r>
          </a:p>
        </p:txBody>
      </p:sp>
      <p:sp>
        <p:nvSpPr>
          <p:cNvPr id="3" name="Content Placeholder 2"/>
          <p:cNvSpPr>
            <a:spLocks noGrp="1"/>
          </p:cNvSpPr>
          <p:nvPr>
            <p:ph sz="half" idx="2"/>
          </p:nvPr>
        </p:nvSpPr>
        <p:spPr>
          <a:xfrm>
            <a:off x="839788" y="1542699"/>
            <a:ext cx="9697583" cy="5026396"/>
          </a:xfrm>
        </p:spPr>
        <p:txBody>
          <a:bodyPr vert="horz" lIns="91440" tIns="45720" rIns="91440" bIns="45720" rtlCol="0" anchor="t">
            <a:normAutofit/>
          </a:bodyPr>
          <a:lstStyle/>
          <a:p>
            <a:pPr marL="0" indent="0">
              <a:buNone/>
            </a:pPr>
            <a:r>
              <a:rPr lang="en-US" dirty="0">
                <a:cs typeface="Calibri"/>
              </a:rPr>
              <a:t>Framework for Immediate Notification close to complete</a:t>
            </a:r>
          </a:p>
          <a:p>
            <a:pPr marL="0" indent="0">
              <a:buNone/>
            </a:pPr>
            <a:endParaRPr lang="en-US" dirty="0">
              <a:cs typeface="Calibri"/>
            </a:endParaRPr>
          </a:p>
          <a:p>
            <a:pPr marL="0" indent="0">
              <a:buNone/>
            </a:pPr>
            <a:r>
              <a:rPr lang="en-US" dirty="0">
                <a:cs typeface="Calibri"/>
              </a:rPr>
              <a:t>Framework for Expanded Notification in process</a:t>
            </a:r>
          </a:p>
          <a:p>
            <a:pPr marL="0" indent="0">
              <a:buNone/>
            </a:pPr>
            <a:endParaRPr lang="en-US" dirty="0">
              <a:cs typeface="Calibri"/>
            </a:endParaRPr>
          </a:p>
          <a:p>
            <a:pPr marL="0" indent="0">
              <a:buNone/>
            </a:pPr>
            <a:r>
              <a:rPr lang="en-US" dirty="0">
                <a:cs typeface="Calibri"/>
              </a:rPr>
              <a:t>Framework for public disclosure-being developed</a:t>
            </a:r>
          </a:p>
          <a:p>
            <a:pPr marL="0" indent="0">
              <a:buNone/>
            </a:pPr>
            <a:endParaRPr lang="en-US" dirty="0">
              <a:cs typeface="Calibri"/>
            </a:endParaRPr>
          </a:p>
          <a:p>
            <a:pPr marL="0" indent="0">
              <a:buNone/>
            </a:pPr>
            <a:r>
              <a:rPr lang="en-US" dirty="0">
                <a:cs typeface="Calibri"/>
              </a:rPr>
              <a:t>Involving ethicists and journalists-in the near future </a:t>
            </a:r>
          </a:p>
          <a:p>
            <a:pPr marL="0" indent="0">
              <a:buNone/>
            </a:pPr>
            <a:endParaRPr lang="en-US" dirty="0">
              <a:cs typeface="Calibri"/>
            </a:endParaRPr>
          </a:p>
          <a:p>
            <a:pPr marL="0" indent="0">
              <a:buNone/>
            </a:pPr>
            <a:r>
              <a:rPr lang="en-US" b="1" dirty="0"/>
              <a:t>Obtaining your input today and in the coming weeks</a:t>
            </a:r>
            <a:endParaRPr lang="en-US" b="1" dirty="0">
              <a:cs typeface="Calibri"/>
            </a:endParaRPr>
          </a:p>
        </p:txBody>
      </p:sp>
      <p:pic>
        <p:nvPicPr>
          <p:cNvPr id="4" name="Picture 3">
            <a:extLst>
              <a:ext uri="{FF2B5EF4-FFF2-40B4-BE49-F238E27FC236}">
                <a16:creationId xmlns:a16="http://schemas.microsoft.com/office/drawing/2014/main" id="{34A8E0AC-6032-4FBF-BA74-D6038DDF0348}"/>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073000" y="5728996"/>
            <a:ext cx="957974" cy="957974"/>
          </a:xfrm>
          <a:prstGeom prst="rect">
            <a:avLst/>
          </a:prstGeom>
        </p:spPr>
      </p:pic>
    </p:spTree>
    <p:extLst>
      <p:ext uri="{BB962C8B-B14F-4D97-AF65-F5344CB8AC3E}">
        <p14:creationId xmlns:p14="http://schemas.microsoft.com/office/powerpoint/2010/main" val="31697810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DE622-6D30-4315-95CF-3D6AB6FA1835}"/>
              </a:ext>
            </a:extLst>
          </p:cNvPr>
          <p:cNvSpPr>
            <a:spLocks noGrp="1"/>
          </p:cNvSpPr>
          <p:nvPr>
            <p:ph type="title"/>
          </p:nvPr>
        </p:nvSpPr>
        <p:spPr>
          <a:xfrm>
            <a:off x="688571" y="121285"/>
            <a:ext cx="10515600" cy="1325563"/>
          </a:xfrm>
        </p:spPr>
        <p:txBody>
          <a:bodyPr/>
          <a:lstStyle/>
          <a:p>
            <a:r>
              <a:rPr lang="en-US" b="1">
                <a:solidFill>
                  <a:srgbClr val="3296D2"/>
                </a:solidFill>
              </a:rPr>
              <a:t>CORHA – Summary</a:t>
            </a:r>
          </a:p>
        </p:txBody>
      </p:sp>
      <p:sp>
        <p:nvSpPr>
          <p:cNvPr id="3" name="Content Placeholder 2">
            <a:extLst>
              <a:ext uri="{FF2B5EF4-FFF2-40B4-BE49-F238E27FC236}">
                <a16:creationId xmlns:a16="http://schemas.microsoft.com/office/drawing/2014/main" id="{4A92DB97-00A7-420D-B8B3-9B43E80BD9AB}"/>
              </a:ext>
            </a:extLst>
          </p:cNvPr>
          <p:cNvSpPr>
            <a:spLocks noGrp="1"/>
          </p:cNvSpPr>
          <p:nvPr>
            <p:ph idx="1"/>
          </p:nvPr>
        </p:nvSpPr>
        <p:spPr>
          <a:xfrm>
            <a:off x="560717" y="1229880"/>
            <a:ext cx="10515600" cy="5628120"/>
          </a:xfrm>
        </p:spPr>
        <p:txBody>
          <a:bodyPr vert="horz" lIns="91440" tIns="45720" rIns="91440" bIns="45720" rtlCol="0" anchor="t">
            <a:normAutofit/>
          </a:bodyPr>
          <a:lstStyle/>
          <a:p>
            <a:pPr marL="457200" lvl="1" indent="0">
              <a:buNone/>
            </a:pPr>
            <a:endParaRPr lang="en-US" sz="1050" dirty="0">
              <a:solidFill>
                <a:prstClr val="black"/>
              </a:solidFill>
            </a:endParaRPr>
          </a:p>
          <a:p>
            <a:pPr marL="257175" lvl="1">
              <a:spcAft>
                <a:spcPts val="1200"/>
              </a:spcAft>
            </a:pPr>
            <a:r>
              <a:rPr lang="en-US" sz="2800" dirty="0"/>
              <a:t>The Council is </a:t>
            </a:r>
            <a:r>
              <a:rPr lang="en-US" sz="2800" b="1" dirty="0"/>
              <a:t>evolving</a:t>
            </a:r>
            <a:r>
              <a:rPr lang="en-US" sz="2800" dirty="0"/>
              <a:t> and aims to provide a </a:t>
            </a:r>
            <a:r>
              <a:rPr lang="en-US" sz="2800" b="1" dirty="0"/>
              <a:t>practical forum </a:t>
            </a:r>
            <a:r>
              <a:rPr lang="en-US" sz="2800" dirty="0"/>
              <a:t>for the healthcare community, consumers, public health authorities, and professional associations to address the challenges of HAI/AR outbreak response</a:t>
            </a:r>
            <a:endParaRPr lang="en-US" sz="2800" dirty="0">
              <a:cs typeface="Calibri"/>
            </a:endParaRPr>
          </a:p>
          <a:p>
            <a:pPr marL="257175" lvl="1">
              <a:spcAft>
                <a:spcPts val="1200"/>
              </a:spcAft>
            </a:pPr>
            <a:r>
              <a:rPr lang="en-US" sz="2800" dirty="0"/>
              <a:t>Largely dependent on in-kind contributions (thanks)</a:t>
            </a:r>
            <a:endParaRPr lang="en-US" sz="2800" dirty="0">
              <a:cs typeface="Calibri"/>
            </a:endParaRPr>
          </a:p>
          <a:p>
            <a:pPr marL="257175" lvl="1">
              <a:spcAft>
                <a:spcPts val="1200"/>
              </a:spcAft>
            </a:pPr>
            <a:r>
              <a:rPr lang="en-US" sz="2800" dirty="0"/>
              <a:t>Engage with us:</a:t>
            </a:r>
            <a:endParaRPr lang="en-US" sz="2800" dirty="0">
              <a:cs typeface="Calibri"/>
            </a:endParaRPr>
          </a:p>
          <a:p>
            <a:pPr marL="714375" lvl="2">
              <a:spcAft>
                <a:spcPts val="1200"/>
              </a:spcAft>
            </a:pPr>
            <a:r>
              <a:rPr lang="en-US" sz="2800" dirty="0"/>
              <a:t>Website: </a:t>
            </a:r>
            <a:r>
              <a:rPr lang="en-US" sz="2800" dirty="0">
                <a:solidFill>
                  <a:srgbClr val="FF0000"/>
                </a:solidFill>
                <a:hlinkClick r:id="rId3"/>
              </a:rPr>
              <a:t>www.corha.org</a:t>
            </a:r>
            <a:r>
              <a:rPr lang="en-US" sz="2800" dirty="0">
                <a:solidFill>
                  <a:srgbClr val="FF0000"/>
                </a:solidFill>
              </a:rPr>
              <a:t> </a:t>
            </a:r>
            <a:endParaRPr lang="en-US" sz="2800" dirty="0">
              <a:solidFill>
                <a:srgbClr val="FF0000"/>
              </a:solidFill>
              <a:cs typeface="Calibri"/>
            </a:endParaRPr>
          </a:p>
          <a:p>
            <a:pPr marL="714375" lvl="2">
              <a:spcAft>
                <a:spcPts val="1200"/>
              </a:spcAft>
            </a:pPr>
            <a:r>
              <a:rPr lang="en-US" sz="2800" dirty="0"/>
              <a:t>SHEA and other CORHA Member Organizations can provide path to workgroup participation</a:t>
            </a:r>
            <a:endParaRPr lang="en-US" sz="300" dirty="0">
              <a:solidFill>
                <a:prstClr val="black"/>
              </a:solidFill>
            </a:endParaRPr>
          </a:p>
          <a:p>
            <a:pPr marL="257175" lvl="1"/>
            <a:endParaRPr lang="en-US" sz="300" dirty="0">
              <a:solidFill>
                <a:prstClr val="black"/>
              </a:solidFill>
            </a:endParaRPr>
          </a:p>
          <a:p>
            <a:pPr marL="257175" lvl="1"/>
            <a:endParaRPr lang="en-US" sz="300" dirty="0">
              <a:solidFill>
                <a:prstClr val="black"/>
              </a:solidFill>
            </a:endParaRPr>
          </a:p>
          <a:p>
            <a:endParaRPr lang="en-US" dirty="0"/>
          </a:p>
        </p:txBody>
      </p:sp>
      <p:pic>
        <p:nvPicPr>
          <p:cNvPr id="4" name="Picture 3">
            <a:extLst>
              <a:ext uri="{FF2B5EF4-FFF2-40B4-BE49-F238E27FC236}">
                <a16:creationId xmlns:a16="http://schemas.microsoft.com/office/drawing/2014/main" id="{5028EDC6-331B-42B6-AA0F-D0E0DDAF8D85}"/>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1076317" y="5747324"/>
            <a:ext cx="1083810" cy="1083810"/>
          </a:xfrm>
          <a:prstGeom prst="rect">
            <a:avLst/>
          </a:prstGeom>
        </p:spPr>
      </p:pic>
    </p:spTree>
    <p:extLst>
      <p:ext uri="{BB962C8B-B14F-4D97-AF65-F5344CB8AC3E}">
        <p14:creationId xmlns:p14="http://schemas.microsoft.com/office/powerpoint/2010/main" val="37969101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Freeform 5">
            <a:extLst>
              <a:ext uri="{FF2B5EF4-FFF2-40B4-BE49-F238E27FC236}">
                <a16:creationId xmlns:a16="http://schemas.microsoft.com/office/drawing/2014/main" id="{00372701-83B9-478A-9B29-7A50C8310B9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48626"/>
            <a:ext cx="6738450" cy="1409374"/>
          </a:xfrm>
          <a:custGeom>
            <a:avLst/>
            <a:gdLst>
              <a:gd name="connsiteX0" fmla="*/ 0 w 6738450"/>
              <a:gd name="connsiteY0" fmla="*/ 0 h 1409374"/>
              <a:gd name="connsiteX1" fmla="*/ 6738450 w 6738450"/>
              <a:gd name="connsiteY1" fmla="*/ 0 h 1409374"/>
              <a:gd name="connsiteX2" fmla="*/ 6085725 w 6738450"/>
              <a:gd name="connsiteY2" fmla="*/ 1409374 h 1409374"/>
              <a:gd name="connsiteX3" fmla="*/ 1524000 w 6738450"/>
              <a:gd name="connsiteY3" fmla="*/ 1409374 h 1409374"/>
              <a:gd name="connsiteX4" fmla="*/ 1200418 w 6738450"/>
              <a:gd name="connsiteY4" fmla="*/ 1409374 h 1409374"/>
              <a:gd name="connsiteX5" fmla="*/ 0 w 6738450"/>
              <a:gd name="connsiteY5" fmla="*/ 1409374 h 1409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38450" h="1409374">
                <a:moveTo>
                  <a:pt x="0" y="0"/>
                </a:moveTo>
                <a:lnTo>
                  <a:pt x="6738450" y="0"/>
                </a:lnTo>
                <a:lnTo>
                  <a:pt x="6085725" y="1409374"/>
                </a:lnTo>
                <a:lnTo>
                  <a:pt x="1524000" y="1409374"/>
                </a:lnTo>
                <a:lnTo>
                  <a:pt x="1200418" y="1409374"/>
                </a:lnTo>
                <a:lnTo>
                  <a:pt x="0" y="1409374"/>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6">
            <a:extLst>
              <a:ext uri="{FF2B5EF4-FFF2-40B4-BE49-F238E27FC236}">
                <a16:creationId xmlns:a16="http://schemas.microsoft.com/office/drawing/2014/main" id="{9EDA5044-3268-4753-AEE8-20199924E26D}"/>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66810" y="5448626"/>
            <a:ext cx="5925190" cy="1409374"/>
          </a:xfrm>
          <a:custGeom>
            <a:avLst/>
            <a:gdLst>
              <a:gd name="connsiteX0" fmla="*/ 652725 w 5925190"/>
              <a:gd name="connsiteY0" fmla="*/ 0 h 1409374"/>
              <a:gd name="connsiteX1" fmla="*/ 5925190 w 5925190"/>
              <a:gd name="connsiteY1" fmla="*/ 0 h 1409374"/>
              <a:gd name="connsiteX2" fmla="*/ 5925190 w 5925190"/>
              <a:gd name="connsiteY2" fmla="*/ 1409374 h 1409374"/>
              <a:gd name="connsiteX3" fmla="*/ 0 w 5925190"/>
              <a:gd name="connsiteY3" fmla="*/ 1409374 h 1409374"/>
            </a:gdLst>
            <a:ahLst/>
            <a:cxnLst>
              <a:cxn ang="0">
                <a:pos x="connsiteX0" y="connsiteY0"/>
              </a:cxn>
              <a:cxn ang="0">
                <a:pos x="connsiteX1" y="connsiteY1"/>
              </a:cxn>
              <a:cxn ang="0">
                <a:pos x="connsiteX2" y="connsiteY2"/>
              </a:cxn>
              <a:cxn ang="0">
                <a:pos x="connsiteX3" y="connsiteY3"/>
              </a:cxn>
            </a:cxnLst>
            <a:rect l="l" t="t" r="r" b="b"/>
            <a:pathLst>
              <a:path w="5925190" h="1409374">
                <a:moveTo>
                  <a:pt x="652725" y="0"/>
                </a:moveTo>
                <a:lnTo>
                  <a:pt x="5925190" y="0"/>
                </a:lnTo>
                <a:lnTo>
                  <a:pt x="5925190" y="1409374"/>
                </a:lnTo>
                <a:lnTo>
                  <a:pt x="0" y="1409374"/>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7">
            <a:extLst>
              <a:ext uri="{FF2B5EF4-FFF2-40B4-BE49-F238E27FC236}">
                <a16:creationId xmlns:a16="http://schemas.microsoft.com/office/drawing/2014/main" id="{111A83C6-3159-48A2-95E0-D9A872D3EF4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920618" cy="2896258"/>
          </a:xfrm>
          <a:custGeom>
            <a:avLst/>
            <a:gdLst>
              <a:gd name="connsiteX0" fmla="*/ 0 w 5920618"/>
              <a:gd name="connsiteY0" fmla="*/ 0 h 2896258"/>
              <a:gd name="connsiteX1" fmla="*/ 3191370 w 5920618"/>
              <a:gd name="connsiteY1" fmla="*/ 0 h 2896258"/>
              <a:gd name="connsiteX2" fmla="*/ 3346315 w 5920618"/>
              <a:gd name="connsiteY2" fmla="*/ 0 h 2896258"/>
              <a:gd name="connsiteX3" fmla="*/ 5920618 w 5920618"/>
              <a:gd name="connsiteY3" fmla="*/ 0 h 2896258"/>
              <a:gd name="connsiteX4" fmla="*/ 4583705 w 5920618"/>
              <a:gd name="connsiteY4" fmla="*/ 2896258 h 2896258"/>
              <a:gd name="connsiteX5" fmla="*/ 3346315 w 5920618"/>
              <a:gd name="connsiteY5" fmla="*/ 2896258 h 2896258"/>
              <a:gd name="connsiteX6" fmla="*/ 1854457 w 5920618"/>
              <a:gd name="connsiteY6" fmla="*/ 2896258 h 2896258"/>
              <a:gd name="connsiteX7" fmla="*/ 0 w 5920618"/>
              <a:gd name="connsiteY7" fmla="*/ 2896258 h 2896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20618" h="2896258">
                <a:moveTo>
                  <a:pt x="0" y="0"/>
                </a:moveTo>
                <a:lnTo>
                  <a:pt x="3191370" y="0"/>
                </a:lnTo>
                <a:lnTo>
                  <a:pt x="3346315" y="0"/>
                </a:lnTo>
                <a:lnTo>
                  <a:pt x="5920618" y="0"/>
                </a:lnTo>
                <a:lnTo>
                  <a:pt x="4583705" y="2896258"/>
                </a:lnTo>
                <a:lnTo>
                  <a:pt x="3346315" y="2896258"/>
                </a:lnTo>
                <a:lnTo>
                  <a:pt x="1854457" y="2896258"/>
                </a:lnTo>
                <a:lnTo>
                  <a:pt x="0" y="2896258"/>
                </a:lnTo>
                <a:close/>
              </a:path>
            </a:pathLst>
          </a:custGeom>
          <a:solidFill>
            <a:srgbClr val="3656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A165CA8F-7CE9-4AD2-A231-CEE18E9BB5A0}"/>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6266810" y="504908"/>
            <a:ext cx="4188823" cy="4188823"/>
          </a:xfrm>
          <a:prstGeom prst="rect">
            <a:avLst/>
          </a:prstGeom>
        </p:spPr>
      </p:pic>
      <p:sp>
        <p:nvSpPr>
          <p:cNvPr id="2" name="Title 1">
            <a:extLst>
              <a:ext uri="{FF2B5EF4-FFF2-40B4-BE49-F238E27FC236}">
                <a16:creationId xmlns:a16="http://schemas.microsoft.com/office/drawing/2014/main" id="{A0CF0691-647D-4ECA-BD5D-3954C423659D}"/>
              </a:ext>
            </a:extLst>
          </p:cNvPr>
          <p:cNvSpPr txBox="1">
            <a:spLocks/>
          </p:cNvSpPr>
          <p:nvPr/>
        </p:nvSpPr>
        <p:spPr>
          <a:xfrm>
            <a:off x="599435" y="3217991"/>
            <a:ext cx="5667375" cy="19089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b="1"/>
              <a:t>Thank You</a:t>
            </a:r>
            <a:endParaRPr lang="en-US" kern="1200">
              <a:solidFill>
                <a:schemeClr val="tx1"/>
              </a:solidFill>
              <a:latin typeface="+mj-lt"/>
              <a:ea typeface="+mj-ea"/>
              <a:cs typeface="+mj-cs"/>
            </a:endParaRPr>
          </a:p>
        </p:txBody>
      </p:sp>
      <p:sp>
        <p:nvSpPr>
          <p:cNvPr id="7" name="Rectangle 10"/>
          <p:cNvSpPr>
            <a:spLocks noChangeArrowheads="1"/>
          </p:cNvSpPr>
          <p:nvPr/>
        </p:nvSpPr>
        <p:spPr bwMode="auto">
          <a:xfrm>
            <a:off x="261442" y="5937869"/>
            <a:ext cx="5743927" cy="430887"/>
          </a:xfrm>
          <a:prstGeom prst="rect">
            <a:avLst/>
          </a:prstGeom>
          <a:noFill/>
          <a:ln w="9525">
            <a:noFill/>
            <a:miter lim="800000"/>
            <a:headEnd/>
            <a:tailEnd/>
          </a:ln>
        </p:spPr>
        <p:txBody>
          <a:bodyPr wrap="square">
            <a:spAutoFit/>
          </a:bodyPr>
          <a:lstStyle/>
          <a:p>
            <a:r>
              <a:rPr lang="en-US" sz="1100">
                <a:solidFill>
                  <a:schemeClr val="tx2"/>
                </a:solidFill>
                <a:latin typeface="Myriad Web Pro" charset="0"/>
              </a:rPr>
              <a:t>The findings and conclusions in this report are those of the authors and do not necessarily represent the official position of the Centers for Disease Control and Prevention.</a:t>
            </a:r>
          </a:p>
        </p:txBody>
      </p:sp>
    </p:spTree>
    <p:extLst>
      <p:ext uri="{BB962C8B-B14F-4D97-AF65-F5344CB8AC3E}">
        <p14:creationId xmlns:p14="http://schemas.microsoft.com/office/powerpoint/2010/main" val="42933778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3296D2"/>
                </a:solidFill>
              </a:rPr>
              <a:t>Disclosure of Commercial Entities</a:t>
            </a:r>
            <a:endParaRPr lang="en-US" dirty="0"/>
          </a:p>
        </p:txBody>
      </p:sp>
      <p:sp>
        <p:nvSpPr>
          <p:cNvPr id="3" name="Content Placeholder 2"/>
          <p:cNvSpPr>
            <a:spLocks noGrp="1"/>
          </p:cNvSpPr>
          <p:nvPr>
            <p:ph idx="1"/>
          </p:nvPr>
        </p:nvSpPr>
        <p:spPr>
          <a:xfrm>
            <a:off x="838200" y="1589898"/>
            <a:ext cx="9313506" cy="4351338"/>
          </a:xfrm>
        </p:spPr>
        <p:txBody>
          <a:bodyPr vert="horz" lIns="91440" tIns="45720" rIns="91440" bIns="45720" rtlCol="0" anchor="t">
            <a:normAutofit fontScale="70000" lnSpcReduction="20000"/>
          </a:bodyPr>
          <a:lstStyle/>
          <a:p>
            <a:pPr>
              <a:lnSpc>
                <a:spcPct val="120000"/>
              </a:lnSpc>
              <a:buNone/>
            </a:pPr>
            <a:r>
              <a:rPr lang="en-US" sz="3600" dirty="0">
                <a:cs typeface="Calibri"/>
              </a:rPr>
              <a:t>“CDC has a long-standing practice of regularly disclosing names</a:t>
            </a:r>
            <a:br>
              <a:rPr lang="en-US" sz="3600" dirty="0">
                <a:cs typeface="Calibri"/>
              </a:rPr>
            </a:br>
            <a:r>
              <a:rPr lang="en-US" sz="3600" dirty="0">
                <a:cs typeface="Calibri"/>
              </a:rPr>
              <a:t> of commercial entities implicated in infectious disease outbreaks</a:t>
            </a:r>
            <a:br>
              <a:rPr lang="en-US" sz="3600" dirty="0">
                <a:cs typeface="Calibri"/>
              </a:rPr>
            </a:br>
            <a:r>
              <a:rPr lang="en-US" sz="3600" dirty="0">
                <a:cs typeface="Calibri"/>
              </a:rPr>
              <a:t> in order to protect public health.  These disclosures have helped</a:t>
            </a:r>
            <a:br>
              <a:rPr lang="en-US" sz="3600" dirty="0">
                <a:cs typeface="Calibri"/>
              </a:rPr>
            </a:br>
            <a:r>
              <a:rPr lang="en-US" sz="3600" dirty="0">
                <a:cs typeface="Calibri"/>
              </a:rPr>
              <a:t> the public reduce their health risks and have helped commercial</a:t>
            </a:r>
            <a:br>
              <a:rPr lang="en-US" sz="3600" dirty="0">
                <a:cs typeface="Calibri"/>
              </a:rPr>
            </a:br>
            <a:r>
              <a:rPr lang="en-US" sz="3600" dirty="0">
                <a:cs typeface="Calibri"/>
              </a:rPr>
              <a:t> entities improve the safety of their practices and products.  As </a:t>
            </a:r>
            <a:br>
              <a:rPr lang="en-US" sz="3600" dirty="0">
                <a:cs typeface="Calibri"/>
              </a:rPr>
            </a:br>
            <a:r>
              <a:rPr lang="en-US" sz="3600" dirty="0">
                <a:cs typeface="Calibri"/>
              </a:rPr>
              <a:t> each situation is unique, it is important that CDC programs </a:t>
            </a:r>
            <a:br>
              <a:rPr lang="en-US" sz="3600" dirty="0">
                <a:cs typeface="Calibri"/>
              </a:rPr>
            </a:br>
            <a:r>
              <a:rPr lang="en-US" sz="3600" dirty="0">
                <a:cs typeface="Calibri"/>
              </a:rPr>
              <a:t> evaluate whether to identify an implicated entity on a case-by- </a:t>
            </a:r>
            <a:br>
              <a:rPr lang="en-US" sz="3600" dirty="0">
                <a:cs typeface="Calibri"/>
              </a:rPr>
            </a:br>
            <a:r>
              <a:rPr lang="en-US" sz="3600" dirty="0">
                <a:cs typeface="Calibri"/>
              </a:rPr>
              <a:t> case basis working in partnership with affected states and other </a:t>
            </a:r>
            <a:br>
              <a:rPr lang="en-US" sz="3600" dirty="0">
                <a:cs typeface="Calibri"/>
              </a:rPr>
            </a:br>
            <a:r>
              <a:rPr lang="en-US" sz="3600" dirty="0">
                <a:cs typeface="Calibri"/>
              </a:rPr>
              <a:t> partners.” </a:t>
            </a:r>
            <a:endParaRPr lang="en-US" dirty="0"/>
          </a:p>
          <a:p>
            <a:pPr>
              <a:buNone/>
            </a:pPr>
            <a:endParaRPr lang="en-US" sz="3600" dirty="0">
              <a:cs typeface="Calibri"/>
            </a:endParaRPr>
          </a:p>
          <a:p>
            <a:pPr>
              <a:buNone/>
            </a:pPr>
            <a:endParaRPr lang="en-US" sz="3600" dirty="0">
              <a:cs typeface="Calibri"/>
            </a:endParaRPr>
          </a:p>
          <a:p>
            <a:pPr>
              <a:buNone/>
            </a:pPr>
            <a:endParaRPr lang="en-US" sz="3600" dirty="0">
              <a:cs typeface="Calibri"/>
            </a:endParaRPr>
          </a:p>
          <a:p>
            <a:pPr>
              <a:buNone/>
            </a:pPr>
            <a:endParaRPr lang="en-US" sz="3600" dirty="0">
              <a:cs typeface="Calibri"/>
            </a:endParaRPr>
          </a:p>
          <a:p>
            <a:pPr marL="0" indent="0">
              <a:buNone/>
            </a:pPr>
            <a:endParaRPr lang="en-US" sz="3600" dirty="0">
              <a:cs typeface="Calibri"/>
            </a:endParaRPr>
          </a:p>
          <a:p>
            <a:pPr>
              <a:buNone/>
            </a:pPr>
            <a:endParaRPr lang="en-US" sz="3600" dirty="0">
              <a:cs typeface="Calibri"/>
            </a:endParaRPr>
          </a:p>
          <a:p>
            <a:pPr>
              <a:buNone/>
            </a:pPr>
            <a:endParaRPr lang="en-US" sz="3600" dirty="0">
              <a:cs typeface="Calibri"/>
            </a:endParaRPr>
          </a:p>
          <a:p>
            <a:pPr>
              <a:buNone/>
            </a:pPr>
            <a:endParaRPr lang="en-US" sz="3600" dirty="0">
              <a:cs typeface="Calibri"/>
            </a:endParaRPr>
          </a:p>
          <a:p>
            <a:pPr marL="0" indent="0">
              <a:buNone/>
            </a:pPr>
            <a:endParaRPr lang="en-US" sz="3600" dirty="0">
              <a:cs typeface="Calibri"/>
            </a:endParaRPr>
          </a:p>
          <a:p>
            <a:pPr>
              <a:buNone/>
            </a:pPr>
            <a:endParaRPr lang="en-US" sz="3600" dirty="0">
              <a:cs typeface="Calibri"/>
            </a:endParaRPr>
          </a:p>
          <a:p>
            <a:pPr>
              <a:buNone/>
            </a:pPr>
            <a:endParaRPr lang="en-US" sz="3600" dirty="0">
              <a:cs typeface="Calibri"/>
            </a:endParaRPr>
          </a:p>
          <a:p>
            <a:pPr>
              <a:buNone/>
            </a:pPr>
            <a:endParaRPr lang="en-US" sz="3600" dirty="0">
              <a:cs typeface="Calibri"/>
            </a:endParaRPr>
          </a:p>
          <a:p>
            <a:pPr>
              <a:buNone/>
            </a:pPr>
            <a:endParaRPr lang="en-US" sz="3600" dirty="0">
              <a:cs typeface="Calibri"/>
            </a:endParaRPr>
          </a:p>
          <a:p>
            <a:pPr>
              <a:buNone/>
            </a:pPr>
            <a:endParaRPr lang="en-US" sz="3600" dirty="0">
              <a:cs typeface="Calibri"/>
            </a:endParaRPr>
          </a:p>
          <a:p>
            <a:pPr marL="0" indent="0">
              <a:buNone/>
            </a:pPr>
            <a:endParaRPr lang="en-US" sz="3600" dirty="0">
              <a:solidFill>
                <a:srgbClr val="C00000"/>
              </a:solidFill>
              <a:cs typeface="Calibri"/>
            </a:endParaRPr>
          </a:p>
        </p:txBody>
      </p:sp>
      <p:pic>
        <p:nvPicPr>
          <p:cNvPr id="4" name="Picture 3">
            <a:extLst>
              <a:ext uri="{FF2B5EF4-FFF2-40B4-BE49-F238E27FC236}">
                <a16:creationId xmlns:a16="http://schemas.microsoft.com/office/drawing/2014/main" id="{34A8E0AC-6032-4FBF-BA74-D6038DDF034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0806144" y="5462140"/>
            <a:ext cx="1224830" cy="1224830"/>
          </a:xfrm>
          <a:prstGeom prst="rect">
            <a:avLst/>
          </a:prstGeom>
        </p:spPr>
      </p:pic>
      <p:pic>
        <p:nvPicPr>
          <p:cNvPr id="5" name="Picture 5" descr="A close up of a logo&#10;&#10;Description generated with high confidence">
            <a:extLst>
              <a:ext uri="{FF2B5EF4-FFF2-40B4-BE49-F238E27FC236}">
                <a16:creationId xmlns:a16="http://schemas.microsoft.com/office/drawing/2014/main" id="{53147140-11DB-499D-98B4-2ADDD0056132}"/>
              </a:ext>
            </a:extLst>
          </p:cNvPr>
          <p:cNvPicPr>
            <a:picLocks noChangeAspect="1"/>
          </p:cNvPicPr>
          <p:nvPr/>
        </p:nvPicPr>
        <p:blipFill>
          <a:blip r:embed="rId4"/>
          <a:stretch>
            <a:fillRect/>
          </a:stretch>
        </p:blipFill>
        <p:spPr>
          <a:xfrm>
            <a:off x="4954099" y="5180466"/>
            <a:ext cx="4889126" cy="464912"/>
          </a:xfrm>
          <a:prstGeom prst="rect">
            <a:avLst/>
          </a:prstGeom>
        </p:spPr>
      </p:pic>
    </p:spTree>
    <p:extLst>
      <p:ext uri="{BB962C8B-B14F-4D97-AF65-F5344CB8AC3E}">
        <p14:creationId xmlns:p14="http://schemas.microsoft.com/office/powerpoint/2010/main" val="23634115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DE622-6D30-4315-95CF-3D6AB6FA1835}"/>
              </a:ext>
            </a:extLst>
          </p:cNvPr>
          <p:cNvSpPr>
            <a:spLocks noGrp="1"/>
          </p:cNvSpPr>
          <p:nvPr>
            <p:ph type="title"/>
          </p:nvPr>
        </p:nvSpPr>
        <p:spPr>
          <a:xfrm>
            <a:off x="688571" y="121285"/>
            <a:ext cx="10515600" cy="1325563"/>
          </a:xfrm>
        </p:spPr>
        <p:txBody>
          <a:bodyPr/>
          <a:lstStyle/>
          <a:p>
            <a:r>
              <a:rPr lang="en-US" b="1" dirty="0">
                <a:solidFill>
                  <a:srgbClr val="3296D2"/>
                </a:solidFill>
              </a:rPr>
              <a:t>CORHA Product Offerings</a:t>
            </a:r>
          </a:p>
        </p:txBody>
      </p:sp>
      <p:sp>
        <p:nvSpPr>
          <p:cNvPr id="3" name="Content Placeholder 2">
            <a:extLst>
              <a:ext uri="{FF2B5EF4-FFF2-40B4-BE49-F238E27FC236}">
                <a16:creationId xmlns:a16="http://schemas.microsoft.com/office/drawing/2014/main" id="{4A92DB97-00A7-420D-B8B3-9B43E80BD9AB}"/>
              </a:ext>
            </a:extLst>
          </p:cNvPr>
          <p:cNvSpPr>
            <a:spLocks noGrp="1"/>
          </p:cNvSpPr>
          <p:nvPr>
            <p:ph idx="1"/>
          </p:nvPr>
        </p:nvSpPr>
        <p:spPr>
          <a:xfrm>
            <a:off x="560717" y="1064135"/>
            <a:ext cx="10515600" cy="5628120"/>
          </a:xfrm>
        </p:spPr>
        <p:txBody>
          <a:bodyPr>
            <a:normAutofit/>
          </a:bodyPr>
          <a:lstStyle/>
          <a:p>
            <a:pPr marL="457200" lvl="1" indent="0">
              <a:buNone/>
            </a:pPr>
            <a:endParaRPr lang="en-US" sz="1050" dirty="0">
              <a:solidFill>
                <a:prstClr val="black"/>
              </a:solidFill>
            </a:endParaRPr>
          </a:p>
          <a:p>
            <a:pPr marL="257175" lvl="1">
              <a:spcAft>
                <a:spcPts val="1200"/>
              </a:spcAft>
            </a:pPr>
            <a:r>
              <a:rPr lang="en-US" sz="2800" b="1" dirty="0">
                <a:solidFill>
                  <a:prstClr val="black"/>
                </a:solidFill>
              </a:rPr>
              <a:t>Suite of condition- or event-specific reference tools</a:t>
            </a:r>
          </a:p>
          <a:p>
            <a:pPr lvl="1">
              <a:spcAft>
                <a:spcPts val="1200"/>
              </a:spcAft>
            </a:pPr>
            <a:r>
              <a:rPr lang="en-US" sz="2800" dirty="0">
                <a:solidFill>
                  <a:prstClr val="black"/>
                </a:solidFill>
              </a:rPr>
              <a:t> Threshold for reporting and investigation</a:t>
            </a:r>
          </a:p>
          <a:p>
            <a:pPr lvl="1">
              <a:spcAft>
                <a:spcPts val="1200"/>
              </a:spcAft>
            </a:pPr>
            <a:r>
              <a:rPr lang="en-US" sz="2800" dirty="0">
                <a:solidFill>
                  <a:prstClr val="black"/>
                </a:solidFill>
              </a:rPr>
              <a:t> Suggestions on how to improve reporting</a:t>
            </a:r>
          </a:p>
          <a:p>
            <a:pPr lvl="1">
              <a:spcAft>
                <a:spcPts val="1200"/>
              </a:spcAft>
            </a:pPr>
            <a:r>
              <a:rPr lang="en-US" sz="2800" dirty="0">
                <a:solidFill>
                  <a:prstClr val="black"/>
                </a:solidFill>
              </a:rPr>
              <a:t> Suggestions on how to improve the use of existing surveillance data for detection</a:t>
            </a:r>
          </a:p>
          <a:p>
            <a:pPr lvl="1">
              <a:spcAft>
                <a:spcPts val="1200"/>
              </a:spcAft>
            </a:pPr>
            <a:r>
              <a:rPr lang="en-US" sz="2800" dirty="0">
                <a:solidFill>
                  <a:prstClr val="black"/>
                </a:solidFill>
              </a:rPr>
              <a:t> Tools for investigation</a:t>
            </a:r>
          </a:p>
          <a:p>
            <a:pPr lvl="1">
              <a:spcAft>
                <a:spcPts val="1200"/>
              </a:spcAft>
            </a:pPr>
            <a:r>
              <a:rPr lang="en-US" sz="2800" dirty="0">
                <a:solidFill>
                  <a:prstClr val="black"/>
                </a:solidFill>
              </a:rPr>
              <a:t> Suggestions for standardized control measures</a:t>
            </a:r>
          </a:p>
          <a:p>
            <a:pPr>
              <a:spcAft>
                <a:spcPts val="1200"/>
              </a:spcAft>
            </a:pPr>
            <a:r>
              <a:rPr lang="en-US" b="1" dirty="0">
                <a:solidFill>
                  <a:srgbClr val="FF0000"/>
                </a:solidFill>
              </a:rPr>
              <a:t>Completed prototype for Scabies</a:t>
            </a:r>
          </a:p>
          <a:p>
            <a:pPr>
              <a:spcAft>
                <a:spcPts val="1200"/>
              </a:spcAft>
            </a:pPr>
            <a:r>
              <a:rPr lang="en-US" b="1" dirty="0">
                <a:solidFill>
                  <a:srgbClr val="FF0000"/>
                </a:solidFill>
              </a:rPr>
              <a:t>Other examples in pipeline include </a:t>
            </a:r>
            <a:r>
              <a:rPr lang="en-US" b="1" i="1" dirty="0">
                <a:solidFill>
                  <a:srgbClr val="FF0000"/>
                </a:solidFill>
              </a:rPr>
              <a:t>C. auris</a:t>
            </a:r>
            <a:r>
              <a:rPr lang="en-US" b="1" dirty="0">
                <a:solidFill>
                  <a:srgbClr val="FF0000"/>
                </a:solidFill>
              </a:rPr>
              <a:t>, CRE, CDI, NTM</a:t>
            </a:r>
          </a:p>
          <a:p>
            <a:pPr marL="257175" lvl="1"/>
            <a:endParaRPr lang="en-US" sz="300" dirty="0">
              <a:solidFill>
                <a:prstClr val="black"/>
              </a:solidFill>
            </a:endParaRPr>
          </a:p>
          <a:p>
            <a:pPr marL="257175" lvl="1"/>
            <a:endParaRPr lang="en-US" sz="300" dirty="0">
              <a:solidFill>
                <a:prstClr val="black"/>
              </a:solidFill>
            </a:endParaRPr>
          </a:p>
          <a:p>
            <a:endParaRPr lang="en-US" dirty="0"/>
          </a:p>
        </p:txBody>
      </p:sp>
      <p:pic>
        <p:nvPicPr>
          <p:cNvPr id="4" name="Picture 3">
            <a:extLst>
              <a:ext uri="{FF2B5EF4-FFF2-40B4-BE49-F238E27FC236}">
                <a16:creationId xmlns:a16="http://schemas.microsoft.com/office/drawing/2014/main" id="{5028EDC6-331B-42B6-AA0F-D0E0DDAF8D8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076317" y="5747324"/>
            <a:ext cx="1083810" cy="1083810"/>
          </a:xfrm>
          <a:prstGeom prst="rect">
            <a:avLst/>
          </a:prstGeom>
        </p:spPr>
      </p:pic>
    </p:spTree>
    <p:extLst>
      <p:ext uri="{BB962C8B-B14F-4D97-AF65-F5344CB8AC3E}">
        <p14:creationId xmlns:p14="http://schemas.microsoft.com/office/powerpoint/2010/main" val="2095668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Effect transition="in" filter="fade">
                                      <p:cBhvr>
                                        <p:cTn id="7" dur="500"/>
                                        <p:tgtEl>
                                          <p:spTgt spid="3">
                                            <p:txEl>
                                              <p:pRg st="7" end="7"/>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8" end="8"/>
                                            </p:txEl>
                                          </p:spTgt>
                                        </p:tgtEl>
                                        <p:attrNameLst>
                                          <p:attrName>style.visibility</p:attrName>
                                        </p:attrNameLst>
                                      </p:cBhvr>
                                      <p:to>
                                        <p:strVal val="visible"/>
                                      </p:to>
                                    </p:set>
                                    <p:animEffect transition="in" filter="fade">
                                      <p:cBhvr>
                                        <p:cTn id="10"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2836</TotalTime>
  <Words>1829</Words>
  <Application>Microsoft Office PowerPoint</Application>
  <PresentationFormat>Widescreen</PresentationFormat>
  <Paragraphs>473</Paragraphs>
  <Slides>41</Slides>
  <Notes>12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41</vt:i4>
      </vt:variant>
    </vt:vector>
  </HeadingPairs>
  <TitlesOfParts>
    <vt:vector size="50" baseType="lpstr">
      <vt:lpstr>Arial</vt:lpstr>
      <vt:lpstr>Calibri</vt:lpstr>
      <vt:lpstr>Calibri Light</vt:lpstr>
      <vt:lpstr>Courier New</vt:lpstr>
      <vt:lpstr>Myriad Web Pro</vt:lpstr>
      <vt:lpstr>Segoe UI</vt:lpstr>
      <vt:lpstr>Times New Roman</vt:lpstr>
      <vt:lpstr>Wingdings</vt:lpstr>
      <vt:lpstr>Office Theme</vt:lpstr>
      <vt:lpstr>PowerPoint Presentation</vt:lpstr>
      <vt:lpstr>Why Discuss This Now?</vt:lpstr>
      <vt:lpstr>Background</vt:lpstr>
      <vt:lpstr>Existing Platform – Bloodborne Pathogen Risks</vt:lpstr>
      <vt:lpstr>PowerPoint Presentation</vt:lpstr>
      <vt:lpstr>Example – Serious Infection Control Breach Reporting Requirement</vt:lpstr>
      <vt:lpstr>PowerPoint Presentation</vt:lpstr>
      <vt:lpstr>PowerPoint Presentation</vt:lpstr>
      <vt:lpstr>Increasing Demand for Transparency in Healthcare</vt:lpstr>
      <vt:lpstr>Examples of Public Disclosure Policy- Adverse Events</vt:lpstr>
      <vt:lpstr>International Examples -- Australia</vt:lpstr>
      <vt:lpstr>Levels of Notification and Disclosure</vt:lpstr>
      <vt:lpstr>Notification and Disclosure are Influenced by Different Perspectives and Principles</vt:lpstr>
      <vt:lpstr>   Two Questions</vt:lpstr>
      <vt:lpstr>Ethical Principles</vt:lpstr>
      <vt:lpstr>Utility of Notifying/Disclosing </vt:lpstr>
      <vt:lpstr>Disclosure as Warning to Other Facilities</vt:lpstr>
      <vt:lpstr>Utility of Not Disclosing (Publicly)</vt:lpstr>
      <vt:lpstr>Autonomy and Respect</vt:lpstr>
      <vt:lpstr>Autonomy: Bioethicists' Perspective</vt:lpstr>
      <vt:lpstr> Beneficence</vt:lpstr>
      <vt:lpstr>PowerPoint Presentation</vt:lpstr>
      <vt:lpstr>Justice as an Ethical Principle Related to Disclosure</vt:lpstr>
      <vt:lpstr>Council for Outbreak Response:  Healthcare-Associated Infections and Antimicrobial Resistance  (CORHA) Background and Overview </vt:lpstr>
      <vt:lpstr>PowerPoint Presentation</vt:lpstr>
      <vt:lpstr>PowerPoint Presentation</vt:lpstr>
      <vt:lpstr>CORHA Product Offerings</vt:lpstr>
      <vt:lpstr>CORHA Workgroup Framework</vt:lpstr>
      <vt:lpstr>CORHA Policy Workgroup </vt:lpstr>
      <vt:lpstr>CORHA Policy Workgroup </vt:lpstr>
      <vt:lpstr>The Process</vt:lpstr>
      <vt:lpstr>ASTHO-led Evaluation of State HAI/AR Outbreak Reporting Policies and Practices</vt:lpstr>
      <vt:lpstr>Legal Scan of HAI Outbreak Reporting Laws</vt:lpstr>
      <vt:lpstr>Guiding Principles for HAI Outbreak Notification and Disclosure-COHRA Policy Workgroup</vt:lpstr>
      <vt:lpstr>Other Considerations in Developing Guidance</vt:lpstr>
      <vt:lpstr>Guiding Principles: Immediate and Expanded Notification, and Public Disclosure of HAI Outbreaks</vt:lpstr>
      <vt:lpstr>Where are we in the process</vt:lpstr>
      <vt:lpstr>CORHA – Summary</vt:lpstr>
      <vt:lpstr>PowerPoint Presentation</vt:lpstr>
      <vt:lpstr>Disclosure of Commercial Entities</vt:lpstr>
      <vt:lpstr>CORHA Product Offerings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CORHA</dc:title>
  <dc:creator>Kate Heyer</dc:creator>
  <cp:lastModifiedBy>Perz, Joseph (CDC/DDID/NCEZID/DHQP)</cp:lastModifiedBy>
  <cp:revision>255</cp:revision>
  <cp:lastPrinted>2019-04-22T18:13:59Z</cp:lastPrinted>
  <dcterms:created xsi:type="dcterms:W3CDTF">2017-10-30T19:19:30Z</dcterms:created>
  <dcterms:modified xsi:type="dcterms:W3CDTF">2019-04-26T03:12:15Z</dcterms:modified>
</cp:coreProperties>
</file>