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3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21945600" cy="10972800"/>
  <p:notesSz cx="7010400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Myriad Web Pro" panose="020B0604020202020204" charset="0"/>
      <p:regular r:id="rId9"/>
      <p:bold r:id="rId10"/>
      <p:italic r:id="rId11"/>
    </p:embeddedFont>
  </p:embeddedFontLst>
  <p:defaultTextStyle>
    <a:defPPr>
      <a:defRPr lang="en-US"/>
    </a:defPPr>
    <a:lvl1pPr marL="0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26924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53846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880770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07693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34617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761539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388463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15387" algn="l" defTabSz="125384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>
          <p15:clr>
            <a:srgbClr val="A4A3A4"/>
          </p15:clr>
        </p15:guide>
        <p15:guide id="2" pos="69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B96"/>
    <a:srgbClr val="000000"/>
    <a:srgbClr val="860000"/>
    <a:srgbClr val="D95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795" autoAdjust="0"/>
    <p:restoredTop sz="94660"/>
  </p:normalViewPr>
  <p:slideViewPr>
    <p:cSldViewPr snapToGrid="0">
      <p:cViewPr>
        <p:scale>
          <a:sx n="70" d="100"/>
          <a:sy n="70" d="100"/>
        </p:scale>
        <p:origin x="38" y="38"/>
      </p:cViewPr>
      <p:guideLst>
        <p:guide orient="horz" pos="3456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-1944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 Jurisdictions </a:t>
            </a:r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Reporting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>
                <a:solidFill>
                  <a:schemeClr val="bg2"/>
                </a:solidFill>
              </a:defRPr>
            </a:pPr>
            <a:r>
              <a:rPr lang="en-US" sz="16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HAI/AR outbreaks </a:t>
            </a:r>
            <a:r>
              <a:rPr lang="en-US" sz="1600" baseline="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1600" baseline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 </a:t>
            </a:r>
            <a:endParaRPr lang="en-US" sz="16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4896583050363627"/>
          <c:y val="4.72694818985452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RawData!$L$64:$L$69</c:f>
              <c:strCache>
                <c:ptCount val="6"/>
                <c:pt idx="0">
                  <c:v>&lt;15</c:v>
                </c:pt>
                <c:pt idx="1">
                  <c:v>16-49</c:v>
                </c:pt>
                <c:pt idx="2">
                  <c:v>50-100</c:v>
                </c:pt>
                <c:pt idx="3">
                  <c:v>101-150</c:v>
                </c:pt>
                <c:pt idx="4">
                  <c:v>151-200</c:v>
                </c:pt>
                <c:pt idx="5">
                  <c:v>201+</c:v>
                </c:pt>
              </c:strCache>
            </c:strRef>
          </c:cat>
          <c:val>
            <c:numRef>
              <c:f>RawData!$O$64:$O$69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8</c:v>
                </c:pt>
                <c:pt idx="3">
                  <c:v>9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C-44B7-B096-F6ED69A2D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696736"/>
        <c:axId val="168177744"/>
        <c:axId val="0"/>
      </c:bar3DChart>
      <c:catAx>
        <c:axId val="167696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bg2"/>
                    </a:solidFill>
                  </a:rPr>
                  <a:t># </a:t>
                </a:r>
                <a:r>
                  <a:rPr lang="en-US" dirty="0" smtClean="0">
                    <a:solidFill>
                      <a:schemeClr val="bg2"/>
                    </a:solidFill>
                  </a:rPr>
                  <a:t>HAI Outbreaks/Investigations</a:t>
                </a:r>
                <a:endParaRPr lang="en-US" dirty="0">
                  <a:solidFill>
                    <a:schemeClr val="bg2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177744"/>
        <c:crosses val="autoZero"/>
        <c:auto val="1"/>
        <c:lblAlgn val="ctr"/>
        <c:lblOffset val="100"/>
        <c:noMultiLvlLbl val="0"/>
      </c:catAx>
      <c:valAx>
        <c:axId val="16817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bg2"/>
                    </a:solidFill>
                  </a:rPr>
                  <a:t># Jurisdictions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9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002060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92F3F98B-9B56-48C8-90F8-6BB872339D23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D66259C2-B3DA-4971-B437-843106826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55006-40AF-47A4-9F91-A07EECACC6D0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" y="1162050"/>
            <a:ext cx="62738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DC967-50E6-4F59-AA32-16112B9F6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6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C967-50E6-4F59-AA32-16112B9F6E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C 4x8 Scientific Post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4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3"/>
          <p:cNvGrpSpPr/>
          <p:nvPr userDrawn="1"/>
        </p:nvGrpSpPr>
        <p:grpSpPr>
          <a:xfrm>
            <a:off x="0" y="0"/>
            <a:ext cx="21945600" cy="10972800"/>
            <a:chOff x="0" y="3448594"/>
            <a:chExt cx="10972800" cy="18497006"/>
          </a:xfrm>
        </p:grpSpPr>
        <p:sp>
          <p:nvSpPr>
            <p:cNvPr id="20" name="Freeform 19"/>
            <p:cNvSpPr/>
            <p:nvPr userDrawn="1"/>
          </p:nvSpPr>
          <p:spPr>
            <a:xfrm>
              <a:off x="0" y="15925798"/>
              <a:ext cx="10972800" cy="6019801"/>
            </a:xfrm>
            <a:custGeom>
              <a:avLst/>
              <a:gdLst>
                <a:gd name="connsiteX0" fmla="*/ 0 w 3778623"/>
                <a:gd name="connsiteY0" fmla="*/ 5553635 h 5553635"/>
                <a:gd name="connsiteX1" fmla="*/ 1889312 w 3778623"/>
                <a:gd name="connsiteY1" fmla="*/ 0 h 5553635"/>
                <a:gd name="connsiteX2" fmla="*/ 3778623 w 3778623"/>
                <a:gd name="connsiteY2" fmla="*/ 5553635 h 5553635"/>
                <a:gd name="connsiteX3" fmla="*/ 0 w 3778623"/>
                <a:gd name="connsiteY3" fmla="*/ 5553635 h 5553635"/>
                <a:gd name="connsiteX0" fmla="*/ 0 w 6548718"/>
                <a:gd name="connsiteY0" fmla="*/ 7436223 h 7436223"/>
                <a:gd name="connsiteX1" fmla="*/ 4659407 w 6548718"/>
                <a:gd name="connsiteY1" fmla="*/ 0 h 7436223"/>
                <a:gd name="connsiteX2" fmla="*/ 6548718 w 6548718"/>
                <a:gd name="connsiteY2" fmla="*/ 5553635 h 7436223"/>
                <a:gd name="connsiteX3" fmla="*/ 0 w 6548718"/>
                <a:gd name="connsiteY3" fmla="*/ 7436223 h 7436223"/>
                <a:gd name="connsiteX0" fmla="*/ 0 w 16459200"/>
                <a:gd name="connsiteY0" fmla="*/ 7436223 h 7436223"/>
                <a:gd name="connsiteX1" fmla="*/ 4659407 w 16459200"/>
                <a:gd name="connsiteY1" fmla="*/ 0 h 7436223"/>
                <a:gd name="connsiteX2" fmla="*/ 16459200 w 16459200"/>
                <a:gd name="connsiteY2" fmla="*/ 7436223 h 7436223"/>
                <a:gd name="connsiteX3" fmla="*/ 0 w 16459200"/>
                <a:gd name="connsiteY3" fmla="*/ 7436223 h 7436223"/>
                <a:gd name="connsiteX0" fmla="*/ 0 w 16459200"/>
                <a:gd name="connsiteY0" fmla="*/ 8431305 h 8431305"/>
                <a:gd name="connsiteX1" fmla="*/ 16459200 w 16459200"/>
                <a:gd name="connsiteY1" fmla="*/ 0 h 8431305"/>
                <a:gd name="connsiteX2" fmla="*/ 16459200 w 16459200"/>
                <a:gd name="connsiteY2" fmla="*/ 8431305 h 8431305"/>
                <a:gd name="connsiteX3" fmla="*/ 0 w 16459200"/>
                <a:gd name="connsiteY3" fmla="*/ 8431305 h 8431305"/>
                <a:gd name="connsiteX0" fmla="*/ 0 w 16459200"/>
                <a:gd name="connsiteY0" fmla="*/ 9036423 h 9036423"/>
                <a:gd name="connsiteX1" fmla="*/ 16459200 w 16459200"/>
                <a:gd name="connsiteY1" fmla="*/ 0 h 9036423"/>
                <a:gd name="connsiteX2" fmla="*/ 16459200 w 16459200"/>
                <a:gd name="connsiteY2" fmla="*/ 9036423 h 9036423"/>
                <a:gd name="connsiteX3" fmla="*/ 0 w 16459200"/>
                <a:gd name="connsiteY3" fmla="*/ 9036423 h 9036423"/>
                <a:gd name="connsiteX0" fmla="*/ 0 w 16459200"/>
                <a:gd name="connsiteY0" fmla="*/ 5867400 h 5867400"/>
                <a:gd name="connsiteX1" fmla="*/ 16459200 w 16459200"/>
                <a:gd name="connsiteY1" fmla="*/ 0 h 5867400"/>
                <a:gd name="connsiteX2" fmla="*/ 16459200 w 16459200"/>
                <a:gd name="connsiteY2" fmla="*/ 5867400 h 5867400"/>
                <a:gd name="connsiteX3" fmla="*/ 0 w 16459200"/>
                <a:gd name="connsiteY3" fmla="*/ 5867400 h 5867400"/>
                <a:gd name="connsiteX0" fmla="*/ 0 w 16459200"/>
                <a:gd name="connsiteY0" fmla="*/ 6019801 h 6019801"/>
                <a:gd name="connsiteX1" fmla="*/ 16459200 w 16459200"/>
                <a:gd name="connsiteY1" fmla="*/ 0 h 6019801"/>
                <a:gd name="connsiteX2" fmla="*/ 16459200 w 16459200"/>
                <a:gd name="connsiteY2" fmla="*/ 6019801 h 6019801"/>
                <a:gd name="connsiteX3" fmla="*/ 0 w 16459200"/>
                <a:gd name="connsiteY3" fmla="*/ 6019801 h 601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9200" h="6019801">
                  <a:moveTo>
                    <a:pt x="0" y="6019801"/>
                  </a:moveTo>
                  <a:lnTo>
                    <a:pt x="16459200" y="0"/>
                  </a:lnTo>
                  <a:lnTo>
                    <a:pt x="16459200" y="6019801"/>
                  </a:lnTo>
                  <a:lnTo>
                    <a:pt x="0" y="6019801"/>
                  </a:lnTo>
                  <a:close/>
                </a:path>
              </a:pathLst>
            </a:custGeom>
            <a:solidFill>
              <a:srgbClr val="146CBA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 userDrawn="1"/>
          </p:nvSpPr>
          <p:spPr>
            <a:xfrm>
              <a:off x="0" y="3448594"/>
              <a:ext cx="10972800" cy="18497006"/>
            </a:xfrm>
            <a:custGeom>
              <a:avLst/>
              <a:gdLst>
                <a:gd name="connsiteX0" fmla="*/ 0 w 5096435"/>
                <a:gd name="connsiteY0" fmla="*/ 0 h 1492624"/>
                <a:gd name="connsiteX1" fmla="*/ 5096435 w 5096435"/>
                <a:gd name="connsiteY1" fmla="*/ 0 h 1492624"/>
                <a:gd name="connsiteX2" fmla="*/ 5096435 w 5096435"/>
                <a:gd name="connsiteY2" fmla="*/ 1492624 h 1492624"/>
                <a:gd name="connsiteX3" fmla="*/ 0 w 5096435"/>
                <a:gd name="connsiteY3" fmla="*/ 1492624 h 1492624"/>
                <a:gd name="connsiteX4" fmla="*/ 0 w 5096435"/>
                <a:gd name="connsiteY4" fmla="*/ 0 h 1492624"/>
                <a:gd name="connsiteX0" fmla="*/ 699247 w 5795682"/>
                <a:gd name="connsiteY0" fmla="*/ 0 h 7718612"/>
                <a:gd name="connsiteX1" fmla="*/ 5795682 w 5795682"/>
                <a:gd name="connsiteY1" fmla="*/ 0 h 7718612"/>
                <a:gd name="connsiteX2" fmla="*/ 5795682 w 5795682"/>
                <a:gd name="connsiteY2" fmla="*/ 1492624 h 7718612"/>
                <a:gd name="connsiteX3" fmla="*/ 0 w 5795682"/>
                <a:gd name="connsiteY3" fmla="*/ 7718612 h 7718612"/>
                <a:gd name="connsiteX4" fmla="*/ 699247 w 5795682"/>
                <a:gd name="connsiteY4" fmla="*/ 0 h 7718612"/>
                <a:gd name="connsiteX0" fmla="*/ 699247 w 14226988"/>
                <a:gd name="connsiteY0" fmla="*/ 457200 h 8175812"/>
                <a:gd name="connsiteX1" fmla="*/ 5795682 w 14226988"/>
                <a:gd name="connsiteY1" fmla="*/ 457200 h 8175812"/>
                <a:gd name="connsiteX2" fmla="*/ 14226988 w 14226988"/>
                <a:gd name="connsiteY2" fmla="*/ 0 h 8175812"/>
                <a:gd name="connsiteX3" fmla="*/ 0 w 14226988"/>
                <a:gd name="connsiteY3" fmla="*/ 8175812 h 8175812"/>
                <a:gd name="connsiteX4" fmla="*/ 699247 w 14226988"/>
                <a:gd name="connsiteY4" fmla="*/ 457200 h 8175812"/>
                <a:gd name="connsiteX0" fmla="*/ 699247 w 16459200"/>
                <a:gd name="connsiteY0" fmla="*/ 13447 h 7732059"/>
                <a:gd name="connsiteX1" fmla="*/ 5795682 w 16459200"/>
                <a:gd name="connsiteY1" fmla="*/ 13447 h 7732059"/>
                <a:gd name="connsiteX2" fmla="*/ 16459200 w 16459200"/>
                <a:gd name="connsiteY2" fmla="*/ 0 h 7732059"/>
                <a:gd name="connsiteX3" fmla="*/ 0 w 16459200"/>
                <a:gd name="connsiteY3" fmla="*/ 7732059 h 7732059"/>
                <a:gd name="connsiteX4" fmla="*/ 699247 w 16459200"/>
                <a:gd name="connsiteY4" fmla="*/ 13447 h 7732059"/>
                <a:gd name="connsiteX0" fmla="*/ 699247 w 16459200"/>
                <a:gd name="connsiteY0" fmla="*/ 537882 h 8256494"/>
                <a:gd name="connsiteX1" fmla="*/ 7234518 w 16459200"/>
                <a:gd name="connsiteY1" fmla="*/ 0 h 8256494"/>
                <a:gd name="connsiteX2" fmla="*/ 16459200 w 16459200"/>
                <a:gd name="connsiteY2" fmla="*/ 524435 h 8256494"/>
                <a:gd name="connsiteX3" fmla="*/ 0 w 16459200"/>
                <a:gd name="connsiteY3" fmla="*/ 8256494 h 8256494"/>
                <a:gd name="connsiteX4" fmla="*/ 699247 w 16459200"/>
                <a:gd name="connsiteY4" fmla="*/ 537882 h 8256494"/>
                <a:gd name="connsiteX0" fmla="*/ 699247 w 16459200"/>
                <a:gd name="connsiteY0" fmla="*/ 3254188 h 10972800"/>
                <a:gd name="connsiteX1" fmla="*/ 16459200 w 16459200"/>
                <a:gd name="connsiteY1" fmla="*/ 0 h 10972800"/>
                <a:gd name="connsiteX2" fmla="*/ 16459200 w 16459200"/>
                <a:gd name="connsiteY2" fmla="*/ 3240741 h 10972800"/>
                <a:gd name="connsiteX3" fmla="*/ 0 w 16459200"/>
                <a:gd name="connsiteY3" fmla="*/ 10972800 h 10972800"/>
                <a:gd name="connsiteX4" fmla="*/ 699247 w 16459200"/>
                <a:gd name="connsiteY4" fmla="*/ 3254188 h 10972800"/>
                <a:gd name="connsiteX0" fmla="*/ 13473953 w 16459200"/>
                <a:gd name="connsiteY0" fmla="*/ 0 h 10972800"/>
                <a:gd name="connsiteX1" fmla="*/ 16459200 w 16459200"/>
                <a:gd name="connsiteY1" fmla="*/ 0 h 10972800"/>
                <a:gd name="connsiteX2" fmla="*/ 16459200 w 16459200"/>
                <a:gd name="connsiteY2" fmla="*/ 3240741 h 10972800"/>
                <a:gd name="connsiteX3" fmla="*/ 0 w 16459200"/>
                <a:gd name="connsiteY3" fmla="*/ 10972800 h 10972800"/>
                <a:gd name="connsiteX4" fmla="*/ 13473953 w 16459200"/>
                <a:gd name="connsiteY4" fmla="*/ 0 h 10972800"/>
                <a:gd name="connsiteX0" fmla="*/ 13473953 w 16459200"/>
                <a:gd name="connsiteY0" fmla="*/ 0 h 10972800"/>
                <a:gd name="connsiteX1" fmla="*/ 16459200 w 16459200"/>
                <a:gd name="connsiteY1" fmla="*/ 0 h 10972800"/>
                <a:gd name="connsiteX2" fmla="*/ 16459200 w 16459200"/>
                <a:gd name="connsiteY2" fmla="*/ 1219200 h 10972800"/>
                <a:gd name="connsiteX3" fmla="*/ 0 w 16459200"/>
                <a:gd name="connsiteY3" fmla="*/ 10972800 h 10972800"/>
                <a:gd name="connsiteX4" fmla="*/ 13473953 w 16459200"/>
                <a:gd name="connsiteY4" fmla="*/ 0 h 10972800"/>
                <a:gd name="connsiteX0" fmla="*/ 14973300 w 16459200"/>
                <a:gd name="connsiteY0" fmla="*/ 0 h 21945600"/>
                <a:gd name="connsiteX1" fmla="*/ 16459200 w 16459200"/>
                <a:gd name="connsiteY1" fmla="*/ 10972800 h 21945600"/>
                <a:gd name="connsiteX2" fmla="*/ 16459200 w 16459200"/>
                <a:gd name="connsiteY2" fmla="*/ 12192000 h 21945600"/>
                <a:gd name="connsiteX3" fmla="*/ 0 w 16459200"/>
                <a:gd name="connsiteY3" fmla="*/ 21945600 h 21945600"/>
                <a:gd name="connsiteX4" fmla="*/ 14973300 w 16459200"/>
                <a:gd name="connsiteY4" fmla="*/ 0 h 21945600"/>
                <a:gd name="connsiteX0" fmla="*/ 14973300 w 16459200"/>
                <a:gd name="connsiteY0" fmla="*/ 0 h 21945600"/>
                <a:gd name="connsiteX1" fmla="*/ 16459200 w 16459200"/>
                <a:gd name="connsiteY1" fmla="*/ 0 h 21945600"/>
                <a:gd name="connsiteX2" fmla="*/ 16459200 w 16459200"/>
                <a:gd name="connsiteY2" fmla="*/ 12192000 h 21945600"/>
                <a:gd name="connsiteX3" fmla="*/ 0 w 16459200"/>
                <a:gd name="connsiteY3" fmla="*/ 21945600 h 21945600"/>
                <a:gd name="connsiteX4" fmla="*/ 14973300 w 16459200"/>
                <a:gd name="connsiteY4" fmla="*/ 0 h 21945600"/>
                <a:gd name="connsiteX0" fmla="*/ 14973300 w 16459200"/>
                <a:gd name="connsiteY0" fmla="*/ 0 h 21945600"/>
                <a:gd name="connsiteX1" fmla="*/ 16459200 w 16459200"/>
                <a:gd name="connsiteY1" fmla="*/ 0 h 21945600"/>
                <a:gd name="connsiteX2" fmla="*/ 16459200 w 16459200"/>
                <a:gd name="connsiteY2" fmla="*/ 8305800 h 21945600"/>
                <a:gd name="connsiteX3" fmla="*/ 0 w 16459200"/>
                <a:gd name="connsiteY3" fmla="*/ 21945600 h 21945600"/>
                <a:gd name="connsiteX4" fmla="*/ 14973300 w 16459200"/>
                <a:gd name="connsiteY4" fmla="*/ 0 h 21945600"/>
                <a:gd name="connsiteX0" fmla="*/ 14973300 w 16459200"/>
                <a:gd name="connsiteY0" fmla="*/ 0 h 21945600"/>
                <a:gd name="connsiteX1" fmla="*/ 16459200 w 16459200"/>
                <a:gd name="connsiteY1" fmla="*/ 0 h 21945600"/>
                <a:gd name="connsiteX2" fmla="*/ 16459200 w 16459200"/>
                <a:gd name="connsiteY2" fmla="*/ 7620000 h 21945600"/>
                <a:gd name="connsiteX3" fmla="*/ 0 w 16459200"/>
                <a:gd name="connsiteY3" fmla="*/ 21945600 h 21945600"/>
                <a:gd name="connsiteX4" fmla="*/ 14973300 w 16459200"/>
                <a:gd name="connsiteY4" fmla="*/ 0 h 21945600"/>
                <a:gd name="connsiteX0" fmla="*/ 14973300 w 16459200"/>
                <a:gd name="connsiteY0" fmla="*/ 0 h 21945600"/>
                <a:gd name="connsiteX1" fmla="*/ 16459200 w 16459200"/>
                <a:gd name="connsiteY1" fmla="*/ 0 h 21945600"/>
                <a:gd name="connsiteX2" fmla="*/ 16459200 w 16459200"/>
                <a:gd name="connsiteY2" fmla="*/ 8229600 h 21945600"/>
                <a:gd name="connsiteX3" fmla="*/ 0 w 16459200"/>
                <a:gd name="connsiteY3" fmla="*/ 21945600 h 21945600"/>
                <a:gd name="connsiteX4" fmla="*/ 14973300 w 16459200"/>
                <a:gd name="connsiteY4" fmla="*/ 0 h 21945600"/>
                <a:gd name="connsiteX0" fmla="*/ 14970034 w 16459200"/>
                <a:gd name="connsiteY0" fmla="*/ 3448594 h 21945600"/>
                <a:gd name="connsiteX1" fmla="*/ 16459200 w 16459200"/>
                <a:gd name="connsiteY1" fmla="*/ 0 h 21945600"/>
                <a:gd name="connsiteX2" fmla="*/ 16459200 w 16459200"/>
                <a:gd name="connsiteY2" fmla="*/ 8229600 h 21945600"/>
                <a:gd name="connsiteX3" fmla="*/ 0 w 16459200"/>
                <a:gd name="connsiteY3" fmla="*/ 21945600 h 21945600"/>
                <a:gd name="connsiteX4" fmla="*/ 14970034 w 16459200"/>
                <a:gd name="connsiteY4" fmla="*/ 3448594 h 21945600"/>
                <a:gd name="connsiteX0" fmla="*/ 14970034 w 16459200"/>
                <a:gd name="connsiteY0" fmla="*/ 0 h 18497006"/>
                <a:gd name="connsiteX1" fmla="*/ 16459200 w 16459200"/>
                <a:gd name="connsiteY1" fmla="*/ 0 h 18497006"/>
                <a:gd name="connsiteX2" fmla="*/ 16459200 w 16459200"/>
                <a:gd name="connsiteY2" fmla="*/ 4781006 h 18497006"/>
                <a:gd name="connsiteX3" fmla="*/ 0 w 16459200"/>
                <a:gd name="connsiteY3" fmla="*/ 18497006 h 18497006"/>
                <a:gd name="connsiteX4" fmla="*/ 14970034 w 16459200"/>
                <a:gd name="connsiteY4" fmla="*/ 0 h 1849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00" h="18497006">
                  <a:moveTo>
                    <a:pt x="14970034" y="0"/>
                  </a:moveTo>
                  <a:lnTo>
                    <a:pt x="16459200" y="0"/>
                  </a:lnTo>
                  <a:lnTo>
                    <a:pt x="16459200" y="4781006"/>
                  </a:lnTo>
                  <a:lnTo>
                    <a:pt x="0" y="18497006"/>
                  </a:lnTo>
                  <a:lnTo>
                    <a:pt x="14970034" y="0"/>
                  </a:lnTo>
                  <a:close/>
                </a:path>
              </a:pathLst>
            </a:custGeom>
            <a:solidFill>
              <a:srgbClr val="146FB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 userDrawn="1"/>
          </p:nvSpPr>
          <p:spPr>
            <a:xfrm>
              <a:off x="0" y="13030200"/>
              <a:ext cx="10972800" cy="8915400"/>
            </a:xfrm>
            <a:custGeom>
              <a:avLst/>
              <a:gdLst>
                <a:gd name="connsiteX0" fmla="*/ 0 w 3778623"/>
                <a:gd name="connsiteY0" fmla="*/ 5553635 h 5553635"/>
                <a:gd name="connsiteX1" fmla="*/ 1889312 w 3778623"/>
                <a:gd name="connsiteY1" fmla="*/ 0 h 5553635"/>
                <a:gd name="connsiteX2" fmla="*/ 3778623 w 3778623"/>
                <a:gd name="connsiteY2" fmla="*/ 5553635 h 5553635"/>
                <a:gd name="connsiteX3" fmla="*/ 0 w 3778623"/>
                <a:gd name="connsiteY3" fmla="*/ 5553635 h 5553635"/>
                <a:gd name="connsiteX0" fmla="*/ 0 w 6548718"/>
                <a:gd name="connsiteY0" fmla="*/ 7436223 h 7436223"/>
                <a:gd name="connsiteX1" fmla="*/ 4659407 w 6548718"/>
                <a:gd name="connsiteY1" fmla="*/ 0 h 7436223"/>
                <a:gd name="connsiteX2" fmla="*/ 6548718 w 6548718"/>
                <a:gd name="connsiteY2" fmla="*/ 5553635 h 7436223"/>
                <a:gd name="connsiteX3" fmla="*/ 0 w 6548718"/>
                <a:gd name="connsiteY3" fmla="*/ 7436223 h 7436223"/>
                <a:gd name="connsiteX0" fmla="*/ 0 w 16459200"/>
                <a:gd name="connsiteY0" fmla="*/ 7436223 h 7436223"/>
                <a:gd name="connsiteX1" fmla="*/ 4659407 w 16459200"/>
                <a:gd name="connsiteY1" fmla="*/ 0 h 7436223"/>
                <a:gd name="connsiteX2" fmla="*/ 16459200 w 16459200"/>
                <a:gd name="connsiteY2" fmla="*/ 7436223 h 7436223"/>
                <a:gd name="connsiteX3" fmla="*/ 0 w 16459200"/>
                <a:gd name="connsiteY3" fmla="*/ 7436223 h 7436223"/>
                <a:gd name="connsiteX0" fmla="*/ 0 w 16459200"/>
                <a:gd name="connsiteY0" fmla="*/ 8431305 h 8431305"/>
                <a:gd name="connsiteX1" fmla="*/ 16459200 w 16459200"/>
                <a:gd name="connsiteY1" fmla="*/ 0 h 8431305"/>
                <a:gd name="connsiteX2" fmla="*/ 16459200 w 16459200"/>
                <a:gd name="connsiteY2" fmla="*/ 8431305 h 8431305"/>
                <a:gd name="connsiteX3" fmla="*/ 0 w 16459200"/>
                <a:gd name="connsiteY3" fmla="*/ 8431305 h 8431305"/>
                <a:gd name="connsiteX0" fmla="*/ 0 w 16459200"/>
                <a:gd name="connsiteY0" fmla="*/ 9036423 h 9036423"/>
                <a:gd name="connsiteX1" fmla="*/ 16459200 w 16459200"/>
                <a:gd name="connsiteY1" fmla="*/ 0 h 9036423"/>
                <a:gd name="connsiteX2" fmla="*/ 16459200 w 16459200"/>
                <a:gd name="connsiteY2" fmla="*/ 9036423 h 9036423"/>
                <a:gd name="connsiteX3" fmla="*/ 0 w 16459200"/>
                <a:gd name="connsiteY3" fmla="*/ 9036423 h 9036423"/>
                <a:gd name="connsiteX0" fmla="*/ 0 w 16208188"/>
                <a:gd name="connsiteY0" fmla="*/ 10067364 h 10067364"/>
                <a:gd name="connsiteX1" fmla="*/ 16208188 w 16208188"/>
                <a:gd name="connsiteY1" fmla="*/ 0 h 10067364"/>
                <a:gd name="connsiteX2" fmla="*/ 16208188 w 16208188"/>
                <a:gd name="connsiteY2" fmla="*/ 9036423 h 10067364"/>
                <a:gd name="connsiteX3" fmla="*/ 0 w 16208188"/>
                <a:gd name="connsiteY3" fmla="*/ 10067364 h 10067364"/>
                <a:gd name="connsiteX0" fmla="*/ 0 w 16208188"/>
                <a:gd name="connsiteY0" fmla="*/ 10972801 h 10972801"/>
                <a:gd name="connsiteX1" fmla="*/ 8973670 w 16208188"/>
                <a:gd name="connsiteY1" fmla="*/ 0 h 10972801"/>
                <a:gd name="connsiteX2" fmla="*/ 16208188 w 16208188"/>
                <a:gd name="connsiteY2" fmla="*/ 9941860 h 10972801"/>
                <a:gd name="connsiteX3" fmla="*/ 0 w 16208188"/>
                <a:gd name="connsiteY3" fmla="*/ 10972801 h 10972801"/>
                <a:gd name="connsiteX0" fmla="*/ 0 w 12362329"/>
                <a:gd name="connsiteY0" fmla="*/ 10972801 h 10972801"/>
                <a:gd name="connsiteX1" fmla="*/ 8973670 w 12362329"/>
                <a:gd name="connsiteY1" fmla="*/ 0 h 10972801"/>
                <a:gd name="connsiteX2" fmla="*/ 12362329 w 12362329"/>
                <a:gd name="connsiteY2" fmla="*/ 1 h 10972801"/>
                <a:gd name="connsiteX3" fmla="*/ 0 w 12362329"/>
                <a:gd name="connsiteY3" fmla="*/ 10972801 h 10972801"/>
                <a:gd name="connsiteX0" fmla="*/ 0 w 16459199"/>
                <a:gd name="connsiteY0" fmla="*/ 10972801 h 10972801"/>
                <a:gd name="connsiteX1" fmla="*/ 8973670 w 16459199"/>
                <a:gd name="connsiteY1" fmla="*/ 0 h 10972801"/>
                <a:gd name="connsiteX2" fmla="*/ 16459199 w 16459199"/>
                <a:gd name="connsiteY2" fmla="*/ 1219200 h 10972801"/>
                <a:gd name="connsiteX3" fmla="*/ 0 w 16459199"/>
                <a:gd name="connsiteY3" fmla="*/ 10972801 h 10972801"/>
                <a:gd name="connsiteX0" fmla="*/ 0 w 16459199"/>
                <a:gd name="connsiteY0" fmla="*/ 10972801 h 10972801"/>
                <a:gd name="connsiteX1" fmla="*/ 13487398 w 16459199"/>
                <a:gd name="connsiteY1" fmla="*/ 0 h 10972801"/>
                <a:gd name="connsiteX2" fmla="*/ 16459199 w 16459199"/>
                <a:gd name="connsiteY2" fmla="*/ 1219200 h 10972801"/>
                <a:gd name="connsiteX3" fmla="*/ 0 w 16459199"/>
                <a:gd name="connsiteY3" fmla="*/ 10972801 h 10972801"/>
                <a:gd name="connsiteX0" fmla="*/ 0 w 16459199"/>
                <a:gd name="connsiteY0" fmla="*/ 10972801 h 10972801"/>
                <a:gd name="connsiteX1" fmla="*/ 13487398 w 16459199"/>
                <a:gd name="connsiteY1" fmla="*/ 0 h 10972801"/>
                <a:gd name="connsiteX2" fmla="*/ 16459199 w 16459199"/>
                <a:gd name="connsiteY2" fmla="*/ 5867401 h 10972801"/>
                <a:gd name="connsiteX3" fmla="*/ 0 w 16459199"/>
                <a:gd name="connsiteY3" fmla="*/ 10972801 h 10972801"/>
                <a:gd name="connsiteX0" fmla="*/ 0 w 16459199"/>
                <a:gd name="connsiteY0" fmla="*/ 8915400 h 8915400"/>
                <a:gd name="connsiteX1" fmla="*/ 16459199 w 16459199"/>
                <a:gd name="connsiteY1" fmla="*/ 0 h 8915400"/>
                <a:gd name="connsiteX2" fmla="*/ 16459199 w 16459199"/>
                <a:gd name="connsiteY2" fmla="*/ 3810000 h 8915400"/>
                <a:gd name="connsiteX3" fmla="*/ 0 w 16459199"/>
                <a:gd name="connsiteY3" fmla="*/ 8915400 h 891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9199" h="8915400">
                  <a:moveTo>
                    <a:pt x="0" y="8915400"/>
                  </a:moveTo>
                  <a:lnTo>
                    <a:pt x="16459199" y="0"/>
                  </a:lnTo>
                  <a:lnTo>
                    <a:pt x="16459199" y="3810000"/>
                  </a:lnTo>
                  <a:lnTo>
                    <a:pt x="0" y="8915400"/>
                  </a:lnTo>
                  <a:close/>
                </a:path>
              </a:pathLst>
            </a:custGeom>
            <a:solidFill>
              <a:srgbClr val="145FAC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 userDrawn="1"/>
          </p:nvSpPr>
          <p:spPr>
            <a:xfrm>
              <a:off x="0" y="8534400"/>
              <a:ext cx="10972800" cy="13411200"/>
            </a:xfrm>
            <a:custGeom>
              <a:avLst/>
              <a:gdLst>
                <a:gd name="connsiteX0" fmla="*/ 0 w 3778623"/>
                <a:gd name="connsiteY0" fmla="*/ 5553635 h 5553635"/>
                <a:gd name="connsiteX1" fmla="*/ 1889312 w 3778623"/>
                <a:gd name="connsiteY1" fmla="*/ 0 h 5553635"/>
                <a:gd name="connsiteX2" fmla="*/ 3778623 w 3778623"/>
                <a:gd name="connsiteY2" fmla="*/ 5553635 h 5553635"/>
                <a:gd name="connsiteX3" fmla="*/ 0 w 3778623"/>
                <a:gd name="connsiteY3" fmla="*/ 5553635 h 5553635"/>
                <a:gd name="connsiteX0" fmla="*/ 0 w 6548718"/>
                <a:gd name="connsiteY0" fmla="*/ 7436223 h 7436223"/>
                <a:gd name="connsiteX1" fmla="*/ 4659407 w 6548718"/>
                <a:gd name="connsiteY1" fmla="*/ 0 h 7436223"/>
                <a:gd name="connsiteX2" fmla="*/ 6548718 w 6548718"/>
                <a:gd name="connsiteY2" fmla="*/ 5553635 h 7436223"/>
                <a:gd name="connsiteX3" fmla="*/ 0 w 6548718"/>
                <a:gd name="connsiteY3" fmla="*/ 7436223 h 7436223"/>
                <a:gd name="connsiteX0" fmla="*/ 0 w 16459200"/>
                <a:gd name="connsiteY0" fmla="*/ 7436223 h 7436223"/>
                <a:gd name="connsiteX1" fmla="*/ 4659407 w 16459200"/>
                <a:gd name="connsiteY1" fmla="*/ 0 h 7436223"/>
                <a:gd name="connsiteX2" fmla="*/ 16459200 w 16459200"/>
                <a:gd name="connsiteY2" fmla="*/ 7436223 h 7436223"/>
                <a:gd name="connsiteX3" fmla="*/ 0 w 16459200"/>
                <a:gd name="connsiteY3" fmla="*/ 7436223 h 7436223"/>
                <a:gd name="connsiteX0" fmla="*/ 0 w 16459200"/>
                <a:gd name="connsiteY0" fmla="*/ 8431305 h 8431305"/>
                <a:gd name="connsiteX1" fmla="*/ 16459200 w 16459200"/>
                <a:gd name="connsiteY1" fmla="*/ 0 h 8431305"/>
                <a:gd name="connsiteX2" fmla="*/ 16459200 w 16459200"/>
                <a:gd name="connsiteY2" fmla="*/ 8431305 h 8431305"/>
                <a:gd name="connsiteX3" fmla="*/ 0 w 16459200"/>
                <a:gd name="connsiteY3" fmla="*/ 8431305 h 8431305"/>
                <a:gd name="connsiteX0" fmla="*/ 0 w 16459200"/>
                <a:gd name="connsiteY0" fmla="*/ 9036423 h 9036423"/>
                <a:gd name="connsiteX1" fmla="*/ 16459200 w 16459200"/>
                <a:gd name="connsiteY1" fmla="*/ 0 h 9036423"/>
                <a:gd name="connsiteX2" fmla="*/ 16459200 w 16459200"/>
                <a:gd name="connsiteY2" fmla="*/ 9036423 h 9036423"/>
                <a:gd name="connsiteX3" fmla="*/ 0 w 16459200"/>
                <a:gd name="connsiteY3" fmla="*/ 9036423 h 9036423"/>
                <a:gd name="connsiteX0" fmla="*/ 0 w 16208188"/>
                <a:gd name="connsiteY0" fmla="*/ 10067364 h 10067364"/>
                <a:gd name="connsiteX1" fmla="*/ 16208188 w 16208188"/>
                <a:gd name="connsiteY1" fmla="*/ 0 h 10067364"/>
                <a:gd name="connsiteX2" fmla="*/ 16208188 w 16208188"/>
                <a:gd name="connsiteY2" fmla="*/ 9036423 h 10067364"/>
                <a:gd name="connsiteX3" fmla="*/ 0 w 16208188"/>
                <a:gd name="connsiteY3" fmla="*/ 10067364 h 10067364"/>
                <a:gd name="connsiteX0" fmla="*/ 0 w 16208188"/>
                <a:gd name="connsiteY0" fmla="*/ 10972801 h 10972801"/>
                <a:gd name="connsiteX1" fmla="*/ 8973670 w 16208188"/>
                <a:gd name="connsiteY1" fmla="*/ 0 h 10972801"/>
                <a:gd name="connsiteX2" fmla="*/ 16208188 w 16208188"/>
                <a:gd name="connsiteY2" fmla="*/ 9941860 h 10972801"/>
                <a:gd name="connsiteX3" fmla="*/ 0 w 16208188"/>
                <a:gd name="connsiteY3" fmla="*/ 10972801 h 10972801"/>
                <a:gd name="connsiteX0" fmla="*/ 0 w 12362329"/>
                <a:gd name="connsiteY0" fmla="*/ 10972801 h 10972801"/>
                <a:gd name="connsiteX1" fmla="*/ 8973670 w 12362329"/>
                <a:gd name="connsiteY1" fmla="*/ 0 h 10972801"/>
                <a:gd name="connsiteX2" fmla="*/ 12362329 w 12362329"/>
                <a:gd name="connsiteY2" fmla="*/ 1 h 10972801"/>
                <a:gd name="connsiteX3" fmla="*/ 0 w 12362329"/>
                <a:gd name="connsiteY3" fmla="*/ 10972801 h 10972801"/>
                <a:gd name="connsiteX0" fmla="*/ 0 w 12362329"/>
                <a:gd name="connsiteY0" fmla="*/ 10972800 h 10972800"/>
                <a:gd name="connsiteX1" fmla="*/ 4953000 w 12362329"/>
                <a:gd name="connsiteY1" fmla="*/ 0 h 10972800"/>
                <a:gd name="connsiteX2" fmla="*/ 12362329 w 12362329"/>
                <a:gd name="connsiteY2" fmla="*/ 0 h 10972800"/>
                <a:gd name="connsiteX3" fmla="*/ 0 w 12362329"/>
                <a:gd name="connsiteY3" fmla="*/ 10972800 h 10972800"/>
                <a:gd name="connsiteX0" fmla="*/ 0 w 8812305"/>
                <a:gd name="connsiteY0" fmla="*/ 10972801 h 10972801"/>
                <a:gd name="connsiteX1" fmla="*/ 4953000 w 8812305"/>
                <a:gd name="connsiteY1" fmla="*/ 1 h 10972801"/>
                <a:gd name="connsiteX2" fmla="*/ 8812305 w 8812305"/>
                <a:gd name="connsiteY2" fmla="*/ 0 h 10972801"/>
                <a:gd name="connsiteX3" fmla="*/ 0 w 8812305"/>
                <a:gd name="connsiteY3" fmla="*/ 10972801 h 10972801"/>
                <a:gd name="connsiteX0" fmla="*/ 0 w 13258800"/>
                <a:gd name="connsiteY0" fmla="*/ 10972801 h 10972801"/>
                <a:gd name="connsiteX1" fmla="*/ 4953000 w 13258800"/>
                <a:gd name="connsiteY1" fmla="*/ 1 h 10972801"/>
                <a:gd name="connsiteX2" fmla="*/ 13258800 w 13258800"/>
                <a:gd name="connsiteY2" fmla="*/ 0 h 10972801"/>
                <a:gd name="connsiteX3" fmla="*/ 0 w 13258800"/>
                <a:gd name="connsiteY3" fmla="*/ 10972801 h 10972801"/>
                <a:gd name="connsiteX0" fmla="*/ 0 w 13258800"/>
                <a:gd name="connsiteY0" fmla="*/ 10972801 h 10972801"/>
                <a:gd name="connsiteX1" fmla="*/ 7543800 w 13258800"/>
                <a:gd name="connsiteY1" fmla="*/ 0 h 10972801"/>
                <a:gd name="connsiteX2" fmla="*/ 13258800 w 13258800"/>
                <a:gd name="connsiteY2" fmla="*/ 0 h 10972801"/>
                <a:gd name="connsiteX3" fmla="*/ 0 w 13258800"/>
                <a:gd name="connsiteY3" fmla="*/ 10972801 h 10972801"/>
                <a:gd name="connsiteX0" fmla="*/ 0 w 13258800"/>
                <a:gd name="connsiteY0" fmla="*/ 10972801 h 10972801"/>
                <a:gd name="connsiteX1" fmla="*/ 7429500 w 13258800"/>
                <a:gd name="connsiteY1" fmla="*/ 0 h 10972801"/>
                <a:gd name="connsiteX2" fmla="*/ 13258800 w 13258800"/>
                <a:gd name="connsiteY2" fmla="*/ 0 h 10972801"/>
                <a:gd name="connsiteX3" fmla="*/ 0 w 13258800"/>
                <a:gd name="connsiteY3" fmla="*/ 10972801 h 10972801"/>
                <a:gd name="connsiteX0" fmla="*/ 0 w 16459200"/>
                <a:gd name="connsiteY0" fmla="*/ 10972801 h 10972801"/>
                <a:gd name="connsiteX1" fmla="*/ 7429500 w 16459200"/>
                <a:gd name="connsiteY1" fmla="*/ 0 h 10972801"/>
                <a:gd name="connsiteX2" fmla="*/ 16459200 w 16459200"/>
                <a:gd name="connsiteY2" fmla="*/ 1219201 h 10972801"/>
                <a:gd name="connsiteX3" fmla="*/ 0 w 16459200"/>
                <a:gd name="connsiteY3" fmla="*/ 10972801 h 10972801"/>
                <a:gd name="connsiteX0" fmla="*/ 0 w 16459200"/>
                <a:gd name="connsiteY0" fmla="*/ 13411200 h 13411200"/>
                <a:gd name="connsiteX1" fmla="*/ 16459200 w 16459200"/>
                <a:gd name="connsiteY1" fmla="*/ 0 h 13411200"/>
                <a:gd name="connsiteX2" fmla="*/ 16459200 w 16459200"/>
                <a:gd name="connsiteY2" fmla="*/ 3657600 h 13411200"/>
                <a:gd name="connsiteX3" fmla="*/ 0 w 16459200"/>
                <a:gd name="connsiteY3" fmla="*/ 13411200 h 134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9200" h="13411200">
                  <a:moveTo>
                    <a:pt x="0" y="13411200"/>
                  </a:moveTo>
                  <a:lnTo>
                    <a:pt x="16459200" y="0"/>
                  </a:lnTo>
                  <a:lnTo>
                    <a:pt x="16459200" y="3657600"/>
                  </a:lnTo>
                  <a:lnTo>
                    <a:pt x="0" y="13411200"/>
                  </a:lnTo>
                  <a:close/>
                </a:path>
              </a:pathLst>
            </a:custGeom>
            <a:solidFill>
              <a:srgbClr val="1458A4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 userDrawn="1"/>
          </p:nvSpPr>
          <p:spPr>
            <a:xfrm>
              <a:off x="0" y="3448594"/>
              <a:ext cx="9666514" cy="18497004"/>
            </a:xfrm>
            <a:custGeom>
              <a:avLst/>
              <a:gdLst>
                <a:gd name="connsiteX0" fmla="*/ 0 w 3778623"/>
                <a:gd name="connsiteY0" fmla="*/ 5553635 h 5553635"/>
                <a:gd name="connsiteX1" fmla="*/ 1889312 w 3778623"/>
                <a:gd name="connsiteY1" fmla="*/ 0 h 5553635"/>
                <a:gd name="connsiteX2" fmla="*/ 3778623 w 3778623"/>
                <a:gd name="connsiteY2" fmla="*/ 5553635 h 5553635"/>
                <a:gd name="connsiteX3" fmla="*/ 0 w 3778623"/>
                <a:gd name="connsiteY3" fmla="*/ 5553635 h 5553635"/>
                <a:gd name="connsiteX0" fmla="*/ 0 w 6548718"/>
                <a:gd name="connsiteY0" fmla="*/ 7436223 h 7436223"/>
                <a:gd name="connsiteX1" fmla="*/ 4659407 w 6548718"/>
                <a:gd name="connsiteY1" fmla="*/ 0 h 7436223"/>
                <a:gd name="connsiteX2" fmla="*/ 6548718 w 6548718"/>
                <a:gd name="connsiteY2" fmla="*/ 5553635 h 7436223"/>
                <a:gd name="connsiteX3" fmla="*/ 0 w 6548718"/>
                <a:gd name="connsiteY3" fmla="*/ 7436223 h 7436223"/>
                <a:gd name="connsiteX0" fmla="*/ 0 w 16459200"/>
                <a:gd name="connsiteY0" fmla="*/ 7436223 h 7436223"/>
                <a:gd name="connsiteX1" fmla="*/ 4659407 w 16459200"/>
                <a:gd name="connsiteY1" fmla="*/ 0 h 7436223"/>
                <a:gd name="connsiteX2" fmla="*/ 16459200 w 16459200"/>
                <a:gd name="connsiteY2" fmla="*/ 7436223 h 7436223"/>
                <a:gd name="connsiteX3" fmla="*/ 0 w 16459200"/>
                <a:gd name="connsiteY3" fmla="*/ 7436223 h 7436223"/>
                <a:gd name="connsiteX0" fmla="*/ 0 w 16459200"/>
                <a:gd name="connsiteY0" fmla="*/ 8431305 h 8431305"/>
                <a:gd name="connsiteX1" fmla="*/ 16459200 w 16459200"/>
                <a:gd name="connsiteY1" fmla="*/ 0 h 8431305"/>
                <a:gd name="connsiteX2" fmla="*/ 16459200 w 16459200"/>
                <a:gd name="connsiteY2" fmla="*/ 8431305 h 8431305"/>
                <a:gd name="connsiteX3" fmla="*/ 0 w 16459200"/>
                <a:gd name="connsiteY3" fmla="*/ 8431305 h 8431305"/>
                <a:gd name="connsiteX0" fmla="*/ 0 w 16459200"/>
                <a:gd name="connsiteY0" fmla="*/ 9036423 h 9036423"/>
                <a:gd name="connsiteX1" fmla="*/ 16459200 w 16459200"/>
                <a:gd name="connsiteY1" fmla="*/ 0 h 9036423"/>
                <a:gd name="connsiteX2" fmla="*/ 16459200 w 16459200"/>
                <a:gd name="connsiteY2" fmla="*/ 9036423 h 9036423"/>
                <a:gd name="connsiteX3" fmla="*/ 0 w 16459200"/>
                <a:gd name="connsiteY3" fmla="*/ 9036423 h 9036423"/>
                <a:gd name="connsiteX0" fmla="*/ 0 w 16208188"/>
                <a:gd name="connsiteY0" fmla="*/ 10067364 h 10067364"/>
                <a:gd name="connsiteX1" fmla="*/ 16208188 w 16208188"/>
                <a:gd name="connsiteY1" fmla="*/ 0 h 10067364"/>
                <a:gd name="connsiteX2" fmla="*/ 16208188 w 16208188"/>
                <a:gd name="connsiteY2" fmla="*/ 9036423 h 10067364"/>
                <a:gd name="connsiteX3" fmla="*/ 0 w 16208188"/>
                <a:gd name="connsiteY3" fmla="*/ 10067364 h 10067364"/>
                <a:gd name="connsiteX0" fmla="*/ 0 w 16208188"/>
                <a:gd name="connsiteY0" fmla="*/ 10972801 h 10972801"/>
                <a:gd name="connsiteX1" fmla="*/ 8973670 w 16208188"/>
                <a:gd name="connsiteY1" fmla="*/ 0 h 10972801"/>
                <a:gd name="connsiteX2" fmla="*/ 16208188 w 16208188"/>
                <a:gd name="connsiteY2" fmla="*/ 9941860 h 10972801"/>
                <a:gd name="connsiteX3" fmla="*/ 0 w 16208188"/>
                <a:gd name="connsiteY3" fmla="*/ 10972801 h 10972801"/>
                <a:gd name="connsiteX0" fmla="*/ 0 w 12362329"/>
                <a:gd name="connsiteY0" fmla="*/ 10972801 h 10972801"/>
                <a:gd name="connsiteX1" fmla="*/ 8973670 w 12362329"/>
                <a:gd name="connsiteY1" fmla="*/ 0 h 10972801"/>
                <a:gd name="connsiteX2" fmla="*/ 12362329 w 12362329"/>
                <a:gd name="connsiteY2" fmla="*/ 1 h 10972801"/>
                <a:gd name="connsiteX3" fmla="*/ 0 w 12362329"/>
                <a:gd name="connsiteY3" fmla="*/ 10972801 h 10972801"/>
                <a:gd name="connsiteX0" fmla="*/ 0 w 12362329"/>
                <a:gd name="connsiteY0" fmla="*/ 10972800 h 10972800"/>
                <a:gd name="connsiteX1" fmla="*/ 4953000 w 12362329"/>
                <a:gd name="connsiteY1" fmla="*/ 0 h 10972800"/>
                <a:gd name="connsiteX2" fmla="*/ 12362329 w 12362329"/>
                <a:gd name="connsiteY2" fmla="*/ 0 h 10972800"/>
                <a:gd name="connsiteX3" fmla="*/ 0 w 12362329"/>
                <a:gd name="connsiteY3" fmla="*/ 10972800 h 10972800"/>
                <a:gd name="connsiteX0" fmla="*/ 0 w 8812305"/>
                <a:gd name="connsiteY0" fmla="*/ 10972801 h 10972801"/>
                <a:gd name="connsiteX1" fmla="*/ 4953000 w 8812305"/>
                <a:gd name="connsiteY1" fmla="*/ 1 h 10972801"/>
                <a:gd name="connsiteX2" fmla="*/ 8812305 w 8812305"/>
                <a:gd name="connsiteY2" fmla="*/ 0 h 10972801"/>
                <a:gd name="connsiteX3" fmla="*/ 0 w 8812305"/>
                <a:gd name="connsiteY3" fmla="*/ 10972801 h 10972801"/>
                <a:gd name="connsiteX0" fmla="*/ 0 w 8812305"/>
                <a:gd name="connsiteY0" fmla="*/ 10972801 h 10972801"/>
                <a:gd name="connsiteX1" fmla="*/ 1483659 w 8812305"/>
                <a:gd name="connsiteY1" fmla="*/ 1 h 10972801"/>
                <a:gd name="connsiteX2" fmla="*/ 8812305 w 8812305"/>
                <a:gd name="connsiteY2" fmla="*/ 0 h 10972801"/>
                <a:gd name="connsiteX3" fmla="*/ 0 w 8812305"/>
                <a:gd name="connsiteY3" fmla="*/ 10972801 h 10972801"/>
                <a:gd name="connsiteX0" fmla="*/ 0 w 4845423"/>
                <a:gd name="connsiteY0" fmla="*/ 10972800 h 10972800"/>
                <a:gd name="connsiteX1" fmla="*/ 1483659 w 4845423"/>
                <a:gd name="connsiteY1" fmla="*/ 0 h 10972800"/>
                <a:gd name="connsiteX2" fmla="*/ 4845423 w 4845423"/>
                <a:gd name="connsiteY2" fmla="*/ 0 h 10972800"/>
                <a:gd name="connsiteX3" fmla="*/ 0 w 4845423"/>
                <a:gd name="connsiteY3" fmla="*/ 10972800 h 10972800"/>
                <a:gd name="connsiteX0" fmla="*/ 0 w 7315200"/>
                <a:gd name="connsiteY0" fmla="*/ 10972801 h 10972801"/>
                <a:gd name="connsiteX1" fmla="*/ 1483659 w 7315200"/>
                <a:gd name="connsiteY1" fmla="*/ 1 h 10972801"/>
                <a:gd name="connsiteX2" fmla="*/ 7315200 w 7315200"/>
                <a:gd name="connsiteY2" fmla="*/ 0 h 10972801"/>
                <a:gd name="connsiteX3" fmla="*/ 0 w 7315200"/>
                <a:gd name="connsiteY3" fmla="*/ 10972801 h 10972801"/>
                <a:gd name="connsiteX0" fmla="*/ 0 w 7315200"/>
                <a:gd name="connsiteY0" fmla="*/ 10972801 h 10972801"/>
                <a:gd name="connsiteX1" fmla="*/ 2743200 w 7315200"/>
                <a:gd name="connsiteY1" fmla="*/ 1 h 10972801"/>
                <a:gd name="connsiteX2" fmla="*/ 7315200 w 7315200"/>
                <a:gd name="connsiteY2" fmla="*/ 0 h 10972801"/>
                <a:gd name="connsiteX3" fmla="*/ 0 w 7315200"/>
                <a:gd name="connsiteY3" fmla="*/ 10972801 h 10972801"/>
                <a:gd name="connsiteX0" fmla="*/ 0 w 7315200"/>
                <a:gd name="connsiteY0" fmla="*/ 10972801 h 10972801"/>
                <a:gd name="connsiteX1" fmla="*/ 2286000 w 7315200"/>
                <a:gd name="connsiteY1" fmla="*/ 1 h 10972801"/>
                <a:gd name="connsiteX2" fmla="*/ 7315200 w 7315200"/>
                <a:gd name="connsiteY2" fmla="*/ 0 h 10972801"/>
                <a:gd name="connsiteX3" fmla="*/ 0 w 7315200"/>
                <a:gd name="connsiteY3" fmla="*/ 10972801 h 10972801"/>
                <a:gd name="connsiteX0" fmla="*/ 0 w 14516100"/>
                <a:gd name="connsiteY0" fmla="*/ 21945599 h 21945599"/>
                <a:gd name="connsiteX1" fmla="*/ 2286000 w 14516100"/>
                <a:gd name="connsiteY1" fmla="*/ 10972799 h 21945599"/>
                <a:gd name="connsiteX2" fmla="*/ 14516100 w 14516100"/>
                <a:gd name="connsiteY2" fmla="*/ 0 h 21945599"/>
                <a:gd name="connsiteX3" fmla="*/ 0 w 14516100"/>
                <a:gd name="connsiteY3" fmla="*/ 21945599 h 21945599"/>
                <a:gd name="connsiteX0" fmla="*/ 0 w 14516100"/>
                <a:gd name="connsiteY0" fmla="*/ 21945599 h 21945599"/>
                <a:gd name="connsiteX1" fmla="*/ 4572000 w 14516100"/>
                <a:gd name="connsiteY1" fmla="*/ 0 h 21945599"/>
                <a:gd name="connsiteX2" fmla="*/ 14516100 w 14516100"/>
                <a:gd name="connsiteY2" fmla="*/ 0 h 21945599"/>
                <a:gd name="connsiteX3" fmla="*/ 0 w 14516100"/>
                <a:gd name="connsiteY3" fmla="*/ 21945599 h 21945599"/>
                <a:gd name="connsiteX0" fmla="*/ 0 w 14499770"/>
                <a:gd name="connsiteY0" fmla="*/ 21945599 h 21945599"/>
                <a:gd name="connsiteX1" fmla="*/ 4572000 w 14499770"/>
                <a:gd name="connsiteY1" fmla="*/ 0 h 21945599"/>
                <a:gd name="connsiteX2" fmla="*/ 14499770 w 14499770"/>
                <a:gd name="connsiteY2" fmla="*/ 3448594 h 21945599"/>
                <a:gd name="connsiteX3" fmla="*/ 0 w 14499770"/>
                <a:gd name="connsiteY3" fmla="*/ 21945599 h 21945599"/>
                <a:gd name="connsiteX0" fmla="*/ 0 w 14499770"/>
                <a:gd name="connsiteY0" fmla="*/ 18497005 h 18497005"/>
                <a:gd name="connsiteX1" fmla="*/ 4624251 w 14499770"/>
                <a:gd name="connsiteY1" fmla="*/ 0 h 18497005"/>
                <a:gd name="connsiteX2" fmla="*/ 14499770 w 14499770"/>
                <a:gd name="connsiteY2" fmla="*/ 0 h 18497005"/>
                <a:gd name="connsiteX3" fmla="*/ 0 w 14499770"/>
                <a:gd name="connsiteY3" fmla="*/ 18497005 h 184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9770" h="18497005">
                  <a:moveTo>
                    <a:pt x="0" y="18497005"/>
                  </a:moveTo>
                  <a:lnTo>
                    <a:pt x="4624251" y="0"/>
                  </a:lnTo>
                  <a:lnTo>
                    <a:pt x="14499770" y="0"/>
                  </a:lnTo>
                  <a:lnTo>
                    <a:pt x="0" y="18497005"/>
                  </a:lnTo>
                  <a:close/>
                </a:path>
              </a:pathLst>
            </a:custGeom>
            <a:solidFill>
              <a:srgbClr val="145FA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ounded Rectangle 16"/>
          <p:cNvSpPr/>
          <p:nvPr userDrawn="1"/>
        </p:nvSpPr>
        <p:spPr>
          <a:xfrm>
            <a:off x="728289" y="966907"/>
            <a:ext cx="20455316" cy="9285946"/>
          </a:xfrm>
          <a:prstGeom prst="roundRect">
            <a:avLst>
              <a:gd name="adj" fmla="val 1508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3087" y="10252852"/>
            <a:ext cx="16929463" cy="326110"/>
          </a:xfrm>
          <a:prstGeom prst="rect">
            <a:avLst/>
          </a:prstGeom>
          <a:noFill/>
        </p:spPr>
        <p:txBody>
          <a:bodyPr wrap="square" lIns="140077" tIns="70038" rIns="140077" bIns="70038" rtlCol="0">
            <a:spAutoFit/>
          </a:bodyPr>
          <a:lstStyle/>
          <a:p>
            <a:pPr marL="0" marR="0" indent="0" algn="l" defTabSz="19210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baseline="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www.cdc.gov | Contact CDC at: 1-800-CDC-INFO or www.cdc.gov/info</a:t>
            </a:r>
          </a:p>
          <a:p>
            <a:pPr marL="0" marR="0" indent="0" algn="l" defTabSz="19210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1200" baseline="0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36" name="Rounded Rectangle 35"/>
          <p:cNvSpPr/>
          <p:nvPr userDrawn="1"/>
        </p:nvSpPr>
        <p:spPr>
          <a:xfrm>
            <a:off x="1114698" y="309967"/>
            <a:ext cx="19716207" cy="1313881"/>
          </a:xfrm>
          <a:prstGeom prst="roundRect">
            <a:avLst/>
          </a:prstGeom>
          <a:solidFill>
            <a:srgbClr val="D9531E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41520" y="9624028"/>
            <a:ext cx="8589384" cy="1016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>
    <p:fade/>
  </p:transition>
  <p:txStyles>
    <p:titleStyle>
      <a:lvl1pPr algn="ctr" defTabSz="1253846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0192" indent="-470192" algn="l" defTabSz="1253846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18750" indent="-391828" algn="l" defTabSz="1253846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67308" indent="-313462" algn="l" defTabSz="125384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231" indent="-313462" algn="l" defTabSz="12538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21155" indent="-313462" algn="l" defTabSz="1253846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48077" indent="-313462" algn="l" defTabSz="125384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075001" indent="-313462" algn="l" defTabSz="125384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01925" indent="-313462" algn="l" defTabSz="125384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28847" indent="-313462" algn="l" defTabSz="125384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26924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53846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80770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07693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34617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61539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88463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15387" algn="l" defTabSz="125384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786449" y="7426968"/>
            <a:ext cx="5413382" cy="263177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786449" y="4776783"/>
            <a:ext cx="4629280" cy="29179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9884229" y="6551324"/>
            <a:ext cx="6391289" cy="3322019"/>
          </a:xfrm>
          <a:prstGeom prst="rect">
            <a:avLst/>
          </a:prstGeom>
          <a:solidFill>
            <a:schemeClr val="bg2"/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6384722" y="8520554"/>
            <a:ext cx="4709800" cy="102616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4623549" y="1780113"/>
            <a:ext cx="6467808" cy="44452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92" name="Title 1"/>
          <p:cNvSpPr txBox="1">
            <a:spLocks/>
          </p:cNvSpPr>
          <p:nvPr/>
        </p:nvSpPr>
        <p:spPr>
          <a:xfrm>
            <a:off x="1149535" y="413825"/>
            <a:ext cx="19646535" cy="258667"/>
          </a:xfrm>
          <a:prstGeom prst="rect">
            <a:avLst/>
          </a:prstGeom>
          <a:effectLst/>
        </p:spPr>
        <p:txBody>
          <a:bodyPr lIns="140077" tIns="70038" rIns="140077" bIns="70038" anchor="ctr"/>
          <a:lstStyle>
            <a:lvl1pPr algn="ctr" defTabSz="1254008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sz="2200"/>
              <a:t>State and Local Public Health Department Healthcare Outbreak Response Capacity Self-Assessment – United States 2016 </a:t>
            </a:r>
            <a:endParaRPr lang="en-US" sz="2200" dirty="0"/>
          </a:p>
        </p:txBody>
      </p:sp>
      <p:sp>
        <p:nvSpPr>
          <p:cNvPr id="93" name="Title 1"/>
          <p:cNvSpPr txBox="1">
            <a:spLocks/>
          </p:cNvSpPr>
          <p:nvPr/>
        </p:nvSpPr>
        <p:spPr>
          <a:xfrm>
            <a:off x="1149535" y="860613"/>
            <a:ext cx="19646532" cy="279761"/>
          </a:xfrm>
          <a:prstGeom prst="rect">
            <a:avLst/>
          </a:prstGeom>
        </p:spPr>
        <p:txBody>
          <a:bodyPr lIns="140077" tIns="70038" rIns="140077" bIns="70038" anchor="ctr"/>
          <a:lstStyle>
            <a:lvl1pPr algn="ctr" defTabSz="1254008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sz="1600" dirty="0" smtClean="0"/>
              <a:t>Matthew </a:t>
            </a:r>
            <a:r>
              <a:rPr lang="en-US" sz="1600" dirty="0"/>
              <a:t>B. Crist, MD, MPH, Steven Franklin, MPH, Kathy </a:t>
            </a:r>
            <a:r>
              <a:rPr lang="en-US" sz="1600" dirty="0" err="1"/>
              <a:t>Seiber</a:t>
            </a:r>
            <a:r>
              <a:rPr lang="en-US" sz="1600" dirty="0"/>
              <a:t>, MS, Joseph F. Perz, </a:t>
            </a:r>
            <a:r>
              <a:rPr lang="en-US" sz="1600" dirty="0" err="1"/>
              <a:t>DrPH</a:t>
            </a:r>
            <a:r>
              <a:rPr lang="en-US" sz="1600" dirty="0"/>
              <a:t>, </a:t>
            </a:r>
            <a:r>
              <a:rPr lang="en-US" sz="1600" dirty="0" smtClean="0"/>
              <a:t>MA</a:t>
            </a:r>
            <a:endParaRPr lang="en-US" sz="1600" dirty="0"/>
          </a:p>
        </p:txBody>
      </p:sp>
      <p:sp>
        <p:nvSpPr>
          <p:cNvPr id="94" name="Rectangle 93"/>
          <p:cNvSpPr/>
          <p:nvPr/>
        </p:nvSpPr>
        <p:spPr>
          <a:xfrm>
            <a:off x="779115" y="1751672"/>
            <a:ext cx="4618240" cy="29179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5455413" y="1743905"/>
            <a:ext cx="8973611" cy="4679206"/>
          </a:xfrm>
          <a:prstGeom prst="rect">
            <a:avLst/>
          </a:prstGeom>
          <a:solidFill>
            <a:schemeClr val="bg2"/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smtClean="0"/>
          </a:p>
          <a:p>
            <a:pPr algn="ctr"/>
            <a:endParaRPr lang="en-US" smtClean="0"/>
          </a:p>
          <a:p>
            <a:pPr algn="ctr"/>
            <a:endParaRPr lang="en-US" smtClean="0"/>
          </a:p>
          <a:p>
            <a:pPr algn="ctr"/>
            <a:endParaRPr lang="en-US" smtClean="0"/>
          </a:p>
          <a:p>
            <a:pPr algn="ctr"/>
            <a:endParaRPr lang="en-US" dirty="0"/>
          </a:p>
        </p:txBody>
      </p:sp>
      <p:sp>
        <p:nvSpPr>
          <p:cNvPr id="101" name="Title 1"/>
          <p:cNvSpPr txBox="1">
            <a:spLocks/>
          </p:cNvSpPr>
          <p:nvPr/>
        </p:nvSpPr>
        <p:spPr>
          <a:xfrm>
            <a:off x="2120529" y="1194082"/>
            <a:ext cx="17630512" cy="252347"/>
          </a:xfrm>
          <a:prstGeom prst="rect">
            <a:avLst/>
          </a:prstGeom>
        </p:spPr>
        <p:txBody>
          <a:bodyPr lIns="140077" tIns="70038" rIns="140077" bIns="70038" anchor="ctr"/>
          <a:lstStyle>
            <a:lvl1pPr algn="ctr" defTabSz="1254008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sz="1400" b="0" dirty="0" smtClean="0"/>
              <a:t>Division </a:t>
            </a:r>
            <a:r>
              <a:rPr lang="en-US" sz="1400" b="0" dirty="0"/>
              <a:t>of Healthcare Quality Promotion, National Center for Emerging and Zoonotic Infectious Diseases, CDC</a:t>
            </a:r>
          </a:p>
        </p:txBody>
      </p:sp>
      <p:sp>
        <p:nvSpPr>
          <p:cNvPr id="108" name="Text Placeholder 11"/>
          <p:cNvSpPr txBox="1">
            <a:spLocks/>
          </p:cNvSpPr>
          <p:nvPr/>
        </p:nvSpPr>
        <p:spPr>
          <a:xfrm flipV="1">
            <a:off x="10441387" y="6007663"/>
            <a:ext cx="4493239" cy="543661"/>
          </a:xfrm>
          <a:prstGeom prst="rect">
            <a:avLst/>
          </a:prstGeom>
        </p:spPr>
        <p:txBody>
          <a:bodyPr lIns="140077" tIns="70038" rIns="140077" bIns="70038"/>
          <a:lstStyle>
            <a:lvl1pPr marL="0" marR="0" indent="-91440" algn="l" defTabSz="457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50938"/>
              </a:buClr>
              <a:buSzPct val="90000"/>
              <a:buFont typeface="Wingdings" pitchFamily="2" charset="2"/>
              <a:buChar char="n"/>
              <a:tabLst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880" marR="0" indent="-91440" algn="l" defTabSz="457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0938"/>
              </a:buClr>
              <a:buSzPct val="85000"/>
              <a:buFont typeface="Wingdings" pitchFamily="2" charset="2"/>
              <a:buChar char="l"/>
              <a:tabLst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-91440" algn="l" defTabSz="45720" rtl="0" eaLnBrk="1" latinLnBrk="0" hangingPunct="1">
              <a:spcBef>
                <a:spcPts val="0"/>
              </a:spcBef>
              <a:buClr>
                <a:srgbClr val="B50938"/>
              </a:buClr>
              <a:buSzPct val="75000"/>
              <a:buFont typeface="Wingdings" pitchFamily="2" charset="2"/>
              <a:buChar char="t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94514" indent="-91440" algn="l" defTabSz="45720" rtl="0" eaLnBrk="1" latinLnBrk="0" hangingPunct="1"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–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1518" indent="-91440" algn="l" defTabSz="45720" rtl="0" eaLnBrk="1" latinLnBrk="0" hangingPunct="1">
              <a:spcBef>
                <a:spcPct val="20000"/>
              </a:spcBef>
              <a:buClr>
                <a:schemeClr val="bg1"/>
              </a:buClr>
              <a:buFont typeface="Arial" pitchFamily="34" charset="0"/>
              <a:buChar char="»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0154">
              <a:buClr>
                <a:schemeClr val="bg1"/>
              </a:buClr>
              <a:buSzPct val="150000"/>
              <a:buNone/>
              <a:defRPr/>
            </a:pP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1" name="Text Placeholder 5"/>
          <p:cNvSpPr txBox="1">
            <a:spLocks/>
          </p:cNvSpPr>
          <p:nvPr/>
        </p:nvSpPr>
        <p:spPr>
          <a:xfrm>
            <a:off x="1149535" y="5379532"/>
            <a:ext cx="4147679" cy="1684835"/>
          </a:xfrm>
          <a:prstGeom prst="rect">
            <a:avLst/>
          </a:prstGeom>
        </p:spPr>
        <p:txBody>
          <a:bodyPr lIns="140077" tIns="70038" rIns="140077" bIns="70038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800" dirty="0">
                <a:solidFill>
                  <a:srgbClr val="D9531E"/>
                </a:solidFill>
                <a:latin typeface="Calibri" pitchFamily="34" charset="0"/>
                <a:cs typeface="Calibri" pitchFamily="34" charset="0"/>
              </a:rPr>
              <a:t>HEADING </a:t>
            </a:r>
          </a:p>
          <a:p>
            <a:pPr marL="0" indent="-280154">
              <a:spcBef>
                <a:spcPts val="0"/>
              </a:spcBef>
              <a:buClr>
                <a:srgbClr val="0F56DC"/>
              </a:buClr>
              <a:buSzPct val="150000"/>
              <a:defRPr/>
            </a:pPr>
            <a:r>
              <a:rPr lang="en-US" sz="1000" b="0" dirty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The white containers  here may be stretched to fit your content – the ones on the template are only a suggested layout.</a:t>
            </a:r>
          </a:p>
        </p:txBody>
      </p:sp>
      <p:sp>
        <p:nvSpPr>
          <p:cNvPr id="113" name="Text Placeholder 5"/>
          <p:cNvSpPr txBox="1">
            <a:spLocks/>
          </p:cNvSpPr>
          <p:nvPr/>
        </p:nvSpPr>
        <p:spPr>
          <a:xfrm>
            <a:off x="16429175" y="8524424"/>
            <a:ext cx="4662182" cy="584204"/>
          </a:xfrm>
          <a:prstGeom prst="rect">
            <a:avLst/>
          </a:prstGeom>
        </p:spPr>
        <p:txBody>
          <a:bodyPr lIns="140077" tIns="70038" rIns="140077" bIns="70038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800" dirty="0" smtClean="0">
                <a:solidFill>
                  <a:srgbClr val="D9531E"/>
                </a:solidFill>
                <a:latin typeface="Calibri" pitchFamily="34" charset="0"/>
                <a:cs typeface="Calibri" pitchFamily="34" charset="0"/>
              </a:rPr>
              <a:t>Contact Information</a:t>
            </a:r>
          </a:p>
          <a:p>
            <a:pPr marL="0" indent="-280154">
              <a:spcBef>
                <a:spcPts val="0"/>
              </a:spcBef>
              <a:buClr>
                <a:srgbClr val="0F56DC"/>
              </a:buClr>
              <a:buSzPct val="150000"/>
              <a:defRPr/>
            </a:pP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Matthew B. Crist, MD, MPH</a:t>
            </a:r>
          </a:p>
          <a:p>
            <a:pPr marL="0" indent="-280154">
              <a:spcBef>
                <a:spcPts val="0"/>
              </a:spcBef>
              <a:buClr>
                <a:srgbClr val="0F56DC"/>
              </a:buClr>
              <a:buSzPct val="150000"/>
              <a:defRPr/>
            </a:pP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1600 </a:t>
            </a:r>
            <a:r>
              <a:rPr lang="en-US" dirty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Clifton Rd, </a:t>
            </a: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MS-A31 Atlanta</a:t>
            </a:r>
            <a:r>
              <a:rPr lang="en-US" dirty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, GA </a:t>
            </a: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30329</a:t>
            </a:r>
          </a:p>
          <a:p>
            <a:pPr marL="0" indent="-280154">
              <a:spcBef>
                <a:spcPts val="0"/>
              </a:spcBef>
              <a:buClr>
                <a:srgbClr val="0F56DC"/>
              </a:buClr>
              <a:buSzPct val="150000"/>
              <a:defRPr/>
            </a:pP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Phone</a:t>
            </a:r>
            <a:r>
              <a:rPr lang="en-US" dirty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: (404) </a:t>
            </a: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639-8268      Email</a:t>
            </a:r>
            <a:r>
              <a:rPr lang="en-US" dirty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dirty="0" smtClean="0">
                <a:solidFill>
                  <a:srgbClr val="3F3F3F"/>
                </a:solidFill>
                <a:latin typeface="Calibri" pitchFamily="34" charset="0"/>
                <a:cs typeface="Calibri" pitchFamily="34" charset="0"/>
              </a:rPr>
              <a:t>cwu0@cdc.gov</a:t>
            </a:r>
            <a:endParaRPr lang="en-US" dirty="0">
              <a:solidFill>
                <a:srgbClr val="3F3F3F"/>
              </a:solidFill>
              <a:latin typeface="Calibri" pitchFamily="34" charset="0"/>
              <a:cs typeface="Calibri" pitchFamily="34" charset="0"/>
            </a:endParaRPr>
          </a:p>
          <a:p>
            <a:pPr marL="0" indent="-280154">
              <a:spcBef>
                <a:spcPts val="0"/>
              </a:spcBef>
              <a:buClr>
                <a:srgbClr val="0F56DC"/>
              </a:buClr>
              <a:buSzPct val="150000"/>
              <a:defRPr/>
            </a:pPr>
            <a:endParaRPr lang="en-US" sz="1000" b="0" dirty="0">
              <a:solidFill>
                <a:srgbClr val="3F3F3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 Placeholder 39"/>
          <p:cNvSpPr txBox="1">
            <a:spLocks/>
          </p:cNvSpPr>
          <p:nvPr/>
        </p:nvSpPr>
        <p:spPr>
          <a:xfrm>
            <a:off x="12648658" y="10207594"/>
            <a:ext cx="10241280" cy="185980"/>
          </a:xfrm>
          <a:prstGeom prst="rect">
            <a:avLst/>
          </a:prstGeom>
        </p:spPr>
        <p:txBody>
          <a:bodyPr lIns="140077" tIns="70038" rIns="140077" bIns="70038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000" b="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1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1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1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1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Division </a:t>
            </a:r>
            <a:r>
              <a:rPr lang="en-US" sz="13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of Healthcare Quality Promotion</a:t>
            </a:r>
            <a:endParaRPr lang="en-US" sz="1300" b="1" dirty="0">
              <a:solidFill>
                <a:schemeClr val="tx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857244" y="1649959"/>
            <a:ext cx="4402522" cy="3061907"/>
          </a:xfrm>
          <a:prstGeom prst="rect">
            <a:avLst/>
          </a:prstGeom>
        </p:spPr>
        <p:txBody>
          <a:bodyPr lIns="140077" tIns="70038" rIns="140077" bIns="70038" anchor="ctr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800" dirty="0" smtClean="0">
                <a:solidFill>
                  <a:srgbClr val="D9531E"/>
                </a:solidFill>
                <a:latin typeface="Calibri" pitchFamily="34" charset="0"/>
                <a:cs typeface="Calibri" pitchFamily="34" charset="0"/>
              </a:rPr>
              <a:t>Background</a:t>
            </a:r>
            <a:endParaRPr lang="en-US" sz="1400" dirty="0">
              <a:solidFill>
                <a:srgbClr val="D9531E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Timely and appropriate investigation of potential outbreaks involving medical care is needed to prevent the spread of healthcare-associated infections (HAIs) and antimicrobial resistant (AR) pathogens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While the ability to detect and respond to outbreaks represents a core public health function, health department (HD) capacities vary and have not been well described</a:t>
            </a:r>
            <a:endParaRPr lang="en-US" sz="16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98109" y="4994090"/>
            <a:ext cx="2861552" cy="526866"/>
            <a:chOff x="5664740" y="5379532"/>
            <a:chExt cx="1693210" cy="365732"/>
          </a:xfrm>
        </p:grpSpPr>
        <p:sp>
          <p:nvSpPr>
            <p:cNvPr id="31" name="Rectangle 30"/>
            <p:cNvSpPr/>
            <p:nvPr/>
          </p:nvSpPr>
          <p:spPr>
            <a:xfrm>
              <a:off x="5664740" y="5379532"/>
              <a:ext cx="307215" cy="365732"/>
            </a:xfrm>
            <a:prstGeom prst="rect">
              <a:avLst/>
            </a:prstGeom>
            <a:solidFill>
              <a:srgbClr val="8B3102"/>
            </a:solidFill>
            <a:ln w="9525">
              <a:solidFill>
                <a:schemeClr val="bg2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0077" tIns="70038" rIns="140077" bIns="70038" rtlCol="0" anchor="ctr"/>
            <a:lstStyle/>
            <a:p>
              <a:pPr algn="ctr"/>
              <a:endParaRPr lang="en-US" u="sn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129092" y="5379532"/>
              <a:ext cx="307215" cy="365732"/>
            </a:xfrm>
            <a:prstGeom prst="rect">
              <a:avLst/>
            </a:prstGeom>
            <a:solidFill>
              <a:srgbClr val="8D8B00"/>
            </a:solidFill>
            <a:ln w="9525">
              <a:solidFill>
                <a:schemeClr val="bg2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0077" tIns="70038" rIns="140077" bIns="70038" rtlCol="0" anchor="ctr"/>
            <a:lstStyle/>
            <a:p>
              <a:pPr algn="ctr"/>
              <a:endParaRPr lang="en-US" u="sng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589913" y="5379532"/>
              <a:ext cx="307215" cy="365732"/>
            </a:xfrm>
            <a:prstGeom prst="rect">
              <a:avLst/>
            </a:prstGeom>
            <a:solidFill>
              <a:srgbClr val="006A71"/>
            </a:solidFill>
            <a:ln w="9525">
              <a:solidFill>
                <a:schemeClr val="bg2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0077" tIns="70038" rIns="140077" bIns="70038" rtlCol="0" anchor="ctr"/>
            <a:lstStyle/>
            <a:p>
              <a:pPr algn="ctr"/>
              <a:endParaRPr lang="en-US" u="sng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050735" y="5379532"/>
              <a:ext cx="307215" cy="365732"/>
            </a:xfrm>
            <a:prstGeom prst="rect">
              <a:avLst/>
            </a:prstGeom>
            <a:solidFill>
              <a:srgbClr val="781D7E"/>
            </a:solidFill>
            <a:ln w="9525">
              <a:solidFill>
                <a:schemeClr val="bg2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0077" tIns="70038" rIns="140077" bIns="70038" rtlCol="0" anchor="ctr"/>
            <a:lstStyle/>
            <a:p>
              <a:pPr algn="ctr"/>
              <a:endParaRPr lang="en-US" u="sng"/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763269"/>
              </p:ext>
            </p:extLst>
          </p:nvPr>
        </p:nvGraphicFramePr>
        <p:xfrm>
          <a:off x="9806816" y="1831768"/>
          <a:ext cx="4474129" cy="28015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09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110">
                <a:tc gridSpan="3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Which systems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are used to track outbreak/ response activities? 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(check 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all that 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apply)   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Percentage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Microsoft Excel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36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59%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Microsoft Access</a:t>
                      </a:r>
                      <a:endParaRPr lang="en-US" sz="1400" dirty="0" smtClean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30%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Microsoft SharePoint</a:t>
                      </a:r>
                      <a:endParaRPr lang="en-US" sz="1400" dirty="0" smtClean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10%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RedCap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5%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3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NORS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25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41%</a:t>
                      </a:r>
                      <a:endParaRPr lang="en-US" sz="14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Other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38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62%</a:t>
                      </a:r>
                      <a:endParaRPr lang="en-US" sz="1600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9" name="Content Placeholder 2"/>
          <p:cNvSpPr txBox="1">
            <a:spLocks/>
          </p:cNvSpPr>
          <p:nvPr/>
        </p:nvSpPr>
        <p:spPr>
          <a:xfrm>
            <a:off x="433957" y="1276022"/>
            <a:ext cx="8238610" cy="49493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70000"/>
              <a:buFont typeface="Wingdings" pitchFamily="2" charset="2"/>
              <a:buChar char="§"/>
              <a:defRPr sz="2400" b="1" kern="1200" baseline="0">
                <a:solidFill>
                  <a:schemeClr val="bg2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Courier New" pitchFamily="49" charset="0"/>
              <a:buChar char="o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70000"/>
              <a:buFont typeface="Wingdings" pitchFamily="2" charset="2"/>
              <a:buChar char="§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70000"/>
              <a:buFont typeface="Wingdings" pitchFamily="2" charset="2"/>
              <a:buChar char="§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4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2239643"/>
              </p:ext>
            </p:extLst>
          </p:nvPr>
        </p:nvGraphicFramePr>
        <p:xfrm>
          <a:off x="5551805" y="2313451"/>
          <a:ext cx="4147676" cy="346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8337638" y="3173792"/>
            <a:ext cx="127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Median =  58</a:t>
            </a:r>
          </a:p>
          <a:p>
            <a:r>
              <a:rPr lang="en-US" sz="1400" dirty="0" smtClean="0">
                <a:solidFill>
                  <a:schemeClr val="bg2"/>
                </a:solidFill>
              </a:rPr>
              <a:t>   AVG     = 127</a:t>
            </a:r>
            <a:endParaRPr lang="en-US" sz="1400" dirty="0">
              <a:solidFill>
                <a:schemeClr val="bg2"/>
              </a:solidFill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719200"/>
              </p:ext>
            </p:extLst>
          </p:nvPr>
        </p:nvGraphicFramePr>
        <p:xfrm>
          <a:off x="14652649" y="2281312"/>
          <a:ext cx="6324410" cy="2636520"/>
        </p:xfrm>
        <a:graphic>
          <a:graphicData uri="http://schemas.openxmlformats.org/drawingml/2006/table">
            <a:tbl>
              <a:tblPr/>
              <a:tblGrid>
                <a:gridCol w="5142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25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457200" algn="l" defTabSz="1253846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Since January 2015, has your program discussed plans to improve outbreak response with any of the following:  [check all that apply]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Jurisdictions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Multidisciplinary Advisory Group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LTC Facilities/Partners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Acute Care Facilities/Partners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State Hospital Association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ASC Facilities/Partners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State APIC chapter or equivalent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Dialysis Facilities/Partners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12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Medical Board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438331"/>
              </p:ext>
            </p:extLst>
          </p:nvPr>
        </p:nvGraphicFramePr>
        <p:xfrm>
          <a:off x="9953950" y="7122665"/>
          <a:ext cx="6241286" cy="1447455"/>
        </p:xfrm>
        <a:graphic>
          <a:graphicData uri="http://schemas.openxmlformats.org/drawingml/2006/table">
            <a:tbl>
              <a:tblPr/>
              <a:tblGrid>
                <a:gridCol w="4517549">
                  <a:extLst>
                    <a:ext uri="{9D8B030D-6E8A-4147-A177-3AD203B41FA5}">
                      <a16:colId xmlns:a16="http://schemas.microsoft.com/office/drawing/2014/main" val="1736590516"/>
                    </a:ext>
                  </a:extLst>
                </a:gridCol>
                <a:gridCol w="1723737">
                  <a:extLst>
                    <a:ext uri="{9D8B030D-6E8A-4147-A177-3AD203B41FA5}">
                      <a16:colId xmlns:a16="http://schemas.microsoft.com/office/drawing/2014/main" val="1630867255"/>
                    </a:ext>
                  </a:extLst>
                </a:gridCol>
              </a:tblGrid>
              <a:tr h="4918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Specified in outbreak reporting requirements: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Jurisdictions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368505"/>
                  </a:ext>
                </a:extLst>
              </a:tr>
              <a:tr h="23890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How to report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32208"/>
                  </a:ext>
                </a:extLst>
              </a:tr>
              <a:tr h="23890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When (timeframe) to report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457378"/>
                  </a:ext>
                </a:extLst>
              </a:tr>
              <a:tr h="23890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Information required when reporting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71175"/>
                  </a:ext>
                </a:extLst>
              </a:tr>
              <a:tr h="23890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Local and regional HD notification to state HD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001319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948411"/>
              </p:ext>
            </p:extLst>
          </p:nvPr>
        </p:nvGraphicFramePr>
        <p:xfrm>
          <a:off x="9806816" y="4870631"/>
          <a:ext cx="4475265" cy="1380246"/>
        </p:xfrm>
        <a:graphic>
          <a:graphicData uri="http://schemas.openxmlformats.org/drawingml/2006/table">
            <a:tbl>
              <a:tblPr/>
              <a:tblGrid>
                <a:gridCol w="3449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 Investigations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reported to involve: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AVG % *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Active participation from health dept.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  <a:endParaRPr lang="en-US" sz="1400" b="0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HAI program involvement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Provided lab support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  <a:endParaRPr lang="en-US" sz="1400" b="0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On-site component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  <a:endParaRPr lang="en-US" sz="1400" b="0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041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Identified by surveillance data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57803"/>
              </p:ext>
            </p:extLst>
          </p:nvPr>
        </p:nvGraphicFramePr>
        <p:xfrm>
          <a:off x="9953950" y="8612132"/>
          <a:ext cx="6241285" cy="1219199"/>
        </p:xfrm>
        <a:graphic>
          <a:graphicData uri="http://schemas.openxmlformats.org/drawingml/2006/table">
            <a:tbl>
              <a:tblPr/>
              <a:tblGrid>
                <a:gridCol w="452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514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Reporting requirements for notification of HD </a:t>
                      </a:r>
                      <a:endParaRPr lang="en-US" sz="1600" b="1" i="0" u="none" strike="noStrike" dirty="0" smtClean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specifically </a:t>
                      </a:r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for: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Jurisdictions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555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0" algn="ctr" defTabSz="1253846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Clusters or suspected outbreaks of HAI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0" algn="ctr" defTabSz="1253846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13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0" algn="ctr" defTabSz="1253846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Single case of novel MDRO or </a:t>
                      </a:r>
                      <a:r>
                        <a:rPr lang="en-US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disease </a:t>
                      </a:r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 interest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0" algn="ctr" defTabSz="1253846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542624"/>
              </p:ext>
            </p:extLst>
          </p:nvPr>
        </p:nvGraphicFramePr>
        <p:xfrm>
          <a:off x="14643626" y="4986523"/>
          <a:ext cx="6342456" cy="1219200"/>
        </p:xfrm>
        <a:graphic>
          <a:graphicData uri="http://schemas.openxmlformats.org/drawingml/2006/table">
            <a:tbl>
              <a:tblPr/>
              <a:tblGrid>
                <a:gridCol w="5160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92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l" fontAlgn="b"/>
                      <a:endParaRPr lang="en-US" sz="1600" b="0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Jurisdictions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942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marL="457200" algn="l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Does your program have experience conducting patient notifications in the context of infection control breaches or outbreak situations?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86%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447604"/>
              </p:ext>
            </p:extLst>
          </p:nvPr>
        </p:nvGraphicFramePr>
        <p:xfrm>
          <a:off x="822262" y="5286413"/>
          <a:ext cx="4548265" cy="2112507"/>
        </p:xfrm>
        <a:graphic>
          <a:graphicData uri="http://schemas.openxmlformats.org/drawingml/2006/table">
            <a:tbl>
              <a:tblPr/>
              <a:tblGrid>
                <a:gridCol w="3465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5107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Staffing limitations </a:t>
                      </a:r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encountered 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while </a:t>
                      </a:r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conducting investigations</a:t>
                      </a:r>
                    </a:p>
                  </a:txBody>
                  <a:tcPr marL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Jurisdictions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48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Infection Control Assessment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48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Laboratory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8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Data Management/Analytics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8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Communications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480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General Epidemiology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31156"/>
              </p:ext>
            </p:extLst>
          </p:nvPr>
        </p:nvGraphicFramePr>
        <p:xfrm>
          <a:off x="805651" y="7481921"/>
          <a:ext cx="5358784" cy="2548773"/>
        </p:xfrm>
        <a:graphic>
          <a:graphicData uri="http://schemas.openxmlformats.org/drawingml/2006/table">
            <a:tbl>
              <a:tblPr/>
              <a:tblGrid>
                <a:gridCol w="4221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497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Areas </a:t>
                      </a:r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HAI </a:t>
                      </a:r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program would benefit from additional </a:t>
                      </a:r>
                      <a:endParaRPr lang="en-US" sz="1600" b="1" i="0" u="none" strike="noStrike" dirty="0" smtClean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investigation </a:t>
                      </a:r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forms, tools or training materials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% of </a:t>
                      </a:r>
                      <a:r>
                        <a:rPr lang="en-US" sz="1600" b="1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Jurisdictions</a:t>
                      </a: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Reprocessing errors</a:t>
                      </a:r>
                      <a:endParaRPr lang="en-US" sz="1600" b="0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CRE/MDROs: general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Dialysis: general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Outpatient: general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Laboratory guidance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Unsafe injections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468"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Patient notifications guidance</a:t>
                      </a:r>
                    </a:p>
                  </a:txBody>
                  <a:tcPr marL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>
                      <a:lvl1pPr marL="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1pPr>
                      <a:lvl2pPr marL="626924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2pPr>
                      <a:lvl3pPr marL="1253846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3pPr>
                      <a:lvl4pPr marL="1880770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4pPr>
                      <a:lvl5pPr marL="250769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5pPr>
                      <a:lvl6pPr marL="313461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6pPr>
                      <a:lvl7pPr marL="3761539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7pPr>
                      <a:lvl8pPr marL="4388463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8pPr>
                      <a:lvl9pPr marL="5015387" algn="l" defTabSz="1253846" rtl="0" eaLnBrk="1" latinLnBrk="0" hangingPunct="1">
                        <a:defRPr sz="2500" kern="1200">
                          <a:solidFill>
                            <a:schemeClr val="tx1"/>
                          </a:solidFill>
                          <a:latin typeface="Myriad Web Pro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6246953" y="6551324"/>
            <a:ext cx="3511911" cy="35323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/>
          </a:p>
        </p:txBody>
      </p:sp>
      <p:sp>
        <p:nvSpPr>
          <p:cNvPr id="51" name="Text Placeholder 5"/>
          <p:cNvSpPr txBox="1">
            <a:spLocks/>
          </p:cNvSpPr>
          <p:nvPr/>
        </p:nvSpPr>
        <p:spPr>
          <a:xfrm>
            <a:off x="6294645" y="6391798"/>
            <a:ext cx="3464219" cy="3773277"/>
          </a:xfrm>
          <a:prstGeom prst="rect">
            <a:avLst/>
          </a:prstGeom>
        </p:spPr>
        <p:txBody>
          <a:bodyPr lIns="140077" tIns="70038" rIns="140077" bIns="70038" anchor="ctr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800" dirty="0" smtClean="0">
                <a:solidFill>
                  <a:srgbClr val="D9531E"/>
                </a:solidFill>
                <a:latin typeface="Calibri" pitchFamily="34" charset="0"/>
                <a:cs typeface="Calibri" pitchFamily="34" charset="0"/>
              </a:rPr>
              <a:t>Methods</a:t>
            </a:r>
            <a:endParaRPr lang="en-US" sz="1400" dirty="0">
              <a:solidFill>
                <a:srgbClr val="D9531E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55 HD HAI Programs completed an interim Outbreak &amp; Response Capacities Self-Assessment Tool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HAI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outbreaks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defined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as clusters of infections involving healthcare settings or medical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Response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activities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defined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as efforts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by public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health authorities to assist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investigation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of specific HAI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risks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including outbreaks, sentinel cases and serious infection control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breaches</a:t>
            </a:r>
            <a:endParaRPr lang="en-US" sz="16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6371540" y="6318419"/>
            <a:ext cx="4709801" cy="214046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endParaRPr lang="en-US" dirty="0"/>
          </a:p>
        </p:txBody>
      </p:sp>
      <p:sp>
        <p:nvSpPr>
          <p:cNvPr id="54" name="Text Placeholder 5"/>
          <p:cNvSpPr txBox="1">
            <a:spLocks/>
          </p:cNvSpPr>
          <p:nvPr/>
        </p:nvSpPr>
        <p:spPr>
          <a:xfrm>
            <a:off x="3092294" y="12893908"/>
            <a:ext cx="4147679" cy="3061907"/>
          </a:xfrm>
          <a:prstGeom prst="rect">
            <a:avLst/>
          </a:prstGeom>
        </p:spPr>
        <p:txBody>
          <a:bodyPr lIns="140077" tIns="70038" rIns="140077" bIns="70038" anchor="ctr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US" sz="16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5" name="Text Placeholder 5"/>
          <p:cNvSpPr txBox="1">
            <a:spLocks/>
          </p:cNvSpPr>
          <p:nvPr/>
        </p:nvSpPr>
        <p:spPr>
          <a:xfrm>
            <a:off x="16316585" y="6260450"/>
            <a:ext cx="4678520" cy="2130294"/>
          </a:xfrm>
          <a:prstGeom prst="rect">
            <a:avLst/>
          </a:prstGeom>
        </p:spPr>
        <p:txBody>
          <a:bodyPr lIns="140077" tIns="70038" rIns="140077" bIns="70038" anchor="ctr"/>
          <a:lstStyle>
            <a:lvl1pPr marL="470253" indent="-470253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018882" indent="-391878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67510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94514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21518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448522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5527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2531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9535" indent="-313502" algn="l" defTabSz="125400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800" dirty="0" smtClean="0">
                <a:solidFill>
                  <a:srgbClr val="D9531E"/>
                </a:solidFill>
                <a:latin typeface="Calibri" pitchFamily="34" charset="0"/>
                <a:cs typeface="Calibri" pitchFamily="34" charset="0"/>
              </a:rPr>
              <a:t>Conclusions</a:t>
            </a:r>
            <a:endParaRPr lang="en-US" sz="1400" dirty="0">
              <a:solidFill>
                <a:srgbClr val="D9531E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HDs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indicated high level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of HAI response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Additional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expertise and resources could increase HD capacity to support investigations of HAI/AR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outbreaks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Planned </a:t>
            </a:r>
            <a:r>
              <a:rPr lang="en-US" sz="16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partner outreach could further enhance outbreak detection, reporting, and </a:t>
            </a:r>
            <a:r>
              <a:rPr lang="en-US" sz="16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investigation</a:t>
            </a:r>
            <a:endParaRPr lang="en-US" sz="16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22262" y="4813288"/>
            <a:ext cx="4491492" cy="441973"/>
          </a:xfrm>
          <a:prstGeom prst="rect">
            <a:avLst/>
          </a:prstGeom>
          <a:solidFill>
            <a:schemeClr val="tx2">
              <a:lumMod val="65000"/>
            </a:schemeClr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Investigation of HAI/AR Outbreaks</a:t>
            </a:r>
            <a:endParaRPr lang="en-US" sz="1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563884" y="1847087"/>
            <a:ext cx="4107385" cy="465509"/>
          </a:xfrm>
          <a:prstGeom prst="rect">
            <a:avLst/>
          </a:prstGeom>
          <a:solidFill>
            <a:schemeClr val="tx2">
              <a:lumMod val="65000"/>
            </a:schemeClr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Tracking of HAI/AR Outbreaks</a:t>
            </a:r>
            <a:endParaRPr lang="en-US" sz="1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953950" y="6539305"/>
            <a:ext cx="6241285" cy="523929"/>
          </a:xfrm>
          <a:prstGeom prst="rect">
            <a:avLst/>
          </a:prstGeom>
          <a:solidFill>
            <a:schemeClr val="tx2">
              <a:lumMod val="65000"/>
            </a:schemeClr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Reporting and Detection of HAI/AR Outbreaks</a:t>
            </a:r>
            <a:endParaRPr lang="en-US" sz="1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4652649" y="1778164"/>
            <a:ext cx="6284258" cy="482368"/>
          </a:xfrm>
          <a:prstGeom prst="rect">
            <a:avLst/>
          </a:prstGeom>
          <a:solidFill>
            <a:schemeClr val="tx2">
              <a:lumMod val="65000"/>
            </a:schemeClr>
          </a:solidFill>
          <a:ln w="38100">
            <a:solidFill>
              <a:srgbClr val="D9531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077" tIns="70038" rIns="140077" bIns="70038" rtlCol="0" anchor="ctr"/>
          <a:lstStyle/>
          <a:p>
            <a:pPr algn="ctr"/>
            <a:r>
              <a:rPr lang="en-US" sz="1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Communication of HAI/AR Outbreaks</a:t>
            </a:r>
            <a:endParaRPr lang="en-US" sz="1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40798" y="5860558"/>
            <a:ext cx="4523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*Percentages represents the average of the percentage of the investigations reported by the individual health departments.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HHSTP_35x59_ppt_sciposter_dark_072010[1]">
  <a:themeElements>
    <a:clrScheme name="NCHHSTP SciPoster Colors">
      <a:dk1>
        <a:srgbClr val="3F3F3F"/>
      </a:dk1>
      <a:lt1>
        <a:srgbClr val="0F56DC"/>
      </a:lt1>
      <a:dk2>
        <a:srgbClr val="FFFFFF"/>
      </a:dk2>
      <a:lt2>
        <a:srgbClr val="FFFFFF"/>
      </a:lt2>
      <a:accent1>
        <a:srgbClr val="006778"/>
      </a:accent1>
      <a:accent2>
        <a:srgbClr val="452325"/>
      </a:accent2>
      <a:accent3>
        <a:srgbClr val="8E258D"/>
      </a:accent3>
      <a:accent4>
        <a:srgbClr val="AA272F"/>
      </a:accent4>
      <a:accent5>
        <a:srgbClr val="EC7A08"/>
      </a:accent5>
      <a:accent6>
        <a:srgbClr val="002060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DC OD Dark PPT Colors">
    <a:dk1>
      <a:srgbClr val="0F56DC"/>
    </a:dk1>
    <a:lt1>
      <a:srgbClr val="FFC000"/>
    </a:lt1>
    <a:dk2>
      <a:srgbClr val="FFFFFF"/>
    </a:dk2>
    <a:lt2>
      <a:srgbClr val="FFFFFF"/>
    </a:lt2>
    <a:accent1>
      <a:srgbClr val="4983F2"/>
    </a:accent1>
    <a:accent2>
      <a:srgbClr val="007D57"/>
    </a:accent2>
    <a:accent3>
      <a:srgbClr val="9A3B26"/>
    </a:accent3>
    <a:accent4>
      <a:srgbClr val="7F7F7F"/>
    </a:accent4>
    <a:accent5>
      <a:srgbClr val="0F56DC"/>
    </a:accent5>
    <a:accent6>
      <a:srgbClr val="002060"/>
    </a:accent6>
    <a:hlink>
      <a:srgbClr val="FFC000"/>
    </a:hlink>
    <a:folHlink>
      <a:srgbClr val="3077FF"/>
    </a:folHlink>
  </a:clrScheme>
  <a:fontScheme name="CDC Myriad Web Pro">
    <a:majorFont>
      <a:latin typeface="Myriad Web Pro"/>
      <a:ea typeface=""/>
      <a:cs typeface=""/>
    </a:majorFont>
    <a:minorFont>
      <a:latin typeface="Myriad Web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NCHHSTP_35x59_ppt_sciposter_dark_072010[1]</Template>
  <TotalTime>871</TotalTime>
  <Words>640</Words>
  <Application>Microsoft Office PowerPoint</Application>
  <PresentationFormat>Custom</PresentationFormat>
  <Paragraphs>147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Wingdings</vt:lpstr>
      <vt:lpstr>Myriad Web Pro</vt:lpstr>
      <vt:lpstr>NCHHSTP_35x59_ppt_sciposter_dark_072010[1]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CDC User</dc:creator>
  <cp:lastModifiedBy>Perz, Joseph (CDC/OID/NCEZID)</cp:lastModifiedBy>
  <cp:revision>65</cp:revision>
  <dcterms:created xsi:type="dcterms:W3CDTF">2012-09-07T18:20:25Z</dcterms:created>
  <dcterms:modified xsi:type="dcterms:W3CDTF">2017-09-27T14:20:14Z</dcterms:modified>
</cp:coreProperties>
</file>