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sldIdLst>
    <p:sldId id="257" r:id="rId5"/>
  </p:sldIdLst>
  <p:sldSz cx="6858000" cy="9144000" type="screen4x3"/>
  <p:notesSz cx="70104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19">
          <p15:clr>
            <a:srgbClr val="A4A3A4"/>
          </p15:clr>
        </p15:guide>
        <p15:guide id="2" pos="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8" y="324"/>
      </p:cViewPr>
      <p:guideLst>
        <p:guide orient="horz" pos="4519"/>
        <p:guide pos="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6968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609F6-9B1C-4487-9A3C-93A5B9E9271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1890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9DC5A-2332-45F3-B190-F2569769E4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9725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C8BF8-EC5C-43F4-A264-ADA5DFFBF72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969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C559E-6529-4759-B2B7-752BFD8BF9B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424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C960D-5531-4B12-9D81-9369F999BCF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595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0FC30-16C0-4752-B7C0-E4325DFB0E6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248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9A0A2-816A-47CE-838B-61B42237824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320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05AD0-AC45-4F6A-8430-75EE9164ABE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124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D09E7-A1C4-4627-B231-E39EB0935D4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667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B95BE-25E4-4DA2-8959-C19F545B965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17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2EA14-CA0E-49FD-AF38-9F856E0EF89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389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endParaRPr lang="en-US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fld id="{66C2EB31-B742-4535-8340-2EB624E580A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" name="Line 206"/>
          <p:cNvSpPr>
            <a:spLocks noChangeShapeType="1"/>
          </p:cNvSpPr>
          <p:nvPr/>
        </p:nvSpPr>
        <p:spPr bwMode="auto">
          <a:xfrm>
            <a:off x="1123950" y="2801620"/>
            <a:ext cx="0" cy="45679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301" name="Line 205"/>
          <p:cNvSpPr>
            <a:spLocks noChangeShapeType="1"/>
          </p:cNvSpPr>
          <p:nvPr/>
        </p:nvSpPr>
        <p:spPr bwMode="auto">
          <a:xfrm flipH="1">
            <a:off x="4262436" y="2585720"/>
            <a:ext cx="14289" cy="486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300" name="Line 204"/>
          <p:cNvSpPr>
            <a:spLocks noChangeShapeType="1"/>
          </p:cNvSpPr>
          <p:nvPr/>
        </p:nvSpPr>
        <p:spPr bwMode="auto">
          <a:xfrm>
            <a:off x="5832475" y="2687320"/>
            <a:ext cx="0" cy="46371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288" name="Line 192"/>
          <p:cNvSpPr>
            <a:spLocks noChangeShapeType="1"/>
          </p:cNvSpPr>
          <p:nvPr/>
        </p:nvSpPr>
        <p:spPr bwMode="auto">
          <a:xfrm flipH="1">
            <a:off x="2690811" y="2801620"/>
            <a:ext cx="2" cy="45968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484188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050" dirty="0"/>
              <a:t>Support</a:t>
            </a:r>
          </a:p>
          <a:p>
            <a:r>
              <a:rPr lang="en-US" altLang="en-US" sz="1050" dirty="0"/>
              <a:t>Standardized</a:t>
            </a:r>
          </a:p>
          <a:p>
            <a:r>
              <a:rPr lang="en-US" altLang="en-US" sz="1050" dirty="0" smtClean="0"/>
              <a:t>Approaches</a:t>
            </a:r>
            <a:endParaRPr lang="en-US" altLang="en-US" sz="1050" dirty="0"/>
          </a:p>
          <a:p>
            <a:r>
              <a:rPr lang="en-US" altLang="en-US" sz="1050" dirty="0" smtClean="0"/>
              <a:t>to Detection</a:t>
            </a:r>
          </a:p>
          <a:p>
            <a:r>
              <a:rPr lang="en-US" altLang="en-US" sz="1050" dirty="0" smtClean="0"/>
              <a:t>and </a:t>
            </a:r>
            <a:r>
              <a:rPr lang="en-US" altLang="en-US" sz="1050" dirty="0"/>
              <a:t>Reporting</a:t>
            </a:r>
          </a:p>
        </p:txBody>
      </p:sp>
      <p:sp>
        <p:nvSpPr>
          <p:cNvPr id="4195" name="AutoShape 99"/>
          <p:cNvSpPr>
            <a:spLocks noChangeArrowheads="1"/>
          </p:cNvSpPr>
          <p:nvPr/>
        </p:nvSpPr>
        <p:spPr bwMode="auto">
          <a:xfrm>
            <a:off x="3622675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100" dirty="0" smtClean="0"/>
              <a:t>Foster</a:t>
            </a:r>
          </a:p>
          <a:p>
            <a:r>
              <a:rPr lang="en-US" altLang="en-US" sz="1100" dirty="0" smtClean="0"/>
              <a:t>Implementation</a:t>
            </a:r>
          </a:p>
          <a:p>
            <a:r>
              <a:rPr lang="en-US" altLang="en-US" sz="1100" dirty="0" smtClean="0"/>
              <a:t>and Uptake</a:t>
            </a:r>
          </a:p>
          <a:p>
            <a:r>
              <a:rPr lang="en-US" altLang="en-US" sz="1100" dirty="0" smtClean="0"/>
              <a:t>Among External</a:t>
            </a:r>
          </a:p>
          <a:p>
            <a:r>
              <a:rPr lang="en-US" altLang="en-US" sz="1100" dirty="0" smtClean="0"/>
              <a:t>Stakeholders</a:t>
            </a:r>
          </a:p>
        </p:txBody>
      </p:sp>
      <p:sp>
        <p:nvSpPr>
          <p:cNvPr id="4196" name="AutoShape 100"/>
          <p:cNvSpPr>
            <a:spLocks noChangeArrowheads="1"/>
          </p:cNvSpPr>
          <p:nvPr/>
        </p:nvSpPr>
        <p:spPr bwMode="auto">
          <a:xfrm>
            <a:off x="5192713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100" dirty="0"/>
              <a:t>Create a </a:t>
            </a:r>
          </a:p>
          <a:p>
            <a:r>
              <a:rPr lang="en-US" altLang="en-US" sz="1100" dirty="0"/>
              <a:t>Sustainable</a:t>
            </a:r>
          </a:p>
          <a:p>
            <a:r>
              <a:rPr lang="en-US" altLang="en-US" sz="1100" dirty="0" smtClean="0"/>
              <a:t>Council Model</a:t>
            </a:r>
            <a:endParaRPr lang="en-US" altLang="en-US" sz="1100" dirty="0"/>
          </a:p>
        </p:txBody>
      </p:sp>
      <p:sp>
        <p:nvSpPr>
          <p:cNvPr id="4197" name="AutoShape 101"/>
          <p:cNvSpPr>
            <a:spLocks noChangeArrowheads="1"/>
          </p:cNvSpPr>
          <p:nvPr/>
        </p:nvSpPr>
        <p:spPr bwMode="auto">
          <a:xfrm>
            <a:off x="2052638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050" dirty="0"/>
              <a:t>Support Consistent</a:t>
            </a:r>
          </a:p>
          <a:p>
            <a:r>
              <a:rPr lang="en-US" altLang="en-US" sz="1050" dirty="0"/>
              <a:t>and Coordinated</a:t>
            </a:r>
          </a:p>
          <a:p>
            <a:r>
              <a:rPr lang="en-US" altLang="en-US" sz="1050" dirty="0"/>
              <a:t>Approaches to</a:t>
            </a:r>
          </a:p>
          <a:p>
            <a:r>
              <a:rPr lang="en-US" altLang="en-US" sz="1050" dirty="0" smtClean="0"/>
              <a:t>Investigation and</a:t>
            </a:r>
          </a:p>
          <a:p>
            <a:r>
              <a:rPr lang="en-US" altLang="en-US" sz="1050" dirty="0" smtClean="0"/>
              <a:t>Control</a:t>
            </a:r>
            <a:endParaRPr lang="en-US" altLang="en-US" sz="1050" dirty="0"/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439944" y="3022283"/>
            <a:ext cx="1433102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Standardize Outbreak &amp; </a:t>
            </a:r>
          </a:p>
          <a:p>
            <a:r>
              <a:rPr lang="en-US" altLang="en-US" sz="1000" b="0" dirty="0" smtClean="0"/>
              <a:t>Adverse Event</a:t>
            </a:r>
          </a:p>
          <a:p>
            <a:r>
              <a:rPr lang="en-US" altLang="en-US" sz="1000" b="0" dirty="0" smtClean="0"/>
              <a:t>Definitions &amp; </a:t>
            </a:r>
          </a:p>
          <a:p>
            <a:r>
              <a:rPr lang="en-US" altLang="en-US" sz="1000" b="0" dirty="0" smtClean="0"/>
              <a:t>Thresholds for Reporting</a:t>
            </a:r>
            <a:endParaRPr lang="en-US" altLang="en-US" sz="1000" b="0" dirty="0"/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484189" y="382397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Improve Reporting </a:t>
            </a:r>
          </a:p>
          <a:p>
            <a:r>
              <a:rPr lang="en-US" altLang="en-US" sz="1000" b="0" dirty="0" smtClean="0"/>
              <a:t>of Outbreaks and</a:t>
            </a:r>
          </a:p>
          <a:p>
            <a:r>
              <a:rPr lang="en-US" altLang="en-US" sz="1000" b="0" dirty="0" smtClean="0"/>
              <a:t>Exposure Events to </a:t>
            </a:r>
          </a:p>
          <a:p>
            <a:r>
              <a:rPr lang="en-US" altLang="en-US" sz="1000" b="0" dirty="0" smtClean="0"/>
              <a:t>Public Health</a:t>
            </a:r>
            <a:endParaRPr lang="en-US" altLang="en-US" sz="1000" b="0" dirty="0"/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49407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Improve the Use of</a:t>
            </a:r>
          </a:p>
          <a:p>
            <a:r>
              <a:rPr lang="en-US" altLang="en-US" sz="1000" b="0" dirty="0" smtClean="0"/>
              <a:t>Existing Surveillance</a:t>
            </a:r>
          </a:p>
          <a:p>
            <a:r>
              <a:rPr lang="en-US" altLang="en-US" sz="1000" b="0" dirty="0" smtClean="0"/>
              <a:t>Systems to</a:t>
            </a:r>
          </a:p>
          <a:p>
            <a:r>
              <a:rPr lang="en-US" altLang="en-US" sz="1000" b="0" dirty="0" smtClean="0"/>
              <a:t>Detect Outbreaks</a:t>
            </a:r>
            <a:endParaRPr lang="en-US" altLang="en-US" sz="1000" b="0" dirty="0"/>
          </a:p>
        </p:txBody>
      </p:sp>
      <p:sp>
        <p:nvSpPr>
          <p:cNvPr id="4219" name="Rectangle 123"/>
          <p:cNvSpPr>
            <a:spLocks noChangeArrowheads="1"/>
          </p:cNvSpPr>
          <p:nvPr/>
        </p:nvSpPr>
        <p:spPr bwMode="auto">
          <a:xfrm>
            <a:off x="3623270" y="3022283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Enhance</a:t>
            </a:r>
          </a:p>
          <a:p>
            <a:r>
              <a:rPr lang="en-US" altLang="en-US" sz="1000" b="0" dirty="0" smtClean="0"/>
              <a:t>Collaboration</a:t>
            </a:r>
          </a:p>
          <a:p>
            <a:r>
              <a:rPr lang="en-US" altLang="en-US" sz="1000" b="0" dirty="0" smtClean="0"/>
              <a:t>Between Public</a:t>
            </a:r>
          </a:p>
          <a:p>
            <a:r>
              <a:rPr lang="en-US" altLang="en-US" sz="1000" b="0" dirty="0" smtClean="0"/>
              <a:t>Health and Healthcare</a:t>
            </a:r>
          </a:p>
        </p:txBody>
      </p:sp>
      <p:cxnSp>
        <p:nvCxnSpPr>
          <p:cNvPr id="4246" name="AutoShape 150"/>
          <p:cNvCxnSpPr>
            <a:cxnSpLocks noChangeShapeType="1"/>
            <a:endCxn id="4107" idx="0"/>
          </p:cNvCxnSpPr>
          <p:nvPr/>
        </p:nvCxnSpPr>
        <p:spPr bwMode="auto">
          <a:xfrm flipH="1">
            <a:off x="1123951" y="1722120"/>
            <a:ext cx="2298699" cy="4032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47" name="AutoShape 151"/>
          <p:cNvCxnSpPr>
            <a:cxnSpLocks noChangeShapeType="1"/>
            <a:endCxn id="4197" idx="0"/>
          </p:cNvCxnSpPr>
          <p:nvPr/>
        </p:nvCxnSpPr>
        <p:spPr bwMode="auto">
          <a:xfrm flipH="1">
            <a:off x="2692401" y="1722120"/>
            <a:ext cx="730249" cy="4032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50" name="AutoShape 154"/>
          <p:cNvCxnSpPr>
            <a:cxnSpLocks noChangeShapeType="1"/>
            <a:stCxn id="4286" idx="0"/>
            <a:endCxn id="4196" idx="0"/>
          </p:cNvCxnSpPr>
          <p:nvPr/>
        </p:nvCxnSpPr>
        <p:spPr bwMode="auto">
          <a:xfrm>
            <a:off x="3422650" y="1734820"/>
            <a:ext cx="2409826" cy="3905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55" name="Rectangle 159"/>
          <p:cNvSpPr>
            <a:spLocks noChangeArrowheads="1"/>
          </p:cNvSpPr>
          <p:nvPr/>
        </p:nvSpPr>
        <p:spPr bwMode="auto">
          <a:xfrm>
            <a:off x="5192713" y="382500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Ensure</a:t>
            </a:r>
          </a:p>
          <a:p>
            <a:r>
              <a:rPr lang="en-US" altLang="en-US" sz="1000" b="0" dirty="0" smtClean="0"/>
              <a:t>Effective Council</a:t>
            </a:r>
          </a:p>
          <a:p>
            <a:r>
              <a:rPr lang="en-US" altLang="en-US" sz="1000" b="0" dirty="0" smtClean="0"/>
              <a:t>Governance</a:t>
            </a:r>
            <a:endParaRPr lang="en-US" altLang="en-US" sz="1000" b="0" dirty="0"/>
          </a:p>
        </p:txBody>
      </p:sp>
      <p:sp>
        <p:nvSpPr>
          <p:cNvPr id="4256" name="Rectangle 160"/>
          <p:cNvSpPr>
            <a:spLocks noChangeArrowheads="1"/>
          </p:cNvSpPr>
          <p:nvPr/>
        </p:nvSpPr>
        <p:spPr bwMode="auto">
          <a:xfrm>
            <a:off x="5192713" y="545822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Identify and</a:t>
            </a:r>
          </a:p>
          <a:p>
            <a:r>
              <a:rPr lang="en-US" altLang="en-US" sz="1000" b="0" dirty="0" smtClean="0"/>
              <a:t>Develop Impactful</a:t>
            </a:r>
          </a:p>
          <a:p>
            <a:r>
              <a:rPr lang="en-US" altLang="en-US" sz="1000" b="0" dirty="0" smtClean="0"/>
              <a:t>Product Offerings</a:t>
            </a:r>
          </a:p>
        </p:txBody>
      </p:sp>
      <p:sp>
        <p:nvSpPr>
          <p:cNvPr id="4258" name="Rectangle 162"/>
          <p:cNvSpPr>
            <a:spLocks noChangeArrowheads="1"/>
          </p:cNvSpPr>
          <p:nvPr/>
        </p:nvSpPr>
        <p:spPr bwMode="auto">
          <a:xfrm>
            <a:off x="5192713" y="626150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Develop a Business</a:t>
            </a:r>
          </a:p>
          <a:p>
            <a:r>
              <a:rPr lang="en-US" altLang="en-US" sz="1000" b="0" dirty="0" smtClean="0"/>
              <a:t>Plan Including</a:t>
            </a:r>
          </a:p>
          <a:p>
            <a:r>
              <a:rPr lang="en-US" altLang="en-US" sz="1000" b="0" dirty="0" smtClean="0"/>
              <a:t>Financial</a:t>
            </a:r>
          </a:p>
          <a:p>
            <a:r>
              <a:rPr lang="en-US" altLang="en-US" sz="1000" b="0" dirty="0" smtClean="0"/>
              <a:t>Projections</a:t>
            </a:r>
          </a:p>
        </p:txBody>
      </p:sp>
      <p:sp>
        <p:nvSpPr>
          <p:cNvPr id="4263" name="Rectangle 167"/>
          <p:cNvSpPr>
            <a:spLocks noChangeArrowheads="1"/>
          </p:cNvSpPr>
          <p:nvPr/>
        </p:nvSpPr>
        <p:spPr bwMode="auto">
          <a:xfrm>
            <a:off x="2051049" y="302035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Define Appropriate</a:t>
            </a:r>
          </a:p>
          <a:p>
            <a:r>
              <a:rPr lang="en-US" altLang="en-US" sz="1000" b="0" dirty="0" smtClean="0"/>
              <a:t>Levels of Response</a:t>
            </a:r>
            <a:endParaRPr lang="en-US" altLang="en-US" sz="1000" b="0" dirty="0"/>
          </a:p>
        </p:txBody>
      </p:sp>
      <p:sp>
        <p:nvSpPr>
          <p:cNvPr id="4267" name="Rectangle 171"/>
          <p:cNvSpPr>
            <a:spLocks noChangeArrowheads="1"/>
          </p:cNvSpPr>
          <p:nvPr/>
        </p:nvSpPr>
        <p:spPr bwMode="auto">
          <a:xfrm>
            <a:off x="5192713" y="705556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Brand and</a:t>
            </a:r>
            <a:br>
              <a:rPr lang="en-US" altLang="en-US" sz="1000" b="0" dirty="0" smtClean="0"/>
            </a:br>
            <a:r>
              <a:rPr lang="en-US" altLang="en-US" sz="1000" b="0" dirty="0" smtClean="0"/>
              <a:t>Promote</a:t>
            </a:r>
          </a:p>
          <a:p>
            <a:r>
              <a:rPr lang="en-US" altLang="en-US" sz="1000" b="0" dirty="0" smtClean="0"/>
              <a:t>the Council</a:t>
            </a:r>
            <a:endParaRPr lang="en-US" altLang="en-US" sz="1000" b="0" dirty="0"/>
          </a:p>
        </p:txBody>
      </p:sp>
      <p:sp>
        <p:nvSpPr>
          <p:cNvPr id="4269" name="Rectangle 173"/>
          <p:cNvSpPr>
            <a:spLocks noChangeArrowheads="1"/>
          </p:cNvSpPr>
          <p:nvPr/>
        </p:nvSpPr>
        <p:spPr bwMode="auto">
          <a:xfrm>
            <a:off x="3623270" y="544489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Disseminate</a:t>
            </a:r>
          </a:p>
          <a:p>
            <a:r>
              <a:rPr lang="en-US" altLang="en-US" sz="1000" b="0" dirty="0" smtClean="0"/>
              <a:t>Tools and</a:t>
            </a:r>
          </a:p>
          <a:p>
            <a:r>
              <a:rPr lang="en-US" altLang="en-US" sz="1000" b="0" dirty="0" smtClean="0"/>
              <a:t>Guidance</a:t>
            </a:r>
            <a:endParaRPr lang="en-US" altLang="en-US" sz="1000" b="0" dirty="0"/>
          </a:p>
        </p:txBody>
      </p:sp>
      <p:sp>
        <p:nvSpPr>
          <p:cNvPr id="4270" name="Rectangle 174"/>
          <p:cNvSpPr>
            <a:spLocks noChangeArrowheads="1"/>
          </p:cNvSpPr>
          <p:nvPr/>
        </p:nvSpPr>
        <p:spPr bwMode="auto">
          <a:xfrm>
            <a:off x="207616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Improve Data</a:t>
            </a:r>
          </a:p>
          <a:p>
            <a:r>
              <a:rPr lang="en-US" altLang="en-US" sz="1000" b="0" dirty="0" smtClean="0"/>
              <a:t>Management for </a:t>
            </a:r>
          </a:p>
          <a:p>
            <a:r>
              <a:rPr lang="en-US" altLang="en-US" sz="1000" b="0" dirty="0" smtClean="0"/>
              <a:t>Outbreak Investigation</a:t>
            </a:r>
          </a:p>
          <a:p>
            <a:r>
              <a:rPr lang="en-US" altLang="en-US" sz="1000" b="0" dirty="0" smtClean="0"/>
              <a:t>and Tracking</a:t>
            </a:r>
            <a:endParaRPr lang="en-US" altLang="en-US" sz="1000" b="0" dirty="0"/>
          </a:p>
        </p:txBody>
      </p:sp>
      <p:sp>
        <p:nvSpPr>
          <p:cNvPr id="4286" name="Line 190"/>
          <p:cNvSpPr>
            <a:spLocks noChangeShapeType="1"/>
          </p:cNvSpPr>
          <p:nvPr/>
        </p:nvSpPr>
        <p:spPr bwMode="auto">
          <a:xfrm>
            <a:off x="3422650" y="1734820"/>
            <a:ext cx="839787" cy="377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01924" y="323437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50" name="TextBox 49"/>
          <p:cNvSpPr txBox="1"/>
          <p:nvPr/>
        </p:nvSpPr>
        <p:spPr>
          <a:xfrm>
            <a:off x="201924" y="403606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2</a:t>
            </a:r>
            <a:endParaRPr lang="en-US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01924" y="483934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3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201924" y="564102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4</a:t>
            </a:r>
            <a:endParaRPr lang="en-US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201924" y="719363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6</a:t>
            </a:r>
            <a:endParaRPr lang="en-US" sz="1100" dirty="0"/>
          </a:p>
        </p:txBody>
      </p:sp>
      <p:sp>
        <p:nvSpPr>
          <p:cNvPr id="56" name="TextBox 55"/>
          <p:cNvSpPr txBox="1"/>
          <p:nvPr/>
        </p:nvSpPr>
        <p:spPr>
          <a:xfrm>
            <a:off x="3355685" y="2057410"/>
            <a:ext cx="18473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sz="1100" dirty="0"/>
          </a:p>
        </p:txBody>
      </p:sp>
      <p:sp>
        <p:nvSpPr>
          <p:cNvPr id="57" name="TextBox 56"/>
          <p:cNvSpPr txBox="1"/>
          <p:nvPr/>
        </p:nvSpPr>
        <p:spPr>
          <a:xfrm>
            <a:off x="4165639" y="1863735"/>
            <a:ext cx="1935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</a:t>
            </a:r>
            <a:endParaRPr lang="en-US" sz="1100" dirty="0"/>
          </a:p>
        </p:txBody>
      </p:sp>
      <p:sp>
        <p:nvSpPr>
          <p:cNvPr id="3" name="Rectangle 2"/>
          <p:cNvSpPr/>
          <p:nvPr/>
        </p:nvSpPr>
        <p:spPr>
          <a:xfrm>
            <a:off x="980321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A</a:t>
            </a:r>
            <a:endParaRPr lang="en-US" sz="1100" dirty="0"/>
          </a:p>
        </p:txBody>
      </p:sp>
      <p:sp>
        <p:nvSpPr>
          <p:cNvPr id="4" name="Rectangle 3"/>
          <p:cNvSpPr/>
          <p:nvPr/>
        </p:nvSpPr>
        <p:spPr>
          <a:xfrm>
            <a:off x="2548771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B</a:t>
            </a:r>
            <a:endParaRPr lang="en-US" sz="1100" dirty="0"/>
          </a:p>
        </p:txBody>
      </p:sp>
      <p:sp>
        <p:nvSpPr>
          <p:cNvPr id="5" name="Rectangle 4"/>
          <p:cNvSpPr/>
          <p:nvPr/>
        </p:nvSpPr>
        <p:spPr>
          <a:xfrm>
            <a:off x="5688846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D</a:t>
            </a:r>
            <a:endParaRPr lang="en-US" sz="1100" dirty="0"/>
          </a:p>
        </p:txBody>
      </p:sp>
      <p:sp>
        <p:nvSpPr>
          <p:cNvPr id="75" name="Rectangle 3"/>
          <p:cNvSpPr>
            <a:spLocks noChangeArrowheads="1"/>
          </p:cNvSpPr>
          <p:nvPr/>
        </p:nvSpPr>
        <p:spPr bwMode="auto">
          <a:xfrm>
            <a:off x="5688846" y="8358851"/>
            <a:ext cx="11509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/>
              <a:t>Draft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 smtClean="0"/>
              <a:t>03/17/2016</a:t>
            </a:r>
          </a:p>
        </p:txBody>
      </p:sp>
      <p:sp>
        <p:nvSpPr>
          <p:cNvPr id="76" name="Rectangle 2"/>
          <p:cNvSpPr>
            <a:spLocks noChangeArrowheads="1"/>
          </p:cNvSpPr>
          <p:nvPr/>
        </p:nvSpPr>
        <p:spPr bwMode="auto">
          <a:xfrm>
            <a:off x="1001820" y="15875"/>
            <a:ext cx="4983162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 smtClean="0"/>
              <a:t>HAI Outbreak Detection and Response Council</a:t>
            </a:r>
            <a:endParaRPr lang="en-US" altLang="en-US" sz="1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/>
              <a:t>Strategic Map: </a:t>
            </a:r>
            <a:r>
              <a:rPr lang="en-US" altLang="en-US" sz="1400" b="1" dirty="0" smtClean="0"/>
              <a:t>2016-2018</a:t>
            </a:r>
            <a:endParaRPr lang="en-US" altLang="en-US" sz="1400" b="1" dirty="0"/>
          </a:p>
        </p:txBody>
      </p:sp>
      <p:sp>
        <p:nvSpPr>
          <p:cNvPr id="77" name="Oval 11"/>
          <p:cNvSpPr>
            <a:spLocks noChangeArrowheads="1"/>
          </p:cNvSpPr>
          <p:nvPr/>
        </p:nvSpPr>
        <p:spPr bwMode="auto">
          <a:xfrm>
            <a:off x="1627981" y="598487"/>
            <a:ext cx="3708400" cy="11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1400" b="1" dirty="0" smtClean="0">
                <a:latin typeface="Century Gothic" panose="020B0502020202020204" pitchFamily="34" charset="0"/>
              </a:rPr>
              <a:t>Build Capacity for Public Health</a:t>
            </a:r>
          </a:p>
          <a:p>
            <a:pPr algn="ctr">
              <a:defRPr/>
            </a:pPr>
            <a:r>
              <a:rPr lang="en-US" sz="1400" b="1" dirty="0" smtClean="0">
                <a:latin typeface="Century Gothic" panose="020B0502020202020204" pitchFamily="34" charset="0"/>
              </a:rPr>
              <a:t>and Healthcare to Improve Outbreak </a:t>
            </a:r>
          </a:p>
          <a:p>
            <a:pPr algn="ctr">
              <a:defRPr/>
            </a:pPr>
            <a:r>
              <a:rPr lang="en-US" sz="1400" b="1" dirty="0" smtClean="0">
                <a:latin typeface="Century Gothic" panose="020B0502020202020204" pitchFamily="34" charset="0"/>
              </a:rPr>
              <a:t>Detection, Response and Prevention</a:t>
            </a:r>
            <a:endParaRPr lang="en-US" sz="1400" b="1" dirty="0">
              <a:latin typeface="Century Gothic" panose="020B0502020202020204" pitchFamily="34" charset="0"/>
            </a:endParaRPr>
          </a:p>
        </p:txBody>
      </p:sp>
      <p:sp>
        <p:nvSpPr>
          <p:cNvPr id="81" name="Rectangle 174"/>
          <p:cNvSpPr>
            <a:spLocks noChangeArrowheads="1"/>
          </p:cNvSpPr>
          <p:nvPr/>
        </p:nvSpPr>
        <p:spPr bwMode="auto">
          <a:xfrm>
            <a:off x="484188" y="6238958"/>
            <a:ext cx="2846387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Explore Legal Authority to</a:t>
            </a:r>
          </a:p>
          <a:p>
            <a:r>
              <a:rPr lang="en-US" altLang="en-US" sz="1000" b="0" dirty="0" smtClean="0"/>
              <a:t>Support Best Practices</a:t>
            </a:r>
            <a:endParaRPr lang="en-US" altLang="en-US" sz="1000" b="0" dirty="0"/>
          </a:p>
        </p:txBody>
      </p:sp>
      <p:sp>
        <p:nvSpPr>
          <p:cNvPr id="58" name="Rectangle 124"/>
          <p:cNvSpPr>
            <a:spLocks noChangeArrowheads="1"/>
          </p:cNvSpPr>
          <p:nvPr/>
        </p:nvSpPr>
        <p:spPr bwMode="auto">
          <a:xfrm>
            <a:off x="3623270" y="382500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Use Investigation and</a:t>
            </a:r>
          </a:p>
          <a:p>
            <a:r>
              <a:rPr lang="en-US" altLang="en-US" sz="1000" b="0" dirty="0"/>
              <a:t>Control to Inform</a:t>
            </a:r>
          </a:p>
          <a:p>
            <a:r>
              <a:rPr lang="en-US" altLang="en-US" sz="1000" b="0" dirty="0"/>
              <a:t>Improvements in</a:t>
            </a:r>
          </a:p>
          <a:p>
            <a:r>
              <a:rPr lang="en-US" altLang="en-US" sz="1000" b="0" dirty="0"/>
              <a:t>Prevention</a:t>
            </a:r>
          </a:p>
        </p:txBody>
      </p:sp>
      <p:sp>
        <p:nvSpPr>
          <p:cNvPr id="59" name="Rectangle 160"/>
          <p:cNvSpPr>
            <a:spLocks noChangeArrowheads="1"/>
          </p:cNvSpPr>
          <p:nvPr/>
        </p:nvSpPr>
        <p:spPr bwMode="auto">
          <a:xfrm>
            <a:off x="5192713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Recruit Partners</a:t>
            </a:r>
          </a:p>
          <a:p>
            <a:r>
              <a:rPr lang="en-US" altLang="en-US" sz="1000" b="0" dirty="0" smtClean="0"/>
              <a:t>as Council Members</a:t>
            </a:r>
          </a:p>
          <a:p>
            <a:r>
              <a:rPr lang="en-US" altLang="en-US" sz="1000" b="0" dirty="0"/>
              <a:t>a</a:t>
            </a:r>
            <a:r>
              <a:rPr lang="en-US" altLang="en-US" sz="1000" b="0" dirty="0" smtClean="0"/>
              <a:t>nd Workgroup </a:t>
            </a:r>
          </a:p>
          <a:p>
            <a:r>
              <a:rPr lang="en-US" altLang="en-US" sz="1000" b="0" dirty="0" smtClean="0"/>
              <a:t>Members</a:t>
            </a:r>
          </a:p>
        </p:txBody>
      </p:sp>
      <p:sp>
        <p:nvSpPr>
          <p:cNvPr id="61" name="Rectangle 173"/>
          <p:cNvSpPr>
            <a:spLocks noChangeArrowheads="1"/>
          </p:cNvSpPr>
          <p:nvPr/>
        </p:nvSpPr>
        <p:spPr bwMode="auto">
          <a:xfrm>
            <a:off x="3623270" y="623895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Identify Key</a:t>
            </a:r>
          </a:p>
          <a:p>
            <a:r>
              <a:rPr lang="en-US" altLang="en-US" sz="1000" b="0" dirty="0" smtClean="0"/>
              <a:t>Stakeholders and </a:t>
            </a:r>
          </a:p>
          <a:p>
            <a:r>
              <a:rPr lang="en-US" altLang="en-US" sz="1000" b="0" dirty="0" smtClean="0"/>
              <a:t>Foster Effective</a:t>
            </a:r>
          </a:p>
          <a:p>
            <a:r>
              <a:rPr lang="en-US" altLang="en-US" sz="1000" b="0" dirty="0" smtClean="0"/>
              <a:t>Communication</a:t>
            </a:r>
            <a:endParaRPr lang="en-US" altLang="en-US" sz="1000" b="0" dirty="0"/>
          </a:p>
        </p:txBody>
      </p:sp>
      <p:sp>
        <p:nvSpPr>
          <p:cNvPr id="65" name="Rectangle 166"/>
          <p:cNvSpPr>
            <a:spLocks noChangeArrowheads="1"/>
          </p:cNvSpPr>
          <p:nvPr/>
        </p:nvSpPr>
        <p:spPr bwMode="auto">
          <a:xfrm>
            <a:off x="2076159" y="382397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Improve Response</a:t>
            </a:r>
          </a:p>
          <a:p>
            <a:r>
              <a:rPr lang="en-US" altLang="en-US" sz="1000" b="0" dirty="0" smtClean="0"/>
              <a:t>to Outbreaks</a:t>
            </a:r>
            <a:endParaRPr lang="en-US" altLang="en-US" sz="1000" b="0" dirty="0"/>
          </a:p>
        </p:txBody>
      </p:sp>
      <p:sp>
        <p:nvSpPr>
          <p:cNvPr id="66" name="TextBox 65"/>
          <p:cNvSpPr txBox="1"/>
          <p:nvPr/>
        </p:nvSpPr>
        <p:spPr>
          <a:xfrm>
            <a:off x="201924" y="643107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5</a:t>
            </a:r>
            <a:endParaRPr lang="en-US" sz="1100" dirty="0"/>
          </a:p>
        </p:txBody>
      </p:sp>
      <p:sp>
        <p:nvSpPr>
          <p:cNvPr id="67" name="Rectangle 166"/>
          <p:cNvSpPr>
            <a:spLocks noChangeArrowheads="1"/>
          </p:cNvSpPr>
          <p:nvPr/>
        </p:nvSpPr>
        <p:spPr bwMode="auto">
          <a:xfrm>
            <a:off x="484189" y="5444890"/>
            <a:ext cx="2822652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Define </a:t>
            </a:r>
            <a:r>
              <a:rPr lang="en-US" altLang="en-US" sz="1000" b="0" dirty="0"/>
              <a:t>Public </a:t>
            </a:r>
            <a:r>
              <a:rPr lang="en-US" altLang="en-US" sz="1000" b="0" dirty="0" smtClean="0"/>
              <a:t>Health, Clinical,  and</a:t>
            </a:r>
          </a:p>
          <a:p>
            <a:r>
              <a:rPr lang="en-US" altLang="en-US" sz="1000" b="0" dirty="0" smtClean="0"/>
              <a:t>Commercial Laboratory Best Practices</a:t>
            </a:r>
          </a:p>
          <a:p>
            <a:r>
              <a:rPr lang="en-US" altLang="en-US" sz="1000" b="0" dirty="0" smtClean="0"/>
              <a:t>to Support Outbreak Detection and Response</a:t>
            </a:r>
          </a:p>
        </p:txBody>
      </p:sp>
      <p:sp>
        <p:nvSpPr>
          <p:cNvPr id="54" name="Rectangle 124"/>
          <p:cNvSpPr>
            <a:spLocks noChangeArrowheads="1"/>
          </p:cNvSpPr>
          <p:nvPr/>
        </p:nvSpPr>
        <p:spPr bwMode="auto">
          <a:xfrm>
            <a:off x="362327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Foster </a:t>
            </a:r>
            <a:r>
              <a:rPr lang="en-US" altLang="en-US" sz="1000" b="0" dirty="0" smtClean="0"/>
              <a:t>Improvement</a:t>
            </a:r>
            <a:endParaRPr lang="en-US" altLang="en-US" sz="1000" b="0" dirty="0"/>
          </a:p>
          <a:p>
            <a:r>
              <a:rPr lang="en-US" altLang="en-US" sz="1000" b="0" dirty="0"/>
              <a:t>in Workforce</a:t>
            </a:r>
          </a:p>
          <a:p>
            <a:r>
              <a:rPr lang="en-US" altLang="en-US" sz="1000" b="0" dirty="0"/>
              <a:t>Competencies</a:t>
            </a:r>
          </a:p>
        </p:txBody>
      </p:sp>
      <p:sp>
        <p:nvSpPr>
          <p:cNvPr id="60" name="Rectangle 174"/>
          <p:cNvSpPr>
            <a:spLocks noChangeArrowheads="1"/>
          </p:cNvSpPr>
          <p:nvPr/>
        </p:nvSpPr>
        <p:spPr bwMode="auto">
          <a:xfrm>
            <a:off x="494070" y="7026698"/>
            <a:ext cx="2846387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Develop Tools and Guidance</a:t>
            </a:r>
            <a:endParaRPr lang="en-US" altLang="en-US" sz="1000" b="0" dirty="0"/>
          </a:p>
        </p:txBody>
      </p:sp>
      <p:sp>
        <p:nvSpPr>
          <p:cNvPr id="62" name="Rectangle 173"/>
          <p:cNvSpPr>
            <a:spLocks noChangeArrowheads="1"/>
          </p:cNvSpPr>
          <p:nvPr/>
        </p:nvSpPr>
        <p:spPr bwMode="auto">
          <a:xfrm>
            <a:off x="3622674" y="702669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Articulate the </a:t>
            </a:r>
          </a:p>
          <a:p>
            <a:r>
              <a:rPr lang="en-US" altLang="en-US" sz="1000" b="0" dirty="0" smtClean="0"/>
              <a:t>Value of Public</a:t>
            </a:r>
          </a:p>
          <a:p>
            <a:r>
              <a:rPr lang="en-US" altLang="en-US" sz="1000" b="0" dirty="0" smtClean="0"/>
              <a:t>Health’s Role</a:t>
            </a:r>
            <a:endParaRPr lang="en-US" altLang="en-US" sz="1000" b="0" dirty="0"/>
          </a:p>
        </p:txBody>
      </p:sp>
      <p:sp>
        <p:nvSpPr>
          <p:cNvPr id="63" name="Rectangle 159"/>
          <p:cNvSpPr>
            <a:spLocks noChangeArrowheads="1"/>
          </p:cNvSpPr>
          <p:nvPr/>
        </p:nvSpPr>
        <p:spPr bwMode="auto">
          <a:xfrm>
            <a:off x="5178425" y="302797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 smtClean="0"/>
              <a:t>Formally</a:t>
            </a:r>
          </a:p>
          <a:p>
            <a:r>
              <a:rPr lang="en-US" altLang="en-US" sz="1000" b="0" dirty="0" smtClean="0"/>
              <a:t>Define the Scope</a:t>
            </a:r>
          </a:p>
          <a:p>
            <a:r>
              <a:rPr lang="en-US" altLang="en-US" sz="1000" b="0" dirty="0" smtClean="0"/>
              <a:t>of the Council’s Work</a:t>
            </a:r>
            <a:endParaRPr lang="en-US" altLang="en-US" sz="1000" b="0" dirty="0"/>
          </a:p>
        </p:txBody>
      </p:sp>
      <p:sp>
        <p:nvSpPr>
          <p:cNvPr id="55" name="AutoShape 11"/>
          <p:cNvSpPr>
            <a:spLocks noChangeArrowheads="1"/>
          </p:cNvSpPr>
          <p:nvPr/>
        </p:nvSpPr>
        <p:spPr bwMode="auto">
          <a:xfrm>
            <a:off x="642039" y="850980"/>
            <a:ext cx="963822" cy="476716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/>
          <a:lstStyle/>
          <a:p>
            <a:r>
              <a:rPr lang="en-US" altLang="en-US" sz="1050" dirty="0" smtClean="0"/>
              <a:t>Central Challenge</a:t>
            </a:r>
            <a:endParaRPr lang="en-US" alt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AF13015885254EA304B97481C12B05" ma:contentTypeVersion="0" ma:contentTypeDescription="Create a new document." ma:contentTypeScope="" ma:versionID="042e81cd94057a7c904690fd7e0a45e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1367E6-6F26-4780-933A-CB5782D25E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115F8C-CFBF-4DC4-9329-27749BB11308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2D2700F-D324-47DD-84AD-C5C12E2E6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6126</TotalTime>
  <Words>216</Words>
  <Application>Microsoft Office PowerPoint</Application>
  <PresentationFormat>On-screen Show (4:3)</PresentationFormat>
  <Paragraphs>102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Times New Roman</vt:lpstr>
      <vt:lpstr>Default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TSI</dc:creator>
  <cp:lastModifiedBy>Nicole Bryan</cp:lastModifiedBy>
  <cp:revision>197</cp:revision>
  <cp:lastPrinted>2016-09-12T18:24:51Z</cp:lastPrinted>
  <dcterms:created xsi:type="dcterms:W3CDTF">1998-03-18T19:19:12Z</dcterms:created>
  <dcterms:modified xsi:type="dcterms:W3CDTF">2016-09-15T18:08:41Z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0x0101003EAF13015885254EA304B97481C12B05</vt:lpwstr>
  </property>
</Properties>
</file>