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9" r:id="rId1"/>
    <p:sldMasterId id="2147483703" r:id="rId2"/>
    <p:sldMasterId id="2147483726" r:id="rId3"/>
    <p:sldMasterId id="2147483730" r:id="rId4"/>
    <p:sldMasterId id="2147483732" r:id="rId5"/>
  </p:sldMasterIdLst>
  <p:notesMasterIdLst>
    <p:notesMasterId r:id="rId17"/>
  </p:notesMasterIdLst>
  <p:handoutMasterIdLst>
    <p:handoutMasterId r:id="rId18"/>
  </p:handoutMasterIdLst>
  <p:sldIdLst>
    <p:sldId id="967" r:id="rId6"/>
    <p:sldId id="1081" r:id="rId7"/>
    <p:sldId id="1127" r:id="rId8"/>
    <p:sldId id="1138" r:id="rId9"/>
    <p:sldId id="1134" r:id="rId10"/>
    <p:sldId id="1130" r:id="rId11"/>
    <p:sldId id="1135" r:id="rId12"/>
    <p:sldId id="1136" r:id="rId13"/>
    <p:sldId id="1132" r:id="rId14"/>
    <p:sldId id="1137" r:id="rId15"/>
    <p:sldId id="1108" r:id="rId16"/>
  </p:sldIdLst>
  <p:sldSz cx="10287000" cy="6858000" type="35mm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resa Horan" initials="TCH" lastIdx="1" clrIdx="0">
    <p:extLst/>
  </p:cmAuthor>
  <p:cmAuthor id="2" name="Walters, Maroya S. (CDC/OID/NCEZID)" initials="WMS(" lastIdx="6" clrIdx="1">
    <p:extLst>
      <p:ext uri="{19B8F6BF-5375-455C-9EA6-DF929625EA0E}">
        <p15:presenceInfo xmlns:p15="http://schemas.microsoft.com/office/powerpoint/2012/main" userId="S-1-5-21-1207783550-2075000910-922709458-3329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9900"/>
    <a:srgbClr val="FFFF00"/>
    <a:srgbClr val="FFFF66"/>
    <a:srgbClr val="00FF00"/>
    <a:srgbClr val="9DF2FD"/>
    <a:srgbClr val="FF66FF"/>
    <a:srgbClr val="A7EA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816" autoAdjust="0"/>
    <p:restoredTop sz="92253" autoAdjust="0"/>
  </p:normalViewPr>
  <p:slideViewPr>
    <p:cSldViewPr snapToGrid="0">
      <p:cViewPr varScale="1">
        <p:scale>
          <a:sx n="69" d="100"/>
          <a:sy n="69" d="100"/>
        </p:scale>
        <p:origin x="462" y="6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192407" cy="23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70" tIns="46585" rIns="93170" bIns="46585" numCol="1" anchor="t" anchorCtr="0" compatLnSpc="1">
            <a:prstTxWarp prst="textNoShape">
              <a:avLst/>
            </a:prstTxWarp>
            <a:spAutoFit/>
          </a:bodyPr>
          <a:lstStyle>
            <a:lvl1pPr algn="l" defTabSz="931863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817996" y="1"/>
            <a:ext cx="192406" cy="23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70" tIns="46585" rIns="93170" bIns="46585" numCol="1" anchor="t" anchorCtr="0" compatLnSpc="1">
            <a:prstTxWarp prst="textNoShape">
              <a:avLst/>
            </a:prstTxWarp>
            <a:spAutoFit/>
          </a:bodyPr>
          <a:lstStyle>
            <a:lvl1pPr algn="r" defTabSz="931863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063824"/>
            <a:ext cx="192407" cy="23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70" tIns="46585" rIns="93170" bIns="46585" numCol="1" anchor="b" anchorCtr="0" compatLnSpc="1">
            <a:prstTxWarp prst="textNoShape">
              <a:avLst/>
            </a:prstTxWarp>
            <a:spAutoFit/>
          </a:bodyPr>
          <a:lstStyle>
            <a:lvl1pPr algn="l" defTabSz="931863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26340" y="9063824"/>
            <a:ext cx="384061" cy="23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70" tIns="46585" rIns="93170" bIns="46585" numCol="1" anchor="b" anchorCtr="0" compatLnSpc="1">
            <a:prstTxWarp prst="textNoShape">
              <a:avLst/>
            </a:prstTxWarp>
            <a:spAutoFit/>
          </a:bodyPr>
          <a:lstStyle>
            <a:lvl1pPr algn="r" defTabSz="931863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fld id="{39120772-1F89-4DDA-919A-7674D0B05F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48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7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693738"/>
            <a:ext cx="5210175" cy="3473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40" y="4398963"/>
            <a:ext cx="5140325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796338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74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7" y="8796338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lnSpc>
                <a:spcPct val="75000"/>
              </a:lnSpc>
              <a:defRPr sz="1200">
                <a:solidFill>
                  <a:srgbClr val="FFFF66"/>
                </a:solidFill>
                <a:latin typeface="Arial" pitchFamily="34" charset="0"/>
              </a:defRPr>
            </a:lvl1pPr>
          </a:lstStyle>
          <a:p>
            <a:fld id="{30149B9D-0381-45C7-BE44-3FE6B8857A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5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lvl="1"/>
            <a:r>
              <a:rPr lang="en-US" smtClean="0"/>
              <a:t>Often taken for granted</a:t>
            </a:r>
          </a:p>
          <a:p>
            <a:endParaRPr lang="en-US" smtClean="0"/>
          </a:p>
        </p:txBody>
      </p:sp>
      <p:sp>
        <p:nvSpPr>
          <p:cNvPr id="18435" name="Slide Number Placeholder 3"/>
          <p:cNvSpPr txBox="1">
            <a:spLocks noGrp="1"/>
          </p:cNvSpPr>
          <p:nvPr/>
        </p:nvSpPr>
        <p:spPr bwMode="auto">
          <a:xfrm>
            <a:off x="4065059" y="8986520"/>
            <a:ext cx="3109242" cy="47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66" tIns="46733" rIns="93466" bIns="46733" anchor="b"/>
          <a:lstStyle/>
          <a:p>
            <a:pPr algn="r" defTabSz="935009"/>
            <a:fld id="{4B1768AD-F571-44F5-AAC4-D601F371E11C}" type="slidenum">
              <a:rPr lang="en-US" sz="1200"/>
              <a:pPr algn="r" defTabSz="935009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8759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A4DFC-465C-4FED-9B45-4E23DAA3A7E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5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1981200"/>
            <a:ext cx="92583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43050" y="3886200"/>
            <a:ext cx="72009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43050" y="4267200"/>
            <a:ext cx="72009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0" y="6272784"/>
            <a:ext cx="5743575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71750" y="6464808"/>
            <a:ext cx="5743575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1981200"/>
            <a:ext cx="92583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43050" y="3886200"/>
            <a:ext cx="72009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43050" y="4267200"/>
            <a:ext cx="72009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71750" y="6272784"/>
            <a:ext cx="5743575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71750" y="6464808"/>
            <a:ext cx="5743575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4350" y="1600201"/>
            <a:ext cx="92583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4350" y="5791200"/>
            <a:ext cx="92583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43050" y="2057400"/>
            <a:ext cx="72009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0" y="6272784"/>
            <a:ext cx="5743575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71750" y="6464808"/>
            <a:ext cx="5743575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393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43050" y="2057400"/>
            <a:ext cx="72009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72836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419101"/>
            <a:ext cx="8872538" cy="103029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231" y="1701801"/>
            <a:ext cx="8872538" cy="4166737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450"/>
              </a:spcBef>
              <a:buClr>
                <a:srgbClr val="F09732"/>
              </a:buClr>
              <a:buSzPct val="90000"/>
              <a:buFont typeface="Wingdings" panose="05000000000000000000" pitchFamily="2" charset="2"/>
              <a:buChar char=""/>
              <a:defRPr sz="2400"/>
            </a:lvl1pPr>
            <a:lvl2pPr marL="385763" indent="-128588">
              <a:buClr>
                <a:srgbClr val="F09732"/>
              </a:buClr>
              <a:buFont typeface="Wingdings" panose="05000000000000000000" pitchFamily="2" charset="2"/>
              <a:buChar char="§"/>
              <a:defRPr sz="2000"/>
            </a:lvl2pPr>
            <a:lvl3pPr marL="642938" indent="-128588">
              <a:buFont typeface="Calibri" panose="020F0502020204030204" pitchFamily="34" charset="0"/>
              <a:buChar char="̶"/>
              <a:defRPr sz="1600"/>
            </a:lvl3pPr>
            <a:lvl4pPr marL="771525" indent="0"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0723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43050" y="4267200"/>
            <a:ext cx="72009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4350" y="1981200"/>
            <a:ext cx="92583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057400" y="6263640"/>
            <a:ext cx="5743575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057400" y="6464808"/>
            <a:ext cx="5743575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98369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1"/>
            <a:ext cx="92583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14350" y="5791200"/>
            <a:ext cx="92583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992534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en-US" sz="3600" b="1" kern="1200" baseline="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1"/>
            <a:ext cx="92583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14350" y="5791200"/>
            <a:ext cx="92583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258300" y="6096001"/>
            <a:ext cx="6858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A2FBC9-77F1-479F-8C39-4BCAA8131A48}" type="slidenum">
              <a:rPr lang="en-US" sz="1800">
                <a:solidFill>
                  <a:srgbClr val="0F56DC"/>
                </a:solidFill>
              </a:rPr>
              <a:pPr>
                <a:defRPr/>
              </a:pPr>
              <a:t>‹#›</a:t>
            </a:fld>
            <a:endParaRPr lang="en-US" sz="1800">
              <a:solidFill>
                <a:srgbClr val="0F56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0758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43050" y="4267200"/>
            <a:ext cx="72009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4350" y="1981200"/>
            <a:ext cx="92583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78603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4350" y="1600201"/>
            <a:ext cx="92583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4350" y="5791200"/>
            <a:ext cx="92583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7621588" y="6492875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>
                    <a:tint val="75000"/>
                  </a:schemeClr>
                </a:solidFill>
                <a:latin typeface="Myriad Web Pro (Headings)"/>
              </a:defRPr>
            </a:lvl1pPr>
          </a:lstStyle>
          <a:p>
            <a:fld id="{FDFC838D-F952-4CC3-9FDB-ABA66878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anchor="ctr" anchorCtr="0"/>
          <a:lstStyle>
            <a:lvl1pPr algn="ctr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en-US" sz="3600" b="1" kern="1200" baseline="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1"/>
            <a:ext cx="92583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143125" y="5791200"/>
            <a:ext cx="702945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258300" y="6096001"/>
            <a:ext cx="6858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9F9B0FF-957C-4126-B149-EB5858D5F53D}" type="slidenum">
              <a:rPr lang="en-US" sz="1800">
                <a:solidFill>
                  <a:srgbClr val="0F56DC"/>
                </a:solidFill>
              </a:rPr>
              <a:pPr>
                <a:defRPr/>
              </a:pPr>
              <a:t>‹#›</a:t>
            </a:fld>
            <a:endParaRPr lang="en-US" sz="1800">
              <a:solidFill>
                <a:srgbClr val="0F56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67611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043340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40801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1435102"/>
            <a:ext cx="3384352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14350" y="5791200"/>
            <a:ext cx="92583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258300" y="6096001"/>
            <a:ext cx="6858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6E60906-537C-4315-941C-D1F7682E21DC}" type="slidenum">
              <a:rPr lang="en-US" sz="1800">
                <a:solidFill>
                  <a:srgbClr val="0F56DC"/>
                </a:solidFill>
              </a:rPr>
              <a:pPr>
                <a:defRPr/>
              </a:pPr>
              <a:t>‹#›</a:t>
            </a:fld>
            <a:endParaRPr lang="en-US" sz="1800">
              <a:solidFill>
                <a:srgbClr val="0F56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3405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258300" y="6096001"/>
            <a:ext cx="6858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B82A1DF-C56E-4CB6-946E-E14943D4D92A}" type="slidenum">
              <a:rPr lang="en-US" sz="1800">
                <a:solidFill>
                  <a:srgbClr val="0F56DC"/>
                </a:solidFill>
              </a:rPr>
              <a:pPr>
                <a:defRPr/>
              </a:pPr>
              <a:t>‹#›</a:t>
            </a:fld>
            <a:endParaRPr lang="en-US" sz="1800">
              <a:solidFill>
                <a:srgbClr val="0F56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5382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1981200"/>
            <a:ext cx="72009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057400" y="6263640"/>
            <a:ext cx="5743575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057400" y="6464808"/>
            <a:ext cx="5743575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726341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9445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371600"/>
            <a:ext cx="9258300" cy="449580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buSzPct val="100000"/>
              <a:buFont typeface="Wingdings" pitchFamily="2" charset="2"/>
              <a:buChar char="§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72500" y="6245225"/>
            <a:ext cx="120015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algn="l">
              <a:defRPr/>
            </a:pPr>
            <a:fld id="{2AD9CFF9-40E4-4089-BE8B-06671D644FE4}" type="slidenum">
              <a:rPr lang="en-US" sz="1800">
                <a:solidFill>
                  <a:srgbClr val="0F56DC"/>
                </a:solidFill>
              </a:rPr>
              <a:pPr algn="l">
                <a:defRPr/>
              </a:pPr>
              <a:t>‹#›</a:t>
            </a:fld>
            <a:endParaRPr lang="en-US" sz="1800">
              <a:solidFill>
                <a:srgbClr val="0F56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4790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8683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219200"/>
            <a:ext cx="9258300" cy="46482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72500" y="6245225"/>
            <a:ext cx="120015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algn="l">
              <a:defRPr/>
            </a:pPr>
            <a:fld id="{BF10A89C-F931-4895-AAEF-95407B58163C}" type="slidenum">
              <a:rPr lang="en-US" sz="1800">
                <a:solidFill>
                  <a:srgbClr val="0F56DC"/>
                </a:solidFill>
              </a:rPr>
              <a:pPr algn="l">
                <a:defRPr/>
              </a:pPr>
              <a:t>‹#›</a:t>
            </a:fld>
            <a:endParaRPr lang="en-US" sz="1800" dirty="0">
              <a:solidFill>
                <a:srgbClr val="0F56DC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1"/>
          </p:nvPr>
        </p:nvSpPr>
        <p:spPr>
          <a:xfrm>
            <a:off x="514350" y="6245225"/>
            <a:ext cx="1285875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algn="l">
              <a:defRPr/>
            </a:pPr>
            <a:endParaRPr lang="en-US" sz="1800">
              <a:solidFill>
                <a:srgbClr val="0F56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10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/>
          <a:lstStyle/>
          <a:p>
            <a:pPr algn="l"/>
            <a:fld id="{A16BA75A-AD1D-423F-9FCB-EE33B2E32C57}" type="datetimeFigureOut">
              <a:rPr lang="en-US" sz="1800">
                <a:solidFill>
                  <a:srgbClr val="0F56DC"/>
                </a:solidFill>
                <a:latin typeface="Arial" charset="0"/>
              </a:rPr>
              <a:pPr algn="l"/>
              <a:t>12/1/2016</a:t>
            </a:fld>
            <a:endParaRPr lang="en-US" sz="1800">
              <a:solidFill>
                <a:srgbClr val="0F56DC"/>
              </a:solidFill>
              <a:latin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/>
          <a:lstStyle/>
          <a:p>
            <a:pPr algn="l"/>
            <a:endParaRPr lang="en-US" sz="1800">
              <a:solidFill>
                <a:srgbClr val="0F56DC"/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/>
          <a:lstStyle/>
          <a:p>
            <a:pPr algn="l"/>
            <a:fld id="{FAA83E64-8B91-4A4F-858B-ED0AEE6A73E9}" type="slidenum">
              <a:rPr lang="en-US" sz="1800">
                <a:solidFill>
                  <a:srgbClr val="0F56DC"/>
                </a:solidFill>
                <a:latin typeface="Arial" charset="0"/>
              </a:rPr>
              <a:pPr algn="l"/>
              <a:t>‹#›</a:t>
            </a:fld>
            <a:endParaRPr lang="en-US" sz="1800">
              <a:solidFill>
                <a:srgbClr val="0F56D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4337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304800"/>
            <a:ext cx="874395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18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4350" y="1600201"/>
            <a:ext cx="92583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4350" y="5791200"/>
            <a:ext cx="92583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4350" y="1981200"/>
            <a:ext cx="92583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43050" y="4267200"/>
            <a:ext cx="72009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830821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365129"/>
            <a:ext cx="8872538" cy="11207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231" y="1828800"/>
            <a:ext cx="8872538" cy="4660900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450"/>
              </a:spcBef>
              <a:buClr>
                <a:srgbClr val="F09732"/>
              </a:buClr>
              <a:buSzPct val="90000"/>
              <a:buFont typeface="Wingdings" panose="05000000000000000000" pitchFamily="2" charset="2"/>
              <a:buChar char=""/>
              <a:defRPr sz="2400"/>
            </a:lvl1pPr>
            <a:lvl2pPr marL="385763" indent="-128588">
              <a:buClr>
                <a:srgbClr val="F09732"/>
              </a:buClr>
              <a:buFont typeface="Wingdings" panose="05000000000000000000" pitchFamily="2" charset="2"/>
              <a:buChar char="§"/>
              <a:defRPr sz="2000"/>
            </a:lvl2pPr>
            <a:lvl3pPr marL="642938" indent="-128588">
              <a:buFont typeface="Calibri" panose="020F0502020204030204" pitchFamily="34" charset="0"/>
              <a:buChar char="̶"/>
              <a:defRPr sz="1600"/>
            </a:lvl3pPr>
            <a:lvl4pPr marL="771525" indent="0"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8243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365129"/>
            <a:ext cx="8872538" cy="11207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231" y="1828800"/>
            <a:ext cx="8872538" cy="4660900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450"/>
              </a:spcBef>
              <a:buClr>
                <a:srgbClr val="F09732"/>
              </a:buClr>
              <a:buSzPct val="90000"/>
              <a:buFont typeface="Wingdings" panose="05000000000000000000" pitchFamily="2" charset="2"/>
              <a:buChar char=""/>
              <a:defRPr sz="2400"/>
            </a:lvl1pPr>
            <a:lvl2pPr marL="385763" indent="-128588">
              <a:buClr>
                <a:srgbClr val="F09732"/>
              </a:buClr>
              <a:buFont typeface="Wingdings" panose="05000000000000000000" pitchFamily="2" charset="2"/>
              <a:buChar char="§"/>
              <a:defRPr sz="2000"/>
            </a:lvl2pPr>
            <a:lvl3pPr marL="642938" indent="-128588">
              <a:buFont typeface="Calibri" panose="020F0502020204030204" pitchFamily="34" charset="0"/>
              <a:buChar char="̶"/>
              <a:defRPr sz="1600"/>
            </a:lvl3pPr>
            <a:lvl4pPr marL="771525" indent="0"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41029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365129"/>
            <a:ext cx="8872538" cy="11207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231" y="1828800"/>
            <a:ext cx="8872538" cy="4660900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450"/>
              </a:spcBef>
              <a:buClr>
                <a:srgbClr val="F09732"/>
              </a:buClr>
              <a:buSzPct val="90000"/>
              <a:buFont typeface="Wingdings" panose="05000000000000000000" pitchFamily="2" charset="2"/>
              <a:buChar char=""/>
              <a:defRPr sz="2400"/>
            </a:lvl1pPr>
            <a:lvl2pPr marL="385763" indent="-128588">
              <a:buClr>
                <a:srgbClr val="F09732"/>
              </a:buClr>
              <a:buFont typeface="Wingdings" panose="05000000000000000000" pitchFamily="2" charset="2"/>
              <a:buChar char="§"/>
              <a:defRPr sz="2000"/>
            </a:lvl2pPr>
            <a:lvl3pPr marL="642938" indent="-128588">
              <a:buFont typeface="Calibri" panose="020F0502020204030204" pitchFamily="34" charset="0"/>
              <a:buChar char="̶"/>
              <a:defRPr sz="1600"/>
            </a:lvl3pPr>
            <a:lvl4pPr marL="771525" indent="0"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17597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43050" y="3886200"/>
            <a:ext cx="72009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43050" y="4267200"/>
            <a:ext cx="72009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1981200"/>
            <a:ext cx="92583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4350" y="1600201"/>
            <a:ext cx="92583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4350" y="5791200"/>
            <a:ext cx="75438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602" y="4406913"/>
            <a:ext cx="874395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12602" y="2906713"/>
            <a:ext cx="874395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5" y="273050"/>
            <a:ext cx="3384352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21931" y="273051"/>
            <a:ext cx="5750719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4355" y="1435108"/>
            <a:ext cx="3384352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4350" y="5791200"/>
            <a:ext cx="92583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16324" y="4800600"/>
            <a:ext cx="6172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016324" y="5367338"/>
            <a:ext cx="6172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43050" y="2057400"/>
            <a:ext cx="72009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0" y="6272784"/>
            <a:ext cx="5743575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71750" y="6464808"/>
            <a:ext cx="5743575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90" r:id="rId10"/>
    <p:sldLayoutId id="2147483676" r:id="rId11"/>
    <p:sldLayoutId id="2147483678" r:id="rId12"/>
    <p:sldLayoutId id="2147483719" r:id="rId13"/>
    <p:sldLayoutId id="2147483722" r:id="rId14"/>
    <p:sldLayoutId id="2147483723" r:id="rId15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25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7490"/>
            <a:ext cx="10287000" cy="1029100"/>
          </a:xfrm>
          <a:prstGeom prst="rect">
            <a:avLst/>
          </a:prstGeom>
        </p:spPr>
      </p:pic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492878"/>
            <a:ext cx="475007" cy="365125"/>
          </a:xfrm>
          <a:prstGeom prst="rect">
            <a:avLst/>
          </a:prstGeom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fld id="{23F6805D-1669-404B-9073-719E184618A7}" type="slidenum">
              <a:rPr lang="en-US" sz="1800" smtClean="0">
                <a:solidFill>
                  <a:prstClr val="black"/>
                </a:solidFill>
                <a:latin typeface="Calibri" panose="020F0502020204030204"/>
              </a:rPr>
              <a:pPr algn="l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4919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7490"/>
            <a:ext cx="10287000" cy="1029100"/>
          </a:xfrm>
          <a:prstGeom prst="rect">
            <a:avLst/>
          </a:prstGeom>
        </p:spPr>
      </p:pic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492878"/>
            <a:ext cx="475007" cy="365125"/>
          </a:xfrm>
          <a:prstGeom prst="rect">
            <a:avLst/>
          </a:prstGeom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fld id="{23F6805D-1669-404B-9073-719E184618A7}" type="slidenum">
              <a:rPr lang="en-US" sz="1800" smtClean="0">
                <a:solidFill>
                  <a:prstClr val="black"/>
                </a:solidFill>
                <a:latin typeface="Calibri" panose="020F0502020204030204"/>
              </a:rPr>
              <a:pPr algn="l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0396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7490"/>
            <a:ext cx="10287000" cy="1029100"/>
          </a:xfrm>
          <a:prstGeom prst="rect">
            <a:avLst/>
          </a:prstGeom>
        </p:spPr>
      </p:pic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492878"/>
            <a:ext cx="475007" cy="365125"/>
          </a:xfrm>
          <a:prstGeom prst="rect">
            <a:avLst/>
          </a:prstGeom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fld id="{23F6805D-1669-404B-9073-719E184618A7}" type="slidenum">
              <a:rPr lang="en-US" sz="1800" smtClean="0">
                <a:solidFill>
                  <a:prstClr val="black"/>
                </a:solidFill>
                <a:latin typeface="Calibri" panose="020F0502020204030204"/>
              </a:rPr>
              <a:pPr algn="l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7947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7247" y="1939512"/>
            <a:ext cx="9258300" cy="1676400"/>
          </a:xfrm>
        </p:spPr>
        <p:txBody>
          <a:bodyPr/>
          <a:lstStyle/>
          <a:p>
            <a:r>
              <a:rPr lang="en-US" sz="3200" dirty="0"/>
              <a:t>Council for Outbreak Response: </a:t>
            </a:r>
            <a:br>
              <a:rPr lang="en-US" sz="3200" dirty="0"/>
            </a:br>
            <a:r>
              <a:rPr lang="en-US" sz="3200" dirty="0"/>
              <a:t>Healthcare-Associated Infections &amp;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Antibiotic-Resistant </a:t>
            </a:r>
            <a:r>
              <a:rPr lang="en-US" sz="3200" dirty="0"/>
              <a:t>Pathogens (CORHA)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43050" y="4078348"/>
            <a:ext cx="7200900" cy="1626711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HICPAC</a:t>
            </a:r>
            <a:endParaRPr lang="en-US" dirty="0"/>
          </a:p>
          <a:p>
            <a:r>
              <a:rPr lang="en-US" dirty="0" smtClean="0"/>
              <a:t>December 1, 2016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Emerging and </a:t>
            </a:r>
            <a:r>
              <a:rPr lang="en-US" dirty="0" err="1" smtClean="0"/>
              <a:t>Zoonotic</a:t>
            </a:r>
            <a:r>
              <a:rPr lang="en-US" dirty="0" smtClean="0"/>
              <a:t> Infectious Diseases</a:t>
            </a:r>
            <a:endParaRPr lang="en-US" dirty="0"/>
          </a:p>
        </p:txBody>
      </p:sp>
      <p:pic>
        <p:nvPicPr>
          <p:cNvPr id="7" name="Picture 6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58377" y="6477000"/>
            <a:ext cx="214313" cy="190500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575065" y="6455001"/>
            <a:ext cx="5743575" cy="182880"/>
          </a:xfrm>
        </p:spPr>
        <p:txBody>
          <a:bodyPr/>
          <a:lstStyle/>
          <a:p>
            <a:r>
              <a:rPr lang="en-US" dirty="0" smtClean="0"/>
              <a:t>Division of Healthcare Quality Promotion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114751" y="2435770"/>
            <a:ext cx="7006671" cy="3287697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Workgroup activities </a:t>
            </a:r>
            <a:r>
              <a:rPr lang="en-US" dirty="0" smtClean="0"/>
              <a:t>– CORHA will manage, support and grow workgroup activities</a:t>
            </a:r>
          </a:p>
          <a:p>
            <a:pPr lvl="1"/>
            <a:r>
              <a:rPr lang="en-US" dirty="0" smtClean="0"/>
              <a:t>Detailed work plans and timelines for product development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Partner </a:t>
            </a:r>
            <a:r>
              <a:rPr lang="en-US" b="1" dirty="0">
                <a:solidFill>
                  <a:schemeClr val="accent1"/>
                </a:solidFill>
              </a:rPr>
              <a:t>Engagement </a:t>
            </a:r>
            <a:r>
              <a:rPr lang="en-US" dirty="0"/>
              <a:t>– CORHA will engage additional partners and evolve into a multidisciplinary collective</a:t>
            </a:r>
          </a:p>
          <a:p>
            <a:pPr lvl="1"/>
            <a:r>
              <a:rPr lang="en-US" dirty="0"/>
              <a:t>Healthcare consumers; medical community; </a:t>
            </a:r>
            <a:r>
              <a:rPr lang="en-US" dirty="0" smtClean="0"/>
              <a:t>health departments; </a:t>
            </a:r>
            <a:r>
              <a:rPr lang="en-US" dirty="0"/>
              <a:t>professional associations; federal </a:t>
            </a:r>
            <a:r>
              <a:rPr lang="en-US" dirty="0" smtClean="0"/>
              <a:t>agencies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24" y="4079618"/>
            <a:ext cx="1003034" cy="7608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41" y="2573739"/>
            <a:ext cx="780917" cy="87975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42522" y="113798"/>
            <a:ext cx="9144000" cy="1526240"/>
          </a:xfrm>
          <a:prstGeom prst="rect">
            <a:avLst/>
          </a:prstGeom>
          <a:solidFill>
            <a:srgbClr val="D3DEED"/>
          </a:solidFill>
        </p:spPr>
        <p:txBody>
          <a:bodyPr anchor="b">
            <a:noAutofit/>
          </a:bodyPr>
          <a:lstStyle>
            <a:lvl1pPr algn="l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/>
                </a:solidFill>
              </a:rPr>
              <a:t>C</a:t>
            </a:r>
            <a:r>
              <a:rPr lang="en-US" sz="2800" dirty="0"/>
              <a:t>ouncil for </a:t>
            </a:r>
            <a:r>
              <a:rPr lang="en-US" sz="2800" dirty="0">
                <a:solidFill>
                  <a:schemeClr val="accent2"/>
                </a:solidFill>
              </a:rPr>
              <a:t>O</a:t>
            </a:r>
            <a:r>
              <a:rPr lang="en-US" sz="2800" dirty="0"/>
              <a:t>utbreak </a:t>
            </a:r>
            <a:r>
              <a:rPr lang="en-US" sz="2800" dirty="0">
                <a:solidFill>
                  <a:schemeClr val="accent2"/>
                </a:solidFill>
              </a:rPr>
              <a:t>R</a:t>
            </a:r>
            <a:r>
              <a:rPr lang="en-US" sz="2800" dirty="0"/>
              <a:t>esponse: </a:t>
            </a:r>
            <a:br>
              <a:rPr lang="en-US" sz="2800" dirty="0"/>
            </a:br>
            <a:r>
              <a:rPr lang="en-US" sz="2800" dirty="0">
                <a:solidFill>
                  <a:schemeClr val="accent2"/>
                </a:solidFill>
              </a:rPr>
              <a:t>H</a:t>
            </a:r>
            <a:r>
              <a:rPr lang="en-US" sz="2800" dirty="0"/>
              <a:t>ealthcare-Associated Infections &amp; </a:t>
            </a:r>
            <a:br>
              <a:rPr lang="en-US" sz="2800" dirty="0"/>
            </a:br>
            <a:r>
              <a:rPr lang="en-US" sz="2800" dirty="0">
                <a:solidFill>
                  <a:schemeClr val="accent2"/>
                </a:solidFill>
              </a:rPr>
              <a:t>A</a:t>
            </a:r>
            <a:r>
              <a:rPr lang="en-US" sz="2800" dirty="0"/>
              <a:t>ntibiotic-Resistant Pathogens </a:t>
            </a:r>
            <a:r>
              <a:rPr lang="en-US" sz="2800" dirty="0">
                <a:solidFill>
                  <a:schemeClr val="accent2"/>
                </a:solidFill>
              </a:rPr>
              <a:t>(CORHA)</a:t>
            </a:r>
          </a:p>
          <a:p>
            <a:endParaRPr lang="en-US" sz="8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09124" y="1291682"/>
            <a:ext cx="7886700" cy="1030291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Next Steps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91506" y="5466547"/>
            <a:ext cx="8502450" cy="1195278"/>
          </a:xfrm>
          <a:prstGeom prst="rect">
            <a:avLst/>
          </a:prstGeom>
        </p:spPr>
        <p:txBody>
          <a:bodyPr/>
          <a:lstStyle>
            <a:lvl1pPr marL="171450" indent="-171450" algn="l" defTabSz="514350" rtl="0" eaLnBrk="1" latinLnBrk="0" hangingPunct="1">
              <a:lnSpc>
                <a:spcPct val="100000"/>
              </a:lnSpc>
              <a:spcBef>
                <a:spcPts val="450"/>
              </a:spcBef>
              <a:buClr>
                <a:srgbClr val="F09732"/>
              </a:buClr>
              <a:buSzPct val="90000"/>
              <a:buFont typeface="Wingdings" panose="05000000000000000000" pitchFamily="2" charset="2"/>
              <a:buChar char="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rgbClr val="F0973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Calibri" panose="020F0502020204030204" pitchFamily="34" charset="0"/>
              <a:buChar char="̶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Leverage and complement related activities and investments </a:t>
            </a:r>
            <a:r>
              <a:rPr lang="en-US" dirty="0" smtClean="0"/>
              <a:t>– CORHA will help collective efforts to improve HAI/AR Response activities nationally, making them more consistent and effective</a:t>
            </a:r>
          </a:p>
        </p:txBody>
      </p:sp>
    </p:spTree>
    <p:extLst>
      <p:ext uri="{BB962C8B-B14F-4D97-AF65-F5344CB8AC3E}">
        <p14:creationId xmlns:p14="http://schemas.microsoft.com/office/powerpoint/2010/main" val="256442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952500" y="2332038"/>
            <a:ext cx="8229600" cy="4111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alibri" pitchFamily="34" charset="0"/>
                <a:ea typeface="+mn-ea"/>
                <a:cs typeface="+mn-cs"/>
              </a:rPr>
              <a:t>Thank </a:t>
            </a:r>
            <a:r>
              <a:rPr lang="en-US" sz="28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Calibri" pitchFamily="34" charset="0"/>
                <a:ea typeface="+mn-ea"/>
                <a:cs typeface="+mn-cs"/>
              </a:rPr>
              <a:t>You</a:t>
            </a:r>
            <a:r>
              <a:rPr lang="en-US" sz="28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n-US" sz="28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en-US" sz="28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n-US" sz="28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alibri" pitchFamily="34" charset="0"/>
                <a:ea typeface="+mn-ea"/>
                <a:cs typeface="+mn-cs"/>
              </a:rPr>
            </a:br>
            <a:endParaRPr lang="en-US" dirty="0">
              <a:solidFill>
                <a:schemeClr val="tx1">
                  <a:lumMod val="20000"/>
                  <a:lumOff val="80000"/>
                </a:schemeClr>
              </a:solidFill>
              <a:latin typeface="Calibri" pitchFamily="34" charset="0"/>
            </a:endParaRPr>
          </a:p>
        </p:txBody>
      </p:sp>
      <p:pic>
        <p:nvPicPr>
          <p:cNvPr id="8" name="Picture 7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" y="6515100"/>
            <a:ext cx="190500" cy="190500"/>
          </a:xfrm>
          <a:prstGeom prst="rect">
            <a:avLst/>
          </a:prstGeom>
        </p:spPr>
      </p:pic>
      <p:sp>
        <p:nvSpPr>
          <p:cNvPr id="10" name="Subtitle 4"/>
          <p:cNvSpPr>
            <a:spLocks noGrp="1"/>
          </p:cNvSpPr>
          <p:nvPr>
            <p:ph type="subTitle" idx="1"/>
          </p:nvPr>
        </p:nvSpPr>
        <p:spPr>
          <a:xfrm>
            <a:off x="1943100" y="3733800"/>
            <a:ext cx="6400800" cy="2057400"/>
          </a:xfrm>
        </p:spPr>
        <p:txBody>
          <a:bodyPr/>
          <a:lstStyle/>
          <a:p>
            <a:pPr algn="l"/>
            <a:r>
              <a:rPr lang="en-US" sz="1200" dirty="0"/>
              <a:t>For more information please contact Centers for Disease Control and Prevention</a:t>
            </a:r>
          </a:p>
          <a:p>
            <a:pPr lvl="0" algn="l"/>
            <a:endParaRPr lang="en-US" sz="1200" b="0" dirty="0"/>
          </a:p>
          <a:p>
            <a:pPr lvl="0" algn="l"/>
            <a:r>
              <a:rPr lang="en-US" sz="1200" b="0" dirty="0"/>
              <a:t>1600 Clifton Road NE,  Atlanta,  GA  30333</a:t>
            </a:r>
          </a:p>
          <a:p>
            <a:pPr lvl="0" algn="l"/>
            <a:r>
              <a:rPr lang="en-US" sz="1200" b="0" dirty="0"/>
              <a:t>Telephone: 1-800-CDC-INFO (232-4636)/TTY: 1-888-232-6348</a:t>
            </a:r>
          </a:p>
          <a:p>
            <a:pPr lvl="0" algn="l"/>
            <a:r>
              <a:rPr lang="en-US" sz="1200" b="0" dirty="0"/>
              <a:t>Visit: www.cdc.gov | Contact CDC at: 1-800-CDC-INFO or www.cdc.gov/info</a:t>
            </a:r>
          </a:p>
          <a:p>
            <a:pPr lvl="0" algn="l"/>
            <a:endParaRPr lang="en-US" sz="1200" b="0" dirty="0"/>
          </a:p>
          <a:p>
            <a:pPr lvl="0" algn="l"/>
            <a:r>
              <a:rPr lang="en-US" sz="900" b="0" dirty="0"/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11" name="Text Placeholder 5"/>
          <p:cNvSpPr txBox="1">
            <a:spLocks/>
          </p:cNvSpPr>
          <p:nvPr/>
        </p:nvSpPr>
        <p:spPr>
          <a:xfrm>
            <a:off x="2714625" y="6260668"/>
            <a:ext cx="5124450" cy="244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National Center for Emerging and Zoonotic Infectious Diseases</a:t>
            </a:r>
          </a:p>
        </p:txBody>
      </p:sp>
      <p:sp>
        <p:nvSpPr>
          <p:cNvPr id="12" name="Text Placeholder 6"/>
          <p:cNvSpPr txBox="1">
            <a:spLocks/>
          </p:cNvSpPr>
          <p:nvPr/>
        </p:nvSpPr>
        <p:spPr>
          <a:xfrm>
            <a:off x="2714625" y="6442202"/>
            <a:ext cx="2444750" cy="228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333333"/>
                </a:solidFill>
              </a:rPr>
              <a:t>Division of Healthcare Quality Promotion</a:t>
            </a:r>
          </a:p>
        </p:txBody>
      </p:sp>
    </p:spTree>
    <p:extLst>
      <p:ext uri="{BB962C8B-B14F-4D97-AF65-F5344CB8AC3E}">
        <p14:creationId xmlns:p14="http://schemas.microsoft.com/office/powerpoint/2010/main" val="6764970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4"/>
          <p:cNvSpPr>
            <a:spLocks noGrp="1"/>
          </p:cNvSpPr>
          <p:nvPr>
            <p:ph idx="4294967295"/>
          </p:nvPr>
        </p:nvSpPr>
        <p:spPr bwMode="auto">
          <a:xfrm>
            <a:off x="1017410" y="1289175"/>
            <a:ext cx="8406245" cy="4191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-27432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itchFamily="2" charset="2"/>
              <a:buChar char="q"/>
            </a:pPr>
            <a:r>
              <a:rPr lang="en-US" sz="2400" b="1" dirty="0"/>
              <a:t> </a:t>
            </a:r>
            <a:r>
              <a:rPr lang="en-US" sz="2400" b="1" dirty="0">
                <a:solidFill>
                  <a:schemeClr val="bg2"/>
                </a:solidFill>
              </a:rPr>
              <a:t>Core public health function, central to prevention</a:t>
            </a:r>
          </a:p>
          <a:p>
            <a:pPr lvl="1" indent="-274320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bg2"/>
                </a:solidFill>
              </a:rPr>
              <a:t>Original State HAI Plans and Grants</a:t>
            </a:r>
          </a:p>
          <a:p>
            <a:pPr indent="-27432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/>
                </a:solidFill>
              </a:rPr>
              <a:t>Outbreaks </a:t>
            </a:r>
            <a:r>
              <a:rPr lang="en-US" sz="2400" b="1" dirty="0">
                <a:solidFill>
                  <a:schemeClr val="bg2"/>
                </a:solidFill>
              </a:rPr>
              <a:t>and other adverse events </a:t>
            </a:r>
            <a:endParaRPr lang="en-US" sz="2400" b="1" dirty="0" smtClean="0">
              <a:solidFill>
                <a:schemeClr val="bg2"/>
              </a:solidFill>
            </a:endParaRPr>
          </a:p>
          <a:p>
            <a:pPr lvl="1" indent="-27432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itchFamily="2" charset="2"/>
              <a:buChar char="q"/>
            </a:pPr>
            <a:r>
              <a:rPr lang="en-US" sz="2000" b="1" dirty="0" smtClean="0">
                <a:solidFill>
                  <a:schemeClr val="bg2"/>
                </a:solidFill>
              </a:rPr>
              <a:t>Identify </a:t>
            </a:r>
            <a:r>
              <a:rPr lang="en-US" sz="2000" b="1" dirty="0">
                <a:solidFill>
                  <a:schemeClr val="bg2"/>
                </a:solidFill>
              </a:rPr>
              <a:t>unsafe products and practices </a:t>
            </a:r>
            <a:endParaRPr lang="en-US" sz="2000" b="1" dirty="0" smtClean="0">
              <a:solidFill>
                <a:schemeClr val="bg2"/>
              </a:solidFill>
            </a:endParaRPr>
          </a:p>
          <a:p>
            <a:pPr lvl="1" indent="-274320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SzPct val="70000"/>
              <a:buFont typeface="Wingdings" pitchFamily="2" charset="2"/>
              <a:buChar char="q"/>
            </a:pPr>
            <a:r>
              <a:rPr lang="en-US" sz="2000" b="1" dirty="0" smtClean="0">
                <a:solidFill>
                  <a:schemeClr val="bg2"/>
                </a:solidFill>
              </a:rPr>
              <a:t>Inform and motivate </a:t>
            </a:r>
            <a:r>
              <a:rPr lang="en-US" sz="2000" b="1" dirty="0">
                <a:solidFill>
                  <a:schemeClr val="bg2"/>
                </a:solidFill>
              </a:rPr>
              <a:t>broader HAI prevention</a:t>
            </a:r>
          </a:p>
          <a:p>
            <a:pPr indent="-27432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/>
                </a:solidFill>
              </a:rPr>
              <a:t>Variable </a:t>
            </a:r>
            <a:r>
              <a:rPr lang="en-US" sz="2400" b="1" dirty="0">
                <a:solidFill>
                  <a:schemeClr val="bg2"/>
                </a:solidFill>
              </a:rPr>
              <a:t>capacities for detecting and responding to possible outbreaks in healthcare settings</a:t>
            </a:r>
          </a:p>
          <a:p>
            <a:pPr lvl="1" indent="-27432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bg2"/>
                </a:solidFill>
              </a:rPr>
              <a:t>Health department level</a:t>
            </a:r>
          </a:p>
          <a:p>
            <a:pPr lvl="1" indent="-274320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bg2"/>
                </a:solidFill>
              </a:rPr>
              <a:t>Facility </a:t>
            </a:r>
            <a:r>
              <a:rPr lang="en-US" sz="2000" b="1" dirty="0" smtClean="0">
                <a:solidFill>
                  <a:schemeClr val="bg2"/>
                </a:solidFill>
              </a:rPr>
              <a:t>level</a:t>
            </a:r>
          </a:p>
          <a:p>
            <a:pPr indent="-27432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bg2"/>
                </a:solidFill>
              </a:rPr>
              <a:t>Need: </a:t>
            </a:r>
            <a:r>
              <a:rPr lang="en-US" sz="2400" b="1" dirty="0">
                <a:solidFill>
                  <a:schemeClr val="bg2"/>
                </a:solidFill>
              </a:rPr>
              <a:t>strengthen and standardize HAI </a:t>
            </a:r>
            <a:r>
              <a:rPr lang="en-US" sz="2400" b="1" dirty="0" smtClean="0">
                <a:solidFill>
                  <a:schemeClr val="bg2"/>
                </a:solidFill>
              </a:rPr>
              <a:t>response </a:t>
            </a:r>
            <a:r>
              <a:rPr lang="en-US" sz="2400" b="1" dirty="0">
                <a:solidFill>
                  <a:schemeClr val="bg2"/>
                </a:solidFill>
              </a:rPr>
              <a:t>activities nationally</a:t>
            </a:r>
          </a:p>
          <a:p>
            <a:pPr indent="-27432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endParaRPr lang="en-US" sz="2400" b="1" dirty="0">
              <a:solidFill>
                <a:schemeClr val="bg2"/>
              </a:solidFill>
            </a:endParaRPr>
          </a:p>
          <a:p>
            <a:pPr marL="68580" indent="0">
              <a:buClr>
                <a:schemeClr val="tx1"/>
              </a:buClr>
              <a:buSzPct val="70000"/>
              <a:buNone/>
            </a:pPr>
            <a:endParaRPr lang="en-US" sz="24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70934" y="158046"/>
            <a:ext cx="9591322" cy="1131129"/>
          </a:xfrm>
          <a:prstGeom prst="rect">
            <a:avLst/>
          </a:prstGeom>
        </p:spPr>
        <p:txBody>
          <a:bodyPr anchor="b" anchorCtr="0"/>
          <a:lstStyle>
            <a:lvl1pPr defTabSz="914400" eaLnBrk="1" latinLnBrk="0" hangingPunct="1">
              <a:lnSpc>
                <a:spcPts val="3000"/>
              </a:lnSpc>
              <a:buNone/>
              <a:defRPr sz="2800" b="1" baseline="0"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 </a:t>
            </a:r>
            <a:r>
              <a:rPr lang="en-US" sz="3200" dirty="0"/>
              <a:t>Outbreak Investigation and Response Activities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7343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709188" y="2911139"/>
            <a:ext cx="6006575" cy="2665570"/>
          </a:xfrm>
          <a:prstGeom prst="rect">
            <a:avLst/>
          </a:prstGeom>
          <a:solidFill>
            <a:schemeClr val="tx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1763" y="2630311"/>
            <a:ext cx="9144000" cy="29463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7160"/>
          <a:stretch/>
        </p:blipFill>
        <p:spPr>
          <a:xfrm>
            <a:off x="325078" y="2743199"/>
            <a:ext cx="9636844" cy="2720622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9144000" cy="1526240"/>
          </a:xfrm>
          <a:prstGeom prst="rect">
            <a:avLst/>
          </a:prstGeom>
          <a:solidFill>
            <a:srgbClr val="D3DEED"/>
          </a:solidFill>
        </p:spPr>
        <p:txBody>
          <a:bodyPr anchor="b">
            <a:noAutofit/>
          </a:bodyPr>
          <a:lstStyle>
            <a:lvl1pPr algn="l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182880"/>
            <a:r>
              <a:rPr lang="en-US" sz="2800" dirty="0">
                <a:solidFill>
                  <a:schemeClr val="accent2"/>
                </a:solidFill>
              </a:rPr>
              <a:t>C</a:t>
            </a:r>
            <a:r>
              <a:rPr lang="en-US" sz="2800" dirty="0"/>
              <a:t>ouncil for </a:t>
            </a:r>
            <a:r>
              <a:rPr lang="en-US" sz="2800" dirty="0">
                <a:solidFill>
                  <a:schemeClr val="accent2"/>
                </a:solidFill>
              </a:rPr>
              <a:t>O</a:t>
            </a:r>
            <a:r>
              <a:rPr lang="en-US" sz="2800" dirty="0"/>
              <a:t>utbreak </a:t>
            </a:r>
            <a:r>
              <a:rPr lang="en-US" sz="2800" dirty="0">
                <a:solidFill>
                  <a:schemeClr val="accent2"/>
                </a:solidFill>
              </a:rPr>
              <a:t>R</a:t>
            </a:r>
            <a:r>
              <a:rPr lang="en-US" sz="2800" dirty="0"/>
              <a:t>esponse: </a:t>
            </a:r>
            <a:br>
              <a:rPr lang="en-US" sz="2800" dirty="0"/>
            </a:br>
            <a:r>
              <a:rPr lang="en-US" sz="2800" dirty="0">
                <a:solidFill>
                  <a:schemeClr val="accent2"/>
                </a:solidFill>
              </a:rPr>
              <a:t>H</a:t>
            </a:r>
            <a:r>
              <a:rPr lang="en-US" sz="2800" dirty="0"/>
              <a:t>ealthcare-Associated Infections &amp; </a:t>
            </a:r>
            <a:br>
              <a:rPr lang="en-US" sz="2800" dirty="0"/>
            </a:br>
            <a:r>
              <a:rPr lang="en-US" sz="2800" dirty="0">
                <a:solidFill>
                  <a:schemeClr val="accent2"/>
                </a:solidFill>
              </a:rPr>
              <a:t>A</a:t>
            </a:r>
            <a:r>
              <a:rPr lang="en-US" sz="2800" dirty="0"/>
              <a:t>ntibiotic-Resistant Pathogens </a:t>
            </a:r>
            <a:r>
              <a:rPr lang="en-US" sz="2800" dirty="0">
                <a:solidFill>
                  <a:schemeClr val="accent2"/>
                </a:solidFill>
              </a:rPr>
              <a:t>(CORHA)</a:t>
            </a: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9852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15318" y="2370664"/>
            <a:ext cx="9064451" cy="22294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9"/>
          <p:cNvPicPr>
            <a:picLocks noChangeAspect="1"/>
          </p:cNvPicPr>
          <p:nvPr/>
        </p:nvPicPr>
        <p:blipFill rotWithShape="1">
          <a:blip r:embed="rId2"/>
          <a:srcRect t="61933"/>
          <a:stretch/>
        </p:blipFill>
        <p:spPr>
          <a:xfrm>
            <a:off x="801512" y="2810931"/>
            <a:ext cx="8568265" cy="158044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1526240"/>
          </a:xfrm>
          <a:prstGeom prst="rect">
            <a:avLst/>
          </a:prstGeom>
          <a:solidFill>
            <a:srgbClr val="D3DEED"/>
          </a:solidFill>
        </p:spPr>
        <p:txBody>
          <a:bodyPr anchor="b">
            <a:noAutofit/>
          </a:bodyPr>
          <a:lstStyle>
            <a:lvl1pPr algn="l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182880"/>
            <a:r>
              <a:rPr lang="en-US" sz="2800" dirty="0">
                <a:solidFill>
                  <a:srgbClr val="800000"/>
                </a:solidFill>
              </a:rPr>
              <a:t>C</a:t>
            </a:r>
            <a:r>
              <a:rPr lang="en-US" sz="2800" dirty="0"/>
              <a:t>ouncil for </a:t>
            </a:r>
            <a:r>
              <a:rPr lang="en-US" sz="2800" dirty="0">
                <a:solidFill>
                  <a:srgbClr val="800000"/>
                </a:solidFill>
              </a:rPr>
              <a:t>O</a:t>
            </a:r>
            <a:r>
              <a:rPr lang="en-US" sz="2800" dirty="0"/>
              <a:t>utbreak </a:t>
            </a:r>
            <a:r>
              <a:rPr lang="en-US" sz="2800" dirty="0">
                <a:solidFill>
                  <a:srgbClr val="800000"/>
                </a:solidFill>
              </a:rPr>
              <a:t>R</a:t>
            </a:r>
            <a:r>
              <a:rPr lang="en-US" sz="2800" dirty="0"/>
              <a:t>esponse: </a:t>
            </a:r>
            <a:br>
              <a:rPr lang="en-US" sz="2800" dirty="0"/>
            </a:br>
            <a:r>
              <a:rPr lang="en-US" sz="2800" dirty="0">
                <a:solidFill>
                  <a:srgbClr val="800000"/>
                </a:solidFill>
              </a:rPr>
              <a:t>H</a:t>
            </a:r>
            <a:r>
              <a:rPr lang="en-US" sz="2800" dirty="0"/>
              <a:t>ealthcare-Associated Infections &amp; </a:t>
            </a:r>
            <a:br>
              <a:rPr lang="en-US" sz="2800" dirty="0"/>
            </a:br>
            <a:r>
              <a:rPr lang="en-US" sz="2800" dirty="0">
                <a:solidFill>
                  <a:srgbClr val="800000"/>
                </a:solidFill>
              </a:rPr>
              <a:t>A</a:t>
            </a:r>
            <a:r>
              <a:rPr lang="en-US" sz="2800" dirty="0"/>
              <a:t>ntibiotic-Resistant Pathogens </a:t>
            </a:r>
            <a:r>
              <a:rPr lang="en-US" sz="2800" dirty="0">
                <a:solidFill>
                  <a:srgbClr val="800000"/>
                </a:solidFill>
              </a:rPr>
              <a:t>(CORHA)</a:t>
            </a: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798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180138" y="1404955"/>
            <a:ext cx="2286000" cy="1136277"/>
            <a:chOff x="1142999" y="1896034"/>
            <a:chExt cx="1976718" cy="1136277"/>
          </a:xfrm>
          <a:solidFill>
            <a:srgbClr val="004A82"/>
          </a:solidFill>
        </p:grpSpPr>
        <p:sp>
          <p:nvSpPr>
            <p:cNvPr id="6" name="Rounded Rectangle 5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50576" y="2002508"/>
              <a:ext cx="176156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prstClr val="white"/>
                  </a:solidFill>
                  <a:latin typeface="Calibri" panose="020F0502020204030204"/>
                </a:rPr>
                <a:t>CSTE</a:t>
              </a:r>
              <a:endParaRPr lang="en-US" sz="180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769729" y="1404954"/>
            <a:ext cx="2286000" cy="1136277"/>
            <a:chOff x="1142999" y="1896034"/>
            <a:chExt cx="1976718" cy="1136277"/>
          </a:xfrm>
          <a:solidFill>
            <a:srgbClr val="004A82"/>
          </a:solidFill>
        </p:grpSpPr>
        <p:sp>
          <p:nvSpPr>
            <p:cNvPr id="12" name="Rounded Rectangle 11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50576" y="2002508"/>
              <a:ext cx="176156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prstClr val="white"/>
                  </a:solidFill>
                  <a:latin typeface="Calibri" panose="020F0502020204030204"/>
                </a:rPr>
                <a:t>ASTHO</a:t>
              </a:r>
              <a:endParaRPr lang="en-US" sz="180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180138" y="2643583"/>
            <a:ext cx="2286000" cy="1136277"/>
            <a:chOff x="1142999" y="1896034"/>
            <a:chExt cx="1976718" cy="1136277"/>
          </a:xfrm>
          <a:solidFill>
            <a:srgbClr val="426AA0"/>
          </a:solidFill>
        </p:grpSpPr>
        <p:sp>
          <p:nvSpPr>
            <p:cNvPr id="15" name="Rounded Rectangle 14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50576" y="2002508"/>
              <a:ext cx="176156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prstClr val="white"/>
                  </a:solidFill>
                  <a:latin typeface="Calibri" panose="020F0502020204030204"/>
                </a:rPr>
                <a:t>NACCHO</a:t>
              </a:r>
              <a:endParaRPr lang="en-US" sz="180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769729" y="2643583"/>
            <a:ext cx="2286000" cy="1136277"/>
            <a:chOff x="1142999" y="1896034"/>
            <a:chExt cx="1976718" cy="1136277"/>
          </a:xfrm>
          <a:solidFill>
            <a:srgbClr val="426AA0"/>
          </a:solidFill>
        </p:grpSpPr>
        <p:sp>
          <p:nvSpPr>
            <p:cNvPr id="18" name="Rounded Rectangle 17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50576" y="2002508"/>
              <a:ext cx="176156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prstClr val="white"/>
                  </a:solidFill>
                  <a:latin typeface="Calibri" panose="020F0502020204030204"/>
                </a:rPr>
                <a:t>CDC</a:t>
              </a:r>
              <a:endParaRPr lang="en-US" sz="180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589809" y="5163587"/>
            <a:ext cx="7200900" cy="1618489"/>
            <a:chOff x="1142999" y="1896034"/>
            <a:chExt cx="1976718" cy="1136277"/>
          </a:xfrm>
          <a:solidFill>
            <a:srgbClr val="A3BAD9"/>
          </a:solidFill>
        </p:grpSpPr>
        <p:sp>
          <p:nvSpPr>
            <p:cNvPr id="34" name="Rounded Rectangle 33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50576" y="2086036"/>
              <a:ext cx="1761565" cy="842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2017-2018: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Additional member organizations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&amp; workgroup participants</a:t>
              </a:r>
            </a:p>
          </p:txBody>
        </p:sp>
      </p:grpSp>
      <p:sp>
        <p:nvSpPr>
          <p:cNvPr id="39" name="Right Brace 38"/>
          <p:cNvSpPr/>
          <p:nvPr/>
        </p:nvSpPr>
        <p:spPr>
          <a:xfrm>
            <a:off x="7652594" y="1370597"/>
            <a:ext cx="347473" cy="2366190"/>
          </a:xfrm>
          <a:prstGeom prst="rightBrace">
            <a:avLst>
              <a:gd name="adj1" fmla="val 42658"/>
              <a:gd name="adj2" fmla="val 53334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32971" y="1731840"/>
            <a:ext cx="1359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solidFill>
                  <a:srgbClr val="F09732"/>
                </a:solidFill>
                <a:latin typeface="Calibri" panose="020F0502020204030204"/>
              </a:rPr>
              <a:t>Co-chairs</a:t>
            </a:r>
          </a:p>
        </p:txBody>
      </p:sp>
      <p:sp>
        <p:nvSpPr>
          <p:cNvPr id="44" name="Right Brace 43"/>
          <p:cNvSpPr/>
          <p:nvPr/>
        </p:nvSpPr>
        <p:spPr>
          <a:xfrm flipH="1">
            <a:off x="2316970" y="1394535"/>
            <a:ext cx="281108" cy="1136277"/>
          </a:xfrm>
          <a:prstGeom prst="rightBrace">
            <a:avLst>
              <a:gd name="adj1" fmla="val 46568"/>
              <a:gd name="adj2" fmla="val 49135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000066" y="2192664"/>
            <a:ext cx="1743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solidFill>
                  <a:srgbClr val="F09732"/>
                </a:solidFill>
                <a:latin typeface="Calibri" panose="020F0502020204030204"/>
              </a:rPr>
              <a:t>Governance Committee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2769729" y="3903585"/>
            <a:ext cx="2286000" cy="1136277"/>
            <a:chOff x="1142999" y="1896034"/>
            <a:chExt cx="1976718" cy="1136277"/>
          </a:xfrm>
          <a:solidFill>
            <a:srgbClr val="426AA0"/>
          </a:solidFill>
        </p:grpSpPr>
        <p:sp>
          <p:nvSpPr>
            <p:cNvPr id="38" name="Rounded Rectangle 37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solidFill>
              <a:srgbClr val="7C9D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50576" y="2002508"/>
              <a:ext cx="1761565" cy="400110"/>
            </a:xfrm>
            <a:prstGeom prst="rect">
              <a:avLst/>
            </a:prstGeom>
            <a:solidFill>
              <a:srgbClr val="7C9DCA"/>
            </a:solidFill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prstClr val="white"/>
                  </a:solidFill>
                  <a:latin typeface="Calibri" panose="020F0502020204030204"/>
                </a:rPr>
                <a:t>APIC</a:t>
              </a:r>
              <a:endParaRPr lang="en-US" sz="180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81129" y="3903585"/>
            <a:ext cx="2286000" cy="1136277"/>
            <a:chOff x="1142999" y="1896034"/>
            <a:chExt cx="1976718" cy="1136277"/>
          </a:xfrm>
          <a:solidFill>
            <a:srgbClr val="426AA0"/>
          </a:solidFill>
        </p:grpSpPr>
        <p:sp>
          <p:nvSpPr>
            <p:cNvPr id="43" name="Rounded Rectangle 42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solidFill>
              <a:srgbClr val="7C9D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250576" y="2002508"/>
              <a:ext cx="1761565" cy="400110"/>
            </a:xfrm>
            <a:prstGeom prst="rect">
              <a:avLst/>
            </a:prstGeom>
            <a:solidFill>
              <a:srgbClr val="7C9DCA"/>
            </a:solidFill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prstClr val="white"/>
                  </a:solidFill>
                  <a:latin typeface="Calibri" panose="020F0502020204030204"/>
                </a:rPr>
                <a:t>SHEA</a:t>
              </a:r>
              <a:endParaRPr lang="en-US" sz="180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47" name="Title 1"/>
          <p:cNvSpPr txBox="1">
            <a:spLocks/>
          </p:cNvSpPr>
          <p:nvPr/>
        </p:nvSpPr>
        <p:spPr>
          <a:xfrm>
            <a:off x="571500" y="10807"/>
            <a:ext cx="9144000" cy="981078"/>
          </a:xfrm>
          <a:prstGeom prst="rect">
            <a:avLst/>
          </a:prstGeom>
          <a:solidFill>
            <a:srgbClr val="D3DEED"/>
          </a:solidFill>
        </p:spPr>
        <p:txBody>
          <a:bodyPr anchor="b">
            <a:noAutofit/>
          </a:bodyPr>
          <a:lstStyle>
            <a:lvl1pPr algn="l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dirty="0"/>
              <a:t>CORHA Organizational Structure</a:t>
            </a:r>
          </a:p>
          <a:p>
            <a:pPr fontAlgn="auto">
              <a:spcAft>
                <a:spcPts val="0"/>
              </a:spcAft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73606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286" y="103993"/>
            <a:ext cx="4546132" cy="1120771"/>
          </a:xfrm>
        </p:spPr>
        <p:txBody>
          <a:bodyPr>
            <a:normAutofit/>
          </a:bodyPr>
          <a:lstStyle/>
          <a:p>
            <a:r>
              <a:rPr lang="en-US" sz="3600" dirty="0"/>
              <a:t>CORHA Strategic Map </a:t>
            </a:r>
            <a:br>
              <a:rPr lang="en-US" sz="3600" dirty="0"/>
            </a:br>
            <a:r>
              <a:rPr lang="en-US" sz="2800" dirty="0"/>
              <a:t>2016 – 2018</a:t>
            </a:r>
          </a:p>
        </p:txBody>
      </p:sp>
      <p:sp>
        <p:nvSpPr>
          <p:cNvPr id="22" name="Oval 11"/>
          <p:cNvSpPr>
            <a:spLocks noChangeArrowheads="1"/>
          </p:cNvSpPr>
          <p:nvPr/>
        </p:nvSpPr>
        <p:spPr bwMode="auto">
          <a:xfrm>
            <a:off x="1821447" y="862008"/>
            <a:ext cx="6592186" cy="2082700"/>
          </a:xfrm>
          <a:prstGeom prst="ellipse">
            <a:avLst/>
          </a:prstGeom>
          <a:solidFill>
            <a:srgbClr val="EE8716"/>
          </a:solidFill>
          <a:ln w="25400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prstClr val="white"/>
                </a:solidFill>
                <a:latin typeface="Calibri" panose="020F0502020204030204"/>
              </a:rPr>
              <a:t>Build Capacity for Public Health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prstClr val="white"/>
                </a:solidFill>
                <a:latin typeface="Calibri" panose="020F0502020204030204"/>
              </a:rPr>
              <a:t>and Healthcare to Improve Outbreak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prstClr val="white"/>
                </a:solidFill>
                <a:latin typeface="Calibri" panose="020F0502020204030204"/>
              </a:rPr>
              <a:t>Detection, Response and Prevention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117540" y="3397442"/>
            <a:ext cx="2103120" cy="2066544"/>
            <a:chOff x="1142999" y="1896034"/>
            <a:chExt cx="1976718" cy="1136277"/>
          </a:xfrm>
          <a:solidFill>
            <a:srgbClr val="F3AD5F"/>
          </a:solidFill>
        </p:grpSpPr>
        <p:sp>
          <p:nvSpPr>
            <p:cNvPr id="29" name="Rounded Rectangle 28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0090" y="2014508"/>
              <a:ext cx="1782535" cy="896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en-US" sz="2000" b="1" dirty="0">
                  <a:solidFill>
                    <a:prstClr val="white"/>
                  </a:solidFill>
                  <a:latin typeface="Calibri" panose="020F0502020204030204"/>
                </a:rPr>
                <a:t>Foster Implementation and Uptake Among External Stakeholders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959082" y="3397443"/>
            <a:ext cx="2103120" cy="2065529"/>
            <a:chOff x="1142999" y="1896034"/>
            <a:chExt cx="1976718" cy="1136277"/>
          </a:xfrm>
          <a:solidFill>
            <a:srgbClr val="F3AD5F"/>
          </a:solidFill>
        </p:grpSpPr>
        <p:sp>
          <p:nvSpPr>
            <p:cNvPr id="32" name="Rounded Rectangle 31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64799" y="1938893"/>
              <a:ext cx="1733116" cy="1066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en-US" sz="2000" b="1" dirty="0">
                  <a:solidFill>
                    <a:prstClr val="white"/>
                  </a:solidFill>
                  <a:latin typeface="Calibri" panose="020F0502020204030204"/>
                </a:rPr>
                <a:t>Support Consistent and Coordinated Approaches to Investigation &amp; Control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00624" y="3395247"/>
            <a:ext cx="2103120" cy="2066544"/>
            <a:chOff x="1142999" y="1896034"/>
            <a:chExt cx="1976718" cy="1136277"/>
          </a:xfrm>
          <a:solidFill>
            <a:srgbClr val="F3AD5F"/>
          </a:solidFill>
        </p:grpSpPr>
        <p:sp>
          <p:nvSpPr>
            <p:cNvPr id="35" name="Rounded Rectangle 34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64800" y="1981394"/>
              <a:ext cx="1733116" cy="896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en-US" sz="2000" b="1" dirty="0">
                  <a:solidFill>
                    <a:prstClr val="white"/>
                  </a:solidFill>
                  <a:latin typeface="Calibri" panose="020F0502020204030204"/>
                </a:rPr>
                <a:t>Support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en-US" sz="2000" b="1" dirty="0">
                  <a:solidFill>
                    <a:prstClr val="white"/>
                  </a:solidFill>
                  <a:latin typeface="Calibri" panose="020F0502020204030204"/>
                </a:rPr>
                <a:t>Standardized Approaches to Detection and Reporting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275998" y="3395245"/>
            <a:ext cx="2103120" cy="2066544"/>
            <a:chOff x="1142999" y="1896034"/>
            <a:chExt cx="1976718" cy="1136277"/>
          </a:xfrm>
          <a:solidFill>
            <a:srgbClr val="F3AD5F"/>
          </a:solidFill>
        </p:grpSpPr>
        <p:sp>
          <p:nvSpPr>
            <p:cNvPr id="38" name="Rounded Rectangle 37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64799" y="2164325"/>
              <a:ext cx="1733116" cy="558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en-US" sz="2000" b="1" dirty="0">
                  <a:solidFill>
                    <a:prstClr val="white"/>
                  </a:solidFill>
                  <a:latin typeface="Calibri" panose="020F0502020204030204"/>
                </a:rPr>
                <a:t>Create a Sustainable Council Model</a:t>
              </a:r>
            </a:p>
          </p:txBody>
        </p:sp>
      </p:grpSp>
      <p:sp>
        <p:nvSpPr>
          <p:cNvPr id="40" name="Rectangular Callout 39"/>
          <p:cNvSpPr/>
          <p:nvPr/>
        </p:nvSpPr>
        <p:spPr>
          <a:xfrm>
            <a:off x="6814987" y="263441"/>
            <a:ext cx="2138830" cy="596370"/>
          </a:xfrm>
          <a:prstGeom prst="wedgeRectCallout">
            <a:avLst>
              <a:gd name="adj1" fmla="val -49474"/>
              <a:gd name="adj2" fmla="val 101194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006794"/>
                </a:solidFill>
              </a:rPr>
              <a:t>Central Challenge</a:t>
            </a:r>
          </a:p>
        </p:txBody>
      </p:sp>
      <p:cxnSp>
        <p:nvCxnSpPr>
          <p:cNvPr id="43" name="Straight Connector 42"/>
          <p:cNvCxnSpPr>
            <a:stCxn id="22" idx="4"/>
            <a:endCxn id="35" idx="0"/>
          </p:cNvCxnSpPr>
          <p:nvPr/>
        </p:nvCxnSpPr>
        <p:spPr>
          <a:xfrm flipH="1">
            <a:off x="1852184" y="2944709"/>
            <a:ext cx="3265356" cy="45053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2" idx="4"/>
            <a:endCxn id="38" idx="0"/>
          </p:cNvCxnSpPr>
          <p:nvPr/>
        </p:nvCxnSpPr>
        <p:spPr>
          <a:xfrm>
            <a:off x="5117540" y="2944709"/>
            <a:ext cx="3210018" cy="45053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2" idx="4"/>
            <a:endCxn id="32" idx="0"/>
          </p:cNvCxnSpPr>
          <p:nvPr/>
        </p:nvCxnSpPr>
        <p:spPr>
          <a:xfrm flipH="1">
            <a:off x="4010642" y="2944708"/>
            <a:ext cx="1106898" cy="45273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22" idx="4"/>
            <a:endCxn id="29" idx="0"/>
          </p:cNvCxnSpPr>
          <p:nvPr/>
        </p:nvCxnSpPr>
        <p:spPr>
          <a:xfrm>
            <a:off x="5117540" y="2944708"/>
            <a:ext cx="1051560" cy="45273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4" name="Rectangular Callout 51"/>
          <p:cNvSpPr/>
          <p:nvPr/>
        </p:nvSpPr>
        <p:spPr>
          <a:xfrm>
            <a:off x="1392230" y="5435648"/>
            <a:ext cx="2379087" cy="1020726"/>
          </a:xfrm>
          <a:custGeom>
            <a:avLst/>
            <a:gdLst>
              <a:gd name="connsiteX0" fmla="*/ 0 w 2318734"/>
              <a:gd name="connsiteY0" fmla="*/ 0 h 563526"/>
              <a:gd name="connsiteX1" fmla="*/ 386456 w 2318734"/>
              <a:gd name="connsiteY1" fmla="*/ 0 h 563526"/>
              <a:gd name="connsiteX2" fmla="*/ 386456 w 2318734"/>
              <a:gd name="connsiteY2" fmla="*/ 0 h 563526"/>
              <a:gd name="connsiteX3" fmla="*/ 966139 w 2318734"/>
              <a:gd name="connsiteY3" fmla="*/ 0 h 563526"/>
              <a:gd name="connsiteX4" fmla="*/ 2318734 w 2318734"/>
              <a:gd name="connsiteY4" fmla="*/ 0 h 563526"/>
              <a:gd name="connsiteX5" fmla="*/ 2318734 w 2318734"/>
              <a:gd name="connsiteY5" fmla="*/ 328724 h 563526"/>
              <a:gd name="connsiteX6" fmla="*/ 2318734 w 2318734"/>
              <a:gd name="connsiteY6" fmla="*/ 328724 h 563526"/>
              <a:gd name="connsiteX7" fmla="*/ 2318734 w 2318734"/>
              <a:gd name="connsiteY7" fmla="*/ 469605 h 563526"/>
              <a:gd name="connsiteX8" fmla="*/ 2318734 w 2318734"/>
              <a:gd name="connsiteY8" fmla="*/ 563526 h 563526"/>
              <a:gd name="connsiteX9" fmla="*/ 966139 w 2318734"/>
              <a:gd name="connsiteY9" fmla="*/ 563526 h 563526"/>
              <a:gd name="connsiteX10" fmla="*/ -17970 w 2318734"/>
              <a:gd name="connsiteY10" fmla="*/ 849899 h 563526"/>
              <a:gd name="connsiteX11" fmla="*/ 386456 w 2318734"/>
              <a:gd name="connsiteY11" fmla="*/ 563526 h 563526"/>
              <a:gd name="connsiteX12" fmla="*/ 0 w 2318734"/>
              <a:gd name="connsiteY12" fmla="*/ 563526 h 563526"/>
              <a:gd name="connsiteX13" fmla="*/ 0 w 2318734"/>
              <a:gd name="connsiteY13" fmla="*/ 469605 h 563526"/>
              <a:gd name="connsiteX14" fmla="*/ 0 w 2318734"/>
              <a:gd name="connsiteY14" fmla="*/ 328724 h 563526"/>
              <a:gd name="connsiteX15" fmla="*/ 0 w 2318734"/>
              <a:gd name="connsiteY15" fmla="*/ 328724 h 563526"/>
              <a:gd name="connsiteX16" fmla="*/ 0 w 2318734"/>
              <a:gd name="connsiteY16" fmla="*/ 0 h 563526"/>
              <a:gd name="connsiteX0" fmla="*/ 0 w 2318734"/>
              <a:gd name="connsiteY0" fmla="*/ 448964 h 1012490"/>
              <a:gd name="connsiteX1" fmla="*/ 386456 w 2318734"/>
              <a:gd name="connsiteY1" fmla="*/ 448964 h 1012490"/>
              <a:gd name="connsiteX2" fmla="*/ 386456 w 2318734"/>
              <a:gd name="connsiteY2" fmla="*/ 448964 h 1012490"/>
              <a:gd name="connsiteX3" fmla="*/ 966139 w 2318734"/>
              <a:gd name="connsiteY3" fmla="*/ 448964 h 1012490"/>
              <a:gd name="connsiteX4" fmla="*/ 2318734 w 2318734"/>
              <a:gd name="connsiteY4" fmla="*/ 448964 h 1012490"/>
              <a:gd name="connsiteX5" fmla="*/ 2318734 w 2318734"/>
              <a:gd name="connsiteY5" fmla="*/ 777688 h 1012490"/>
              <a:gd name="connsiteX6" fmla="*/ 2318734 w 2318734"/>
              <a:gd name="connsiteY6" fmla="*/ 777688 h 1012490"/>
              <a:gd name="connsiteX7" fmla="*/ 2318734 w 2318734"/>
              <a:gd name="connsiteY7" fmla="*/ 918569 h 1012490"/>
              <a:gd name="connsiteX8" fmla="*/ 2318734 w 2318734"/>
              <a:gd name="connsiteY8" fmla="*/ 1012490 h 1012490"/>
              <a:gd name="connsiteX9" fmla="*/ 966139 w 2318734"/>
              <a:gd name="connsiteY9" fmla="*/ 1012490 h 1012490"/>
              <a:gd name="connsiteX10" fmla="*/ 13203 w 2318734"/>
              <a:gd name="connsiteY10" fmla="*/ 0 h 1012490"/>
              <a:gd name="connsiteX11" fmla="*/ 386456 w 2318734"/>
              <a:gd name="connsiteY11" fmla="*/ 1012490 h 1012490"/>
              <a:gd name="connsiteX12" fmla="*/ 0 w 2318734"/>
              <a:gd name="connsiteY12" fmla="*/ 1012490 h 1012490"/>
              <a:gd name="connsiteX13" fmla="*/ 0 w 2318734"/>
              <a:gd name="connsiteY13" fmla="*/ 918569 h 1012490"/>
              <a:gd name="connsiteX14" fmla="*/ 0 w 2318734"/>
              <a:gd name="connsiteY14" fmla="*/ 777688 h 1012490"/>
              <a:gd name="connsiteX15" fmla="*/ 0 w 2318734"/>
              <a:gd name="connsiteY15" fmla="*/ 777688 h 1012490"/>
              <a:gd name="connsiteX16" fmla="*/ 0 w 2318734"/>
              <a:gd name="connsiteY16" fmla="*/ 448964 h 1012490"/>
              <a:gd name="connsiteX0" fmla="*/ 0 w 2318734"/>
              <a:gd name="connsiteY0" fmla="*/ 0 h 563526"/>
              <a:gd name="connsiteX1" fmla="*/ 386456 w 2318734"/>
              <a:gd name="connsiteY1" fmla="*/ 0 h 563526"/>
              <a:gd name="connsiteX2" fmla="*/ 386456 w 2318734"/>
              <a:gd name="connsiteY2" fmla="*/ 0 h 563526"/>
              <a:gd name="connsiteX3" fmla="*/ 966139 w 2318734"/>
              <a:gd name="connsiteY3" fmla="*/ 0 h 563526"/>
              <a:gd name="connsiteX4" fmla="*/ 2318734 w 2318734"/>
              <a:gd name="connsiteY4" fmla="*/ 0 h 563526"/>
              <a:gd name="connsiteX5" fmla="*/ 2318734 w 2318734"/>
              <a:gd name="connsiteY5" fmla="*/ 328724 h 563526"/>
              <a:gd name="connsiteX6" fmla="*/ 2318734 w 2318734"/>
              <a:gd name="connsiteY6" fmla="*/ 328724 h 563526"/>
              <a:gd name="connsiteX7" fmla="*/ 2318734 w 2318734"/>
              <a:gd name="connsiteY7" fmla="*/ 469605 h 563526"/>
              <a:gd name="connsiteX8" fmla="*/ 2318734 w 2318734"/>
              <a:gd name="connsiteY8" fmla="*/ 563526 h 563526"/>
              <a:gd name="connsiteX9" fmla="*/ 966139 w 2318734"/>
              <a:gd name="connsiteY9" fmla="*/ 563526 h 563526"/>
              <a:gd name="connsiteX10" fmla="*/ 709394 w 2318734"/>
              <a:gd name="connsiteY10" fmla="*/ 558954 h 563526"/>
              <a:gd name="connsiteX11" fmla="*/ 386456 w 2318734"/>
              <a:gd name="connsiteY11" fmla="*/ 563526 h 563526"/>
              <a:gd name="connsiteX12" fmla="*/ 0 w 2318734"/>
              <a:gd name="connsiteY12" fmla="*/ 563526 h 563526"/>
              <a:gd name="connsiteX13" fmla="*/ 0 w 2318734"/>
              <a:gd name="connsiteY13" fmla="*/ 469605 h 563526"/>
              <a:gd name="connsiteX14" fmla="*/ 0 w 2318734"/>
              <a:gd name="connsiteY14" fmla="*/ 328724 h 563526"/>
              <a:gd name="connsiteX15" fmla="*/ 0 w 2318734"/>
              <a:gd name="connsiteY15" fmla="*/ 328724 h 563526"/>
              <a:gd name="connsiteX16" fmla="*/ 0 w 2318734"/>
              <a:gd name="connsiteY16" fmla="*/ 0 h 563526"/>
              <a:gd name="connsiteX0" fmla="*/ 60353 w 2379087"/>
              <a:gd name="connsiteY0" fmla="*/ 457200 h 1020726"/>
              <a:gd name="connsiteX1" fmla="*/ 446809 w 2379087"/>
              <a:gd name="connsiteY1" fmla="*/ 457200 h 1020726"/>
              <a:gd name="connsiteX2" fmla="*/ 0 w 2379087"/>
              <a:gd name="connsiteY2" fmla="*/ 0 h 1020726"/>
              <a:gd name="connsiteX3" fmla="*/ 1026492 w 2379087"/>
              <a:gd name="connsiteY3" fmla="*/ 457200 h 1020726"/>
              <a:gd name="connsiteX4" fmla="*/ 2379087 w 2379087"/>
              <a:gd name="connsiteY4" fmla="*/ 457200 h 1020726"/>
              <a:gd name="connsiteX5" fmla="*/ 2379087 w 2379087"/>
              <a:gd name="connsiteY5" fmla="*/ 785924 h 1020726"/>
              <a:gd name="connsiteX6" fmla="*/ 2379087 w 2379087"/>
              <a:gd name="connsiteY6" fmla="*/ 785924 h 1020726"/>
              <a:gd name="connsiteX7" fmla="*/ 2379087 w 2379087"/>
              <a:gd name="connsiteY7" fmla="*/ 926805 h 1020726"/>
              <a:gd name="connsiteX8" fmla="*/ 2379087 w 2379087"/>
              <a:gd name="connsiteY8" fmla="*/ 1020726 h 1020726"/>
              <a:gd name="connsiteX9" fmla="*/ 1026492 w 2379087"/>
              <a:gd name="connsiteY9" fmla="*/ 1020726 h 1020726"/>
              <a:gd name="connsiteX10" fmla="*/ 769747 w 2379087"/>
              <a:gd name="connsiteY10" fmla="*/ 1016154 h 1020726"/>
              <a:gd name="connsiteX11" fmla="*/ 446809 w 2379087"/>
              <a:gd name="connsiteY11" fmla="*/ 1020726 h 1020726"/>
              <a:gd name="connsiteX12" fmla="*/ 60353 w 2379087"/>
              <a:gd name="connsiteY12" fmla="*/ 1020726 h 1020726"/>
              <a:gd name="connsiteX13" fmla="*/ 60353 w 2379087"/>
              <a:gd name="connsiteY13" fmla="*/ 926805 h 1020726"/>
              <a:gd name="connsiteX14" fmla="*/ 60353 w 2379087"/>
              <a:gd name="connsiteY14" fmla="*/ 785924 h 1020726"/>
              <a:gd name="connsiteX15" fmla="*/ 60353 w 2379087"/>
              <a:gd name="connsiteY15" fmla="*/ 785924 h 1020726"/>
              <a:gd name="connsiteX16" fmla="*/ 60353 w 2379087"/>
              <a:gd name="connsiteY16" fmla="*/ 457200 h 102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79087" h="1020726">
                <a:moveTo>
                  <a:pt x="60353" y="457200"/>
                </a:moveTo>
                <a:lnTo>
                  <a:pt x="446809" y="457200"/>
                </a:lnTo>
                <a:lnTo>
                  <a:pt x="0" y="0"/>
                </a:lnTo>
                <a:lnTo>
                  <a:pt x="1026492" y="457200"/>
                </a:lnTo>
                <a:lnTo>
                  <a:pt x="2379087" y="457200"/>
                </a:lnTo>
                <a:lnTo>
                  <a:pt x="2379087" y="785924"/>
                </a:lnTo>
                <a:lnTo>
                  <a:pt x="2379087" y="785924"/>
                </a:lnTo>
                <a:lnTo>
                  <a:pt x="2379087" y="926805"/>
                </a:lnTo>
                <a:lnTo>
                  <a:pt x="2379087" y="1020726"/>
                </a:lnTo>
                <a:lnTo>
                  <a:pt x="1026492" y="1020726"/>
                </a:lnTo>
                <a:lnTo>
                  <a:pt x="769747" y="1016154"/>
                </a:lnTo>
                <a:lnTo>
                  <a:pt x="446809" y="1020726"/>
                </a:lnTo>
                <a:lnTo>
                  <a:pt x="60353" y="1020726"/>
                </a:lnTo>
                <a:lnTo>
                  <a:pt x="60353" y="926805"/>
                </a:lnTo>
                <a:lnTo>
                  <a:pt x="60353" y="785924"/>
                </a:lnTo>
                <a:lnTo>
                  <a:pt x="60353" y="785924"/>
                </a:lnTo>
                <a:lnTo>
                  <a:pt x="60353" y="45720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2000" i="1" dirty="0">
              <a:solidFill>
                <a:srgbClr val="006794"/>
              </a:solidFill>
            </a:endParaRPr>
          </a:p>
        </p:txBody>
      </p:sp>
      <p:sp>
        <p:nvSpPr>
          <p:cNvPr id="55" name="Rectangular Callout 54"/>
          <p:cNvSpPr/>
          <p:nvPr/>
        </p:nvSpPr>
        <p:spPr>
          <a:xfrm>
            <a:off x="1773154" y="5892848"/>
            <a:ext cx="2261180" cy="563526"/>
          </a:xfrm>
          <a:prstGeom prst="wedgeRectCallout">
            <a:avLst>
              <a:gd name="adj1" fmla="val 48729"/>
              <a:gd name="adj2" fmla="val -13184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i="1" dirty="0" smtClean="0">
                <a:solidFill>
                  <a:srgbClr val="006794"/>
                </a:solidFill>
              </a:rPr>
              <a:t>2 Initial </a:t>
            </a:r>
            <a:r>
              <a:rPr lang="en-US" sz="2000" i="1" dirty="0">
                <a:solidFill>
                  <a:srgbClr val="006794"/>
                </a:solidFill>
              </a:rPr>
              <a:t>Workgroups</a:t>
            </a:r>
          </a:p>
        </p:txBody>
      </p:sp>
      <p:sp>
        <p:nvSpPr>
          <p:cNvPr id="41" name="Rectangular Callout 40"/>
          <p:cNvSpPr/>
          <p:nvPr/>
        </p:nvSpPr>
        <p:spPr>
          <a:xfrm>
            <a:off x="211848" y="2673269"/>
            <a:ext cx="2138830" cy="596370"/>
          </a:xfrm>
          <a:prstGeom prst="wedgeRectCallout">
            <a:avLst>
              <a:gd name="adj1" fmla="val -33364"/>
              <a:gd name="adj2" fmla="val 4786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i="1" dirty="0" smtClean="0">
                <a:solidFill>
                  <a:srgbClr val="006794"/>
                </a:solidFill>
              </a:rPr>
              <a:t>Strategic Priorities</a:t>
            </a:r>
            <a:endParaRPr lang="en-US" sz="2000" i="1" dirty="0">
              <a:solidFill>
                <a:srgbClr val="0067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0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4" grpId="0" animBg="1"/>
      <p:bldP spid="55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" name="Line 206"/>
          <p:cNvSpPr>
            <a:spLocks noChangeShapeType="1"/>
          </p:cNvSpPr>
          <p:nvPr/>
        </p:nvSpPr>
        <p:spPr bwMode="auto">
          <a:xfrm>
            <a:off x="2356865" y="2051657"/>
            <a:ext cx="0" cy="4549989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9056" tIns="34529" rIns="69056" bIns="34529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01" name="Line 205"/>
          <p:cNvSpPr>
            <a:spLocks noChangeShapeType="1"/>
          </p:cNvSpPr>
          <p:nvPr/>
        </p:nvSpPr>
        <p:spPr bwMode="auto">
          <a:xfrm>
            <a:off x="5777792" y="1937464"/>
            <a:ext cx="7514" cy="4664181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9056" tIns="34529" rIns="69056" bIns="34529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00" name="Line 204"/>
          <p:cNvSpPr>
            <a:spLocks noChangeShapeType="1"/>
          </p:cNvSpPr>
          <p:nvPr/>
        </p:nvSpPr>
        <p:spPr bwMode="auto">
          <a:xfrm>
            <a:off x="7429493" y="1348024"/>
            <a:ext cx="1" cy="5375189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9056" tIns="34529" rIns="69056" bIns="34529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1583411" y="1333893"/>
            <a:ext cx="1531819" cy="731520"/>
          </a:xfrm>
          <a:prstGeom prst="roundRect">
            <a:avLst>
              <a:gd name="adj" fmla="val 12495"/>
            </a:avLst>
          </a:prstGeom>
          <a:solidFill>
            <a:srgbClr val="537FB9"/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lIns="69056" tIns="34529" rIns="69056" bIns="3452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Support Standardized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Approaches to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Detection and Reporting</a:t>
            </a:r>
          </a:p>
        </p:txBody>
      </p:sp>
      <p:sp>
        <p:nvSpPr>
          <p:cNvPr id="4196" name="AutoShape 100"/>
          <p:cNvSpPr>
            <a:spLocks noChangeArrowheads="1"/>
          </p:cNvSpPr>
          <p:nvPr/>
        </p:nvSpPr>
        <p:spPr bwMode="auto">
          <a:xfrm>
            <a:off x="6702821" y="1333893"/>
            <a:ext cx="1536192" cy="731520"/>
          </a:xfrm>
          <a:prstGeom prst="roundRect">
            <a:avLst>
              <a:gd name="adj" fmla="val 12495"/>
            </a:avLst>
          </a:prstGeom>
          <a:solidFill>
            <a:srgbClr val="537FB9"/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lIns="69056" tIns="34529" rIns="69056" bIns="3452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200" b="1" dirty="0">
                <a:solidFill>
                  <a:prstClr val="white"/>
                </a:solidFill>
                <a:latin typeface="Calibri" panose="020F0502020204030204"/>
              </a:rPr>
              <a:t>Create 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200" b="1" dirty="0">
                <a:solidFill>
                  <a:prstClr val="white"/>
                </a:solidFill>
                <a:latin typeface="Calibri" panose="020F0502020204030204"/>
              </a:rPr>
              <a:t>Sustainable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200" b="1" dirty="0">
                <a:solidFill>
                  <a:prstClr val="white"/>
                </a:solidFill>
                <a:latin typeface="Calibri" panose="020F0502020204030204"/>
              </a:rPr>
              <a:t>Council Model</a:t>
            </a:r>
          </a:p>
        </p:txBody>
      </p:sp>
      <p:sp>
        <p:nvSpPr>
          <p:cNvPr id="4195" name="AutoShape 99"/>
          <p:cNvSpPr>
            <a:spLocks noChangeArrowheads="1"/>
          </p:cNvSpPr>
          <p:nvPr/>
        </p:nvSpPr>
        <p:spPr bwMode="auto">
          <a:xfrm>
            <a:off x="4994893" y="1333893"/>
            <a:ext cx="1536192" cy="731520"/>
          </a:xfrm>
          <a:prstGeom prst="roundRect">
            <a:avLst>
              <a:gd name="adj" fmla="val 12495"/>
            </a:avLst>
          </a:prstGeom>
          <a:solidFill>
            <a:srgbClr val="537FB9"/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lIns="69056" tIns="34529" rIns="69056" bIns="3452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200" b="1" dirty="0">
                <a:solidFill>
                  <a:prstClr val="white"/>
                </a:solidFill>
                <a:latin typeface="Calibri" panose="020F0502020204030204"/>
              </a:rPr>
              <a:t>Foster Implementation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200" b="1" dirty="0">
                <a:solidFill>
                  <a:prstClr val="white"/>
                </a:solidFill>
                <a:latin typeface="Calibri" panose="020F0502020204030204"/>
              </a:rPr>
              <a:t>and Uptake Among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200" b="1" dirty="0">
                <a:solidFill>
                  <a:prstClr val="white"/>
                </a:solidFill>
                <a:latin typeface="Calibri" panose="020F0502020204030204"/>
              </a:rPr>
              <a:t>External Stakeholders</a:t>
            </a:r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1581224" y="2115320"/>
            <a:ext cx="1551003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Standardize Outbreak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&amp; Adverse Event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Definitions &amp;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Thresholds for Reporting</a:t>
            </a:r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1581223" y="2904698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Improve Reporting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of Outbreaks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Exposure Events to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Public Health</a:t>
            </a:r>
          </a:p>
        </p:txBody>
      </p:sp>
      <p:sp>
        <p:nvSpPr>
          <p:cNvPr id="4197" name="AutoShape 101"/>
          <p:cNvSpPr>
            <a:spLocks noChangeArrowheads="1"/>
          </p:cNvSpPr>
          <p:nvPr/>
        </p:nvSpPr>
        <p:spPr bwMode="auto">
          <a:xfrm>
            <a:off x="3286965" y="1333893"/>
            <a:ext cx="1536192" cy="731520"/>
          </a:xfrm>
          <a:prstGeom prst="roundRect">
            <a:avLst>
              <a:gd name="adj" fmla="val 12495"/>
            </a:avLst>
          </a:prstGeom>
          <a:solidFill>
            <a:srgbClr val="537FB9"/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lIns="69056" tIns="34529" rIns="69056" bIns="3452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Support Consistent and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Coordinated Approaches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to Investigation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Control</a:t>
            </a:r>
          </a:p>
        </p:txBody>
      </p:sp>
      <p:sp>
        <p:nvSpPr>
          <p:cNvPr id="55" name="Line 206"/>
          <p:cNvSpPr>
            <a:spLocks noChangeShapeType="1"/>
          </p:cNvSpPr>
          <p:nvPr/>
        </p:nvSpPr>
        <p:spPr bwMode="auto">
          <a:xfrm>
            <a:off x="4049740" y="2051657"/>
            <a:ext cx="0" cy="4549989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9056" tIns="34529" rIns="69056" bIns="34529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44" name="Rectangle 48"/>
          <p:cNvSpPr>
            <a:spLocks noChangeArrowheads="1"/>
          </p:cNvSpPr>
          <p:nvPr/>
        </p:nvSpPr>
        <p:spPr bwMode="auto">
          <a:xfrm>
            <a:off x="1588520" y="3682945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Improve the Use of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Existing Surveillance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Systems 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Detect Outbreaks</a:t>
            </a:r>
          </a:p>
        </p:txBody>
      </p:sp>
      <p:sp>
        <p:nvSpPr>
          <p:cNvPr id="4219" name="Rectangle 123"/>
          <p:cNvSpPr>
            <a:spLocks noChangeArrowheads="1"/>
          </p:cNvSpPr>
          <p:nvPr/>
        </p:nvSpPr>
        <p:spPr bwMode="auto">
          <a:xfrm>
            <a:off x="4997260" y="2115716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Enhance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Collaboration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Between Public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Health and Healthcare</a:t>
            </a:r>
          </a:p>
        </p:txBody>
      </p:sp>
      <p:sp>
        <p:nvSpPr>
          <p:cNvPr id="4255" name="Rectangle 159"/>
          <p:cNvSpPr>
            <a:spLocks noChangeArrowheads="1"/>
          </p:cNvSpPr>
          <p:nvPr/>
        </p:nvSpPr>
        <p:spPr bwMode="auto">
          <a:xfrm>
            <a:off x="6702821" y="2893371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Ensure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Effective Council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Governance</a:t>
            </a:r>
          </a:p>
        </p:txBody>
      </p:sp>
      <p:sp>
        <p:nvSpPr>
          <p:cNvPr id="4256" name="Rectangle 160"/>
          <p:cNvSpPr>
            <a:spLocks noChangeArrowheads="1"/>
          </p:cNvSpPr>
          <p:nvPr/>
        </p:nvSpPr>
        <p:spPr bwMode="auto">
          <a:xfrm>
            <a:off x="6716956" y="4446345"/>
            <a:ext cx="1522057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Identify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Develop Impactful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Product Offerings</a:t>
            </a:r>
          </a:p>
        </p:txBody>
      </p:sp>
      <p:sp>
        <p:nvSpPr>
          <p:cNvPr id="4258" name="Rectangle 162"/>
          <p:cNvSpPr>
            <a:spLocks noChangeArrowheads="1"/>
          </p:cNvSpPr>
          <p:nvPr/>
        </p:nvSpPr>
        <p:spPr bwMode="auto">
          <a:xfrm>
            <a:off x="6716955" y="5222832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Develop a Business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Plan Including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Financial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Projections</a:t>
            </a:r>
          </a:p>
        </p:txBody>
      </p:sp>
      <p:sp>
        <p:nvSpPr>
          <p:cNvPr id="4267" name="Rectangle 171"/>
          <p:cNvSpPr>
            <a:spLocks noChangeArrowheads="1"/>
          </p:cNvSpPr>
          <p:nvPr/>
        </p:nvSpPr>
        <p:spPr bwMode="auto">
          <a:xfrm>
            <a:off x="6716955" y="6000883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Brand and</a:t>
            </a:r>
            <a:b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Promote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the Council</a:t>
            </a:r>
          </a:p>
        </p:txBody>
      </p:sp>
      <p:sp>
        <p:nvSpPr>
          <p:cNvPr id="4263" name="Rectangle 167"/>
          <p:cNvSpPr>
            <a:spLocks noChangeArrowheads="1"/>
          </p:cNvSpPr>
          <p:nvPr/>
        </p:nvSpPr>
        <p:spPr bwMode="auto">
          <a:xfrm>
            <a:off x="3286965" y="2120483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Define Appropriate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Levels of Response</a:t>
            </a:r>
          </a:p>
        </p:txBody>
      </p:sp>
      <p:sp>
        <p:nvSpPr>
          <p:cNvPr id="4269" name="Rectangle 173"/>
          <p:cNvSpPr>
            <a:spLocks noChangeArrowheads="1"/>
          </p:cNvSpPr>
          <p:nvPr/>
        </p:nvSpPr>
        <p:spPr bwMode="auto">
          <a:xfrm>
            <a:off x="4975786" y="4446345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Disseminate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Tools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Guidance</a:t>
            </a:r>
          </a:p>
        </p:txBody>
      </p:sp>
      <p:sp>
        <p:nvSpPr>
          <p:cNvPr id="4270" name="Rectangle 174"/>
          <p:cNvSpPr>
            <a:spLocks noChangeArrowheads="1"/>
          </p:cNvSpPr>
          <p:nvPr/>
        </p:nvSpPr>
        <p:spPr bwMode="auto">
          <a:xfrm>
            <a:off x="3282153" y="3674426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Improve Data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Management for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Outbreak Investigation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and Tracking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23885" y="2353502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221830" y="3134929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221830" y="391635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223885" y="468946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27738" y="6245045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678580" y="1103067"/>
            <a:ext cx="1451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Rectangle 2"/>
          <p:cNvSpPr/>
          <p:nvPr/>
        </p:nvSpPr>
        <p:spPr>
          <a:xfrm>
            <a:off x="2212037" y="1080360"/>
            <a:ext cx="2664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4" name="Rectangle 3"/>
          <p:cNvSpPr/>
          <p:nvPr/>
        </p:nvSpPr>
        <p:spPr>
          <a:xfrm>
            <a:off x="3911190" y="1112962"/>
            <a:ext cx="2616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5" name="Rectangle 4"/>
          <p:cNvSpPr/>
          <p:nvPr/>
        </p:nvSpPr>
        <p:spPr>
          <a:xfrm>
            <a:off x="7349437" y="1103067"/>
            <a:ext cx="2712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D</a:t>
            </a:r>
          </a:p>
        </p:txBody>
      </p:sp>
      <p:sp>
        <p:nvSpPr>
          <p:cNvPr id="81" name="Rectangle 174"/>
          <p:cNvSpPr>
            <a:spLocks noChangeArrowheads="1"/>
          </p:cNvSpPr>
          <p:nvPr/>
        </p:nvSpPr>
        <p:spPr bwMode="auto">
          <a:xfrm>
            <a:off x="1588520" y="5228193"/>
            <a:ext cx="3229824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Explore Legal Authority 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Support Best Practices</a:t>
            </a:r>
          </a:p>
        </p:txBody>
      </p:sp>
      <p:sp>
        <p:nvSpPr>
          <p:cNvPr id="58" name="Rectangle 124"/>
          <p:cNvSpPr>
            <a:spLocks noChangeArrowheads="1"/>
          </p:cNvSpPr>
          <p:nvPr/>
        </p:nvSpPr>
        <p:spPr bwMode="auto">
          <a:xfrm>
            <a:off x="4983083" y="2894079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Use Investigation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Control to Inform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Improvements 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Prevention</a:t>
            </a:r>
          </a:p>
        </p:txBody>
      </p:sp>
      <p:sp>
        <p:nvSpPr>
          <p:cNvPr id="59" name="Rectangle 160"/>
          <p:cNvSpPr>
            <a:spLocks noChangeArrowheads="1"/>
          </p:cNvSpPr>
          <p:nvPr/>
        </p:nvSpPr>
        <p:spPr bwMode="auto">
          <a:xfrm>
            <a:off x="6702821" y="3669858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Recruit Partners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as Council Members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and Workgroup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Members</a:t>
            </a:r>
          </a:p>
        </p:txBody>
      </p:sp>
      <p:sp>
        <p:nvSpPr>
          <p:cNvPr id="61" name="Rectangle 173"/>
          <p:cNvSpPr>
            <a:spLocks noChangeArrowheads="1"/>
          </p:cNvSpPr>
          <p:nvPr/>
        </p:nvSpPr>
        <p:spPr bwMode="auto">
          <a:xfrm>
            <a:off x="4975786" y="5222832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Identify Key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Stakeholders and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Foster Effective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Communication</a:t>
            </a:r>
          </a:p>
        </p:txBody>
      </p:sp>
      <p:sp>
        <p:nvSpPr>
          <p:cNvPr id="65" name="Rectangle 166"/>
          <p:cNvSpPr>
            <a:spLocks noChangeArrowheads="1"/>
          </p:cNvSpPr>
          <p:nvPr/>
        </p:nvSpPr>
        <p:spPr bwMode="auto">
          <a:xfrm>
            <a:off x="3282153" y="2907249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Improve Response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to Outbreaks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221830" y="546595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77" name="Oval 11"/>
          <p:cNvSpPr>
            <a:spLocks noChangeArrowheads="1"/>
          </p:cNvSpPr>
          <p:nvPr/>
        </p:nvSpPr>
        <p:spPr bwMode="auto">
          <a:xfrm>
            <a:off x="2437229" y="96060"/>
            <a:ext cx="5047823" cy="998962"/>
          </a:xfrm>
          <a:prstGeom prst="ellipse">
            <a:avLst/>
          </a:prstGeom>
          <a:solidFill>
            <a:srgbClr val="537FB9"/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Build Capacity for Public Health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and Healthcare to Improve Outbreak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Detection, Response and Prevention</a:t>
            </a:r>
          </a:p>
        </p:txBody>
      </p:sp>
      <p:sp>
        <p:nvSpPr>
          <p:cNvPr id="67" name="Rectangle 166"/>
          <p:cNvSpPr>
            <a:spLocks noChangeArrowheads="1"/>
          </p:cNvSpPr>
          <p:nvPr/>
        </p:nvSpPr>
        <p:spPr bwMode="auto">
          <a:xfrm>
            <a:off x="1588521" y="4446345"/>
            <a:ext cx="3229825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Define Public Health, Clinical, 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Commercial Laboratory Best Practices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to Support Outbreak Detection and Response</a:t>
            </a:r>
          </a:p>
        </p:txBody>
      </p:sp>
      <p:sp>
        <p:nvSpPr>
          <p:cNvPr id="54" name="Rectangle 124"/>
          <p:cNvSpPr>
            <a:spLocks noChangeArrowheads="1"/>
          </p:cNvSpPr>
          <p:nvPr/>
        </p:nvSpPr>
        <p:spPr bwMode="auto">
          <a:xfrm>
            <a:off x="4975786" y="3669858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Foster Improvement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in Workforce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Competencies</a:t>
            </a:r>
          </a:p>
        </p:txBody>
      </p:sp>
      <p:sp>
        <p:nvSpPr>
          <p:cNvPr id="60" name="Rectangle 174"/>
          <p:cNvSpPr>
            <a:spLocks noChangeArrowheads="1"/>
          </p:cNvSpPr>
          <p:nvPr/>
        </p:nvSpPr>
        <p:spPr bwMode="auto">
          <a:xfrm>
            <a:off x="1578486" y="6000288"/>
            <a:ext cx="3239303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Develop Tools and Guidance</a:t>
            </a:r>
          </a:p>
        </p:txBody>
      </p:sp>
      <p:cxnSp>
        <p:nvCxnSpPr>
          <p:cNvPr id="14" name="Straight Connector 13"/>
          <p:cNvCxnSpPr>
            <a:stCxn id="77" idx="4"/>
            <a:endCxn id="4197" idx="0"/>
          </p:cNvCxnSpPr>
          <p:nvPr/>
        </p:nvCxnSpPr>
        <p:spPr>
          <a:xfrm flipH="1">
            <a:off x="4055062" y="1095023"/>
            <a:ext cx="906079" cy="238871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ctangle 173"/>
          <p:cNvSpPr>
            <a:spLocks noChangeArrowheads="1"/>
          </p:cNvSpPr>
          <p:nvPr/>
        </p:nvSpPr>
        <p:spPr bwMode="auto">
          <a:xfrm>
            <a:off x="4975786" y="6000883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Articulate the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Value of Public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Health’s Role</a:t>
            </a:r>
          </a:p>
        </p:txBody>
      </p:sp>
      <p:sp>
        <p:nvSpPr>
          <p:cNvPr id="63" name="Rectangle 159"/>
          <p:cNvSpPr>
            <a:spLocks noChangeArrowheads="1"/>
          </p:cNvSpPr>
          <p:nvPr/>
        </p:nvSpPr>
        <p:spPr bwMode="auto">
          <a:xfrm>
            <a:off x="6702821" y="2115320"/>
            <a:ext cx="1536192" cy="73152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Formally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Define the Scope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100" b="1" dirty="0">
                <a:solidFill>
                  <a:prstClr val="white"/>
                </a:solidFill>
                <a:latin typeface="Calibri" panose="020F0502020204030204"/>
              </a:rPr>
              <a:t>of the Council’s Work</a:t>
            </a:r>
          </a:p>
        </p:txBody>
      </p:sp>
      <p:cxnSp>
        <p:nvCxnSpPr>
          <p:cNvPr id="10" name="Straight Connector 9"/>
          <p:cNvCxnSpPr>
            <a:stCxn id="77" idx="4"/>
            <a:endCxn id="4107" idx="0"/>
          </p:cNvCxnSpPr>
          <p:nvPr/>
        </p:nvCxnSpPr>
        <p:spPr>
          <a:xfrm flipH="1">
            <a:off x="2349320" y="1095023"/>
            <a:ext cx="2611820" cy="238871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7" idx="4"/>
            <a:endCxn id="4195" idx="0"/>
          </p:cNvCxnSpPr>
          <p:nvPr/>
        </p:nvCxnSpPr>
        <p:spPr>
          <a:xfrm>
            <a:off x="4961141" y="1095023"/>
            <a:ext cx="801849" cy="238871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7" idx="4"/>
            <a:endCxn id="4196" idx="0"/>
          </p:cNvCxnSpPr>
          <p:nvPr/>
        </p:nvCxnSpPr>
        <p:spPr>
          <a:xfrm>
            <a:off x="4961141" y="1095023"/>
            <a:ext cx="2509777" cy="238871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536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1583411" y="878543"/>
            <a:ext cx="3223901" cy="846213"/>
          </a:xfrm>
          <a:prstGeom prst="roundRect">
            <a:avLst>
              <a:gd name="adj" fmla="val 12495"/>
            </a:avLst>
          </a:prstGeom>
          <a:solidFill>
            <a:srgbClr val="537FB9"/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lIns="69056" tIns="34529" rIns="69056" bIns="3452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dirty="0" smtClean="0">
                <a:solidFill>
                  <a:prstClr val="white"/>
                </a:solidFill>
                <a:latin typeface="Calibri" panose="020F0502020204030204"/>
              </a:rPr>
              <a:t>Detection </a:t>
            </a:r>
            <a:r>
              <a:rPr lang="en-US" altLang="en-US" sz="2000" b="1" dirty="0">
                <a:solidFill>
                  <a:prstClr val="white"/>
                </a:solidFill>
                <a:latin typeface="Calibri" panose="020F0502020204030204"/>
              </a:rPr>
              <a:t>and </a:t>
            </a:r>
            <a:r>
              <a:rPr lang="en-US" altLang="en-US" sz="2000" b="1" dirty="0" smtClean="0">
                <a:solidFill>
                  <a:prstClr val="white"/>
                </a:solidFill>
                <a:latin typeface="Calibri" panose="020F0502020204030204"/>
              </a:rPr>
              <a:t>Reporting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dirty="0" smtClean="0">
                <a:solidFill>
                  <a:prstClr val="white"/>
                </a:solidFill>
                <a:latin typeface="Calibri" panose="020F0502020204030204"/>
              </a:rPr>
              <a:t>Workgroup</a:t>
            </a:r>
            <a:endParaRPr lang="en-US" altLang="en-US" sz="20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849702" y="2005790"/>
            <a:ext cx="3931920" cy="68580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Standardize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Outbreak &amp;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Adverse Event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Definitions &amp; 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Thresholds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for Reporting</a:t>
            </a:r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849702" y="2790005"/>
            <a:ext cx="3931920" cy="68580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Improve Reporting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of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Outbreaks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Exposure Events to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Public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Health</a:t>
            </a:r>
          </a:p>
        </p:txBody>
      </p:sp>
      <p:sp>
        <p:nvSpPr>
          <p:cNvPr id="4197" name="AutoShape 101"/>
          <p:cNvSpPr>
            <a:spLocks noChangeArrowheads="1"/>
          </p:cNvSpPr>
          <p:nvPr/>
        </p:nvSpPr>
        <p:spPr bwMode="auto">
          <a:xfrm>
            <a:off x="4969990" y="878543"/>
            <a:ext cx="3233105" cy="846213"/>
          </a:xfrm>
          <a:prstGeom prst="roundRect">
            <a:avLst>
              <a:gd name="adj" fmla="val 12495"/>
            </a:avLst>
          </a:prstGeom>
          <a:solidFill>
            <a:srgbClr val="537FB9"/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lIns="69056" tIns="34529" rIns="69056" bIns="3452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dirty="0">
                <a:solidFill>
                  <a:prstClr val="white"/>
                </a:solidFill>
                <a:latin typeface="Calibri" panose="020F0502020204030204"/>
              </a:rPr>
              <a:t>Investigation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dirty="0" smtClean="0">
                <a:solidFill>
                  <a:prstClr val="white"/>
                </a:solidFill>
                <a:latin typeface="Calibri" panose="020F0502020204030204"/>
              </a:rPr>
              <a:t>Control Workgroup</a:t>
            </a:r>
            <a:endParaRPr lang="en-US" altLang="en-US" sz="20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44" name="Rectangle 48"/>
          <p:cNvSpPr>
            <a:spLocks noChangeArrowheads="1"/>
          </p:cNvSpPr>
          <p:nvPr/>
        </p:nvSpPr>
        <p:spPr bwMode="auto">
          <a:xfrm>
            <a:off x="849702" y="3568252"/>
            <a:ext cx="3931920" cy="68580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Improve the Use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of Existing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Surveillance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Systems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to Detect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Outbreaks</a:t>
            </a:r>
          </a:p>
        </p:txBody>
      </p:sp>
      <p:sp>
        <p:nvSpPr>
          <p:cNvPr id="4263" name="Rectangle 167"/>
          <p:cNvSpPr>
            <a:spLocks noChangeArrowheads="1"/>
          </p:cNvSpPr>
          <p:nvPr/>
        </p:nvSpPr>
        <p:spPr bwMode="auto">
          <a:xfrm>
            <a:off x="4969990" y="2005790"/>
            <a:ext cx="3931920" cy="68580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Define Appropriate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Levels of Response</a:t>
            </a:r>
          </a:p>
        </p:txBody>
      </p:sp>
      <p:sp>
        <p:nvSpPr>
          <p:cNvPr id="4270" name="Rectangle 174"/>
          <p:cNvSpPr>
            <a:spLocks noChangeArrowheads="1"/>
          </p:cNvSpPr>
          <p:nvPr/>
        </p:nvSpPr>
        <p:spPr bwMode="auto">
          <a:xfrm>
            <a:off x="4965178" y="3559733"/>
            <a:ext cx="3931920" cy="68580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Improve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Data Management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for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Outbreak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Investigation and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Tracking</a:t>
            </a:r>
          </a:p>
        </p:txBody>
      </p:sp>
      <p:sp>
        <p:nvSpPr>
          <p:cNvPr id="81" name="Rectangle 174"/>
          <p:cNvSpPr>
            <a:spLocks noChangeArrowheads="1"/>
          </p:cNvSpPr>
          <p:nvPr/>
        </p:nvSpPr>
        <p:spPr bwMode="auto">
          <a:xfrm>
            <a:off x="1365958" y="5106258"/>
            <a:ext cx="7030040" cy="559189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Explore Legal Authority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to Support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Best Practices</a:t>
            </a:r>
          </a:p>
        </p:txBody>
      </p:sp>
      <p:sp>
        <p:nvSpPr>
          <p:cNvPr id="65" name="Rectangle 166"/>
          <p:cNvSpPr>
            <a:spLocks noChangeArrowheads="1"/>
          </p:cNvSpPr>
          <p:nvPr/>
        </p:nvSpPr>
        <p:spPr bwMode="auto">
          <a:xfrm>
            <a:off x="4965178" y="2792556"/>
            <a:ext cx="3931920" cy="685800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Improve Response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to Outbreaks</a:t>
            </a:r>
          </a:p>
        </p:txBody>
      </p:sp>
      <p:sp>
        <p:nvSpPr>
          <p:cNvPr id="67" name="Rectangle 166"/>
          <p:cNvSpPr>
            <a:spLocks noChangeArrowheads="1"/>
          </p:cNvSpPr>
          <p:nvPr/>
        </p:nvSpPr>
        <p:spPr bwMode="auto">
          <a:xfrm>
            <a:off x="1365956" y="4419019"/>
            <a:ext cx="7030042" cy="559189"/>
          </a:xfrm>
          <a:prstGeom prst="rect">
            <a:avLst/>
          </a:prstGeom>
          <a:solidFill>
            <a:srgbClr val="537FB9"/>
          </a:solidFill>
          <a:ln w="9525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Define Public Health, Clinical,  </a:t>
            </a:r>
            <a:r>
              <a:rPr lang="en-US" altLang="en-US" sz="1800" b="1" dirty="0" smtClean="0">
                <a:solidFill>
                  <a:prstClr val="white"/>
                </a:solidFill>
                <a:latin typeface="Calibri" panose="020F0502020204030204"/>
              </a:rPr>
              <a:t>and Commercial </a:t>
            </a: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Laboratory Best Practices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1800" b="1" dirty="0">
                <a:solidFill>
                  <a:prstClr val="white"/>
                </a:solidFill>
                <a:latin typeface="Calibri" panose="020F0502020204030204"/>
              </a:rPr>
              <a:t>to Support Outbreak Detection and Response</a:t>
            </a:r>
          </a:p>
        </p:txBody>
      </p:sp>
    </p:spTree>
    <p:extLst>
      <p:ext uri="{BB962C8B-B14F-4D97-AF65-F5344CB8AC3E}">
        <p14:creationId xmlns:p14="http://schemas.microsoft.com/office/powerpoint/2010/main" val="346868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 animBg="1"/>
      <p:bldP spid="4133" grpId="0" animBg="1"/>
      <p:bldP spid="4197" grpId="0" animBg="1"/>
      <p:bldP spid="4144" grpId="0" animBg="1"/>
      <p:bldP spid="4263" grpId="0" animBg="1"/>
      <p:bldP spid="4270" grpId="0" animBg="1"/>
      <p:bldP spid="81" grpId="0" animBg="1"/>
      <p:bldP spid="65" grpId="0" animBg="1"/>
      <p:bldP spid="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053596" y="1555237"/>
            <a:ext cx="7006671" cy="3287697"/>
          </a:xfrm>
        </p:spPr>
        <p:txBody>
          <a:bodyPr/>
          <a:lstStyle/>
          <a:p>
            <a:pPr marL="257175" lvl="1" indent="0">
              <a:buNone/>
            </a:pPr>
            <a:r>
              <a:rPr lang="en-US" sz="2400" b="1" dirty="0">
                <a:solidFill>
                  <a:schemeClr val="accent1"/>
                </a:solidFill>
              </a:rPr>
              <a:t>High-level outputs related to strategic objectives</a:t>
            </a:r>
          </a:p>
          <a:p>
            <a:pPr lvl="1"/>
            <a:r>
              <a:rPr lang="en-US" dirty="0" smtClean="0"/>
              <a:t> e.g.,</a:t>
            </a:r>
            <a:r>
              <a:rPr lang="en-US" dirty="0"/>
              <a:t> </a:t>
            </a:r>
            <a:r>
              <a:rPr lang="en-US" dirty="0" smtClean="0"/>
              <a:t>Best practices for improve detection of potential outbreaks using existing data sources</a:t>
            </a:r>
            <a:endParaRPr lang="en-US" dirty="0"/>
          </a:p>
          <a:p>
            <a:pPr lvl="1"/>
            <a:r>
              <a:rPr lang="en-US" dirty="0" smtClean="0"/>
              <a:t> e.g</a:t>
            </a:r>
            <a:r>
              <a:rPr lang="en-US" dirty="0"/>
              <a:t>., Laboratory </a:t>
            </a:r>
            <a:r>
              <a:rPr lang="en-US" dirty="0" smtClean="0"/>
              <a:t>best practices to support outbreak detection and investigations</a:t>
            </a:r>
            <a:endParaRPr lang="en-US" dirty="0"/>
          </a:p>
          <a:p>
            <a:pPr lvl="1"/>
            <a:r>
              <a:rPr lang="en-US" dirty="0" smtClean="0"/>
              <a:t> e.g</a:t>
            </a:r>
            <a:r>
              <a:rPr lang="en-US" dirty="0"/>
              <a:t>., </a:t>
            </a:r>
            <a:r>
              <a:rPr lang="en-US" dirty="0" smtClean="0"/>
              <a:t>Suggestions for improving data management </a:t>
            </a:r>
            <a:r>
              <a:rPr lang="en-US" dirty="0"/>
              <a:t>for </a:t>
            </a:r>
            <a:r>
              <a:rPr lang="en-US" dirty="0" smtClean="0"/>
              <a:t>outbreak investigation </a:t>
            </a:r>
            <a:r>
              <a:rPr lang="en-US" dirty="0"/>
              <a:t>and </a:t>
            </a:r>
            <a:r>
              <a:rPr lang="en-US" dirty="0" smtClean="0"/>
              <a:t>response activity tracking</a:t>
            </a:r>
            <a:endParaRPr lang="en-US" dirty="0"/>
          </a:p>
          <a:p>
            <a:pPr marL="257175" lvl="1" indent="0">
              <a:buNone/>
            </a:pPr>
            <a:endParaRPr lang="en-US" dirty="0" smtClean="0"/>
          </a:p>
          <a:p>
            <a:pPr marL="257175" lvl="1" indent="0">
              <a:buNone/>
            </a:pPr>
            <a:r>
              <a:rPr lang="en-US" sz="2400" b="1" dirty="0">
                <a:solidFill>
                  <a:schemeClr val="accent1"/>
                </a:solidFill>
              </a:rPr>
              <a:t>Suite of event-specific reference tools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Threshold </a:t>
            </a:r>
            <a:r>
              <a:rPr lang="en-US" dirty="0"/>
              <a:t>for reporting and investigation</a:t>
            </a:r>
          </a:p>
          <a:p>
            <a:pPr lvl="1"/>
            <a:r>
              <a:rPr lang="en-US" dirty="0" smtClean="0"/>
              <a:t> Suggestions </a:t>
            </a:r>
            <a:r>
              <a:rPr lang="en-US" dirty="0"/>
              <a:t>on how to improve reporting</a:t>
            </a:r>
          </a:p>
          <a:p>
            <a:pPr lvl="1"/>
            <a:r>
              <a:rPr lang="en-US" dirty="0" smtClean="0"/>
              <a:t> Suggestions </a:t>
            </a:r>
            <a:r>
              <a:rPr lang="en-US" dirty="0"/>
              <a:t>on </a:t>
            </a:r>
            <a:r>
              <a:rPr lang="en-US" dirty="0" smtClean="0"/>
              <a:t>how to improve </a:t>
            </a:r>
            <a:r>
              <a:rPr lang="en-US" dirty="0"/>
              <a:t>the use of existing surveillance </a:t>
            </a:r>
            <a:r>
              <a:rPr lang="en-US" dirty="0" smtClean="0"/>
              <a:t>data for detection</a:t>
            </a:r>
            <a:endParaRPr lang="en-US" dirty="0"/>
          </a:p>
          <a:p>
            <a:pPr lvl="1"/>
            <a:r>
              <a:rPr lang="en-US" dirty="0"/>
              <a:t> </a:t>
            </a:r>
            <a:r>
              <a:rPr lang="en-US" dirty="0" smtClean="0"/>
              <a:t>Tools </a:t>
            </a:r>
            <a:r>
              <a:rPr lang="en-US" dirty="0"/>
              <a:t>for investigation</a:t>
            </a:r>
          </a:p>
          <a:p>
            <a:pPr lvl="1"/>
            <a:r>
              <a:rPr lang="en-US" dirty="0" smtClean="0"/>
              <a:t> Suggestions for standardized </a:t>
            </a:r>
            <a:r>
              <a:rPr lang="en-US" dirty="0"/>
              <a:t>control measures</a:t>
            </a:r>
          </a:p>
          <a:p>
            <a:pPr marL="257175" lvl="1" indent="0">
              <a:buNone/>
            </a:pPr>
            <a:endParaRPr lang="en-US" dirty="0" smtClean="0"/>
          </a:p>
          <a:p>
            <a:pPr marL="257175" lvl="1" indent="0">
              <a:buNone/>
            </a:pPr>
            <a:endParaRPr lang="en-US" dirty="0"/>
          </a:p>
          <a:p>
            <a:pPr marL="257175" lvl="1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1500" y="10807"/>
            <a:ext cx="9144000" cy="981078"/>
          </a:xfrm>
          <a:prstGeom prst="rect">
            <a:avLst/>
          </a:prstGeom>
          <a:solidFill>
            <a:srgbClr val="D3DEED"/>
          </a:solidFill>
        </p:spPr>
        <p:txBody>
          <a:bodyPr anchor="b">
            <a:noAutofit/>
          </a:bodyPr>
          <a:lstStyle>
            <a:lvl1pPr algn="l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dirty="0"/>
              <a:t>CORHA </a:t>
            </a:r>
            <a:r>
              <a:rPr lang="en-US" sz="2800" dirty="0" smtClean="0"/>
              <a:t>Product Offerings</a:t>
            </a:r>
            <a:endParaRPr lang="en-US" sz="2800" dirty="0"/>
          </a:p>
          <a:p>
            <a:pPr fontAlgn="auto">
              <a:spcAft>
                <a:spcPts val="0"/>
              </a:spcAft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2426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EZID_May2011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DC_OD_PPT_dark([1]">
  <a:themeElements>
    <a:clrScheme name="CDC OD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STHO Theme">
  <a:themeElements>
    <a:clrScheme name="ASTHO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794"/>
      </a:accent1>
      <a:accent2>
        <a:srgbClr val="F09732"/>
      </a:accent2>
      <a:accent3>
        <a:srgbClr val="F2C43C"/>
      </a:accent3>
      <a:accent4>
        <a:srgbClr val="6EB454"/>
      </a:accent4>
      <a:accent5>
        <a:srgbClr val="00ADB8"/>
      </a:accent5>
      <a:accent6>
        <a:srgbClr val="BE383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THO Theme" id="{3D1E84F6-A727-47A2-A5C4-C5E6B19C63C6}" vid="{801ABD8D-CD18-4E0F-82D3-131AE98E15D3}"/>
    </a:ext>
  </a:extLst>
</a:theme>
</file>

<file path=ppt/theme/theme4.xml><?xml version="1.0" encoding="utf-8"?>
<a:theme xmlns:a="http://schemas.openxmlformats.org/drawingml/2006/main" name="2_ASTHO Theme">
  <a:themeElements>
    <a:clrScheme name="ASTHO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794"/>
      </a:accent1>
      <a:accent2>
        <a:srgbClr val="F09732"/>
      </a:accent2>
      <a:accent3>
        <a:srgbClr val="F2C43C"/>
      </a:accent3>
      <a:accent4>
        <a:srgbClr val="6EB454"/>
      </a:accent4>
      <a:accent5>
        <a:srgbClr val="00ADB8"/>
      </a:accent5>
      <a:accent6>
        <a:srgbClr val="BE383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THO Theme" id="{3D1E84F6-A727-47A2-A5C4-C5E6B19C63C6}" vid="{801ABD8D-CD18-4E0F-82D3-131AE98E15D3}"/>
    </a:ext>
  </a:extLst>
</a:theme>
</file>

<file path=ppt/theme/theme5.xml><?xml version="1.0" encoding="utf-8"?>
<a:theme xmlns:a="http://schemas.openxmlformats.org/drawingml/2006/main" name="3_ASTHO Theme">
  <a:themeElements>
    <a:clrScheme name="ASTHO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794"/>
      </a:accent1>
      <a:accent2>
        <a:srgbClr val="F09732"/>
      </a:accent2>
      <a:accent3>
        <a:srgbClr val="F2C43C"/>
      </a:accent3>
      <a:accent4>
        <a:srgbClr val="6EB454"/>
      </a:accent4>
      <a:accent5>
        <a:srgbClr val="00ADB8"/>
      </a:accent5>
      <a:accent6>
        <a:srgbClr val="BE383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THO Theme" id="{3D1E84F6-A727-47A2-A5C4-C5E6B19C63C6}" vid="{801ABD8D-CD18-4E0F-82D3-131AE98E15D3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24269</TotalTime>
  <Words>714</Words>
  <Application>Microsoft Office PowerPoint</Application>
  <PresentationFormat>35mm Slides</PresentationFormat>
  <Paragraphs>190</Paragraphs>
  <Slides>11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Myriad Web Pro</vt:lpstr>
      <vt:lpstr>Myriad Web Pro (Headings)</vt:lpstr>
      <vt:lpstr>Times New Roman</vt:lpstr>
      <vt:lpstr>Wingdings</vt:lpstr>
      <vt:lpstr>NCEZID_May2011</vt:lpstr>
      <vt:lpstr>CDC_OD_PPT_dark([1]</vt:lpstr>
      <vt:lpstr>1_ASTHO Theme</vt:lpstr>
      <vt:lpstr>2_ASTHO Theme</vt:lpstr>
      <vt:lpstr>3_ASTHO Theme</vt:lpstr>
      <vt:lpstr>Council for Outbreak Response:  Healthcare-Associated Infections &amp;  Antibiotic-Resistant Pathogens (CORHA)</vt:lpstr>
      <vt:lpstr>PowerPoint Presentation</vt:lpstr>
      <vt:lpstr>PowerPoint Presentation</vt:lpstr>
      <vt:lpstr>PowerPoint Presentation</vt:lpstr>
      <vt:lpstr>PowerPoint Presentation</vt:lpstr>
      <vt:lpstr>CORHA Strategic Map  2016 – 2018</vt:lpstr>
      <vt:lpstr>PowerPoint Presentation</vt:lpstr>
      <vt:lpstr>PowerPoint Presentation</vt:lpstr>
      <vt:lpstr>PowerPoint Presentation</vt:lpstr>
      <vt:lpstr>PowerPoint Presentation</vt:lpstr>
      <vt:lpstr>Thank You  </vt:lpstr>
    </vt:vector>
  </TitlesOfParts>
  <Company>CDC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Unraveling the Mysteries</dc:title>
  <dc:creator>CDC</dc:creator>
  <cp:lastModifiedBy>Perz, Joseph (CDC/OID/NCEZID)</cp:lastModifiedBy>
  <cp:revision>1149</cp:revision>
  <cp:lastPrinted>2015-06-11T21:25:20Z</cp:lastPrinted>
  <dcterms:created xsi:type="dcterms:W3CDTF">2002-05-14T23:23:37Z</dcterms:created>
  <dcterms:modified xsi:type="dcterms:W3CDTF">2016-12-01T17:35:06Z</dcterms:modified>
</cp:coreProperties>
</file>