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23"/>
  </p:notesMasterIdLst>
  <p:handoutMasterIdLst>
    <p:handoutMasterId r:id="rId24"/>
  </p:handoutMasterIdLst>
  <p:sldIdLst>
    <p:sldId id="257" r:id="rId3"/>
    <p:sldId id="258" r:id="rId4"/>
    <p:sldId id="259" r:id="rId5"/>
    <p:sldId id="267" r:id="rId6"/>
    <p:sldId id="260" r:id="rId7"/>
    <p:sldId id="268" r:id="rId8"/>
    <p:sldId id="286" r:id="rId9"/>
    <p:sldId id="264" r:id="rId10"/>
    <p:sldId id="265" r:id="rId11"/>
    <p:sldId id="266" r:id="rId12"/>
    <p:sldId id="269" r:id="rId13"/>
    <p:sldId id="270" r:id="rId14"/>
    <p:sldId id="271" r:id="rId15"/>
    <p:sldId id="281" r:id="rId16"/>
    <p:sldId id="282" r:id="rId17"/>
    <p:sldId id="283" r:id="rId18"/>
    <p:sldId id="284" r:id="rId19"/>
    <p:sldId id="285" r:id="rId20"/>
    <p:sldId id="287" r:id="rId21"/>
    <p:sldId id="28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1" autoAdjust="0"/>
    <p:restoredTop sz="95373" autoAdjust="0"/>
  </p:normalViewPr>
  <p:slideViewPr>
    <p:cSldViewPr snapToGrid="0">
      <p:cViewPr varScale="1">
        <p:scale>
          <a:sx n="84" d="100"/>
          <a:sy n="84" d="100"/>
        </p:scale>
        <p:origin x="45" y="105"/>
      </p:cViewPr>
      <p:guideLst/>
    </p:cSldViewPr>
  </p:slideViewPr>
  <p:outlineViewPr>
    <p:cViewPr>
      <p:scale>
        <a:sx n="33" d="100"/>
        <a:sy n="33" d="100"/>
      </p:scale>
      <p:origin x="0" y="-17283"/>
    </p:cViewPr>
  </p:outlineViewPr>
  <p:notesTextViewPr>
    <p:cViewPr>
      <p:scale>
        <a:sx n="1" d="1"/>
        <a:sy n="1" d="1"/>
      </p:scale>
      <p:origin x="0" y="0"/>
    </p:cViewPr>
  </p:notesTextViewPr>
  <p:sorterViewPr>
    <p:cViewPr>
      <p:scale>
        <a:sx n="100" d="100"/>
        <a:sy n="100" d="100"/>
      </p:scale>
      <p:origin x="0" y="-288"/>
    </p:cViewPr>
  </p:sorterViewPr>
  <p:notesViewPr>
    <p:cSldViewPr snapToGrid="0">
      <p:cViewPr varScale="1">
        <p:scale>
          <a:sx n="69" d="100"/>
          <a:sy n="69" d="100"/>
        </p:scale>
        <p:origin x="2568" y="3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274643-C589-4A7A-90AA-E07EAC81B9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7BE978C-038F-48C0-9391-F5B5B4FC9A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23048B-623E-4C1A-A6E7-ECDA5F5E726D}" type="datetimeFigureOut">
              <a:rPr lang="en-US" smtClean="0"/>
              <a:t>8/1/2017</a:t>
            </a:fld>
            <a:endParaRPr lang="en-US"/>
          </a:p>
        </p:txBody>
      </p:sp>
      <p:sp>
        <p:nvSpPr>
          <p:cNvPr id="4" name="Footer Placeholder 3">
            <a:extLst>
              <a:ext uri="{FF2B5EF4-FFF2-40B4-BE49-F238E27FC236}">
                <a16:creationId xmlns:a16="http://schemas.microsoft.com/office/drawing/2014/main" id="{851BE23E-DFFB-4D6E-8DA0-542E7DB10CD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7EE32A8-9BD6-4699-A8DE-F99DFC9BED1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088751-7A96-47E5-BEA5-0C5D1DAE0615}" type="slidenum">
              <a:rPr lang="en-US" smtClean="0"/>
              <a:t>‹#›</a:t>
            </a:fld>
            <a:endParaRPr lang="en-US"/>
          </a:p>
        </p:txBody>
      </p:sp>
    </p:spTree>
    <p:extLst>
      <p:ext uri="{BB962C8B-B14F-4D97-AF65-F5344CB8AC3E}">
        <p14:creationId xmlns:p14="http://schemas.microsoft.com/office/powerpoint/2010/main" val="301302306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918D67-BCA9-4D3B-880F-3A0452BDA58A}" type="datetimeFigureOut">
              <a:rPr lang="en-US" smtClean="0"/>
              <a:t>8/1/2017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CB303-046B-4F08-9632-D4F482109E37}" type="slidenum">
              <a:rPr lang="en-US" smtClean="0"/>
              <a:t>‹#›</a:t>
            </a:fld>
            <a:endParaRPr lang="en-US"/>
          </a:p>
        </p:txBody>
      </p:sp>
    </p:spTree>
    <p:extLst>
      <p:ext uri="{BB962C8B-B14F-4D97-AF65-F5344CB8AC3E}">
        <p14:creationId xmlns:p14="http://schemas.microsoft.com/office/powerpoint/2010/main" val="53754085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1852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3C45-A92D-4181-8230-13828EABB8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F2BC37-3588-41FB-BB37-D6C58CA43D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2D7FABB-DD93-4439-90F7-BC1B31C7B48D}"/>
              </a:ext>
            </a:extLst>
          </p:cNvPr>
          <p:cNvSpPr>
            <a:spLocks noGrp="1"/>
          </p:cNvSpPr>
          <p:nvPr>
            <p:ph type="dt" sz="half" idx="10"/>
          </p:nvPr>
        </p:nvSpPr>
        <p:spPr/>
        <p:txBody>
          <a:bodyPr/>
          <a:lstStyle/>
          <a:p>
            <a:fld id="{A3B21DE7-E882-433D-8EA1-0E61A1049B34}" type="datetime1">
              <a:rPr lang="en-US" smtClean="0"/>
              <a:t>8/1/2017</a:t>
            </a:fld>
            <a:endParaRPr lang="en-US"/>
          </a:p>
        </p:txBody>
      </p:sp>
      <p:sp>
        <p:nvSpPr>
          <p:cNvPr id="5" name="Footer Placeholder 4">
            <a:extLst>
              <a:ext uri="{FF2B5EF4-FFF2-40B4-BE49-F238E27FC236}">
                <a16:creationId xmlns:a16="http://schemas.microsoft.com/office/drawing/2014/main" id="{09578C20-8A29-4E2F-A245-70541551D4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75D50-D30B-48B1-B205-0DB45F57D5FF}"/>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209217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6F345-A25B-4BF3-AA32-FDDEC0166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E06004-F570-4D93-BBE7-B59C1975559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16188D-615D-415C-9F94-BD0106BC9B1B}"/>
              </a:ext>
            </a:extLst>
          </p:cNvPr>
          <p:cNvSpPr>
            <a:spLocks noGrp="1"/>
          </p:cNvSpPr>
          <p:nvPr>
            <p:ph type="dt" sz="half" idx="10"/>
          </p:nvPr>
        </p:nvSpPr>
        <p:spPr/>
        <p:txBody>
          <a:bodyPr/>
          <a:lstStyle/>
          <a:p>
            <a:fld id="{87D07615-5E52-4CED-8E8E-05CF51721FD5}" type="datetime1">
              <a:rPr lang="en-US" smtClean="0"/>
              <a:t>8/1/2017</a:t>
            </a:fld>
            <a:endParaRPr lang="en-US"/>
          </a:p>
        </p:txBody>
      </p:sp>
      <p:sp>
        <p:nvSpPr>
          <p:cNvPr id="5" name="Footer Placeholder 4">
            <a:extLst>
              <a:ext uri="{FF2B5EF4-FFF2-40B4-BE49-F238E27FC236}">
                <a16:creationId xmlns:a16="http://schemas.microsoft.com/office/drawing/2014/main" id="{6E6BA734-BF1D-49CD-A71B-BC2272B687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CB9C0B-3BA2-4C09-BF49-391463977346}"/>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4181504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32165-73C7-4714-889D-26F7D1FF1D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89600F-952F-470B-8EE3-6CEBCDD900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CD747A3-7D66-4F30-AD2B-A9AC8B08150C}"/>
              </a:ext>
            </a:extLst>
          </p:cNvPr>
          <p:cNvSpPr>
            <a:spLocks noGrp="1"/>
          </p:cNvSpPr>
          <p:nvPr>
            <p:ph type="dt" sz="half" idx="10"/>
          </p:nvPr>
        </p:nvSpPr>
        <p:spPr/>
        <p:txBody>
          <a:bodyPr/>
          <a:lstStyle/>
          <a:p>
            <a:fld id="{29439B5E-010A-46D3-9253-138FE78F690D}" type="datetime1">
              <a:rPr lang="en-US" smtClean="0"/>
              <a:t>8/1/2017</a:t>
            </a:fld>
            <a:endParaRPr lang="en-US"/>
          </a:p>
        </p:txBody>
      </p:sp>
      <p:sp>
        <p:nvSpPr>
          <p:cNvPr id="5" name="Footer Placeholder 4">
            <a:extLst>
              <a:ext uri="{FF2B5EF4-FFF2-40B4-BE49-F238E27FC236}">
                <a16:creationId xmlns:a16="http://schemas.microsoft.com/office/drawing/2014/main" id="{8D31603E-18BC-410B-86D9-0A5882CFB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0A40C3-17E8-40C3-B850-F97EC0825DE3}"/>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3404171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1696-8CCD-44A6-8640-DEA899EF76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B95ADC-6B72-40FA-933B-75EAEAC2F0E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59AB2E-C666-4D5B-9D9A-5A7ACE7626F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BE2175-5506-4834-ACA0-0D853D6DBD8A}"/>
              </a:ext>
            </a:extLst>
          </p:cNvPr>
          <p:cNvSpPr>
            <a:spLocks noGrp="1"/>
          </p:cNvSpPr>
          <p:nvPr>
            <p:ph type="dt" sz="half" idx="10"/>
          </p:nvPr>
        </p:nvSpPr>
        <p:spPr/>
        <p:txBody>
          <a:bodyPr/>
          <a:lstStyle/>
          <a:p>
            <a:fld id="{B38965F1-C166-45EC-994D-BD14BE569CF5}" type="datetime1">
              <a:rPr lang="en-US" smtClean="0"/>
              <a:t>8/1/2017</a:t>
            </a:fld>
            <a:endParaRPr lang="en-US"/>
          </a:p>
        </p:txBody>
      </p:sp>
      <p:sp>
        <p:nvSpPr>
          <p:cNvPr id="6" name="Footer Placeholder 5">
            <a:extLst>
              <a:ext uri="{FF2B5EF4-FFF2-40B4-BE49-F238E27FC236}">
                <a16:creationId xmlns:a16="http://schemas.microsoft.com/office/drawing/2014/main" id="{577297B3-F232-4A05-8EE7-03848A812F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549C8A-1CAE-4AED-B00C-F9765968D022}"/>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1173798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1D7FB-24EC-4D8E-9F58-43A884854C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4C762C-D1CC-4B9B-B0E3-7E6E629206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B272362-6612-4DF1-A878-658918C7073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6DCF76-7A86-42C1-9104-2AF2F91375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B5D7C4-40AE-4B7D-8DF6-0AC1CDA623E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03716E-3C93-404B-97FA-5653308C3545}"/>
              </a:ext>
            </a:extLst>
          </p:cNvPr>
          <p:cNvSpPr>
            <a:spLocks noGrp="1"/>
          </p:cNvSpPr>
          <p:nvPr>
            <p:ph type="dt" sz="half" idx="10"/>
          </p:nvPr>
        </p:nvSpPr>
        <p:spPr/>
        <p:txBody>
          <a:bodyPr/>
          <a:lstStyle/>
          <a:p>
            <a:fld id="{531926CF-22CC-4706-B651-01DA2B5BFDFE}" type="datetime1">
              <a:rPr lang="en-US" smtClean="0"/>
              <a:t>8/1/2017</a:t>
            </a:fld>
            <a:endParaRPr lang="en-US"/>
          </a:p>
        </p:txBody>
      </p:sp>
      <p:sp>
        <p:nvSpPr>
          <p:cNvPr id="8" name="Footer Placeholder 7">
            <a:extLst>
              <a:ext uri="{FF2B5EF4-FFF2-40B4-BE49-F238E27FC236}">
                <a16:creationId xmlns:a16="http://schemas.microsoft.com/office/drawing/2014/main" id="{7E07A908-D2F1-415C-B416-9B16D114B2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754588-E2EC-40B1-84D7-B40AB644FDE9}"/>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2813835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72F5-E002-48FC-A212-B121575919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967AE3-F13E-480A-9741-BD3587E3DAB2}"/>
              </a:ext>
            </a:extLst>
          </p:cNvPr>
          <p:cNvSpPr>
            <a:spLocks noGrp="1"/>
          </p:cNvSpPr>
          <p:nvPr>
            <p:ph type="dt" sz="half" idx="10"/>
          </p:nvPr>
        </p:nvSpPr>
        <p:spPr/>
        <p:txBody>
          <a:bodyPr/>
          <a:lstStyle/>
          <a:p>
            <a:fld id="{094EABE3-2C9F-4086-AB42-4EE471F897FB}" type="datetime1">
              <a:rPr lang="en-US" smtClean="0"/>
              <a:t>8/1/2017</a:t>
            </a:fld>
            <a:endParaRPr lang="en-US"/>
          </a:p>
        </p:txBody>
      </p:sp>
      <p:sp>
        <p:nvSpPr>
          <p:cNvPr id="4" name="Footer Placeholder 3">
            <a:extLst>
              <a:ext uri="{FF2B5EF4-FFF2-40B4-BE49-F238E27FC236}">
                <a16:creationId xmlns:a16="http://schemas.microsoft.com/office/drawing/2014/main" id="{F1E60CAE-3A57-47B6-94D4-2532BCDF2A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3C1B9D0-66C0-467E-8E90-F354416F37CC}"/>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2884457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149C84-2D60-4F70-A5E1-C4A359035252}"/>
              </a:ext>
            </a:extLst>
          </p:cNvPr>
          <p:cNvSpPr>
            <a:spLocks noGrp="1"/>
          </p:cNvSpPr>
          <p:nvPr>
            <p:ph type="dt" sz="half" idx="10"/>
          </p:nvPr>
        </p:nvSpPr>
        <p:spPr/>
        <p:txBody>
          <a:bodyPr/>
          <a:lstStyle/>
          <a:p>
            <a:fld id="{8BCC1D21-0E63-4EAB-966C-DAF3CCB23EB0}" type="datetime1">
              <a:rPr lang="en-US" smtClean="0"/>
              <a:t>8/1/2017</a:t>
            </a:fld>
            <a:endParaRPr lang="en-US"/>
          </a:p>
        </p:txBody>
      </p:sp>
      <p:sp>
        <p:nvSpPr>
          <p:cNvPr id="3" name="Footer Placeholder 2">
            <a:extLst>
              <a:ext uri="{FF2B5EF4-FFF2-40B4-BE49-F238E27FC236}">
                <a16:creationId xmlns:a16="http://schemas.microsoft.com/office/drawing/2014/main" id="{A2CBF863-85AC-431A-B109-F1345EEA42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E16697-0B35-41A3-B500-BF469F26714D}"/>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986246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37DBA-8A24-45B8-812C-20435A8BD0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1D3AB8-4CE0-4CB5-B214-AA481C4C64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A067D1-1639-4BF6-B0C3-2E2F7419A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5E36454-DA08-4037-9323-BAC887DE4D1D}"/>
              </a:ext>
            </a:extLst>
          </p:cNvPr>
          <p:cNvSpPr>
            <a:spLocks noGrp="1"/>
          </p:cNvSpPr>
          <p:nvPr>
            <p:ph type="dt" sz="half" idx="10"/>
          </p:nvPr>
        </p:nvSpPr>
        <p:spPr/>
        <p:txBody>
          <a:bodyPr/>
          <a:lstStyle/>
          <a:p>
            <a:fld id="{7B3548B5-03D0-45BD-A3B4-5ECFEB8B3E41}" type="datetime1">
              <a:rPr lang="en-US" smtClean="0"/>
              <a:t>8/1/2017</a:t>
            </a:fld>
            <a:endParaRPr lang="en-US"/>
          </a:p>
        </p:txBody>
      </p:sp>
      <p:sp>
        <p:nvSpPr>
          <p:cNvPr id="6" name="Footer Placeholder 5">
            <a:extLst>
              <a:ext uri="{FF2B5EF4-FFF2-40B4-BE49-F238E27FC236}">
                <a16:creationId xmlns:a16="http://schemas.microsoft.com/office/drawing/2014/main" id="{556C69DF-241A-4547-997E-D32165A02E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68264E-9A53-4477-ACAE-28D798AA786A}"/>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414767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C16B-DF02-4B3D-8590-9A1BB9A36C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577372-63E1-4552-824C-E22D4FF5EB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CA588E-0EC8-43D1-9AE4-D0CD5E68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CD5B615-68A1-42D5-A8A2-FC848C39254F}"/>
              </a:ext>
            </a:extLst>
          </p:cNvPr>
          <p:cNvSpPr>
            <a:spLocks noGrp="1"/>
          </p:cNvSpPr>
          <p:nvPr>
            <p:ph type="dt" sz="half" idx="10"/>
          </p:nvPr>
        </p:nvSpPr>
        <p:spPr/>
        <p:txBody>
          <a:bodyPr/>
          <a:lstStyle/>
          <a:p>
            <a:fld id="{25C19A95-51C2-400F-ACCD-78E3F78D6E07}" type="datetime1">
              <a:rPr lang="en-US" smtClean="0"/>
              <a:t>8/1/2017</a:t>
            </a:fld>
            <a:endParaRPr lang="en-US"/>
          </a:p>
        </p:txBody>
      </p:sp>
      <p:sp>
        <p:nvSpPr>
          <p:cNvPr id="6" name="Footer Placeholder 5">
            <a:extLst>
              <a:ext uri="{FF2B5EF4-FFF2-40B4-BE49-F238E27FC236}">
                <a16:creationId xmlns:a16="http://schemas.microsoft.com/office/drawing/2014/main" id="{1F0AC76A-A147-4485-A2D7-B241325D05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9B98A1-46AA-49FC-ACB9-E2C213567B85}"/>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3262870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BCE3D-A122-469D-9B66-A834046F95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054A94-4061-4EEC-BDAA-B415D031893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22F48C-7E6D-4454-B209-18CB43D5A2E3}"/>
              </a:ext>
            </a:extLst>
          </p:cNvPr>
          <p:cNvSpPr>
            <a:spLocks noGrp="1"/>
          </p:cNvSpPr>
          <p:nvPr>
            <p:ph type="dt" sz="half" idx="10"/>
          </p:nvPr>
        </p:nvSpPr>
        <p:spPr/>
        <p:txBody>
          <a:bodyPr/>
          <a:lstStyle/>
          <a:p>
            <a:fld id="{7F4F948B-0FD2-4763-818C-B3D88C519B5D}" type="datetime1">
              <a:rPr lang="en-US" smtClean="0"/>
              <a:t>8/1/2017</a:t>
            </a:fld>
            <a:endParaRPr lang="en-US"/>
          </a:p>
        </p:txBody>
      </p:sp>
      <p:sp>
        <p:nvSpPr>
          <p:cNvPr id="5" name="Footer Placeholder 4">
            <a:extLst>
              <a:ext uri="{FF2B5EF4-FFF2-40B4-BE49-F238E27FC236}">
                <a16:creationId xmlns:a16="http://schemas.microsoft.com/office/drawing/2014/main" id="{3AF8A2BF-CFD7-40C9-A312-82FB5A81F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20DEF-98B7-45AC-B36E-F65CC87C62DD}"/>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556746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76561D-68BA-4AD0-AABD-C94EC391CD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1DBC27-68E6-4CEA-8DB3-E078D88354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4AD107-9B2D-48D9-9F67-AD18CA606986}"/>
              </a:ext>
            </a:extLst>
          </p:cNvPr>
          <p:cNvSpPr>
            <a:spLocks noGrp="1"/>
          </p:cNvSpPr>
          <p:nvPr>
            <p:ph type="dt" sz="half" idx="10"/>
          </p:nvPr>
        </p:nvSpPr>
        <p:spPr/>
        <p:txBody>
          <a:bodyPr/>
          <a:lstStyle/>
          <a:p>
            <a:fld id="{3C4DCE9F-A797-41A0-9980-0C8AB0E7D28B}" type="datetime1">
              <a:rPr lang="en-US" smtClean="0"/>
              <a:t>8/1/2017</a:t>
            </a:fld>
            <a:endParaRPr lang="en-US"/>
          </a:p>
        </p:txBody>
      </p:sp>
      <p:sp>
        <p:nvSpPr>
          <p:cNvPr id="5" name="Footer Placeholder 4">
            <a:extLst>
              <a:ext uri="{FF2B5EF4-FFF2-40B4-BE49-F238E27FC236}">
                <a16:creationId xmlns:a16="http://schemas.microsoft.com/office/drawing/2014/main" id="{D0F4DD0F-AAEB-4926-82E8-3B19F1B896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D6755E-0751-4875-AFC0-C7BAE5ABD935}"/>
              </a:ext>
            </a:extLst>
          </p:cNvPr>
          <p:cNvSpPr>
            <a:spLocks noGrp="1"/>
          </p:cNvSpPr>
          <p:nvPr>
            <p:ph type="sldNum" sz="quarter" idx="12"/>
          </p:nvPr>
        </p:nvSpPr>
        <p:spPr/>
        <p:txBody>
          <a:bodyPr/>
          <a:lstStyle/>
          <a:p>
            <a:fld id="{D4D70E92-1E4B-486C-B231-324999FCDFAC}" type="slidenum">
              <a:rPr lang="en-US" smtClean="0"/>
              <a:t>‹#›</a:t>
            </a:fld>
            <a:endParaRPr lang="en-US"/>
          </a:p>
        </p:txBody>
      </p:sp>
    </p:spTree>
    <p:extLst>
      <p:ext uri="{BB962C8B-B14F-4D97-AF65-F5344CB8AC3E}">
        <p14:creationId xmlns:p14="http://schemas.microsoft.com/office/powerpoint/2010/main" val="3954354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BF46A9F-0ACF-4084-823D-2A068CCB2504}"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155091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F46A9F-0ACF-4084-823D-2A068CCB2504}"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4064558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F46A9F-0ACF-4084-823D-2A068CCB2504}"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01889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F46A9F-0ACF-4084-823D-2A068CCB2504}" type="datetimeFigureOut">
              <a:rPr lang="en-US" smtClean="0"/>
              <a:t>8/1/2017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0085579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F46A9F-0ACF-4084-823D-2A068CCB2504}" type="datetimeFigureOut">
              <a:rPr lang="en-US" smtClean="0"/>
              <a:t>8/1/2017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715975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F46A9F-0ACF-4084-823D-2A068CCB2504}" type="datetimeFigureOut">
              <a:rPr lang="en-US" smtClean="0"/>
              <a:t>8/1/2017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668617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46A9F-0ACF-4084-823D-2A068CCB2504}" type="datetimeFigureOut">
              <a:rPr lang="en-US" smtClean="0"/>
              <a:t>8/1/2017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624429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F46A9F-0ACF-4084-823D-2A068CCB2504}" type="datetimeFigureOut">
              <a:rPr lang="en-US" smtClean="0"/>
              <a:t>8/1/2017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154147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F46A9F-0ACF-4084-823D-2A068CCB2504}" type="datetimeFigureOut">
              <a:rPr lang="en-US" smtClean="0"/>
              <a:t>8/1/2017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4476011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F46A9F-0ACF-4084-823D-2A068CCB2504}"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3496106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F46A9F-0ACF-4084-823D-2A068CCB2504}"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6FFD8F-AD22-41C8-A61E-2DCAA91CD0B4}" type="slidenum">
              <a:rPr lang="en-US" smtClean="0"/>
              <a:t>‹#›</a:t>
            </a:fld>
            <a:endParaRPr lang="en-US"/>
          </a:p>
        </p:txBody>
      </p:sp>
    </p:spTree>
    <p:extLst>
      <p:ext uri="{BB962C8B-B14F-4D97-AF65-F5344CB8AC3E}">
        <p14:creationId xmlns:p14="http://schemas.microsoft.com/office/powerpoint/2010/main" val="2358765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32E799-56E7-4E56-9C75-BFC9D76D7F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0D0772-7429-43E1-98FC-95E74EE549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DB7439-C34B-4BB8-B56C-72D1CFBFFF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1176C-A0C5-47BF-B6EF-5E8E96014264}" type="datetime1">
              <a:rPr lang="en-US" smtClean="0"/>
              <a:t>8/1/2017</a:t>
            </a:fld>
            <a:endParaRPr lang="en-US"/>
          </a:p>
        </p:txBody>
      </p:sp>
      <p:sp>
        <p:nvSpPr>
          <p:cNvPr id="5" name="Footer Placeholder 4">
            <a:extLst>
              <a:ext uri="{FF2B5EF4-FFF2-40B4-BE49-F238E27FC236}">
                <a16:creationId xmlns:a16="http://schemas.microsoft.com/office/drawing/2014/main" id="{97A3D18F-C7A5-4371-AC2C-AC360DD8C1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785EF9-A116-4038-9125-C28A1ACC96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70E92-1E4B-486C-B231-324999FCDFAC}" type="slidenum">
              <a:rPr lang="en-US" smtClean="0"/>
              <a:t>‹#›</a:t>
            </a:fld>
            <a:endParaRPr lang="en-US"/>
          </a:p>
        </p:txBody>
      </p:sp>
    </p:spTree>
    <p:extLst>
      <p:ext uri="{BB962C8B-B14F-4D97-AF65-F5344CB8AC3E}">
        <p14:creationId xmlns:p14="http://schemas.microsoft.com/office/powerpoint/2010/main" val="2674362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46A9F-0ACF-4084-823D-2A068CCB2504}" type="datetimeFigureOut">
              <a:rPr lang="en-US" smtClean="0"/>
              <a:t>8/1/2017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6FFD8F-AD22-41C8-A61E-2DCAA91CD0B4}" type="slidenum">
              <a:rPr lang="en-US" smtClean="0"/>
              <a:t>‹#›</a:t>
            </a:fld>
            <a:endParaRPr lang="en-US"/>
          </a:p>
        </p:txBody>
      </p:sp>
    </p:spTree>
    <p:extLst>
      <p:ext uri="{BB962C8B-B14F-4D97-AF65-F5344CB8AC3E}">
        <p14:creationId xmlns:p14="http://schemas.microsoft.com/office/powerpoint/2010/main" val="21222158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http://ortp.shea-online.org/" TargetMode="External"/><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hyperlink" Target="http://ortp.shea-online.org/webinars/webinar-communicating-during-a-crisis/" TargetMode="External"/><Relationship Id="rId5" Type="http://schemas.openxmlformats.org/officeDocument/2006/relationships/hyperlink" Target="http://ortp.shea-online.org/webinars/webinar-conflict-management/" TargetMode="External"/><Relationship Id="rId4" Type="http://schemas.openxmlformats.org/officeDocument/2006/relationships/hyperlink" Target="http://ortp.shea-online.org/webinars/webinar-beating-the-media-crush/"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574D0-59AA-419F-B066-C91A485E7357}"/>
              </a:ext>
            </a:extLst>
          </p:cNvPr>
          <p:cNvSpPr>
            <a:spLocks noGrp="1"/>
          </p:cNvSpPr>
          <p:nvPr>
            <p:ph type="title"/>
          </p:nvPr>
        </p:nvSpPr>
        <p:spPr>
          <a:xfrm>
            <a:off x="1275522" y="1040986"/>
            <a:ext cx="10515600" cy="1514791"/>
          </a:xfrm>
        </p:spPr>
        <p:txBody>
          <a:bodyPr>
            <a:normAutofit/>
          </a:bodyPr>
          <a:lstStyle/>
          <a:p>
            <a:pPr algn="r"/>
            <a:r>
              <a:rPr lang="en-US" sz="4000" b="1" dirty="0">
                <a:solidFill>
                  <a:schemeClr val="tx2">
                    <a:lumMod val="50000"/>
                  </a:schemeClr>
                </a:solidFill>
              </a:rPr>
              <a:t>CORHA Communication &amp; Marketing Plan</a:t>
            </a:r>
            <a:br>
              <a:rPr lang="en-US" sz="4000" b="1" dirty="0">
                <a:solidFill>
                  <a:schemeClr val="tx2">
                    <a:lumMod val="50000"/>
                  </a:schemeClr>
                </a:solidFill>
              </a:rPr>
            </a:br>
            <a:r>
              <a:rPr lang="en-US" sz="4000" b="1" dirty="0">
                <a:solidFill>
                  <a:schemeClr val="tx2">
                    <a:lumMod val="50000"/>
                  </a:schemeClr>
                </a:solidFill>
              </a:rPr>
              <a:t>Summer-Fall 2017</a:t>
            </a:r>
          </a:p>
        </p:txBody>
      </p:sp>
      <p:pic>
        <p:nvPicPr>
          <p:cNvPr id="6" name="Content Placeholder 5">
            <a:extLst>
              <a:ext uri="{FF2B5EF4-FFF2-40B4-BE49-F238E27FC236}">
                <a16:creationId xmlns:a16="http://schemas.microsoft.com/office/drawing/2014/main" id="{0D29C1CA-F437-4CC8-84AE-28C0927F6C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83627" y="4890999"/>
            <a:ext cx="6096000" cy="1524000"/>
          </a:xfrm>
          <a:ln>
            <a:noFill/>
          </a:ln>
        </p:spPr>
      </p:pic>
    </p:spTree>
    <p:extLst>
      <p:ext uri="{BB962C8B-B14F-4D97-AF65-F5344CB8AC3E}">
        <p14:creationId xmlns:p14="http://schemas.microsoft.com/office/powerpoint/2010/main" val="3984586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F30DF-1395-4A79-9A7D-D145C776B8A5}"/>
              </a:ext>
            </a:extLst>
          </p:cNvPr>
          <p:cNvSpPr>
            <a:spLocks noGrp="1"/>
          </p:cNvSpPr>
          <p:nvPr>
            <p:ph type="title"/>
          </p:nvPr>
        </p:nvSpPr>
        <p:spPr/>
        <p:txBody>
          <a:bodyPr>
            <a:normAutofit/>
          </a:bodyPr>
          <a:lstStyle/>
          <a:p>
            <a:r>
              <a:rPr lang="en-US" sz="3200" dirty="0">
                <a:solidFill>
                  <a:schemeClr val="tx2">
                    <a:lumMod val="75000"/>
                  </a:schemeClr>
                </a:solidFill>
                <a:latin typeface="+mn-lt"/>
              </a:rPr>
              <a:t>Contents</a:t>
            </a:r>
          </a:p>
        </p:txBody>
      </p:sp>
      <p:sp>
        <p:nvSpPr>
          <p:cNvPr id="3" name="Content Placeholder 2">
            <a:extLst>
              <a:ext uri="{FF2B5EF4-FFF2-40B4-BE49-F238E27FC236}">
                <a16:creationId xmlns:a16="http://schemas.microsoft.com/office/drawing/2014/main" id="{E7F5FAB0-F592-4433-AB9A-5C295CB426D9}"/>
              </a:ext>
            </a:extLst>
          </p:cNvPr>
          <p:cNvSpPr>
            <a:spLocks noGrp="1"/>
          </p:cNvSpPr>
          <p:nvPr>
            <p:ph idx="1"/>
          </p:nvPr>
        </p:nvSpPr>
        <p:spPr/>
        <p:txBody>
          <a:bodyPr>
            <a:normAutofit lnSpcReduction="10000"/>
          </a:bodyPr>
          <a:lstStyle/>
          <a:p>
            <a:pPr marL="514350" indent="-514350">
              <a:buFont typeface="+mj-lt"/>
              <a:buAutoNum type="arabicPeriod"/>
            </a:pPr>
            <a:r>
              <a:rPr lang="en-US" sz="1600" dirty="0"/>
              <a:t>Purpose and Objectives</a:t>
            </a:r>
          </a:p>
          <a:p>
            <a:pPr marL="514350" indent="-514350">
              <a:buFont typeface="+mj-lt"/>
              <a:buAutoNum type="arabicPeriod"/>
            </a:pPr>
            <a:r>
              <a:rPr lang="en-US" sz="1600" dirty="0"/>
              <a:t>CORHA Comm. Workgroup Staff Support Needs</a:t>
            </a:r>
          </a:p>
          <a:p>
            <a:pPr marL="514350" indent="-514350">
              <a:buFont typeface="+mj-lt"/>
              <a:buAutoNum type="arabicPeriod"/>
            </a:pPr>
            <a:r>
              <a:rPr lang="en-US" sz="1600" dirty="0"/>
              <a:t>Timeline and Deliverables</a:t>
            </a:r>
          </a:p>
          <a:p>
            <a:pPr marL="514350" indent="-514350">
              <a:buFont typeface="+mj-lt"/>
              <a:buAutoNum type="arabicPeriod"/>
            </a:pPr>
            <a:r>
              <a:rPr lang="en-US" sz="1600" dirty="0"/>
              <a:t>CORHA Product Clearance and Approval Process </a:t>
            </a:r>
          </a:p>
          <a:p>
            <a:pPr marL="514350" indent="-514350">
              <a:buFont typeface="+mj-lt"/>
              <a:buAutoNum type="arabicPeriod"/>
            </a:pPr>
            <a:r>
              <a:rPr lang="en-US" sz="1600" dirty="0"/>
              <a:t>CORHA Website Phases 1 and 2</a:t>
            </a:r>
          </a:p>
          <a:p>
            <a:pPr marL="514350" indent="-514350">
              <a:buFont typeface="+mj-lt"/>
              <a:buAutoNum type="arabicPeriod"/>
            </a:pPr>
            <a:r>
              <a:rPr lang="en-US" sz="1600" dirty="0"/>
              <a:t>Communication Style Guide </a:t>
            </a:r>
            <a:r>
              <a:rPr lang="en-US" sz="1600" i="1" dirty="0"/>
              <a:t>(Attachment)</a:t>
            </a:r>
            <a:endParaRPr lang="en-US" sz="1600" dirty="0"/>
          </a:p>
          <a:p>
            <a:pPr marL="514350" indent="-514350">
              <a:buFont typeface="+mj-lt"/>
              <a:buAutoNum type="arabicPeriod"/>
            </a:pPr>
            <a:r>
              <a:rPr lang="en-US" sz="1600" dirty="0"/>
              <a:t>CORHA Talking Points </a:t>
            </a:r>
            <a:r>
              <a:rPr lang="en-US" sz="1600" i="1" dirty="0"/>
              <a:t>(Pending)</a:t>
            </a:r>
            <a:endParaRPr lang="en-US" sz="1600" dirty="0"/>
          </a:p>
          <a:p>
            <a:pPr marL="1028700" lvl="1" indent="-57150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4253837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F30DF-1395-4A79-9A7D-D145C776B8A5}"/>
              </a:ext>
            </a:extLst>
          </p:cNvPr>
          <p:cNvSpPr>
            <a:spLocks noGrp="1"/>
          </p:cNvSpPr>
          <p:nvPr>
            <p:ph type="title"/>
          </p:nvPr>
        </p:nvSpPr>
        <p:spPr/>
        <p:txBody>
          <a:bodyPr>
            <a:normAutofit/>
          </a:bodyPr>
          <a:lstStyle/>
          <a:p>
            <a:r>
              <a:rPr lang="en-US" sz="3200" dirty="0">
                <a:solidFill>
                  <a:schemeClr val="tx2">
                    <a:lumMod val="75000"/>
                  </a:schemeClr>
                </a:solidFill>
                <a:latin typeface="+mn-lt"/>
              </a:rPr>
              <a:t>Purpose and Objectives</a:t>
            </a:r>
          </a:p>
        </p:txBody>
      </p:sp>
      <p:sp>
        <p:nvSpPr>
          <p:cNvPr id="3" name="Content Placeholder 2">
            <a:extLst>
              <a:ext uri="{FF2B5EF4-FFF2-40B4-BE49-F238E27FC236}">
                <a16:creationId xmlns:a16="http://schemas.microsoft.com/office/drawing/2014/main" id="{E7F5FAB0-F592-4433-AB9A-5C295CB426D9}"/>
              </a:ext>
            </a:extLst>
          </p:cNvPr>
          <p:cNvSpPr>
            <a:spLocks noGrp="1"/>
          </p:cNvSpPr>
          <p:nvPr>
            <p:ph idx="1"/>
          </p:nvPr>
        </p:nvSpPr>
        <p:spPr/>
        <p:txBody>
          <a:bodyPr/>
          <a:lstStyle/>
          <a:p>
            <a:pPr marL="0" indent="0">
              <a:buNone/>
            </a:pPr>
            <a:r>
              <a:rPr lang="en-US" sz="1600" dirty="0"/>
              <a:t>The purpose of this communication plan is to achieve consistency in all CORHA communication and marketing products and activities. A cohesive communications package will solidify COHRA’s brand and ultimately help to achieve its mission and vision.</a:t>
            </a:r>
          </a:p>
          <a:p>
            <a:pPr marL="0" indent="0">
              <a:buNone/>
            </a:pPr>
            <a:endParaRPr lang="en-US" dirty="0"/>
          </a:p>
        </p:txBody>
      </p:sp>
    </p:spTree>
    <p:extLst>
      <p:ext uri="{BB962C8B-B14F-4D97-AF65-F5344CB8AC3E}">
        <p14:creationId xmlns:p14="http://schemas.microsoft.com/office/powerpoint/2010/main" val="274652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F30DF-1395-4A79-9A7D-D145C776B8A5}"/>
              </a:ext>
            </a:extLst>
          </p:cNvPr>
          <p:cNvSpPr>
            <a:spLocks noGrp="1"/>
          </p:cNvSpPr>
          <p:nvPr>
            <p:ph type="title"/>
          </p:nvPr>
        </p:nvSpPr>
        <p:spPr>
          <a:xfrm>
            <a:off x="1084237" y="137533"/>
            <a:ext cx="10515600" cy="1325563"/>
          </a:xfrm>
        </p:spPr>
        <p:txBody>
          <a:bodyPr>
            <a:normAutofit/>
          </a:bodyPr>
          <a:lstStyle/>
          <a:p>
            <a:r>
              <a:rPr lang="en-US" sz="3200" dirty="0">
                <a:solidFill>
                  <a:schemeClr val="tx2">
                    <a:lumMod val="75000"/>
                  </a:schemeClr>
                </a:solidFill>
                <a:latin typeface="+mn-lt"/>
              </a:rPr>
              <a:t>CORHA Comm. Workgroup Staff Support Needs  </a:t>
            </a:r>
          </a:p>
        </p:txBody>
      </p:sp>
      <p:sp>
        <p:nvSpPr>
          <p:cNvPr id="11" name="Content Placeholder 6">
            <a:extLst>
              <a:ext uri="{FF2B5EF4-FFF2-40B4-BE49-F238E27FC236}">
                <a16:creationId xmlns:a16="http://schemas.microsoft.com/office/drawing/2014/main" id="{A4C5E791-C4A0-49F7-9095-C50BE5B6EA0B}"/>
              </a:ext>
            </a:extLst>
          </p:cNvPr>
          <p:cNvSpPr>
            <a:spLocks noGrp="1"/>
          </p:cNvSpPr>
          <p:nvPr>
            <p:ph idx="1"/>
          </p:nvPr>
        </p:nvSpPr>
        <p:spPr>
          <a:xfrm>
            <a:off x="730624" y="1463096"/>
            <a:ext cx="10515600" cy="5148973"/>
          </a:xfrm>
        </p:spPr>
        <p:txBody>
          <a:bodyPr>
            <a:normAutofit fontScale="32500" lnSpcReduction="20000"/>
          </a:bodyPr>
          <a:lstStyle/>
          <a:p>
            <a:pPr marL="514350" marR="0" lvl="0" indent="-514350">
              <a:lnSpc>
                <a:spcPct val="120000"/>
              </a:lnSpc>
              <a:spcBef>
                <a:spcPts val="0"/>
              </a:spcBef>
              <a:spcAft>
                <a:spcPts val="0"/>
              </a:spcAft>
              <a:buFont typeface="+mj-lt"/>
              <a:buAutoNum type="arabicPeriod"/>
            </a:pPr>
            <a:r>
              <a:rPr lang="en-US" sz="4900" b="1" dirty="0">
                <a:ea typeface="Calibri" panose="020F0502020204030204" pitchFamily="34" charset="0"/>
                <a:cs typeface="Times New Roman" panose="02020603050405020304" pitchFamily="18" charset="0"/>
              </a:rPr>
              <a:t>Identify specific tasks and goals you anticipate needing ASTHO/CSTE staff support to accomplish workgroup deliverables:</a:t>
            </a:r>
          </a:p>
          <a:p>
            <a:pPr lvl="2">
              <a:lnSpc>
                <a:spcPct val="120000"/>
              </a:lnSpc>
              <a:spcBef>
                <a:spcPts val="0"/>
              </a:spcBef>
            </a:pPr>
            <a:r>
              <a:rPr lang="en-US" sz="4300" dirty="0">
                <a:ea typeface="Calibri" panose="020F0502020204030204" pitchFamily="34" charset="0"/>
                <a:cs typeface="Times New Roman" panose="02020603050405020304" pitchFamily="18" charset="0"/>
              </a:rPr>
              <a:t>Develop talking points</a:t>
            </a:r>
          </a:p>
          <a:p>
            <a:pPr lvl="2">
              <a:lnSpc>
                <a:spcPct val="120000"/>
              </a:lnSpc>
              <a:spcBef>
                <a:spcPts val="0"/>
              </a:spcBef>
            </a:pPr>
            <a:r>
              <a:rPr lang="en-US" sz="4300" dirty="0">
                <a:ea typeface="Calibri" panose="020F0502020204030204" pitchFamily="34" charset="0"/>
                <a:cs typeface="Times New Roman" panose="02020603050405020304" pitchFamily="18" charset="0"/>
              </a:rPr>
              <a:t>CORHA website build out of additional pages</a:t>
            </a:r>
          </a:p>
          <a:p>
            <a:pPr lvl="2">
              <a:lnSpc>
                <a:spcPct val="120000"/>
              </a:lnSpc>
              <a:spcBef>
                <a:spcPts val="0"/>
              </a:spcBef>
            </a:pPr>
            <a:r>
              <a:rPr lang="en-US" sz="4300" dirty="0">
                <a:ea typeface="Calibri" panose="020F0502020204030204" pitchFamily="34" charset="0"/>
                <a:cs typeface="Times New Roman" panose="02020603050405020304" pitchFamily="18" charset="0"/>
              </a:rPr>
              <a:t>Website Rollout</a:t>
            </a:r>
          </a:p>
          <a:p>
            <a:pPr lvl="2">
              <a:lnSpc>
                <a:spcPct val="120000"/>
              </a:lnSpc>
              <a:spcBef>
                <a:spcPts val="0"/>
              </a:spcBef>
            </a:pPr>
            <a:r>
              <a:rPr lang="en-US" sz="4300" dirty="0">
                <a:ea typeface="Calibri" panose="020F0502020204030204" pitchFamily="34" charset="0"/>
                <a:cs typeface="Times New Roman" panose="02020603050405020304" pitchFamily="18" charset="0"/>
              </a:rPr>
              <a:t>Participate in workgroup calls</a:t>
            </a:r>
          </a:p>
          <a:p>
            <a:pPr lvl="2">
              <a:lnSpc>
                <a:spcPct val="120000"/>
              </a:lnSpc>
              <a:spcBef>
                <a:spcPts val="0"/>
              </a:spcBef>
            </a:pPr>
            <a:r>
              <a:rPr lang="en-US" sz="4300" dirty="0">
                <a:ea typeface="Calibri" panose="020F0502020204030204" pitchFamily="34" charset="0"/>
                <a:cs typeface="Times New Roman" panose="02020603050405020304" pitchFamily="18" charset="0"/>
              </a:rPr>
              <a:t>Manage dedicated CORHA Email box</a:t>
            </a:r>
          </a:p>
          <a:p>
            <a:pPr lvl="2">
              <a:lnSpc>
                <a:spcPct val="120000"/>
              </a:lnSpc>
              <a:spcBef>
                <a:spcPts val="0"/>
              </a:spcBef>
            </a:pPr>
            <a:r>
              <a:rPr lang="en-US" sz="4300" dirty="0">
                <a:ea typeface="Calibri" panose="020F0502020204030204" pitchFamily="34" charset="0"/>
                <a:cs typeface="Times New Roman" panose="02020603050405020304" pitchFamily="18" charset="0"/>
              </a:rPr>
              <a:t>Maintain subscription list</a:t>
            </a:r>
          </a:p>
          <a:p>
            <a:pPr lvl="2">
              <a:lnSpc>
                <a:spcPct val="120000"/>
              </a:lnSpc>
              <a:spcBef>
                <a:spcPts val="0"/>
              </a:spcBef>
            </a:pPr>
            <a:r>
              <a:rPr lang="en-US" sz="4300" dirty="0">
                <a:ea typeface="Calibri" panose="020F0502020204030204" pitchFamily="34" charset="0"/>
                <a:cs typeface="Times New Roman" panose="02020603050405020304" pitchFamily="18" charset="0"/>
              </a:rPr>
              <a:t>Maintain key partner lists</a:t>
            </a:r>
          </a:p>
          <a:p>
            <a:pPr marL="457200" lvl="1" indent="0">
              <a:lnSpc>
                <a:spcPct val="120000"/>
              </a:lnSpc>
              <a:buNone/>
            </a:pPr>
            <a:endParaRPr lang="en-US" sz="3500" dirty="0">
              <a:ea typeface="Calibri" panose="020F0502020204030204" pitchFamily="34" charset="0"/>
              <a:cs typeface="Times New Roman" panose="02020603050405020304" pitchFamily="18" charset="0"/>
            </a:endParaRPr>
          </a:p>
          <a:p>
            <a:pPr marL="514350" marR="0" lvl="0" indent="-514350">
              <a:lnSpc>
                <a:spcPct val="120000"/>
              </a:lnSpc>
              <a:spcBef>
                <a:spcPts val="500"/>
              </a:spcBef>
              <a:spcAft>
                <a:spcPts val="0"/>
              </a:spcAft>
              <a:buFont typeface="+mj-lt"/>
              <a:buAutoNum type="arabicPeriod"/>
            </a:pPr>
            <a:r>
              <a:rPr lang="en-US" sz="4900" b="1" dirty="0">
                <a:ea typeface="Calibri" panose="020F0502020204030204" pitchFamily="34" charset="0"/>
                <a:cs typeface="Times New Roman" panose="02020603050405020304" pitchFamily="18" charset="0"/>
              </a:rPr>
              <a:t>Estimate the number of staff hours you expect will be needed to accomplish each of the task(s):</a:t>
            </a:r>
            <a:endParaRPr lang="en-US" sz="4900" b="1" dirty="0">
              <a:ea typeface="Calibri" panose="020F0502020204030204" pitchFamily="34" charset="0"/>
            </a:endParaRPr>
          </a:p>
          <a:p>
            <a:pPr lvl="2">
              <a:lnSpc>
                <a:spcPct val="120000"/>
              </a:lnSpc>
              <a:spcBef>
                <a:spcPts val="0"/>
              </a:spcBef>
            </a:pPr>
            <a:r>
              <a:rPr lang="en-US" sz="4300" dirty="0">
                <a:ea typeface="Calibri" panose="020F0502020204030204" pitchFamily="34" charset="0"/>
                <a:cs typeface="Times New Roman" panose="02020603050405020304" pitchFamily="18" charset="0"/>
              </a:rPr>
              <a:t>Develop talking points </a:t>
            </a:r>
            <a:r>
              <a:rPr lang="en-US" sz="4300" dirty="0">
                <a:solidFill>
                  <a:srgbClr val="2F5496"/>
                </a:solidFill>
                <a:ea typeface="Calibri" panose="020F0502020204030204" pitchFamily="34" charset="0"/>
                <a:cs typeface="Times New Roman" panose="02020603050405020304" pitchFamily="18" charset="0"/>
              </a:rPr>
              <a:t>(4 hours)</a:t>
            </a:r>
          </a:p>
          <a:p>
            <a:pPr lvl="2">
              <a:lnSpc>
                <a:spcPct val="120000"/>
              </a:lnSpc>
              <a:spcBef>
                <a:spcPts val="0"/>
              </a:spcBef>
            </a:pPr>
            <a:r>
              <a:rPr lang="en-US" sz="4300" dirty="0">
                <a:ea typeface="Calibri" panose="020F0502020204030204" pitchFamily="34" charset="0"/>
                <a:cs typeface="Times New Roman" panose="02020603050405020304" pitchFamily="18" charset="0"/>
              </a:rPr>
              <a:t>CORHA website build out of additional pages </a:t>
            </a:r>
            <a:r>
              <a:rPr lang="en-US" sz="4300" dirty="0">
                <a:solidFill>
                  <a:srgbClr val="2F5496"/>
                </a:solidFill>
                <a:ea typeface="Calibri" panose="020F0502020204030204" pitchFamily="34" charset="0"/>
                <a:cs typeface="Times New Roman" panose="02020603050405020304" pitchFamily="18" charset="0"/>
              </a:rPr>
              <a:t>(need input from a web developer)</a:t>
            </a:r>
            <a:endParaRPr lang="en-US" sz="4300" dirty="0">
              <a:ea typeface="Calibri" panose="020F0502020204030204" pitchFamily="34" charset="0"/>
              <a:cs typeface="Times New Roman" panose="02020603050405020304" pitchFamily="18" charset="0"/>
            </a:endParaRPr>
          </a:p>
          <a:p>
            <a:pPr lvl="2">
              <a:lnSpc>
                <a:spcPct val="120000"/>
              </a:lnSpc>
              <a:spcBef>
                <a:spcPts val="0"/>
              </a:spcBef>
            </a:pPr>
            <a:r>
              <a:rPr lang="en-US" sz="4300" dirty="0">
                <a:ea typeface="Calibri" panose="020F0502020204030204" pitchFamily="34" charset="0"/>
                <a:cs typeface="Times New Roman" panose="02020603050405020304" pitchFamily="18" charset="0"/>
              </a:rPr>
              <a:t>Website Rollout </a:t>
            </a:r>
            <a:r>
              <a:rPr lang="en-US" sz="4300" dirty="0">
                <a:solidFill>
                  <a:srgbClr val="2F5496"/>
                </a:solidFill>
                <a:ea typeface="Calibri" panose="020F0502020204030204" pitchFamily="34" charset="0"/>
                <a:cs typeface="Times New Roman" panose="02020603050405020304" pitchFamily="18" charset="0"/>
              </a:rPr>
              <a:t>(10 hours)</a:t>
            </a:r>
            <a:endParaRPr lang="en-US" sz="4300" dirty="0">
              <a:ea typeface="Calibri" panose="020F0502020204030204" pitchFamily="34" charset="0"/>
              <a:cs typeface="Times New Roman" panose="02020603050405020304" pitchFamily="18" charset="0"/>
            </a:endParaRPr>
          </a:p>
          <a:p>
            <a:pPr lvl="2">
              <a:lnSpc>
                <a:spcPct val="120000"/>
              </a:lnSpc>
            </a:pPr>
            <a:r>
              <a:rPr lang="en-US" sz="4300" dirty="0">
                <a:ea typeface="Calibri" panose="020F0502020204030204" pitchFamily="34" charset="0"/>
                <a:cs typeface="Times New Roman" panose="02020603050405020304" pitchFamily="18" charset="0"/>
              </a:rPr>
              <a:t>Participate in workgroup calls </a:t>
            </a:r>
            <a:r>
              <a:rPr lang="en-US" sz="4300" dirty="0">
                <a:solidFill>
                  <a:srgbClr val="2F5496"/>
                </a:solidFill>
                <a:ea typeface="Calibri" panose="020F0502020204030204" pitchFamily="34" charset="0"/>
                <a:cs typeface="Times New Roman" panose="02020603050405020304" pitchFamily="18" charset="0"/>
              </a:rPr>
              <a:t>(1 hour a month ongoing)</a:t>
            </a:r>
            <a:endParaRPr lang="en-US" sz="4300" dirty="0">
              <a:ea typeface="Calibri" panose="020F0502020204030204" pitchFamily="34" charset="0"/>
              <a:cs typeface="Times New Roman" panose="02020603050405020304" pitchFamily="18" charset="0"/>
            </a:endParaRPr>
          </a:p>
          <a:p>
            <a:pPr lvl="2">
              <a:lnSpc>
                <a:spcPct val="120000"/>
              </a:lnSpc>
            </a:pPr>
            <a:r>
              <a:rPr lang="en-US" sz="4300" dirty="0">
                <a:ea typeface="Calibri" panose="020F0502020204030204" pitchFamily="34" charset="0"/>
                <a:cs typeface="Times New Roman" panose="02020603050405020304" pitchFamily="18" charset="0"/>
              </a:rPr>
              <a:t>Manage dedicated CORHA Email box </a:t>
            </a:r>
            <a:r>
              <a:rPr lang="en-US" sz="4300" dirty="0">
                <a:solidFill>
                  <a:srgbClr val="2F5496"/>
                </a:solidFill>
                <a:ea typeface="Calibri" panose="020F0502020204030204" pitchFamily="34" charset="0"/>
                <a:cs typeface="Times New Roman" panose="02020603050405020304" pitchFamily="18" charset="0"/>
              </a:rPr>
              <a:t>(1 hour per week depending on volume ongoing)</a:t>
            </a:r>
            <a:endParaRPr lang="en-US" sz="4300" dirty="0">
              <a:ea typeface="Calibri" panose="020F0502020204030204" pitchFamily="34" charset="0"/>
              <a:cs typeface="Times New Roman" panose="02020603050405020304" pitchFamily="18" charset="0"/>
            </a:endParaRPr>
          </a:p>
          <a:p>
            <a:pPr lvl="2">
              <a:lnSpc>
                <a:spcPct val="120000"/>
              </a:lnSpc>
            </a:pPr>
            <a:r>
              <a:rPr lang="en-US" sz="4300" dirty="0">
                <a:ea typeface="Calibri" panose="020F0502020204030204" pitchFamily="34" charset="0"/>
                <a:cs typeface="Times New Roman" panose="02020603050405020304" pitchFamily="18" charset="0"/>
              </a:rPr>
              <a:t>Maintain subscription list </a:t>
            </a:r>
            <a:r>
              <a:rPr lang="en-US" sz="4300" dirty="0">
                <a:solidFill>
                  <a:srgbClr val="2F5496"/>
                </a:solidFill>
                <a:ea typeface="Calibri" panose="020F0502020204030204" pitchFamily="34" charset="0"/>
                <a:cs typeface="Times New Roman" panose="02020603050405020304" pitchFamily="18" charset="0"/>
              </a:rPr>
              <a:t>(1 hour per week depending on volume ongoing)</a:t>
            </a:r>
            <a:endParaRPr lang="en-US" sz="4300" dirty="0">
              <a:ea typeface="Calibri" panose="020F0502020204030204" pitchFamily="34" charset="0"/>
              <a:cs typeface="Times New Roman" panose="02020603050405020304" pitchFamily="18" charset="0"/>
            </a:endParaRPr>
          </a:p>
          <a:p>
            <a:pPr lvl="2">
              <a:lnSpc>
                <a:spcPct val="120000"/>
              </a:lnSpc>
            </a:pPr>
            <a:r>
              <a:rPr lang="en-US" sz="4300" dirty="0">
                <a:ea typeface="Calibri" panose="020F0502020204030204" pitchFamily="34" charset="0"/>
                <a:cs typeface="Times New Roman" panose="02020603050405020304" pitchFamily="18" charset="0"/>
              </a:rPr>
              <a:t>Maintain key partner lists </a:t>
            </a:r>
            <a:r>
              <a:rPr lang="en-US" sz="4300" dirty="0">
                <a:solidFill>
                  <a:srgbClr val="2F5496"/>
                </a:solidFill>
                <a:ea typeface="Calibri" panose="020F0502020204030204" pitchFamily="34" charset="0"/>
                <a:cs typeface="Times New Roman" panose="02020603050405020304" pitchFamily="18" charset="0"/>
              </a:rPr>
              <a:t>(1 hour per week depending on volume ongoing)</a:t>
            </a:r>
          </a:p>
        </p:txBody>
      </p:sp>
      <p:pic>
        <p:nvPicPr>
          <p:cNvPr id="5" name="Graphic 4" descr="Meeting">
            <a:extLst>
              <a:ext uri="{FF2B5EF4-FFF2-40B4-BE49-F238E27FC236}">
                <a16:creationId xmlns:a16="http://schemas.microsoft.com/office/drawing/2014/main" id="{ECA85174-0F02-4657-A32D-45FB28852ED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74521" y="343114"/>
            <a:ext cx="914400" cy="914400"/>
          </a:xfrm>
          <a:prstGeom prst="rect">
            <a:avLst/>
          </a:prstGeom>
        </p:spPr>
      </p:pic>
    </p:spTree>
    <p:extLst>
      <p:ext uri="{BB962C8B-B14F-4D97-AF65-F5344CB8AC3E}">
        <p14:creationId xmlns:p14="http://schemas.microsoft.com/office/powerpoint/2010/main" val="334862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F30DF-1395-4A79-9A7D-D145C776B8A5}"/>
              </a:ext>
            </a:extLst>
          </p:cNvPr>
          <p:cNvSpPr>
            <a:spLocks noGrp="1"/>
          </p:cNvSpPr>
          <p:nvPr>
            <p:ph type="title"/>
          </p:nvPr>
        </p:nvSpPr>
        <p:spPr/>
        <p:txBody>
          <a:bodyPr>
            <a:normAutofit/>
          </a:bodyPr>
          <a:lstStyle/>
          <a:p>
            <a:r>
              <a:rPr lang="en-US" sz="3200" dirty="0">
                <a:solidFill>
                  <a:schemeClr val="tx2">
                    <a:lumMod val="75000"/>
                  </a:schemeClr>
                </a:solidFill>
                <a:latin typeface="+mn-lt"/>
              </a:rPr>
              <a:t>Timeline &amp; Deliverables </a:t>
            </a:r>
          </a:p>
        </p:txBody>
      </p:sp>
      <p:graphicFrame>
        <p:nvGraphicFramePr>
          <p:cNvPr id="12" name="Content Placeholder 11">
            <a:extLst>
              <a:ext uri="{FF2B5EF4-FFF2-40B4-BE49-F238E27FC236}">
                <a16:creationId xmlns:a16="http://schemas.microsoft.com/office/drawing/2014/main" id="{2E75074A-553A-43F3-9F9C-D81DF488973E}"/>
              </a:ext>
            </a:extLst>
          </p:cNvPr>
          <p:cNvGraphicFramePr>
            <a:graphicFrameLocks noGrp="1"/>
          </p:cNvGraphicFramePr>
          <p:nvPr>
            <p:ph idx="1"/>
            <p:extLst>
              <p:ext uri="{D42A27DB-BD31-4B8C-83A1-F6EECF244321}">
                <p14:modId xmlns:p14="http://schemas.microsoft.com/office/powerpoint/2010/main" val="2110287426"/>
              </p:ext>
            </p:extLst>
          </p:nvPr>
        </p:nvGraphicFramePr>
        <p:xfrm>
          <a:off x="838200" y="1825625"/>
          <a:ext cx="10515600" cy="3908744"/>
        </p:xfrm>
        <a:graphic>
          <a:graphicData uri="http://schemas.openxmlformats.org/drawingml/2006/table">
            <a:tbl>
              <a:tblPr firstRow="1" bandRow="1">
                <a:tableStyleId>{C083E6E3-FA7D-4D7B-A595-EF9225AFEA82}</a:tableStyleId>
              </a:tblPr>
              <a:tblGrid>
                <a:gridCol w="5257800">
                  <a:extLst>
                    <a:ext uri="{9D8B030D-6E8A-4147-A177-3AD203B41FA5}">
                      <a16:colId xmlns:a16="http://schemas.microsoft.com/office/drawing/2014/main" val="951728031"/>
                    </a:ext>
                  </a:extLst>
                </a:gridCol>
                <a:gridCol w="5257800">
                  <a:extLst>
                    <a:ext uri="{9D8B030D-6E8A-4147-A177-3AD203B41FA5}">
                      <a16:colId xmlns:a16="http://schemas.microsoft.com/office/drawing/2014/main" val="3387352496"/>
                    </a:ext>
                  </a:extLst>
                </a:gridCol>
              </a:tblGrid>
              <a:tr h="370840">
                <a:tc>
                  <a:txBody>
                    <a:bodyPr/>
                    <a:lstStyle/>
                    <a:p>
                      <a:pPr marL="0" marR="0">
                        <a:lnSpc>
                          <a:spcPct val="107000"/>
                        </a:lnSpc>
                        <a:spcBef>
                          <a:spcPts val="0"/>
                        </a:spcBef>
                        <a:spcAft>
                          <a:spcPts val="0"/>
                        </a:spcAft>
                      </a:pPr>
                      <a:r>
                        <a:rPr lang="en-US" sz="1600" dirty="0">
                          <a:effectLst/>
                        </a:rPr>
                        <a:t>Activity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Deadline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3399167"/>
                  </a:ext>
                </a:extLst>
              </a:tr>
              <a:tr h="370840">
                <a:tc>
                  <a:txBody>
                    <a:bodyPr/>
                    <a:lstStyle/>
                    <a:p>
                      <a:pPr marL="0" marR="0">
                        <a:lnSpc>
                          <a:spcPct val="107000"/>
                        </a:lnSpc>
                        <a:spcBef>
                          <a:spcPts val="0"/>
                        </a:spcBef>
                        <a:spcAft>
                          <a:spcPts val="0"/>
                        </a:spcAft>
                      </a:pPr>
                      <a:r>
                        <a:rPr lang="en-US" sz="1400" dirty="0">
                          <a:effectLst/>
                          <a:latin typeface="+mn-lt"/>
                        </a:rPr>
                        <a:t>Clearance/Approval Process Finalized</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solidFill>
                            <a:srgbClr val="00B050"/>
                          </a:solidFill>
                          <a:effectLst/>
                          <a:latin typeface="+mn-lt"/>
                        </a:rPr>
                        <a:t>July 5, 2017</a:t>
                      </a:r>
                      <a:endParaRPr lang="en-US" sz="1400" dirty="0">
                        <a:solidFill>
                          <a:srgbClr val="00B05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7774744"/>
                  </a:ext>
                </a:extLst>
              </a:tr>
              <a:tr h="370840">
                <a:tc>
                  <a:txBody>
                    <a:bodyPr/>
                    <a:lstStyle/>
                    <a:p>
                      <a:pPr marL="0" marR="0">
                        <a:lnSpc>
                          <a:spcPct val="107000"/>
                        </a:lnSpc>
                        <a:spcBef>
                          <a:spcPts val="0"/>
                        </a:spcBef>
                        <a:spcAft>
                          <a:spcPts val="0"/>
                        </a:spcAft>
                      </a:pPr>
                      <a:r>
                        <a:rPr lang="en-US" sz="1400" dirty="0">
                          <a:effectLst/>
                          <a:latin typeface="+mn-lt"/>
                        </a:rPr>
                        <a:t>Phase 1 of Website to be completed</a:t>
                      </a:r>
                    </a:p>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(Enhancement)</a:t>
                      </a:r>
                    </a:p>
                    <a:p>
                      <a:pPr marL="0" marR="0">
                        <a:lnSpc>
                          <a:spcPct val="107000"/>
                        </a:lnSpc>
                        <a:spcBef>
                          <a:spcPts val="0"/>
                        </a:spcBef>
                        <a:spcAft>
                          <a:spcPts val="0"/>
                        </a:spcAft>
                      </a:pP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solidFill>
                            <a:srgbClr val="FF0000"/>
                          </a:solidFill>
                          <a:effectLst/>
                          <a:latin typeface="+mn-lt"/>
                        </a:rPr>
                        <a:t>July 14, 2017</a:t>
                      </a:r>
                      <a:endParaRPr lang="en-US" sz="1400"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6068550"/>
                  </a:ext>
                </a:extLst>
              </a:tr>
              <a:tr h="370840">
                <a:tc>
                  <a:txBody>
                    <a:bodyPr/>
                    <a:lstStyle/>
                    <a:p>
                      <a:pPr marL="0" marR="0">
                        <a:lnSpc>
                          <a:spcPct val="107000"/>
                        </a:lnSpc>
                        <a:spcBef>
                          <a:spcPts val="0"/>
                        </a:spcBef>
                        <a:spcAft>
                          <a:spcPts val="0"/>
                        </a:spcAft>
                      </a:pPr>
                      <a:r>
                        <a:rPr lang="en-US" sz="1400">
                          <a:effectLst/>
                          <a:latin typeface="+mn-lt"/>
                        </a:rPr>
                        <a:t>Communications Style Guide Finalized</a:t>
                      </a:r>
                      <a:endParaRPr lang="en-US" sz="14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latin typeface="+mn-lt"/>
                        </a:rPr>
                        <a:t>July 31, 2017</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8382219"/>
                  </a:ext>
                </a:extLst>
              </a:tr>
              <a:tr h="370840">
                <a:tc>
                  <a:txBody>
                    <a:bodyPr/>
                    <a:lstStyle/>
                    <a:p>
                      <a:pPr marL="0" marR="0">
                        <a:lnSpc>
                          <a:spcPct val="107000"/>
                        </a:lnSpc>
                        <a:spcBef>
                          <a:spcPts val="0"/>
                        </a:spcBef>
                        <a:spcAft>
                          <a:spcPts val="0"/>
                        </a:spcAft>
                      </a:pPr>
                      <a:r>
                        <a:rPr lang="en-US" sz="1400" dirty="0">
                          <a:effectLst/>
                          <a:latin typeface="+mn-lt"/>
                        </a:rPr>
                        <a:t>Phase 2 of Website to be completed</a:t>
                      </a:r>
                    </a:p>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(Additional Pages and Products)</a:t>
                      </a:r>
                    </a:p>
                    <a:p>
                      <a:pPr marL="0" marR="0">
                        <a:lnSpc>
                          <a:spcPct val="107000"/>
                        </a:lnSpc>
                        <a:spcBef>
                          <a:spcPts val="0"/>
                        </a:spcBef>
                        <a:spcAft>
                          <a:spcPts val="0"/>
                        </a:spcAft>
                      </a:pP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latin typeface="+mn-lt"/>
                        </a:rPr>
                        <a:t>July 31, 2017</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5874421"/>
                  </a:ext>
                </a:extLst>
              </a:tr>
              <a:tr h="370840">
                <a:tc>
                  <a:txBody>
                    <a:bodyPr/>
                    <a:lstStyle/>
                    <a:p>
                      <a:pPr marL="0" marR="0">
                        <a:lnSpc>
                          <a:spcPct val="107000"/>
                        </a:lnSpc>
                        <a:spcBef>
                          <a:spcPts val="0"/>
                        </a:spcBef>
                        <a:spcAft>
                          <a:spcPts val="0"/>
                        </a:spcAft>
                      </a:pPr>
                      <a:r>
                        <a:rPr lang="en-US" sz="1400">
                          <a:effectLst/>
                          <a:latin typeface="+mn-lt"/>
                        </a:rPr>
                        <a:t>Rollout of Website</a:t>
                      </a:r>
                      <a:endParaRPr lang="en-US" sz="14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latin typeface="+mn-lt"/>
                        </a:rPr>
                        <a:t>August 7, 2017</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5787601"/>
                  </a:ext>
                </a:extLst>
              </a:tr>
              <a:tr h="370840">
                <a:tc>
                  <a:txBody>
                    <a:bodyPr/>
                    <a:lstStyle/>
                    <a:p>
                      <a:pPr marL="0" marR="0">
                        <a:lnSpc>
                          <a:spcPct val="107000"/>
                        </a:lnSpc>
                        <a:spcBef>
                          <a:spcPts val="0"/>
                        </a:spcBef>
                        <a:spcAft>
                          <a:spcPts val="0"/>
                        </a:spcAft>
                      </a:pPr>
                      <a:r>
                        <a:rPr lang="en-US" sz="1400" dirty="0">
                          <a:effectLst/>
                          <a:latin typeface="+mn-lt"/>
                        </a:rPr>
                        <a:t>Phase 3 of Website to be completed</a:t>
                      </a:r>
                    </a:p>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(Additional Pages &amp; Products)</a:t>
                      </a:r>
                    </a:p>
                    <a:p>
                      <a:pPr marL="0" marR="0">
                        <a:lnSpc>
                          <a:spcPct val="107000"/>
                        </a:lnSpc>
                        <a:spcBef>
                          <a:spcPts val="0"/>
                        </a:spcBef>
                        <a:spcAft>
                          <a:spcPts val="0"/>
                        </a:spcAft>
                      </a:pPr>
                      <a:endParaRPr lang="en-US" sz="14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latin typeface="+mn-lt"/>
                        </a:rPr>
                        <a:t>August 15, 2017</a:t>
                      </a:r>
                    </a:p>
                  </a:txBody>
                  <a:tcPr marL="68580" marR="68580" marT="0" marB="0"/>
                </a:tc>
                <a:extLst>
                  <a:ext uri="{0D108BD9-81ED-4DB2-BD59-A6C34878D82A}">
                    <a16:rowId xmlns:a16="http://schemas.microsoft.com/office/drawing/2014/main" val="3247279052"/>
                  </a:ext>
                </a:extLst>
              </a:tr>
              <a:tr h="370840">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Talking Points</a:t>
                      </a:r>
                    </a:p>
                  </a:txBody>
                  <a:tcPr marL="68580" marR="68580" marT="0" marB="0"/>
                </a:tc>
                <a:tc>
                  <a:txBody>
                    <a:bodyPr/>
                    <a:lstStyle/>
                    <a:p>
                      <a:pPr marL="0" marR="0">
                        <a:lnSpc>
                          <a:spcPct val="107000"/>
                        </a:lnSpc>
                        <a:spcBef>
                          <a:spcPts val="0"/>
                        </a:spcBef>
                        <a:spcAft>
                          <a:spcPts val="0"/>
                        </a:spcAft>
                      </a:pPr>
                      <a:r>
                        <a:rPr lang="en-US" sz="1400" dirty="0">
                          <a:effectLst/>
                          <a:latin typeface="+mn-lt"/>
                        </a:rPr>
                        <a:t>TBD</a:t>
                      </a:r>
                    </a:p>
                  </a:txBody>
                  <a:tcPr marL="68580" marR="68580" marT="0" marB="0"/>
                </a:tc>
                <a:extLst>
                  <a:ext uri="{0D108BD9-81ED-4DB2-BD59-A6C34878D82A}">
                    <a16:rowId xmlns:a16="http://schemas.microsoft.com/office/drawing/2014/main" val="1303108182"/>
                  </a:ext>
                </a:extLst>
              </a:tr>
            </a:tbl>
          </a:graphicData>
        </a:graphic>
      </p:graphicFrame>
      <p:pic>
        <p:nvPicPr>
          <p:cNvPr id="4" name="Graphic 3" descr="Daily Calendar">
            <a:extLst>
              <a:ext uri="{FF2B5EF4-FFF2-40B4-BE49-F238E27FC236}">
                <a16:creationId xmlns:a16="http://schemas.microsoft.com/office/drawing/2014/main" id="{CA8A87EE-4003-4448-AD7F-58790604E2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81600" y="570706"/>
            <a:ext cx="914400" cy="914400"/>
          </a:xfrm>
          <a:prstGeom prst="rect">
            <a:avLst/>
          </a:prstGeom>
        </p:spPr>
      </p:pic>
    </p:spTree>
    <p:extLst>
      <p:ext uri="{BB962C8B-B14F-4D97-AF65-F5344CB8AC3E}">
        <p14:creationId xmlns:p14="http://schemas.microsoft.com/office/powerpoint/2010/main" val="2181743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F30DF-1395-4A79-9A7D-D145C776B8A5}"/>
              </a:ext>
            </a:extLst>
          </p:cNvPr>
          <p:cNvSpPr>
            <a:spLocks noGrp="1"/>
          </p:cNvSpPr>
          <p:nvPr>
            <p:ph type="title"/>
          </p:nvPr>
        </p:nvSpPr>
        <p:spPr>
          <a:xfrm>
            <a:off x="838200" y="51234"/>
            <a:ext cx="10515600" cy="1325563"/>
          </a:xfrm>
        </p:spPr>
        <p:txBody>
          <a:bodyPr>
            <a:normAutofit/>
          </a:bodyPr>
          <a:lstStyle/>
          <a:p>
            <a:r>
              <a:rPr lang="en-US" sz="3200" dirty="0">
                <a:solidFill>
                  <a:schemeClr val="tx2">
                    <a:lumMod val="75000"/>
                  </a:schemeClr>
                </a:solidFill>
                <a:latin typeface="+mn-lt"/>
              </a:rPr>
              <a:t>CORHA Product Clearance and Approval Process </a:t>
            </a:r>
          </a:p>
        </p:txBody>
      </p:sp>
      <p:sp>
        <p:nvSpPr>
          <p:cNvPr id="3" name="Content Placeholder 2">
            <a:extLst>
              <a:ext uri="{FF2B5EF4-FFF2-40B4-BE49-F238E27FC236}">
                <a16:creationId xmlns:a16="http://schemas.microsoft.com/office/drawing/2014/main" id="{E7F5FAB0-F592-4433-AB9A-5C295CB426D9}"/>
              </a:ext>
            </a:extLst>
          </p:cNvPr>
          <p:cNvSpPr>
            <a:spLocks noGrp="1"/>
          </p:cNvSpPr>
          <p:nvPr>
            <p:ph idx="1"/>
          </p:nvPr>
        </p:nvSpPr>
        <p:spPr>
          <a:xfrm>
            <a:off x="787400" y="1050946"/>
            <a:ext cx="10515600" cy="6315575"/>
          </a:xfrm>
        </p:spPr>
        <p:txBody>
          <a:bodyPr>
            <a:spAutoFit/>
          </a:bodyPr>
          <a:lstStyle/>
          <a:p>
            <a:pPr marL="0" indent="0">
              <a:buNone/>
            </a:pPr>
            <a:r>
              <a:rPr lang="en-US" sz="1600" b="1" dirty="0"/>
              <a:t>CORHA-branded Workgroup Product:</a:t>
            </a:r>
          </a:p>
          <a:p>
            <a:pPr lvl="1"/>
            <a:r>
              <a:rPr lang="en-US" sz="1400" dirty="0"/>
              <a:t>Review by Governance Committee; vote for approval by Full Council. To allow for prompt approval, consider voting via e-mail, and at quarterly meetings when schedules allow. If the Full Council does not approve a Workgroup product, Workgroup chairs will be responsible for addressing any concerns and presenting the documents again for a vote. Survey findings will require full Council review and approval, while survey documents will not. The Council however, should be aware of any CORHA-branded products or documents that are distributed.</a:t>
            </a:r>
          </a:p>
          <a:p>
            <a:pPr marL="457200" lvl="1" indent="0">
              <a:buNone/>
            </a:pPr>
            <a:endParaRPr lang="en-US" sz="1200" dirty="0"/>
          </a:p>
          <a:p>
            <a:pPr marL="0" indent="0">
              <a:buNone/>
            </a:pPr>
            <a:r>
              <a:rPr lang="en-US" sz="1600" b="1" dirty="0"/>
              <a:t>CORHA Clearinghouse Resources:</a:t>
            </a:r>
          </a:p>
          <a:p>
            <a:pPr lvl="1"/>
            <a:r>
              <a:rPr lang="en-US" sz="1400" dirty="0"/>
              <a:t>Materials from state/local health departments, including links to resources—review by Workgroup members considered sufficient; no need for Governance Committee or CORHA vote.</a:t>
            </a:r>
          </a:p>
          <a:p>
            <a:pPr lvl="1"/>
            <a:r>
              <a:rPr lang="en-US" sz="1400" dirty="0"/>
              <a:t>Materials intended for the CORHA clearinghouse and developed by CORHA workgroups to follow process above.</a:t>
            </a:r>
          </a:p>
          <a:p>
            <a:pPr marL="457200" lvl="1" indent="0">
              <a:buNone/>
            </a:pPr>
            <a:endParaRPr lang="en-US" sz="1200" dirty="0"/>
          </a:p>
          <a:p>
            <a:pPr marL="0" indent="0">
              <a:buNone/>
            </a:pPr>
            <a:r>
              <a:rPr lang="en-US" sz="1600" b="1" dirty="0"/>
              <a:t>Administrative Support Documents (letterhead, PowerPoint templates, etc.):</a:t>
            </a:r>
          </a:p>
          <a:p>
            <a:pPr lvl="1"/>
            <a:r>
              <a:rPr lang="en-US" sz="1400" dirty="0"/>
              <a:t>Vote for approval by the Governance Committee.</a:t>
            </a:r>
          </a:p>
          <a:p>
            <a:pPr marL="457200" lvl="1" indent="0">
              <a:buNone/>
            </a:pPr>
            <a:endParaRPr lang="en-US" sz="1200" dirty="0"/>
          </a:p>
          <a:p>
            <a:pPr marL="0" indent="0">
              <a:buNone/>
            </a:pPr>
            <a:r>
              <a:rPr lang="en-US" sz="1600" b="1" dirty="0"/>
              <a:t>Website Updates (fixing broken links, aesthetics, news, </a:t>
            </a:r>
            <a:r>
              <a:rPr lang="en-US" sz="1600" b="1" dirty="0" err="1"/>
              <a:t>etc</a:t>
            </a:r>
            <a:r>
              <a:rPr lang="en-US" sz="1600" b="1" dirty="0"/>
              <a:t>):</a:t>
            </a:r>
          </a:p>
          <a:p>
            <a:pPr lvl="1"/>
            <a:r>
              <a:rPr lang="en-US" sz="1400" dirty="0"/>
              <a:t>No review necessary, staff to provide high-level overview on monthly Governance Committee calls for awareness. </a:t>
            </a:r>
          </a:p>
          <a:p>
            <a:pPr lvl="1"/>
            <a:r>
              <a:rPr lang="en-US" sz="1400" dirty="0"/>
              <a:t>For changes that result in substantive changes to permanent content such as the “About Us” section of the website, Governance Committee should be made aware of the proposed changes, and be asked to review and approve such changes. This can occur during monthly Governance Committee calls or via e-mail if changes must be made quickly. </a:t>
            </a:r>
          </a:p>
          <a:p>
            <a:pPr lvl="1"/>
            <a:r>
              <a:rPr lang="en-US" sz="1400" dirty="0"/>
              <a:t>CORHA bylaws language: CORHA (the Full Council) will vote on decisions including, but not limited to, the addition of Member Organizations, the creation of workgroups, and approval of workgroup products. A decision must be approved by at least two-thirds of the voting Member Representatives, each of which may cast one vote. If needed, voting may be delayed for representatives to consult with the organizations they represent for further discussion.  </a:t>
            </a:r>
          </a:p>
          <a:p>
            <a:endParaRPr lang="en-US" dirty="0"/>
          </a:p>
        </p:txBody>
      </p:sp>
      <p:pic>
        <p:nvPicPr>
          <p:cNvPr id="5" name="Graphic 4" descr="Checkmark">
            <a:extLst>
              <a:ext uri="{FF2B5EF4-FFF2-40B4-BE49-F238E27FC236}">
                <a16:creationId xmlns:a16="http://schemas.microsoft.com/office/drawing/2014/main" id="{B96A1364-0E8D-426C-92C6-A67C5ED406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02750" y="227240"/>
            <a:ext cx="914400" cy="914400"/>
          </a:xfrm>
          <a:prstGeom prst="rect">
            <a:avLst/>
          </a:prstGeom>
        </p:spPr>
      </p:pic>
    </p:spTree>
    <p:extLst>
      <p:ext uri="{BB962C8B-B14F-4D97-AF65-F5344CB8AC3E}">
        <p14:creationId xmlns:p14="http://schemas.microsoft.com/office/powerpoint/2010/main" val="2270576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2445F-FC86-4FA4-BA70-1A98F6751055}"/>
              </a:ext>
            </a:extLst>
          </p:cNvPr>
          <p:cNvSpPr>
            <a:spLocks noGrp="1"/>
          </p:cNvSpPr>
          <p:nvPr>
            <p:ph type="ctrTitle"/>
          </p:nvPr>
        </p:nvSpPr>
        <p:spPr/>
        <p:txBody>
          <a:bodyPr>
            <a:normAutofit/>
          </a:bodyPr>
          <a:lstStyle/>
          <a:p>
            <a:pPr algn="ctr"/>
            <a:r>
              <a:rPr lang="en-US" sz="3200" dirty="0">
                <a:solidFill>
                  <a:schemeClr val="tx2">
                    <a:lumMod val="75000"/>
                  </a:schemeClr>
                </a:solidFill>
                <a:latin typeface="+mn-lt"/>
              </a:rPr>
              <a:t>CORHA Website Phase 1</a:t>
            </a:r>
          </a:p>
        </p:txBody>
      </p:sp>
      <p:sp>
        <p:nvSpPr>
          <p:cNvPr id="3" name="Subtitle 2">
            <a:extLst>
              <a:ext uri="{FF2B5EF4-FFF2-40B4-BE49-F238E27FC236}">
                <a16:creationId xmlns:a16="http://schemas.microsoft.com/office/drawing/2014/main" id="{432A3CCA-DB73-455A-B863-9FF158589FFA}"/>
              </a:ext>
            </a:extLst>
          </p:cNvPr>
          <p:cNvSpPr>
            <a:spLocks noGrp="1"/>
          </p:cNvSpPr>
          <p:nvPr>
            <p:ph type="subTitle" idx="1"/>
          </p:nvPr>
        </p:nvSpPr>
        <p:spPr/>
        <p:txBody>
          <a:bodyPr/>
          <a:lstStyle/>
          <a:p>
            <a:r>
              <a:rPr lang="en-US" i="1" dirty="0">
                <a:solidFill>
                  <a:schemeClr val="tx2">
                    <a:lumMod val="75000"/>
                  </a:schemeClr>
                </a:solidFill>
              </a:rPr>
              <a:t>Enhancing the look of the website</a:t>
            </a:r>
            <a:br>
              <a:rPr lang="en-US" i="1" dirty="0">
                <a:solidFill>
                  <a:schemeClr val="tx2">
                    <a:lumMod val="75000"/>
                  </a:schemeClr>
                </a:solidFill>
              </a:rPr>
            </a:br>
            <a:endParaRPr lang="en-US" i="1" dirty="0"/>
          </a:p>
        </p:txBody>
      </p:sp>
    </p:spTree>
    <p:extLst>
      <p:ext uri="{BB962C8B-B14F-4D97-AF65-F5344CB8AC3E}">
        <p14:creationId xmlns:p14="http://schemas.microsoft.com/office/powerpoint/2010/main" val="2074661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071E9997-D80A-4CC5-A623-797CACC36401}"/>
              </a:ext>
            </a:extLst>
          </p:cNvPr>
          <p:cNvPicPr>
            <a:picLocks noGrp="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33688" y="1646238"/>
            <a:ext cx="5951212" cy="4011612"/>
          </a:xfrm>
          <a:prstGeom prst="rect">
            <a:avLst/>
          </a:prstGeom>
        </p:spPr>
      </p:pic>
      <p:sp>
        <p:nvSpPr>
          <p:cNvPr id="20" name="Text Box 2">
            <a:extLst>
              <a:ext uri="{FF2B5EF4-FFF2-40B4-BE49-F238E27FC236}">
                <a16:creationId xmlns:a16="http://schemas.microsoft.com/office/drawing/2014/main" id="{AD7D4B77-2709-4C95-89A3-3E43D5AD846A}"/>
              </a:ext>
            </a:extLst>
          </p:cNvPr>
          <p:cNvSpPr txBox="1">
            <a:spLocks noGrp="1" noChangeArrowheads="1"/>
          </p:cNvSpPr>
          <p:nvPr>
            <p:ph sz="half" idx="2"/>
          </p:nvPr>
        </p:nvSpPr>
        <p:spPr bwMode="auto">
          <a:xfrm>
            <a:off x="6675940" y="2610220"/>
            <a:ext cx="5061857" cy="2083647"/>
          </a:xfrm>
          <a:prstGeom prst="rect">
            <a:avLst/>
          </a:prstGeom>
          <a:solidFill>
            <a:srgbClr val="FFFFFF"/>
          </a:solidFill>
          <a:ln w="12700">
            <a:solidFill>
              <a:srgbClr val="C00000"/>
            </a:solid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Replace the logo on the top left, with the elaborate logo (that spells out the CORHA acronym).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Decrease the white spacing between sections.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Change antibiotic to antimicrobial.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Change the blue background to match the light blue color in the CORHA logo.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solidFill>
                  <a:srgbClr val="0099FF"/>
                </a:solidFill>
                <a:effectLst/>
                <a:latin typeface="Calibri" panose="020F0502020204030204" pitchFamily="34" charset="0"/>
                <a:ea typeface="Calibri" panose="020F0502020204030204" pitchFamily="34" charset="0"/>
                <a:cs typeface="Times New Roman" panose="02020603050405020304" pitchFamily="18" charset="0"/>
              </a:rPr>
              <a:t>(Color model: RGB; Red: 0; Green 153; Blue 255) &lt;- This is can be customized to match the logo as much as much possible.</a:t>
            </a: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3658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422E64B1-AA45-4AB5-8724-C5116D2E74F8}"/>
              </a:ext>
            </a:extLst>
          </p:cNvPr>
          <p:cNvPicPr>
            <a:picLocks noGrp="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55600" y="1778000"/>
            <a:ext cx="5664200" cy="3868361"/>
          </a:xfrm>
          <a:prstGeom prst="rect">
            <a:avLst/>
          </a:prstGeom>
        </p:spPr>
      </p:pic>
      <p:sp>
        <p:nvSpPr>
          <p:cNvPr id="14" name="Text Box 2">
            <a:extLst>
              <a:ext uri="{FF2B5EF4-FFF2-40B4-BE49-F238E27FC236}">
                <a16:creationId xmlns:a16="http://schemas.microsoft.com/office/drawing/2014/main" id="{D8759DEA-14A8-4D84-8D41-F1601D479BDD}"/>
              </a:ext>
            </a:extLst>
          </p:cNvPr>
          <p:cNvSpPr txBox="1">
            <a:spLocks noGrp="1" noChangeArrowheads="1"/>
          </p:cNvSpPr>
          <p:nvPr>
            <p:ph sz="half" idx="2"/>
          </p:nvPr>
        </p:nvSpPr>
        <p:spPr bwMode="auto">
          <a:xfrm>
            <a:off x="6172200" y="2844798"/>
            <a:ext cx="5505450" cy="590162"/>
          </a:xfrm>
          <a:prstGeom prst="rect">
            <a:avLst/>
          </a:prstGeom>
          <a:solidFill>
            <a:srgbClr val="FFFFFF"/>
          </a:solidFill>
          <a:ln w="19050">
            <a:solidFill>
              <a:srgbClr val="C00000"/>
            </a:solid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Please align the text under “Mission, Vision and Membership” to the left.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Change the light blue font color in the body, so it doesn’t appear as a hyperlink.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6064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72A446E4-95D6-4063-9110-682802EB03FF}"/>
              </a:ext>
            </a:extLst>
          </p:cNvPr>
          <p:cNvPicPr>
            <a:picLocks noGrp="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27050" y="1536700"/>
            <a:ext cx="5492750" cy="4208680"/>
          </a:xfrm>
          <a:prstGeom prst="rect">
            <a:avLst/>
          </a:prstGeom>
        </p:spPr>
      </p:pic>
      <p:sp>
        <p:nvSpPr>
          <p:cNvPr id="9" name="Text Box 2">
            <a:extLst>
              <a:ext uri="{FF2B5EF4-FFF2-40B4-BE49-F238E27FC236}">
                <a16:creationId xmlns:a16="http://schemas.microsoft.com/office/drawing/2014/main" id="{CA4872BE-B3FA-4C7D-A2C5-14628E8A9BEF}"/>
              </a:ext>
            </a:extLst>
          </p:cNvPr>
          <p:cNvSpPr txBox="1">
            <a:spLocks noGrp="1" noChangeArrowheads="1"/>
          </p:cNvSpPr>
          <p:nvPr>
            <p:ph sz="half" idx="2"/>
          </p:nvPr>
        </p:nvSpPr>
        <p:spPr bwMode="auto">
          <a:xfrm>
            <a:off x="6597650" y="2889248"/>
            <a:ext cx="4895850" cy="985398"/>
          </a:xfrm>
          <a:prstGeom prst="rect">
            <a:avLst/>
          </a:prstGeom>
          <a:solidFill>
            <a:srgbClr val="FFFFFF"/>
          </a:solidFill>
          <a:ln w="19050">
            <a:solidFill>
              <a:srgbClr val="C00000"/>
            </a:solid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Is it possible to just list each organization’s logo horizontally, right underneath the slider images?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If not, please include hyperlinks to the organizations’ websites and remove the black border.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1201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E58F5E-3C04-4CF4-AF23-C98B2986D9B4}"/>
              </a:ext>
            </a:extLst>
          </p:cNvPr>
          <p:cNvPicPr>
            <a:picLocks noGrp="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22250" y="1346200"/>
            <a:ext cx="5797550" cy="4269361"/>
          </a:xfrm>
          <a:prstGeom prst="rect">
            <a:avLst/>
          </a:prstGeom>
        </p:spPr>
      </p:pic>
      <p:sp>
        <p:nvSpPr>
          <p:cNvPr id="7" name="Text Box 2">
            <a:extLst>
              <a:ext uri="{FF2B5EF4-FFF2-40B4-BE49-F238E27FC236}">
                <a16:creationId xmlns:a16="http://schemas.microsoft.com/office/drawing/2014/main" id="{8043A507-7D13-4BB2-B441-E949DC0C7CF3}"/>
              </a:ext>
            </a:extLst>
          </p:cNvPr>
          <p:cNvSpPr txBox="1">
            <a:spLocks noGrp="1" noChangeArrowheads="1"/>
          </p:cNvSpPr>
          <p:nvPr>
            <p:ph sz="half" idx="2"/>
          </p:nvPr>
        </p:nvSpPr>
        <p:spPr bwMode="auto">
          <a:xfrm>
            <a:off x="6407150" y="3009900"/>
            <a:ext cx="5537200" cy="590162"/>
          </a:xfrm>
          <a:prstGeom prst="rect">
            <a:avLst/>
          </a:prstGeom>
          <a:solidFill>
            <a:srgbClr val="FFFFFF"/>
          </a:solidFill>
          <a:ln w="19050">
            <a:solidFill>
              <a:srgbClr val="C00000"/>
            </a:solid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12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Decrease white spacing.</a:t>
            </a:r>
          </a:p>
          <a:p>
            <a:pPr marL="0" marR="0">
              <a:lnSpc>
                <a:spcPct val="107000"/>
              </a:lnSpc>
              <a:spcBef>
                <a:spcPts val="0"/>
              </a:spcBef>
              <a:spcAft>
                <a:spcPts val="800"/>
              </a:spcAft>
            </a:pPr>
            <a:r>
              <a:rPr lang="en-US" sz="12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Center both logos.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3574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5E262B-A540-451C-95D6-38D5BED65BF3}"/>
              </a:ext>
            </a:extLst>
          </p:cNvPr>
          <p:cNvPicPr>
            <a:picLocks noGrp="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77850" y="1237422"/>
            <a:ext cx="6559550" cy="4134678"/>
          </a:xfrm>
          <a:prstGeom prst="rect">
            <a:avLst/>
          </a:prstGeom>
        </p:spPr>
      </p:pic>
      <p:sp>
        <p:nvSpPr>
          <p:cNvPr id="6" name="Text Box 2">
            <a:extLst>
              <a:ext uri="{FF2B5EF4-FFF2-40B4-BE49-F238E27FC236}">
                <a16:creationId xmlns:a16="http://schemas.microsoft.com/office/drawing/2014/main" id="{022327B9-C27F-4112-ACE5-F2669E8D68BA}"/>
              </a:ext>
            </a:extLst>
          </p:cNvPr>
          <p:cNvSpPr txBox="1">
            <a:spLocks noGrp="1" noChangeArrowheads="1"/>
          </p:cNvSpPr>
          <p:nvPr>
            <p:ph sz="half" idx="2"/>
          </p:nvPr>
        </p:nvSpPr>
        <p:spPr bwMode="auto">
          <a:xfrm>
            <a:off x="6540500" y="3087493"/>
            <a:ext cx="5346700" cy="840936"/>
          </a:xfrm>
          <a:prstGeom prst="rect">
            <a:avLst/>
          </a:prstGeom>
          <a:solidFill>
            <a:srgbClr val="FFFFFF"/>
          </a:solidFill>
          <a:ln w="19050">
            <a:solidFill>
              <a:srgbClr val="C00000"/>
            </a:solidFill>
            <a:miter lim="800000"/>
            <a:headEnd/>
            <a:tailEnd/>
          </a:ln>
        </p:spPr>
        <p:txBody>
          <a:bodyPr rot="0" vert="horz" wrap="square" lIns="91440" tIns="45720" rIns="91440" bIns="45720" anchor="t" anchorCtr="0">
            <a:spAutoFit/>
          </a:bodyPr>
          <a:lstStyle/>
          <a:p>
            <a:pPr marL="0" marR="0">
              <a:lnSpc>
                <a:spcPct val="107000"/>
              </a:lnSpc>
              <a:spcBef>
                <a:spcPts val="0"/>
              </a:spcBef>
              <a:spcAft>
                <a:spcPts val="800"/>
              </a:spcAft>
            </a:pPr>
            <a:r>
              <a:rPr lang="en-US"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Rename “Strategies’ to Strategic Map.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Please use the same font size and color for the entire body of the text.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Please use a less blurry image of the chart.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9046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5190F-D386-429B-A967-22C441264202}"/>
              </a:ext>
            </a:extLst>
          </p:cNvPr>
          <p:cNvSpPr>
            <a:spLocks noGrp="1"/>
          </p:cNvSpPr>
          <p:nvPr>
            <p:ph type="ctrTitle"/>
          </p:nvPr>
        </p:nvSpPr>
        <p:spPr/>
        <p:txBody>
          <a:bodyPr/>
          <a:lstStyle/>
          <a:p>
            <a:r>
              <a:rPr lang="en-US" sz="3200" dirty="0">
                <a:solidFill>
                  <a:schemeClr val="tx2">
                    <a:lumMod val="75000"/>
                  </a:schemeClr>
                </a:solidFill>
                <a:latin typeface="Calibri" panose="020F0502020204030204"/>
              </a:rPr>
              <a:t>CORHA Website Phase 2</a:t>
            </a:r>
            <a:endParaRPr lang="en-US" dirty="0">
              <a:solidFill>
                <a:schemeClr val="tx2">
                  <a:lumMod val="75000"/>
                </a:schemeClr>
              </a:solidFill>
            </a:endParaRPr>
          </a:p>
        </p:txBody>
      </p:sp>
      <p:sp>
        <p:nvSpPr>
          <p:cNvPr id="3" name="Subtitle 2">
            <a:extLst>
              <a:ext uri="{FF2B5EF4-FFF2-40B4-BE49-F238E27FC236}">
                <a16:creationId xmlns:a16="http://schemas.microsoft.com/office/drawing/2014/main" id="{C1EB52FB-9FC9-4207-8ABC-8B7F64B90982}"/>
              </a:ext>
            </a:extLst>
          </p:cNvPr>
          <p:cNvSpPr>
            <a:spLocks noGrp="1"/>
          </p:cNvSpPr>
          <p:nvPr>
            <p:ph type="subTitle" idx="1"/>
          </p:nvPr>
        </p:nvSpPr>
        <p:spPr/>
        <p:txBody>
          <a:bodyPr/>
          <a:lstStyle/>
          <a:p>
            <a:r>
              <a:rPr lang="en-US" i="1" dirty="0"/>
              <a:t>Adding pages and products to the website</a:t>
            </a:r>
          </a:p>
        </p:txBody>
      </p:sp>
    </p:spTree>
    <p:extLst>
      <p:ext uri="{BB962C8B-B14F-4D97-AF65-F5344CB8AC3E}">
        <p14:creationId xmlns:p14="http://schemas.microsoft.com/office/powerpoint/2010/main" val="1329604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0285" t="7638" r="686" b="1037"/>
          <a:stretch/>
        </p:blipFill>
        <p:spPr>
          <a:xfrm>
            <a:off x="632510" y="573405"/>
            <a:ext cx="8950401" cy="5742432"/>
          </a:xfrm>
          <a:prstGeom prst="rect">
            <a:avLst/>
          </a:prstGeom>
        </p:spPr>
      </p:pic>
      <p:cxnSp>
        <p:nvCxnSpPr>
          <p:cNvPr id="6" name="Straight Arrow Connector 5"/>
          <p:cNvCxnSpPr/>
          <p:nvPr/>
        </p:nvCxnSpPr>
        <p:spPr>
          <a:xfrm flipH="1">
            <a:off x="7132320" y="2685369"/>
            <a:ext cx="932688" cy="75925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 Box 9"/>
          <p:cNvSpPr txBox="1"/>
          <p:nvPr/>
        </p:nvSpPr>
        <p:spPr>
          <a:xfrm>
            <a:off x="7958996" y="3407124"/>
            <a:ext cx="1533525" cy="295275"/>
          </a:xfrm>
          <a:prstGeom prst="rect">
            <a:avLst/>
          </a:prstGeom>
          <a:solidFill>
            <a:schemeClr val="accent2"/>
          </a:solidFill>
          <a:ln>
            <a:no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200" b="1" dirty="0">
                <a:solidFill>
                  <a:srgbClr val="FFFFFF"/>
                </a:solidFill>
                <a:effectLst/>
                <a:ea typeface="Calibri" panose="020F0502020204030204" pitchFamily="34" charset="0"/>
                <a:cs typeface="Times New Roman" panose="02020603050405020304" pitchFamily="18" charset="0"/>
              </a:rPr>
              <a:t>Connect with CORHA</a:t>
            </a:r>
            <a:endParaRPr lang="en-US" sz="1100" dirty="0">
              <a:effectLst/>
              <a:ea typeface="Calibri" panose="020F0502020204030204" pitchFamily="34" charset="0"/>
              <a:cs typeface="Times New Roman" panose="02020603050405020304" pitchFamily="18" charset="0"/>
            </a:endParaRPr>
          </a:p>
        </p:txBody>
      </p:sp>
      <p:pic>
        <p:nvPicPr>
          <p:cNvPr id="12" name="Picture 11"/>
          <p:cNvPicPr/>
          <p:nvPr/>
        </p:nvPicPr>
        <p:blipFill rotWithShape="1">
          <a:blip r:embed="rId3">
            <a:extLst>
              <a:ext uri="{28A0092B-C50C-407E-A947-70E740481C1C}">
                <a14:useLocalDpi xmlns:a14="http://schemas.microsoft.com/office/drawing/2010/main" val="0"/>
              </a:ext>
            </a:extLst>
          </a:blip>
          <a:srcRect t="10983" b="17341"/>
          <a:stretch/>
        </p:blipFill>
        <p:spPr bwMode="auto">
          <a:xfrm>
            <a:off x="7999858" y="3745429"/>
            <a:ext cx="1492663" cy="957580"/>
          </a:xfrm>
          <a:prstGeom prst="rect">
            <a:avLst/>
          </a:prstGeom>
          <a:noFill/>
          <a:ln>
            <a:noFill/>
          </a:ln>
          <a:extLst>
            <a:ext uri="{53640926-AAD7-44D8-BBD7-CCE9431645EC}">
              <a14:shadowObscured xmlns:a14="http://schemas.microsoft.com/office/drawing/2010/main"/>
            </a:ext>
          </a:extLst>
        </p:spPr>
      </p:pic>
      <p:sp>
        <p:nvSpPr>
          <p:cNvPr id="13" name="Text Box 11"/>
          <p:cNvSpPr txBox="1"/>
          <p:nvPr/>
        </p:nvSpPr>
        <p:spPr>
          <a:xfrm>
            <a:off x="7946089" y="4804522"/>
            <a:ext cx="1600200" cy="638175"/>
          </a:xfrm>
          <a:prstGeom prst="rect">
            <a:avLst/>
          </a:prstGeom>
          <a:solidFill>
            <a:schemeClr val="accent2">
              <a:lumMod val="20000"/>
              <a:lumOff val="80000"/>
            </a:schemeClr>
          </a:solidFill>
          <a:ln>
            <a:no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Sign up to receive CORHA updates, tools and resources.</a:t>
            </a:r>
          </a:p>
          <a:p>
            <a:pPr marL="0" marR="0">
              <a:lnSpc>
                <a:spcPct val="107000"/>
              </a:lnSpc>
              <a:spcBef>
                <a:spcPts val="0"/>
              </a:spcBef>
              <a:spcAft>
                <a:spcPts val="800"/>
              </a:spcAft>
            </a:pPr>
            <a:r>
              <a:rPr lang="en-US" sz="1100" dirty="0">
                <a:effectLst/>
                <a:ea typeface="Calibri" panose="020F0502020204030204" pitchFamily="34" charset="0"/>
                <a:cs typeface="Times New Roman" panose="02020603050405020304" pitchFamily="18" charset="0"/>
              </a:rPr>
              <a:t> </a:t>
            </a:r>
          </a:p>
        </p:txBody>
      </p:sp>
      <p:sp>
        <p:nvSpPr>
          <p:cNvPr id="14" name="TextBox 13"/>
          <p:cNvSpPr txBox="1"/>
          <p:nvPr/>
        </p:nvSpPr>
        <p:spPr>
          <a:xfrm>
            <a:off x="8065008" y="2047194"/>
            <a:ext cx="1746505" cy="553998"/>
          </a:xfrm>
          <a:prstGeom prst="rect">
            <a:avLst/>
          </a:prstGeom>
          <a:noFill/>
          <a:ln w="38100">
            <a:solidFill>
              <a:srgbClr val="C00000"/>
            </a:solidFill>
          </a:ln>
        </p:spPr>
        <p:txBody>
          <a:bodyPr wrap="square" rtlCol="0">
            <a:spAutoFit/>
          </a:bodyPr>
          <a:lstStyle/>
          <a:p>
            <a:r>
              <a:rPr lang="en-US" sz="1000" dirty="0"/>
              <a:t>Position/reduce this box to make space for the “connect with CORHA” subscription box</a:t>
            </a:r>
          </a:p>
        </p:txBody>
      </p:sp>
      <p:sp>
        <p:nvSpPr>
          <p:cNvPr id="15" name="TextBox 14"/>
          <p:cNvSpPr txBox="1"/>
          <p:nvPr/>
        </p:nvSpPr>
        <p:spPr>
          <a:xfrm>
            <a:off x="9811513" y="4780059"/>
            <a:ext cx="1636776" cy="861774"/>
          </a:xfrm>
          <a:prstGeom prst="rect">
            <a:avLst/>
          </a:prstGeom>
          <a:solidFill>
            <a:schemeClr val="bg1"/>
          </a:solidFill>
          <a:ln w="38100">
            <a:solidFill>
              <a:srgbClr val="C00000"/>
            </a:solidFill>
          </a:ln>
        </p:spPr>
        <p:txBody>
          <a:bodyPr wrap="square" rtlCol="0">
            <a:spAutoFit/>
          </a:bodyPr>
          <a:lstStyle/>
          <a:p>
            <a:r>
              <a:rPr lang="en-US" sz="1000" dirty="0"/>
              <a:t>When people click on the graphic it should take them to another page where they can sign up to become part of our subscription list</a:t>
            </a:r>
          </a:p>
        </p:txBody>
      </p:sp>
      <p:cxnSp>
        <p:nvCxnSpPr>
          <p:cNvPr id="16" name="Straight Arrow Connector 15"/>
          <p:cNvCxnSpPr/>
          <p:nvPr/>
        </p:nvCxnSpPr>
        <p:spPr>
          <a:xfrm flipH="1" flipV="1">
            <a:off x="9350501" y="4563572"/>
            <a:ext cx="346711" cy="21648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421625" y="280206"/>
            <a:ext cx="2779776" cy="400110"/>
          </a:xfrm>
          <a:prstGeom prst="rect">
            <a:avLst/>
          </a:prstGeom>
          <a:noFill/>
          <a:ln w="38100">
            <a:solidFill>
              <a:srgbClr val="C00000"/>
            </a:solidFill>
          </a:ln>
        </p:spPr>
        <p:txBody>
          <a:bodyPr wrap="square" rtlCol="0">
            <a:spAutoFit/>
          </a:bodyPr>
          <a:lstStyle/>
          <a:p>
            <a:r>
              <a:rPr lang="en-US" sz="1000" dirty="0"/>
              <a:t>Add buttons for Resources, About Us, and Contact Us</a:t>
            </a:r>
          </a:p>
        </p:txBody>
      </p:sp>
      <p:cxnSp>
        <p:nvCxnSpPr>
          <p:cNvPr id="26" name="Straight Arrow Connector 25"/>
          <p:cNvCxnSpPr/>
          <p:nvPr/>
        </p:nvCxnSpPr>
        <p:spPr>
          <a:xfrm flipH="1">
            <a:off x="6480048" y="500262"/>
            <a:ext cx="1895856" cy="18584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9817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749808" y="859259"/>
            <a:ext cx="11530584"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000" b="1"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COUNCIL FOR OUTBREAK RESPONSE:</a:t>
            </a:r>
            <a:r>
              <a:rPr kumimoji="0" lang="en-US" sz="1000" b="0"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 </a:t>
            </a:r>
            <a:br>
              <a:rPr kumimoji="0" lang="en-US" sz="1000" b="0"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br>
            <a:r>
              <a:rPr kumimoji="0" lang="en-US" sz="1000" b="0" i="0" u="none" strike="noStrike" kern="1200" cap="none" spc="0" normalizeH="0" baseline="0" noProof="0" dirty="0">
                <a:ln>
                  <a:noFill/>
                </a:ln>
                <a:solidFill>
                  <a:srgbClr val="2E74B5"/>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kumimoji="0" lang="en-US" sz="1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Add this wording</a:t>
            </a:r>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Add buttons for Resources, About Us, and Contact Us</a:t>
            </a:r>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444752" y="1545336"/>
            <a:ext cx="9034272" cy="2743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44752" y="1911096"/>
            <a:ext cx="801928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Tools/Workgroup Products</a:t>
            </a:r>
          </a:p>
        </p:txBody>
      </p:sp>
      <p:sp>
        <p:nvSpPr>
          <p:cNvPr id="19" name="TextBox 18"/>
          <p:cNvSpPr txBox="1"/>
          <p:nvPr/>
        </p:nvSpPr>
        <p:spPr>
          <a:xfrm>
            <a:off x="6473952" y="1901018"/>
            <a:ext cx="3337560" cy="830997"/>
          </a:xfrm>
          <a:prstGeom prst="rect">
            <a:avLst/>
          </a:prstGeom>
          <a:noFill/>
          <a:ln w="28575">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This page will remain hidden from public view until there are work products to post</a:t>
            </a:r>
          </a:p>
        </p:txBody>
      </p:sp>
    </p:spTree>
    <p:extLst>
      <p:ext uri="{BB962C8B-B14F-4D97-AF65-F5344CB8AC3E}">
        <p14:creationId xmlns:p14="http://schemas.microsoft.com/office/powerpoint/2010/main" val="595693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164592" y="859259"/>
            <a:ext cx="12115800"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000" b="1"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COUNCIL FOR OUTBREAK RESPONSE:</a:t>
            </a:r>
            <a:r>
              <a:rPr kumimoji="0" lang="en-US" sz="1000" b="0"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 </a:t>
            </a:r>
            <a:br>
              <a:rPr kumimoji="0" lang="en-US" sz="1000" b="0"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br>
            <a:r>
              <a:rPr kumimoji="0" lang="en-US" sz="1000" b="0" i="0" u="none" strike="noStrike" kern="1200" cap="none" spc="0" normalizeH="0" baseline="0" noProof="0" dirty="0">
                <a:ln>
                  <a:noFill/>
                </a:ln>
                <a:solidFill>
                  <a:srgbClr val="2E74B5"/>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kumimoji="0" lang="en-US" sz="1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Add this wording</a:t>
            </a:r>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Add buttons for Resources, About Us, and Contact Us</a:t>
            </a:r>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914400" y="1545336"/>
            <a:ext cx="9564624" cy="36576"/>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22960" y="2028855"/>
            <a:ext cx="11155680" cy="18774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outerShdw blurRad="38100" dist="25400" dir="5400000" algn="ctr">
                    <a:srgbClr val="6E747A">
                      <a:alpha val="43000"/>
                    </a:srgbClr>
                  </a:outerShdw>
                </a:effectLst>
                <a:uLnTx/>
                <a:uFillTx/>
                <a:latin typeface="Calibri" panose="020F0502020204030204"/>
                <a:ea typeface="+mn-ea"/>
                <a:cs typeface="+mn-cs"/>
              </a:rPr>
              <a:t>Resources</a:t>
            </a:r>
            <a:br>
              <a:rPr kumimoji="0" lang="en-US" sz="2400" b="0" i="0" u="none" strike="noStrike" kern="1200" cap="none" spc="0" normalizeH="0" baseline="0" noProof="0" dirty="0">
                <a:ln>
                  <a:noFill/>
                </a:ln>
                <a:solidFill>
                  <a:prstClr val="black"/>
                </a:solidFill>
                <a:effectLst>
                  <a:outerShdw blurRad="38100" dist="25400" dir="5400000" algn="ctr">
                    <a:srgbClr val="6E747A">
                      <a:alpha val="43000"/>
                    </a:srgbClr>
                  </a:outerShdw>
                </a:effectLst>
                <a:uLnTx/>
                <a:uFillTx/>
                <a:latin typeface="Calibri" panose="020F0502020204030204"/>
                <a:ea typeface="+mn-ea"/>
                <a:cs typeface="+mn-cs"/>
              </a:rPr>
            </a:b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CDC/SHEA Outbreak Response Training Program (ORTP)</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(Link: </a:t>
            </a:r>
            <a: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hlinkClick r:id="rId3"/>
              </a:rPr>
              <a:t>http://ortp.shea-online.org/</a:t>
            </a:r>
            <a: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rPr>
              <a:t>)</a:t>
            </a:r>
            <a:b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Upcoming Webinar:</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Beating the Media Crush (Link: </a:t>
            </a:r>
            <a:r>
              <a:rPr kumimoji="0" lang="en-US" sz="1200" b="0" i="0" u="sng" strike="noStrike" kern="1200" cap="none" spc="0" normalizeH="0" baseline="0" noProof="0" dirty="0">
                <a:ln>
                  <a:noFill/>
                </a:ln>
                <a:solidFill>
                  <a:prstClr val="black"/>
                </a:solidFill>
                <a:effectLst/>
                <a:uLnTx/>
                <a:uFillTx/>
                <a:latin typeface="Calibri" panose="020F0502020204030204"/>
                <a:ea typeface="+mn-ea"/>
                <a:cs typeface="+mn-cs"/>
                <a:hlinkClick r:id="rId4"/>
              </a:rPr>
              <a:t>http://ortp.shea-online.org/webinars/webinar-beating-the-media-crush/</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Recorded Webinar: Conflict Management (Link: </a:t>
            </a:r>
            <a:r>
              <a:rPr kumimoji="0" lang="en-US" sz="1200" b="0" i="0" u="sng" strike="noStrike" kern="1200" cap="none" spc="0" normalizeH="0" baseline="0" noProof="0" dirty="0">
                <a:ln>
                  <a:noFill/>
                </a:ln>
                <a:solidFill>
                  <a:prstClr val="black"/>
                </a:solidFill>
                <a:effectLst/>
                <a:uLnTx/>
                <a:uFillTx/>
                <a:latin typeface="Calibri" panose="020F0502020204030204"/>
                <a:ea typeface="+mn-ea"/>
                <a:cs typeface="+mn-cs"/>
                <a:hlinkClick r:id="rId5"/>
              </a:rPr>
              <a:t>http://ortp.shea-online.org/webinars/webinar-conflict-management/</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Recorded Webinar: Communicating During a Crisis (Link: </a:t>
            </a:r>
            <a:r>
              <a:rPr kumimoji="0" lang="en-US" sz="1200" b="0" i="0" u="sng" strike="noStrike" kern="1200" cap="none" spc="0" normalizeH="0" baseline="0" noProof="0" dirty="0">
                <a:ln>
                  <a:noFill/>
                </a:ln>
                <a:solidFill>
                  <a:prstClr val="black"/>
                </a:solidFill>
                <a:effectLst/>
                <a:uLnTx/>
                <a:uFillTx/>
                <a:latin typeface="Calibri" panose="020F0502020204030204"/>
                <a:ea typeface="+mn-ea"/>
                <a:cs typeface="+mn-cs"/>
                <a:hlinkClick r:id="rId6"/>
              </a:rPr>
              <a:t>http://ortp.shea-online.org/webinars/webinar-communicating-during-a-crisis/</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779799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749808" y="859259"/>
            <a:ext cx="11530584"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000" b="1"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COUNCIL FOR OUTBREAK RESPONSE:</a:t>
            </a:r>
            <a:r>
              <a:rPr kumimoji="0" lang="en-US" sz="1000" b="0"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 </a:t>
            </a:r>
            <a:br>
              <a:rPr kumimoji="0" lang="en-US" sz="1000" b="0"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br>
            <a:r>
              <a:rPr kumimoji="0" lang="en-US" sz="1000" b="0" i="0" u="none" strike="noStrike" kern="1200" cap="none" spc="0" normalizeH="0" baseline="0" noProof="0" dirty="0">
                <a:ln>
                  <a:noFill/>
                </a:ln>
                <a:solidFill>
                  <a:srgbClr val="2E74B5"/>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kumimoji="0" lang="en-US" sz="1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Add this wording</a:t>
            </a:r>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Add buttons for Resources, About Us, and Contact Us</a:t>
            </a:r>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444752" y="1545336"/>
            <a:ext cx="9034272" cy="2743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44752" y="1911096"/>
            <a:ext cx="8019288" cy="52322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About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The Council for Outbreak Response: Healthcare Associated Infections and Antimicrobial Resistance (CORHA) is composed of several interacting components: The Governance committee, Additional Member Organizations, Federal Liaison Member Organizations, and Workgroups.  Together, these entities constitute the Full Cou8nicl which functions as the main body of CORHA.  The Governance committee functions as the leadership for CORHA, providing guidance and advocacy.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CORHA Governance Committee Member Representatives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050" b="1" i="0" u="none" strike="noStrike" kern="1200" cap="none" spc="0" normalizeH="0" baseline="0" noProof="0" dirty="0" err="1">
                <a:ln>
                  <a:noFill/>
                </a:ln>
                <a:solidFill>
                  <a:prstClr val="black"/>
                </a:solidFill>
                <a:effectLst/>
                <a:uLnTx/>
                <a:uFillTx/>
                <a:latin typeface="Calibri" panose="020F0502020204030204"/>
                <a:ea typeface="+mn-ea"/>
                <a:cs typeface="+mn-cs"/>
              </a:rPr>
              <a:t>Gerd</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50" b="1" i="0" u="none" strike="noStrike" kern="1200" cap="none" spc="0" normalizeH="0" baseline="0" noProof="0" dirty="0" err="1">
                <a:ln>
                  <a:noFill/>
                </a:ln>
                <a:solidFill>
                  <a:prstClr val="black"/>
                </a:solidFill>
                <a:effectLst/>
                <a:uLnTx/>
                <a:uFillTx/>
                <a:latin typeface="Calibri" panose="020F0502020204030204"/>
                <a:ea typeface="+mn-ea"/>
                <a:cs typeface="+mn-cs"/>
              </a:rPr>
              <a:t>Clabaugh</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 MPA	</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Director at the Iowa Department of Public 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Organizational Affiliation: </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ASTHO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Marion Kainer, MD, MPH, FRACP, FSHEA</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Director of HAIs and AMR program at the TN Department of 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Organizational Affiliation: </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CSTE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Dawn </a:t>
            </a:r>
            <a:r>
              <a:rPr kumimoji="0" lang="en-US" sz="1050" b="1" i="0" u="none" strike="noStrike" kern="1200" cap="none" spc="0" normalizeH="0" baseline="0" noProof="0" dirty="0" err="1">
                <a:ln>
                  <a:noFill/>
                </a:ln>
                <a:solidFill>
                  <a:prstClr val="black"/>
                </a:solidFill>
                <a:effectLst/>
                <a:uLnTx/>
                <a:uFillTx/>
                <a:latin typeface="Calibri" panose="020F0502020204030204"/>
                <a:ea typeface="+mn-ea"/>
                <a:cs typeface="+mn-cs"/>
              </a:rPr>
              <a:t>Terashita</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 MD, MPH</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Medical Epidemiologist at the LA County Department of Public 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Organizational Affiliation: </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NACCHO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Joseph Perz, </a:t>
            </a:r>
            <a:r>
              <a:rPr kumimoji="0" lang="en-US" sz="1050" b="1" i="0" u="none" strike="noStrike" kern="1200" cap="none" spc="0" normalizeH="0" baseline="0" noProof="0" dirty="0" err="1">
                <a:ln>
                  <a:noFill/>
                </a:ln>
                <a:solidFill>
                  <a:prstClr val="black"/>
                </a:solidFill>
                <a:effectLst/>
                <a:uLnTx/>
                <a:uFillTx/>
                <a:latin typeface="Calibri" panose="020F0502020204030204"/>
                <a:ea typeface="+mn-ea"/>
                <a:cs typeface="+mn-cs"/>
              </a:rPr>
              <a:t>DrPH</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 MA</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Quality Standards and Safety Team Lead at the CDC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Organizational Affiliation: </a:t>
            </a: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CDC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p:cNvSpPr txBox="1"/>
          <p:nvPr/>
        </p:nvSpPr>
        <p:spPr>
          <a:xfrm>
            <a:off x="9308592" y="3482930"/>
            <a:ext cx="2350007" cy="338554"/>
          </a:xfrm>
          <a:prstGeom prst="rect">
            <a:avLst/>
          </a:prstGeom>
          <a:noFill/>
          <a:ln w="28575">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add photos and web links </a:t>
            </a:r>
          </a:p>
        </p:txBody>
      </p:sp>
      <p:cxnSp>
        <p:nvCxnSpPr>
          <p:cNvPr id="13" name="Straight Arrow Connector 12"/>
          <p:cNvCxnSpPr/>
          <p:nvPr/>
        </p:nvCxnSpPr>
        <p:spPr>
          <a:xfrm flipH="1">
            <a:off x="7571232" y="356101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967913" y="4275557"/>
            <a:ext cx="3540579" cy="400110"/>
          </a:xfrm>
          <a:prstGeom prst="rect">
            <a:avLst/>
          </a:prstGeom>
          <a:noFill/>
          <a:ln>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rPr>
              <a:t>Link name to: http://www.astho.org/Directory/Member-Bios/Iowa/</a:t>
            </a:r>
          </a:p>
        </p:txBody>
      </p:sp>
      <p:sp>
        <p:nvSpPr>
          <p:cNvPr id="3" name="TextBox 2"/>
          <p:cNvSpPr txBox="1"/>
          <p:nvPr/>
        </p:nvSpPr>
        <p:spPr>
          <a:xfrm>
            <a:off x="5349240" y="4778300"/>
            <a:ext cx="4105656" cy="553998"/>
          </a:xfrm>
          <a:prstGeom prst="rect">
            <a:avLst/>
          </a:prstGeom>
          <a:noFill/>
          <a:ln>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0000"/>
                </a:solidFill>
                <a:effectLst/>
                <a:uLnTx/>
                <a:uFillTx/>
                <a:latin typeface="Calibri" panose="020F0502020204030204"/>
                <a:ea typeface="+mn-ea"/>
                <a:cs typeface="+mn-cs"/>
              </a:rPr>
              <a:t>Link Name to: https://www.healthlawyers.org/Events/Biographies/Pages/KainerMarion.aspx</a:t>
            </a:r>
          </a:p>
        </p:txBody>
      </p:sp>
      <p:sp>
        <p:nvSpPr>
          <p:cNvPr id="5" name="TextBox 4"/>
          <p:cNvSpPr txBox="1"/>
          <p:nvPr/>
        </p:nvSpPr>
        <p:spPr>
          <a:xfrm>
            <a:off x="5623560" y="5524122"/>
            <a:ext cx="4087368" cy="415498"/>
          </a:xfrm>
          <a:prstGeom prst="rect">
            <a:avLst/>
          </a:prstGeom>
          <a:noFill/>
          <a:ln w="3175">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0000"/>
                </a:solidFill>
                <a:effectLst/>
                <a:uLnTx/>
                <a:uFillTx/>
                <a:latin typeface="Calibri" panose="020F0502020204030204"/>
                <a:ea typeface="+mn-ea"/>
                <a:cs typeface="+mn-cs"/>
              </a:rPr>
              <a:t>Link name to: https://www.passporthealthusa.com/locations/ca/los-angeles/executive-team/</a:t>
            </a:r>
          </a:p>
        </p:txBody>
      </p:sp>
      <p:sp>
        <p:nvSpPr>
          <p:cNvPr id="7" name="TextBox 6"/>
          <p:cNvSpPr txBox="1"/>
          <p:nvPr/>
        </p:nvSpPr>
        <p:spPr>
          <a:xfrm>
            <a:off x="5833872" y="6199632"/>
            <a:ext cx="4197097" cy="415498"/>
          </a:xfrm>
          <a:prstGeom prst="rect">
            <a:avLst/>
          </a:prstGeom>
          <a:noFill/>
          <a:ln>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0000"/>
                </a:solidFill>
                <a:effectLst/>
                <a:uLnTx/>
                <a:uFillTx/>
                <a:latin typeface="Calibri" panose="020F0502020204030204"/>
                <a:ea typeface="+mn-ea"/>
                <a:cs typeface="+mn-cs"/>
              </a:rPr>
              <a:t>Link name to: https://www.cdc.gov/media/releases/2012/docs/dpk-unsafe-injections-Perz-bio.pdf</a:t>
            </a:r>
          </a:p>
        </p:txBody>
      </p:sp>
    </p:spTree>
    <p:extLst>
      <p:ext uri="{BB962C8B-B14F-4D97-AF65-F5344CB8AC3E}">
        <p14:creationId xmlns:p14="http://schemas.microsoft.com/office/powerpoint/2010/main" val="4199113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001" t="8695" r="8762" b="76370"/>
          <a:stretch/>
        </p:blipFill>
        <p:spPr>
          <a:xfrm>
            <a:off x="749808" y="859259"/>
            <a:ext cx="11530584" cy="969541"/>
          </a:xfrm>
          <a:prstGeom prst="rect">
            <a:avLst/>
          </a:prstGeom>
        </p:spPr>
      </p:pic>
      <p:sp>
        <p:nvSpPr>
          <p:cNvPr id="6" name="Text Box 5"/>
          <p:cNvSpPr txBox="1"/>
          <p:nvPr/>
        </p:nvSpPr>
        <p:spPr>
          <a:xfrm>
            <a:off x="3073908" y="859259"/>
            <a:ext cx="8001000" cy="8572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000" b="1"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COUNCIL FOR OUTBREAK RESPONSE:</a:t>
            </a:r>
            <a:r>
              <a:rPr kumimoji="0" lang="en-US" sz="1000" b="0"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 </a:t>
            </a:r>
            <a:br>
              <a:rPr kumimoji="0" lang="en-US" sz="1000" b="0" i="0" u="none" strike="noStrike" kern="1200" cap="none" spc="0" normalizeH="0" baseline="0" noProof="0" dirty="0">
                <a:ln>
                  <a:noFill/>
                </a:ln>
                <a:solidFill>
                  <a:srgbClr val="323E4F"/>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br>
            <a:r>
              <a:rPr kumimoji="0" lang="en-US" sz="1000" b="0" i="0" u="none" strike="noStrike" kern="1200" cap="none" spc="0" normalizeH="0" baseline="0" noProof="0" dirty="0">
                <a:ln>
                  <a:noFill/>
                </a:ln>
                <a:solidFill>
                  <a:srgbClr val="2E74B5"/>
                </a:solidFill>
                <a:effectLst>
                  <a:outerShdw blurRad="38100" dist="25400" dir="5400000" algn="ctr">
                    <a:srgbClr val="6E747A">
                      <a:alpha val="43000"/>
                    </a:srgbClr>
                  </a:outerShdw>
                </a:effectLst>
                <a:uLnTx/>
                <a:uFillTx/>
                <a:latin typeface="Arial" panose="020B0604020202020204" pitchFamily="34" charset="0"/>
                <a:ea typeface="Calibri" panose="020F0502020204030204" pitchFamily="34" charset="0"/>
                <a:cs typeface="Times New Roman" panose="02020603050405020304" pitchFamily="18" charset="0"/>
              </a:rPr>
              <a:t>HEALTHCARE-ASSOCIATED INFECTIONS AND ANTIBIOTIC-RESISTANT PATHOGENS</a:t>
            </a:r>
            <a:endParaRPr kumimoji="0" lang="en-US" sz="10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8" name="Straight Arrow Connector 7"/>
          <p:cNvCxnSpPr/>
          <p:nvPr/>
        </p:nvCxnSpPr>
        <p:spPr>
          <a:xfrm flipH="1">
            <a:off x="5678424" y="338328"/>
            <a:ext cx="1673352" cy="52093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507224" y="210312"/>
            <a:ext cx="1801368" cy="246221"/>
          </a:xfrm>
          <a:prstGeom prst="rect">
            <a:avLst/>
          </a:prstGeom>
          <a:noFill/>
          <a:ln w="28575">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Add this wording</a:t>
            </a:r>
          </a:p>
        </p:txBody>
      </p:sp>
      <p:sp>
        <p:nvSpPr>
          <p:cNvPr id="11" name="TextBox 10"/>
          <p:cNvSpPr txBox="1"/>
          <p:nvPr/>
        </p:nvSpPr>
        <p:spPr>
          <a:xfrm>
            <a:off x="8641081" y="546913"/>
            <a:ext cx="2779776" cy="400110"/>
          </a:xfrm>
          <a:prstGeom prst="rect">
            <a:avLst/>
          </a:prstGeom>
          <a:noFill/>
          <a:ln w="38100">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Add buttons for Resources, About Us, and Contact Us</a:t>
            </a:r>
          </a:p>
        </p:txBody>
      </p:sp>
      <p:cxnSp>
        <p:nvCxnSpPr>
          <p:cNvPr id="12" name="Straight Arrow Connector 11"/>
          <p:cNvCxnSpPr/>
          <p:nvPr/>
        </p:nvCxnSpPr>
        <p:spPr>
          <a:xfrm>
            <a:off x="8672704" y="875432"/>
            <a:ext cx="265938" cy="34165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444752" y="1545336"/>
            <a:ext cx="9034272" cy="27432"/>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44752" y="2028855"/>
            <a:ext cx="8019288"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Subscription page</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Connect with CORHA</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Sign up to receive CORHA updates, tools and resources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First Name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Last Name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Organization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Email 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5" name="Rectangle 4"/>
          <p:cNvSpPr/>
          <p:nvPr/>
        </p:nvSpPr>
        <p:spPr>
          <a:xfrm>
            <a:off x="3927348" y="3797882"/>
            <a:ext cx="2345436" cy="2163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3927348" y="4110228"/>
            <a:ext cx="2345436" cy="139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p:cNvSpPr/>
          <p:nvPr/>
        </p:nvSpPr>
        <p:spPr>
          <a:xfrm>
            <a:off x="3927348" y="4345686"/>
            <a:ext cx="2345436" cy="139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3927348" y="4581144"/>
            <a:ext cx="2345436" cy="139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321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F4727-45CD-4569-B2C6-6AE876AEF41D}"/>
              </a:ext>
            </a:extLst>
          </p:cNvPr>
          <p:cNvSpPr>
            <a:spLocks noGrp="1"/>
          </p:cNvSpPr>
          <p:nvPr>
            <p:ph type="ctrTitle"/>
          </p:nvPr>
        </p:nvSpPr>
        <p:spPr>
          <a:xfrm>
            <a:off x="939800" y="1573213"/>
            <a:ext cx="9144000" cy="2387600"/>
          </a:xfrm>
        </p:spPr>
        <p:txBody>
          <a:bodyPr>
            <a:normAutofit/>
          </a:bodyPr>
          <a:lstStyle/>
          <a:p>
            <a:r>
              <a:rPr lang="en-US" sz="3200" dirty="0">
                <a:solidFill>
                  <a:schemeClr val="tx2">
                    <a:lumMod val="75000"/>
                  </a:schemeClr>
                </a:solidFill>
                <a:latin typeface="+mn-lt"/>
              </a:rPr>
              <a:t>Communication Style Guide</a:t>
            </a:r>
            <a:br>
              <a:rPr lang="en-US" sz="3200" dirty="0">
                <a:solidFill>
                  <a:schemeClr val="tx2">
                    <a:lumMod val="75000"/>
                  </a:schemeClr>
                </a:solidFill>
                <a:latin typeface="+mn-lt"/>
              </a:rPr>
            </a:br>
            <a:endParaRPr lang="en-US" sz="3200" dirty="0">
              <a:solidFill>
                <a:schemeClr val="tx2">
                  <a:lumMod val="75000"/>
                </a:schemeClr>
              </a:solidFill>
              <a:latin typeface="+mn-lt"/>
            </a:endParaRPr>
          </a:p>
        </p:txBody>
      </p:sp>
      <p:sp>
        <p:nvSpPr>
          <p:cNvPr id="3" name="Subtitle 2">
            <a:extLst>
              <a:ext uri="{FF2B5EF4-FFF2-40B4-BE49-F238E27FC236}">
                <a16:creationId xmlns:a16="http://schemas.microsoft.com/office/drawing/2014/main" id="{22CAB28C-0E15-46EB-AFC6-357C7835570A}"/>
              </a:ext>
            </a:extLst>
          </p:cNvPr>
          <p:cNvSpPr>
            <a:spLocks noGrp="1"/>
          </p:cNvSpPr>
          <p:nvPr>
            <p:ph type="subTitle" idx="1"/>
          </p:nvPr>
        </p:nvSpPr>
        <p:spPr/>
        <p:txBody>
          <a:bodyPr/>
          <a:lstStyle/>
          <a:p>
            <a:r>
              <a:rPr lang="en-US" i="1" dirty="0">
                <a:solidFill>
                  <a:schemeClr val="tx2">
                    <a:lumMod val="75000"/>
                  </a:schemeClr>
                </a:solidFill>
              </a:rPr>
              <a:t>(Attached)</a:t>
            </a:r>
            <a:endParaRPr lang="en-US" dirty="0"/>
          </a:p>
        </p:txBody>
      </p:sp>
      <p:pic>
        <p:nvPicPr>
          <p:cNvPr id="6" name="Content Placeholder 5" descr="Blackboard">
            <a:extLst>
              <a:ext uri="{FF2B5EF4-FFF2-40B4-BE49-F238E27FC236}">
                <a16:creationId xmlns:a16="http://schemas.microsoft.com/office/drawing/2014/main" id="{1A72BF71-99B0-4C6E-A31E-1AD5945AE71A}"/>
              </a:ext>
            </a:extLst>
          </p:cNvPr>
          <p:cNvPicPr>
            <a:picLocks noGrp="1" noChangeAspect="1"/>
          </p:cNvPicPr>
          <p:nvPr>
            <p:ph idx="4294967295"/>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69250" y="2767013"/>
            <a:ext cx="914400" cy="914400"/>
          </a:xfrm>
        </p:spPr>
      </p:pic>
    </p:spTree>
    <p:extLst>
      <p:ext uri="{BB962C8B-B14F-4D97-AF65-F5344CB8AC3E}">
        <p14:creationId xmlns:p14="http://schemas.microsoft.com/office/powerpoint/2010/main" val="3918032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DBCD0-7C0A-489B-85BD-A94B93E24F0C}"/>
              </a:ext>
            </a:extLst>
          </p:cNvPr>
          <p:cNvSpPr>
            <a:spLocks noGrp="1"/>
          </p:cNvSpPr>
          <p:nvPr>
            <p:ph type="ctrTitle"/>
          </p:nvPr>
        </p:nvSpPr>
        <p:spPr>
          <a:xfrm>
            <a:off x="1447800" y="1985963"/>
            <a:ext cx="9144000" cy="2387600"/>
          </a:xfrm>
        </p:spPr>
        <p:txBody>
          <a:bodyPr/>
          <a:lstStyle/>
          <a:p>
            <a:r>
              <a:rPr lang="en-US" sz="3200" dirty="0">
                <a:solidFill>
                  <a:schemeClr val="tx2">
                    <a:lumMod val="75000"/>
                  </a:schemeClr>
                </a:solidFill>
                <a:latin typeface="Calibri" panose="020F0502020204030204"/>
              </a:rPr>
              <a:t>CORHA Talking Points</a:t>
            </a:r>
            <a:br>
              <a:rPr lang="en-US" sz="3200" dirty="0">
                <a:solidFill>
                  <a:schemeClr val="tx2">
                    <a:lumMod val="75000"/>
                  </a:schemeClr>
                </a:solidFill>
                <a:latin typeface="Calibri" panose="020F0502020204030204"/>
              </a:rPr>
            </a:br>
            <a:endParaRPr lang="en-US" dirty="0">
              <a:solidFill>
                <a:schemeClr val="tx2">
                  <a:lumMod val="75000"/>
                </a:schemeClr>
              </a:solidFill>
            </a:endParaRPr>
          </a:p>
        </p:txBody>
      </p:sp>
      <p:sp>
        <p:nvSpPr>
          <p:cNvPr id="3" name="Subtitle 2">
            <a:extLst>
              <a:ext uri="{FF2B5EF4-FFF2-40B4-BE49-F238E27FC236}">
                <a16:creationId xmlns:a16="http://schemas.microsoft.com/office/drawing/2014/main" id="{37C41911-4EE9-4A6E-B2DD-96437AC2FA76}"/>
              </a:ext>
            </a:extLst>
          </p:cNvPr>
          <p:cNvSpPr>
            <a:spLocks noGrp="1"/>
          </p:cNvSpPr>
          <p:nvPr>
            <p:ph type="subTitle" idx="1"/>
          </p:nvPr>
        </p:nvSpPr>
        <p:spPr/>
        <p:txBody>
          <a:bodyPr/>
          <a:lstStyle/>
          <a:p>
            <a:r>
              <a:rPr lang="en-US" i="1" dirty="0">
                <a:solidFill>
                  <a:schemeClr val="tx2">
                    <a:lumMod val="75000"/>
                  </a:schemeClr>
                </a:solidFill>
              </a:rPr>
              <a:t>(Pending)</a:t>
            </a:r>
            <a:endParaRPr lang="en-US" dirty="0"/>
          </a:p>
        </p:txBody>
      </p:sp>
      <p:pic>
        <p:nvPicPr>
          <p:cNvPr id="5" name="Content Placeholder 4" descr="Employee Badge">
            <a:extLst>
              <a:ext uri="{FF2B5EF4-FFF2-40B4-BE49-F238E27FC236}">
                <a16:creationId xmlns:a16="http://schemas.microsoft.com/office/drawing/2014/main" id="{8E899BA4-F336-49DE-A61D-F9754FB01654}"/>
              </a:ext>
            </a:extLst>
          </p:cNvPr>
          <p:cNvPicPr>
            <a:picLocks noGrp="1" noChangeAspect="1"/>
          </p:cNvPicPr>
          <p:nvPr>
            <p:ph idx="4294967295"/>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74000" y="2722563"/>
            <a:ext cx="914400" cy="914400"/>
          </a:xfrm>
        </p:spPr>
      </p:pic>
    </p:spTree>
    <p:extLst>
      <p:ext uri="{BB962C8B-B14F-4D97-AF65-F5344CB8AC3E}">
        <p14:creationId xmlns:p14="http://schemas.microsoft.com/office/powerpoint/2010/main" val="31191748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TotalTime>
  <Words>1212</Words>
  <Application>Microsoft Office PowerPoint</Application>
  <PresentationFormat>Widescreen</PresentationFormat>
  <Paragraphs>144</Paragraphs>
  <Slides>20</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Calibri</vt:lpstr>
      <vt:lpstr>Calibri Light</vt:lpstr>
      <vt:lpstr>Times New Roman</vt:lpstr>
      <vt:lpstr>Office Theme</vt:lpstr>
      <vt:lpstr>1_Office Theme</vt:lpstr>
      <vt:lpstr>CORHA Communication &amp; Marketing Plan Summer-Fall 2017</vt:lpstr>
      <vt:lpstr>Contents</vt:lpstr>
      <vt:lpstr>Purpose and Objectives</vt:lpstr>
      <vt:lpstr>CORHA Comm. Workgroup Staff Support Needs  </vt:lpstr>
      <vt:lpstr>Timeline &amp; Deliverables </vt:lpstr>
      <vt:lpstr>CORHA Product Clearance and Approval Process </vt:lpstr>
      <vt:lpstr>CORHA Website Phase 1</vt:lpstr>
      <vt:lpstr>PowerPoint Presentation</vt:lpstr>
      <vt:lpstr>PowerPoint Presentation</vt:lpstr>
      <vt:lpstr>PowerPoint Presentation</vt:lpstr>
      <vt:lpstr>PowerPoint Presentation</vt:lpstr>
      <vt:lpstr>PowerPoint Presentation</vt:lpstr>
      <vt:lpstr>CORHA Website Phase 2</vt:lpstr>
      <vt:lpstr>PowerPoint Presentation</vt:lpstr>
      <vt:lpstr>PowerPoint Presentation</vt:lpstr>
      <vt:lpstr>PowerPoint Presentation</vt:lpstr>
      <vt:lpstr>PowerPoint Presentation</vt:lpstr>
      <vt:lpstr>PowerPoint Presentation</vt:lpstr>
      <vt:lpstr>Communication Style Guide </vt:lpstr>
      <vt:lpstr>CORHA Talking Points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Title of Presentation Date</dc:title>
  <dc:creator>Martha Ngoh</dc:creator>
  <cp:lastModifiedBy>Martha Ngoh</cp:lastModifiedBy>
  <cp:revision>35</cp:revision>
  <dcterms:created xsi:type="dcterms:W3CDTF">2017-06-29T15:22:42Z</dcterms:created>
  <dcterms:modified xsi:type="dcterms:W3CDTF">2017-08-01T16:26:53Z</dcterms:modified>
</cp:coreProperties>
</file>