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0" r:id="rId4"/>
    <p:sldId id="262" r:id="rId5"/>
    <p:sldId id="258" r:id="rId6"/>
    <p:sldId id="266" r:id="rId7"/>
    <p:sldId id="264" r:id="rId8"/>
    <p:sldId id="26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tha Ngoh" initials="MN" lastIdx="1" clrIdx="0">
    <p:extLst>
      <p:ext uri="{19B8F6BF-5375-455C-9EA6-DF929625EA0E}">
        <p15:presenceInfo xmlns:p15="http://schemas.microsoft.com/office/powerpoint/2012/main" userId="S-1-5-21-2146834082-895819678-538272213-6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45" y="55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6DD2ED-3518-46EA-83B0-8AA345C81BAE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4723E2A-E0BC-498C-ADF6-E87226290CBD}">
      <dgm:prSet phldrT="[Text]"/>
      <dgm:spPr/>
      <dgm:t>
        <a:bodyPr/>
        <a:lstStyle/>
        <a:p>
          <a:r>
            <a:rPr lang="en-US" dirty="0"/>
            <a:t>	</a:t>
          </a:r>
        </a:p>
      </dgm:t>
    </dgm:pt>
    <dgm:pt modelId="{37204FAE-1379-4EC8-85D3-1391D28886BC}" type="parTrans" cxnId="{F1C064C7-78D7-42B5-AF9D-0B7E179B7021}">
      <dgm:prSet/>
      <dgm:spPr/>
      <dgm:t>
        <a:bodyPr/>
        <a:lstStyle/>
        <a:p>
          <a:endParaRPr lang="en-US"/>
        </a:p>
      </dgm:t>
    </dgm:pt>
    <dgm:pt modelId="{5677F705-6E02-4D99-AFE3-A22C6098DF7F}" type="sibTrans" cxnId="{F1C064C7-78D7-42B5-AF9D-0B7E179B7021}">
      <dgm:prSet/>
      <dgm:spPr/>
      <dgm:t>
        <a:bodyPr/>
        <a:lstStyle/>
        <a:p>
          <a:endParaRPr lang="en-US"/>
        </a:p>
      </dgm:t>
    </dgm:pt>
    <dgm:pt modelId="{013DDD3E-0DC0-4035-B507-F6AB714850E3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3500" dirty="0"/>
            <a:t>-</a:t>
          </a:r>
          <a:r>
            <a:rPr lang="en-US" sz="2600" dirty="0"/>
            <a:t>Developed Strategic map </a:t>
          </a:r>
        </a:p>
        <a:p>
          <a:pPr>
            <a:buFont typeface="Arial" panose="020B0604020202020204" pitchFamily="34" charset="0"/>
            <a:buChar char="•"/>
          </a:pPr>
          <a:r>
            <a:rPr lang="en-US" sz="2600" dirty="0"/>
            <a:t>-Set CORHA priorities</a:t>
          </a:r>
        </a:p>
        <a:p>
          <a:pPr>
            <a:buFont typeface="Arial" panose="020B0604020202020204" pitchFamily="34" charset="0"/>
            <a:buChar char="•"/>
          </a:pPr>
          <a:r>
            <a:rPr lang="en-US" sz="2600" dirty="0"/>
            <a:t>-Established Membership</a:t>
          </a:r>
        </a:p>
        <a:p>
          <a:pPr>
            <a:buFont typeface="Arial" panose="020B0604020202020204" pitchFamily="34" charset="0"/>
            <a:buChar char="•"/>
          </a:pPr>
          <a:r>
            <a:rPr lang="en-US" sz="2600" dirty="0"/>
            <a:t>-Identified priority pathogens </a:t>
          </a:r>
        </a:p>
        <a:p>
          <a:pPr>
            <a:buNone/>
          </a:pPr>
          <a:endParaRPr lang="en-US" sz="3500" dirty="0"/>
        </a:p>
      </dgm:t>
    </dgm:pt>
    <dgm:pt modelId="{2B5F064B-8505-4214-917E-808B664E1F66}" type="parTrans" cxnId="{B79AB440-265E-4855-B565-4FC34FD5E313}">
      <dgm:prSet/>
      <dgm:spPr/>
      <dgm:t>
        <a:bodyPr/>
        <a:lstStyle/>
        <a:p>
          <a:endParaRPr lang="en-US"/>
        </a:p>
      </dgm:t>
    </dgm:pt>
    <dgm:pt modelId="{51DF6769-E5FA-4771-8FBB-8F55BF994876}" type="sibTrans" cxnId="{B79AB440-265E-4855-B565-4FC34FD5E313}">
      <dgm:prSet/>
      <dgm:spPr/>
      <dgm:t>
        <a:bodyPr/>
        <a:lstStyle/>
        <a:p>
          <a:endParaRPr lang="en-US"/>
        </a:p>
      </dgm:t>
    </dgm:pt>
    <dgm:pt modelId="{4AA71C82-D8A1-4136-9DB1-E34EE1C9484E}">
      <dgm:prSet phldrT="[Text]"/>
      <dgm:spPr/>
      <dgm:t>
        <a:bodyPr/>
        <a:lstStyle/>
        <a:p>
          <a:endParaRPr lang="en-US" dirty="0"/>
        </a:p>
      </dgm:t>
    </dgm:pt>
    <dgm:pt modelId="{9DCFE667-B5FC-4CB7-8CC6-0181D97D4F2F}" type="parTrans" cxnId="{34965C59-C1B8-4125-AC5E-89DCE08B51B0}">
      <dgm:prSet/>
      <dgm:spPr/>
      <dgm:t>
        <a:bodyPr/>
        <a:lstStyle/>
        <a:p>
          <a:endParaRPr lang="en-US"/>
        </a:p>
      </dgm:t>
    </dgm:pt>
    <dgm:pt modelId="{752AD77B-E147-435E-BCDC-DF0CD3DE57BB}" type="sibTrans" cxnId="{34965C59-C1B8-4125-AC5E-89DCE08B51B0}">
      <dgm:prSet/>
      <dgm:spPr/>
      <dgm:t>
        <a:bodyPr/>
        <a:lstStyle/>
        <a:p>
          <a:endParaRPr lang="en-US"/>
        </a:p>
      </dgm:t>
    </dgm:pt>
    <dgm:pt modelId="{F4F2EBF2-BF2F-41B5-8AAC-D0C65619CFAD}">
      <dgm:prSet phldrT="[Text]" custT="1"/>
      <dgm:spPr/>
      <dgm:t>
        <a:bodyPr/>
        <a:lstStyle/>
        <a:p>
          <a:r>
            <a:rPr lang="en-US" sz="2600" dirty="0"/>
            <a:t>-Developed workgroup charges; launched CORHA product development </a:t>
          </a:r>
        </a:p>
        <a:p>
          <a:r>
            <a:rPr lang="en-US" sz="2600" dirty="0"/>
            <a:t>-Expanded CORHA membership</a:t>
          </a:r>
        </a:p>
        <a:p>
          <a:r>
            <a:rPr lang="en-US" sz="2600" dirty="0"/>
            <a:t> </a:t>
          </a:r>
        </a:p>
      </dgm:t>
    </dgm:pt>
    <dgm:pt modelId="{581AF485-642B-4C8D-8AFA-9D1CBB3FAB9C}" type="parTrans" cxnId="{E76EB404-2207-42A4-8BCA-8E33D66A7768}">
      <dgm:prSet/>
      <dgm:spPr/>
      <dgm:t>
        <a:bodyPr/>
        <a:lstStyle/>
        <a:p>
          <a:endParaRPr lang="en-US"/>
        </a:p>
      </dgm:t>
    </dgm:pt>
    <dgm:pt modelId="{B22885BA-AB74-4280-B3EE-E41027A6C4EE}" type="sibTrans" cxnId="{E76EB404-2207-42A4-8BCA-8E33D66A7768}">
      <dgm:prSet/>
      <dgm:spPr/>
      <dgm:t>
        <a:bodyPr/>
        <a:lstStyle/>
        <a:p>
          <a:endParaRPr lang="en-US"/>
        </a:p>
      </dgm:t>
    </dgm:pt>
    <dgm:pt modelId="{3702ED0F-A8BF-4EF2-8A5E-AEA476A8C23F}">
      <dgm:prSet phldrT="[Text]"/>
      <dgm:spPr/>
      <dgm:t>
        <a:bodyPr/>
        <a:lstStyle/>
        <a:p>
          <a:endParaRPr lang="en-US" dirty="0"/>
        </a:p>
      </dgm:t>
    </dgm:pt>
    <dgm:pt modelId="{C9925E7E-09AB-406F-94D5-478D85156DE4}" type="parTrans" cxnId="{26CE2728-1DB5-4B21-8F3E-3E3D65C6B368}">
      <dgm:prSet/>
      <dgm:spPr/>
      <dgm:t>
        <a:bodyPr/>
        <a:lstStyle/>
        <a:p>
          <a:endParaRPr lang="en-US"/>
        </a:p>
      </dgm:t>
    </dgm:pt>
    <dgm:pt modelId="{A61AE6F6-C123-47B9-B005-0D321C0D89E7}" type="sibTrans" cxnId="{26CE2728-1DB5-4B21-8F3E-3E3D65C6B368}">
      <dgm:prSet/>
      <dgm:spPr/>
      <dgm:t>
        <a:bodyPr/>
        <a:lstStyle/>
        <a:p>
          <a:endParaRPr lang="en-US"/>
        </a:p>
      </dgm:t>
    </dgm:pt>
    <dgm:pt modelId="{76995DE1-31C4-441D-B1FB-A25D2BCEC83F}">
      <dgm:prSet phldrT="[Text]" custT="1"/>
      <dgm:spPr/>
      <dgm:t>
        <a:bodyPr/>
        <a:lstStyle/>
        <a:p>
          <a:r>
            <a:rPr lang="en-US" sz="2800" dirty="0"/>
            <a:t>-Refined </a:t>
          </a:r>
          <a:r>
            <a:rPr lang="en-US" sz="2600" dirty="0"/>
            <a:t>CORHA website content</a:t>
          </a:r>
        </a:p>
        <a:p>
          <a:r>
            <a:rPr lang="en-US" sz="2600" dirty="0"/>
            <a:t>-Presented 1</a:t>
          </a:r>
          <a:r>
            <a:rPr lang="en-US" sz="2600" baseline="30000" dirty="0"/>
            <a:t>st</a:t>
          </a:r>
          <a:r>
            <a:rPr lang="en-US" sz="2600" dirty="0"/>
            <a:t> workgroup products for vote</a:t>
          </a:r>
        </a:p>
        <a:p>
          <a:r>
            <a:rPr lang="en-US" sz="2600" dirty="0"/>
            <a:t>-Released first draft of high-level outbreak guidance</a:t>
          </a:r>
        </a:p>
      </dgm:t>
    </dgm:pt>
    <dgm:pt modelId="{EC8A81C9-84F5-456C-9319-67E6573458F7}" type="parTrans" cxnId="{D07BD31D-FE1D-464F-8152-A69EEA8B52C8}">
      <dgm:prSet/>
      <dgm:spPr/>
      <dgm:t>
        <a:bodyPr/>
        <a:lstStyle/>
        <a:p>
          <a:endParaRPr lang="en-US"/>
        </a:p>
      </dgm:t>
    </dgm:pt>
    <dgm:pt modelId="{C24C9BAC-41E8-4216-81F9-C759D8497D41}" type="sibTrans" cxnId="{D07BD31D-FE1D-464F-8152-A69EEA8B52C8}">
      <dgm:prSet/>
      <dgm:spPr/>
      <dgm:t>
        <a:bodyPr/>
        <a:lstStyle/>
        <a:p>
          <a:endParaRPr lang="en-US"/>
        </a:p>
      </dgm:t>
    </dgm:pt>
    <dgm:pt modelId="{59E51050-1129-4B5D-B574-6192E7CF9842}" type="pres">
      <dgm:prSet presAssocID="{F56DD2ED-3518-46EA-83B0-8AA345C81BAE}" presName="Name0" presStyleCnt="0">
        <dgm:presLayoutVars>
          <dgm:dir/>
          <dgm:animLvl val="lvl"/>
          <dgm:resizeHandles val="exact"/>
        </dgm:presLayoutVars>
      </dgm:prSet>
      <dgm:spPr/>
    </dgm:pt>
    <dgm:pt modelId="{28D9C28B-E804-4E50-816E-208AAFC81556}" type="pres">
      <dgm:prSet presAssocID="{D4723E2A-E0BC-498C-ADF6-E87226290CBD}" presName="compositeNode" presStyleCnt="0">
        <dgm:presLayoutVars>
          <dgm:bulletEnabled val="1"/>
        </dgm:presLayoutVars>
      </dgm:prSet>
      <dgm:spPr/>
    </dgm:pt>
    <dgm:pt modelId="{40ED9A81-9868-425E-8435-AB578BE65E67}" type="pres">
      <dgm:prSet presAssocID="{D4723E2A-E0BC-498C-ADF6-E87226290CBD}" presName="bgRect" presStyleLbl="node1" presStyleIdx="0" presStyleCnt="3"/>
      <dgm:spPr/>
    </dgm:pt>
    <dgm:pt modelId="{CFDE7A41-967C-423F-B616-A7121DF592AF}" type="pres">
      <dgm:prSet presAssocID="{D4723E2A-E0BC-498C-ADF6-E87226290CBD}" presName="parentNode" presStyleLbl="node1" presStyleIdx="0" presStyleCnt="3">
        <dgm:presLayoutVars>
          <dgm:chMax val="0"/>
          <dgm:bulletEnabled val="1"/>
        </dgm:presLayoutVars>
      </dgm:prSet>
      <dgm:spPr/>
    </dgm:pt>
    <dgm:pt modelId="{731F6886-05A3-4E7C-ABE7-661C601DE08E}" type="pres">
      <dgm:prSet presAssocID="{D4723E2A-E0BC-498C-ADF6-E87226290CBD}" presName="childNode" presStyleLbl="node1" presStyleIdx="0" presStyleCnt="3">
        <dgm:presLayoutVars>
          <dgm:bulletEnabled val="1"/>
        </dgm:presLayoutVars>
      </dgm:prSet>
      <dgm:spPr/>
    </dgm:pt>
    <dgm:pt modelId="{DF1459C9-B6C9-4B13-B494-34ACBEE6554C}" type="pres">
      <dgm:prSet presAssocID="{5677F705-6E02-4D99-AFE3-A22C6098DF7F}" presName="hSp" presStyleCnt="0"/>
      <dgm:spPr/>
    </dgm:pt>
    <dgm:pt modelId="{12721505-4E7D-4ECA-B09D-4338217CC862}" type="pres">
      <dgm:prSet presAssocID="{5677F705-6E02-4D99-AFE3-A22C6098DF7F}" presName="vProcSp" presStyleCnt="0"/>
      <dgm:spPr/>
    </dgm:pt>
    <dgm:pt modelId="{17737B0D-509E-4C9D-9FC9-250348D7950D}" type="pres">
      <dgm:prSet presAssocID="{5677F705-6E02-4D99-AFE3-A22C6098DF7F}" presName="vSp1" presStyleCnt="0"/>
      <dgm:spPr/>
    </dgm:pt>
    <dgm:pt modelId="{25447585-8402-4339-9A29-93C05FE08CAA}" type="pres">
      <dgm:prSet presAssocID="{5677F705-6E02-4D99-AFE3-A22C6098DF7F}" presName="simulatedConn" presStyleLbl="solidFgAcc1" presStyleIdx="0" presStyleCnt="2"/>
      <dgm:spPr/>
    </dgm:pt>
    <dgm:pt modelId="{680C5010-BA75-4D56-91A5-0E0950010D2A}" type="pres">
      <dgm:prSet presAssocID="{5677F705-6E02-4D99-AFE3-A22C6098DF7F}" presName="vSp2" presStyleCnt="0"/>
      <dgm:spPr/>
    </dgm:pt>
    <dgm:pt modelId="{36334337-1A9B-4B3A-8D45-307A73A44162}" type="pres">
      <dgm:prSet presAssocID="{5677F705-6E02-4D99-AFE3-A22C6098DF7F}" presName="sibTrans" presStyleCnt="0"/>
      <dgm:spPr/>
    </dgm:pt>
    <dgm:pt modelId="{15E4E1D4-34A5-440F-BEC4-E1AAC91AF3EC}" type="pres">
      <dgm:prSet presAssocID="{4AA71C82-D8A1-4136-9DB1-E34EE1C9484E}" presName="compositeNode" presStyleCnt="0">
        <dgm:presLayoutVars>
          <dgm:bulletEnabled val="1"/>
        </dgm:presLayoutVars>
      </dgm:prSet>
      <dgm:spPr/>
    </dgm:pt>
    <dgm:pt modelId="{0A08DCB2-F806-484C-B317-9F86260207C0}" type="pres">
      <dgm:prSet presAssocID="{4AA71C82-D8A1-4136-9DB1-E34EE1C9484E}" presName="bgRect" presStyleLbl="node1" presStyleIdx="1" presStyleCnt="3"/>
      <dgm:spPr/>
    </dgm:pt>
    <dgm:pt modelId="{A9882B3D-4DDA-42E7-AFE4-2EE381562B01}" type="pres">
      <dgm:prSet presAssocID="{4AA71C82-D8A1-4136-9DB1-E34EE1C9484E}" presName="parentNode" presStyleLbl="node1" presStyleIdx="1" presStyleCnt="3">
        <dgm:presLayoutVars>
          <dgm:chMax val="0"/>
          <dgm:bulletEnabled val="1"/>
        </dgm:presLayoutVars>
      </dgm:prSet>
      <dgm:spPr/>
    </dgm:pt>
    <dgm:pt modelId="{13A3C7AF-EAAA-4178-80C8-C9344D579522}" type="pres">
      <dgm:prSet presAssocID="{4AA71C82-D8A1-4136-9DB1-E34EE1C9484E}" presName="childNode" presStyleLbl="node1" presStyleIdx="1" presStyleCnt="3">
        <dgm:presLayoutVars>
          <dgm:bulletEnabled val="1"/>
        </dgm:presLayoutVars>
      </dgm:prSet>
      <dgm:spPr/>
    </dgm:pt>
    <dgm:pt modelId="{975F736C-62C8-42E4-A87A-820067EF4662}" type="pres">
      <dgm:prSet presAssocID="{752AD77B-E147-435E-BCDC-DF0CD3DE57BB}" presName="hSp" presStyleCnt="0"/>
      <dgm:spPr/>
    </dgm:pt>
    <dgm:pt modelId="{A3D6401A-CB89-4334-B61E-EE04E9B34097}" type="pres">
      <dgm:prSet presAssocID="{752AD77B-E147-435E-BCDC-DF0CD3DE57BB}" presName="vProcSp" presStyleCnt="0"/>
      <dgm:spPr/>
    </dgm:pt>
    <dgm:pt modelId="{243C4FCA-67ED-4B7F-ACD3-2C45315D499B}" type="pres">
      <dgm:prSet presAssocID="{752AD77B-E147-435E-BCDC-DF0CD3DE57BB}" presName="vSp1" presStyleCnt="0"/>
      <dgm:spPr/>
    </dgm:pt>
    <dgm:pt modelId="{2F88D5A7-4A3C-425C-AC39-D8D15B13C3E8}" type="pres">
      <dgm:prSet presAssocID="{752AD77B-E147-435E-BCDC-DF0CD3DE57BB}" presName="simulatedConn" presStyleLbl="solidFgAcc1" presStyleIdx="1" presStyleCnt="2"/>
      <dgm:spPr/>
    </dgm:pt>
    <dgm:pt modelId="{12F10F69-AD4D-45BB-9801-40AFAFFABC92}" type="pres">
      <dgm:prSet presAssocID="{752AD77B-E147-435E-BCDC-DF0CD3DE57BB}" presName="vSp2" presStyleCnt="0"/>
      <dgm:spPr/>
    </dgm:pt>
    <dgm:pt modelId="{A1AC2C56-EFE9-4F2F-8D99-3C3F7D55313A}" type="pres">
      <dgm:prSet presAssocID="{752AD77B-E147-435E-BCDC-DF0CD3DE57BB}" presName="sibTrans" presStyleCnt="0"/>
      <dgm:spPr/>
    </dgm:pt>
    <dgm:pt modelId="{6237E429-1750-4568-9E7B-F7DF10C98296}" type="pres">
      <dgm:prSet presAssocID="{3702ED0F-A8BF-4EF2-8A5E-AEA476A8C23F}" presName="compositeNode" presStyleCnt="0">
        <dgm:presLayoutVars>
          <dgm:bulletEnabled val="1"/>
        </dgm:presLayoutVars>
      </dgm:prSet>
      <dgm:spPr/>
    </dgm:pt>
    <dgm:pt modelId="{9AED2113-137E-48B3-97C8-C41E710F50BB}" type="pres">
      <dgm:prSet presAssocID="{3702ED0F-A8BF-4EF2-8A5E-AEA476A8C23F}" presName="bgRect" presStyleLbl="node1" presStyleIdx="2" presStyleCnt="3"/>
      <dgm:spPr/>
    </dgm:pt>
    <dgm:pt modelId="{BFBB1519-95C0-4026-B07C-D1E0CE5AA3DF}" type="pres">
      <dgm:prSet presAssocID="{3702ED0F-A8BF-4EF2-8A5E-AEA476A8C23F}" presName="parentNode" presStyleLbl="node1" presStyleIdx="2" presStyleCnt="3">
        <dgm:presLayoutVars>
          <dgm:chMax val="0"/>
          <dgm:bulletEnabled val="1"/>
        </dgm:presLayoutVars>
      </dgm:prSet>
      <dgm:spPr/>
    </dgm:pt>
    <dgm:pt modelId="{5319B017-21FD-423D-B12B-1C1A41195425}" type="pres">
      <dgm:prSet presAssocID="{3702ED0F-A8BF-4EF2-8A5E-AEA476A8C23F}" presName="childNode" presStyleLbl="node1" presStyleIdx="2" presStyleCnt="3">
        <dgm:presLayoutVars>
          <dgm:bulletEnabled val="1"/>
        </dgm:presLayoutVars>
      </dgm:prSet>
      <dgm:spPr/>
    </dgm:pt>
  </dgm:ptLst>
  <dgm:cxnLst>
    <dgm:cxn modelId="{E76EB404-2207-42A4-8BCA-8E33D66A7768}" srcId="{4AA71C82-D8A1-4136-9DB1-E34EE1C9484E}" destId="{F4F2EBF2-BF2F-41B5-8AAC-D0C65619CFAD}" srcOrd="0" destOrd="0" parTransId="{581AF485-642B-4C8D-8AFA-9D1CBB3FAB9C}" sibTransId="{B22885BA-AB74-4280-B3EE-E41027A6C4EE}"/>
    <dgm:cxn modelId="{A4247F06-672E-4BAC-AD7C-D8EAD5DF4EF1}" type="presOf" srcId="{3702ED0F-A8BF-4EF2-8A5E-AEA476A8C23F}" destId="{BFBB1519-95C0-4026-B07C-D1E0CE5AA3DF}" srcOrd="1" destOrd="0" presId="urn:microsoft.com/office/officeart/2005/8/layout/hProcess7"/>
    <dgm:cxn modelId="{D07BD31D-FE1D-464F-8152-A69EEA8B52C8}" srcId="{3702ED0F-A8BF-4EF2-8A5E-AEA476A8C23F}" destId="{76995DE1-31C4-441D-B1FB-A25D2BCEC83F}" srcOrd="0" destOrd="0" parTransId="{EC8A81C9-84F5-456C-9319-67E6573458F7}" sibTransId="{C24C9BAC-41E8-4216-81F9-C759D8497D41}"/>
    <dgm:cxn modelId="{26CE2728-1DB5-4B21-8F3E-3E3D65C6B368}" srcId="{F56DD2ED-3518-46EA-83B0-8AA345C81BAE}" destId="{3702ED0F-A8BF-4EF2-8A5E-AEA476A8C23F}" srcOrd="2" destOrd="0" parTransId="{C9925E7E-09AB-406F-94D5-478D85156DE4}" sibTransId="{A61AE6F6-C123-47B9-B005-0D321C0D89E7}"/>
    <dgm:cxn modelId="{E864D832-4F9D-41C5-B727-EBDC53A115FE}" type="presOf" srcId="{4AA71C82-D8A1-4136-9DB1-E34EE1C9484E}" destId="{A9882B3D-4DDA-42E7-AFE4-2EE381562B01}" srcOrd="1" destOrd="0" presId="urn:microsoft.com/office/officeart/2005/8/layout/hProcess7"/>
    <dgm:cxn modelId="{AB998240-2574-4146-A400-D9A00A159DD1}" type="presOf" srcId="{F56DD2ED-3518-46EA-83B0-8AA345C81BAE}" destId="{59E51050-1129-4B5D-B574-6192E7CF9842}" srcOrd="0" destOrd="0" presId="urn:microsoft.com/office/officeart/2005/8/layout/hProcess7"/>
    <dgm:cxn modelId="{B79AB440-265E-4855-B565-4FC34FD5E313}" srcId="{D4723E2A-E0BC-498C-ADF6-E87226290CBD}" destId="{013DDD3E-0DC0-4035-B507-F6AB714850E3}" srcOrd="0" destOrd="0" parTransId="{2B5F064B-8505-4214-917E-808B664E1F66}" sibTransId="{51DF6769-E5FA-4771-8FBB-8F55BF994876}"/>
    <dgm:cxn modelId="{AE034F63-0F84-4A4D-88C5-F838A6E95121}" type="presOf" srcId="{D4723E2A-E0BC-498C-ADF6-E87226290CBD}" destId="{CFDE7A41-967C-423F-B616-A7121DF592AF}" srcOrd="1" destOrd="0" presId="urn:microsoft.com/office/officeart/2005/8/layout/hProcess7"/>
    <dgm:cxn modelId="{61929652-0A23-4F16-B5E4-0272801CA749}" type="presOf" srcId="{4AA71C82-D8A1-4136-9DB1-E34EE1C9484E}" destId="{0A08DCB2-F806-484C-B317-9F86260207C0}" srcOrd="0" destOrd="0" presId="urn:microsoft.com/office/officeart/2005/8/layout/hProcess7"/>
    <dgm:cxn modelId="{34965C59-C1B8-4125-AC5E-89DCE08B51B0}" srcId="{F56DD2ED-3518-46EA-83B0-8AA345C81BAE}" destId="{4AA71C82-D8A1-4136-9DB1-E34EE1C9484E}" srcOrd="1" destOrd="0" parTransId="{9DCFE667-B5FC-4CB7-8CC6-0181D97D4F2F}" sibTransId="{752AD77B-E147-435E-BCDC-DF0CD3DE57BB}"/>
    <dgm:cxn modelId="{C3E13E7E-CF04-49E7-838E-B1159F45C57E}" type="presOf" srcId="{F4F2EBF2-BF2F-41B5-8AAC-D0C65619CFAD}" destId="{13A3C7AF-EAAA-4178-80C8-C9344D579522}" srcOrd="0" destOrd="0" presId="urn:microsoft.com/office/officeart/2005/8/layout/hProcess7"/>
    <dgm:cxn modelId="{B3FEDDC5-44FC-4882-849C-754EEE216D35}" type="presOf" srcId="{76995DE1-31C4-441D-B1FB-A25D2BCEC83F}" destId="{5319B017-21FD-423D-B12B-1C1A41195425}" srcOrd="0" destOrd="0" presId="urn:microsoft.com/office/officeart/2005/8/layout/hProcess7"/>
    <dgm:cxn modelId="{F1C064C7-78D7-42B5-AF9D-0B7E179B7021}" srcId="{F56DD2ED-3518-46EA-83B0-8AA345C81BAE}" destId="{D4723E2A-E0BC-498C-ADF6-E87226290CBD}" srcOrd="0" destOrd="0" parTransId="{37204FAE-1379-4EC8-85D3-1391D28886BC}" sibTransId="{5677F705-6E02-4D99-AFE3-A22C6098DF7F}"/>
    <dgm:cxn modelId="{968669D0-B773-422C-BB56-A2D7F635138E}" type="presOf" srcId="{3702ED0F-A8BF-4EF2-8A5E-AEA476A8C23F}" destId="{9AED2113-137E-48B3-97C8-C41E710F50BB}" srcOrd="0" destOrd="0" presId="urn:microsoft.com/office/officeart/2005/8/layout/hProcess7"/>
    <dgm:cxn modelId="{04A8BDD8-8FBE-44B3-B3F3-BE23833F38DB}" type="presOf" srcId="{D4723E2A-E0BC-498C-ADF6-E87226290CBD}" destId="{40ED9A81-9868-425E-8435-AB578BE65E67}" srcOrd="0" destOrd="0" presId="urn:microsoft.com/office/officeart/2005/8/layout/hProcess7"/>
    <dgm:cxn modelId="{2A47BAFF-503E-4B4A-ACD2-99B8D4D75ABA}" type="presOf" srcId="{013DDD3E-0DC0-4035-B507-F6AB714850E3}" destId="{731F6886-05A3-4E7C-ABE7-661C601DE08E}" srcOrd="0" destOrd="0" presId="urn:microsoft.com/office/officeart/2005/8/layout/hProcess7"/>
    <dgm:cxn modelId="{B62B1827-A4C4-4D6B-A456-5109A9AB2B45}" type="presParOf" srcId="{59E51050-1129-4B5D-B574-6192E7CF9842}" destId="{28D9C28B-E804-4E50-816E-208AAFC81556}" srcOrd="0" destOrd="0" presId="urn:microsoft.com/office/officeart/2005/8/layout/hProcess7"/>
    <dgm:cxn modelId="{C1FD1248-36BD-4CF3-A6D2-685F8CF8ECA1}" type="presParOf" srcId="{28D9C28B-E804-4E50-816E-208AAFC81556}" destId="{40ED9A81-9868-425E-8435-AB578BE65E67}" srcOrd="0" destOrd="0" presId="urn:microsoft.com/office/officeart/2005/8/layout/hProcess7"/>
    <dgm:cxn modelId="{DAD4F8F6-59A9-443F-8D4B-35258C8BD7AA}" type="presParOf" srcId="{28D9C28B-E804-4E50-816E-208AAFC81556}" destId="{CFDE7A41-967C-423F-B616-A7121DF592AF}" srcOrd="1" destOrd="0" presId="urn:microsoft.com/office/officeart/2005/8/layout/hProcess7"/>
    <dgm:cxn modelId="{B63DABB2-1654-4048-B082-29E0F0EE1207}" type="presParOf" srcId="{28D9C28B-E804-4E50-816E-208AAFC81556}" destId="{731F6886-05A3-4E7C-ABE7-661C601DE08E}" srcOrd="2" destOrd="0" presId="urn:microsoft.com/office/officeart/2005/8/layout/hProcess7"/>
    <dgm:cxn modelId="{5DE622E8-2954-4BD5-B625-0FC99CF15602}" type="presParOf" srcId="{59E51050-1129-4B5D-B574-6192E7CF9842}" destId="{DF1459C9-B6C9-4B13-B494-34ACBEE6554C}" srcOrd="1" destOrd="0" presId="urn:microsoft.com/office/officeart/2005/8/layout/hProcess7"/>
    <dgm:cxn modelId="{8F03B89E-02AF-4699-A1F1-07F8FF1A835D}" type="presParOf" srcId="{59E51050-1129-4B5D-B574-6192E7CF9842}" destId="{12721505-4E7D-4ECA-B09D-4338217CC862}" srcOrd="2" destOrd="0" presId="urn:microsoft.com/office/officeart/2005/8/layout/hProcess7"/>
    <dgm:cxn modelId="{04A72F6F-A9DE-4B35-A36A-0AAE4076EA06}" type="presParOf" srcId="{12721505-4E7D-4ECA-B09D-4338217CC862}" destId="{17737B0D-509E-4C9D-9FC9-250348D7950D}" srcOrd="0" destOrd="0" presId="urn:microsoft.com/office/officeart/2005/8/layout/hProcess7"/>
    <dgm:cxn modelId="{624E9378-E2A3-4A07-AC66-378EA70EDA3C}" type="presParOf" srcId="{12721505-4E7D-4ECA-B09D-4338217CC862}" destId="{25447585-8402-4339-9A29-93C05FE08CAA}" srcOrd="1" destOrd="0" presId="urn:microsoft.com/office/officeart/2005/8/layout/hProcess7"/>
    <dgm:cxn modelId="{FD1FD7D4-36CE-4B63-98D6-3894D6B39AF0}" type="presParOf" srcId="{12721505-4E7D-4ECA-B09D-4338217CC862}" destId="{680C5010-BA75-4D56-91A5-0E0950010D2A}" srcOrd="2" destOrd="0" presId="urn:microsoft.com/office/officeart/2005/8/layout/hProcess7"/>
    <dgm:cxn modelId="{D75DA9B0-519D-497B-961F-DF873BB12B65}" type="presParOf" srcId="{59E51050-1129-4B5D-B574-6192E7CF9842}" destId="{36334337-1A9B-4B3A-8D45-307A73A44162}" srcOrd="3" destOrd="0" presId="urn:microsoft.com/office/officeart/2005/8/layout/hProcess7"/>
    <dgm:cxn modelId="{C9FB38FD-8897-4A21-A65C-32421E4E2CBD}" type="presParOf" srcId="{59E51050-1129-4B5D-B574-6192E7CF9842}" destId="{15E4E1D4-34A5-440F-BEC4-E1AAC91AF3EC}" srcOrd="4" destOrd="0" presId="urn:microsoft.com/office/officeart/2005/8/layout/hProcess7"/>
    <dgm:cxn modelId="{F815C45F-0179-4C3D-B8C3-2AA71DC4FDD6}" type="presParOf" srcId="{15E4E1D4-34A5-440F-BEC4-E1AAC91AF3EC}" destId="{0A08DCB2-F806-484C-B317-9F86260207C0}" srcOrd="0" destOrd="0" presId="urn:microsoft.com/office/officeart/2005/8/layout/hProcess7"/>
    <dgm:cxn modelId="{40ED1CF2-3B0C-438B-8D9C-DADE2A595756}" type="presParOf" srcId="{15E4E1D4-34A5-440F-BEC4-E1AAC91AF3EC}" destId="{A9882B3D-4DDA-42E7-AFE4-2EE381562B01}" srcOrd="1" destOrd="0" presId="urn:microsoft.com/office/officeart/2005/8/layout/hProcess7"/>
    <dgm:cxn modelId="{E0872432-E005-4FCB-816D-493502C15ECC}" type="presParOf" srcId="{15E4E1D4-34A5-440F-BEC4-E1AAC91AF3EC}" destId="{13A3C7AF-EAAA-4178-80C8-C9344D579522}" srcOrd="2" destOrd="0" presId="urn:microsoft.com/office/officeart/2005/8/layout/hProcess7"/>
    <dgm:cxn modelId="{CE8D9880-64A0-48C3-9C44-84B8DF68C59F}" type="presParOf" srcId="{59E51050-1129-4B5D-B574-6192E7CF9842}" destId="{975F736C-62C8-42E4-A87A-820067EF4662}" srcOrd="5" destOrd="0" presId="urn:microsoft.com/office/officeart/2005/8/layout/hProcess7"/>
    <dgm:cxn modelId="{253C56B2-8C8E-4ECC-BA67-605DE6256328}" type="presParOf" srcId="{59E51050-1129-4B5D-B574-6192E7CF9842}" destId="{A3D6401A-CB89-4334-B61E-EE04E9B34097}" srcOrd="6" destOrd="0" presId="urn:microsoft.com/office/officeart/2005/8/layout/hProcess7"/>
    <dgm:cxn modelId="{9DE01D1E-7E04-4C8E-9566-1236DA71E825}" type="presParOf" srcId="{A3D6401A-CB89-4334-B61E-EE04E9B34097}" destId="{243C4FCA-67ED-4B7F-ACD3-2C45315D499B}" srcOrd="0" destOrd="0" presId="urn:microsoft.com/office/officeart/2005/8/layout/hProcess7"/>
    <dgm:cxn modelId="{6FE22E09-A40D-437B-88C0-60ACF9863158}" type="presParOf" srcId="{A3D6401A-CB89-4334-B61E-EE04E9B34097}" destId="{2F88D5A7-4A3C-425C-AC39-D8D15B13C3E8}" srcOrd="1" destOrd="0" presId="urn:microsoft.com/office/officeart/2005/8/layout/hProcess7"/>
    <dgm:cxn modelId="{B2AB3A92-83D5-4728-A518-DA7EAE424D1E}" type="presParOf" srcId="{A3D6401A-CB89-4334-B61E-EE04E9B34097}" destId="{12F10F69-AD4D-45BB-9801-40AFAFFABC92}" srcOrd="2" destOrd="0" presId="urn:microsoft.com/office/officeart/2005/8/layout/hProcess7"/>
    <dgm:cxn modelId="{4CDBF9D7-3EC6-4033-A776-CA15E1D96E25}" type="presParOf" srcId="{59E51050-1129-4B5D-B574-6192E7CF9842}" destId="{A1AC2C56-EFE9-4F2F-8D99-3C3F7D55313A}" srcOrd="7" destOrd="0" presId="urn:microsoft.com/office/officeart/2005/8/layout/hProcess7"/>
    <dgm:cxn modelId="{28A24C65-0084-4FBE-96B6-3F26AA748BFD}" type="presParOf" srcId="{59E51050-1129-4B5D-B574-6192E7CF9842}" destId="{6237E429-1750-4568-9E7B-F7DF10C98296}" srcOrd="8" destOrd="0" presId="urn:microsoft.com/office/officeart/2005/8/layout/hProcess7"/>
    <dgm:cxn modelId="{BF692F42-CA5A-4704-8E93-08F3C7C06B33}" type="presParOf" srcId="{6237E429-1750-4568-9E7B-F7DF10C98296}" destId="{9AED2113-137E-48B3-97C8-C41E710F50BB}" srcOrd="0" destOrd="0" presId="urn:microsoft.com/office/officeart/2005/8/layout/hProcess7"/>
    <dgm:cxn modelId="{7DA45892-2ECC-4A91-967D-4C88F3CF17BA}" type="presParOf" srcId="{6237E429-1750-4568-9E7B-F7DF10C98296}" destId="{BFBB1519-95C0-4026-B07C-D1E0CE5AA3DF}" srcOrd="1" destOrd="0" presId="urn:microsoft.com/office/officeart/2005/8/layout/hProcess7"/>
    <dgm:cxn modelId="{EEF270A0-A75E-40E1-A331-80CFCA5AFF8D}" type="presParOf" srcId="{6237E429-1750-4568-9E7B-F7DF10C98296}" destId="{5319B017-21FD-423D-B12B-1C1A41195425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D5EE5D5-9DD0-41AB-B804-48EAD562D10E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6F5E3041-4ED3-44D9-B5A6-AB7F42848D0A}">
      <dgm:prSet phldrT="[Text]" custT="1"/>
      <dgm:spPr/>
      <dgm:t>
        <a:bodyPr/>
        <a:lstStyle/>
        <a:p>
          <a:r>
            <a:rPr lang="en-US" sz="1500" b="1" u="sng" dirty="0"/>
            <a:t>High-level outbreak guidance</a:t>
          </a:r>
        </a:p>
      </dgm:t>
    </dgm:pt>
    <dgm:pt modelId="{D8CF10C1-6B2E-4F48-9E30-69D05444DE1F}" type="parTrans" cxnId="{E95ED029-6CE7-4733-86C8-321BA2CC8900}">
      <dgm:prSet/>
      <dgm:spPr/>
      <dgm:t>
        <a:bodyPr/>
        <a:lstStyle/>
        <a:p>
          <a:endParaRPr lang="en-US"/>
        </a:p>
      </dgm:t>
    </dgm:pt>
    <dgm:pt modelId="{ABA6E281-436C-497A-A771-24FDD640A49E}" type="sibTrans" cxnId="{E95ED029-6CE7-4733-86C8-321BA2CC8900}">
      <dgm:prSet/>
      <dgm:spPr/>
      <dgm:t>
        <a:bodyPr/>
        <a:lstStyle/>
        <a:p>
          <a:endParaRPr lang="en-US"/>
        </a:p>
      </dgm:t>
    </dgm:pt>
    <dgm:pt modelId="{A09CF126-55AE-46A0-B77E-06B97E219F3B}">
      <dgm:prSet phldrT="[Text]" custT="1"/>
      <dgm:spPr/>
      <dgm:t>
        <a:bodyPr/>
        <a:lstStyle/>
        <a:p>
          <a:endParaRPr lang="en-US" sz="1500" b="1" u="sng" dirty="0"/>
        </a:p>
        <a:p>
          <a:r>
            <a:rPr lang="en-US" sz="1500" b="1" u="sng" dirty="0"/>
            <a:t>CORHA products</a:t>
          </a:r>
        </a:p>
        <a:p>
          <a:r>
            <a:rPr lang="en-US" sz="1500" b="1" dirty="0"/>
            <a:t>-pathogen definitions, thresholds for investigation, others as needed</a:t>
          </a:r>
        </a:p>
        <a:p>
          <a:endParaRPr lang="en-US" sz="1100" dirty="0"/>
        </a:p>
      </dgm:t>
    </dgm:pt>
    <dgm:pt modelId="{0599F859-9D3B-479B-A20E-FF1EFE3C196C}" type="parTrans" cxnId="{49A0631F-A0E7-4736-830D-AB99EEC79122}">
      <dgm:prSet/>
      <dgm:spPr/>
      <dgm:t>
        <a:bodyPr/>
        <a:lstStyle/>
        <a:p>
          <a:endParaRPr lang="en-US"/>
        </a:p>
      </dgm:t>
    </dgm:pt>
    <dgm:pt modelId="{8530409D-1187-4965-85E4-447F223B63A9}" type="sibTrans" cxnId="{49A0631F-A0E7-4736-830D-AB99EEC79122}">
      <dgm:prSet/>
      <dgm:spPr/>
      <dgm:t>
        <a:bodyPr/>
        <a:lstStyle/>
        <a:p>
          <a:endParaRPr lang="en-US"/>
        </a:p>
      </dgm:t>
    </dgm:pt>
    <dgm:pt modelId="{F21F73AA-BB9D-4FC4-B9D3-5DE9A7D123A3}">
      <dgm:prSet phldrT="[Text]" custT="1"/>
      <dgm:spPr/>
      <dgm:t>
        <a:bodyPr/>
        <a:lstStyle/>
        <a:p>
          <a:r>
            <a:rPr lang="en-US" sz="1500" b="1" u="sng" dirty="0"/>
            <a:t>External resources</a:t>
          </a:r>
        </a:p>
        <a:p>
          <a:r>
            <a:rPr lang="en-US" sz="1500" b="1" dirty="0"/>
            <a:t>-materials from state and local health departments, academic partners, public health leaders</a:t>
          </a:r>
        </a:p>
      </dgm:t>
    </dgm:pt>
    <dgm:pt modelId="{FDF1B72B-B9E5-4E90-BF6B-3B3B3A1B79D0}" type="parTrans" cxnId="{9F9FF875-F86F-4174-91E0-900A404B359B}">
      <dgm:prSet/>
      <dgm:spPr/>
      <dgm:t>
        <a:bodyPr/>
        <a:lstStyle/>
        <a:p>
          <a:endParaRPr lang="en-US"/>
        </a:p>
      </dgm:t>
    </dgm:pt>
    <dgm:pt modelId="{740340CB-ED66-482A-8639-E2A8E0BFC902}" type="sibTrans" cxnId="{9F9FF875-F86F-4174-91E0-900A404B359B}">
      <dgm:prSet/>
      <dgm:spPr/>
      <dgm:t>
        <a:bodyPr/>
        <a:lstStyle/>
        <a:p>
          <a:endParaRPr lang="en-US"/>
        </a:p>
      </dgm:t>
    </dgm:pt>
    <dgm:pt modelId="{D2F21404-5E27-479E-9303-AC06520D220C}" type="pres">
      <dgm:prSet presAssocID="{8D5EE5D5-9DD0-41AB-B804-48EAD562D10E}" presName="compositeShape" presStyleCnt="0">
        <dgm:presLayoutVars>
          <dgm:dir/>
          <dgm:resizeHandles/>
        </dgm:presLayoutVars>
      </dgm:prSet>
      <dgm:spPr/>
    </dgm:pt>
    <dgm:pt modelId="{AC6015D4-ED8C-427E-977C-5A9C375E5F18}" type="pres">
      <dgm:prSet presAssocID="{8D5EE5D5-9DD0-41AB-B804-48EAD562D10E}" presName="pyramid" presStyleLbl="node1" presStyleIdx="0" presStyleCnt="1"/>
      <dgm:spPr/>
    </dgm:pt>
    <dgm:pt modelId="{028CE3DB-D4CE-4A66-A4C1-AAFF385C5164}" type="pres">
      <dgm:prSet presAssocID="{8D5EE5D5-9DD0-41AB-B804-48EAD562D10E}" presName="theList" presStyleCnt="0"/>
      <dgm:spPr/>
    </dgm:pt>
    <dgm:pt modelId="{525EDF11-F0F9-40F1-85CD-3B321D7198ED}" type="pres">
      <dgm:prSet presAssocID="{6F5E3041-4ED3-44D9-B5A6-AB7F42848D0A}" presName="aNode" presStyleLbl="fgAcc1" presStyleIdx="0" presStyleCnt="3">
        <dgm:presLayoutVars>
          <dgm:bulletEnabled val="1"/>
        </dgm:presLayoutVars>
      </dgm:prSet>
      <dgm:spPr/>
    </dgm:pt>
    <dgm:pt modelId="{34FEB287-21BC-44F8-A99E-6C0452F7E58C}" type="pres">
      <dgm:prSet presAssocID="{6F5E3041-4ED3-44D9-B5A6-AB7F42848D0A}" presName="aSpace" presStyleCnt="0"/>
      <dgm:spPr/>
    </dgm:pt>
    <dgm:pt modelId="{7E12B153-53CB-480F-8D9B-267A35C1DD63}" type="pres">
      <dgm:prSet presAssocID="{A09CF126-55AE-46A0-B77E-06B97E219F3B}" presName="aNode" presStyleLbl="fgAcc1" presStyleIdx="1" presStyleCnt="3">
        <dgm:presLayoutVars>
          <dgm:bulletEnabled val="1"/>
        </dgm:presLayoutVars>
      </dgm:prSet>
      <dgm:spPr/>
    </dgm:pt>
    <dgm:pt modelId="{27D4ECA6-CAEC-43B2-B604-DCBCA0B76DEA}" type="pres">
      <dgm:prSet presAssocID="{A09CF126-55AE-46A0-B77E-06B97E219F3B}" presName="aSpace" presStyleCnt="0"/>
      <dgm:spPr/>
    </dgm:pt>
    <dgm:pt modelId="{5939C00C-A1C2-4163-942A-0ACB06021454}" type="pres">
      <dgm:prSet presAssocID="{F21F73AA-BB9D-4FC4-B9D3-5DE9A7D123A3}" presName="aNode" presStyleLbl="fgAcc1" presStyleIdx="2" presStyleCnt="3" custLinFactNeighborX="407" custLinFactNeighborY="4467">
        <dgm:presLayoutVars>
          <dgm:bulletEnabled val="1"/>
        </dgm:presLayoutVars>
      </dgm:prSet>
      <dgm:spPr/>
    </dgm:pt>
    <dgm:pt modelId="{5CF73232-DB1B-4763-8279-5948FBC56670}" type="pres">
      <dgm:prSet presAssocID="{F21F73AA-BB9D-4FC4-B9D3-5DE9A7D123A3}" presName="aSpace" presStyleCnt="0"/>
      <dgm:spPr/>
    </dgm:pt>
  </dgm:ptLst>
  <dgm:cxnLst>
    <dgm:cxn modelId="{49A0631F-A0E7-4736-830D-AB99EEC79122}" srcId="{8D5EE5D5-9DD0-41AB-B804-48EAD562D10E}" destId="{A09CF126-55AE-46A0-B77E-06B97E219F3B}" srcOrd="1" destOrd="0" parTransId="{0599F859-9D3B-479B-A20E-FF1EFE3C196C}" sibTransId="{8530409D-1187-4965-85E4-447F223B63A9}"/>
    <dgm:cxn modelId="{D196E026-81B1-43E5-AC29-4E083DFC922D}" type="presOf" srcId="{6F5E3041-4ED3-44D9-B5A6-AB7F42848D0A}" destId="{525EDF11-F0F9-40F1-85CD-3B321D7198ED}" srcOrd="0" destOrd="0" presId="urn:microsoft.com/office/officeart/2005/8/layout/pyramid2"/>
    <dgm:cxn modelId="{E95ED029-6CE7-4733-86C8-321BA2CC8900}" srcId="{8D5EE5D5-9DD0-41AB-B804-48EAD562D10E}" destId="{6F5E3041-4ED3-44D9-B5A6-AB7F42848D0A}" srcOrd="0" destOrd="0" parTransId="{D8CF10C1-6B2E-4F48-9E30-69D05444DE1F}" sibTransId="{ABA6E281-436C-497A-A771-24FDD640A49E}"/>
    <dgm:cxn modelId="{9F9FF875-F86F-4174-91E0-900A404B359B}" srcId="{8D5EE5D5-9DD0-41AB-B804-48EAD562D10E}" destId="{F21F73AA-BB9D-4FC4-B9D3-5DE9A7D123A3}" srcOrd="2" destOrd="0" parTransId="{FDF1B72B-B9E5-4E90-BF6B-3B3B3A1B79D0}" sibTransId="{740340CB-ED66-482A-8639-E2A8E0BFC902}"/>
    <dgm:cxn modelId="{4843D9D2-2A5D-4266-993A-0C1260B33B12}" type="presOf" srcId="{8D5EE5D5-9DD0-41AB-B804-48EAD562D10E}" destId="{D2F21404-5E27-479E-9303-AC06520D220C}" srcOrd="0" destOrd="0" presId="urn:microsoft.com/office/officeart/2005/8/layout/pyramid2"/>
    <dgm:cxn modelId="{53FCC8D7-D385-4160-B960-CB8FB2A67D19}" type="presOf" srcId="{A09CF126-55AE-46A0-B77E-06B97E219F3B}" destId="{7E12B153-53CB-480F-8D9B-267A35C1DD63}" srcOrd="0" destOrd="0" presId="urn:microsoft.com/office/officeart/2005/8/layout/pyramid2"/>
    <dgm:cxn modelId="{778FD6DD-CF2B-4D90-A433-95A7E293DA53}" type="presOf" srcId="{F21F73AA-BB9D-4FC4-B9D3-5DE9A7D123A3}" destId="{5939C00C-A1C2-4163-942A-0ACB06021454}" srcOrd="0" destOrd="0" presId="urn:microsoft.com/office/officeart/2005/8/layout/pyramid2"/>
    <dgm:cxn modelId="{E673FE2C-0FBB-4196-8E65-5BEF595074C6}" type="presParOf" srcId="{D2F21404-5E27-479E-9303-AC06520D220C}" destId="{AC6015D4-ED8C-427E-977C-5A9C375E5F18}" srcOrd="0" destOrd="0" presId="urn:microsoft.com/office/officeart/2005/8/layout/pyramid2"/>
    <dgm:cxn modelId="{A65A1561-D6F7-419A-BE5A-378CBCA8A886}" type="presParOf" srcId="{D2F21404-5E27-479E-9303-AC06520D220C}" destId="{028CE3DB-D4CE-4A66-A4C1-AAFF385C5164}" srcOrd="1" destOrd="0" presId="urn:microsoft.com/office/officeart/2005/8/layout/pyramid2"/>
    <dgm:cxn modelId="{3437A779-AD0B-42B1-8F15-EA6B684B8071}" type="presParOf" srcId="{028CE3DB-D4CE-4A66-A4C1-AAFF385C5164}" destId="{525EDF11-F0F9-40F1-85CD-3B321D7198ED}" srcOrd="0" destOrd="0" presId="urn:microsoft.com/office/officeart/2005/8/layout/pyramid2"/>
    <dgm:cxn modelId="{38DED5D0-D38E-4903-832D-B0D43B905FED}" type="presParOf" srcId="{028CE3DB-D4CE-4A66-A4C1-AAFF385C5164}" destId="{34FEB287-21BC-44F8-A99E-6C0452F7E58C}" srcOrd="1" destOrd="0" presId="urn:microsoft.com/office/officeart/2005/8/layout/pyramid2"/>
    <dgm:cxn modelId="{C29F1FBA-1154-4F31-8A42-E997DCD37DDB}" type="presParOf" srcId="{028CE3DB-D4CE-4A66-A4C1-AAFF385C5164}" destId="{7E12B153-53CB-480F-8D9B-267A35C1DD63}" srcOrd="2" destOrd="0" presId="urn:microsoft.com/office/officeart/2005/8/layout/pyramid2"/>
    <dgm:cxn modelId="{E9E0857E-3710-4A2E-BB24-7EB6F40ED890}" type="presParOf" srcId="{028CE3DB-D4CE-4A66-A4C1-AAFF385C5164}" destId="{27D4ECA6-CAEC-43B2-B604-DCBCA0B76DEA}" srcOrd="3" destOrd="0" presId="urn:microsoft.com/office/officeart/2005/8/layout/pyramid2"/>
    <dgm:cxn modelId="{3B92B851-AC85-4346-83B2-7CC0FB5248BD}" type="presParOf" srcId="{028CE3DB-D4CE-4A66-A4C1-AAFF385C5164}" destId="{5939C00C-A1C2-4163-942A-0ACB06021454}" srcOrd="4" destOrd="0" presId="urn:microsoft.com/office/officeart/2005/8/layout/pyramid2"/>
    <dgm:cxn modelId="{44F3CD4B-1C3D-4619-BDDF-13243F7E7469}" type="presParOf" srcId="{028CE3DB-D4CE-4A66-A4C1-AAFF385C5164}" destId="{5CF73232-DB1B-4763-8279-5948FBC56670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ED9A81-9868-425E-8435-AB578BE65E67}">
      <dsp:nvSpPr>
        <dsp:cNvPr id="0" name=""/>
        <dsp:cNvSpPr/>
      </dsp:nvSpPr>
      <dsp:spPr>
        <a:xfrm>
          <a:off x="795" y="120813"/>
          <a:ext cx="3424758" cy="4109710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33731" rIns="173355" bIns="0" numCol="1" spcCol="1270" anchor="t" anchorCtr="0">
          <a:noAutofit/>
        </a:bodyPr>
        <a:lstStyle/>
        <a:p>
          <a:pPr marL="0" lvl="0" indent="0" algn="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/>
            <a:t>	</a:t>
          </a:r>
        </a:p>
      </dsp:txBody>
      <dsp:txXfrm rot="16200000">
        <a:off x="-1341709" y="1463319"/>
        <a:ext cx="3369962" cy="684951"/>
      </dsp:txXfrm>
    </dsp:sp>
    <dsp:sp modelId="{731F6886-05A3-4E7C-ABE7-661C601DE08E}">
      <dsp:nvSpPr>
        <dsp:cNvPr id="0" name=""/>
        <dsp:cNvSpPr/>
      </dsp:nvSpPr>
      <dsp:spPr>
        <a:xfrm>
          <a:off x="685747" y="120813"/>
          <a:ext cx="2551445" cy="410971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0015" rIns="0" bIns="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3500" kern="1200" dirty="0"/>
            <a:t>-</a:t>
          </a:r>
          <a:r>
            <a:rPr lang="en-US" sz="2600" kern="1200" dirty="0"/>
            <a:t>Developed Strategic map </a:t>
          </a:r>
        </a:p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2600" kern="1200" dirty="0"/>
            <a:t>-Set CORHA priorities</a:t>
          </a:r>
        </a:p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2600" kern="1200" dirty="0"/>
            <a:t>-Established Membership</a:t>
          </a:r>
        </a:p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2600" kern="1200" dirty="0"/>
            <a:t>-Identified priority pathogens </a:t>
          </a:r>
        </a:p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500" kern="1200" dirty="0"/>
        </a:p>
      </dsp:txBody>
      <dsp:txXfrm>
        <a:off x="685747" y="120813"/>
        <a:ext cx="2551445" cy="4109710"/>
      </dsp:txXfrm>
    </dsp:sp>
    <dsp:sp modelId="{0A08DCB2-F806-484C-B317-9F86260207C0}">
      <dsp:nvSpPr>
        <dsp:cNvPr id="0" name=""/>
        <dsp:cNvSpPr/>
      </dsp:nvSpPr>
      <dsp:spPr>
        <a:xfrm>
          <a:off x="3545420" y="120813"/>
          <a:ext cx="3424758" cy="4109710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33731" rIns="173355" bIns="0" numCol="1" spcCol="1270" anchor="t" anchorCtr="0">
          <a:noAutofit/>
        </a:bodyPr>
        <a:lstStyle/>
        <a:p>
          <a:pPr marL="0" lvl="0" indent="0" algn="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900" kern="1200" dirty="0"/>
        </a:p>
      </dsp:txBody>
      <dsp:txXfrm rot="16200000">
        <a:off x="2202915" y="1463319"/>
        <a:ext cx="3369962" cy="684951"/>
      </dsp:txXfrm>
    </dsp:sp>
    <dsp:sp modelId="{25447585-8402-4339-9A29-93C05FE08CAA}">
      <dsp:nvSpPr>
        <dsp:cNvPr id="0" name=""/>
        <dsp:cNvSpPr/>
      </dsp:nvSpPr>
      <dsp:spPr>
        <a:xfrm rot="5400000">
          <a:off x="3260397" y="3389010"/>
          <a:ext cx="604294" cy="513713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A3C7AF-EAAA-4178-80C8-C9344D579522}">
      <dsp:nvSpPr>
        <dsp:cNvPr id="0" name=""/>
        <dsp:cNvSpPr/>
      </dsp:nvSpPr>
      <dsp:spPr>
        <a:xfrm>
          <a:off x="4230372" y="120813"/>
          <a:ext cx="2551445" cy="410971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9154" rIns="0" bIns="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-Developed workgroup charges; launched CORHA product development </a:t>
          </a: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-Expanded CORHA membership</a:t>
          </a: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 </a:t>
          </a:r>
        </a:p>
      </dsp:txBody>
      <dsp:txXfrm>
        <a:off x="4230372" y="120813"/>
        <a:ext cx="2551445" cy="4109710"/>
      </dsp:txXfrm>
    </dsp:sp>
    <dsp:sp modelId="{9AED2113-137E-48B3-97C8-C41E710F50BB}">
      <dsp:nvSpPr>
        <dsp:cNvPr id="0" name=""/>
        <dsp:cNvSpPr/>
      </dsp:nvSpPr>
      <dsp:spPr>
        <a:xfrm>
          <a:off x="7090045" y="120813"/>
          <a:ext cx="3424758" cy="4109710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33731" rIns="173355" bIns="0" numCol="1" spcCol="1270" anchor="t" anchorCtr="0">
          <a:noAutofit/>
        </a:bodyPr>
        <a:lstStyle/>
        <a:p>
          <a:pPr marL="0" lvl="0" indent="0" algn="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900" kern="1200" dirty="0"/>
        </a:p>
      </dsp:txBody>
      <dsp:txXfrm rot="16200000">
        <a:off x="5747540" y="1463319"/>
        <a:ext cx="3369962" cy="684951"/>
      </dsp:txXfrm>
    </dsp:sp>
    <dsp:sp modelId="{2F88D5A7-4A3C-425C-AC39-D8D15B13C3E8}">
      <dsp:nvSpPr>
        <dsp:cNvPr id="0" name=""/>
        <dsp:cNvSpPr/>
      </dsp:nvSpPr>
      <dsp:spPr>
        <a:xfrm rot="5400000">
          <a:off x="6805022" y="3389010"/>
          <a:ext cx="604294" cy="513713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19B017-21FD-423D-B12B-1C1A41195425}">
      <dsp:nvSpPr>
        <dsp:cNvPr id="0" name=""/>
        <dsp:cNvSpPr/>
      </dsp:nvSpPr>
      <dsp:spPr>
        <a:xfrm>
          <a:off x="7774997" y="120813"/>
          <a:ext cx="2551445" cy="410971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6012" rIns="0" bIns="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-Refined </a:t>
          </a:r>
          <a:r>
            <a:rPr lang="en-US" sz="2600" kern="1200" dirty="0"/>
            <a:t>CORHA website content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-Presented 1</a:t>
          </a:r>
          <a:r>
            <a:rPr lang="en-US" sz="2600" kern="1200" baseline="30000" dirty="0"/>
            <a:t>st</a:t>
          </a:r>
          <a:r>
            <a:rPr lang="en-US" sz="2600" kern="1200" dirty="0"/>
            <a:t> workgroup products for vote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-Released first draft of high-level outbreak guidance</a:t>
          </a:r>
        </a:p>
      </dsp:txBody>
      <dsp:txXfrm>
        <a:off x="7774997" y="120813"/>
        <a:ext cx="2551445" cy="41097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6015D4-ED8C-427E-977C-5A9C375E5F18}">
      <dsp:nvSpPr>
        <dsp:cNvPr id="0" name=""/>
        <dsp:cNvSpPr/>
      </dsp:nvSpPr>
      <dsp:spPr>
        <a:xfrm>
          <a:off x="2755780" y="0"/>
          <a:ext cx="4351338" cy="4351338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5EDF11-F0F9-40F1-85CD-3B321D7198ED}">
      <dsp:nvSpPr>
        <dsp:cNvPr id="0" name=""/>
        <dsp:cNvSpPr/>
      </dsp:nvSpPr>
      <dsp:spPr>
        <a:xfrm>
          <a:off x="4931449" y="437470"/>
          <a:ext cx="2828369" cy="103004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u="sng" kern="1200" dirty="0"/>
            <a:t>High-level outbreak guidance</a:t>
          </a:r>
        </a:p>
      </dsp:txBody>
      <dsp:txXfrm>
        <a:off x="4981732" y="487753"/>
        <a:ext cx="2727803" cy="929477"/>
      </dsp:txXfrm>
    </dsp:sp>
    <dsp:sp modelId="{7E12B153-53CB-480F-8D9B-267A35C1DD63}">
      <dsp:nvSpPr>
        <dsp:cNvPr id="0" name=""/>
        <dsp:cNvSpPr/>
      </dsp:nvSpPr>
      <dsp:spPr>
        <a:xfrm>
          <a:off x="4931449" y="1596269"/>
          <a:ext cx="2828369" cy="103004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b="1" u="sng" kern="1200" dirty="0"/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u="sng" kern="1200" dirty="0"/>
            <a:t>CORHA products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-pathogen definitions, thresholds for investigation, others as needed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/>
        </a:p>
      </dsp:txBody>
      <dsp:txXfrm>
        <a:off x="4981732" y="1646552"/>
        <a:ext cx="2727803" cy="929477"/>
      </dsp:txXfrm>
    </dsp:sp>
    <dsp:sp modelId="{5939C00C-A1C2-4163-942A-0ACB06021454}">
      <dsp:nvSpPr>
        <dsp:cNvPr id="0" name=""/>
        <dsp:cNvSpPr/>
      </dsp:nvSpPr>
      <dsp:spPr>
        <a:xfrm>
          <a:off x="4942961" y="2760819"/>
          <a:ext cx="2828369" cy="103004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u="sng" kern="1200" dirty="0"/>
            <a:t>External resources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-materials from state and local health departments, academic partners, public health leaders</a:t>
          </a:r>
        </a:p>
      </dsp:txBody>
      <dsp:txXfrm>
        <a:off x="4993244" y="2811102"/>
        <a:ext cx="2727803" cy="9294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D6F5B9-5E2B-4C12-A43F-A855ABBF17BD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C13796-CFFD-4636-B60F-4859991353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732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A4DFC-465C-4FED-9B45-4E23DAA3A7E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558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7CE42-2B14-4E5A-8BF4-140D320F20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B79B76-C7AE-45B9-92A1-C116D7735B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3B6EF2-D81D-451C-8E44-41095FBB7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3CD7E-7BAF-4E7B-9C65-EDF86B034132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328FC-1A71-4855-9D99-04774D86E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76567D-16CD-407F-84CF-EED36A83F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E3959-A524-4B31-AC60-B064D302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212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C4558-1734-4A69-864A-3873CE673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33DA55-045C-48E2-9EFC-CD609ADE6E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C39A10-79C7-4BC4-9C5F-C3BB7B3CD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3CD7E-7BAF-4E7B-9C65-EDF86B034132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3DF39-0F20-4D78-9EDE-783AC2EB5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59B01-1E2C-4FE7-B8EC-FD2088D06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E3959-A524-4B31-AC60-B064D302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960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7E3606-F53D-4D8F-9147-06C6054B62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C778D7-784F-402F-BE16-CB2543256E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D886A1-7427-4B0D-B43A-7BD3EF449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3CD7E-7BAF-4E7B-9C65-EDF86B034132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588D3B-DB14-4FF9-A288-4F0080D3B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D0CC44-A0D6-4F26-8CC5-EC3E14074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E3959-A524-4B31-AC60-B064D302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37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29F51-C06A-487E-93F6-ED06401E3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5530D0-A024-4AEF-A608-7CD57AB737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CABBE3-DA00-4CE2-8969-03A424E59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3CD7E-7BAF-4E7B-9C65-EDF86B034132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3E5DCF-34D4-47A7-9B1A-BF0C3B6D7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6B9116-7504-48B0-BDCA-7EEC3A2DE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E3959-A524-4B31-AC60-B064D302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883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2B36BC-3659-4F51-A584-4CF359CE7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5DBA87-6F6C-407B-AC57-77FB9066E3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CB0C27-2482-43AE-B72B-F26EE9689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3CD7E-7BAF-4E7B-9C65-EDF86B034132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79E541-2E4B-4B26-B90D-794041ABD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41EDCC-9AD1-4119-9E86-E2E98B553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E3959-A524-4B31-AC60-B064D302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7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20A00-8C69-459A-8AE9-968E809CC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231044-693D-4A91-A6E8-587405935E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192290-2E99-48CF-BE6F-8C834C004F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5953A8-B28F-431E-9BD6-4219F4D65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3CD7E-7BAF-4E7B-9C65-EDF86B034132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CF6DC0-1A7B-4B9F-B940-B1907405C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951F91-4163-4B94-B09E-2A7B82377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E3959-A524-4B31-AC60-B064D302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409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A083C-1A2F-4259-9283-A2D327648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68DBBE-77D0-402E-B8AC-68A962579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B315B5-74ED-48B0-B232-5126554653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4AAFD2-EDDF-4505-A555-11F323344B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5BD10F-011B-40B6-B068-1CB5DAE237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5A5E621-1D1C-4143-A898-3F8124F0E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3CD7E-7BAF-4E7B-9C65-EDF86B034132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61384E-91B8-4755-8569-87A9380E7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FF1BE57-319E-4EEB-BE8A-6E4751962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E3959-A524-4B31-AC60-B064D302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87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69F21-A17B-4774-8BBB-2805BC944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DD2B87-A391-4D2A-AA39-E3F5CB32B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3CD7E-7BAF-4E7B-9C65-EDF86B034132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823551-33EB-4FDC-B622-F8D0DAE42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798ACA-3040-453C-990C-94168E699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E3959-A524-4B31-AC60-B064D302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811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23D66E-47E0-45A6-A9E0-9922417D1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3CD7E-7BAF-4E7B-9C65-EDF86B034132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28EB47D-0823-410B-9BCE-C24D05FA6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9D4C0A-3024-4AAE-BEAE-CFCA92417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E3959-A524-4B31-AC60-B064D302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85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55602-95B4-49C4-BFC9-F38C7A704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E1F510-BC21-4F01-BCE0-4B3D618064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248902-F82A-4D4A-B076-97F5E386B4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097852-AE4B-4586-B744-CAB139455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3CD7E-7BAF-4E7B-9C65-EDF86B034132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54962F-28CC-4809-898A-8FFCB840F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8B1D34-41A9-452B-AD3F-87505F069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E3959-A524-4B31-AC60-B064D302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367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B7859-0045-44DD-A00B-D59A070CB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D88D29-9DC7-4F4A-A38F-42A2836B6A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E0773A-C033-402A-AF38-EAC8381FD9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7716C0-AD7D-4131-B958-CBE2F56B6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3CD7E-7BAF-4E7B-9C65-EDF86B034132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DA1E34-CA57-4BDF-ADEC-908D910EF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ED60EE-50F2-4389-BB01-B42330D86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E3959-A524-4B31-AC60-B064D302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082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6E11158-0AB2-4A65-82A9-1F197984E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F9F65C-0086-40BA-AD50-60BBB084CD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D29900-E7A6-4066-8500-C0AD9E1A23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73CD7E-7BAF-4E7B-9C65-EDF86B034132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59A097-8C5F-4EF6-BD3F-54B3A2DBA5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8C7775-4ACD-4FD7-B8C6-A3ED1E8B43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FE3959-A524-4B31-AC60-B064D302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225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62FF640-9076-43E5-82B4-133C35B004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35502" y="4004604"/>
            <a:ext cx="9144000" cy="1655762"/>
          </a:xfrm>
        </p:spPr>
        <p:txBody>
          <a:bodyPr/>
          <a:lstStyle/>
          <a:p>
            <a:r>
              <a:rPr lang="en-US" b="1" dirty="0"/>
              <a:t>Past, Present, and Future</a:t>
            </a:r>
          </a:p>
          <a:p>
            <a:endParaRPr lang="en-US" b="1" dirty="0"/>
          </a:p>
          <a:p>
            <a:r>
              <a:rPr lang="en-US" b="1" dirty="0"/>
              <a:t>“A little tour”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708BBD-2BA0-47CD-AACC-7C79F5F9EB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576" y="1746849"/>
            <a:ext cx="7420756" cy="185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331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E41372-10CB-4366-8DC0-6932D969F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76435F-D477-402F-91E5-36E1E7A3A0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CORHA was envisioned to meet a specific need: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To identify or develop consistent and coordinated approaches to: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Speed up detection of new threats 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Develop tools to improve outbreak investigation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Stop pathogens/outbreaks from spreading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Inform prevention activities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529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949639" y="2147745"/>
            <a:ext cx="53552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dk1"/>
                </a:solidFill>
              </a:rPr>
              <a:t>To </a:t>
            </a:r>
            <a:r>
              <a:rPr lang="en-US" sz="2000" b="1" dirty="0">
                <a:solidFill>
                  <a:schemeClr val="accent1"/>
                </a:solidFill>
              </a:rPr>
              <a:t>improve practices and policies </a:t>
            </a:r>
            <a:r>
              <a:rPr lang="en-US" sz="2000" dirty="0">
                <a:solidFill>
                  <a:schemeClr val="dk1"/>
                </a:solidFill>
              </a:rPr>
              <a:t>at the local, state and national levels for </a:t>
            </a:r>
            <a:r>
              <a:rPr lang="en-US" sz="2000" b="1" dirty="0">
                <a:solidFill>
                  <a:schemeClr val="accent1"/>
                </a:solidFill>
              </a:rPr>
              <a:t>detection, investigation, control and prevention of HAI/AR outbreaks </a:t>
            </a:r>
            <a:r>
              <a:rPr lang="en-US" sz="2000" b="1" dirty="0">
                <a:solidFill>
                  <a:srgbClr val="426AA0"/>
                </a:solidFill>
              </a:rPr>
              <a:t>across the healthcare continuum</a:t>
            </a:r>
            <a:r>
              <a:rPr lang="en-US" sz="2000" dirty="0">
                <a:solidFill>
                  <a:schemeClr val="dk1"/>
                </a:solidFill>
              </a:rPr>
              <a:t>, including emerging infections and other risks with potential for healthcare transmission.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83006" y="2752739"/>
            <a:ext cx="20170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1"/>
                </a:solidFill>
              </a:rPr>
              <a:t>Mission</a:t>
            </a:r>
            <a:endParaRPr lang="en-US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3110283" y="4394514"/>
            <a:ext cx="20170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1"/>
                </a:solidFill>
              </a:rPr>
              <a:t>Vision</a:t>
            </a:r>
            <a:endParaRPr lang="en-US" sz="4000" dirty="0"/>
          </a:p>
        </p:txBody>
      </p:sp>
      <p:sp>
        <p:nvSpPr>
          <p:cNvPr id="9" name="TextBox 8"/>
          <p:cNvSpPr txBox="1"/>
          <p:nvPr/>
        </p:nvSpPr>
        <p:spPr>
          <a:xfrm>
            <a:off x="4949639" y="4313077"/>
            <a:ext cx="53552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Public health and healthcare collaborating effectively to </a:t>
            </a:r>
            <a:r>
              <a:rPr lang="en-US" sz="2000" b="1" dirty="0">
                <a:solidFill>
                  <a:schemeClr val="accent1"/>
                </a:solidFill>
              </a:rPr>
              <a:t>protect patients and prevent harms from HAI/AR outbreaks</a:t>
            </a:r>
            <a:r>
              <a:rPr lang="en-US" sz="2000" dirty="0"/>
              <a:t>.</a:t>
            </a:r>
          </a:p>
        </p:txBody>
      </p:sp>
      <p:sp>
        <p:nvSpPr>
          <p:cNvPr id="11" name="Chevron 10"/>
          <p:cNvSpPr/>
          <p:nvPr/>
        </p:nvSpPr>
        <p:spPr>
          <a:xfrm>
            <a:off x="2149288" y="2871359"/>
            <a:ext cx="658906" cy="470647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Chevron 11"/>
          <p:cNvSpPr/>
          <p:nvPr/>
        </p:nvSpPr>
        <p:spPr>
          <a:xfrm>
            <a:off x="2149288" y="4513135"/>
            <a:ext cx="658906" cy="470647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678611" y="309491"/>
            <a:ext cx="9144000" cy="1526240"/>
          </a:xfrm>
          <a:prstGeom prst="rect">
            <a:avLst/>
          </a:prstGeom>
          <a:solidFill>
            <a:srgbClr val="D3DEED"/>
          </a:solidFill>
        </p:spPr>
        <p:txBody>
          <a:bodyPr anchor="b">
            <a:noAutofit/>
          </a:bodyPr>
          <a:lstStyle>
            <a:lvl1pPr algn="l" defTabSz="514350" rtl="0" eaLnBrk="1" latinLnBrk="0" hangingPunct="1">
              <a:lnSpc>
                <a:spcPct val="100000"/>
              </a:lnSpc>
              <a:spcBef>
                <a:spcPts val="0"/>
              </a:spcBef>
              <a:buNone/>
              <a:defRPr sz="3200" b="1" kern="1200">
                <a:solidFill>
                  <a:srgbClr val="0067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chemeClr val="accent2"/>
                </a:solidFill>
              </a:rPr>
              <a:t>C</a:t>
            </a:r>
            <a:r>
              <a:rPr lang="en-US" sz="2800" dirty="0"/>
              <a:t>ouncil for </a:t>
            </a:r>
            <a:r>
              <a:rPr lang="en-US" sz="2800" dirty="0">
                <a:solidFill>
                  <a:schemeClr val="accent2"/>
                </a:solidFill>
              </a:rPr>
              <a:t>O</a:t>
            </a:r>
            <a:r>
              <a:rPr lang="en-US" sz="2800" dirty="0"/>
              <a:t>utbreak </a:t>
            </a:r>
            <a:r>
              <a:rPr lang="en-US" sz="2800" dirty="0">
                <a:solidFill>
                  <a:srgbClr val="EE8716"/>
                </a:solidFill>
              </a:rPr>
              <a:t>R</a:t>
            </a:r>
            <a:r>
              <a:rPr lang="en-US" sz="2800" dirty="0"/>
              <a:t>esponse: </a:t>
            </a:r>
            <a:br>
              <a:rPr lang="en-US" sz="2800" dirty="0"/>
            </a:br>
            <a:r>
              <a:rPr lang="en-US" sz="2800" dirty="0">
                <a:solidFill>
                  <a:schemeClr val="accent2"/>
                </a:solidFill>
              </a:rPr>
              <a:t>H</a:t>
            </a:r>
            <a:r>
              <a:rPr lang="en-US" sz="2800" dirty="0"/>
              <a:t>ealthcare-Associated Infections &amp; </a:t>
            </a:r>
            <a:br>
              <a:rPr lang="en-US" sz="2800" dirty="0"/>
            </a:br>
            <a:r>
              <a:rPr lang="en-US" sz="2800" dirty="0">
                <a:solidFill>
                  <a:schemeClr val="accent2"/>
                </a:solidFill>
              </a:rPr>
              <a:t>A</a:t>
            </a:r>
            <a:r>
              <a:rPr lang="en-US" sz="2800" dirty="0"/>
              <a:t>ntibiotic-Resistant Pathogens </a:t>
            </a:r>
            <a:r>
              <a:rPr lang="en-US" sz="2800" dirty="0">
                <a:solidFill>
                  <a:schemeClr val="accent2"/>
                </a:solidFill>
              </a:rPr>
              <a:t>(CORHA)</a:t>
            </a:r>
          </a:p>
          <a:p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458375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6132638" y="677589"/>
            <a:ext cx="2286000" cy="1136277"/>
            <a:chOff x="1142999" y="1896034"/>
            <a:chExt cx="1976718" cy="1136277"/>
          </a:xfrm>
          <a:solidFill>
            <a:srgbClr val="004A82"/>
          </a:solidFill>
        </p:grpSpPr>
        <p:sp>
          <p:nvSpPr>
            <p:cNvPr id="6" name="Rounded Rectangle 5"/>
            <p:cNvSpPr/>
            <p:nvPr/>
          </p:nvSpPr>
          <p:spPr>
            <a:xfrm>
              <a:off x="1142999" y="1896034"/>
              <a:ext cx="1976718" cy="113627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250576" y="2002508"/>
              <a:ext cx="1761565" cy="95410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CSTE</a:t>
              </a:r>
              <a:endParaRPr lang="en-US" b="1" dirty="0">
                <a:solidFill>
                  <a:schemeClr val="bg1"/>
                </a:solidFill>
              </a:endParaRPr>
            </a:p>
            <a:p>
              <a:pPr algn="ctr"/>
              <a:r>
                <a:rPr lang="en-US" i="1" dirty="0">
                  <a:solidFill>
                    <a:schemeClr val="bg1"/>
                  </a:solidFill>
                </a:rPr>
                <a:t>Marion </a:t>
              </a:r>
              <a:r>
                <a:rPr lang="en-US" i="1" dirty="0" err="1">
                  <a:solidFill>
                    <a:schemeClr val="bg1"/>
                  </a:solidFill>
                </a:rPr>
                <a:t>Kainer</a:t>
              </a:r>
              <a:r>
                <a:rPr lang="en-US" i="1" dirty="0">
                  <a:solidFill>
                    <a:schemeClr val="bg1"/>
                  </a:solidFill>
                </a:rPr>
                <a:t>, Tennessee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722229" y="677588"/>
            <a:ext cx="2286000" cy="1136277"/>
            <a:chOff x="1142999" y="1896034"/>
            <a:chExt cx="1976718" cy="1136277"/>
          </a:xfrm>
          <a:solidFill>
            <a:srgbClr val="004A82"/>
          </a:solidFill>
        </p:grpSpPr>
        <p:sp>
          <p:nvSpPr>
            <p:cNvPr id="12" name="Rounded Rectangle 11"/>
            <p:cNvSpPr/>
            <p:nvPr/>
          </p:nvSpPr>
          <p:spPr>
            <a:xfrm>
              <a:off x="1142999" y="1896034"/>
              <a:ext cx="1976718" cy="113627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250576" y="2002508"/>
              <a:ext cx="1761565" cy="95410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ASTHO</a:t>
              </a:r>
              <a:endParaRPr lang="en-US" b="1" dirty="0">
                <a:solidFill>
                  <a:schemeClr val="bg1"/>
                </a:solidFill>
              </a:endParaRPr>
            </a:p>
            <a:p>
              <a:pPr algn="ctr"/>
              <a:r>
                <a:rPr lang="en-US" i="1" dirty="0">
                  <a:solidFill>
                    <a:schemeClr val="bg1"/>
                  </a:solidFill>
                </a:rPr>
                <a:t>Gerd Clabaugh, Iowa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132638" y="1916217"/>
            <a:ext cx="2286000" cy="1136277"/>
            <a:chOff x="1142999" y="1896034"/>
            <a:chExt cx="1976718" cy="1136277"/>
          </a:xfrm>
          <a:solidFill>
            <a:srgbClr val="426AA0"/>
          </a:solidFill>
        </p:grpSpPr>
        <p:sp>
          <p:nvSpPr>
            <p:cNvPr id="15" name="Rounded Rectangle 14"/>
            <p:cNvSpPr/>
            <p:nvPr/>
          </p:nvSpPr>
          <p:spPr>
            <a:xfrm>
              <a:off x="1142999" y="1896034"/>
              <a:ext cx="1976718" cy="113627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250576" y="2002508"/>
              <a:ext cx="1761565" cy="95410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NACCHO</a:t>
              </a:r>
              <a:endParaRPr lang="en-US" b="1" dirty="0">
                <a:solidFill>
                  <a:schemeClr val="bg1"/>
                </a:solidFill>
              </a:endParaRPr>
            </a:p>
            <a:p>
              <a:pPr algn="ctr"/>
              <a:r>
                <a:rPr lang="en-US" i="1" dirty="0">
                  <a:solidFill>
                    <a:schemeClr val="bg1"/>
                  </a:solidFill>
                </a:rPr>
                <a:t>Dawn </a:t>
              </a:r>
              <a:r>
                <a:rPr lang="en-US" i="1" dirty="0" err="1">
                  <a:solidFill>
                    <a:schemeClr val="bg1"/>
                  </a:solidFill>
                </a:rPr>
                <a:t>Terashita</a:t>
              </a:r>
              <a:r>
                <a:rPr lang="en-US" i="1" dirty="0">
                  <a:solidFill>
                    <a:schemeClr val="bg1"/>
                  </a:solidFill>
                </a:rPr>
                <a:t>,  Los Angeles County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722229" y="1916217"/>
            <a:ext cx="2286000" cy="1136277"/>
            <a:chOff x="1142999" y="1896034"/>
            <a:chExt cx="1976718" cy="1136277"/>
          </a:xfrm>
          <a:solidFill>
            <a:srgbClr val="426AA0"/>
          </a:solidFill>
        </p:grpSpPr>
        <p:sp>
          <p:nvSpPr>
            <p:cNvPr id="18" name="Rounded Rectangle 17"/>
            <p:cNvSpPr/>
            <p:nvPr/>
          </p:nvSpPr>
          <p:spPr>
            <a:xfrm>
              <a:off x="1142999" y="1896034"/>
              <a:ext cx="1976718" cy="113627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250576" y="2002508"/>
              <a:ext cx="1761565" cy="67710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CDC</a:t>
              </a:r>
              <a:endParaRPr lang="en-US" b="1" dirty="0">
                <a:solidFill>
                  <a:schemeClr val="bg1"/>
                </a:solidFill>
              </a:endParaRPr>
            </a:p>
            <a:p>
              <a:pPr algn="ctr"/>
              <a:r>
                <a:rPr lang="en-US" i="1" dirty="0">
                  <a:solidFill>
                    <a:schemeClr val="bg1"/>
                  </a:solidFill>
                </a:rPr>
                <a:t>Joe Perz, DHQP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959920" y="3165263"/>
            <a:ext cx="2103120" cy="1618488"/>
            <a:chOff x="1142999" y="1896034"/>
            <a:chExt cx="1976718" cy="1136277"/>
          </a:xfrm>
          <a:solidFill>
            <a:srgbClr val="7C9DCA"/>
          </a:solidFill>
        </p:grpSpPr>
        <p:sp>
          <p:nvSpPr>
            <p:cNvPr id="21" name="Rounded Rectangle 20"/>
            <p:cNvSpPr/>
            <p:nvPr/>
          </p:nvSpPr>
          <p:spPr>
            <a:xfrm>
              <a:off x="1142999" y="1896034"/>
              <a:ext cx="1976718" cy="113627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250576" y="2002508"/>
              <a:ext cx="1761565" cy="86431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CDC</a:t>
              </a:r>
              <a:endParaRPr lang="en-US" b="1" dirty="0">
                <a:solidFill>
                  <a:schemeClr val="bg1"/>
                </a:solidFill>
              </a:endParaRPr>
            </a:p>
            <a:p>
              <a:pPr algn="ctr"/>
              <a:r>
                <a:rPr lang="en-US" i="1" dirty="0">
                  <a:solidFill>
                    <a:schemeClr val="bg1"/>
                  </a:solidFill>
                </a:rPr>
                <a:t>Elizabeth Mothershed, DHQP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6177496" y="3173209"/>
            <a:ext cx="2103120" cy="1618137"/>
            <a:chOff x="1142999" y="1896034"/>
            <a:chExt cx="1976718" cy="1136277"/>
          </a:xfrm>
          <a:solidFill>
            <a:srgbClr val="7C9DCA"/>
          </a:solidFill>
        </p:grpSpPr>
        <p:sp>
          <p:nvSpPr>
            <p:cNvPr id="25" name="Rounded Rectangle 24"/>
            <p:cNvSpPr/>
            <p:nvPr/>
          </p:nvSpPr>
          <p:spPr>
            <a:xfrm>
              <a:off x="1142999" y="1896034"/>
              <a:ext cx="1976718" cy="113627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246416" y="1934666"/>
              <a:ext cx="1769883" cy="105901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CSTE</a:t>
              </a:r>
              <a:endParaRPr lang="en-US" b="1" dirty="0">
                <a:solidFill>
                  <a:schemeClr val="bg1"/>
                </a:solidFill>
              </a:endParaRPr>
            </a:p>
            <a:p>
              <a:pPr algn="ctr"/>
              <a:r>
                <a:rPr lang="en-US" i="1" dirty="0">
                  <a:solidFill>
                    <a:schemeClr val="bg1"/>
                  </a:solidFill>
                </a:rPr>
                <a:t>Wendy Bamberg, Colorado</a:t>
              </a:r>
            </a:p>
            <a:p>
              <a:pPr algn="ctr"/>
              <a:r>
                <a:rPr lang="en-US" i="1" dirty="0">
                  <a:solidFill>
                    <a:schemeClr val="bg1"/>
                  </a:solidFill>
                </a:rPr>
                <a:t> Erin Epson, California 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742344" y="3165263"/>
            <a:ext cx="2103120" cy="1618488"/>
            <a:chOff x="1142999" y="1896034"/>
            <a:chExt cx="1976718" cy="1136277"/>
          </a:xfrm>
          <a:solidFill>
            <a:srgbClr val="7C9DCA"/>
          </a:solidFill>
        </p:grpSpPr>
        <p:sp>
          <p:nvSpPr>
            <p:cNvPr id="28" name="Rounded Rectangle 27"/>
            <p:cNvSpPr/>
            <p:nvPr/>
          </p:nvSpPr>
          <p:spPr>
            <a:xfrm>
              <a:off x="1142999" y="1896034"/>
              <a:ext cx="1976718" cy="113627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177254" y="1996778"/>
              <a:ext cx="1900083" cy="86431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ASTHO</a:t>
              </a:r>
              <a:endParaRPr lang="en-US" b="1" dirty="0">
                <a:solidFill>
                  <a:schemeClr val="bg1"/>
                </a:solidFill>
              </a:endParaRPr>
            </a:p>
            <a:p>
              <a:pPr algn="ctr"/>
              <a:r>
                <a:rPr lang="en-US" i="1" dirty="0">
                  <a:solidFill>
                    <a:schemeClr val="bg1"/>
                  </a:solidFill>
                </a:rPr>
                <a:t>Nirav Shah, Illinois (beginning in 2018)</a:t>
              </a:r>
            </a:p>
            <a:p>
              <a:pPr algn="ctr"/>
              <a:r>
                <a:rPr lang="en-US" i="1" dirty="0">
                  <a:solidFill>
                    <a:schemeClr val="bg1"/>
                  </a:solidFill>
                </a:rPr>
                <a:t>Joseph Miner, Utah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8390646" y="3173208"/>
            <a:ext cx="2103120" cy="1618488"/>
            <a:chOff x="1142999" y="1896034"/>
            <a:chExt cx="1976718" cy="1136277"/>
          </a:xfrm>
          <a:solidFill>
            <a:srgbClr val="7C9DCA"/>
          </a:solidFill>
        </p:grpSpPr>
        <p:sp>
          <p:nvSpPr>
            <p:cNvPr id="31" name="Rounded Rectangle 30"/>
            <p:cNvSpPr/>
            <p:nvPr/>
          </p:nvSpPr>
          <p:spPr>
            <a:xfrm>
              <a:off x="1142999" y="1896034"/>
              <a:ext cx="1976718" cy="113627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250576" y="2002508"/>
              <a:ext cx="1761565" cy="86431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NACCHO</a:t>
              </a:r>
              <a:endParaRPr lang="en-US" b="1" dirty="0">
                <a:solidFill>
                  <a:schemeClr val="bg1"/>
                </a:solidFill>
              </a:endParaRPr>
            </a:p>
            <a:p>
              <a:pPr algn="ctr"/>
              <a:r>
                <a:rPr lang="en-US" i="1" dirty="0">
                  <a:solidFill>
                    <a:schemeClr val="bg1"/>
                  </a:solidFill>
                </a:rPr>
                <a:t>Sri </a:t>
              </a:r>
              <a:r>
                <a:rPr lang="en-US" i="1" dirty="0" err="1">
                  <a:solidFill>
                    <a:schemeClr val="bg1"/>
                  </a:solidFill>
                </a:rPr>
                <a:t>Seshadri</a:t>
              </a:r>
              <a:r>
                <a:rPr lang="en-US" i="1" dirty="0">
                  <a:solidFill>
                    <a:schemeClr val="bg1"/>
                  </a:solidFill>
                </a:rPr>
                <a:t>, Barren River District</a:t>
              </a:r>
            </a:p>
          </p:txBody>
        </p:sp>
      </p:grpSp>
      <p:sp>
        <p:nvSpPr>
          <p:cNvPr id="39" name="Right Brace 38"/>
          <p:cNvSpPr/>
          <p:nvPr/>
        </p:nvSpPr>
        <p:spPr>
          <a:xfrm>
            <a:off x="8605094" y="643231"/>
            <a:ext cx="347473" cy="2366190"/>
          </a:xfrm>
          <a:prstGeom prst="rightBrace">
            <a:avLst>
              <a:gd name="adj1" fmla="val 42658"/>
              <a:gd name="adj2" fmla="val 53334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1785471" y="1004474"/>
            <a:ext cx="13595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chemeClr val="accent2"/>
                </a:solidFill>
              </a:rPr>
              <a:t>Co-chairs</a:t>
            </a:r>
          </a:p>
        </p:txBody>
      </p:sp>
      <p:sp>
        <p:nvSpPr>
          <p:cNvPr id="44" name="Right Brace 43"/>
          <p:cNvSpPr/>
          <p:nvPr/>
        </p:nvSpPr>
        <p:spPr>
          <a:xfrm flipH="1">
            <a:off x="3269470" y="667169"/>
            <a:ext cx="281108" cy="1136277"/>
          </a:xfrm>
          <a:prstGeom prst="rightBrace">
            <a:avLst>
              <a:gd name="adj1" fmla="val 46568"/>
              <a:gd name="adj2" fmla="val 49135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8952566" y="1465298"/>
            <a:ext cx="17437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chemeClr val="accent2"/>
                </a:solidFill>
              </a:rPr>
              <a:t>Governance Committee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E7A8CFB-B02D-4167-BF8A-D8D806952751}"/>
              </a:ext>
            </a:extLst>
          </p:cNvPr>
          <p:cNvGrpSpPr/>
          <p:nvPr/>
        </p:nvGrpSpPr>
        <p:grpSpPr>
          <a:xfrm>
            <a:off x="1738021" y="4942053"/>
            <a:ext cx="2103120" cy="1618488"/>
            <a:chOff x="1142999" y="1896034"/>
            <a:chExt cx="1976718" cy="1136277"/>
          </a:xfrm>
          <a:solidFill>
            <a:srgbClr val="7C9DCA"/>
          </a:solidFill>
        </p:grpSpPr>
        <p:sp>
          <p:nvSpPr>
            <p:cNvPr id="46" name="Rounded Rectangle 27">
              <a:extLst>
                <a:ext uri="{FF2B5EF4-FFF2-40B4-BE49-F238E27FC236}">
                  <a16:creationId xmlns:a16="http://schemas.microsoft.com/office/drawing/2014/main" id="{84822CC4-4E0A-414C-A4EB-96D27A38235D}"/>
                </a:ext>
              </a:extLst>
            </p:cNvPr>
            <p:cNvSpPr/>
            <p:nvPr/>
          </p:nvSpPr>
          <p:spPr>
            <a:xfrm>
              <a:off x="1142999" y="1896034"/>
              <a:ext cx="1976718" cy="113627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CAAD1AF-4F11-48F8-A3A4-8848789A5F58}"/>
                </a:ext>
              </a:extLst>
            </p:cNvPr>
            <p:cNvSpPr txBox="1"/>
            <p:nvPr/>
          </p:nvSpPr>
          <p:spPr>
            <a:xfrm>
              <a:off x="1219634" y="2323720"/>
              <a:ext cx="1900083" cy="49697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APIC</a:t>
              </a:r>
            </a:p>
            <a:p>
              <a:pPr algn="ctr"/>
              <a:r>
                <a:rPr lang="en-US" sz="2000" i="1" dirty="0">
                  <a:solidFill>
                    <a:schemeClr val="bg1"/>
                  </a:solidFill>
                </a:rPr>
                <a:t>Linda Greene</a:t>
              </a:r>
              <a:endParaRPr lang="en-US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1CE769D-FA39-4C81-9A40-9CB66CCE7F37}"/>
              </a:ext>
            </a:extLst>
          </p:cNvPr>
          <p:cNvGrpSpPr/>
          <p:nvPr/>
        </p:nvGrpSpPr>
        <p:grpSpPr>
          <a:xfrm>
            <a:off x="4029518" y="4942053"/>
            <a:ext cx="2103120" cy="1618488"/>
            <a:chOff x="1142999" y="1896034"/>
            <a:chExt cx="1976718" cy="1136277"/>
          </a:xfrm>
          <a:solidFill>
            <a:srgbClr val="7C9DCA"/>
          </a:solidFill>
        </p:grpSpPr>
        <p:sp>
          <p:nvSpPr>
            <p:cNvPr id="49" name="Rounded Rectangle 27">
              <a:extLst>
                <a:ext uri="{FF2B5EF4-FFF2-40B4-BE49-F238E27FC236}">
                  <a16:creationId xmlns:a16="http://schemas.microsoft.com/office/drawing/2014/main" id="{9F56B233-1B01-41DF-BA74-6D0847E05A9B}"/>
                </a:ext>
              </a:extLst>
            </p:cNvPr>
            <p:cNvSpPr/>
            <p:nvPr/>
          </p:nvSpPr>
          <p:spPr>
            <a:xfrm>
              <a:off x="1142999" y="1896034"/>
              <a:ext cx="1976718" cy="113627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7A5FA50-A913-4CF3-BEF4-B65D144B6AA0}"/>
                </a:ext>
              </a:extLst>
            </p:cNvPr>
            <p:cNvSpPr txBox="1"/>
            <p:nvPr/>
          </p:nvSpPr>
          <p:spPr>
            <a:xfrm>
              <a:off x="1185161" y="2323721"/>
              <a:ext cx="1934556" cy="28090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CMS</a:t>
              </a:r>
              <a:endParaRPr lang="en-US" i="1" dirty="0">
                <a:solidFill>
                  <a:schemeClr val="bg1"/>
                </a:solidFill>
              </a:endParaRPr>
            </a:p>
          </p:txBody>
        </p:sp>
      </p:grpSp>
      <p:sp>
        <p:nvSpPr>
          <p:cNvPr id="55" name="Rounded Rectangle 27">
            <a:extLst>
              <a:ext uri="{FF2B5EF4-FFF2-40B4-BE49-F238E27FC236}">
                <a16:creationId xmlns:a16="http://schemas.microsoft.com/office/drawing/2014/main" id="{D99A20E0-8A80-4E07-9721-3DC9FA954009}"/>
              </a:ext>
            </a:extLst>
          </p:cNvPr>
          <p:cNvSpPr/>
          <p:nvPr/>
        </p:nvSpPr>
        <p:spPr>
          <a:xfrm>
            <a:off x="6224078" y="4942053"/>
            <a:ext cx="2103120" cy="1618488"/>
          </a:xfrm>
          <a:prstGeom prst="roundRect">
            <a:avLst/>
          </a:prstGeom>
          <a:solidFill>
            <a:srgbClr val="7C9D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FDA</a:t>
            </a:r>
          </a:p>
        </p:txBody>
      </p:sp>
      <p:sp>
        <p:nvSpPr>
          <p:cNvPr id="58" name="Rounded Rectangle 27">
            <a:extLst>
              <a:ext uri="{FF2B5EF4-FFF2-40B4-BE49-F238E27FC236}">
                <a16:creationId xmlns:a16="http://schemas.microsoft.com/office/drawing/2014/main" id="{13432C2B-88CD-4514-9DD3-45DA2A3AAE6F}"/>
              </a:ext>
            </a:extLst>
          </p:cNvPr>
          <p:cNvSpPr/>
          <p:nvPr/>
        </p:nvSpPr>
        <p:spPr>
          <a:xfrm>
            <a:off x="8445601" y="4942053"/>
            <a:ext cx="2103120" cy="1618488"/>
          </a:xfrm>
          <a:prstGeom prst="roundRect">
            <a:avLst/>
          </a:prstGeom>
          <a:solidFill>
            <a:srgbClr val="7C9D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234CD868-12D5-4024-A150-D2EE2D491BF8}"/>
              </a:ext>
            </a:extLst>
          </p:cNvPr>
          <p:cNvSpPr txBox="1"/>
          <p:nvPr/>
        </p:nvSpPr>
        <p:spPr>
          <a:xfrm>
            <a:off x="8505102" y="5551241"/>
            <a:ext cx="2021585" cy="707886"/>
          </a:xfrm>
          <a:prstGeom prst="rect">
            <a:avLst/>
          </a:prstGeom>
          <a:solidFill>
            <a:srgbClr val="7C9DC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SHEA</a:t>
            </a:r>
          </a:p>
          <a:p>
            <a:pPr algn="ctr"/>
            <a:r>
              <a:rPr lang="en-US" sz="2000" i="1" dirty="0">
                <a:solidFill>
                  <a:schemeClr val="bg1"/>
                </a:solidFill>
              </a:rPr>
              <a:t>Waleed Javaid</a:t>
            </a:r>
            <a:endParaRPr lang="en-US" i="1" dirty="0">
              <a:solidFill>
                <a:schemeClr val="bg1"/>
              </a:solidFill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0DACDB6-E3F0-4E1A-8F42-EF628EF1CB5E}"/>
              </a:ext>
            </a:extLst>
          </p:cNvPr>
          <p:cNvSpPr txBox="1"/>
          <p:nvPr/>
        </p:nvSpPr>
        <p:spPr>
          <a:xfrm>
            <a:off x="6259031" y="5551241"/>
            <a:ext cx="2021585" cy="707886"/>
          </a:xfrm>
          <a:prstGeom prst="rect">
            <a:avLst/>
          </a:prstGeom>
          <a:solidFill>
            <a:srgbClr val="7C9DC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FDA</a:t>
            </a:r>
          </a:p>
          <a:p>
            <a:pPr algn="ctr"/>
            <a:r>
              <a:rPr lang="en-US" sz="2000" b="1" i="1" dirty="0">
                <a:solidFill>
                  <a:schemeClr val="bg1"/>
                </a:solidFill>
              </a:rPr>
              <a:t>Julia </a:t>
            </a:r>
            <a:r>
              <a:rPr lang="en-US" sz="2000" b="1" i="1" dirty="0" err="1">
                <a:solidFill>
                  <a:schemeClr val="bg1"/>
                </a:solidFill>
              </a:rPr>
              <a:t>Marders</a:t>
            </a:r>
            <a:endParaRPr lang="en-US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061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FD15BA4-75D3-45DF-A4B9-7DBFDA6A86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53646" y="643467"/>
            <a:ext cx="4484707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441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825C5F-65AB-4BED-BDDC-A6309F3FD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Key Accomplishments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3CB2D4BD-E2E4-478D-A3D5-2AE53A18E22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109124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08250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588D7-E6C5-4788-8615-98210D310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CORHA Products and Resources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41F95026-80B6-4FB4-B4F8-C0BC5D3A4C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326869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Oval 7">
            <a:extLst>
              <a:ext uri="{FF2B5EF4-FFF2-40B4-BE49-F238E27FC236}">
                <a16:creationId xmlns:a16="http://schemas.microsoft.com/office/drawing/2014/main" id="{44AB05D9-83B6-4C4B-B13F-BA8FA61EB98F}"/>
              </a:ext>
            </a:extLst>
          </p:cNvPr>
          <p:cNvSpPr/>
          <p:nvPr/>
        </p:nvSpPr>
        <p:spPr>
          <a:xfrm>
            <a:off x="8241101" y="3045963"/>
            <a:ext cx="3157268" cy="10426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Developed and reviewed by Workgroups with input from SMEs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EAA328C-D631-4FA5-A84B-6F9F194FE51E}"/>
              </a:ext>
            </a:extLst>
          </p:cNvPr>
          <p:cNvSpPr/>
          <p:nvPr/>
        </p:nvSpPr>
        <p:spPr>
          <a:xfrm>
            <a:off x="8287108" y="4177461"/>
            <a:ext cx="3157269" cy="1188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Collected and reviewed by Workgroups; selected external resources referenced in CORHA products</a:t>
            </a:r>
          </a:p>
        </p:txBody>
      </p:sp>
      <p:sp>
        <p:nvSpPr>
          <p:cNvPr id="10" name="Arrow: Left 9">
            <a:extLst>
              <a:ext uri="{FF2B5EF4-FFF2-40B4-BE49-F238E27FC236}">
                <a16:creationId xmlns:a16="http://schemas.microsoft.com/office/drawing/2014/main" id="{6D17CEBA-AA49-4403-8892-D194EC0F1A31}"/>
              </a:ext>
            </a:extLst>
          </p:cNvPr>
          <p:cNvSpPr/>
          <p:nvPr/>
        </p:nvSpPr>
        <p:spPr>
          <a:xfrm>
            <a:off x="3398807" y="3324976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Diagonal Corners Snipped 10">
            <a:extLst>
              <a:ext uri="{FF2B5EF4-FFF2-40B4-BE49-F238E27FC236}">
                <a16:creationId xmlns:a16="http://schemas.microsoft.com/office/drawing/2014/main" id="{3624023B-5F87-4458-A15A-1484B6950A57}"/>
              </a:ext>
            </a:extLst>
          </p:cNvPr>
          <p:cNvSpPr/>
          <p:nvPr/>
        </p:nvSpPr>
        <p:spPr>
          <a:xfrm>
            <a:off x="747624" y="2840966"/>
            <a:ext cx="2300376" cy="1535502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CORHA website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18670AB-C1F1-47B0-AA22-780749DD5596}"/>
              </a:ext>
            </a:extLst>
          </p:cNvPr>
          <p:cNvSpPr/>
          <p:nvPr/>
        </p:nvSpPr>
        <p:spPr>
          <a:xfrm>
            <a:off x="8241101" y="1892060"/>
            <a:ext cx="3157268" cy="10189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Based on CIFOR’s Investigation of clusters and outbreaks guidance</a:t>
            </a:r>
          </a:p>
        </p:txBody>
      </p:sp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2B4CECB2-3859-4075-B0C4-A94F860A9C07}"/>
              </a:ext>
            </a:extLst>
          </p:cNvPr>
          <p:cNvSpPr/>
          <p:nvPr/>
        </p:nvSpPr>
        <p:spPr>
          <a:xfrm>
            <a:off x="1132935" y="2248829"/>
            <a:ext cx="2559171" cy="914400"/>
          </a:xfrm>
          <a:prstGeom prst="snip2Diag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“Home” for CORHA-developed products and external resources vetted by experts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3D4F236-6869-407A-8FD5-AED6A63E77B1}"/>
              </a:ext>
            </a:extLst>
          </p:cNvPr>
          <p:cNvSpPr/>
          <p:nvPr/>
        </p:nvSpPr>
        <p:spPr>
          <a:xfrm>
            <a:off x="8241101" y="1736785"/>
            <a:ext cx="3157268" cy="12203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Modeled after CIFOR’s Investigation of Clusters and outbreaks guidance</a:t>
            </a:r>
          </a:p>
        </p:txBody>
      </p:sp>
    </p:spTree>
    <p:extLst>
      <p:ext uri="{BB962C8B-B14F-4D97-AF65-F5344CB8AC3E}">
        <p14:creationId xmlns:p14="http://schemas.microsoft.com/office/powerpoint/2010/main" val="9135758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E5781-A91E-47EA-BC2F-4F19BD7A7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“How it All Fits Together”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74DFA9-25CB-47CC-8C8E-E49811CE9B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The CORHA website will serve as our external communications mechanism and the “home” for CORHA.</a:t>
            </a:r>
          </a:p>
          <a:p>
            <a:r>
              <a:rPr lang="en-US" dirty="0"/>
              <a:t>The high-level outbreak guidance will:</a:t>
            </a:r>
          </a:p>
          <a:p>
            <a:pPr lvl="1"/>
            <a:r>
              <a:rPr lang="en-US" dirty="0"/>
              <a:t>Contribute to the scientific literature on how to investigate an HAI or AMR outbreak and reinforce CORHA’s brand as a leader in outbreak investigation and control.</a:t>
            </a:r>
          </a:p>
          <a:p>
            <a:r>
              <a:rPr lang="en-US" dirty="0"/>
              <a:t>CORHA products will:</a:t>
            </a:r>
          </a:p>
          <a:p>
            <a:pPr lvl="1"/>
            <a:r>
              <a:rPr lang="en-US" dirty="0"/>
              <a:t>Provide guidance re: pathogen- and setting-specific detection, response investigation, and control. Products will be developed by representatives from PH and healthcare with subject matter expertise. Products will include links to high-quality resources rom state/local public health and the PH and medical literature.</a:t>
            </a:r>
          </a:p>
          <a:p>
            <a:r>
              <a:rPr lang="en-US" dirty="0"/>
              <a:t>External resources will:</a:t>
            </a:r>
          </a:p>
          <a:p>
            <a:pPr lvl="1"/>
            <a:r>
              <a:rPr lang="en-US" dirty="0"/>
              <a:t>Inform the development of CORHA products and the resources deemed to have the highest value for our consumers will be housed on the CORHA website.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38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1742</TotalTime>
  <Words>474</Words>
  <Application>Microsoft Office PowerPoint</Application>
  <PresentationFormat>Widescreen</PresentationFormat>
  <Paragraphs>78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Office Theme</vt:lpstr>
      <vt:lpstr>PowerPoint Presentation</vt:lpstr>
      <vt:lpstr> </vt:lpstr>
      <vt:lpstr>PowerPoint Presentation</vt:lpstr>
      <vt:lpstr>PowerPoint Presentation</vt:lpstr>
      <vt:lpstr>PowerPoint Presentation</vt:lpstr>
      <vt:lpstr> Key Accomplishments </vt:lpstr>
      <vt:lpstr>CORHA Products and Resources</vt:lpstr>
      <vt:lpstr>“How it All Fits Together”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CORHA</dc:title>
  <dc:creator>Kate Heyer</dc:creator>
  <cp:lastModifiedBy>Kate Heyer</cp:lastModifiedBy>
  <cp:revision>22</cp:revision>
  <dcterms:created xsi:type="dcterms:W3CDTF">2017-10-30T19:19:30Z</dcterms:created>
  <dcterms:modified xsi:type="dcterms:W3CDTF">2017-11-08T14:21:57Z</dcterms:modified>
</cp:coreProperties>
</file>