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8" r:id="rId2"/>
    <p:sldId id="25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4" autoAdjust="0"/>
    <p:restoredTop sz="94660"/>
  </p:normalViewPr>
  <p:slideViewPr>
    <p:cSldViewPr snapToGrid="0">
      <p:cViewPr varScale="1">
        <p:scale>
          <a:sx n="86" d="100"/>
          <a:sy n="86" d="100"/>
        </p:scale>
        <p:origin x="108"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F7BB57-5ED1-457F-914D-D0CAD0A36434}"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1926321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7BB57-5ED1-457F-914D-D0CAD0A36434}"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262885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5F7BB57-5ED1-457F-914D-D0CAD0A36434}"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31707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F7BB57-5ED1-457F-914D-D0CAD0A36434}"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3950207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F7BB57-5ED1-457F-914D-D0CAD0A36434}" type="datetimeFigureOut">
              <a:rPr lang="en-US" smtClean="0"/>
              <a:t>9/6/2017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1588805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F7BB57-5ED1-457F-914D-D0CAD0A36434}" type="datetimeFigureOut">
              <a:rPr lang="en-US" smtClean="0"/>
              <a:t>9/6/2017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1161767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F7BB57-5ED1-457F-914D-D0CAD0A36434}" type="datetimeFigureOut">
              <a:rPr lang="en-US" smtClean="0"/>
              <a:t>9/6/2017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3329716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F7BB57-5ED1-457F-914D-D0CAD0A36434}"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484507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5F7BB57-5ED1-457F-914D-D0CAD0A36434}" type="datetimeFigureOut">
              <a:rPr lang="en-US" smtClean="0"/>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2229856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7BB57-5ED1-457F-914D-D0CAD0A36434}"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2911072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F7BB57-5ED1-457F-914D-D0CAD0A36434}" type="datetimeFigureOut">
              <a:rPr lang="en-US" smtClean="0"/>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357F4-AA75-467E-982C-0F12788EB39B}" type="slidenum">
              <a:rPr lang="en-US" smtClean="0"/>
              <a:t>‹#›</a:t>
            </a:fld>
            <a:endParaRPr lang="en-US"/>
          </a:p>
        </p:txBody>
      </p:sp>
    </p:spTree>
    <p:extLst>
      <p:ext uri="{BB962C8B-B14F-4D97-AF65-F5344CB8AC3E}">
        <p14:creationId xmlns:p14="http://schemas.microsoft.com/office/powerpoint/2010/main" val="302892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F7BB57-5ED1-457F-914D-D0CAD0A36434}" type="datetimeFigureOut">
              <a:rPr lang="en-US" smtClean="0"/>
              <a:t>9/6/2017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3357F4-AA75-467E-982C-0F12788EB39B}" type="slidenum">
              <a:rPr lang="en-US" smtClean="0"/>
              <a:t>‹#›</a:t>
            </a:fld>
            <a:endParaRPr lang="en-US"/>
          </a:p>
        </p:txBody>
      </p:sp>
    </p:spTree>
    <p:extLst>
      <p:ext uri="{BB962C8B-B14F-4D97-AF65-F5344CB8AC3E}">
        <p14:creationId xmlns:p14="http://schemas.microsoft.com/office/powerpoint/2010/main" val="251681309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943" y="130630"/>
            <a:ext cx="11408228" cy="963386"/>
          </a:xfrm>
        </p:spPr>
        <p:txBody>
          <a:bodyPr>
            <a:normAutofit fontScale="90000"/>
          </a:bodyPr>
          <a:lstStyle/>
          <a:p>
            <a:r>
              <a:rPr lang="en-US" dirty="0" smtClean="0"/>
              <a:t>Message Mapping Guide (MMG) </a:t>
            </a:r>
            <a:r>
              <a:rPr lang="en-US" dirty="0" smtClean="0"/>
              <a:t>development process</a:t>
            </a:r>
            <a:endParaRPr lang="en-US" dirty="0"/>
          </a:p>
        </p:txBody>
      </p:sp>
      <p:sp>
        <p:nvSpPr>
          <p:cNvPr id="3" name="Content Placeholder 2"/>
          <p:cNvSpPr>
            <a:spLocks noGrp="1"/>
          </p:cNvSpPr>
          <p:nvPr>
            <p:ph idx="1"/>
          </p:nvPr>
        </p:nvSpPr>
        <p:spPr>
          <a:xfrm>
            <a:off x="772886" y="979714"/>
            <a:ext cx="10515600" cy="5677564"/>
          </a:xfrm>
        </p:spPr>
        <p:txBody>
          <a:bodyPr>
            <a:normAutofit fontScale="85000" lnSpcReduction="20000"/>
          </a:bodyPr>
          <a:lstStyle/>
          <a:p>
            <a:r>
              <a:rPr lang="en-US" dirty="0" smtClean="0"/>
              <a:t>DHIS internal iterative development process involving:</a:t>
            </a:r>
          </a:p>
          <a:p>
            <a:pPr lvl="1"/>
            <a:r>
              <a:rPr lang="en-US" dirty="0" smtClean="0"/>
              <a:t>Meeting with the CDC programs to make sure the guide meets their needs</a:t>
            </a:r>
          </a:p>
          <a:p>
            <a:pPr lvl="1"/>
            <a:r>
              <a:rPr lang="en-US" dirty="0" smtClean="0"/>
              <a:t>Involving HL7 implementers like NBS, APHL to review draft and provide input</a:t>
            </a:r>
          </a:p>
          <a:p>
            <a:pPr lvl="1"/>
            <a:r>
              <a:rPr lang="en-US" dirty="0" smtClean="0"/>
              <a:t>Obtaining OMB clearance for data elements to be collected</a:t>
            </a:r>
          </a:p>
          <a:p>
            <a:pPr lvl="1"/>
            <a:r>
              <a:rPr lang="en-US" dirty="0" smtClean="0"/>
              <a:t>Conducting a CSTE webinar so all jurisdictions have the opportunity to review and provide comments</a:t>
            </a:r>
            <a:endParaRPr lang="en-US" dirty="0" smtClean="0"/>
          </a:p>
          <a:p>
            <a:r>
              <a:rPr lang="en-US" dirty="0" smtClean="0"/>
              <a:t>Prior </a:t>
            </a:r>
            <a:r>
              <a:rPr lang="en-US" dirty="0" smtClean="0"/>
              <a:t>to MMG development, CDC programs host discussions with reporting jurisdictions about the need and use of each data element proposed for inclusion in NNDSS and how feasible these are to collect</a:t>
            </a:r>
          </a:p>
          <a:p>
            <a:r>
              <a:rPr lang="en-US" dirty="0" smtClean="0"/>
              <a:t>MMG development team then asks CDC programs for a list of data elements and their valid values needed to support routine national surveillance (this constitutes </a:t>
            </a:r>
            <a:r>
              <a:rPr lang="en-US" b="1" dirty="0" smtClean="0"/>
              <a:t>the pre-work</a:t>
            </a:r>
            <a:r>
              <a:rPr lang="en-US" dirty="0" smtClean="0"/>
              <a:t>)</a:t>
            </a:r>
          </a:p>
          <a:p>
            <a:r>
              <a:rPr lang="en-US" dirty="0" smtClean="0"/>
              <a:t>From the </a:t>
            </a:r>
            <a:r>
              <a:rPr lang="en-US" b="1" dirty="0" smtClean="0"/>
              <a:t>pre-work</a:t>
            </a:r>
            <a:r>
              <a:rPr lang="en-US" dirty="0" smtClean="0"/>
              <a:t>, a proposed draft data element list is produced, standardized and harmonized across other conditions</a:t>
            </a:r>
          </a:p>
          <a:p>
            <a:pPr lvl="1"/>
            <a:r>
              <a:rPr lang="en-US" dirty="0" smtClean="0"/>
              <a:t>This includes potential reuse of data element blocks, for instance </a:t>
            </a:r>
            <a:r>
              <a:rPr lang="en-US" dirty="0" smtClean="0"/>
              <a:t>:</a:t>
            </a:r>
            <a:endParaRPr lang="en-US" dirty="0" smtClean="0"/>
          </a:p>
          <a:p>
            <a:pPr lvl="2"/>
            <a:r>
              <a:rPr lang="en-US" dirty="0" smtClean="0"/>
              <a:t>Epi interpretative lab</a:t>
            </a:r>
          </a:p>
          <a:p>
            <a:pPr lvl="2"/>
            <a:r>
              <a:rPr lang="en-US" dirty="0" smtClean="0"/>
              <a:t>AR </a:t>
            </a:r>
            <a:r>
              <a:rPr lang="en-US" dirty="0" smtClean="0"/>
              <a:t>susceptibility block</a:t>
            </a:r>
          </a:p>
          <a:p>
            <a:r>
              <a:rPr lang="en-US" dirty="0" smtClean="0"/>
              <a:t>GenV2 guide covers some of the data elements neede</a:t>
            </a:r>
            <a:r>
              <a:rPr lang="en-US" dirty="0" smtClean="0"/>
              <a:t>d for case notification and it is common among all NNDSS conditions.</a:t>
            </a:r>
            <a:endParaRPr lang="en-US" dirty="0"/>
          </a:p>
        </p:txBody>
      </p:sp>
    </p:spTree>
    <p:extLst>
      <p:ext uri="{BB962C8B-B14F-4D97-AF65-F5344CB8AC3E}">
        <p14:creationId xmlns:p14="http://schemas.microsoft.com/office/powerpoint/2010/main" val="3227804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434975"/>
          </a:xfrm>
        </p:spPr>
        <p:txBody>
          <a:bodyPr>
            <a:normAutofit fontScale="90000"/>
          </a:bodyPr>
          <a:lstStyle/>
          <a:p>
            <a:r>
              <a:rPr lang="en-US" dirty="0" smtClean="0"/>
              <a:t>Data Element Blocks and GenV2</a:t>
            </a:r>
            <a:endParaRPr lang="en-US" dirty="0"/>
          </a:p>
        </p:txBody>
      </p:sp>
      <p:sp>
        <p:nvSpPr>
          <p:cNvPr id="3" name="Content Placeholder 2"/>
          <p:cNvSpPr>
            <a:spLocks noGrp="1"/>
          </p:cNvSpPr>
          <p:nvPr>
            <p:ph idx="1"/>
          </p:nvPr>
        </p:nvSpPr>
        <p:spPr>
          <a:xfrm>
            <a:off x="511629" y="783771"/>
            <a:ext cx="10515600" cy="5796643"/>
          </a:xfrm>
        </p:spPr>
        <p:txBody>
          <a:bodyPr>
            <a:normAutofit fontScale="92500" lnSpcReduction="20000"/>
          </a:bodyPr>
          <a:lstStyle/>
          <a:p>
            <a:r>
              <a:rPr lang="en-US" dirty="0" smtClean="0"/>
              <a:t>Gen V2</a:t>
            </a:r>
          </a:p>
          <a:p>
            <a:pPr lvl="1"/>
            <a:r>
              <a:rPr lang="en-US" dirty="0" smtClean="0"/>
              <a:t>Used </a:t>
            </a:r>
            <a:r>
              <a:rPr lang="en-US" dirty="0"/>
              <a:t>in conjunction with disease-specific Message Mapping Guides in order to construct a complete case notification message for nationally notifiable diseases and conditions with disease-specific data elements. </a:t>
            </a:r>
            <a:endParaRPr lang="en-US" dirty="0" smtClean="0"/>
          </a:p>
          <a:p>
            <a:pPr lvl="1"/>
            <a:endParaRPr lang="en-US" dirty="0" smtClean="0"/>
          </a:p>
          <a:p>
            <a:r>
              <a:rPr lang="en-US" dirty="0" smtClean="0"/>
              <a:t>Epi Lab Block</a:t>
            </a:r>
          </a:p>
          <a:p>
            <a:pPr lvl="1"/>
            <a:r>
              <a:rPr lang="en-US" dirty="0" smtClean="0"/>
              <a:t>Included in the Epi OBR</a:t>
            </a:r>
          </a:p>
          <a:p>
            <a:pPr lvl="1"/>
            <a:r>
              <a:rPr lang="en-US" dirty="0" smtClean="0"/>
              <a:t>Need to identify valid values </a:t>
            </a:r>
          </a:p>
          <a:p>
            <a:pPr marL="457200" lvl="1" indent="0">
              <a:buNone/>
            </a:pPr>
            <a:endParaRPr lang="en-US" dirty="0" smtClean="0"/>
          </a:p>
          <a:p>
            <a:r>
              <a:rPr lang="en-US" dirty="0" smtClean="0"/>
              <a:t>Antimicrobial Epi Lab Block – used in STD condition specific MMG</a:t>
            </a:r>
          </a:p>
          <a:p>
            <a:pPr lvl="1"/>
            <a:r>
              <a:rPr lang="en-US" dirty="0"/>
              <a:t>Epi Interpretative Antimicrobial Susceptibility Data Element Block has been developed based upon National Healthcare Safety Network (NHSN) Antimicrobial use and resistance (AUR) module and Gonococcal Isolate Surveillance Project (GISP</a:t>
            </a:r>
            <a:r>
              <a:rPr lang="en-US" dirty="0" smtClean="0"/>
              <a:t>)</a:t>
            </a:r>
          </a:p>
          <a:p>
            <a:pPr lvl="1"/>
            <a:r>
              <a:rPr lang="en-US" dirty="0"/>
              <a:t>Antimicrobial Susceptibility DE - MMG format. Condition specific guide can add appropriate implementation notes, section heading, change optionality, change value sets and sample message as needed</a:t>
            </a:r>
            <a:r>
              <a:rPr lang="en-US" dirty="0" smtClean="0"/>
              <a:t>.</a:t>
            </a:r>
          </a:p>
          <a:p>
            <a:pPr lvl="1"/>
            <a:r>
              <a:rPr lang="en-US" dirty="0"/>
              <a:t>All the vocabulary codes have been published in VADS. Hyperlinks have been included in the Data Element tab for value sets. All the vocabulary standards are based upon NNDSS MMG best practices and ONC Health IT interoperability standards. All the value sets have been included as separate tabs for easy lookup</a:t>
            </a:r>
            <a:r>
              <a:rPr lang="en-US" dirty="0" smtClean="0"/>
              <a:t>.</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783791926"/>
              </p:ext>
            </p:extLst>
          </p:nvPr>
        </p:nvGraphicFramePr>
        <p:xfrm>
          <a:off x="11027229" y="1000578"/>
          <a:ext cx="914400" cy="771525"/>
        </p:xfrm>
        <a:graphic>
          <a:graphicData uri="http://schemas.openxmlformats.org/presentationml/2006/ole">
            <mc:AlternateContent xmlns:mc="http://schemas.openxmlformats.org/markup-compatibility/2006">
              <mc:Choice xmlns:v="urn:schemas-microsoft-com:vml" Requires="v">
                <p:oleObj spid="_x0000_s1032" name="Worksheet" showAsIcon="1" r:id="rId3" imgW="914400" imgH="771480" progId="Excel.Sheet.12">
                  <p:embed/>
                </p:oleObj>
              </mc:Choice>
              <mc:Fallback>
                <p:oleObj name="Worksheet" showAsIcon="1" r:id="rId3" imgW="914400" imgH="771480" progId="Excel.Sheet.12">
                  <p:embed/>
                  <p:pic>
                    <p:nvPicPr>
                      <p:cNvPr id="0" name=""/>
                      <p:cNvPicPr/>
                      <p:nvPr/>
                    </p:nvPicPr>
                    <p:blipFill>
                      <a:blip r:embed="rId4"/>
                      <a:stretch>
                        <a:fillRect/>
                      </a:stretch>
                    </p:blipFill>
                    <p:spPr>
                      <a:xfrm>
                        <a:off x="11027229" y="1000578"/>
                        <a:ext cx="914400" cy="77152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469619122"/>
              </p:ext>
            </p:extLst>
          </p:nvPr>
        </p:nvGraphicFramePr>
        <p:xfrm>
          <a:off x="11032672" y="2341335"/>
          <a:ext cx="914400" cy="771525"/>
        </p:xfrm>
        <a:graphic>
          <a:graphicData uri="http://schemas.openxmlformats.org/presentationml/2006/ole">
            <mc:AlternateContent xmlns:mc="http://schemas.openxmlformats.org/markup-compatibility/2006">
              <mc:Choice xmlns:v="urn:schemas-microsoft-com:vml" Requires="v">
                <p:oleObj spid="_x0000_s1033" name="Worksheet" showAsIcon="1" r:id="rId5" imgW="914400" imgH="771480" progId="Excel.Sheet.12">
                  <p:embed/>
                </p:oleObj>
              </mc:Choice>
              <mc:Fallback>
                <p:oleObj name="Worksheet" showAsIcon="1" r:id="rId5" imgW="914400" imgH="771480" progId="Excel.Sheet.12">
                  <p:embed/>
                  <p:pic>
                    <p:nvPicPr>
                      <p:cNvPr id="0" name=""/>
                      <p:cNvPicPr/>
                      <p:nvPr/>
                    </p:nvPicPr>
                    <p:blipFill>
                      <a:blip r:embed="rId6"/>
                      <a:stretch>
                        <a:fillRect/>
                      </a:stretch>
                    </p:blipFill>
                    <p:spPr>
                      <a:xfrm>
                        <a:off x="11032672" y="2341335"/>
                        <a:ext cx="914400" cy="77152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54485923"/>
              </p:ext>
            </p:extLst>
          </p:nvPr>
        </p:nvGraphicFramePr>
        <p:xfrm>
          <a:off x="11027229" y="3682092"/>
          <a:ext cx="914400" cy="771525"/>
        </p:xfrm>
        <a:graphic>
          <a:graphicData uri="http://schemas.openxmlformats.org/presentationml/2006/ole">
            <mc:AlternateContent xmlns:mc="http://schemas.openxmlformats.org/markup-compatibility/2006">
              <mc:Choice xmlns:v="urn:schemas-microsoft-com:vml" Requires="v">
                <p:oleObj spid="_x0000_s1034" name="Worksheet" showAsIcon="1" r:id="rId7" imgW="914400" imgH="771480" progId="Excel.Sheet.12">
                  <p:embed/>
                </p:oleObj>
              </mc:Choice>
              <mc:Fallback>
                <p:oleObj name="Worksheet" showAsIcon="1" r:id="rId7" imgW="914400" imgH="771480" progId="Excel.Sheet.12">
                  <p:embed/>
                  <p:pic>
                    <p:nvPicPr>
                      <p:cNvPr id="0" name=""/>
                      <p:cNvPicPr/>
                      <p:nvPr/>
                    </p:nvPicPr>
                    <p:blipFill>
                      <a:blip r:embed="rId8"/>
                      <a:stretch>
                        <a:fillRect/>
                      </a:stretch>
                    </p:blipFill>
                    <p:spPr>
                      <a:xfrm>
                        <a:off x="11027229" y="3682092"/>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1563455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96</TotalTime>
  <Words>365</Words>
  <Application>Microsoft Office PowerPoint</Application>
  <PresentationFormat>Widescreen</PresentationFormat>
  <Paragraphs>25</Paragraphs>
  <Slides>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7" baseType="lpstr">
      <vt:lpstr>Arial</vt:lpstr>
      <vt:lpstr>Calibri</vt:lpstr>
      <vt:lpstr>Calibri Light</vt:lpstr>
      <vt:lpstr>Office Theme</vt:lpstr>
      <vt:lpstr>Microsoft Excel Worksheet</vt:lpstr>
      <vt:lpstr>Message Mapping Guide (MMG) development process</vt:lpstr>
      <vt:lpstr>Data Element Blocks and GenV2</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Bealle, Andreea (CDC/OPHSS/CSELS/DHIS)</dc:creator>
  <cp:lastModifiedBy>Bealle, Andreea (CDC/OPHSS/CSELS/DHIS)</cp:lastModifiedBy>
  <cp:revision>5</cp:revision>
  <dcterms:created xsi:type="dcterms:W3CDTF">2017-09-05T15:36:23Z</dcterms:created>
  <dcterms:modified xsi:type="dcterms:W3CDTF">2017-09-06T13:05:04Z</dcterms:modified>
</cp:coreProperties>
</file>